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7" r:id="rId4"/>
    <p:sldMasterId id="2147483648" r:id="rId5"/>
  </p:sldMasterIdLst>
  <p:notesMasterIdLst>
    <p:notesMasterId r:id="rId12"/>
  </p:notesMasterIdLst>
  <p:sldIdLst>
    <p:sldId id="257" r:id="rId6"/>
    <p:sldId id="258" r:id="rId7"/>
    <p:sldId id="259" r:id="rId8"/>
    <p:sldId id="261" r:id="rId9"/>
    <p:sldId id="262" r:id="rId10"/>
    <p:sldId id="260" r:id="rId11"/>
  </p:sldIdLst>
  <p:sldSz cx="20104100" cy="11322050"/>
  <p:notesSz cx="20104100" cy="11322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6" userDrawn="1">
          <p15:clr>
            <a:srgbClr val="A4A3A4"/>
          </p15:clr>
        </p15:guide>
        <p15:guide id="2" pos="3612" userDrawn="1">
          <p15:clr>
            <a:srgbClr val="A4A3A4"/>
          </p15:clr>
        </p15:guide>
        <p15:guide id="3" pos="6499" userDrawn="1">
          <p15:clr>
            <a:srgbClr val="A4A3A4"/>
          </p15:clr>
        </p15:guide>
        <p15:guide id="4" pos="6627" userDrawn="1">
          <p15:clr>
            <a:srgbClr val="A4A3A4"/>
          </p15:clr>
        </p15:guide>
        <p15:guide id="5" pos="9507" userDrawn="1">
          <p15:clr>
            <a:srgbClr val="A4A3A4"/>
          </p15:clr>
        </p15:guide>
        <p15:guide id="6" pos="9643" userDrawn="1">
          <p15:clr>
            <a:srgbClr val="A4A3A4"/>
          </p15:clr>
        </p15:guide>
        <p15:guide id="7" pos="12523" userDrawn="1">
          <p15:clr>
            <a:srgbClr val="A4A3A4"/>
          </p15:clr>
        </p15:guide>
        <p15:guide id="8" pos="3239"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21D93AC-4BC0-2FA5-B6E1-A13A9F55EF2E}" name="Nanavati, Charvi" initials="CN" userId="S::NANAVC@pfizer.com::12ced2fc-b228-4e4e-8661-e6ea87af9b5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milia Raszkiewicz" initials="ER" lastIdx="1" clrIdx="0">
    <p:extLst>
      <p:ext uri="{19B8F6BF-5375-455C-9EA6-DF929625EA0E}">
        <p15:presenceInfo xmlns:p15="http://schemas.microsoft.com/office/powerpoint/2012/main" userId="S::eraszkiewicz@medthinkscicom.com::0ea6ffcd-dfed-49b4-922c-eecf5818c57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655" autoAdjust="0"/>
  </p:normalViewPr>
  <p:slideViewPr>
    <p:cSldViewPr>
      <p:cViewPr>
        <p:scale>
          <a:sx n="93" d="100"/>
          <a:sy n="93" d="100"/>
        </p:scale>
        <p:origin x="2772" y="96"/>
      </p:cViewPr>
      <p:guideLst>
        <p:guide orient="horz" pos="2846"/>
        <p:guide pos="3612"/>
        <p:guide pos="6499"/>
        <p:guide pos="6627"/>
        <p:guide pos="9507"/>
        <p:guide pos="9643"/>
        <p:guide pos="12523"/>
        <p:guide pos="323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navati, Charvi" userId="12ced2fc-b228-4e4e-8661-e6ea87af9b5c" providerId="ADAL" clId="{794B2CB7-3761-42E6-B4D9-90B36B8CE0E1}"/>
    <pc:docChg chg="modSld">
      <pc:chgData name="Nanavati, Charvi" userId="12ced2fc-b228-4e4e-8661-e6ea87af9b5c" providerId="ADAL" clId="{794B2CB7-3761-42E6-B4D9-90B36B8CE0E1}" dt="2024-08-14T22:30:01.841" v="131" actId="20577"/>
      <pc:docMkLst>
        <pc:docMk/>
      </pc:docMkLst>
      <pc:sldChg chg="modSp mod">
        <pc:chgData name="Nanavati, Charvi" userId="12ced2fc-b228-4e4e-8661-e6ea87af9b5c" providerId="ADAL" clId="{794B2CB7-3761-42E6-B4D9-90B36B8CE0E1}" dt="2024-08-14T22:07:55.594" v="102" actId="20577"/>
        <pc:sldMkLst>
          <pc:docMk/>
          <pc:sldMk cId="0" sldId="257"/>
        </pc:sldMkLst>
        <pc:spChg chg="mod">
          <ac:chgData name="Nanavati, Charvi" userId="12ced2fc-b228-4e4e-8661-e6ea87af9b5c" providerId="ADAL" clId="{794B2CB7-3761-42E6-B4D9-90B36B8CE0E1}" dt="2024-08-14T22:07:55.594" v="102" actId="20577"/>
          <ac:spMkLst>
            <pc:docMk/>
            <pc:sldMk cId="0" sldId="257"/>
            <ac:spMk id="198" creationId="{00000000-0000-0000-0000-000000000000}"/>
          </ac:spMkLst>
        </pc:spChg>
        <pc:spChg chg="mod">
          <ac:chgData name="Nanavati, Charvi" userId="12ced2fc-b228-4e4e-8661-e6ea87af9b5c" providerId="ADAL" clId="{794B2CB7-3761-42E6-B4D9-90B36B8CE0E1}" dt="2024-08-14T22:02:10.587" v="0" actId="947"/>
          <ac:spMkLst>
            <pc:docMk/>
            <pc:sldMk cId="0" sldId="257"/>
            <ac:spMk id="246" creationId="{B5B53896-4509-73B7-DDB6-325399675B6C}"/>
          </ac:spMkLst>
        </pc:spChg>
        <pc:spChg chg="mod">
          <ac:chgData name="Nanavati, Charvi" userId="12ced2fc-b228-4e4e-8661-e6ea87af9b5c" providerId="ADAL" clId="{794B2CB7-3761-42E6-B4D9-90B36B8CE0E1}" dt="2024-08-14T22:04:29.802" v="70" actId="947"/>
          <ac:spMkLst>
            <pc:docMk/>
            <pc:sldMk cId="0" sldId="257"/>
            <ac:spMk id="268" creationId="{076ACA4C-AB2E-F140-74F0-945246D9A5E3}"/>
          </ac:spMkLst>
        </pc:spChg>
        <pc:graphicFrameChg chg="modGraphic">
          <ac:chgData name="Nanavati, Charvi" userId="12ced2fc-b228-4e4e-8661-e6ea87af9b5c" providerId="ADAL" clId="{794B2CB7-3761-42E6-B4D9-90B36B8CE0E1}" dt="2024-08-14T22:06:29.154" v="100" actId="20577"/>
          <ac:graphicFrameMkLst>
            <pc:docMk/>
            <pc:sldMk cId="0" sldId="257"/>
            <ac:graphicFrameMk id="244" creationId="{3880AB41-9637-7847-5F98-BEE7345EEBD7}"/>
          </ac:graphicFrameMkLst>
        </pc:graphicFrameChg>
      </pc:sldChg>
      <pc:sldChg chg="modSp mod">
        <pc:chgData name="Nanavati, Charvi" userId="12ced2fc-b228-4e4e-8661-e6ea87af9b5c" providerId="ADAL" clId="{794B2CB7-3761-42E6-B4D9-90B36B8CE0E1}" dt="2024-08-14T22:29:04.557" v="104" actId="20577"/>
        <pc:sldMkLst>
          <pc:docMk/>
          <pc:sldMk cId="2754988136" sldId="258"/>
        </pc:sldMkLst>
        <pc:spChg chg="mod">
          <ac:chgData name="Nanavati, Charvi" userId="12ced2fc-b228-4e4e-8661-e6ea87af9b5c" providerId="ADAL" clId="{794B2CB7-3761-42E6-B4D9-90B36B8CE0E1}" dt="2024-08-14T22:29:04.557" v="104" actId="20577"/>
          <ac:spMkLst>
            <pc:docMk/>
            <pc:sldMk cId="2754988136" sldId="258"/>
            <ac:spMk id="9" creationId="{63A59822-D60C-1042-7071-0E1465AA6318}"/>
          </ac:spMkLst>
        </pc:spChg>
      </pc:sldChg>
      <pc:sldChg chg="modSp mod">
        <pc:chgData name="Nanavati, Charvi" userId="12ced2fc-b228-4e4e-8661-e6ea87af9b5c" providerId="ADAL" clId="{794B2CB7-3761-42E6-B4D9-90B36B8CE0E1}" dt="2024-08-14T22:30:01.841" v="131" actId="20577"/>
        <pc:sldMkLst>
          <pc:docMk/>
          <pc:sldMk cId="1390199118" sldId="259"/>
        </pc:sldMkLst>
        <pc:spChg chg="mod">
          <ac:chgData name="Nanavati, Charvi" userId="12ced2fc-b228-4e4e-8661-e6ea87af9b5c" providerId="ADAL" clId="{794B2CB7-3761-42E6-B4D9-90B36B8CE0E1}" dt="2024-08-14T22:30:01.841" v="131" actId="20577"/>
          <ac:spMkLst>
            <pc:docMk/>
            <pc:sldMk cId="1390199118" sldId="259"/>
            <ac:spMk id="6" creationId="{F5E0CB04-2F16-7E3A-70D8-F77981C44D9B}"/>
          </ac:spMkLst>
        </pc:spChg>
        <pc:spChg chg="mod">
          <ac:chgData name="Nanavati, Charvi" userId="12ced2fc-b228-4e4e-8661-e6ea87af9b5c" providerId="ADAL" clId="{794B2CB7-3761-42E6-B4D9-90B36B8CE0E1}" dt="2024-08-14T22:29:16.619" v="105" actId="947"/>
          <ac:spMkLst>
            <pc:docMk/>
            <pc:sldMk cId="1390199118" sldId="259"/>
            <ac:spMk id="8" creationId="{6ECE9573-BF28-846E-EFAA-01720B4EF741}"/>
          </ac:spMkLst>
        </pc:spChg>
        <pc:graphicFrameChg chg="modGraphic">
          <ac:chgData name="Nanavati, Charvi" userId="12ced2fc-b228-4e4e-8661-e6ea87af9b5c" providerId="ADAL" clId="{794B2CB7-3761-42E6-B4D9-90B36B8CE0E1}" dt="2024-08-14T22:29:50.162" v="123" actId="20577"/>
          <ac:graphicFrameMkLst>
            <pc:docMk/>
            <pc:sldMk cId="1390199118" sldId="259"/>
            <ac:graphicFrameMk id="7" creationId="{243FCD91-FFB6-F469-15BF-A9E0851E010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83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8325"/>
          </a:xfrm>
          <a:prstGeom prst="rect">
            <a:avLst/>
          </a:prstGeom>
        </p:spPr>
        <p:txBody>
          <a:bodyPr vert="horz" lIns="91440" tIns="45720" rIns="91440" bIns="45720" rtlCol="0"/>
          <a:lstStyle>
            <a:lvl1pPr algn="r">
              <a:defRPr sz="1200"/>
            </a:lvl1pPr>
          </a:lstStyle>
          <a:p>
            <a:fld id="{B80F2265-F09F-4780-A38E-2F0D1A796039}" type="datetimeFigureOut">
              <a:rPr lang="en-US" smtClean="0"/>
              <a:t>8/14/2024</a:t>
            </a:fld>
            <a:endParaRPr lang="en-US"/>
          </a:p>
        </p:txBody>
      </p:sp>
      <p:sp>
        <p:nvSpPr>
          <p:cNvPr id="4" name="Slide Image Placeholder 3"/>
          <p:cNvSpPr>
            <a:spLocks noGrp="1" noRot="1" noChangeAspect="1"/>
          </p:cNvSpPr>
          <p:nvPr>
            <p:ph type="sldImg" idx="2"/>
          </p:nvPr>
        </p:nvSpPr>
        <p:spPr>
          <a:xfrm>
            <a:off x="6659563" y="1416050"/>
            <a:ext cx="6784975" cy="38211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8300"/>
            <a:ext cx="16084550" cy="4459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753725"/>
            <a:ext cx="8712200" cy="5683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53725"/>
            <a:ext cx="8712200" cy="568325"/>
          </a:xfrm>
          <a:prstGeom prst="rect">
            <a:avLst/>
          </a:prstGeom>
        </p:spPr>
        <p:txBody>
          <a:bodyPr vert="horz" lIns="91440" tIns="45720" rIns="91440" bIns="45720" rtlCol="0" anchor="b"/>
          <a:lstStyle>
            <a:lvl1pPr algn="r">
              <a:defRPr sz="1200"/>
            </a:lvl1pPr>
          </a:lstStyle>
          <a:p>
            <a:fld id="{00FC3DFD-58FF-4B96-9617-CE7AD104F1B7}" type="slidenum">
              <a:rPr lang="en-US" smtClean="0"/>
              <a:t>‹#›</a:t>
            </a:fld>
            <a:endParaRPr lang="en-US"/>
          </a:p>
        </p:txBody>
      </p:sp>
    </p:spTree>
    <p:extLst>
      <p:ext uri="{BB962C8B-B14F-4D97-AF65-F5344CB8AC3E}">
        <p14:creationId xmlns:p14="http://schemas.microsoft.com/office/powerpoint/2010/main" val="774376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FC3DFD-58FF-4B96-9617-CE7AD104F1B7}" type="slidenum">
              <a:rPr lang="en-US" smtClean="0"/>
              <a:t>1</a:t>
            </a:fld>
            <a:endParaRPr lang="en-US"/>
          </a:p>
        </p:txBody>
      </p:sp>
    </p:spTree>
    <p:extLst>
      <p:ext uri="{BB962C8B-B14F-4D97-AF65-F5344CB8AC3E}">
        <p14:creationId xmlns:p14="http://schemas.microsoft.com/office/powerpoint/2010/main" val="3153973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507807" y="3509835"/>
            <a:ext cx="17088486" cy="237763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3015615" y="6340348"/>
            <a:ext cx="14072870" cy="28305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550" b="0" i="0">
                <a:solidFill>
                  <a:srgbClr val="231F20"/>
                </a:solidFill>
                <a:latin typeface="Noto Sans"/>
                <a:cs typeface="Noto Sans"/>
              </a:defRPr>
            </a:lvl1pPr>
          </a:lstStyle>
          <a:p>
            <a:pPr marL="12700">
              <a:lnSpc>
                <a:spcPct val="100000"/>
              </a:lnSpc>
              <a:spcBef>
                <a:spcPts val="180"/>
              </a:spcBef>
            </a:pPr>
            <a:r>
              <a:rPr spc="15" dirty="0"/>
              <a:t>Copyright</a:t>
            </a:r>
            <a:r>
              <a:rPr spc="10" dirty="0"/>
              <a:t> </a:t>
            </a:r>
            <a:r>
              <a:rPr spc="20" dirty="0"/>
              <a:t>©2021.</a:t>
            </a:r>
            <a:r>
              <a:rPr spc="10" dirty="0"/>
              <a:t> All rights </a:t>
            </a:r>
            <a:r>
              <a:rPr spc="15" dirty="0"/>
              <a:t>reserved.</a:t>
            </a:r>
          </a:p>
        </p:txBody>
      </p:sp>
      <p:sp>
        <p:nvSpPr>
          <p:cNvPr id="5" name="Holder 5"/>
          <p:cNvSpPr>
            <a:spLocks noGrp="1"/>
          </p:cNvSpPr>
          <p:nvPr>
            <p:ph type="dt" sz="half" idx="6"/>
          </p:nvPr>
        </p:nvSpPr>
        <p:spPr/>
        <p:txBody>
          <a:bodyPr lIns="0" tIns="0" rIns="0" bIns="0"/>
          <a:lstStyle>
            <a:lvl1pPr>
              <a:defRPr sz="950" b="0" i="0">
                <a:solidFill>
                  <a:schemeClr val="bg1"/>
                </a:solidFill>
                <a:latin typeface="Noto Sans"/>
                <a:cs typeface="Noto Sans"/>
              </a:defRPr>
            </a:lvl1pPr>
          </a:lstStyle>
          <a:p>
            <a:pPr marL="12700">
              <a:lnSpc>
                <a:spcPct val="100000"/>
              </a:lnSpc>
              <a:spcBef>
                <a:spcPts val="155"/>
              </a:spcBef>
            </a:pPr>
            <a:r>
              <a:rPr spc="-5" dirty="0"/>
              <a:t>Presented</a:t>
            </a:r>
            <a:r>
              <a:rPr spc="-10" dirty="0"/>
              <a:t> at</a:t>
            </a:r>
            <a:r>
              <a:rPr spc="-5" dirty="0"/>
              <a:t> the</a:t>
            </a:r>
            <a:r>
              <a:rPr spc="-10" dirty="0"/>
              <a:t> </a:t>
            </a:r>
            <a:r>
              <a:rPr spc="-5" dirty="0"/>
              <a:t>Congress </a:t>
            </a:r>
            <a:r>
              <a:rPr spc="-10" dirty="0"/>
              <a:t>Title</a:t>
            </a:r>
            <a:r>
              <a:rPr spc="5" dirty="0"/>
              <a:t> </a:t>
            </a:r>
            <a:r>
              <a:rPr spc="-5" dirty="0"/>
              <a:t>•</a:t>
            </a:r>
            <a:r>
              <a:rPr dirty="0"/>
              <a:t> </a:t>
            </a:r>
            <a:r>
              <a:rPr spc="-10" dirty="0"/>
              <a:t>Month </a:t>
            </a:r>
            <a:r>
              <a:rPr spc="-5" dirty="0"/>
              <a:t>##–##, 2021</a:t>
            </a:r>
            <a:r>
              <a:rPr dirty="0"/>
              <a:t> </a:t>
            </a:r>
            <a:r>
              <a:rPr spc="-5" dirty="0"/>
              <a:t>•</a:t>
            </a:r>
            <a:r>
              <a:rPr dirty="0"/>
              <a:t> </a:t>
            </a:r>
            <a:r>
              <a:rPr spc="-10" dirty="0"/>
              <a:t>Virtual</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550" b="0" i="0">
                <a:solidFill>
                  <a:srgbClr val="231F20"/>
                </a:solidFill>
                <a:latin typeface="Noto Sans"/>
                <a:cs typeface="Noto Sans"/>
              </a:defRPr>
            </a:lvl1pPr>
          </a:lstStyle>
          <a:p>
            <a:pPr marL="12700">
              <a:lnSpc>
                <a:spcPct val="100000"/>
              </a:lnSpc>
              <a:spcBef>
                <a:spcPts val="180"/>
              </a:spcBef>
            </a:pPr>
            <a:r>
              <a:rPr spc="15" dirty="0"/>
              <a:t>Copyright</a:t>
            </a:r>
            <a:r>
              <a:rPr spc="10" dirty="0"/>
              <a:t> </a:t>
            </a:r>
            <a:r>
              <a:rPr spc="20" dirty="0"/>
              <a:t>©2021.</a:t>
            </a:r>
            <a:r>
              <a:rPr spc="10" dirty="0"/>
              <a:t> All rights </a:t>
            </a:r>
            <a:r>
              <a:rPr spc="15" dirty="0"/>
              <a:t>reserved.</a:t>
            </a:r>
          </a:p>
        </p:txBody>
      </p:sp>
      <p:sp>
        <p:nvSpPr>
          <p:cNvPr id="5" name="Holder 5"/>
          <p:cNvSpPr>
            <a:spLocks noGrp="1"/>
          </p:cNvSpPr>
          <p:nvPr>
            <p:ph type="dt" sz="half" idx="6"/>
          </p:nvPr>
        </p:nvSpPr>
        <p:spPr/>
        <p:txBody>
          <a:bodyPr lIns="0" tIns="0" rIns="0" bIns="0"/>
          <a:lstStyle>
            <a:lvl1pPr>
              <a:defRPr sz="950" b="0" i="0">
                <a:solidFill>
                  <a:schemeClr val="bg1"/>
                </a:solidFill>
                <a:latin typeface="Noto Sans"/>
                <a:cs typeface="Noto Sans"/>
              </a:defRPr>
            </a:lvl1pPr>
          </a:lstStyle>
          <a:p>
            <a:pPr marL="12700">
              <a:lnSpc>
                <a:spcPct val="100000"/>
              </a:lnSpc>
              <a:spcBef>
                <a:spcPts val="155"/>
              </a:spcBef>
            </a:pPr>
            <a:r>
              <a:rPr spc="-5" dirty="0"/>
              <a:t>Presented</a:t>
            </a:r>
            <a:r>
              <a:rPr spc="-10" dirty="0"/>
              <a:t> at</a:t>
            </a:r>
            <a:r>
              <a:rPr spc="-5" dirty="0"/>
              <a:t> the</a:t>
            </a:r>
            <a:r>
              <a:rPr spc="-10" dirty="0"/>
              <a:t> </a:t>
            </a:r>
            <a:r>
              <a:rPr spc="-5" dirty="0"/>
              <a:t>Congress </a:t>
            </a:r>
            <a:r>
              <a:rPr spc="-10" dirty="0"/>
              <a:t>Title</a:t>
            </a:r>
            <a:r>
              <a:rPr spc="5" dirty="0"/>
              <a:t> </a:t>
            </a:r>
            <a:r>
              <a:rPr spc="-5" dirty="0"/>
              <a:t>•</a:t>
            </a:r>
            <a:r>
              <a:rPr dirty="0"/>
              <a:t> </a:t>
            </a:r>
            <a:r>
              <a:rPr spc="-10" dirty="0"/>
              <a:t>Month </a:t>
            </a:r>
            <a:r>
              <a:rPr spc="-5" dirty="0"/>
              <a:t>##–##, 2021</a:t>
            </a:r>
            <a:r>
              <a:rPr dirty="0"/>
              <a:t> </a:t>
            </a:r>
            <a:r>
              <a:rPr spc="-5" dirty="0"/>
              <a:t>•</a:t>
            </a:r>
            <a:r>
              <a:rPr dirty="0"/>
              <a:t> </a:t>
            </a:r>
            <a:r>
              <a:rPr spc="-10" dirty="0"/>
              <a:t>Virtual</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1005205" y="2604071"/>
            <a:ext cx="8745284" cy="7472553"/>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353611" y="2604071"/>
            <a:ext cx="8745284" cy="7472553"/>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550" b="0" i="0">
                <a:solidFill>
                  <a:srgbClr val="231F20"/>
                </a:solidFill>
                <a:latin typeface="Noto Sans"/>
                <a:cs typeface="Noto Sans"/>
              </a:defRPr>
            </a:lvl1pPr>
          </a:lstStyle>
          <a:p>
            <a:pPr marL="12700">
              <a:lnSpc>
                <a:spcPct val="100000"/>
              </a:lnSpc>
              <a:spcBef>
                <a:spcPts val="180"/>
              </a:spcBef>
            </a:pPr>
            <a:r>
              <a:rPr spc="15" dirty="0"/>
              <a:t>Copyright</a:t>
            </a:r>
            <a:r>
              <a:rPr spc="10" dirty="0"/>
              <a:t> </a:t>
            </a:r>
            <a:r>
              <a:rPr spc="20" dirty="0"/>
              <a:t>©2021.</a:t>
            </a:r>
            <a:r>
              <a:rPr spc="10" dirty="0"/>
              <a:t> All rights </a:t>
            </a:r>
            <a:r>
              <a:rPr spc="15" dirty="0"/>
              <a:t>reserved.</a:t>
            </a:r>
          </a:p>
        </p:txBody>
      </p:sp>
      <p:sp>
        <p:nvSpPr>
          <p:cNvPr id="6" name="Holder 6"/>
          <p:cNvSpPr>
            <a:spLocks noGrp="1"/>
          </p:cNvSpPr>
          <p:nvPr>
            <p:ph type="dt" sz="half" idx="6"/>
          </p:nvPr>
        </p:nvSpPr>
        <p:spPr/>
        <p:txBody>
          <a:bodyPr lIns="0" tIns="0" rIns="0" bIns="0"/>
          <a:lstStyle>
            <a:lvl1pPr>
              <a:defRPr sz="950" b="0" i="0">
                <a:solidFill>
                  <a:schemeClr val="bg1"/>
                </a:solidFill>
                <a:latin typeface="Noto Sans"/>
                <a:cs typeface="Noto Sans"/>
              </a:defRPr>
            </a:lvl1pPr>
          </a:lstStyle>
          <a:p>
            <a:pPr marL="12700">
              <a:lnSpc>
                <a:spcPct val="100000"/>
              </a:lnSpc>
              <a:spcBef>
                <a:spcPts val="155"/>
              </a:spcBef>
            </a:pPr>
            <a:r>
              <a:rPr spc="-5" dirty="0"/>
              <a:t>Presented</a:t>
            </a:r>
            <a:r>
              <a:rPr spc="-10" dirty="0"/>
              <a:t> at</a:t>
            </a:r>
            <a:r>
              <a:rPr spc="-5" dirty="0"/>
              <a:t> the</a:t>
            </a:r>
            <a:r>
              <a:rPr spc="-10" dirty="0"/>
              <a:t> </a:t>
            </a:r>
            <a:r>
              <a:rPr spc="-5" dirty="0"/>
              <a:t>Congress </a:t>
            </a:r>
            <a:r>
              <a:rPr spc="-10" dirty="0"/>
              <a:t>Title</a:t>
            </a:r>
            <a:r>
              <a:rPr spc="5" dirty="0"/>
              <a:t> </a:t>
            </a:r>
            <a:r>
              <a:rPr spc="-5" dirty="0"/>
              <a:t>•</a:t>
            </a:r>
            <a:r>
              <a:rPr dirty="0"/>
              <a:t> </a:t>
            </a:r>
            <a:r>
              <a:rPr spc="-10" dirty="0"/>
              <a:t>Month </a:t>
            </a:r>
            <a:r>
              <a:rPr spc="-5" dirty="0"/>
              <a:t>##–##, 2021</a:t>
            </a:r>
            <a:r>
              <a:rPr dirty="0"/>
              <a:t> </a:t>
            </a:r>
            <a:r>
              <a:rPr spc="-5" dirty="0"/>
              <a:t>•</a:t>
            </a:r>
            <a:r>
              <a:rPr dirty="0"/>
              <a:t> </a:t>
            </a:r>
            <a:r>
              <a:rPr spc="-10" dirty="0"/>
              <a:t>Virtual</a:t>
            </a: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defRPr sz="550" b="0" i="0">
                <a:solidFill>
                  <a:srgbClr val="231F20"/>
                </a:solidFill>
                <a:latin typeface="Noto Sans"/>
                <a:cs typeface="Noto Sans"/>
              </a:defRPr>
            </a:lvl1pPr>
          </a:lstStyle>
          <a:p>
            <a:pPr marL="12700">
              <a:lnSpc>
                <a:spcPct val="100000"/>
              </a:lnSpc>
              <a:spcBef>
                <a:spcPts val="180"/>
              </a:spcBef>
            </a:pPr>
            <a:r>
              <a:rPr spc="15" dirty="0"/>
              <a:t>Copyright</a:t>
            </a:r>
            <a:r>
              <a:rPr spc="10" dirty="0"/>
              <a:t> </a:t>
            </a:r>
            <a:r>
              <a:rPr spc="20" dirty="0"/>
              <a:t>©2021.</a:t>
            </a:r>
            <a:r>
              <a:rPr spc="10" dirty="0"/>
              <a:t> All rights </a:t>
            </a:r>
            <a:r>
              <a:rPr spc="15" dirty="0"/>
              <a:t>reserved.</a:t>
            </a:r>
          </a:p>
        </p:txBody>
      </p:sp>
      <p:sp>
        <p:nvSpPr>
          <p:cNvPr id="4" name="Holder 4"/>
          <p:cNvSpPr>
            <a:spLocks noGrp="1"/>
          </p:cNvSpPr>
          <p:nvPr>
            <p:ph type="dt" sz="half" idx="6"/>
          </p:nvPr>
        </p:nvSpPr>
        <p:spPr/>
        <p:txBody>
          <a:bodyPr lIns="0" tIns="0" rIns="0" bIns="0"/>
          <a:lstStyle>
            <a:lvl1pPr>
              <a:defRPr sz="950" b="0" i="0">
                <a:solidFill>
                  <a:schemeClr val="bg1"/>
                </a:solidFill>
                <a:latin typeface="Noto Sans"/>
                <a:cs typeface="Noto Sans"/>
              </a:defRPr>
            </a:lvl1pPr>
          </a:lstStyle>
          <a:p>
            <a:pPr marL="12700">
              <a:lnSpc>
                <a:spcPct val="100000"/>
              </a:lnSpc>
              <a:spcBef>
                <a:spcPts val="155"/>
              </a:spcBef>
            </a:pPr>
            <a:r>
              <a:rPr spc="-5" dirty="0"/>
              <a:t>Presented</a:t>
            </a:r>
            <a:r>
              <a:rPr spc="-10" dirty="0"/>
              <a:t> at</a:t>
            </a:r>
            <a:r>
              <a:rPr spc="-5" dirty="0"/>
              <a:t> the</a:t>
            </a:r>
            <a:r>
              <a:rPr spc="-10" dirty="0"/>
              <a:t> </a:t>
            </a:r>
            <a:r>
              <a:rPr spc="-5" dirty="0"/>
              <a:t>Congress </a:t>
            </a:r>
            <a:r>
              <a:rPr spc="-10" dirty="0"/>
              <a:t>Title</a:t>
            </a:r>
            <a:r>
              <a:rPr spc="5" dirty="0"/>
              <a:t> </a:t>
            </a:r>
            <a:r>
              <a:rPr spc="-5" dirty="0"/>
              <a:t>•</a:t>
            </a:r>
            <a:r>
              <a:rPr dirty="0"/>
              <a:t> </a:t>
            </a:r>
            <a:r>
              <a:rPr spc="-10" dirty="0"/>
              <a:t>Month </a:t>
            </a:r>
            <a:r>
              <a:rPr spc="-5" dirty="0"/>
              <a:t>##–##, 2021</a:t>
            </a:r>
            <a:r>
              <a:rPr dirty="0"/>
              <a:t> </a:t>
            </a:r>
            <a:r>
              <a:rPr spc="-5" dirty="0"/>
              <a:t>•</a:t>
            </a:r>
            <a:r>
              <a:rPr dirty="0"/>
              <a:t> </a:t>
            </a:r>
            <a:r>
              <a:rPr spc="-10" dirty="0"/>
              <a:t>Virtual</a:t>
            </a: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550" b="0" i="0">
                <a:solidFill>
                  <a:srgbClr val="231F20"/>
                </a:solidFill>
                <a:latin typeface="Noto Sans"/>
                <a:cs typeface="Noto Sans"/>
              </a:defRPr>
            </a:lvl1pPr>
          </a:lstStyle>
          <a:p>
            <a:pPr marL="12700">
              <a:lnSpc>
                <a:spcPct val="100000"/>
              </a:lnSpc>
              <a:spcBef>
                <a:spcPts val="180"/>
              </a:spcBef>
            </a:pPr>
            <a:r>
              <a:rPr spc="15" dirty="0"/>
              <a:t>Copyright</a:t>
            </a:r>
            <a:r>
              <a:rPr spc="10" dirty="0"/>
              <a:t> </a:t>
            </a:r>
            <a:r>
              <a:rPr spc="20" dirty="0"/>
              <a:t>©2021.</a:t>
            </a:r>
            <a:r>
              <a:rPr spc="10" dirty="0"/>
              <a:t> All rights </a:t>
            </a:r>
            <a:r>
              <a:rPr spc="15" dirty="0"/>
              <a:t>reserved.</a:t>
            </a:r>
          </a:p>
        </p:txBody>
      </p:sp>
      <p:sp>
        <p:nvSpPr>
          <p:cNvPr id="3" name="Holder 3"/>
          <p:cNvSpPr>
            <a:spLocks noGrp="1"/>
          </p:cNvSpPr>
          <p:nvPr>
            <p:ph type="dt" sz="half" idx="6"/>
          </p:nvPr>
        </p:nvSpPr>
        <p:spPr/>
        <p:txBody>
          <a:bodyPr lIns="0" tIns="0" rIns="0" bIns="0"/>
          <a:lstStyle>
            <a:lvl1pPr>
              <a:defRPr sz="950" b="0" i="0">
                <a:solidFill>
                  <a:schemeClr val="bg1"/>
                </a:solidFill>
                <a:latin typeface="Noto Sans"/>
                <a:cs typeface="Noto Sans"/>
              </a:defRPr>
            </a:lvl1pPr>
          </a:lstStyle>
          <a:p>
            <a:pPr marL="12700">
              <a:lnSpc>
                <a:spcPct val="100000"/>
              </a:lnSpc>
              <a:spcBef>
                <a:spcPts val="155"/>
              </a:spcBef>
            </a:pPr>
            <a:r>
              <a:rPr spc="-5" dirty="0"/>
              <a:t>Presented</a:t>
            </a:r>
            <a:r>
              <a:rPr spc="-10" dirty="0"/>
              <a:t> at</a:t>
            </a:r>
            <a:r>
              <a:rPr spc="-5" dirty="0"/>
              <a:t> the</a:t>
            </a:r>
            <a:r>
              <a:rPr spc="-10" dirty="0"/>
              <a:t> </a:t>
            </a:r>
            <a:r>
              <a:rPr spc="-5" dirty="0"/>
              <a:t>Congress </a:t>
            </a:r>
            <a:r>
              <a:rPr spc="-10" dirty="0"/>
              <a:t>Title</a:t>
            </a:r>
            <a:r>
              <a:rPr spc="5" dirty="0"/>
              <a:t> </a:t>
            </a:r>
            <a:r>
              <a:rPr spc="-5" dirty="0"/>
              <a:t>•</a:t>
            </a:r>
            <a:r>
              <a:rPr dirty="0"/>
              <a:t> </a:t>
            </a:r>
            <a:r>
              <a:rPr spc="-10" dirty="0"/>
              <a:t>Month </a:t>
            </a:r>
            <a:r>
              <a:rPr spc="-5" dirty="0"/>
              <a:t>##–##, 2021</a:t>
            </a:r>
            <a:r>
              <a:rPr dirty="0"/>
              <a:t> </a:t>
            </a:r>
            <a:r>
              <a:rPr spc="-5" dirty="0"/>
              <a:t>•</a:t>
            </a:r>
            <a:r>
              <a:rPr dirty="0"/>
              <a:t> </a:t>
            </a:r>
            <a:r>
              <a:rPr spc="-10" dirty="0"/>
              <a:t>Virtual</a:t>
            </a: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Content Placeholder 2"/>
          <p:cNvSpPr>
            <a:spLocks noGrp="1"/>
          </p:cNvSpPr>
          <p:nvPr>
            <p:ph idx="1"/>
          </p:nvPr>
        </p:nvSpPr>
        <p:spPr bwMode="gray">
          <a:xfrm>
            <a:off x="739017" y="2973925"/>
            <a:ext cx="18626273" cy="6521501"/>
          </a:xfrm>
        </p:spPr>
        <p:txBody>
          <a:bodyPr/>
          <a:lstStyle>
            <a:lvl1pPr marL="566094" indent="-566094">
              <a:buFont typeface="+mj-lt"/>
              <a:buAutoNum type="arabicPeriod"/>
              <a:defRPr/>
            </a:lvl1pPr>
            <a:lvl2pPr marL="943489" indent="-280427">
              <a:defRPr/>
            </a:lvl2pPr>
            <a:lvl3pPr marL="1226536" indent="-283047">
              <a:defRPr/>
            </a:lvl3pPr>
            <a:lvl4pPr marL="1603932" indent="-283047">
              <a:defRPr/>
            </a:lvl4pPr>
            <a:lvl5pPr marL="1934153" indent="-235872">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2"/>
          <p:cNvSpPr>
            <a:spLocks noGrp="1"/>
          </p:cNvSpPr>
          <p:nvPr>
            <p:ph type="body" sz="quarter" idx="16" hasCustomPrompt="1"/>
          </p:nvPr>
        </p:nvSpPr>
        <p:spPr bwMode="gray">
          <a:xfrm>
            <a:off x="739019" y="9586002"/>
            <a:ext cx="18626273" cy="573651"/>
          </a:xfrm>
        </p:spPr>
        <p:txBody>
          <a:bodyPr lIns="0" tIns="0" rIns="0" bIns="0" anchor="b"/>
          <a:lstStyle>
            <a:lvl1pPr marL="377396" indent="-377396" algn="l" defTabSz="1509583" rtl="0" eaLnBrk="1" latinLnBrk="0" hangingPunct="1">
              <a:lnSpc>
                <a:spcPct val="85000"/>
              </a:lnSpc>
              <a:spcBef>
                <a:spcPts val="330"/>
              </a:spcBef>
              <a:buClr>
                <a:schemeClr val="accent2"/>
              </a:buClr>
              <a:buSzPct val="85000"/>
              <a:buFont typeface="Arial" pitchFamily="34" charset="0"/>
              <a:buNone/>
              <a:tabLst>
                <a:tab pos="288288" algn="r"/>
                <a:tab pos="377396" algn="l"/>
              </a:tabLst>
              <a:defRPr lang="en-US" sz="1321" kern="1200" dirty="0">
                <a:solidFill>
                  <a:srgbClr val="A1AAB1"/>
                </a:solidFill>
                <a:latin typeface="+mn-lt"/>
                <a:ea typeface="+mn-ea"/>
                <a:cs typeface="Arial" pitchFamily="34" charset="0"/>
              </a:defRPr>
            </a:lvl1pPr>
          </a:lstStyle>
          <a:p>
            <a:pPr lvl="0"/>
            <a:r>
              <a:rPr lang="en-US" dirty="0"/>
              <a:t>Click to edit source</a:t>
            </a:r>
          </a:p>
        </p:txBody>
      </p:sp>
      <p:sp>
        <p:nvSpPr>
          <p:cNvPr id="13" name="Text Placeholder 9"/>
          <p:cNvSpPr>
            <a:spLocks noGrp="1"/>
          </p:cNvSpPr>
          <p:nvPr>
            <p:ph type="body" sz="quarter" idx="15" hasCustomPrompt="1"/>
          </p:nvPr>
        </p:nvSpPr>
        <p:spPr bwMode="gray">
          <a:xfrm>
            <a:off x="739017" y="2158740"/>
            <a:ext cx="18626273" cy="655330"/>
          </a:xfrm>
          <a:prstGeom prst="rect">
            <a:avLst/>
          </a:prstGeom>
          <a:noFill/>
        </p:spPr>
        <p:txBody>
          <a:bodyPr wrap="square" lIns="0" rIns="0" rtlCol="0">
            <a:noAutofit/>
          </a:bodyPr>
          <a:lstStyle>
            <a:lvl1pPr marL="0" indent="0" algn="l" rtl="0" fontAlgn="base">
              <a:lnSpc>
                <a:spcPct val="85000"/>
              </a:lnSpc>
              <a:spcBef>
                <a:spcPct val="0"/>
              </a:spcBef>
              <a:spcAft>
                <a:spcPct val="0"/>
              </a:spcAft>
              <a:buNone/>
              <a:defRPr lang="en-US" sz="3302" b="0" kern="1200" smtClean="0">
                <a:solidFill>
                  <a:schemeClr val="tx1">
                    <a:lumMod val="50000"/>
                    <a:lumOff val="50000"/>
                  </a:schemeClr>
                </a:solidFill>
                <a:latin typeface="+mj-lt"/>
                <a:ea typeface="+mn-ea"/>
                <a:cs typeface="+mn-cs"/>
              </a:defRPr>
            </a:lvl1pPr>
            <a:lvl2pPr algn="l" rtl="0" fontAlgn="base">
              <a:lnSpc>
                <a:spcPct val="90000"/>
              </a:lnSpc>
              <a:spcBef>
                <a:spcPct val="0"/>
              </a:spcBef>
              <a:spcAft>
                <a:spcPct val="0"/>
              </a:spcAft>
              <a:defRPr lang="en-US" sz="3632"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3632"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3632"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3632"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2" name="Title 1"/>
          <p:cNvSpPr>
            <a:spLocks noGrp="1"/>
          </p:cNvSpPr>
          <p:nvPr>
            <p:ph type="title"/>
          </p:nvPr>
        </p:nvSpPr>
        <p:spPr bwMode="gray"/>
        <p:txBody>
          <a:bodyPr/>
          <a:lstStyle/>
          <a:p>
            <a:r>
              <a:rPr lang="en-US"/>
              <a:t>Click to edit Master title style</a:t>
            </a:r>
          </a:p>
        </p:txBody>
      </p:sp>
    </p:spTree>
    <p:custDataLst>
      <p:tags r:id="rId1"/>
    </p:custDataLst>
    <p:extLst>
      <p:ext uri="{BB962C8B-B14F-4D97-AF65-F5344CB8AC3E}">
        <p14:creationId xmlns:p14="http://schemas.microsoft.com/office/powerpoint/2010/main" val="600485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2.xml"/><Relationship Id="rId1" Type="http://schemas.openxmlformats.org/officeDocument/2006/relationships/slideLayout" Target="../slideLayouts/slideLayout6.xml"/><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5546144" y="0"/>
            <a:ext cx="14558010" cy="4231640"/>
          </a:xfrm>
          <a:custGeom>
            <a:avLst/>
            <a:gdLst/>
            <a:ahLst/>
            <a:cxnLst/>
            <a:rect l="l" t="t" r="r" b="b"/>
            <a:pathLst>
              <a:path w="14558010" h="4231640">
                <a:moveTo>
                  <a:pt x="0" y="4231023"/>
                </a:moveTo>
                <a:lnTo>
                  <a:pt x="14557954" y="4231023"/>
                </a:lnTo>
                <a:lnTo>
                  <a:pt x="14557954" y="0"/>
                </a:lnTo>
                <a:lnTo>
                  <a:pt x="0" y="0"/>
                </a:lnTo>
                <a:lnTo>
                  <a:pt x="0" y="4231023"/>
                </a:lnTo>
                <a:close/>
              </a:path>
            </a:pathLst>
          </a:custGeom>
          <a:solidFill>
            <a:srgbClr val="E6E7E8"/>
          </a:solidFill>
        </p:spPr>
        <p:txBody>
          <a:bodyPr wrap="square" lIns="0" tIns="0" rIns="0" bIns="0" rtlCol="0"/>
          <a:lstStyle/>
          <a:p>
            <a:endParaRPr/>
          </a:p>
        </p:txBody>
      </p:sp>
      <p:sp>
        <p:nvSpPr>
          <p:cNvPr id="17" name="bg object 17"/>
          <p:cNvSpPr/>
          <p:nvPr/>
        </p:nvSpPr>
        <p:spPr>
          <a:xfrm>
            <a:off x="0" y="0"/>
            <a:ext cx="5546725" cy="11318875"/>
          </a:xfrm>
          <a:custGeom>
            <a:avLst/>
            <a:gdLst/>
            <a:ahLst/>
            <a:cxnLst/>
            <a:rect l="l" t="t" r="r" b="b"/>
            <a:pathLst>
              <a:path w="5546725" h="11318875">
                <a:moveTo>
                  <a:pt x="5546144" y="0"/>
                </a:moveTo>
                <a:lnTo>
                  <a:pt x="0" y="0"/>
                </a:lnTo>
                <a:lnTo>
                  <a:pt x="0" y="11318661"/>
                </a:lnTo>
                <a:lnTo>
                  <a:pt x="5546144" y="11318661"/>
                </a:lnTo>
                <a:lnTo>
                  <a:pt x="5546144" y="0"/>
                </a:lnTo>
                <a:close/>
              </a:path>
            </a:pathLst>
          </a:custGeom>
          <a:solidFill>
            <a:srgbClr val="0000C8"/>
          </a:solidFill>
        </p:spPr>
        <p:txBody>
          <a:bodyPr wrap="square" lIns="0" tIns="0" rIns="0" bIns="0" rtlCol="0"/>
          <a:lstStyle/>
          <a:p>
            <a:endParaRPr/>
          </a:p>
        </p:txBody>
      </p:sp>
      <p:sp>
        <p:nvSpPr>
          <p:cNvPr id="2" name="Holder 2"/>
          <p:cNvSpPr>
            <a:spLocks noGrp="1"/>
          </p:cNvSpPr>
          <p:nvPr>
            <p:ph type="title"/>
          </p:nvPr>
        </p:nvSpPr>
        <p:spPr>
          <a:xfrm>
            <a:off x="1005205" y="452882"/>
            <a:ext cx="18093690" cy="18115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1005205" y="2604071"/>
            <a:ext cx="18093690" cy="7472553"/>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8598950" y="11103853"/>
            <a:ext cx="1316355" cy="127634"/>
          </a:xfrm>
          <a:prstGeom prst="rect">
            <a:avLst/>
          </a:prstGeom>
        </p:spPr>
        <p:txBody>
          <a:bodyPr wrap="square" lIns="0" tIns="0" rIns="0" bIns="0">
            <a:spAutoFit/>
          </a:bodyPr>
          <a:lstStyle>
            <a:lvl1pPr>
              <a:defRPr sz="550" b="0" i="0">
                <a:solidFill>
                  <a:srgbClr val="231F20"/>
                </a:solidFill>
                <a:latin typeface="Noto Sans"/>
                <a:cs typeface="Noto Sans"/>
              </a:defRPr>
            </a:lvl1pPr>
          </a:lstStyle>
          <a:p>
            <a:pPr marL="12700">
              <a:lnSpc>
                <a:spcPct val="100000"/>
              </a:lnSpc>
              <a:spcBef>
                <a:spcPts val="180"/>
              </a:spcBef>
            </a:pPr>
            <a:r>
              <a:rPr spc="15" dirty="0"/>
              <a:t>Copyright</a:t>
            </a:r>
            <a:r>
              <a:rPr spc="10" dirty="0"/>
              <a:t> </a:t>
            </a:r>
            <a:r>
              <a:rPr spc="20" dirty="0"/>
              <a:t>©2021.</a:t>
            </a:r>
            <a:r>
              <a:rPr spc="10" dirty="0"/>
              <a:t> All rights </a:t>
            </a:r>
            <a:r>
              <a:rPr spc="15" dirty="0"/>
              <a:t>reserved.</a:t>
            </a:r>
          </a:p>
        </p:txBody>
      </p:sp>
      <p:sp>
        <p:nvSpPr>
          <p:cNvPr id="5" name="Holder 5"/>
          <p:cNvSpPr>
            <a:spLocks noGrp="1"/>
          </p:cNvSpPr>
          <p:nvPr>
            <p:ph type="dt" sz="half" idx="6"/>
          </p:nvPr>
        </p:nvSpPr>
        <p:spPr>
          <a:xfrm>
            <a:off x="960810" y="10991721"/>
            <a:ext cx="3590925" cy="188595"/>
          </a:xfrm>
          <a:prstGeom prst="rect">
            <a:avLst/>
          </a:prstGeom>
        </p:spPr>
        <p:txBody>
          <a:bodyPr wrap="square" lIns="0" tIns="0" rIns="0" bIns="0">
            <a:spAutoFit/>
          </a:bodyPr>
          <a:lstStyle>
            <a:lvl1pPr>
              <a:defRPr sz="950" b="0" i="0">
                <a:solidFill>
                  <a:schemeClr val="bg1"/>
                </a:solidFill>
                <a:latin typeface="Noto Sans"/>
                <a:cs typeface="Noto Sans"/>
              </a:defRPr>
            </a:lvl1pPr>
          </a:lstStyle>
          <a:p>
            <a:pPr marL="12700">
              <a:lnSpc>
                <a:spcPct val="100000"/>
              </a:lnSpc>
              <a:spcBef>
                <a:spcPts val="155"/>
              </a:spcBef>
            </a:pPr>
            <a:r>
              <a:rPr spc="-5" dirty="0"/>
              <a:t>Presented</a:t>
            </a:r>
            <a:r>
              <a:rPr spc="-10" dirty="0"/>
              <a:t> at</a:t>
            </a:r>
            <a:r>
              <a:rPr spc="-5" dirty="0"/>
              <a:t> the</a:t>
            </a:r>
            <a:r>
              <a:rPr spc="-10" dirty="0"/>
              <a:t> </a:t>
            </a:r>
            <a:r>
              <a:rPr spc="-5" dirty="0"/>
              <a:t>Congress </a:t>
            </a:r>
            <a:r>
              <a:rPr spc="-10" dirty="0"/>
              <a:t>Title</a:t>
            </a:r>
            <a:r>
              <a:rPr spc="5" dirty="0"/>
              <a:t> </a:t>
            </a:r>
            <a:r>
              <a:rPr spc="-5" dirty="0"/>
              <a:t>•</a:t>
            </a:r>
            <a:r>
              <a:rPr dirty="0"/>
              <a:t> </a:t>
            </a:r>
            <a:r>
              <a:rPr spc="-10" dirty="0"/>
              <a:t>Month </a:t>
            </a:r>
            <a:r>
              <a:rPr spc="-5" dirty="0"/>
              <a:t>##–##, 2021</a:t>
            </a:r>
            <a:r>
              <a:rPr dirty="0"/>
              <a:t> </a:t>
            </a:r>
            <a:r>
              <a:rPr spc="-5" dirty="0"/>
              <a:t>•</a:t>
            </a:r>
            <a:r>
              <a:rPr dirty="0"/>
              <a:t> </a:t>
            </a:r>
            <a:r>
              <a:rPr spc="-10" dirty="0"/>
              <a:t>Virtual</a:t>
            </a:r>
          </a:p>
        </p:txBody>
      </p:sp>
      <p:sp>
        <p:nvSpPr>
          <p:cNvPr id="6" name="Holder 6"/>
          <p:cNvSpPr>
            <a:spLocks noGrp="1"/>
          </p:cNvSpPr>
          <p:nvPr>
            <p:ph type="sldNum" sz="quarter" idx="7"/>
          </p:nvPr>
        </p:nvSpPr>
        <p:spPr>
          <a:xfrm>
            <a:off x="14474953" y="10529507"/>
            <a:ext cx="4623943" cy="56610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userDrawn="1">
            <p:ph type="body" idx="1"/>
          </p:nvPr>
        </p:nvSpPr>
        <p:spPr bwMode="gray">
          <a:xfrm>
            <a:off x="736939" y="2973925"/>
            <a:ext cx="18626273" cy="6521501"/>
          </a:xfrm>
          <a:prstGeom prst="rect">
            <a:avLst/>
          </a:prstGeom>
        </p:spPr>
        <p:txBody>
          <a:bodyPr vert="horz" lIns="45720" tIns="45720" rIns="4572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userDrawn="1">
            <p:ph type="title"/>
          </p:nvPr>
        </p:nvSpPr>
        <p:spPr bwMode="gray">
          <a:xfrm>
            <a:off x="736944" y="800092"/>
            <a:ext cx="18626273" cy="1403934"/>
          </a:xfrm>
          <a:prstGeom prst="rect">
            <a:avLst/>
          </a:prstGeom>
        </p:spPr>
        <p:txBody>
          <a:bodyPr vert="horz" lIns="0" tIns="45720" rIns="0" bIns="45720" rtlCol="0" anchor="t" anchorCtr="0">
            <a:noAutofit/>
          </a:bodyPr>
          <a:lstStyle/>
          <a:p>
            <a:pPr lvl="0"/>
            <a:r>
              <a:rPr lang="en-US"/>
              <a:t>Click to edit Master title style</a:t>
            </a:r>
            <a:endParaRPr lang="en-US" dirty="0"/>
          </a:p>
        </p:txBody>
      </p:sp>
      <p:grpSp>
        <p:nvGrpSpPr>
          <p:cNvPr id="11" name="Group 10">
            <a:extLst>
              <a:ext uri="{FF2B5EF4-FFF2-40B4-BE49-F238E27FC236}">
                <a16:creationId xmlns:a16="http://schemas.microsoft.com/office/drawing/2014/main" id="{5E835BCC-D56C-4CB8-B066-07736BD6C90A}"/>
              </a:ext>
            </a:extLst>
          </p:cNvPr>
          <p:cNvGrpSpPr/>
          <p:nvPr userDrawn="1"/>
        </p:nvGrpSpPr>
        <p:grpSpPr bwMode="gray">
          <a:xfrm>
            <a:off x="736945" y="538691"/>
            <a:ext cx="1291972" cy="75282"/>
            <a:chOff x="616542" y="591197"/>
            <a:chExt cx="587631" cy="45600"/>
          </a:xfrm>
        </p:grpSpPr>
        <p:sp>
          <p:nvSpPr>
            <p:cNvPr id="15" name="Google Shape;17;p2">
              <a:extLst>
                <a:ext uri="{FF2B5EF4-FFF2-40B4-BE49-F238E27FC236}">
                  <a16:creationId xmlns:a16="http://schemas.microsoft.com/office/drawing/2014/main" id="{7A1B02F9-B89B-493D-864D-AB691DF2B43A}"/>
                </a:ext>
              </a:extLst>
            </p:cNvPr>
            <p:cNvSpPr/>
            <p:nvPr userDrawn="1"/>
          </p:nvSpPr>
          <p:spPr bwMode="gray">
            <a:xfrm>
              <a:off x="616542" y="591197"/>
              <a:ext cx="293923" cy="45600"/>
            </a:xfrm>
            <a:prstGeom prst="rect">
              <a:avLst/>
            </a:prstGeom>
            <a:solidFill>
              <a:srgbClr val="0000C9"/>
            </a:solidFill>
            <a:ln>
              <a:noFill/>
            </a:ln>
          </p:spPr>
          <p:txBody>
            <a:bodyPr spcFirstLastPara="1" wrap="square" lIns="121868" tIns="121868" rIns="121868" bIns="121868" anchor="ctr" anchorCtr="0">
              <a:noAutofit/>
            </a:bodyPr>
            <a:lstStyle/>
            <a:p>
              <a:pPr marL="0" lvl="0" indent="0" algn="l" rtl="0">
                <a:spcBef>
                  <a:spcPts val="0"/>
                </a:spcBef>
                <a:spcAft>
                  <a:spcPts val="0"/>
                </a:spcAft>
                <a:buNone/>
              </a:pPr>
              <a:endParaRPr sz="4106" dirty="0"/>
            </a:p>
          </p:txBody>
        </p:sp>
        <p:sp>
          <p:nvSpPr>
            <p:cNvPr id="20" name="Google Shape;18;p2">
              <a:extLst>
                <a:ext uri="{FF2B5EF4-FFF2-40B4-BE49-F238E27FC236}">
                  <a16:creationId xmlns:a16="http://schemas.microsoft.com/office/drawing/2014/main" id="{0EFD4812-246D-4142-8FC9-EE54D1019396}"/>
                </a:ext>
              </a:extLst>
            </p:cNvPr>
            <p:cNvSpPr/>
            <p:nvPr userDrawn="1"/>
          </p:nvSpPr>
          <p:spPr bwMode="gray">
            <a:xfrm>
              <a:off x="910250" y="591197"/>
              <a:ext cx="293923" cy="45600"/>
            </a:xfrm>
            <a:prstGeom prst="rect">
              <a:avLst/>
            </a:prstGeom>
            <a:solidFill>
              <a:srgbClr val="0095FF"/>
            </a:solidFill>
            <a:ln>
              <a:noFill/>
            </a:ln>
          </p:spPr>
          <p:txBody>
            <a:bodyPr spcFirstLastPara="1" wrap="square" lIns="121868" tIns="121868" rIns="121868" bIns="121868" anchor="ctr" anchorCtr="0">
              <a:noAutofit/>
            </a:bodyPr>
            <a:lstStyle/>
            <a:p>
              <a:pPr marL="0" lvl="0" indent="0" algn="l" rtl="0">
                <a:spcBef>
                  <a:spcPts val="0"/>
                </a:spcBef>
                <a:spcAft>
                  <a:spcPts val="0"/>
                </a:spcAft>
                <a:buNone/>
              </a:pPr>
              <a:endParaRPr sz="4106" dirty="0"/>
            </a:p>
          </p:txBody>
        </p:sp>
      </p:grpSp>
      <p:pic>
        <p:nvPicPr>
          <p:cNvPr id="21" name="Google Shape;53;p7">
            <a:extLst>
              <a:ext uri="{FF2B5EF4-FFF2-40B4-BE49-F238E27FC236}">
                <a16:creationId xmlns:a16="http://schemas.microsoft.com/office/drawing/2014/main" id="{A9513AE3-345B-4391-9C2B-02CD266C5C06}"/>
              </a:ext>
            </a:extLst>
          </p:cNvPr>
          <p:cNvPicPr preferRelativeResize="0">
            <a:picLocks noChangeAspect="1"/>
          </p:cNvPicPr>
          <p:nvPr userDrawn="1"/>
        </p:nvPicPr>
        <p:blipFill>
          <a:blip r:embed="rId4" cstate="email">
            <a:extLst>
              <a:ext uri="{28A0092B-C50C-407E-A947-70E740481C1C}">
                <a14:useLocalDpi xmlns:a14="http://schemas.microsoft.com/office/drawing/2010/main"/>
              </a:ext>
            </a:extLst>
          </a:blip>
          <a:srcRect t="787" b="787"/>
          <a:stretch/>
        </p:blipFill>
        <p:spPr bwMode="gray">
          <a:xfrm>
            <a:off x="736944" y="10477870"/>
            <a:ext cx="2010410" cy="613832"/>
          </a:xfrm>
          <a:prstGeom prst="rect">
            <a:avLst/>
          </a:prstGeom>
          <a:noFill/>
          <a:ln>
            <a:noFill/>
          </a:ln>
        </p:spPr>
      </p:pic>
      <p:sp>
        <p:nvSpPr>
          <p:cNvPr id="12" name="Text Placeholder 3">
            <a:extLst>
              <a:ext uri="{FF2B5EF4-FFF2-40B4-BE49-F238E27FC236}">
                <a16:creationId xmlns:a16="http://schemas.microsoft.com/office/drawing/2014/main" id="{BBC7B256-AA01-44E9-87F8-5B2096F681D2}"/>
              </a:ext>
            </a:extLst>
          </p:cNvPr>
          <p:cNvSpPr txBox="1">
            <a:spLocks/>
          </p:cNvSpPr>
          <p:nvPr userDrawn="1"/>
        </p:nvSpPr>
        <p:spPr bwMode="gray">
          <a:xfrm>
            <a:off x="3554180" y="10406770"/>
            <a:ext cx="6151855" cy="553691"/>
          </a:xfrm>
          <a:prstGeom prst="rect">
            <a:avLst/>
          </a:prstGeom>
        </p:spPr>
        <p:txBody>
          <a:bodyPr vert="horz" lIns="0" tIns="0" rIns="0" bIns="0" rtlCol="0" anchor="b" anchorCtr="0">
            <a:noAutofit/>
          </a:bodyPr>
          <a:lstStyle>
            <a:lvl1pPr marL="0" indent="0" algn="l" defTabSz="914400" rtl="0" eaLnBrk="1" latinLnBrk="0" hangingPunct="1">
              <a:lnSpc>
                <a:spcPct val="90000"/>
              </a:lnSpc>
              <a:spcBef>
                <a:spcPts val="300"/>
              </a:spcBef>
              <a:buClr>
                <a:schemeClr val="tx1"/>
              </a:buClr>
              <a:buSzPct val="100000"/>
              <a:buFont typeface="Arial" panose="020B0604020202020204" pitchFamily="34" charset="0"/>
              <a:buNone/>
              <a:defRPr lang="en-US" sz="1200" kern="1200">
                <a:solidFill>
                  <a:srgbClr val="00004E"/>
                </a:solidFill>
                <a:latin typeface="+mn-lt"/>
                <a:ea typeface="+mn-ea"/>
                <a:cs typeface="+mn-cs"/>
              </a:defRPr>
            </a:lvl1pPr>
            <a:lvl2pPr marL="457200" indent="-169863" algn="l" defTabSz="914400" rtl="0" eaLnBrk="1" latinLnBrk="0" hangingPunct="1">
              <a:lnSpc>
                <a:spcPct val="90000"/>
              </a:lnSpc>
              <a:spcBef>
                <a:spcPts val="1000"/>
              </a:spcBef>
              <a:buClr>
                <a:schemeClr val="tx1"/>
              </a:buClr>
              <a:buFont typeface="Arial" panose="020B0604020202020204" pitchFamily="34" charset="0"/>
              <a:buChar char="•"/>
              <a:defRPr sz="1800" kern="1200">
                <a:solidFill>
                  <a:schemeClr val="tx1"/>
                </a:solidFill>
                <a:latin typeface="+mn-lt"/>
                <a:ea typeface="+mn-ea"/>
                <a:cs typeface="+mn-cs"/>
              </a:defRPr>
            </a:lvl2pPr>
            <a:lvl3pPr marL="685800" indent="-171450" algn="l" defTabSz="914400" rtl="0" eaLnBrk="1" latinLnBrk="0" hangingPunct="1">
              <a:lnSpc>
                <a:spcPct val="90000"/>
              </a:lnSpc>
              <a:spcBef>
                <a:spcPts val="500"/>
              </a:spcBef>
              <a:buClr>
                <a:schemeClr val="tx1"/>
              </a:buClr>
              <a:buFont typeface="Arial" panose="020B0604020202020204" pitchFamily="34" charset="0"/>
              <a:buChar char="•"/>
              <a:defRPr sz="1600" kern="1200">
                <a:solidFill>
                  <a:schemeClr val="tx1"/>
                </a:solidFill>
                <a:latin typeface="+mn-lt"/>
                <a:ea typeface="+mn-ea"/>
                <a:cs typeface="+mn-cs"/>
              </a:defRPr>
            </a:lvl3pPr>
            <a:lvl4pPr marL="914400" indent="-171450" algn="l" defTabSz="914400" rtl="0" eaLnBrk="1" latinLnBrk="0" hangingPunct="1">
              <a:lnSpc>
                <a:spcPct val="90000"/>
              </a:lnSpc>
              <a:spcBef>
                <a:spcPts val="200"/>
              </a:spcBef>
              <a:buClr>
                <a:schemeClr val="tx1"/>
              </a:buClr>
              <a:buFont typeface="Arial" panose="020B0604020202020204" pitchFamily="34" charset="0"/>
              <a:buChar char="•"/>
              <a:defRPr sz="1400" kern="1200">
                <a:solidFill>
                  <a:schemeClr val="tx1"/>
                </a:solidFill>
                <a:latin typeface="+mn-lt"/>
                <a:ea typeface="+mn-ea"/>
                <a:cs typeface="+mn-cs"/>
              </a:defRPr>
            </a:lvl4pPr>
            <a:lvl5pPr marL="1089025" indent="-114300" algn="l" defTabSz="914400" rtl="0" eaLnBrk="1" latinLnBrk="0" hangingPunct="1">
              <a:lnSpc>
                <a:spcPct val="90000"/>
              </a:lnSpc>
              <a:spcBef>
                <a:spcPts val="100"/>
              </a:spcBef>
              <a:buClr>
                <a:schemeClr val="tx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1321" b="1" dirty="0">
                <a:solidFill>
                  <a:srgbClr val="0000C9"/>
                </a:solidFill>
              </a:rPr>
              <a:t>Business Group</a:t>
            </a:r>
            <a:r>
              <a:rPr lang="en-US" sz="1321" b="0" dirty="0">
                <a:solidFill>
                  <a:srgbClr val="0000C9"/>
                </a:solidFill>
              </a:rPr>
              <a:t>  Business Subgroup</a:t>
            </a:r>
          </a:p>
        </p:txBody>
      </p:sp>
      <p:sp>
        <p:nvSpPr>
          <p:cNvPr id="13" name="Slide Number Placeholder 5">
            <a:extLst>
              <a:ext uri="{FF2B5EF4-FFF2-40B4-BE49-F238E27FC236}">
                <a16:creationId xmlns:a16="http://schemas.microsoft.com/office/drawing/2014/main" id="{7F091355-75ED-4B21-B2B9-55687E0267BF}"/>
              </a:ext>
            </a:extLst>
          </p:cNvPr>
          <p:cNvSpPr txBox="1">
            <a:spLocks/>
          </p:cNvSpPr>
          <p:nvPr userDrawn="1"/>
        </p:nvSpPr>
        <p:spPr bwMode="gray">
          <a:xfrm>
            <a:off x="18763828" y="10406770"/>
            <a:ext cx="599388" cy="553691"/>
          </a:xfrm>
          <a:prstGeom prst="rect">
            <a:avLst/>
          </a:prstGeom>
        </p:spPr>
        <p:txBody>
          <a:bodyPr wrap="squar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z="1321" smtClean="0">
                <a:solidFill>
                  <a:srgbClr val="A1AAB1"/>
                </a:solidFill>
                <a:latin typeface="+mn-lt"/>
              </a:rPr>
              <a:pPr/>
              <a:t>‹#›</a:t>
            </a:fld>
            <a:endParaRPr lang="en-US" sz="1321" dirty="0">
              <a:solidFill>
                <a:srgbClr val="A1AAB1"/>
              </a:solidFill>
              <a:latin typeface="+mn-lt"/>
            </a:endParaRPr>
          </a:p>
        </p:txBody>
      </p:sp>
      <p:sp>
        <p:nvSpPr>
          <p:cNvPr id="14" name="Google Shape;52;p7">
            <a:extLst>
              <a:ext uri="{FF2B5EF4-FFF2-40B4-BE49-F238E27FC236}">
                <a16:creationId xmlns:a16="http://schemas.microsoft.com/office/drawing/2014/main" id="{8EE5BACA-BD3C-4B23-B6A0-A4614EA276B9}"/>
              </a:ext>
            </a:extLst>
          </p:cNvPr>
          <p:cNvSpPr txBox="1"/>
          <p:nvPr userDrawn="1"/>
        </p:nvSpPr>
        <p:spPr bwMode="gray">
          <a:xfrm>
            <a:off x="9891217" y="10406770"/>
            <a:ext cx="8820093" cy="553691"/>
          </a:xfrm>
          <a:prstGeom prst="rect">
            <a:avLst/>
          </a:prstGeom>
          <a:noFill/>
          <a:ln>
            <a:noFill/>
          </a:ln>
        </p:spPr>
        <p:txBody>
          <a:bodyPr spcFirstLastPara="1" wrap="square" lIns="0" tIns="0" rIns="0" bIns="0" anchor="b" anchorCtr="0">
            <a:noAutofit/>
          </a:bodyPr>
          <a:lstStyle/>
          <a:p>
            <a:pPr marL="0" lvl="0" indent="0" algn="r" rtl="0">
              <a:lnSpc>
                <a:spcPct val="90000"/>
              </a:lnSpc>
              <a:spcBef>
                <a:spcPts val="0"/>
              </a:spcBef>
              <a:spcAft>
                <a:spcPts val="0"/>
              </a:spcAft>
              <a:buNone/>
            </a:pPr>
            <a:r>
              <a:rPr lang="en-GB" sz="1321" dirty="0">
                <a:solidFill>
                  <a:srgbClr val="A1AAB1"/>
                </a:solidFill>
              </a:rPr>
              <a:t>Confidential</a:t>
            </a:r>
            <a:endParaRPr sz="1321" b="1" dirty="0">
              <a:solidFill>
                <a:srgbClr val="A1AAB1"/>
              </a:solidFill>
            </a:endParaRPr>
          </a:p>
        </p:txBody>
      </p:sp>
    </p:spTree>
    <p:custDataLst>
      <p:tags r:id="rId3"/>
    </p:custDataLst>
    <p:extLst>
      <p:ext uri="{BB962C8B-B14F-4D97-AF65-F5344CB8AC3E}">
        <p14:creationId xmlns:p14="http://schemas.microsoft.com/office/powerpoint/2010/main" val="1633675084"/>
      </p:ext>
    </p:extLst>
  </p:cSld>
  <p:clrMap bg1="lt1" tx1="dk1" bg2="lt2" tx2="dk2" accent1="accent1" accent2="accent2" accent3="accent3" accent4="accent4" accent5="accent5" accent6="accent6" hlink="hlink" folHlink="folHlink"/>
  <p:sldLayoutIdLst>
    <p:sldLayoutId id="2147483666" r:id="rId1"/>
  </p:sldLayoutIdLst>
  <p:txStyles>
    <p:titleStyle>
      <a:lvl1pPr algn="l" defTabSz="914400" rtl="0" eaLnBrk="1" latinLnBrk="0" hangingPunct="1">
        <a:lnSpc>
          <a:spcPct val="85000"/>
        </a:lnSpc>
        <a:spcBef>
          <a:spcPts val="0"/>
        </a:spcBef>
        <a:buNone/>
        <a:defRPr lang="en-US" sz="2700" b="0" kern="1200" dirty="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2000"/>
        </a:spcBef>
        <a:buClrTx/>
        <a:buSzPct val="100000"/>
        <a:buFont typeface="Arial" panose="020B0604020202020204" pitchFamily="34" charset="0"/>
        <a:buChar char="•"/>
        <a:defRPr lang="en-US" sz="2000" kern="1200" dirty="0" smtClean="0">
          <a:solidFill>
            <a:schemeClr val="tx1"/>
          </a:solidFill>
          <a:latin typeface="+mn-lt"/>
          <a:ea typeface="+mn-ea"/>
          <a:cs typeface="+mn-cs"/>
        </a:defRPr>
      </a:lvl1pPr>
      <a:lvl2pPr marL="457200" indent="-169863" algn="l" defTabSz="914400" rtl="0" eaLnBrk="1" latinLnBrk="0" hangingPunct="1">
        <a:lnSpc>
          <a:spcPct val="90000"/>
        </a:lnSpc>
        <a:spcBef>
          <a:spcPts val="1000"/>
        </a:spcBef>
        <a:buClrTx/>
        <a:buFont typeface="Arial" panose="020B0604020202020204" pitchFamily="34" charset="0"/>
        <a:buChar char="•"/>
        <a:defRPr sz="1800" kern="1200">
          <a:solidFill>
            <a:schemeClr val="tx1"/>
          </a:solidFill>
          <a:latin typeface="+mn-lt"/>
          <a:ea typeface="+mn-ea"/>
          <a:cs typeface="+mn-cs"/>
        </a:defRPr>
      </a:lvl2pPr>
      <a:lvl3pPr marL="685800" indent="-171450" algn="l" defTabSz="914400" rtl="0" eaLnBrk="1" latinLnBrk="0" hangingPunct="1">
        <a:lnSpc>
          <a:spcPct val="90000"/>
        </a:lnSpc>
        <a:spcBef>
          <a:spcPts val="500"/>
        </a:spcBef>
        <a:buClrTx/>
        <a:buFont typeface="Arial" panose="020B0604020202020204" pitchFamily="34" charset="0"/>
        <a:buChar char="•"/>
        <a:defRPr sz="1600" kern="1200">
          <a:solidFill>
            <a:schemeClr val="tx1"/>
          </a:solidFill>
          <a:latin typeface="+mn-lt"/>
          <a:ea typeface="+mn-ea"/>
          <a:cs typeface="+mn-cs"/>
        </a:defRPr>
      </a:lvl3pPr>
      <a:lvl4pPr marL="914400" indent="-171450" algn="l" defTabSz="914400" rtl="0" eaLnBrk="1" latinLnBrk="0" hangingPunct="1">
        <a:lnSpc>
          <a:spcPct val="90000"/>
        </a:lnSpc>
        <a:spcBef>
          <a:spcPts val="200"/>
        </a:spcBef>
        <a:buClrTx/>
        <a:buFont typeface="Arial" panose="020B0604020202020204" pitchFamily="34" charset="0"/>
        <a:buChar char="•"/>
        <a:defRPr sz="1400" kern="1200">
          <a:solidFill>
            <a:schemeClr val="tx1"/>
          </a:solidFill>
          <a:latin typeface="+mn-lt"/>
          <a:ea typeface="+mn-ea"/>
          <a:cs typeface="+mn-cs"/>
        </a:defRPr>
      </a:lvl4pPr>
      <a:lvl5pPr marL="1089025" indent="-114300" algn="l" defTabSz="914400" rtl="0" eaLnBrk="1" latinLnBrk="0" hangingPunct="1">
        <a:lnSpc>
          <a:spcPct val="90000"/>
        </a:lnSpc>
        <a:spcBef>
          <a:spcPts val="100"/>
        </a:spcBef>
        <a:buClrTx/>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74446" y="151088"/>
            <a:ext cx="412750" cy="193002"/>
          </a:xfrm>
          <a:prstGeom prst="rect">
            <a:avLst/>
          </a:prstGeom>
        </p:spPr>
        <p:txBody>
          <a:bodyPr vert="horz" wrap="square" lIns="0" tIns="15875" rIns="0" bIns="0" rtlCol="0">
            <a:spAutoFit/>
          </a:bodyPr>
          <a:lstStyle/>
          <a:p>
            <a:pPr marL="12700">
              <a:lnSpc>
                <a:spcPct val="100000"/>
              </a:lnSpc>
              <a:spcBef>
                <a:spcPts val="125"/>
              </a:spcBef>
            </a:pPr>
            <a:r>
              <a:rPr lang="en-US" sz="1150" dirty="0">
                <a:solidFill>
                  <a:srgbClr val="FFFFFF"/>
                </a:solidFill>
                <a:latin typeface="Arial" panose="020B0604020202020204" pitchFamily="34" charset="0"/>
                <a:cs typeface="Arial" panose="020B0604020202020204" pitchFamily="34" charset="0"/>
              </a:rPr>
              <a:t>071</a:t>
            </a:r>
            <a:endParaRPr sz="1150" dirty="0">
              <a:latin typeface="Arial" panose="020B0604020202020204" pitchFamily="34" charset="0"/>
              <a:cs typeface="Arial" panose="020B0604020202020204" pitchFamily="34" charset="0"/>
            </a:endParaRPr>
          </a:p>
        </p:txBody>
      </p:sp>
      <p:sp>
        <p:nvSpPr>
          <p:cNvPr id="3" name="object 3"/>
          <p:cNvSpPr txBox="1"/>
          <p:nvPr/>
        </p:nvSpPr>
        <p:spPr>
          <a:xfrm>
            <a:off x="122182" y="9720786"/>
            <a:ext cx="5166360" cy="825226"/>
          </a:xfrm>
          <a:prstGeom prst="rect">
            <a:avLst/>
          </a:prstGeom>
        </p:spPr>
        <p:txBody>
          <a:bodyPr vert="horz" wrap="square" lIns="0" tIns="12065" rIns="0" bIns="0" rtlCol="0">
            <a:spAutoFit/>
          </a:bodyPr>
          <a:lstStyle/>
          <a:p>
            <a:pPr marL="12700" marR="5080">
              <a:lnSpc>
                <a:spcPct val="100000"/>
              </a:lnSpc>
              <a:spcBef>
                <a:spcPts val="95"/>
              </a:spcBef>
            </a:pPr>
            <a:r>
              <a:rPr sz="650" b="1" dirty="0">
                <a:solidFill>
                  <a:srgbClr val="FFFFFF"/>
                </a:solidFill>
                <a:latin typeface="Arial" panose="020B0604020202020204" pitchFamily="34" charset="0"/>
                <a:cs typeface="Arial" panose="020B0604020202020204" pitchFamily="34" charset="0"/>
              </a:rPr>
              <a:t>References:</a:t>
            </a:r>
            <a:endParaRPr lang="en-US" sz="650" b="1" dirty="0">
              <a:solidFill>
                <a:srgbClr val="FFFFFF"/>
              </a:solidFill>
              <a:latin typeface="Arial" panose="020B0604020202020204" pitchFamily="34" charset="0"/>
              <a:cs typeface="Arial" panose="020B0604020202020204" pitchFamily="34" charset="0"/>
            </a:endParaRPr>
          </a:p>
          <a:p>
            <a:pPr marL="228600" marR="5080" indent="-228600">
              <a:lnSpc>
                <a:spcPct val="100000"/>
              </a:lnSpc>
              <a:buAutoNum type="arabicPeriod"/>
            </a:pPr>
            <a:r>
              <a:rPr lang="en-US" sz="650" b="1" dirty="0">
                <a:solidFill>
                  <a:srgbClr val="FFFFFF"/>
                </a:solidFill>
                <a:latin typeface="Arial" panose="020B0604020202020204" pitchFamily="34" charset="0"/>
                <a:cs typeface="Arial" panose="020B0604020202020204" pitchFamily="34" charset="0"/>
              </a:rPr>
              <a:t>Flaherty KT, et al,, Clin Cancer Res 2012;18(2):568-76.</a:t>
            </a:r>
          </a:p>
          <a:p>
            <a:pPr marL="228600" marR="5080" indent="-228600">
              <a:lnSpc>
                <a:spcPct val="100000"/>
              </a:lnSpc>
              <a:buAutoNum type="arabicPeriod"/>
            </a:pPr>
            <a:r>
              <a:rPr lang="en-US" sz="650" b="1" dirty="0">
                <a:solidFill>
                  <a:srgbClr val="FFFFFF"/>
                </a:solidFill>
                <a:latin typeface="Arial" panose="020B0604020202020204" pitchFamily="34" charset="0"/>
                <a:cs typeface="Arial" panose="020B0604020202020204" pitchFamily="34" charset="0"/>
              </a:rPr>
              <a:t>Van Mater D et al. Pediatric Blood and Cancer 2021, 68(4)”</a:t>
            </a:r>
            <a:r>
              <a:rPr lang="en-US" sz="650" b="1" dirty="0" err="1">
                <a:solidFill>
                  <a:srgbClr val="FFFFFF"/>
                </a:solidFill>
                <a:latin typeface="Arial" panose="020B0604020202020204" pitchFamily="34" charset="0"/>
                <a:cs typeface="Arial" panose="020B0604020202020204" pitchFamily="34" charset="0"/>
              </a:rPr>
              <a:t>e28879</a:t>
            </a:r>
            <a:r>
              <a:rPr lang="en-US" sz="650" b="1" dirty="0">
                <a:solidFill>
                  <a:srgbClr val="FFFFFF"/>
                </a:solidFill>
                <a:latin typeface="Arial" panose="020B0604020202020204" pitchFamily="34" charset="0"/>
                <a:cs typeface="Arial" panose="020B0604020202020204" pitchFamily="34" charset="0"/>
              </a:rPr>
              <a:t>.</a:t>
            </a:r>
          </a:p>
          <a:p>
            <a:pPr marL="228600" marR="5080" indent="-228600">
              <a:lnSpc>
                <a:spcPct val="100000"/>
              </a:lnSpc>
              <a:buAutoNum type="arabicPeriod"/>
            </a:pPr>
            <a:r>
              <a:rPr lang="en-US" sz="650" b="1" dirty="0" err="1">
                <a:solidFill>
                  <a:srgbClr val="FFFFFF"/>
                </a:solidFill>
                <a:latin typeface="Arial" panose="020B0604020202020204" pitchFamily="34" charset="0"/>
                <a:cs typeface="Arial" panose="020B0604020202020204" pitchFamily="34" charset="0"/>
              </a:rPr>
              <a:t>Bomgaars</a:t>
            </a:r>
            <a:r>
              <a:rPr lang="en-US" sz="650" b="1" dirty="0">
                <a:solidFill>
                  <a:srgbClr val="FFFFFF"/>
                </a:solidFill>
                <a:latin typeface="Arial" panose="020B0604020202020204" pitchFamily="34" charset="0"/>
                <a:cs typeface="Arial" panose="020B0604020202020204" pitchFamily="34" charset="0"/>
              </a:rPr>
              <a:t> LR, et al. J Clin Oncol 2007;25(29):4622-7.</a:t>
            </a:r>
          </a:p>
          <a:p>
            <a:pPr marL="228600" marR="5080" indent="-228600">
              <a:lnSpc>
                <a:spcPct val="100000"/>
              </a:lnSpc>
              <a:buAutoNum type="arabicPeriod"/>
            </a:pPr>
            <a:r>
              <a:rPr lang="en-US" sz="650" b="1" dirty="0">
                <a:solidFill>
                  <a:srgbClr val="FFFFFF"/>
                </a:solidFill>
                <a:latin typeface="Arial" panose="020B0604020202020204" pitchFamily="34" charset="0"/>
                <a:cs typeface="Arial" panose="020B0604020202020204" pitchFamily="34" charset="0"/>
              </a:rPr>
              <a:t>Baruchel S, et al. </a:t>
            </a:r>
            <a:r>
              <a:rPr lang="en-US" sz="650" b="1" dirty="0" err="1">
                <a:solidFill>
                  <a:srgbClr val="FFFFFF"/>
                </a:solidFill>
                <a:latin typeface="Arial" panose="020B0604020202020204" pitchFamily="34" charset="0"/>
                <a:cs typeface="Arial" panose="020B0604020202020204" pitchFamily="34" charset="0"/>
              </a:rPr>
              <a:t>Eur</a:t>
            </a:r>
            <a:r>
              <a:rPr lang="en-US" sz="650" b="1" dirty="0">
                <a:solidFill>
                  <a:srgbClr val="FFFFFF"/>
                </a:solidFill>
                <a:latin typeface="Arial" panose="020B0604020202020204" pitchFamily="34" charset="0"/>
                <a:cs typeface="Arial" panose="020B0604020202020204" pitchFamily="34" charset="0"/>
              </a:rPr>
              <a:t> J Cancer 2006</a:t>
            </a:r>
          </a:p>
          <a:p>
            <a:pPr marL="228600" marR="5080" indent="-228600">
              <a:lnSpc>
                <a:spcPct val="100000"/>
              </a:lnSpc>
              <a:buAutoNum type="arabicPeriod"/>
            </a:pPr>
            <a:r>
              <a:rPr lang="en-US" sz="650" b="1" dirty="0">
                <a:solidFill>
                  <a:srgbClr val="FFFFFF"/>
                </a:solidFill>
                <a:latin typeface="Arial" panose="020B0604020202020204" pitchFamily="34" charset="0"/>
                <a:cs typeface="Arial" panose="020B0604020202020204" pitchFamily="34" charset="0"/>
              </a:rPr>
              <a:t>Tasso MJ., et al. Cancer Chemotherapy and Pharmacology 1992;30 3:207-211.</a:t>
            </a:r>
          </a:p>
          <a:p>
            <a:pPr marL="228600" marR="5080" indent="-228600">
              <a:lnSpc>
                <a:spcPct val="100000"/>
              </a:lnSpc>
              <a:buAutoNum type="arabicPeriod"/>
            </a:pPr>
            <a:r>
              <a:rPr lang="en-US" sz="650" b="1" dirty="0" err="1">
                <a:solidFill>
                  <a:srgbClr val="FFFFFF"/>
                </a:solidFill>
                <a:latin typeface="Arial" panose="020B0604020202020204" pitchFamily="34" charset="0"/>
                <a:cs typeface="Arial" panose="020B0604020202020204" pitchFamily="34" charset="0"/>
              </a:rPr>
              <a:t>Saylors</a:t>
            </a:r>
            <a:r>
              <a:rPr lang="en-US" sz="650" b="1" dirty="0">
                <a:solidFill>
                  <a:srgbClr val="FFFFFF"/>
                </a:solidFill>
                <a:latin typeface="Arial" panose="020B0604020202020204" pitchFamily="34" charset="0"/>
                <a:cs typeface="Arial" panose="020B0604020202020204" pitchFamily="34" charset="0"/>
              </a:rPr>
              <a:t> </a:t>
            </a:r>
            <a:r>
              <a:rPr lang="en-US" sz="650" b="1" dirty="0" err="1">
                <a:solidFill>
                  <a:srgbClr val="FFFFFF"/>
                </a:solidFill>
                <a:latin typeface="Arial" panose="020B0604020202020204" pitchFamily="34" charset="0"/>
                <a:cs typeface="Arial" panose="020B0604020202020204" pitchFamily="34" charset="0"/>
              </a:rPr>
              <a:t>RL</a:t>
            </a:r>
            <a:r>
              <a:rPr lang="en-US" sz="650" b="1" dirty="0">
                <a:solidFill>
                  <a:srgbClr val="FFFFFF"/>
                </a:solidFill>
                <a:latin typeface="Arial" panose="020B0604020202020204" pitchFamily="34" charset="0"/>
                <a:cs typeface="Arial" panose="020B0604020202020204" pitchFamily="34" charset="0"/>
              </a:rPr>
              <a:t>, et al., J Clin Oncol. 1998, 16(3):945-52</a:t>
            </a:r>
          </a:p>
          <a:p>
            <a:pPr marL="12700" marR="5080">
              <a:lnSpc>
                <a:spcPct val="100000"/>
              </a:lnSpc>
              <a:spcBef>
                <a:spcPts val="95"/>
              </a:spcBef>
            </a:pPr>
            <a:endParaRPr sz="650" dirty="0">
              <a:latin typeface="Arial" panose="020B0604020202020204" pitchFamily="34" charset="0"/>
              <a:cs typeface="Arial" panose="020B0604020202020204" pitchFamily="34" charset="0"/>
            </a:endParaRPr>
          </a:p>
        </p:txBody>
      </p:sp>
      <p:sp>
        <p:nvSpPr>
          <p:cNvPr id="10" name="object 10"/>
          <p:cNvSpPr txBox="1"/>
          <p:nvPr/>
        </p:nvSpPr>
        <p:spPr>
          <a:xfrm>
            <a:off x="5742305" y="4839217"/>
            <a:ext cx="4603729" cy="284051"/>
          </a:xfrm>
          <a:prstGeom prst="rect">
            <a:avLst/>
          </a:prstGeom>
        </p:spPr>
        <p:txBody>
          <a:bodyPr vert="horz" wrap="square" lIns="0" tIns="14604" rIns="0" bIns="0" rtlCol="0">
            <a:spAutoFit/>
          </a:bodyPr>
          <a:lstStyle/>
          <a:p>
            <a:pPr marL="12700">
              <a:lnSpc>
                <a:spcPct val="100000"/>
              </a:lnSpc>
              <a:spcBef>
                <a:spcPts val="114"/>
              </a:spcBef>
            </a:pPr>
            <a:r>
              <a:rPr sz="1750" b="0" dirty="0">
                <a:solidFill>
                  <a:schemeClr val="accent1"/>
                </a:solidFill>
                <a:latin typeface="Arial" panose="020B0604020202020204" pitchFamily="34" charset="0"/>
                <a:cs typeface="Arial" panose="020B0604020202020204" pitchFamily="34" charset="0"/>
              </a:rPr>
              <a:t>Results</a:t>
            </a:r>
            <a:endParaRPr sz="1750" dirty="0">
              <a:solidFill>
                <a:schemeClr val="accent1"/>
              </a:solidFill>
              <a:latin typeface="Arial" panose="020B0604020202020204" pitchFamily="34" charset="0"/>
              <a:cs typeface="Arial" panose="020B0604020202020204" pitchFamily="34" charset="0"/>
            </a:endParaRPr>
          </a:p>
        </p:txBody>
      </p:sp>
      <p:sp>
        <p:nvSpPr>
          <p:cNvPr id="12" name="object 12"/>
          <p:cNvSpPr txBox="1"/>
          <p:nvPr/>
        </p:nvSpPr>
        <p:spPr>
          <a:xfrm>
            <a:off x="11408247" y="260830"/>
            <a:ext cx="8249557" cy="575799"/>
          </a:xfrm>
          <a:prstGeom prst="rect">
            <a:avLst/>
          </a:prstGeom>
        </p:spPr>
        <p:txBody>
          <a:bodyPr vert="horz" wrap="square" lIns="0" tIns="11430" rIns="0" bIns="0" rtlCol="0">
            <a:spAutoFit/>
          </a:bodyPr>
          <a:lstStyle/>
          <a:p>
            <a:pPr marL="38100">
              <a:lnSpc>
                <a:spcPts val="1135"/>
              </a:lnSpc>
              <a:spcBef>
                <a:spcPts val="90"/>
              </a:spcBef>
            </a:pPr>
            <a:r>
              <a:rPr lang="en-US" sz="1000" baseline="30000" dirty="0">
                <a:latin typeface="Arial" panose="020B0604020202020204" pitchFamily="34" charset="0"/>
                <a:cs typeface="Arial" panose="020B0604020202020204" pitchFamily="34" charset="0"/>
              </a:rPr>
              <a:t>1</a:t>
            </a:r>
            <a:r>
              <a:rPr lang="en-US" sz="1000" dirty="0">
                <a:latin typeface="Arial" panose="020B0604020202020204" pitchFamily="34" charset="0"/>
                <a:cs typeface="Arial" panose="020B0604020202020204" pitchFamily="34" charset="0"/>
              </a:rPr>
              <a:t> Pfizer Inc, La Jolla, CA; </a:t>
            </a:r>
            <a:r>
              <a:rPr lang="en-US" sz="1000" baseline="30000" dirty="0" err="1">
                <a:latin typeface="Arial" panose="020B0604020202020204" pitchFamily="34" charset="0"/>
                <a:cs typeface="Arial" panose="020B0604020202020204" pitchFamily="34" charset="0"/>
              </a:rPr>
              <a:t>2</a:t>
            </a:r>
            <a:r>
              <a:rPr lang="en-US" sz="1000" dirty="0" err="1">
                <a:latin typeface="Arial" panose="020B0604020202020204" pitchFamily="34" charset="0"/>
                <a:cs typeface="Arial" panose="020B0604020202020204" pitchFamily="34" charset="0"/>
              </a:rPr>
              <a:t>Pfizer</a:t>
            </a:r>
            <a:r>
              <a:rPr lang="en-US" sz="1000" dirty="0">
                <a:latin typeface="Arial" panose="020B0604020202020204" pitchFamily="34" charset="0"/>
                <a:cs typeface="Arial" panose="020B0604020202020204" pitchFamily="34" charset="0"/>
              </a:rPr>
              <a:t> Inc, Groton, CT; </a:t>
            </a:r>
            <a:r>
              <a:rPr lang="en-US" sz="1000" baseline="30000" dirty="0" err="1">
                <a:latin typeface="Arial" panose="020B0604020202020204" pitchFamily="34" charset="0"/>
                <a:cs typeface="Arial" panose="020B0604020202020204" pitchFamily="34" charset="0"/>
              </a:rPr>
              <a:t>3</a:t>
            </a:r>
            <a:r>
              <a:rPr lang="en-US" sz="1000" dirty="0" err="1">
                <a:latin typeface="Arial" panose="020B0604020202020204" pitchFamily="34" charset="0"/>
                <a:cs typeface="Arial" panose="020B0604020202020204" pitchFamily="34" charset="0"/>
              </a:rPr>
              <a:t>Pfizer</a:t>
            </a:r>
            <a:r>
              <a:rPr lang="en-US" sz="1000" dirty="0">
                <a:latin typeface="Arial" panose="020B0604020202020204" pitchFamily="34" charset="0"/>
                <a:cs typeface="Arial" panose="020B0604020202020204" pitchFamily="34" charset="0"/>
              </a:rPr>
              <a:t> Inc, Warsaw, Poland; </a:t>
            </a:r>
            <a:r>
              <a:rPr lang="en-US" sz="1000" baseline="30000" dirty="0" err="1">
                <a:latin typeface="Arial" panose="020B0604020202020204" pitchFamily="34" charset="0"/>
                <a:cs typeface="Arial" panose="020B0604020202020204" pitchFamily="34" charset="0"/>
              </a:rPr>
              <a:t>4</a:t>
            </a:r>
            <a:r>
              <a:rPr lang="en-US" sz="1000" dirty="0" err="1">
                <a:latin typeface="Arial" panose="020B0604020202020204" pitchFamily="34" charset="0"/>
                <a:cs typeface="Arial" panose="020B0604020202020204" pitchFamily="34" charset="0"/>
              </a:rPr>
              <a:t>Division</a:t>
            </a:r>
            <a:r>
              <a:rPr lang="en-US" sz="1000" dirty="0">
                <a:latin typeface="Arial" panose="020B0604020202020204" pitchFamily="34" charset="0"/>
                <a:cs typeface="Arial" panose="020B0604020202020204" pitchFamily="34" charset="0"/>
              </a:rPr>
              <a:t> of Oncology, Children’s Hospital of Philadelphia, and Abramson Cancer Center, University of Pennsylvania, Philadelphia, PA; </a:t>
            </a:r>
            <a:r>
              <a:rPr lang="en-US" sz="1000" baseline="30000" dirty="0" err="1">
                <a:latin typeface="Arial" panose="020B0604020202020204" pitchFamily="34" charset="0"/>
                <a:cs typeface="Arial" panose="020B0604020202020204" pitchFamily="34" charset="0"/>
              </a:rPr>
              <a:t>5</a:t>
            </a:r>
            <a:r>
              <a:rPr lang="en-US" sz="1000" dirty="0" err="1">
                <a:latin typeface="Arial" panose="020B0604020202020204" pitchFamily="34" charset="0"/>
                <a:cs typeface="Arial" panose="020B0604020202020204" pitchFamily="34" charset="0"/>
              </a:rPr>
              <a:t>Department</a:t>
            </a:r>
            <a:r>
              <a:rPr lang="en-US" sz="1000" dirty="0">
                <a:latin typeface="Arial" panose="020B0604020202020204" pitchFamily="34" charset="0"/>
                <a:cs typeface="Arial" panose="020B0604020202020204" pitchFamily="34" charset="0"/>
              </a:rPr>
              <a:t> of Pediatrics, University of Minnesota, Minneapolis, MN; </a:t>
            </a:r>
            <a:r>
              <a:rPr lang="en-US" sz="1000" baseline="30000" dirty="0" err="1">
                <a:latin typeface="Arial" panose="020B0604020202020204" pitchFamily="34" charset="0"/>
                <a:cs typeface="Arial" panose="020B0604020202020204" pitchFamily="34" charset="0"/>
              </a:rPr>
              <a:t>6</a:t>
            </a:r>
            <a:r>
              <a:rPr lang="en-US" sz="1000" dirty="0" err="1">
                <a:latin typeface="Arial" panose="020B0604020202020204" pitchFamily="34" charset="0"/>
                <a:cs typeface="Arial" panose="020B0604020202020204" pitchFamily="34" charset="0"/>
              </a:rPr>
              <a:t>St</a:t>
            </a:r>
            <a:r>
              <a:rPr lang="en-US" sz="1000" dirty="0">
                <a:latin typeface="Arial" panose="020B0604020202020204" pitchFamily="34" charset="0"/>
                <a:cs typeface="Arial" panose="020B0604020202020204" pitchFamily="34" charset="0"/>
              </a:rPr>
              <a:t>. Jude Children's Research Hospital, Memphis, TN; </a:t>
            </a:r>
            <a:r>
              <a:rPr lang="en-US" sz="1000" baseline="30000" dirty="0" err="1">
                <a:latin typeface="Arial" panose="020B0604020202020204" pitchFamily="34" charset="0"/>
                <a:cs typeface="Arial" panose="020B0604020202020204" pitchFamily="34" charset="0"/>
              </a:rPr>
              <a:t>7</a:t>
            </a:r>
            <a:r>
              <a:rPr lang="en-US" sz="1000" dirty="0" err="1">
                <a:latin typeface="Arial" panose="020B0604020202020204" pitchFamily="34" charset="0"/>
                <a:cs typeface="Arial" panose="020B0604020202020204" pitchFamily="34" charset="0"/>
              </a:rPr>
              <a:t>Children’s</a:t>
            </a:r>
            <a:r>
              <a:rPr lang="en-US" sz="1000" dirty="0">
                <a:latin typeface="Arial" panose="020B0604020202020204" pitchFamily="34" charset="0"/>
                <a:cs typeface="Arial" panose="020B0604020202020204" pitchFamily="34" charset="0"/>
              </a:rPr>
              <a:t> Medical Center of Dallas, and University of Texas Southwestern, Dallas, TX; </a:t>
            </a:r>
            <a:r>
              <a:rPr lang="en-US" sz="1000" baseline="30000" dirty="0" err="1">
                <a:latin typeface="Arial" panose="020B0604020202020204" pitchFamily="34" charset="0"/>
                <a:cs typeface="Arial" panose="020B0604020202020204" pitchFamily="34" charset="0"/>
              </a:rPr>
              <a:t>8</a:t>
            </a:r>
            <a:r>
              <a:rPr lang="en-US" sz="1000" dirty="0" err="1">
                <a:latin typeface="Arial" panose="020B0604020202020204" pitchFamily="34" charset="0"/>
                <a:cs typeface="Arial" panose="020B0604020202020204" pitchFamily="34" charset="0"/>
              </a:rPr>
              <a:t>Children’s</a:t>
            </a:r>
            <a:r>
              <a:rPr lang="en-US" sz="1000" dirty="0">
                <a:latin typeface="Arial" panose="020B0604020202020204" pitchFamily="34" charset="0"/>
                <a:cs typeface="Arial" panose="020B0604020202020204" pitchFamily="34" charset="0"/>
              </a:rPr>
              <a:t> Hospital Colorado, Aurora, CO. </a:t>
            </a:r>
          </a:p>
        </p:txBody>
      </p:sp>
      <p:sp>
        <p:nvSpPr>
          <p:cNvPr id="197" name="object 197"/>
          <p:cNvSpPr txBox="1"/>
          <p:nvPr/>
        </p:nvSpPr>
        <p:spPr>
          <a:xfrm>
            <a:off x="14395450" y="1249006"/>
            <a:ext cx="4583127" cy="506549"/>
          </a:xfrm>
          <a:prstGeom prst="rect">
            <a:avLst/>
          </a:prstGeom>
        </p:spPr>
        <p:txBody>
          <a:bodyPr vert="horz" wrap="square" lIns="0" tIns="57150" rIns="0" bIns="0" rtlCol="0">
            <a:spAutoFit/>
          </a:bodyPr>
          <a:lstStyle/>
          <a:p>
            <a:pPr marL="12700">
              <a:spcBef>
                <a:spcPts val="450"/>
              </a:spcBef>
            </a:pPr>
            <a:r>
              <a:rPr lang="en-US" sz="1400" b="1" kern="100" dirty="0">
                <a:effectLst/>
                <a:latin typeface="Arial" panose="020B0604020202020204" pitchFamily="34" charset="0"/>
                <a:ea typeface="Calibri" panose="020F0502020204030204" pitchFamily="34" charset="0"/>
                <a:cs typeface="Arial" panose="020B0604020202020204" pitchFamily="34" charset="0"/>
              </a:rPr>
              <a:t>Table 1: PK sample collection timepoints</a:t>
            </a:r>
            <a:endParaRPr lang="en-US" sz="1400" kern="100" dirty="0">
              <a:effectLst/>
              <a:latin typeface="Arial" panose="020B0604020202020204" pitchFamily="34" charset="0"/>
              <a:ea typeface="Calibri" panose="020F0502020204030204" pitchFamily="34" charset="0"/>
              <a:cs typeface="Arial" panose="020B0604020202020204" pitchFamily="34" charset="0"/>
            </a:endParaRPr>
          </a:p>
          <a:p>
            <a:pPr marL="12700">
              <a:lnSpc>
                <a:spcPct val="100000"/>
              </a:lnSpc>
              <a:spcBef>
                <a:spcPts val="450"/>
              </a:spcBef>
            </a:pPr>
            <a:endParaRPr sz="1100" dirty="0">
              <a:latin typeface="Arial" panose="020B0604020202020204" pitchFamily="34" charset="0"/>
              <a:cs typeface="Arial" panose="020B0604020202020204" pitchFamily="34" charset="0"/>
            </a:endParaRPr>
          </a:p>
        </p:txBody>
      </p:sp>
      <p:sp>
        <p:nvSpPr>
          <p:cNvPr id="198" name="object 198"/>
          <p:cNvSpPr txBox="1"/>
          <p:nvPr/>
        </p:nvSpPr>
        <p:spPr>
          <a:xfrm>
            <a:off x="5658948" y="2773130"/>
            <a:ext cx="6679102" cy="2130710"/>
          </a:xfrm>
          <a:prstGeom prst="rect">
            <a:avLst/>
          </a:prstGeom>
        </p:spPr>
        <p:txBody>
          <a:bodyPr vert="horz" wrap="square" lIns="0" tIns="14604" rIns="0" bIns="0" rtlCol="0">
            <a:spAutoFit/>
          </a:bodyPr>
          <a:lstStyle/>
          <a:p>
            <a:pPr marL="12700">
              <a:lnSpc>
                <a:spcPct val="100000"/>
              </a:lnSpc>
              <a:spcBef>
                <a:spcPts val="114"/>
              </a:spcBef>
            </a:pPr>
            <a:r>
              <a:rPr sz="1750" b="0" dirty="0">
                <a:solidFill>
                  <a:schemeClr val="accent1"/>
                </a:solidFill>
                <a:latin typeface="Arial" panose="020B0604020202020204" pitchFamily="34" charset="0"/>
                <a:cs typeface="Arial" panose="020B0604020202020204" pitchFamily="34" charset="0"/>
              </a:rPr>
              <a:t>Materials and Methods</a:t>
            </a:r>
            <a:endParaRPr lang="en-US" sz="1750" b="0" dirty="0">
              <a:solidFill>
                <a:schemeClr val="accent1"/>
              </a:solidFill>
              <a:latin typeface="Arial" panose="020B0604020202020204" pitchFamily="34" charset="0"/>
              <a:cs typeface="Arial" panose="020B0604020202020204" pitchFamily="34" charset="0"/>
            </a:endParaRPr>
          </a:p>
          <a:p>
            <a:pPr marL="184150" indent="-171450">
              <a:spcAft>
                <a:spcPts val="600"/>
              </a:spcAft>
              <a:buFont typeface="Arial" panose="020B0604020202020204" pitchFamily="34" charset="0"/>
              <a:buChar char="•"/>
            </a:pPr>
            <a:r>
              <a:rPr lang="en-US" sz="1000" kern="100" dirty="0">
                <a:effectLst/>
                <a:latin typeface="Arial" panose="020B0604020202020204" pitchFamily="34" charset="0"/>
                <a:ea typeface="Calibri" panose="020F0502020204030204" pitchFamily="34" charset="0"/>
                <a:cs typeface="Arial" panose="020B0604020202020204" pitchFamily="34" charset="0"/>
              </a:rPr>
              <a:t>In an open-label, multicenter, non-randomized Phase 1 portion of the study (ClinicalTrials.gov ID: </a:t>
            </a:r>
            <a:r>
              <a:rPr lang="en-US" sz="1000" kern="100" dirty="0" err="1">
                <a:effectLst/>
                <a:latin typeface="Arial" panose="020B0604020202020204" pitchFamily="34" charset="0"/>
                <a:ea typeface="Calibri" panose="020F0502020204030204" pitchFamily="34" charset="0"/>
                <a:cs typeface="Arial" panose="020B0604020202020204" pitchFamily="34" charset="0"/>
              </a:rPr>
              <a:t>NCT03709680</a:t>
            </a:r>
            <a:r>
              <a:rPr lang="en-US" sz="1000" kern="100" dirty="0">
                <a:effectLst/>
                <a:latin typeface="Arial" panose="020B0604020202020204" pitchFamily="34" charset="0"/>
                <a:ea typeface="Calibri" panose="020F0502020204030204" pitchFamily="34" charset="0"/>
                <a:cs typeface="Arial" panose="020B0604020202020204" pitchFamily="34" charset="0"/>
              </a:rPr>
              <a:t>) palbociclib was given in combination with either </a:t>
            </a:r>
            <a:r>
              <a:rPr lang="en-US" sz="1000" kern="100" dirty="0" err="1">
                <a:effectLst/>
                <a:latin typeface="Arial" panose="020B0604020202020204" pitchFamily="34" charset="0"/>
                <a:ea typeface="Calibri" panose="020F0502020204030204" pitchFamily="34" charset="0"/>
                <a:cs typeface="Arial" panose="020B0604020202020204" pitchFamily="34" charset="0"/>
              </a:rPr>
              <a:t>IRN</a:t>
            </a:r>
            <a:r>
              <a:rPr lang="en-US" sz="1000" kern="100" dirty="0">
                <a:latin typeface="Arial" panose="020B0604020202020204" pitchFamily="34" charset="0"/>
                <a:ea typeface="Calibri" panose="020F0502020204030204" pitchFamily="34" charset="0"/>
                <a:cs typeface="Arial" panose="020B0604020202020204" pitchFamily="34" charset="0"/>
              </a:rPr>
              <a:t>/</a:t>
            </a:r>
            <a:r>
              <a:rPr lang="en-US" sz="1000" kern="100" dirty="0" err="1">
                <a:effectLst/>
                <a:latin typeface="Arial" panose="020B0604020202020204" pitchFamily="34" charset="0"/>
                <a:ea typeface="Calibri" panose="020F0502020204030204" pitchFamily="34" charset="0"/>
                <a:cs typeface="Arial" panose="020B0604020202020204" pitchFamily="34" charset="0"/>
              </a:rPr>
              <a:t>TMZ</a:t>
            </a:r>
            <a:r>
              <a:rPr lang="en-US" sz="1000" kern="100" dirty="0">
                <a:effectLst/>
                <a:latin typeface="Arial" panose="020B0604020202020204" pitchFamily="34" charset="0"/>
                <a:ea typeface="Calibri" panose="020F0502020204030204" pitchFamily="34" charset="0"/>
                <a:cs typeface="Arial" panose="020B0604020202020204" pitchFamily="34" charset="0"/>
              </a:rPr>
              <a:t> or TOPO/</a:t>
            </a:r>
            <a:r>
              <a:rPr lang="en-US" sz="1000" kern="100" dirty="0" err="1">
                <a:effectLst/>
                <a:latin typeface="Arial" panose="020B0604020202020204" pitchFamily="34" charset="0"/>
                <a:ea typeface="Calibri" panose="020F0502020204030204" pitchFamily="34" charset="0"/>
                <a:cs typeface="Arial" panose="020B0604020202020204" pitchFamily="34" charset="0"/>
              </a:rPr>
              <a:t>CTX</a:t>
            </a:r>
            <a:r>
              <a:rPr lang="en-US" sz="1000" kern="100" dirty="0">
                <a:effectLst/>
                <a:latin typeface="Arial" panose="020B0604020202020204" pitchFamily="34" charset="0"/>
                <a:ea typeface="Calibri" panose="020F0502020204030204" pitchFamily="34" charset="0"/>
                <a:cs typeface="Arial" panose="020B0604020202020204" pitchFamily="34" charset="0"/>
              </a:rPr>
              <a:t> in children, adolescent, and young adult patients with recurrent/refractory solid tumors. </a:t>
            </a:r>
          </a:p>
          <a:p>
            <a:pPr marL="184150" indent="-171450">
              <a:spcAft>
                <a:spcPts val="600"/>
              </a:spcAft>
              <a:buFont typeface="Arial" panose="020B0604020202020204" pitchFamily="34" charset="0"/>
              <a:buChar char="•"/>
            </a:pPr>
            <a:r>
              <a:rPr lang="en-US" sz="1000" kern="100" dirty="0">
                <a:effectLst/>
                <a:latin typeface="Arial" panose="020B0604020202020204" pitchFamily="34" charset="0"/>
                <a:ea typeface="Calibri" panose="020F0502020204030204" pitchFamily="34" charset="0"/>
                <a:cs typeface="Arial" panose="020B0604020202020204" pitchFamily="34" charset="0"/>
              </a:rPr>
              <a:t>Palbociclib was administered orally </a:t>
            </a:r>
            <a:r>
              <a:rPr lang="en-US" sz="1000" kern="100" dirty="0" err="1">
                <a:effectLst/>
                <a:latin typeface="Arial" panose="020B0604020202020204" pitchFamily="34" charset="0"/>
                <a:ea typeface="Calibri" panose="020F0502020204030204" pitchFamily="34" charset="0"/>
                <a:cs typeface="Arial" panose="020B0604020202020204" pitchFamily="34" charset="0"/>
              </a:rPr>
              <a:t>QD</a:t>
            </a:r>
            <a:r>
              <a:rPr lang="en-US" sz="1000" kern="100" dirty="0">
                <a:effectLst/>
                <a:latin typeface="Arial" panose="020B0604020202020204" pitchFamily="34" charset="0"/>
                <a:ea typeface="Calibri" panose="020F0502020204030204" pitchFamily="34" charset="0"/>
                <a:cs typeface="Arial" panose="020B0604020202020204" pitchFamily="34" charset="0"/>
              </a:rPr>
              <a:t> on Days 1 to 14 followed by 7 days off in both combinations (doses of 55, 75, and 95 mg/</a:t>
            </a:r>
            <a:r>
              <a:rPr lang="en-US" sz="1000" kern="100" dirty="0" err="1">
                <a:effectLst/>
                <a:latin typeface="Arial" panose="020B0604020202020204" pitchFamily="34" charset="0"/>
                <a:ea typeface="Calibri" panose="020F0502020204030204" pitchFamily="34" charset="0"/>
                <a:cs typeface="Arial" panose="020B0604020202020204" pitchFamily="34" charset="0"/>
              </a:rPr>
              <a:t>m</a:t>
            </a:r>
            <a:r>
              <a:rPr lang="en-US" sz="1000"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sz="1000" kern="100" dirty="0">
                <a:effectLst/>
                <a:latin typeface="Arial" panose="020B0604020202020204" pitchFamily="34" charset="0"/>
                <a:ea typeface="Calibri" panose="020F0502020204030204" pitchFamily="34" charset="0"/>
                <a:cs typeface="Arial" panose="020B0604020202020204" pitchFamily="34" charset="0"/>
              </a:rPr>
              <a:t> with </a:t>
            </a:r>
            <a:r>
              <a:rPr lang="en-US" sz="1000" kern="100" dirty="0" err="1">
                <a:effectLst/>
                <a:latin typeface="Arial" panose="020B0604020202020204" pitchFamily="34" charset="0"/>
                <a:ea typeface="Calibri" panose="020F0502020204030204" pitchFamily="34" charset="0"/>
                <a:cs typeface="Arial" panose="020B0604020202020204" pitchFamily="34" charset="0"/>
              </a:rPr>
              <a:t>IRN</a:t>
            </a:r>
            <a:r>
              <a:rPr lang="en-US" sz="1000" kern="100" dirty="0">
                <a:effectLst/>
                <a:latin typeface="Arial" panose="020B0604020202020204" pitchFamily="34" charset="0"/>
                <a:ea typeface="Calibri" panose="020F0502020204030204" pitchFamily="34" charset="0"/>
                <a:cs typeface="Arial" panose="020B0604020202020204" pitchFamily="34" charset="0"/>
              </a:rPr>
              <a:t>/</a:t>
            </a:r>
            <a:r>
              <a:rPr lang="en-US" sz="1000" kern="100" dirty="0" err="1">
                <a:effectLst/>
                <a:latin typeface="Arial" panose="020B0604020202020204" pitchFamily="34" charset="0"/>
                <a:ea typeface="Calibri" panose="020F0502020204030204" pitchFamily="34" charset="0"/>
                <a:cs typeface="Arial" panose="020B0604020202020204" pitchFamily="34" charset="0"/>
              </a:rPr>
              <a:t>TMZ</a:t>
            </a:r>
            <a:r>
              <a:rPr lang="en-US" sz="1000" kern="100" dirty="0">
                <a:effectLst/>
                <a:latin typeface="Arial" panose="020B0604020202020204" pitchFamily="34" charset="0"/>
                <a:ea typeface="Calibri" panose="020F0502020204030204" pitchFamily="34" charset="0"/>
                <a:cs typeface="Arial" panose="020B0604020202020204" pitchFamily="34" charset="0"/>
              </a:rPr>
              <a:t> and 75 mg/</a:t>
            </a:r>
            <a:r>
              <a:rPr lang="en-US" sz="1000" kern="100" dirty="0" err="1">
                <a:effectLst/>
                <a:latin typeface="Arial" panose="020B0604020202020204" pitchFamily="34" charset="0"/>
                <a:ea typeface="Calibri" panose="020F0502020204030204" pitchFamily="34" charset="0"/>
                <a:cs typeface="Arial" panose="020B0604020202020204" pitchFamily="34" charset="0"/>
              </a:rPr>
              <a:t>m</a:t>
            </a:r>
            <a:r>
              <a:rPr lang="en-US" sz="1000"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sz="1000" kern="100" dirty="0">
                <a:effectLst/>
                <a:latin typeface="Arial" panose="020B0604020202020204" pitchFamily="34" charset="0"/>
                <a:ea typeface="Calibri" panose="020F0502020204030204" pitchFamily="34" charset="0"/>
                <a:cs typeface="Arial" panose="020B0604020202020204" pitchFamily="34" charset="0"/>
              </a:rPr>
              <a:t> with </a:t>
            </a:r>
            <a:r>
              <a:rPr lang="en-US" sz="1000" kern="100" dirty="0" err="1">
                <a:effectLst/>
                <a:latin typeface="Arial" panose="020B0604020202020204" pitchFamily="34" charset="0"/>
                <a:ea typeface="Calibri" panose="020F0502020204030204" pitchFamily="34" charset="0"/>
                <a:cs typeface="Arial" panose="020B0604020202020204" pitchFamily="34" charset="0"/>
              </a:rPr>
              <a:t>CTX</a:t>
            </a:r>
            <a:r>
              <a:rPr lang="en-US" sz="1000" kern="100" dirty="0">
                <a:effectLst/>
                <a:latin typeface="Arial" panose="020B0604020202020204" pitchFamily="34" charset="0"/>
                <a:ea typeface="Calibri" panose="020F0502020204030204" pitchFamily="34" charset="0"/>
                <a:cs typeface="Arial" panose="020B0604020202020204" pitchFamily="34" charset="0"/>
              </a:rPr>
              <a:t>/TOPO). </a:t>
            </a:r>
          </a:p>
          <a:p>
            <a:pPr marL="184150" indent="-171450">
              <a:spcAft>
                <a:spcPts val="600"/>
              </a:spcAft>
              <a:buFont typeface="Arial" panose="020B0604020202020204" pitchFamily="34" charset="0"/>
              <a:buChar char="•"/>
            </a:pPr>
            <a:r>
              <a:rPr lang="en-US" sz="1000" kern="100" dirty="0" err="1">
                <a:effectLst/>
                <a:latin typeface="Arial" panose="020B0604020202020204" pitchFamily="34" charset="0"/>
                <a:ea typeface="Calibri" panose="020F0502020204030204" pitchFamily="34" charset="0"/>
                <a:cs typeface="Arial" panose="020B0604020202020204" pitchFamily="34" charset="0"/>
              </a:rPr>
              <a:t>TMZ</a:t>
            </a:r>
            <a:r>
              <a:rPr lang="en-US" sz="1000" kern="100" dirty="0">
                <a:effectLst/>
                <a:latin typeface="Arial" panose="020B0604020202020204" pitchFamily="34" charset="0"/>
                <a:ea typeface="Calibri" panose="020F0502020204030204" pitchFamily="34" charset="0"/>
                <a:cs typeface="Arial" panose="020B0604020202020204" pitchFamily="34" charset="0"/>
              </a:rPr>
              <a:t> was administered </a:t>
            </a:r>
            <a:r>
              <a:rPr lang="en-US" sz="1000" kern="100" dirty="0" err="1">
                <a:effectLst/>
                <a:latin typeface="Arial" panose="020B0604020202020204" pitchFamily="34" charset="0"/>
                <a:ea typeface="Calibri" panose="020F0502020204030204" pitchFamily="34" charset="0"/>
                <a:cs typeface="Arial" panose="020B0604020202020204" pitchFamily="34" charset="0"/>
              </a:rPr>
              <a:t>QD</a:t>
            </a:r>
            <a:r>
              <a:rPr lang="en-US" sz="1000" kern="100" dirty="0">
                <a:effectLst/>
                <a:latin typeface="Arial" panose="020B0604020202020204" pitchFamily="34" charset="0"/>
                <a:ea typeface="Calibri" panose="020F0502020204030204" pitchFamily="34" charset="0"/>
                <a:cs typeface="Arial" panose="020B0604020202020204" pitchFamily="34" charset="0"/>
              </a:rPr>
              <a:t> at 100 mg/</a:t>
            </a:r>
            <a:r>
              <a:rPr lang="en-US" sz="1000" kern="100" dirty="0" err="1">
                <a:effectLst/>
                <a:latin typeface="Arial" panose="020B0604020202020204" pitchFamily="34" charset="0"/>
                <a:ea typeface="Calibri" panose="020F0502020204030204" pitchFamily="34" charset="0"/>
                <a:cs typeface="Arial" panose="020B0604020202020204" pitchFamily="34" charset="0"/>
              </a:rPr>
              <a:t>m</a:t>
            </a:r>
            <a:r>
              <a:rPr lang="en-US" sz="1000"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sz="1000" kern="100" dirty="0">
                <a:effectLst/>
                <a:latin typeface="Arial" panose="020B0604020202020204" pitchFamily="34" charset="0"/>
                <a:ea typeface="Calibri" panose="020F0502020204030204" pitchFamily="34" charset="0"/>
                <a:cs typeface="Arial" panose="020B0604020202020204" pitchFamily="34" charset="0"/>
              </a:rPr>
              <a:t>, </a:t>
            </a:r>
            <a:r>
              <a:rPr lang="en-US" sz="1000" kern="100" dirty="0" err="1">
                <a:effectLst/>
                <a:latin typeface="Arial" panose="020B0604020202020204" pitchFamily="34" charset="0"/>
                <a:ea typeface="Calibri" panose="020F0502020204030204" pitchFamily="34" charset="0"/>
                <a:cs typeface="Arial" panose="020B0604020202020204" pitchFamily="34" charset="0"/>
              </a:rPr>
              <a:t>IRN</a:t>
            </a:r>
            <a:r>
              <a:rPr lang="en-US" sz="1000" kern="100" dirty="0">
                <a:effectLst/>
                <a:latin typeface="Arial" panose="020B0604020202020204" pitchFamily="34" charset="0"/>
                <a:ea typeface="Calibri" panose="020F0502020204030204" pitchFamily="34" charset="0"/>
                <a:cs typeface="Arial" panose="020B0604020202020204" pitchFamily="34" charset="0"/>
              </a:rPr>
              <a:t> was administered IV at 50 mg/</a:t>
            </a:r>
            <a:r>
              <a:rPr lang="en-US" sz="1000" kern="100" dirty="0" err="1">
                <a:effectLst/>
                <a:latin typeface="Arial" panose="020B0604020202020204" pitchFamily="34" charset="0"/>
                <a:ea typeface="Calibri" panose="020F0502020204030204" pitchFamily="34" charset="0"/>
                <a:cs typeface="Arial" panose="020B0604020202020204" pitchFamily="34" charset="0"/>
              </a:rPr>
              <a:t>m</a:t>
            </a:r>
            <a:r>
              <a:rPr lang="en-US" sz="1000"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sz="1000" kern="100" dirty="0">
                <a:effectLst/>
                <a:latin typeface="Arial" panose="020B0604020202020204" pitchFamily="34" charset="0"/>
                <a:ea typeface="Calibri" panose="020F0502020204030204" pitchFamily="34" charset="0"/>
                <a:cs typeface="Arial" panose="020B0604020202020204" pitchFamily="34" charset="0"/>
              </a:rPr>
              <a:t> over 90 minutes, </a:t>
            </a:r>
            <a:r>
              <a:rPr lang="en-US" sz="1000" kern="100" dirty="0" err="1">
                <a:effectLst/>
                <a:latin typeface="Arial" panose="020B0604020202020204" pitchFamily="34" charset="0"/>
                <a:ea typeface="Calibri" panose="020F0502020204030204" pitchFamily="34" charset="0"/>
                <a:cs typeface="Arial" panose="020B0604020202020204" pitchFamily="34" charset="0"/>
              </a:rPr>
              <a:t>CTX</a:t>
            </a:r>
            <a:r>
              <a:rPr lang="en-US" sz="1000" kern="100" dirty="0">
                <a:effectLst/>
                <a:latin typeface="Arial" panose="020B0604020202020204" pitchFamily="34" charset="0"/>
                <a:ea typeface="Calibri" panose="020F0502020204030204" pitchFamily="34" charset="0"/>
                <a:cs typeface="Arial" panose="020B0604020202020204" pitchFamily="34" charset="0"/>
              </a:rPr>
              <a:t> was administered IV at 250 mg/</a:t>
            </a:r>
            <a:r>
              <a:rPr lang="en-US" sz="1000" kern="100" dirty="0" err="1">
                <a:effectLst/>
                <a:latin typeface="Arial" panose="020B0604020202020204" pitchFamily="34" charset="0"/>
                <a:ea typeface="Calibri" panose="020F0502020204030204" pitchFamily="34" charset="0"/>
                <a:cs typeface="Arial" panose="020B0604020202020204" pitchFamily="34" charset="0"/>
              </a:rPr>
              <a:t>m</a:t>
            </a:r>
            <a:r>
              <a:rPr lang="en-US" sz="1000"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sz="1000" kern="100" dirty="0">
                <a:effectLst/>
                <a:latin typeface="Arial" panose="020B0604020202020204" pitchFamily="34" charset="0"/>
                <a:ea typeface="Calibri" panose="020F0502020204030204" pitchFamily="34" charset="0"/>
                <a:cs typeface="Arial" panose="020B0604020202020204" pitchFamily="34" charset="0"/>
              </a:rPr>
              <a:t> over 30-60 minutes, and TOPO was administered IV at 0.75 mg/</a:t>
            </a:r>
            <a:r>
              <a:rPr lang="en-US" sz="1000" kern="100" dirty="0" err="1">
                <a:effectLst/>
                <a:latin typeface="Arial" panose="020B0604020202020204" pitchFamily="34" charset="0"/>
                <a:ea typeface="Calibri" panose="020F0502020204030204" pitchFamily="34" charset="0"/>
                <a:cs typeface="Arial" panose="020B0604020202020204" pitchFamily="34" charset="0"/>
              </a:rPr>
              <a:t>m</a:t>
            </a:r>
            <a:r>
              <a:rPr lang="en-US" sz="1000"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sz="1000" kern="100" baseline="30000" dirty="0">
                <a:effectLst/>
                <a:latin typeface="Arial" panose="020B0604020202020204" pitchFamily="34" charset="0"/>
                <a:ea typeface="Calibri" panose="020F0502020204030204" pitchFamily="34" charset="0"/>
                <a:cs typeface="Arial" panose="020B0604020202020204" pitchFamily="34" charset="0"/>
              </a:rPr>
              <a:t> </a:t>
            </a:r>
            <a:r>
              <a:rPr lang="en-US" sz="1000" kern="100" dirty="0">
                <a:effectLst/>
                <a:latin typeface="Arial" panose="020B0604020202020204" pitchFamily="34" charset="0"/>
                <a:ea typeface="Calibri" panose="020F0502020204030204" pitchFamily="34" charset="0"/>
                <a:cs typeface="Arial" panose="020B0604020202020204" pitchFamily="34" charset="0"/>
              </a:rPr>
              <a:t>over 30 minutes, all on Days 1 to 5. </a:t>
            </a:r>
          </a:p>
          <a:p>
            <a:pPr marL="184150" indent="-171450">
              <a:spcAft>
                <a:spcPts val="600"/>
              </a:spcAft>
              <a:buFont typeface="Arial" panose="020B0604020202020204" pitchFamily="34" charset="0"/>
              <a:buChar char="•"/>
            </a:pPr>
            <a:r>
              <a:rPr lang="en-US" sz="1000" kern="100" dirty="0">
                <a:effectLst/>
                <a:latin typeface="Arial" panose="020B0604020202020204" pitchFamily="34" charset="0"/>
                <a:ea typeface="Calibri" panose="020F0502020204030204" pitchFamily="34" charset="0"/>
                <a:cs typeface="Arial" panose="020B0604020202020204" pitchFamily="34" charset="0"/>
              </a:rPr>
              <a:t>PK samples were collected as detailed in Table 1. PK parameters were calculated for each analyte, each participant and treatment, using noncompartmental analysis.</a:t>
            </a:r>
          </a:p>
        </p:txBody>
      </p:sp>
      <p:sp>
        <p:nvSpPr>
          <p:cNvPr id="199" name="object 199"/>
          <p:cNvSpPr txBox="1"/>
          <p:nvPr/>
        </p:nvSpPr>
        <p:spPr>
          <a:xfrm>
            <a:off x="5742305" y="1141193"/>
            <a:ext cx="6817733" cy="1592102"/>
          </a:xfrm>
          <a:prstGeom prst="rect">
            <a:avLst/>
          </a:prstGeom>
        </p:spPr>
        <p:txBody>
          <a:bodyPr vert="horz" wrap="square" lIns="0" tIns="14604" rIns="0" bIns="0" rtlCol="0">
            <a:spAutoFit/>
          </a:bodyPr>
          <a:lstStyle/>
          <a:p>
            <a:pPr marL="12700">
              <a:lnSpc>
                <a:spcPct val="100000"/>
              </a:lnSpc>
              <a:spcBef>
                <a:spcPts val="114"/>
              </a:spcBef>
            </a:pPr>
            <a:r>
              <a:rPr sz="1750" b="0" dirty="0">
                <a:solidFill>
                  <a:schemeClr val="accent1"/>
                </a:solidFill>
                <a:latin typeface="Arial" panose="020B0604020202020204" pitchFamily="34" charset="0"/>
                <a:cs typeface="Arial" panose="020B0604020202020204" pitchFamily="34" charset="0"/>
              </a:rPr>
              <a:t>Background</a:t>
            </a:r>
            <a:endParaRPr lang="en-US" sz="1750" b="0" dirty="0">
              <a:solidFill>
                <a:schemeClr val="accent1"/>
              </a:solidFill>
              <a:latin typeface="Arial" panose="020B0604020202020204" pitchFamily="34" charset="0"/>
              <a:cs typeface="Arial" panose="020B0604020202020204" pitchFamily="34" charset="0"/>
            </a:endParaRPr>
          </a:p>
          <a:p>
            <a:pPr marL="117475" marR="113664" indent="-105410">
              <a:lnSpc>
                <a:spcPct val="100000"/>
              </a:lnSpc>
              <a:spcAft>
                <a:spcPts val="600"/>
              </a:spcAft>
              <a:buClr>
                <a:srgbClr val="0036A0"/>
              </a:buClr>
              <a:buChar char="•"/>
              <a:tabLst>
                <a:tab pos="118110" algn="l"/>
              </a:tabLst>
            </a:pPr>
            <a:r>
              <a:rPr lang="en-US" sz="1000" dirty="0">
                <a:latin typeface="Arial" panose="020B0604020202020204" pitchFamily="34" charset="0"/>
                <a:cs typeface="Arial" panose="020B0604020202020204" pitchFamily="34" charset="0"/>
              </a:rPr>
              <a:t>Irinotecan (</a:t>
            </a:r>
            <a:r>
              <a:rPr lang="en-US" sz="1000" dirty="0" err="1">
                <a:latin typeface="Arial" panose="020B0604020202020204" pitchFamily="34" charset="0"/>
                <a:cs typeface="Arial" panose="020B0604020202020204" pitchFamily="34" charset="0"/>
              </a:rPr>
              <a:t>IRN</a:t>
            </a:r>
            <a:r>
              <a:rPr lang="en-US" sz="1000" dirty="0">
                <a:latin typeface="Arial" panose="020B0604020202020204" pitchFamily="34" charset="0"/>
                <a:cs typeface="Arial" panose="020B0604020202020204" pitchFamily="34" charset="0"/>
              </a:rPr>
              <a:t>)/Temozolomide (</a:t>
            </a:r>
            <a:r>
              <a:rPr lang="en-US" sz="1000" dirty="0" err="1">
                <a:latin typeface="Arial" panose="020B0604020202020204" pitchFamily="34" charset="0"/>
                <a:cs typeface="Arial" panose="020B0604020202020204" pitchFamily="34" charset="0"/>
              </a:rPr>
              <a:t>TMZ</a:t>
            </a:r>
            <a:r>
              <a:rPr lang="en-US" sz="1000" dirty="0">
                <a:latin typeface="Arial" panose="020B0604020202020204" pitchFamily="34" charset="0"/>
                <a:cs typeface="Arial" panose="020B0604020202020204" pitchFamily="34" charset="0"/>
              </a:rPr>
              <a:t>) and Cyclophosphamide (</a:t>
            </a:r>
            <a:r>
              <a:rPr lang="en-US" sz="1000" dirty="0" err="1">
                <a:latin typeface="Arial" panose="020B0604020202020204" pitchFamily="34" charset="0"/>
                <a:cs typeface="Arial" panose="020B0604020202020204" pitchFamily="34" charset="0"/>
              </a:rPr>
              <a:t>CTX</a:t>
            </a:r>
            <a:r>
              <a:rPr lang="en-US" sz="1000" dirty="0">
                <a:latin typeface="Arial" panose="020B0604020202020204" pitchFamily="34" charset="0"/>
                <a:cs typeface="Arial" panose="020B0604020202020204" pitchFamily="34" charset="0"/>
              </a:rPr>
              <a:t>)/Topotecan (TOPO) are used in pediatric, adolescent or young adult patients with relapsed or refractory solid tumors, but outcomes remain poor.</a:t>
            </a:r>
          </a:p>
          <a:p>
            <a:pPr marL="117475" marR="113664" indent="-105410">
              <a:lnSpc>
                <a:spcPct val="100000"/>
              </a:lnSpc>
              <a:spcAft>
                <a:spcPts val="600"/>
              </a:spcAft>
              <a:buClr>
                <a:srgbClr val="0036A0"/>
              </a:buClr>
              <a:buChar char="•"/>
              <a:tabLst>
                <a:tab pos="118110" algn="l"/>
              </a:tabLst>
            </a:pPr>
            <a:r>
              <a:rPr lang="en-US" sz="1000" dirty="0">
                <a:latin typeface="Arial" panose="020B0604020202020204" pitchFamily="34" charset="0"/>
                <a:cs typeface="Arial" panose="020B0604020202020204" pitchFamily="34" charset="0"/>
              </a:rPr>
              <a:t>Non-clinical and clinical data suggest aberrations in cyclin-dependent- kinases (</a:t>
            </a:r>
            <a:r>
              <a:rPr lang="en-US" sz="1000" dirty="0" err="1">
                <a:latin typeface="Arial" panose="020B0604020202020204" pitchFamily="34" charset="0"/>
                <a:cs typeface="Arial" panose="020B0604020202020204" pitchFamily="34" charset="0"/>
              </a:rPr>
              <a:t>CDK</a:t>
            </a:r>
            <a:r>
              <a:rPr lang="en-US" sz="1000" dirty="0">
                <a:latin typeface="Arial" panose="020B0604020202020204" pitchFamily="34" charset="0"/>
                <a:cs typeface="Arial" panose="020B0604020202020204" pitchFamily="34" charset="0"/>
              </a:rPr>
              <a:t>)4/6 pathway can drive the growth of pediatric tumors.</a:t>
            </a:r>
          </a:p>
          <a:p>
            <a:pPr marL="117475" marR="113664" indent="-105410">
              <a:lnSpc>
                <a:spcPct val="100000"/>
              </a:lnSpc>
              <a:spcAft>
                <a:spcPts val="600"/>
              </a:spcAft>
              <a:buClr>
                <a:srgbClr val="0036A0"/>
              </a:buClr>
              <a:buChar char="•"/>
              <a:tabLst>
                <a:tab pos="118110" algn="l"/>
              </a:tabLst>
            </a:pPr>
            <a:r>
              <a:rPr lang="en-US" sz="1000" dirty="0">
                <a:latin typeface="Arial" panose="020B0604020202020204" pitchFamily="34" charset="0"/>
                <a:cs typeface="Arial" panose="020B0604020202020204" pitchFamily="34" charset="0"/>
              </a:rPr>
              <a:t>Palbociclib is a highly selective, reversible, small molecule inhibitor of </a:t>
            </a:r>
            <a:r>
              <a:rPr lang="en-US" sz="1000" dirty="0" err="1">
                <a:latin typeface="Arial" panose="020B0604020202020204" pitchFamily="34" charset="0"/>
                <a:cs typeface="Arial" panose="020B0604020202020204" pitchFamily="34" charset="0"/>
              </a:rPr>
              <a:t>CDK</a:t>
            </a:r>
            <a:r>
              <a:rPr lang="en-US" sz="1000" dirty="0">
                <a:latin typeface="Arial" panose="020B0604020202020204" pitchFamily="34" charset="0"/>
                <a:cs typeface="Arial" panose="020B0604020202020204" pitchFamily="34" charset="0"/>
              </a:rPr>
              <a:t> 4 and 6, administered orally.</a:t>
            </a:r>
          </a:p>
          <a:p>
            <a:pPr marL="117475" marR="113664" indent="-105410">
              <a:lnSpc>
                <a:spcPct val="100000"/>
              </a:lnSpc>
              <a:spcAft>
                <a:spcPts val="600"/>
              </a:spcAft>
              <a:buClr>
                <a:srgbClr val="0036A0"/>
              </a:buClr>
              <a:buChar char="•"/>
              <a:tabLst>
                <a:tab pos="118110" algn="l"/>
              </a:tabLst>
            </a:pPr>
            <a:r>
              <a:rPr lang="en-US" sz="1000" dirty="0">
                <a:latin typeface="Arial" panose="020B0604020202020204" pitchFamily="34" charset="0"/>
                <a:cs typeface="Arial" panose="020B0604020202020204" pitchFamily="34" charset="0"/>
              </a:rPr>
              <a:t>Hence, the objective of this study was to evaluate the PK of palbociclib, </a:t>
            </a:r>
            <a:r>
              <a:rPr lang="en-US" sz="1000" dirty="0" err="1">
                <a:latin typeface="Arial" panose="020B0604020202020204" pitchFamily="34" charset="0"/>
                <a:cs typeface="Arial" panose="020B0604020202020204" pitchFamily="34" charset="0"/>
              </a:rPr>
              <a:t>TMZ</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IRN</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CTX</a:t>
            </a:r>
            <a:r>
              <a:rPr lang="en-US" sz="1000" dirty="0">
                <a:latin typeface="Arial" panose="020B0604020202020204" pitchFamily="34" charset="0"/>
                <a:cs typeface="Arial" panose="020B0604020202020204" pitchFamily="34" charset="0"/>
              </a:rPr>
              <a:t>, and TOPO in pediatric patients when given in combination in a Phase 1 study.</a:t>
            </a:r>
          </a:p>
        </p:txBody>
      </p:sp>
      <p:sp>
        <p:nvSpPr>
          <p:cNvPr id="204" name="object 204"/>
          <p:cNvSpPr txBox="1"/>
          <p:nvPr/>
        </p:nvSpPr>
        <p:spPr>
          <a:xfrm>
            <a:off x="1165047" y="9230139"/>
            <a:ext cx="3567592" cy="122406"/>
          </a:xfrm>
          <a:prstGeom prst="rect">
            <a:avLst/>
          </a:prstGeom>
        </p:spPr>
        <p:txBody>
          <a:bodyPr vert="horz" wrap="square" lIns="0" tIns="12065" rIns="0" bIns="0" rtlCol="0">
            <a:spAutoFit/>
          </a:bodyPr>
          <a:lstStyle/>
          <a:p>
            <a:pPr marL="12700" marR="5080">
              <a:lnSpc>
                <a:spcPct val="102200"/>
              </a:lnSpc>
              <a:spcBef>
                <a:spcPts val="95"/>
              </a:spcBef>
            </a:pPr>
            <a:r>
              <a:rPr sz="750" b="1" dirty="0">
                <a:solidFill>
                  <a:srgbClr val="FFFFFF"/>
                </a:solidFill>
                <a:latin typeface="Arial" panose="020B0604020202020204" pitchFamily="34" charset="0"/>
                <a:cs typeface="Arial" panose="020B0604020202020204" pitchFamily="34" charset="0"/>
              </a:rPr>
              <a:t>Click or scan this quick  response (QR) to download  this poster</a:t>
            </a:r>
            <a:endParaRPr sz="750" dirty="0">
              <a:latin typeface="Arial" panose="020B0604020202020204" pitchFamily="34" charset="0"/>
              <a:cs typeface="Arial" panose="020B0604020202020204" pitchFamily="34" charset="0"/>
            </a:endParaRPr>
          </a:p>
        </p:txBody>
      </p:sp>
      <p:sp>
        <p:nvSpPr>
          <p:cNvPr id="216" name="object 216"/>
          <p:cNvSpPr txBox="1"/>
          <p:nvPr/>
        </p:nvSpPr>
        <p:spPr>
          <a:xfrm>
            <a:off x="5707466" y="202330"/>
            <a:ext cx="5539359" cy="661720"/>
          </a:xfrm>
          <a:prstGeom prst="rect">
            <a:avLst/>
          </a:prstGeom>
        </p:spPr>
        <p:txBody>
          <a:bodyPr vert="horz" wrap="square" lIns="0" tIns="15240" rIns="0" bIns="0" rtlCol="0">
            <a:spAutoFit/>
          </a:bodyPr>
          <a:lstStyle/>
          <a:p>
            <a:pPr marL="38100">
              <a:spcBef>
                <a:spcPts val="120"/>
              </a:spcBef>
            </a:pPr>
            <a:r>
              <a:rPr lang="en-US" sz="1400" dirty="0">
                <a:solidFill>
                  <a:srgbClr val="231F20"/>
                </a:solidFill>
                <a:latin typeface="Arial" panose="020B0604020202020204" pitchFamily="34" charset="0"/>
                <a:cs typeface="Arial" panose="020B0604020202020204" pitchFamily="34" charset="0"/>
              </a:rPr>
              <a:t>Charvi </a:t>
            </a:r>
            <a:r>
              <a:rPr lang="en-US" sz="1400" dirty="0" err="1">
                <a:solidFill>
                  <a:srgbClr val="231F20"/>
                </a:solidFill>
                <a:latin typeface="Arial" panose="020B0604020202020204" pitchFamily="34" charset="0"/>
                <a:cs typeface="Arial" panose="020B0604020202020204" pitchFamily="34" charset="0"/>
              </a:rPr>
              <a:t>Nanavati,</a:t>
            </a:r>
            <a:r>
              <a:rPr lang="en-US" sz="1400" baseline="32679" dirty="0" err="1">
                <a:solidFill>
                  <a:srgbClr val="231F20"/>
                </a:solidFill>
                <a:latin typeface="Arial" panose="020B0604020202020204" pitchFamily="34" charset="0"/>
                <a:cs typeface="Arial" panose="020B0604020202020204" pitchFamily="34" charset="0"/>
              </a:rPr>
              <a:t>1</a:t>
            </a:r>
            <a:r>
              <a:rPr sz="1400" baseline="32679" dirty="0">
                <a:solidFill>
                  <a:srgbClr val="231F20"/>
                </a:solidFill>
                <a:latin typeface="Arial" panose="020B0604020202020204" pitchFamily="34" charset="0"/>
                <a:cs typeface="Arial" panose="020B0604020202020204" pitchFamily="34" charset="0"/>
              </a:rPr>
              <a:t> </a:t>
            </a:r>
            <a:r>
              <a:rPr lang="en-US" sz="1400" dirty="0">
                <a:solidFill>
                  <a:srgbClr val="231F20"/>
                </a:solidFill>
                <a:latin typeface="Arial" panose="020B0604020202020204" pitchFamily="34" charset="0"/>
                <a:cs typeface="Arial" panose="020B0604020202020204" pitchFamily="34" charset="0"/>
              </a:rPr>
              <a:t>Jennifer </a:t>
            </a:r>
            <a:r>
              <a:rPr lang="en-US" sz="1400" dirty="0" err="1">
                <a:solidFill>
                  <a:srgbClr val="231F20"/>
                </a:solidFill>
                <a:latin typeface="Arial" panose="020B0604020202020204" pitchFamily="34" charset="0"/>
                <a:cs typeface="Arial" panose="020B0604020202020204" pitchFamily="34" charset="0"/>
              </a:rPr>
              <a:t>Winton</a:t>
            </a:r>
            <a:r>
              <a:rPr sz="1400" dirty="0" err="1">
                <a:solidFill>
                  <a:srgbClr val="231F20"/>
                </a:solidFill>
                <a:latin typeface="Arial" panose="020B0604020202020204" pitchFamily="34" charset="0"/>
                <a:cs typeface="Arial" panose="020B0604020202020204" pitchFamily="34" charset="0"/>
              </a:rPr>
              <a:t>,</a:t>
            </a:r>
            <a:r>
              <a:rPr sz="1400" baseline="32679" dirty="0" err="1">
                <a:solidFill>
                  <a:srgbClr val="231F20"/>
                </a:solidFill>
                <a:latin typeface="Arial" panose="020B0604020202020204" pitchFamily="34" charset="0"/>
                <a:cs typeface="Arial" panose="020B0604020202020204" pitchFamily="34" charset="0"/>
              </a:rPr>
              <a:t>2</a:t>
            </a:r>
            <a:r>
              <a:rPr sz="1400" baseline="32679" dirty="0">
                <a:solidFill>
                  <a:srgbClr val="231F20"/>
                </a:solidFill>
                <a:latin typeface="Arial" panose="020B0604020202020204" pitchFamily="34" charset="0"/>
                <a:cs typeface="Arial" panose="020B0604020202020204" pitchFamily="34" charset="0"/>
              </a:rPr>
              <a:t> </a:t>
            </a:r>
            <a:r>
              <a:rPr lang="en-US" sz="1400" dirty="0">
                <a:solidFill>
                  <a:srgbClr val="231F20"/>
                </a:solidFill>
                <a:latin typeface="Arial" panose="020B0604020202020204" pitchFamily="34" charset="0"/>
                <a:cs typeface="Arial" panose="020B0604020202020204" pitchFamily="34" charset="0"/>
              </a:rPr>
              <a:t>Katarzyna A. Juszczak-</a:t>
            </a:r>
            <a:r>
              <a:rPr lang="en-US" sz="1400" dirty="0" err="1">
                <a:solidFill>
                  <a:srgbClr val="231F20"/>
                </a:solidFill>
                <a:latin typeface="Arial" panose="020B0604020202020204" pitchFamily="34" charset="0"/>
                <a:cs typeface="Arial" panose="020B0604020202020204" pitchFamily="34" charset="0"/>
              </a:rPr>
              <a:t>Kosela</a:t>
            </a:r>
            <a:r>
              <a:rPr sz="1400" dirty="0" err="1">
                <a:solidFill>
                  <a:srgbClr val="231F20"/>
                </a:solidFill>
                <a:latin typeface="Arial" panose="020B0604020202020204" pitchFamily="34" charset="0"/>
                <a:cs typeface="Arial" panose="020B0604020202020204" pitchFamily="34" charset="0"/>
              </a:rPr>
              <a:t>,</a:t>
            </a:r>
            <a:r>
              <a:rPr sz="1400" baseline="32679" dirty="0" err="1">
                <a:solidFill>
                  <a:srgbClr val="231F20"/>
                </a:solidFill>
                <a:latin typeface="Arial" panose="020B0604020202020204" pitchFamily="34" charset="0"/>
                <a:cs typeface="Arial" panose="020B0604020202020204" pitchFamily="34" charset="0"/>
              </a:rPr>
              <a:t>3</a:t>
            </a:r>
            <a:br>
              <a:rPr lang="en-US" sz="1400" baseline="32679" dirty="0">
                <a:solidFill>
                  <a:srgbClr val="231F20"/>
                </a:solidFill>
                <a:latin typeface="Arial" panose="020B0604020202020204" pitchFamily="34" charset="0"/>
                <a:cs typeface="Arial" panose="020B0604020202020204" pitchFamily="34" charset="0"/>
              </a:rPr>
            </a:br>
            <a:r>
              <a:rPr lang="en-US" sz="1400" dirty="0">
                <a:solidFill>
                  <a:srgbClr val="231F20"/>
                </a:solidFill>
                <a:latin typeface="Arial" panose="020B0604020202020204" pitchFamily="34" charset="0"/>
                <a:cs typeface="Arial" panose="020B0604020202020204" pitchFamily="34" charset="0"/>
              </a:rPr>
              <a:t>Theodore W. </a:t>
            </a:r>
            <a:r>
              <a:rPr lang="en-US" sz="1400" dirty="0" err="1">
                <a:solidFill>
                  <a:srgbClr val="231F20"/>
                </a:solidFill>
                <a:latin typeface="Arial" panose="020B0604020202020204" pitchFamily="34" charset="0"/>
                <a:cs typeface="Arial" panose="020B0604020202020204" pitchFamily="34" charset="0"/>
              </a:rPr>
              <a:t>Laetsch</a:t>
            </a:r>
            <a:r>
              <a:rPr lang="en-US" sz="1400" baseline="30000" dirty="0" err="1">
                <a:solidFill>
                  <a:srgbClr val="231F20"/>
                </a:solidFill>
                <a:latin typeface="Arial" panose="020B0604020202020204" pitchFamily="34" charset="0"/>
                <a:cs typeface="Arial" panose="020B0604020202020204" pitchFamily="34" charset="0"/>
              </a:rPr>
              <a:t>4</a:t>
            </a:r>
            <a:r>
              <a:rPr lang="en-US" sz="1400" dirty="0">
                <a:solidFill>
                  <a:srgbClr val="231F20"/>
                </a:solidFill>
                <a:latin typeface="Arial" panose="020B0604020202020204" pitchFamily="34" charset="0"/>
                <a:cs typeface="Arial" panose="020B0604020202020204" pitchFamily="34" charset="0"/>
              </a:rPr>
              <a:t>, Brenda J. </a:t>
            </a:r>
            <a:r>
              <a:rPr lang="en-US" sz="1400" dirty="0" err="1">
                <a:solidFill>
                  <a:srgbClr val="231F20"/>
                </a:solidFill>
                <a:latin typeface="Arial" panose="020B0604020202020204" pitchFamily="34" charset="0"/>
                <a:cs typeface="Arial" panose="020B0604020202020204" pitchFamily="34" charset="0"/>
              </a:rPr>
              <a:t>Weigel</a:t>
            </a:r>
            <a:r>
              <a:rPr lang="en-US" sz="1400" baseline="30000" dirty="0" err="1">
                <a:solidFill>
                  <a:srgbClr val="231F20"/>
                </a:solidFill>
                <a:latin typeface="Arial" panose="020B0604020202020204" pitchFamily="34" charset="0"/>
                <a:cs typeface="Arial" panose="020B0604020202020204" pitchFamily="34" charset="0"/>
              </a:rPr>
              <a:t>5</a:t>
            </a:r>
            <a:r>
              <a:rPr lang="en-US" sz="1400" dirty="0">
                <a:solidFill>
                  <a:srgbClr val="231F20"/>
                </a:solidFill>
                <a:latin typeface="Arial" panose="020B0604020202020204" pitchFamily="34" charset="0"/>
                <a:cs typeface="Arial" panose="020B0604020202020204" pitchFamily="34" charset="0"/>
              </a:rPr>
              <a:t>, Elizabeth </a:t>
            </a:r>
            <a:r>
              <a:rPr lang="en-US" sz="1400" dirty="0" err="1">
                <a:solidFill>
                  <a:srgbClr val="231F20"/>
                </a:solidFill>
                <a:latin typeface="Arial" panose="020B0604020202020204" pitchFamily="34" charset="0"/>
                <a:cs typeface="Arial" panose="020B0604020202020204" pitchFamily="34" charset="0"/>
              </a:rPr>
              <a:t>Fox</a:t>
            </a:r>
            <a:r>
              <a:rPr lang="en-US" sz="1400" baseline="30000" dirty="0" err="1">
                <a:solidFill>
                  <a:srgbClr val="231F20"/>
                </a:solidFill>
                <a:latin typeface="Arial" panose="020B0604020202020204" pitchFamily="34" charset="0"/>
                <a:cs typeface="Arial" panose="020B0604020202020204" pitchFamily="34" charset="0"/>
              </a:rPr>
              <a:t>6</a:t>
            </a:r>
            <a:r>
              <a:rPr lang="en-US" sz="1400" dirty="0">
                <a:solidFill>
                  <a:srgbClr val="231F20"/>
                </a:solidFill>
                <a:latin typeface="Arial" panose="020B0604020202020204" pitchFamily="34" charset="0"/>
                <a:cs typeface="Arial" panose="020B0604020202020204" pitchFamily="34" charset="0"/>
              </a:rPr>
              <a:t>, Tanya C. </a:t>
            </a:r>
            <a:r>
              <a:rPr lang="en-US" sz="1400" dirty="0" err="1">
                <a:solidFill>
                  <a:srgbClr val="231F20"/>
                </a:solidFill>
                <a:latin typeface="Arial" panose="020B0604020202020204" pitchFamily="34" charset="0"/>
                <a:cs typeface="Arial" panose="020B0604020202020204" pitchFamily="34" charset="0"/>
              </a:rPr>
              <a:t>Watt</a:t>
            </a:r>
            <a:r>
              <a:rPr lang="en-US" sz="1400" baseline="30000" dirty="0" err="1">
                <a:solidFill>
                  <a:srgbClr val="231F20"/>
                </a:solidFill>
                <a:latin typeface="Arial" panose="020B0604020202020204" pitchFamily="34" charset="0"/>
                <a:cs typeface="Arial" panose="020B0604020202020204" pitchFamily="34" charset="0"/>
              </a:rPr>
              <a:t>7</a:t>
            </a:r>
            <a:r>
              <a:rPr lang="en-US" sz="1400" dirty="0">
                <a:solidFill>
                  <a:srgbClr val="231F20"/>
                </a:solidFill>
                <a:latin typeface="Arial" panose="020B0604020202020204" pitchFamily="34" charset="0"/>
                <a:cs typeface="Arial" panose="020B0604020202020204" pitchFamily="34" charset="0"/>
              </a:rPr>
              <a:t>, Margaret E. </a:t>
            </a:r>
            <a:r>
              <a:rPr lang="en-US" sz="1400" dirty="0" err="1">
                <a:solidFill>
                  <a:srgbClr val="231F20"/>
                </a:solidFill>
                <a:latin typeface="Arial" panose="020B0604020202020204" pitchFamily="34" charset="0"/>
                <a:cs typeface="Arial" panose="020B0604020202020204" pitchFamily="34" charset="0"/>
              </a:rPr>
              <a:t>Macy</a:t>
            </a:r>
            <a:r>
              <a:rPr lang="en-US" sz="1400" baseline="30000" dirty="0" err="1">
                <a:solidFill>
                  <a:srgbClr val="231F20"/>
                </a:solidFill>
                <a:latin typeface="Arial" panose="020B0604020202020204" pitchFamily="34" charset="0"/>
                <a:cs typeface="Arial" panose="020B0604020202020204" pitchFamily="34" charset="0"/>
              </a:rPr>
              <a:t>8</a:t>
            </a:r>
            <a:r>
              <a:rPr lang="en-US" sz="1400" dirty="0">
                <a:solidFill>
                  <a:srgbClr val="231F20"/>
                </a:solidFill>
                <a:latin typeface="Arial" panose="020B0604020202020204" pitchFamily="34" charset="0"/>
                <a:cs typeface="Arial" panose="020B0604020202020204" pitchFamily="34" charset="0"/>
              </a:rPr>
              <a:t>, Kimberly </a:t>
            </a:r>
            <a:r>
              <a:rPr lang="en-US" sz="1400" dirty="0" err="1">
                <a:solidFill>
                  <a:srgbClr val="231F20"/>
                </a:solidFill>
                <a:latin typeface="Arial" panose="020B0604020202020204" pitchFamily="34" charset="0"/>
                <a:cs typeface="Arial" panose="020B0604020202020204" pitchFamily="34" charset="0"/>
              </a:rPr>
              <a:t>Lee</a:t>
            </a:r>
            <a:r>
              <a:rPr lang="en-US" sz="1400" baseline="30000" dirty="0" err="1">
                <a:solidFill>
                  <a:srgbClr val="231F20"/>
                </a:solidFill>
                <a:latin typeface="Arial" panose="020B0604020202020204" pitchFamily="34" charset="0"/>
                <a:cs typeface="Arial" panose="020B0604020202020204" pitchFamily="34" charset="0"/>
              </a:rPr>
              <a:t>2</a:t>
            </a:r>
            <a:r>
              <a:rPr lang="en-US" sz="1400" dirty="0">
                <a:solidFill>
                  <a:srgbClr val="231F20"/>
                </a:solidFill>
                <a:latin typeface="Arial" panose="020B0604020202020204" pitchFamily="34" charset="0"/>
                <a:cs typeface="Arial" panose="020B0604020202020204" pitchFamily="34" charset="0"/>
              </a:rPr>
              <a:t> and Justin T. </a:t>
            </a:r>
            <a:r>
              <a:rPr lang="en-US" sz="1400" dirty="0" err="1">
                <a:solidFill>
                  <a:srgbClr val="231F20"/>
                </a:solidFill>
                <a:latin typeface="Arial" panose="020B0604020202020204" pitchFamily="34" charset="0"/>
                <a:cs typeface="Arial" panose="020B0604020202020204" pitchFamily="34" charset="0"/>
              </a:rPr>
              <a:t>Hoffman</a:t>
            </a:r>
            <a:r>
              <a:rPr lang="en-US" sz="1400" baseline="30000" dirty="0" err="1">
                <a:solidFill>
                  <a:srgbClr val="231F20"/>
                </a:solidFill>
                <a:latin typeface="Arial" panose="020B0604020202020204" pitchFamily="34" charset="0"/>
                <a:cs typeface="Arial" panose="020B0604020202020204" pitchFamily="34" charset="0"/>
              </a:rPr>
              <a:t>1</a:t>
            </a:r>
            <a:endParaRPr sz="1400" baseline="30000" dirty="0">
              <a:latin typeface="Arial" panose="020B0604020202020204" pitchFamily="34" charset="0"/>
              <a:cs typeface="Arial" panose="020B0604020202020204" pitchFamily="34" charset="0"/>
            </a:endParaRPr>
          </a:p>
        </p:txBody>
      </p:sp>
      <p:sp>
        <p:nvSpPr>
          <p:cNvPr id="221" name="object 221"/>
          <p:cNvSpPr txBox="1"/>
          <p:nvPr/>
        </p:nvSpPr>
        <p:spPr>
          <a:xfrm>
            <a:off x="248873" y="572260"/>
            <a:ext cx="4953635" cy="2014013"/>
          </a:xfrm>
          <a:prstGeom prst="rect">
            <a:avLst/>
          </a:prstGeom>
        </p:spPr>
        <p:txBody>
          <a:bodyPr vert="horz" wrap="square" lIns="0" tIns="13335" rIns="0" bIns="0" rtlCol="0">
            <a:spAutoFit/>
          </a:bodyPr>
          <a:lstStyle/>
          <a:p>
            <a:pPr marL="12700" marR="5080" algn="ctr">
              <a:lnSpc>
                <a:spcPct val="100000"/>
              </a:lnSpc>
              <a:spcBef>
                <a:spcPts val="105"/>
              </a:spcBef>
            </a:pPr>
            <a:r>
              <a:rPr lang="en-US" sz="2600" b="1" dirty="0">
                <a:solidFill>
                  <a:srgbClr val="FFFFFF"/>
                </a:solidFill>
                <a:latin typeface="Arial" panose="020B0604020202020204" pitchFamily="34" charset="0"/>
                <a:cs typeface="Arial" panose="020B0604020202020204" pitchFamily="34" charset="0"/>
              </a:rPr>
              <a:t>Evaluation of Palbociclib and Combinatorial Chemotherapy Pharmacokinetics in Pediatric Patients with Recurrent or Refractory Solid Tumors</a:t>
            </a:r>
            <a:endParaRPr lang="en-US" sz="2600" b="1" dirty="0">
              <a:latin typeface="Arial" panose="020B0604020202020204" pitchFamily="34" charset="0"/>
              <a:cs typeface="Arial" panose="020B0604020202020204" pitchFamily="34" charset="0"/>
            </a:endParaRPr>
          </a:p>
        </p:txBody>
      </p:sp>
      <p:sp>
        <p:nvSpPr>
          <p:cNvPr id="222" name="object 222"/>
          <p:cNvSpPr txBox="1"/>
          <p:nvPr/>
        </p:nvSpPr>
        <p:spPr>
          <a:xfrm>
            <a:off x="142511" y="10952718"/>
            <a:ext cx="5166360" cy="117981"/>
          </a:xfrm>
          <a:prstGeom prst="rect">
            <a:avLst/>
          </a:prstGeom>
        </p:spPr>
        <p:txBody>
          <a:bodyPr vert="horz" wrap="square" lIns="0" tIns="17780" rIns="0" bIns="0" rtlCol="0">
            <a:spAutoFit/>
          </a:bodyPr>
          <a:lstStyle/>
          <a:p>
            <a:pPr marL="12700" marR="5080">
              <a:spcBef>
                <a:spcPts val="140"/>
              </a:spcBef>
            </a:pPr>
            <a:r>
              <a:rPr lang="en-US" sz="650" b="1" dirty="0">
                <a:solidFill>
                  <a:srgbClr val="FFFFFF"/>
                </a:solidFill>
                <a:latin typeface="Arial" panose="020B0604020202020204" pitchFamily="34" charset="0"/>
                <a:cs typeface="Arial" panose="020B0604020202020204" pitchFamily="34" charset="0"/>
              </a:rPr>
              <a:t>Disclosures: The study was sponsored by Pfizer.</a:t>
            </a:r>
            <a:endParaRPr lang="en-US" sz="650" dirty="0">
              <a:latin typeface="Arial" panose="020B0604020202020204" pitchFamily="34" charset="0"/>
              <a:cs typeface="Arial" panose="020B0604020202020204" pitchFamily="34" charset="0"/>
            </a:endParaRPr>
          </a:p>
        </p:txBody>
      </p:sp>
      <p:sp>
        <p:nvSpPr>
          <p:cNvPr id="223" name="object 223"/>
          <p:cNvSpPr txBox="1">
            <a:spLocks noGrp="1"/>
          </p:cNvSpPr>
          <p:nvPr>
            <p:ph type="dt" sz="half" idx="6"/>
          </p:nvPr>
        </p:nvSpPr>
        <p:spPr>
          <a:xfrm>
            <a:off x="1048972" y="11106630"/>
            <a:ext cx="3590925" cy="166071"/>
          </a:xfrm>
          <a:prstGeom prst="rect">
            <a:avLst/>
          </a:prstGeom>
        </p:spPr>
        <p:txBody>
          <a:bodyPr vert="horz" wrap="square" lIns="0" tIns="19685" rIns="0" bIns="0" rtlCol="0">
            <a:spAutoFit/>
          </a:bodyPr>
          <a:lstStyle/>
          <a:p>
            <a:pPr marL="12700">
              <a:lnSpc>
                <a:spcPct val="100000"/>
              </a:lnSpc>
              <a:spcBef>
                <a:spcPts val="155"/>
              </a:spcBef>
            </a:pPr>
            <a:r>
              <a:rPr dirty="0">
                <a:latin typeface="Arial" panose="020B0604020202020204" pitchFamily="34" charset="0"/>
                <a:cs typeface="Arial" panose="020B0604020202020204" pitchFamily="34" charset="0"/>
              </a:rPr>
              <a:t>Presented at the </a:t>
            </a:r>
            <a:r>
              <a:rPr lang="en-US" dirty="0" err="1">
                <a:latin typeface="Arial" panose="020B0604020202020204" pitchFamily="34" charset="0"/>
                <a:cs typeface="Arial" panose="020B0604020202020204" pitchFamily="34" charset="0"/>
              </a:rPr>
              <a:t>ACCP</a:t>
            </a:r>
            <a:r>
              <a:rPr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September 1 2024• Bethesda, MD</a:t>
            </a:r>
            <a:endParaRPr dirty="0">
              <a:latin typeface="Arial" panose="020B0604020202020204" pitchFamily="34" charset="0"/>
              <a:cs typeface="Arial" panose="020B0604020202020204" pitchFamily="34" charset="0"/>
            </a:endParaRPr>
          </a:p>
        </p:txBody>
      </p:sp>
      <p:sp>
        <p:nvSpPr>
          <p:cNvPr id="225" name="object 84">
            <a:extLst>
              <a:ext uri="{FF2B5EF4-FFF2-40B4-BE49-F238E27FC236}">
                <a16:creationId xmlns:a16="http://schemas.microsoft.com/office/drawing/2014/main" id="{0546F380-02DA-4878-8FD3-96DF3387A01B}"/>
              </a:ext>
            </a:extLst>
          </p:cNvPr>
          <p:cNvSpPr txBox="1">
            <a:spLocks noGrp="1"/>
          </p:cNvSpPr>
          <p:nvPr>
            <p:ph type="ftr" sz="quarter" idx="5"/>
          </p:nvPr>
        </p:nvSpPr>
        <p:spPr>
          <a:xfrm>
            <a:off x="18725300" y="11155269"/>
            <a:ext cx="1316355" cy="107722"/>
          </a:xfrm>
          <a:prstGeom prst="rect">
            <a:avLst/>
          </a:prstGeom>
        </p:spPr>
        <p:txBody>
          <a:bodyPr vert="horz" wrap="square" lIns="0" tIns="22860" rIns="0" bIns="0" rtlCol="0">
            <a:spAutoFit/>
          </a:bodyPr>
          <a:lstStyle/>
          <a:p>
            <a:pPr marL="12700" algn="r">
              <a:lnSpc>
                <a:spcPct val="100000"/>
              </a:lnSpc>
              <a:spcBef>
                <a:spcPts val="180"/>
              </a:spcBef>
            </a:pPr>
            <a:r>
              <a:rPr dirty="0">
                <a:latin typeface="Arial" panose="020B0604020202020204" pitchFamily="34" charset="0"/>
                <a:cs typeface="Arial" panose="020B0604020202020204" pitchFamily="34" charset="0"/>
              </a:rPr>
              <a:t>Copyright ©2021. All rights reserved.</a:t>
            </a:r>
          </a:p>
        </p:txBody>
      </p:sp>
      <p:sp>
        <p:nvSpPr>
          <p:cNvPr id="22" name="object 3">
            <a:extLst>
              <a:ext uri="{FF2B5EF4-FFF2-40B4-BE49-F238E27FC236}">
                <a16:creationId xmlns:a16="http://schemas.microsoft.com/office/drawing/2014/main" id="{70D94C1F-D1A6-89CF-91A4-7B811AC1B140}"/>
              </a:ext>
            </a:extLst>
          </p:cNvPr>
          <p:cNvSpPr txBox="1"/>
          <p:nvPr/>
        </p:nvSpPr>
        <p:spPr>
          <a:xfrm>
            <a:off x="122182" y="10510205"/>
            <a:ext cx="5166360" cy="537968"/>
          </a:xfrm>
          <a:prstGeom prst="rect">
            <a:avLst/>
          </a:prstGeom>
        </p:spPr>
        <p:txBody>
          <a:bodyPr vert="horz" wrap="square" lIns="0" tIns="12065" rIns="0" bIns="0" rtlCol="0">
            <a:spAutoFit/>
          </a:bodyPr>
          <a:lstStyle/>
          <a:p>
            <a:pPr marL="12700" marR="5080">
              <a:lnSpc>
                <a:spcPct val="100000"/>
              </a:lnSpc>
              <a:spcBef>
                <a:spcPts val="95"/>
              </a:spcBef>
            </a:pPr>
            <a:r>
              <a:rPr lang="en-US" sz="650" b="1" dirty="0">
                <a:solidFill>
                  <a:srgbClr val="FFFFFF"/>
                </a:solidFill>
                <a:latin typeface="Arial" panose="020B0604020202020204" pitchFamily="34" charset="0"/>
                <a:cs typeface="Arial" panose="020B0604020202020204" pitchFamily="34" charset="0"/>
              </a:rPr>
              <a:t>Acknowledgements:</a:t>
            </a:r>
          </a:p>
          <a:p>
            <a:pPr marL="12700" marR="5080">
              <a:lnSpc>
                <a:spcPct val="100000"/>
              </a:lnSpc>
              <a:spcBef>
                <a:spcPts val="95"/>
              </a:spcBef>
            </a:pPr>
            <a:r>
              <a:rPr lang="en-US" sz="650" b="1" dirty="0">
                <a:solidFill>
                  <a:srgbClr val="FFFFFF"/>
                </a:solidFill>
                <a:latin typeface="Arial" panose="020B0604020202020204" pitchFamily="34" charset="0"/>
                <a:cs typeface="Arial" panose="020B0604020202020204" pitchFamily="34" charset="0"/>
              </a:rPr>
              <a:t>The authors would like to thank Dr. Mohamed Elmeliegy and Dr. Diane Wang for their initial contribution to the study and scientific discussions on the PK data, and Dr Ariadna Holynskyj, Dr Jodi Muscal, and Dr Ayşe Neslihan Aslan for their continuous scientific and clinical support for study execution.</a:t>
            </a:r>
          </a:p>
          <a:p>
            <a:pPr marL="12700" marR="5080">
              <a:lnSpc>
                <a:spcPct val="100000"/>
              </a:lnSpc>
              <a:spcBef>
                <a:spcPts val="95"/>
              </a:spcBef>
            </a:pPr>
            <a:endParaRPr sz="650" dirty="0">
              <a:latin typeface="Arial" panose="020B0604020202020204" pitchFamily="34" charset="0"/>
              <a:cs typeface="Arial" panose="020B0604020202020204" pitchFamily="34" charset="0"/>
            </a:endParaRPr>
          </a:p>
        </p:txBody>
      </p:sp>
      <p:sp>
        <p:nvSpPr>
          <p:cNvPr id="119" name="object 8">
            <a:extLst>
              <a:ext uri="{FF2B5EF4-FFF2-40B4-BE49-F238E27FC236}">
                <a16:creationId xmlns:a16="http://schemas.microsoft.com/office/drawing/2014/main" id="{52F8EBEC-CDBC-0B73-45F9-0AB9B48DD271}"/>
              </a:ext>
            </a:extLst>
          </p:cNvPr>
          <p:cNvSpPr/>
          <p:nvPr/>
        </p:nvSpPr>
        <p:spPr>
          <a:xfrm>
            <a:off x="271697" y="2836403"/>
            <a:ext cx="5142230" cy="6077562"/>
          </a:xfrm>
          <a:custGeom>
            <a:avLst/>
            <a:gdLst/>
            <a:ahLst/>
            <a:cxnLst/>
            <a:rect l="l" t="t" r="r" b="b"/>
            <a:pathLst>
              <a:path w="5142230" h="4271645">
                <a:moveTo>
                  <a:pt x="5141906" y="0"/>
                </a:moveTo>
                <a:lnTo>
                  <a:pt x="0" y="0"/>
                </a:lnTo>
                <a:lnTo>
                  <a:pt x="0" y="4271447"/>
                </a:lnTo>
                <a:lnTo>
                  <a:pt x="5141906" y="4271447"/>
                </a:lnTo>
                <a:lnTo>
                  <a:pt x="5141906" y="0"/>
                </a:lnTo>
                <a:close/>
              </a:path>
            </a:pathLst>
          </a:custGeom>
          <a:solidFill>
            <a:srgbClr val="E6E7E8"/>
          </a:solidFill>
        </p:spPr>
        <p:txBody>
          <a:bodyPr wrap="square" lIns="0" tIns="0" rIns="0" bIns="0" rtlCol="0"/>
          <a:lstStyle/>
          <a:p>
            <a:endParaRPr>
              <a:latin typeface="Arial" panose="020B0604020202020204" pitchFamily="34" charset="0"/>
              <a:cs typeface="Arial" panose="020B0604020202020204" pitchFamily="34" charset="0"/>
            </a:endParaRPr>
          </a:p>
        </p:txBody>
      </p:sp>
      <p:grpSp>
        <p:nvGrpSpPr>
          <p:cNvPr id="231" name="Group 230">
            <a:extLst>
              <a:ext uri="{FF2B5EF4-FFF2-40B4-BE49-F238E27FC236}">
                <a16:creationId xmlns:a16="http://schemas.microsoft.com/office/drawing/2014/main" id="{CACF682D-9DC6-029A-BC39-85E5368ECEB8}"/>
              </a:ext>
            </a:extLst>
          </p:cNvPr>
          <p:cNvGrpSpPr/>
          <p:nvPr/>
        </p:nvGrpSpPr>
        <p:grpSpPr>
          <a:xfrm>
            <a:off x="397124" y="3565811"/>
            <a:ext cx="553085" cy="2167950"/>
            <a:chOff x="458762" y="3167458"/>
            <a:chExt cx="553085" cy="2167950"/>
          </a:xfrm>
        </p:grpSpPr>
        <p:grpSp>
          <p:nvGrpSpPr>
            <p:cNvPr id="217" name="object 10">
              <a:extLst>
                <a:ext uri="{FF2B5EF4-FFF2-40B4-BE49-F238E27FC236}">
                  <a16:creationId xmlns:a16="http://schemas.microsoft.com/office/drawing/2014/main" id="{23029005-0AC5-D4C2-E9C4-AD27A4A6634E}"/>
                </a:ext>
              </a:extLst>
            </p:cNvPr>
            <p:cNvGrpSpPr/>
            <p:nvPr/>
          </p:nvGrpSpPr>
          <p:grpSpPr>
            <a:xfrm>
              <a:off x="458762" y="3167458"/>
              <a:ext cx="553085" cy="554990"/>
              <a:chOff x="458762" y="3167458"/>
              <a:chExt cx="553085" cy="554990"/>
            </a:xfrm>
          </p:grpSpPr>
          <p:sp>
            <p:nvSpPr>
              <p:cNvPr id="218" name="object 11">
                <a:extLst>
                  <a:ext uri="{FF2B5EF4-FFF2-40B4-BE49-F238E27FC236}">
                    <a16:creationId xmlns:a16="http://schemas.microsoft.com/office/drawing/2014/main" id="{91E4AC6D-B55A-58C3-48C1-BA1B9C337C32}"/>
                  </a:ext>
                </a:extLst>
              </p:cNvPr>
              <p:cNvSpPr/>
              <p:nvPr/>
            </p:nvSpPr>
            <p:spPr>
              <a:xfrm>
                <a:off x="458762" y="3167458"/>
                <a:ext cx="553085" cy="554990"/>
              </a:xfrm>
              <a:custGeom>
                <a:avLst/>
                <a:gdLst/>
                <a:ahLst/>
                <a:cxnLst/>
                <a:rect l="l" t="t" r="r" b="b"/>
                <a:pathLst>
                  <a:path w="553085" h="554989">
                    <a:moveTo>
                      <a:pt x="276498" y="0"/>
                    </a:moveTo>
                    <a:lnTo>
                      <a:pt x="226798" y="4468"/>
                    </a:lnTo>
                    <a:lnTo>
                      <a:pt x="180019" y="17352"/>
                    </a:lnTo>
                    <a:lnTo>
                      <a:pt x="136945" y="37868"/>
                    </a:lnTo>
                    <a:lnTo>
                      <a:pt x="98354" y="65232"/>
                    </a:lnTo>
                    <a:lnTo>
                      <a:pt x="65029" y="98661"/>
                    </a:lnTo>
                    <a:lnTo>
                      <a:pt x="37750" y="137372"/>
                    </a:lnTo>
                    <a:lnTo>
                      <a:pt x="17298" y="180582"/>
                    </a:lnTo>
                    <a:lnTo>
                      <a:pt x="4454" y="227506"/>
                    </a:lnTo>
                    <a:lnTo>
                      <a:pt x="0" y="277363"/>
                    </a:lnTo>
                    <a:lnTo>
                      <a:pt x="4454" y="327219"/>
                    </a:lnTo>
                    <a:lnTo>
                      <a:pt x="17298" y="374143"/>
                    </a:lnTo>
                    <a:lnTo>
                      <a:pt x="37750" y="417353"/>
                    </a:lnTo>
                    <a:lnTo>
                      <a:pt x="65029" y="456063"/>
                    </a:lnTo>
                    <a:lnTo>
                      <a:pt x="98354" y="489492"/>
                    </a:lnTo>
                    <a:lnTo>
                      <a:pt x="136945" y="516855"/>
                    </a:lnTo>
                    <a:lnTo>
                      <a:pt x="180019" y="537370"/>
                    </a:lnTo>
                    <a:lnTo>
                      <a:pt x="226798" y="550254"/>
                    </a:lnTo>
                    <a:lnTo>
                      <a:pt x="276498" y="554722"/>
                    </a:lnTo>
                    <a:lnTo>
                      <a:pt x="326199" y="550254"/>
                    </a:lnTo>
                    <a:lnTo>
                      <a:pt x="372977" y="537370"/>
                    </a:lnTo>
                    <a:lnTo>
                      <a:pt x="416052" y="516855"/>
                    </a:lnTo>
                    <a:lnTo>
                      <a:pt x="454642" y="489492"/>
                    </a:lnTo>
                    <a:lnTo>
                      <a:pt x="487967" y="456063"/>
                    </a:lnTo>
                    <a:lnTo>
                      <a:pt x="515246" y="417353"/>
                    </a:lnTo>
                    <a:lnTo>
                      <a:pt x="535698" y="374143"/>
                    </a:lnTo>
                    <a:lnTo>
                      <a:pt x="548542" y="327219"/>
                    </a:lnTo>
                    <a:lnTo>
                      <a:pt x="552997" y="277363"/>
                    </a:lnTo>
                    <a:lnTo>
                      <a:pt x="548542" y="227506"/>
                    </a:lnTo>
                    <a:lnTo>
                      <a:pt x="535698" y="180582"/>
                    </a:lnTo>
                    <a:lnTo>
                      <a:pt x="515246" y="137372"/>
                    </a:lnTo>
                    <a:lnTo>
                      <a:pt x="487967" y="98661"/>
                    </a:lnTo>
                    <a:lnTo>
                      <a:pt x="454642" y="65232"/>
                    </a:lnTo>
                    <a:lnTo>
                      <a:pt x="416052" y="37868"/>
                    </a:lnTo>
                    <a:lnTo>
                      <a:pt x="372977" y="17352"/>
                    </a:lnTo>
                    <a:lnTo>
                      <a:pt x="326199" y="4468"/>
                    </a:lnTo>
                    <a:lnTo>
                      <a:pt x="276498" y="0"/>
                    </a:lnTo>
                    <a:close/>
                  </a:path>
                </a:pathLst>
              </a:custGeom>
              <a:solidFill>
                <a:srgbClr val="0000C8"/>
              </a:solidFill>
            </p:spPr>
            <p:txBody>
              <a:bodyPr wrap="square" lIns="0" tIns="0" rIns="0" bIns="0" rtlCol="0"/>
              <a:lstStyle/>
              <a:p>
                <a:endParaRPr>
                  <a:latin typeface="Arial" panose="020B0604020202020204" pitchFamily="34" charset="0"/>
                  <a:cs typeface="Arial" panose="020B0604020202020204" pitchFamily="34" charset="0"/>
                </a:endParaRPr>
              </a:p>
            </p:txBody>
          </p:sp>
          <p:sp>
            <p:nvSpPr>
              <p:cNvPr id="219" name="object 12">
                <a:extLst>
                  <a:ext uri="{FF2B5EF4-FFF2-40B4-BE49-F238E27FC236}">
                    <a16:creationId xmlns:a16="http://schemas.microsoft.com/office/drawing/2014/main" id="{C3DDF23B-618F-2174-4CE3-383382E182B8}"/>
                  </a:ext>
                </a:extLst>
              </p:cNvPr>
              <p:cNvSpPr/>
              <p:nvPr/>
            </p:nvSpPr>
            <p:spPr>
              <a:xfrm>
                <a:off x="584528" y="3296464"/>
                <a:ext cx="306070" cy="304800"/>
              </a:xfrm>
              <a:custGeom>
                <a:avLst/>
                <a:gdLst/>
                <a:ahLst/>
                <a:cxnLst/>
                <a:rect l="l" t="t" r="r" b="b"/>
                <a:pathLst>
                  <a:path w="306069" h="304800">
                    <a:moveTo>
                      <a:pt x="246163" y="207733"/>
                    </a:moveTo>
                    <a:lnTo>
                      <a:pt x="187109" y="207733"/>
                    </a:lnTo>
                    <a:lnTo>
                      <a:pt x="204117" y="224658"/>
                    </a:lnTo>
                    <a:lnTo>
                      <a:pt x="203813" y="230020"/>
                    </a:lnTo>
                    <a:lnTo>
                      <a:pt x="259786" y="296980"/>
                    </a:lnTo>
                    <a:lnTo>
                      <a:pt x="278923" y="304770"/>
                    </a:lnTo>
                    <a:lnTo>
                      <a:pt x="289143" y="302822"/>
                    </a:lnTo>
                    <a:lnTo>
                      <a:pt x="298058" y="296980"/>
                    </a:lnTo>
                    <a:lnTo>
                      <a:pt x="303930" y="288108"/>
                    </a:lnTo>
                    <a:lnTo>
                      <a:pt x="305887" y="277937"/>
                    </a:lnTo>
                    <a:lnTo>
                      <a:pt x="303930" y="267767"/>
                    </a:lnTo>
                    <a:lnTo>
                      <a:pt x="298058" y="258895"/>
                    </a:lnTo>
                    <a:lnTo>
                      <a:pt x="250122" y="210810"/>
                    </a:lnTo>
                    <a:lnTo>
                      <a:pt x="246163" y="207733"/>
                    </a:lnTo>
                    <a:close/>
                  </a:path>
                  <a:path w="306069" h="304800">
                    <a:moveTo>
                      <a:pt x="116749" y="0"/>
                    </a:moveTo>
                    <a:lnTo>
                      <a:pt x="71489" y="8891"/>
                    </a:lnTo>
                    <a:lnTo>
                      <a:pt x="34454" y="33613"/>
                    </a:lnTo>
                    <a:lnTo>
                      <a:pt x="9380" y="70380"/>
                    </a:lnTo>
                    <a:lnTo>
                      <a:pt x="0" y="115406"/>
                    </a:lnTo>
                    <a:lnTo>
                      <a:pt x="8934" y="160444"/>
                    </a:lnTo>
                    <a:lnTo>
                      <a:pt x="33778" y="197297"/>
                    </a:lnTo>
                    <a:lnTo>
                      <a:pt x="70726" y="222248"/>
                    </a:lnTo>
                    <a:lnTo>
                      <a:pt x="115975" y="231583"/>
                    </a:lnTo>
                    <a:lnTo>
                      <a:pt x="134973" y="230020"/>
                    </a:lnTo>
                    <a:lnTo>
                      <a:pt x="153427" y="225428"/>
                    </a:lnTo>
                    <a:lnTo>
                      <a:pt x="170939" y="217951"/>
                    </a:lnTo>
                    <a:lnTo>
                      <a:pt x="185895" y="208500"/>
                    </a:lnTo>
                    <a:lnTo>
                      <a:pt x="116749" y="208500"/>
                    </a:lnTo>
                    <a:lnTo>
                      <a:pt x="80561" y="201269"/>
                    </a:lnTo>
                    <a:lnTo>
                      <a:pt x="51078" y="181524"/>
                    </a:lnTo>
                    <a:lnTo>
                      <a:pt x="31236" y="152186"/>
                    </a:lnTo>
                    <a:lnTo>
                      <a:pt x="23969" y="116177"/>
                    </a:lnTo>
                    <a:lnTo>
                      <a:pt x="31236" y="80167"/>
                    </a:lnTo>
                    <a:lnTo>
                      <a:pt x="51078" y="50829"/>
                    </a:lnTo>
                    <a:lnTo>
                      <a:pt x="80561" y="31084"/>
                    </a:lnTo>
                    <a:lnTo>
                      <a:pt x="116749" y="23853"/>
                    </a:lnTo>
                    <a:lnTo>
                      <a:pt x="183453" y="23853"/>
                    </a:lnTo>
                    <a:lnTo>
                      <a:pt x="161998" y="9341"/>
                    </a:lnTo>
                    <a:lnTo>
                      <a:pt x="116749" y="0"/>
                    </a:lnTo>
                    <a:close/>
                  </a:path>
                  <a:path w="306069" h="304800">
                    <a:moveTo>
                      <a:pt x="183453" y="23853"/>
                    </a:moveTo>
                    <a:lnTo>
                      <a:pt x="116749" y="23853"/>
                    </a:lnTo>
                    <a:lnTo>
                      <a:pt x="152938" y="31084"/>
                    </a:lnTo>
                    <a:lnTo>
                      <a:pt x="182421" y="50829"/>
                    </a:lnTo>
                    <a:lnTo>
                      <a:pt x="202263" y="80167"/>
                    </a:lnTo>
                    <a:lnTo>
                      <a:pt x="209374" y="115406"/>
                    </a:lnTo>
                    <a:lnTo>
                      <a:pt x="209451" y="116562"/>
                    </a:lnTo>
                    <a:lnTo>
                      <a:pt x="202208" y="152025"/>
                    </a:lnTo>
                    <a:lnTo>
                      <a:pt x="182275" y="181381"/>
                    </a:lnTo>
                    <a:lnTo>
                      <a:pt x="152774" y="201216"/>
                    </a:lnTo>
                    <a:lnTo>
                      <a:pt x="116749" y="208500"/>
                    </a:lnTo>
                    <a:lnTo>
                      <a:pt x="185895" y="208500"/>
                    </a:lnTo>
                    <a:lnTo>
                      <a:pt x="187109" y="207733"/>
                    </a:lnTo>
                    <a:lnTo>
                      <a:pt x="246163" y="207733"/>
                    </a:lnTo>
                    <a:lnTo>
                      <a:pt x="244964" y="206801"/>
                    </a:lnTo>
                    <a:lnTo>
                      <a:pt x="239008" y="204126"/>
                    </a:lnTo>
                    <a:lnTo>
                      <a:pt x="235561" y="203500"/>
                    </a:lnTo>
                    <a:lnTo>
                      <a:pt x="226152" y="203500"/>
                    </a:lnTo>
                    <a:lnTo>
                      <a:pt x="208758" y="186574"/>
                    </a:lnTo>
                    <a:lnTo>
                      <a:pt x="219026" y="170766"/>
                    </a:lnTo>
                    <a:lnTo>
                      <a:pt x="226540" y="153588"/>
                    </a:lnTo>
                    <a:lnTo>
                      <a:pt x="231154" y="135399"/>
                    </a:lnTo>
                    <a:lnTo>
                      <a:pt x="232724" y="116562"/>
                    </a:lnTo>
                    <a:lnTo>
                      <a:pt x="223792" y="71301"/>
                    </a:lnTo>
                    <a:lnTo>
                      <a:pt x="198948" y="34334"/>
                    </a:lnTo>
                    <a:lnTo>
                      <a:pt x="183453" y="23853"/>
                    </a:lnTo>
                    <a:close/>
                  </a:path>
                  <a:path w="306069" h="304800">
                    <a:moveTo>
                      <a:pt x="232617" y="202965"/>
                    </a:moveTo>
                    <a:lnTo>
                      <a:pt x="226152" y="203500"/>
                    </a:lnTo>
                    <a:lnTo>
                      <a:pt x="235561" y="203500"/>
                    </a:lnTo>
                    <a:lnTo>
                      <a:pt x="232617" y="202965"/>
                    </a:lnTo>
                    <a:close/>
                  </a:path>
                </a:pathLst>
              </a:custGeom>
              <a:solidFill>
                <a:srgbClr val="FFFFFF"/>
              </a:solidFill>
            </p:spPr>
            <p:txBody>
              <a:bodyPr wrap="square" lIns="0" tIns="0" rIns="0" bIns="0" rtlCol="0"/>
              <a:lstStyle/>
              <a:p>
                <a:endParaRPr>
                  <a:latin typeface="Arial" panose="020B0604020202020204" pitchFamily="34" charset="0"/>
                  <a:cs typeface="Arial" panose="020B0604020202020204" pitchFamily="34" charset="0"/>
                </a:endParaRPr>
              </a:p>
            </p:txBody>
          </p:sp>
          <p:pic>
            <p:nvPicPr>
              <p:cNvPr id="224" name="object 13">
                <a:extLst>
                  <a:ext uri="{FF2B5EF4-FFF2-40B4-BE49-F238E27FC236}">
                    <a16:creationId xmlns:a16="http://schemas.microsoft.com/office/drawing/2014/main" id="{DB8E1618-7540-B1ED-5D00-2CB8F53EE9E4}"/>
                  </a:ext>
                </a:extLst>
              </p:cNvPr>
              <p:cNvPicPr/>
              <p:nvPr/>
            </p:nvPicPr>
            <p:blipFill>
              <a:blip r:embed="rId3" cstate="print"/>
              <a:stretch>
                <a:fillRect/>
              </a:stretch>
            </p:blipFill>
            <p:spPr>
              <a:xfrm>
                <a:off x="618161" y="3353013"/>
                <a:ext cx="166617" cy="122330"/>
              </a:xfrm>
              <a:prstGeom prst="rect">
                <a:avLst/>
              </a:prstGeom>
            </p:spPr>
          </p:pic>
        </p:grpSp>
        <p:grpSp>
          <p:nvGrpSpPr>
            <p:cNvPr id="228" name="Group 227">
              <a:extLst>
                <a:ext uri="{FF2B5EF4-FFF2-40B4-BE49-F238E27FC236}">
                  <a16:creationId xmlns:a16="http://schemas.microsoft.com/office/drawing/2014/main" id="{D1639D5B-7932-DA5D-A7A2-30E52FC83717}"/>
                </a:ext>
              </a:extLst>
            </p:cNvPr>
            <p:cNvGrpSpPr/>
            <p:nvPr/>
          </p:nvGrpSpPr>
          <p:grpSpPr>
            <a:xfrm>
              <a:off x="458762" y="4782323"/>
              <a:ext cx="553085" cy="553085"/>
              <a:chOff x="570010" y="4802612"/>
              <a:chExt cx="553085" cy="553085"/>
            </a:xfrm>
          </p:grpSpPr>
          <p:sp>
            <p:nvSpPr>
              <p:cNvPr id="229" name="object 23">
                <a:extLst>
                  <a:ext uri="{FF2B5EF4-FFF2-40B4-BE49-F238E27FC236}">
                    <a16:creationId xmlns:a16="http://schemas.microsoft.com/office/drawing/2014/main" id="{D8E16C3C-9A9A-F199-7521-EE92E3343C6A}"/>
                  </a:ext>
                </a:extLst>
              </p:cNvPr>
              <p:cNvSpPr/>
              <p:nvPr/>
            </p:nvSpPr>
            <p:spPr>
              <a:xfrm>
                <a:off x="570010" y="4802612"/>
                <a:ext cx="553085" cy="553085"/>
              </a:xfrm>
              <a:custGeom>
                <a:avLst/>
                <a:gdLst/>
                <a:ahLst/>
                <a:cxnLst/>
                <a:rect l="l" t="t" r="r" b="b"/>
                <a:pathLst>
                  <a:path w="553085" h="553085">
                    <a:moveTo>
                      <a:pt x="276498" y="0"/>
                    </a:moveTo>
                    <a:lnTo>
                      <a:pt x="226798" y="4454"/>
                    </a:lnTo>
                    <a:lnTo>
                      <a:pt x="180019" y="17298"/>
                    </a:lnTo>
                    <a:lnTo>
                      <a:pt x="136945" y="37750"/>
                    </a:lnTo>
                    <a:lnTo>
                      <a:pt x="98354" y="65029"/>
                    </a:lnTo>
                    <a:lnTo>
                      <a:pt x="65029" y="98354"/>
                    </a:lnTo>
                    <a:lnTo>
                      <a:pt x="37750" y="136945"/>
                    </a:lnTo>
                    <a:lnTo>
                      <a:pt x="17298" y="180019"/>
                    </a:lnTo>
                    <a:lnTo>
                      <a:pt x="4454" y="226798"/>
                    </a:lnTo>
                    <a:lnTo>
                      <a:pt x="0" y="276498"/>
                    </a:lnTo>
                    <a:lnTo>
                      <a:pt x="4454" y="326199"/>
                    </a:lnTo>
                    <a:lnTo>
                      <a:pt x="17298" y="372977"/>
                    </a:lnTo>
                    <a:lnTo>
                      <a:pt x="37750" y="416052"/>
                    </a:lnTo>
                    <a:lnTo>
                      <a:pt x="65029" y="454642"/>
                    </a:lnTo>
                    <a:lnTo>
                      <a:pt x="98354" y="487967"/>
                    </a:lnTo>
                    <a:lnTo>
                      <a:pt x="136945" y="515246"/>
                    </a:lnTo>
                    <a:lnTo>
                      <a:pt x="180019" y="535698"/>
                    </a:lnTo>
                    <a:lnTo>
                      <a:pt x="226798" y="548542"/>
                    </a:lnTo>
                    <a:lnTo>
                      <a:pt x="276498" y="552997"/>
                    </a:lnTo>
                    <a:lnTo>
                      <a:pt x="326199" y="548542"/>
                    </a:lnTo>
                    <a:lnTo>
                      <a:pt x="372977" y="535698"/>
                    </a:lnTo>
                    <a:lnTo>
                      <a:pt x="416052" y="515246"/>
                    </a:lnTo>
                    <a:lnTo>
                      <a:pt x="454642" y="487967"/>
                    </a:lnTo>
                    <a:lnTo>
                      <a:pt x="487967" y="454642"/>
                    </a:lnTo>
                    <a:lnTo>
                      <a:pt x="515246" y="416052"/>
                    </a:lnTo>
                    <a:lnTo>
                      <a:pt x="535698" y="372977"/>
                    </a:lnTo>
                    <a:lnTo>
                      <a:pt x="548542" y="326199"/>
                    </a:lnTo>
                    <a:lnTo>
                      <a:pt x="552997" y="276498"/>
                    </a:lnTo>
                    <a:lnTo>
                      <a:pt x="548542" y="226798"/>
                    </a:lnTo>
                    <a:lnTo>
                      <a:pt x="535698" y="180019"/>
                    </a:lnTo>
                    <a:lnTo>
                      <a:pt x="515246" y="136945"/>
                    </a:lnTo>
                    <a:lnTo>
                      <a:pt x="487967" y="98354"/>
                    </a:lnTo>
                    <a:lnTo>
                      <a:pt x="454642" y="65029"/>
                    </a:lnTo>
                    <a:lnTo>
                      <a:pt x="416052" y="37750"/>
                    </a:lnTo>
                    <a:lnTo>
                      <a:pt x="372977" y="17298"/>
                    </a:lnTo>
                    <a:lnTo>
                      <a:pt x="326199" y="4454"/>
                    </a:lnTo>
                    <a:lnTo>
                      <a:pt x="276498" y="0"/>
                    </a:lnTo>
                    <a:close/>
                  </a:path>
                </a:pathLst>
              </a:custGeom>
              <a:solidFill>
                <a:srgbClr val="0000C8"/>
              </a:solidFill>
            </p:spPr>
            <p:txBody>
              <a:bodyPr wrap="square" lIns="0" tIns="0" rIns="0" bIns="0" rtlCol="0"/>
              <a:lstStyle/>
              <a:p>
                <a:endParaRPr>
                  <a:latin typeface="Arial" panose="020B0604020202020204" pitchFamily="34" charset="0"/>
                  <a:cs typeface="Arial" panose="020B0604020202020204" pitchFamily="34" charset="0"/>
                </a:endParaRPr>
              </a:p>
            </p:txBody>
          </p:sp>
          <p:sp>
            <p:nvSpPr>
              <p:cNvPr id="230" name="object 24">
                <a:extLst>
                  <a:ext uri="{FF2B5EF4-FFF2-40B4-BE49-F238E27FC236}">
                    <a16:creationId xmlns:a16="http://schemas.microsoft.com/office/drawing/2014/main" id="{042AEE91-7D6F-BBA8-7300-B44DC54726D9}"/>
                  </a:ext>
                </a:extLst>
              </p:cNvPr>
              <p:cNvSpPr/>
              <p:nvPr/>
            </p:nvSpPr>
            <p:spPr>
              <a:xfrm>
                <a:off x="670617" y="4887230"/>
                <a:ext cx="351790" cy="384175"/>
              </a:xfrm>
              <a:custGeom>
                <a:avLst/>
                <a:gdLst/>
                <a:ahLst/>
                <a:cxnLst/>
                <a:rect l="l" t="t" r="r" b="b"/>
                <a:pathLst>
                  <a:path w="351790" h="384175">
                    <a:moveTo>
                      <a:pt x="72693" y="277572"/>
                    </a:moveTo>
                    <a:lnTo>
                      <a:pt x="33622" y="277572"/>
                    </a:lnTo>
                    <a:lnTo>
                      <a:pt x="130003" y="351499"/>
                    </a:lnTo>
                    <a:lnTo>
                      <a:pt x="127971" y="357432"/>
                    </a:lnTo>
                    <a:lnTo>
                      <a:pt x="125062" y="363196"/>
                    </a:lnTo>
                    <a:lnTo>
                      <a:pt x="120477" y="369170"/>
                    </a:lnTo>
                    <a:lnTo>
                      <a:pt x="139499" y="383760"/>
                    </a:lnTo>
                    <a:lnTo>
                      <a:pt x="153630" y="356711"/>
                    </a:lnTo>
                    <a:lnTo>
                      <a:pt x="156808" y="329599"/>
                    </a:lnTo>
                    <a:lnTo>
                      <a:pt x="155673" y="323147"/>
                    </a:lnTo>
                    <a:lnTo>
                      <a:pt x="132110" y="323147"/>
                    </a:lnTo>
                    <a:lnTo>
                      <a:pt x="72693" y="277572"/>
                    </a:lnTo>
                    <a:close/>
                  </a:path>
                  <a:path w="351790" h="384175">
                    <a:moveTo>
                      <a:pt x="220109" y="267436"/>
                    </a:moveTo>
                    <a:lnTo>
                      <a:pt x="72973" y="267436"/>
                    </a:lnTo>
                    <a:lnTo>
                      <a:pt x="86178" y="268057"/>
                    </a:lnTo>
                    <a:lnTo>
                      <a:pt x="100004" y="269717"/>
                    </a:lnTo>
                    <a:lnTo>
                      <a:pt x="125571" y="298272"/>
                    </a:lnTo>
                    <a:lnTo>
                      <a:pt x="132110" y="323147"/>
                    </a:lnTo>
                    <a:lnTo>
                      <a:pt x="155673" y="323147"/>
                    </a:lnTo>
                    <a:lnTo>
                      <a:pt x="152096" y="302805"/>
                    </a:lnTo>
                    <a:lnTo>
                      <a:pt x="142553" y="276708"/>
                    </a:lnTo>
                    <a:lnTo>
                      <a:pt x="195980" y="276708"/>
                    </a:lnTo>
                    <a:lnTo>
                      <a:pt x="197486" y="276567"/>
                    </a:lnTo>
                    <a:lnTo>
                      <a:pt x="220109" y="267436"/>
                    </a:lnTo>
                    <a:close/>
                  </a:path>
                  <a:path w="351790" h="384175">
                    <a:moveTo>
                      <a:pt x="74926" y="243613"/>
                    </a:moveTo>
                    <a:lnTo>
                      <a:pt x="47825" y="246008"/>
                    </a:lnTo>
                    <a:lnTo>
                      <a:pt x="22463" y="256106"/>
                    </a:lnTo>
                    <a:lnTo>
                      <a:pt x="0" y="276764"/>
                    </a:lnTo>
                    <a:lnTo>
                      <a:pt x="19025" y="291354"/>
                    </a:lnTo>
                    <a:lnTo>
                      <a:pt x="23638" y="285348"/>
                    </a:lnTo>
                    <a:lnTo>
                      <a:pt x="28416" y="281076"/>
                    </a:lnTo>
                    <a:lnTo>
                      <a:pt x="33622" y="277572"/>
                    </a:lnTo>
                    <a:lnTo>
                      <a:pt x="72693" y="277572"/>
                    </a:lnTo>
                    <a:lnTo>
                      <a:pt x="60459" y="268189"/>
                    </a:lnTo>
                    <a:lnTo>
                      <a:pt x="72973" y="267436"/>
                    </a:lnTo>
                    <a:lnTo>
                      <a:pt x="220109" y="267436"/>
                    </a:lnTo>
                    <a:lnTo>
                      <a:pt x="223002" y="266268"/>
                    </a:lnTo>
                    <a:lnTo>
                      <a:pt x="234848" y="255338"/>
                    </a:lnTo>
                    <a:lnTo>
                      <a:pt x="173107" y="255338"/>
                    </a:lnTo>
                    <a:lnTo>
                      <a:pt x="159660" y="254733"/>
                    </a:lnTo>
                    <a:lnTo>
                      <a:pt x="145533" y="253044"/>
                    </a:lnTo>
                    <a:lnTo>
                      <a:pt x="130782" y="250691"/>
                    </a:lnTo>
                    <a:lnTo>
                      <a:pt x="128713" y="246064"/>
                    </a:lnTo>
                    <a:lnTo>
                      <a:pt x="102605" y="246064"/>
                    </a:lnTo>
                    <a:lnTo>
                      <a:pt x="74926" y="243613"/>
                    </a:lnTo>
                    <a:close/>
                  </a:path>
                  <a:path w="351790" h="384175">
                    <a:moveTo>
                      <a:pt x="195980" y="276708"/>
                    </a:moveTo>
                    <a:lnTo>
                      <a:pt x="142553" y="276708"/>
                    </a:lnTo>
                    <a:lnTo>
                      <a:pt x="170275" y="279105"/>
                    </a:lnTo>
                    <a:lnTo>
                      <a:pt x="195980" y="276708"/>
                    </a:lnTo>
                    <a:close/>
                  </a:path>
                  <a:path w="351790" h="384175">
                    <a:moveTo>
                      <a:pt x="151970" y="198510"/>
                    </a:moveTo>
                    <a:lnTo>
                      <a:pt x="112898" y="198510"/>
                    </a:lnTo>
                    <a:lnTo>
                      <a:pt x="185818" y="254441"/>
                    </a:lnTo>
                    <a:lnTo>
                      <a:pt x="173107" y="255338"/>
                    </a:lnTo>
                    <a:lnTo>
                      <a:pt x="234848" y="255338"/>
                    </a:lnTo>
                    <a:lnTo>
                      <a:pt x="245641" y="245379"/>
                    </a:lnTo>
                    <a:lnTo>
                      <a:pt x="245939" y="244810"/>
                    </a:lnTo>
                    <a:lnTo>
                      <a:pt x="212337" y="244810"/>
                    </a:lnTo>
                    <a:lnTo>
                      <a:pt x="151970" y="198510"/>
                    </a:lnTo>
                    <a:close/>
                  </a:path>
                  <a:path w="351790" h="384175">
                    <a:moveTo>
                      <a:pt x="181270" y="104965"/>
                    </a:moveTo>
                    <a:lnTo>
                      <a:pt x="128641" y="117673"/>
                    </a:lnTo>
                    <a:lnTo>
                      <a:pt x="91835" y="165659"/>
                    </a:lnTo>
                    <a:lnTo>
                      <a:pt x="88501" y="192973"/>
                    </a:lnTo>
                    <a:lnTo>
                      <a:pt x="93104" y="219911"/>
                    </a:lnTo>
                    <a:lnTo>
                      <a:pt x="102605" y="246064"/>
                    </a:lnTo>
                    <a:lnTo>
                      <a:pt x="128713" y="246064"/>
                    </a:lnTo>
                    <a:lnTo>
                      <a:pt x="124686" y="237055"/>
                    </a:lnTo>
                    <a:lnTo>
                      <a:pt x="119393" y="223850"/>
                    </a:lnTo>
                    <a:lnTo>
                      <a:pt x="115324" y="211019"/>
                    </a:lnTo>
                    <a:lnTo>
                      <a:pt x="112898" y="198510"/>
                    </a:lnTo>
                    <a:lnTo>
                      <a:pt x="151970" y="198510"/>
                    </a:lnTo>
                    <a:lnTo>
                      <a:pt x="115638" y="170644"/>
                    </a:lnTo>
                    <a:lnTo>
                      <a:pt x="139761" y="139192"/>
                    </a:lnTo>
                    <a:lnTo>
                      <a:pt x="178840" y="139192"/>
                    </a:lnTo>
                    <a:lnTo>
                      <a:pt x="166284" y="129561"/>
                    </a:lnTo>
                    <a:lnTo>
                      <a:pt x="178884" y="128800"/>
                    </a:lnTo>
                    <a:lnTo>
                      <a:pt x="326464" y="128800"/>
                    </a:lnTo>
                    <a:lnTo>
                      <a:pt x="329317" y="127661"/>
                    </a:lnTo>
                    <a:lnTo>
                      <a:pt x="341679" y="116292"/>
                    </a:lnTo>
                    <a:lnTo>
                      <a:pt x="278757" y="116292"/>
                    </a:lnTo>
                    <a:lnTo>
                      <a:pt x="265415" y="115620"/>
                    </a:lnTo>
                    <a:lnTo>
                      <a:pt x="251409" y="113970"/>
                    </a:lnTo>
                    <a:lnTo>
                      <a:pt x="236845" y="111753"/>
                    </a:lnTo>
                    <a:lnTo>
                      <a:pt x="234963" y="107370"/>
                    </a:lnTo>
                    <a:lnTo>
                      <a:pt x="208987" y="107370"/>
                    </a:lnTo>
                    <a:lnTo>
                      <a:pt x="181270" y="104965"/>
                    </a:lnTo>
                    <a:close/>
                  </a:path>
                  <a:path w="351790" h="384175">
                    <a:moveTo>
                      <a:pt x="178840" y="139192"/>
                    </a:moveTo>
                    <a:lnTo>
                      <a:pt x="139761" y="139192"/>
                    </a:lnTo>
                    <a:lnTo>
                      <a:pt x="236460" y="213362"/>
                    </a:lnTo>
                    <a:lnTo>
                      <a:pt x="234428" y="219295"/>
                    </a:lnTo>
                    <a:lnTo>
                      <a:pt x="231276" y="225370"/>
                    </a:lnTo>
                    <a:lnTo>
                      <a:pt x="222592" y="236692"/>
                    </a:lnTo>
                    <a:lnTo>
                      <a:pt x="217543" y="241311"/>
                    </a:lnTo>
                    <a:lnTo>
                      <a:pt x="212337" y="244810"/>
                    </a:lnTo>
                    <a:lnTo>
                      <a:pt x="245939" y="244810"/>
                    </a:lnTo>
                    <a:lnTo>
                      <a:pt x="259809" y="218282"/>
                    </a:lnTo>
                    <a:lnTo>
                      <a:pt x="263070" y="191061"/>
                    </a:lnTo>
                    <a:lnTo>
                      <a:pt x="262028" y="185006"/>
                    </a:lnTo>
                    <a:lnTo>
                      <a:pt x="238571" y="185006"/>
                    </a:lnTo>
                    <a:lnTo>
                      <a:pt x="178840" y="139192"/>
                    </a:lnTo>
                    <a:close/>
                  </a:path>
                  <a:path w="351790" h="384175">
                    <a:moveTo>
                      <a:pt x="326464" y="128800"/>
                    </a:moveTo>
                    <a:lnTo>
                      <a:pt x="178884" y="128800"/>
                    </a:lnTo>
                    <a:lnTo>
                      <a:pt x="192282" y="129398"/>
                    </a:lnTo>
                    <a:lnTo>
                      <a:pt x="206300" y="131033"/>
                    </a:lnTo>
                    <a:lnTo>
                      <a:pt x="231901" y="159972"/>
                    </a:lnTo>
                    <a:lnTo>
                      <a:pt x="238571" y="185006"/>
                    </a:lnTo>
                    <a:lnTo>
                      <a:pt x="262028" y="185006"/>
                    </a:lnTo>
                    <a:lnTo>
                      <a:pt x="258441" y="164158"/>
                    </a:lnTo>
                    <a:lnTo>
                      <a:pt x="248935" y="138009"/>
                    </a:lnTo>
                    <a:lnTo>
                      <a:pt x="301557" y="138009"/>
                    </a:lnTo>
                    <a:lnTo>
                      <a:pt x="303929" y="137792"/>
                    </a:lnTo>
                    <a:lnTo>
                      <a:pt x="326464" y="128800"/>
                    </a:lnTo>
                    <a:close/>
                  </a:path>
                  <a:path w="351790" h="384175">
                    <a:moveTo>
                      <a:pt x="301557" y="138009"/>
                    </a:moveTo>
                    <a:lnTo>
                      <a:pt x="248935" y="138009"/>
                    </a:lnTo>
                    <a:lnTo>
                      <a:pt x="276756" y="140279"/>
                    </a:lnTo>
                    <a:lnTo>
                      <a:pt x="301557" y="138009"/>
                    </a:lnTo>
                    <a:close/>
                  </a:path>
                  <a:path w="351790" h="384175">
                    <a:moveTo>
                      <a:pt x="258432" y="60373"/>
                    </a:moveTo>
                    <a:lnTo>
                      <a:pt x="219355" y="60373"/>
                    </a:lnTo>
                    <a:lnTo>
                      <a:pt x="291324" y="115574"/>
                    </a:lnTo>
                    <a:lnTo>
                      <a:pt x="278757" y="116292"/>
                    </a:lnTo>
                    <a:lnTo>
                      <a:pt x="341679" y="116292"/>
                    </a:lnTo>
                    <a:lnTo>
                      <a:pt x="351784" y="106999"/>
                    </a:lnTo>
                    <a:lnTo>
                      <a:pt x="350725" y="106187"/>
                    </a:lnTo>
                    <a:lnTo>
                      <a:pt x="318161" y="106187"/>
                    </a:lnTo>
                    <a:lnTo>
                      <a:pt x="258432" y="60373"/>
                    </a:lnTo>
                    <a:close/>
                  </a:path>
                  <a:path w="351790" h="384175">
                    <a:moveTo>
                      <a:pt x="212284" y="0"/>
                    </a:moveTo>
                    <a:lnTo>
                      <a:pt x="198151" y="27053"/>
                    </a:lnTo>
                    <a:lnTo>
                      <a:pt x="194946" y="54200"/>
                    </a:lnTo>
                    <a:lnTo>
                      <a:pt x="199586" y="81089"/>
                    </a:lnTo>
                    <a:lnTo>
                      <a:pt x="208987" y="107370"/>
                    </a:lnTo>
                    <a:lnTo>
                      <a:pt x="234963" y="107370"/>
                    </a:lnTo>
                    <a:lnTo>
                      <a:pt x="231113" y="98403"/>
                    </a:lnTo>
                    <a:lnTo>
                      <a:pt x="225983" y="85375"/>
                    </a:lnTo>
                    <a:lnTo>
                      <a:pt x="221912" y="72691"/>
                    </a:lnTo>
                    <a:lnTo>
                      <a:pt x="219355" y="60373"/>
                    </a:lnTo>
                    <a:lnTo>
                      <a:pt x="258432" y="60373"/>
                    </a:lnTo>
                    <a:lnTo>
                      <a:pt x="221780" y="32260"/>
                    </a:lnTo>
                    <a:lnTo>
                      <a:pt x="223813" y="26327"/>
                    </a:lnTo>
                    <a:lnTo>
                      <a:pt x="226964" y="20253"/>
                    </a:lnTo>
                    <a:lnTo>
                      <a:pt x="231306" y="14589"/>
                    </a:lnTo>
                    <a:lnTo>
                      <a:pt x="212284" y="0"/>
                    </a:lnTo>
                    <a:close/>
                  </a:path>
                  <a:path w="351790" h="384175">
                    <a:moveTo>
                      <a:pt x="332762" y="92405"/>
                    </a:moveTo>
                    <a:lnTo>
                      <a:pt x="328417" y="98068"/>
                    </a:lnTo>
                    <a:lnTo>
                      <a:pt x="323367" y="102683"/>
                    </a:lnTo>
                    <a:lnTo>
                      <a:pt x="318161" y="106187"/>
                    </a:lnTo>
                    <a:lnTo>
                      <a:pt x="350725" y="106187"/>
                    </a:lnTo>
                    <a:lnTo>
                      <a:pt x="332762" y="92405"/>
                    </a:lnTo>
                    <a:close/>
                  </a:path>
                </a:pathLst>
              </a:custGeom>
              <a:solidFill>
                <a:srgbClr val="FFFFFF"/>
              </a:solidFill>
            </p:spPr>
            <p:txBody>
              <a:bodyPr wrap="square" lIns="0" tIns="0" rIns="0" bIns="0" rtlCol="0"/>
              <a:lstStyle/>
              <a:p>
                <a:endParaRPr>
                  <a:latin typeface="Arial" panose="020B0604020202020204" pitchFamily="34" charset="0"/>
                  <a:cs typeface="Arial" panose="020B0604020202020204" pitchFamily="34" charset="0"/>
                </a:endParaRPr>
              </a:p>
            </p:txBody>
          </p:sp>
        </p:grpSp>
      </p:grpSp>
      <p:sp>
        <p:nvSpPr>
          <p:cNvPr id="232" name="object 9">
            <a:extLst>
              <a:ext uri="{FF2B5EF4-FFF2-40B4-BE49-F238E27FC236}">
                <a16:creationId xmlns:a16="http://schemas.microsoft.com/office/drawing/2014/main" id="{24EDC398-496F-C52A-C96A-A48B9BCBEF8A}"/>
              </a:ext>
            </a:extLst>
          </p:cNvPr>
          <p:cNvSpPr txBox="1"/>
          <p:nvPr/>
        </p:nvSpPr>
        <p:spPr>
          <a:xfrm>
            <a:off x="394809" y="2917786"/>
            <a:ext cx="5034397" cy="1501052"/>
          </a:xfrm>
          <a:prstGeom prst="rect">
            <a:avLst/>
          </a:prstGeom>
        </p:spPr>
        <p:txBody>
          <a:bodyPr vert="horz" wrap="square" lIns="0" tIns="112395" rIns="0" bIns="0" rtlCol="0">
            <a:spAutoFit/>
          </a:bodyPr>
          <a:lstStyle/>
          <a:p>
            <a:pPr marL="12700">
              <a:lnSpc>
                <a:spcPct val="100000"/>
              </a:lnSpc>
              <a:spcBef>
                <a:spcPts val="885"/>
              </a:spcBef>
            </a:pPr>
            <a:r>
              <a:rPr sz="2200" b="0" spc="10" dirty="0">
                <a:solidFill>
                  <a:srgbClr val="0036A0"/>
                </a:solidFill>
                <a:latin typeface="Arial" panose="020B0604020202020204" pitchFamily="34" charset="0"/>
                <a:cs typeface="Arial" panose="020B0604020202020204" pitchFamily="34" charset="0"/>
              </a:rPr>
              <a:t>Objective</a:t>
            </a:r>
            <a:endParaRPr sz="2200" dirty="0">
              <a:latin typeface="Arial" panose="020B0604020202020204" pitchFamily="34" charset="0"/>
              <a:cs typeface="Arial" panose="020B0604020202020204" pitchFamily="34" charset="0"/>
            </a:endParaRPr>
          </a:p>
          <a:p>
            <a:pPr marL="833119" marR="5080">
              <a:lnSpc>
                <a:spcPct val="100000"/>
              </a:lnSpc>
              <a:spcBef>
                <a:spcPts val="500"/>
              </a:spcBef>
            </a:pPr>
            <a:r>
              <a:rPr lang="en-US" sz="1600" dirty="0">
                <a:solidFill>
                  <a:srgbClr val="231F20"/>
                </a:solidFill>
                <a:latin typeface="Arial" panose="020B0604020202020204" pitchFamily="34" charset="0"/>
                <a:cs typeface="Arial" panose="020B0604020202020204" pitchFamily="34" charset="0"/>
              </a:rPr>
              <a:t>To evaluate the pharmacokinetics (PK) of palbociclib, temozolomide, irinotecan, cyclophosphamide, and topotecan in pediatric patients when given in combination.</a:t>
            </a:r>
            <a:endParaRPr lang="en-US" sz="1600" dirty="0">
              <a:latin typeface="Arial" panose="020B0604020202020204" pitchFamily="34" charset="0"/>
              <a:cs typeface="Arial" panose="020B0604020202020204" pitchFamily="34" charset="0"/>
            </a:endParaRPr>
          </a:p>
        </p:txBody>
      </p:sp>
      <p:sp>
        <p:nvSpPr>
          <p:cNvPr id="233" name="object 30">
            <a:extLst>
              <a:ext uri="{FF2B5EF4-FFF2-40B4-BE49-F238E27FC236}">
                <a16:creationId xmlns:a16="http://schemas.microsoft.com/office/drawing/2014/main" id="{F3EF20B2-979C-3FAF-A159-3F0515D2573D}"/>
              </a:ext>
            </a:extLst>
          </p:cNvPr>
          <p:cNvSpPr txBox="1"/>
          <p:nvPr/>
        </p:nvSpPr>
        <p:spPr>
          <a:xfrm>
            <a:off x="318790" y="4468450"/>
            <a:ext cx="5038212" cy="4330032"/>
          </a:xfrm>
          <a:prstGeom prst="rect">
            <a:avLst/>
          </a:prstGeom>
        </p:spPr>
        <p:txBody>
          <a:bodyPr vert="horz" wrap="square" lIns="0" tIns="120015" rIns="0" bIns="0" rtlCol="0">
            <a:spAutoFit/>
          </a:bodyPr>
          <a:lstStyle/>
          <a:p>
            <a:pPr marL="12700">
              <a:lnSpc>
                <a:spcPct val="100000"/>
              </a:lnSpc>
              <a:spcBef>
                <a:spcPts val="945"/>
              </a:spcBef>
            </a:pPr>
            <a:r>
              <a:rPr sz="2100" b="0" spc="10" dirty="0">
                <a:solidFill>
                  <a:srgbClr val="0036A0"/>
                </a:solidFill>
                <a:latin typeface="Arial" panose="020B0604020202020204" pitchFamily="34" charset="0"/>
                <a:cs typeface="Arial" panose="020B0604020202020204" pitchFamily="34" charset="0"/>
              </a:rPr>
              <a:t>Conclusions</a:t>
            </a:r>
            <a:endParaRPr lang="en-US" sz="2100" b="0" spc="10" dirty="0">
              <a:solidFill>
                <a:srgbClr val="0036A0"/>
              </a:solidFill>
              <a:latin typeface="Arial" panose="020B0604020202020204" pitchFamily="34" charset="0"/>
              <a:cs typeface="Arial" panose="020B0604020202020204" pitchFamily="34" charset="0"/>
            </a:endParaRPr>
          </a:p>
          <a:p>
            <a:pPr marL="1125855" marR="5080" indent="-285750">
              <a:lnSpc>
                <a:spcPct val="100000"/>
              </a:lnSpc>
              <a:spcBef>
                <a:spcPts val="535"/>
              </a:spcBef>
              <a:buFont typeface="Arial" panose="020B0604020202020204" pitchFamily="34" charset="0"/>
              <a:buChar char="•"/>
            </a:pPr>
            <a:r>
              <a:rPr lang="en-US" sz="1600" spc="-5" dirty="0">
                <a:solidFill>
                  <a:srgbClr val="231F20"/>
                </a:solidFill>
                <a:latin typeface="Arial" panose="020B0604020202020204" pitchFamily="34" charset="0"/>
                <a:cs typeface="Arial" panose="020B0604020202020204" pitchFamily="34" charset="0"/>
              </a:rPr>
              <a:t>Palbociclib exhibited dose-proportional PK over the range of 55-95 mg/</a:t>
            </a:r>
            <a:r>
              <a:rPr lang="en-US" sz="1600" spc="-5" dirty="0" err="1">
                <a:solidFill>
                  <a:srgbClr val="231F20"/>
                </a:solidFill>
                <a:latin typeface="Arial" panose="020B0604020202020204" pitchFamily="34" charset="0"/>
                <a:cs typeface="Arial" panose="020B0604020202020204" pitchFamily="34" charset="0"/>
              </a:rPr>
              <a:t>m</a:t>
            </a:r>
            <a:r>
              <a:rPr lang="en-US" sz="1600" spc="-5" baseline="30000" dirty="0" err="1">
                <a:solidFill>
                  <a:srgbClr val="231F20"/>
                </a:solidFill>
                <a:latin typeface="Arial" panose="020B0604020202020204" pitchFamily="34" charset="0"/>
                <a:cs typeface="Arial" panose="020B0604020202020204" pitchFamily="34" charset="0"/>
              </a:rPr>
              <a:t>2</a:t>
            </a:r>
            <a:r>
              <a:rPr lang="en-US" sz="1600" spc="-5" baseline="30000" dirty="0">
                <a:solidFill>
                  <a:srgbClr val="231F20"/>
                </a:solidFill>
                <a:latin typeface="Arial" panose="020B0604020202020204" pitchFamily="34" charset="0"/>
                <a:cs typeface="Arial" panose="020B0604020202020204" pitchFamily="34" charset="0"/>
              </a:rPr>
              <a:t> </a:t>
            </a:r>
            <a:r>
              <a:rPr lang="en-US" sz="1600" spc="-5" dirty="0" err="1">
                <a:solidFill>
                  <a:srgbClr val="231F20"/>
                </a:solidFill>
                <a:latin typeface="Arial" panose="020B0604020202020204" pitchFamily="34" charset="0"/>
                <a:cs typeface="Arial" panose="020B0604020202020204" pitchFamily="34" charset="0"/>
              </a:rPr>
              <a:t>QD</a:t>
            </a:r>
            <a:r>
              <a:rPr lang="en-US" sz="1600" spc="-5" dirty="0">
                <a:solidFill>
                  <a:srgbClr val="231F20"/>
                </a:solidFill>
                <a:latin typeface="Arial" panose="020B0604020202020204" pitchFamily="34" charset="0"/>
                <a:cs typeface="Arial" panose="020B0604020202020204" pitchFamily="34" charset="0"/>
              </a:rPr>
              <a:t> and comparable exposure across the chemotherapy combinations. </a:t>
            </a:r>
          </a:p>
          <a:p>
            <a:pPr marL="1125855" marR="5080" indent="-285750">
              <a:lnSpc>
                <a:spcPct val="100000"/>
              </a:lnSpc>
              <a:spcBef>
                <a:spcPts val="535"/>
              </a:spcBef>
              <a:buFont typeface="Arial" panose="020B0604020202020204" pitchFamily="34" charset="0"/>
              <a:buChar char="•"/>
            </a:pPr>
            <a:r>
              <a:rPr lang="en-US" sz="1600" spc="-5" dirty="0">
                <a:solidFill>
                  <a:srgbClr val="231F20"/>
                </a:solidFill>
                <a:latin typeface="Arial" panose="020B0604020202020204" pitchFamily="34" charset="0"/>
                <a:cs typeface="Arial" panose="020B0604020202020204" pitchFamily="34" charset="0"/>
              </a:rPr>
              <a:t>Palbociclib and combinatorial chemotherapy had similar exposure as reported in previous studies indicating a lack of drug-drug interaction between them. </a:t>
            </a:r>
          </a:p>
          <a:p>
            <a:pPr marL="1125855" marR="5080" indent="-285750">
              <a:lnSpc>
                <a:spcPct val="100000"/>
              </a:lnSpc>
              <a:spcBef>
                <a:spcPts val="535"/>
              </a:spcBef>
              <a:buFont typeface="Arial" panose="020B0604020202020204" pitchFamily="34" charset="0"/>
              <a:buChar char="•"/>
            </a:pPr>
            <a:r>
              <a:rPr lang="en-US" sz="1600" spc="-5" dirty="0">
                <a:solidFill>
                  <a:srgbClr val="231F20"/>
                </a:solidFill>
                <a:latin typeface="Arial" panose="020B0604020202020204" pitchFamily="34" charset="0"/>
                <a:cs typeface="Arial" panose="020B0604020202020204" pitchFamily="34" charset="0"/>
              </a:rPr>
              <a:t>Palbociclib exposure at the 75 mg/</a:t>
            </a:r>
            <a:r>
              <a:rPr lang="en-US" sz="1600" spc="-5" dirty="0" err="1">
                <a:solidFill>
                  <a:srgbClr val="231F20"/>
                </a:solidFill>
                <a:latin typeface="Arial" panose="020B0604020202020204" pitchFamily="34" charset="0"/>
                <a:cs typeface="Arial" panose="020B0604020202020204" pitchFamily="34" charset="0"/>
              </a:rPr>
              <a:t>m</a:t>
            </a:r>
            <a:r>
              <a:rPr lang="en-US" sz="1600" spc="-5" baseline="30000" dirty="0" err="1">
                <a:solidFill>
                  <a:srgbClr val="231F20"/>
                </a:solidFill>
                <a:latin typeface="Arial" panose="020B0604020202020204" pitchFamily="34" charset="0"/>
                <a:cs typeface="Arial" panose="020B0604020202020204" pitchFamily="34" charset="0"/>
              </a:rPr>
              <a:t>2</a:t>
            </a:r>
            <a:r>
              <a:rPr lang="en-US" sz="1600" spc="-5" dirty="0">
                <a:solidFill>
                  <a:srgbClr val="231F20"/>
                </a:solidFill>
                <a:latin typeface="Arial" panose="020B0604020202020204" pitchFamily="34" charset="0"/>
                <a:cs typeface="Arial" panose="020B0604020202020204" pitchFamily="34" charset="0"/>
              </a:rPr>
              <a:t> </a:t>
            </a:r>
            <a:r>
              <a:rPr lang="en-US" sz="1600" spc="-5" dirty="0" err="1">
                <a:solidFill>
                  <a:srgbClr val="231F20"/>
                </a:solidFill>
                <a:latin typeface="Arial" panose="020B0604020202020204" pitchFamily="34" charset="0"/>
                <a:cs typeface="Arial" panose="020B0604020202020204" pitchFamily="34" charset="0"/>
              </a:rPr>
              <a:t>QD</a:t>
            </a:r>
            <a:r>
              <a:rPr lang="en-US" sz="1600" spc="-5" dirty="0">
                <a:solidFill>
                  <a:srgbClr val="231F20"/>
                </a:solidFill>
                <a:latin typeface="Arial" panose="020B0604020202020204" pitchFamily="34" charset="0"/>
                <a:cs typeface="Arial" panose="020B0604020202020204" pitchFamily="34" charset="0"/>
              </a:rPr>
              <a:t> was similar to that observed in adult participants at the approved 125 mg </a:t>
            </a:r>
            <a:r>
              <a:rPr lang="en-US" sz="1600" spc="-5" dirty="0" err="1">
                <a:solidFill>
                  <a:srgbClr val="231F20"/>
                </a:solidFill>
                <a:latin typeface="Arial" panose="020B0604020202020204" pitchFamily="34" charset="0"/>
                <a:cs typeface="Arial" panose="020B0604020202020204" pitchFamily="34" charset="0"/>
              </a:rPr>
              <a:t>QD</a:t>
            </a:r>
            <a:r>
              <a:rPr lang="en-US" sz="1600" spc="-5" dirty="0">
                <a:solidFill>
                  <a:srgbClr val="231F20"/>
                </a:solidFill>
                <a:latin typeface="Arial" panose="020B0604020202020204" pitchFamily="34" charset="0"/>
                <a:cs typeface="Arial" panose="020B0604020202020204" pitchFamily="34" charset="0"/>
              </a:rPr>
              <a:t> dose suggesting appropriate body surface area-based dosing and attainment of expected target exposure in pediatric population. </a:t>
            </a:r>
            <a:endParaRPr lang="en-US" sz="1600" dirty="0">
              <a:latin typeface="Arial" panose="020B0604020202020204" pitchFamily="34" charset="0"/>
              <a:cs typeface="Arial" panose="020B0604020202020204" pitchFamily="34" charset="0"/>
            </a:endParaRPr>
          </a:p>
        </p:txBody>
      </p:sp>
      <p:sp>
        <p:nvSpPr>
          <p:cNvPr id="234" name="object 14">
            <a:extLst>
              <a:ext uri="{FF2B5EF4-FFF2-40B4-BE49-F238E27FC236}">
                <a16:creationId xmlns:a16="http://schemas.microsoft.com/office/drawing/2014/main" id="{F9F36853-CC26-BA30-EF8E-DEC6D8843E95}"/>
              </a:ext>
            </a:extLst>
          </p:cNvPr>
          <p:cNvSpPr/>
          <p:nvPr/>
        </p:nvSpPr>
        <p:spPr>
          <a:xfrm>
            <a:off x="5745567" y="1010594"/>
            <a:ext cx="14154150" cy="0"/>
          </a:xfrm>
          <a:custGeom>
            <a:avLst/>
            <a:gdLst/>
            <a:ahLst/>
            <a:cxnLst/>
            <a:rect l="l" t="t" r="r" b="b"/>
            <a:pathLst>
              <a:path w="14154150">
                <a:moveTo>
                  <a:pt x="0" y="0"/>
                </a:moveTo>
                <a:lnTo>
                  <a:pt x="14153716" y="0"/>
                </a:lnTo>
              </a:path>
            </a:pathLst>
          </a:custGeom>
          <a:ln w="7485">
            <a:solidFill>
              <a:srgbClr val="231F20"/>
            </a:solidFill>
          </a:ln>
        </p:spPr>
        <p:txBody>
          <a:bodyPr wrap="square" lIns="0" tIns="0" rIns="0" bIns="0" rtlCol="0"/>
          <a:lstStyle/>
          <a:p>
            <a:endParaRPr>
              <a:latin typeface="Arial" panose="020B0604020202020204" pitchFamily="34" charset="0"/>
              <a:cs typeface="Arial" panose="020B0604020202020204" pitchFamily="34" charset="0"/>
            </a:endParaRPr>
          </a:p>
        </p:txBody>
      </p:sp>
      <p:grpSp>
        <p:nvGrpSpPr>
          <p:cNvPr id="235" name="object 205">
            <a:extLst>
              <a:ext uri="{FF2B5EF4-FFF2-40B4-BE49-F238E27FC236}">
                <a16:creationId xmlns:a16="http://schemas.microsoft.com/office/drawing/2014/main" id="{C6C26D46-94EB-1281-AAB6-68CCFDE5722F}"/>
              </a:ext>
            </a:extLst>
          </p:cNvPr>
          <p:cNvGrpSpPr/>
          <p:nvPr/>
        </p:nvGrpSpPr>
        <p:grpSpPr>
          <a:xfrm>
            <a:off x="451437" y="9011941"/>
            <a:ext cx="597535" cy="597535"/>
            <a:chOff x="363814" y="8464304"/>
            <a:chExt cx="597535" cy="597535"/>
          </a:xfrm>
        </p:grpSpPr>
        <p:sp>
          <p:nvSpPr>
            <p:cNvPr id="236" name="object 206">
              <a:extLst>
                <a:ext uri="{FF2B5EF4-FFF2-40B4-BE49-F238E27FC236}">
                  <a16:creationId xmlns:a16="http://schemas.microsoft.com/office/drawing/2014/main" id="{361A3D42-04E0-E519-EA5F-9DDB1282C405}"/>
                </a:ext>
              </a:extLst>
            </p:cNvPr>
            <p:cNvSpPr/>
            <p:nvPr/>
          </p:nvSpPr>
          <p:spPr>
            <a:xfrm>
              <a:off x="363814" y="8464304"/>
              <a:ext cx="597535" cy="597535"/>
            </a:xfrm>
            <a:custGeom>
              <a:avLst/>
              <a:gdLst/>
              <a:ahLst/>
              <a:cxnLst/>
              <a:rect l="l" t="t" r="r" b="b"/>
              <a:pathLst>
                <a:path w="597535" h="597534">
                  <a:moveTo>
                    <a:pt x="597362" y="0"/>
                  </a:moveTo>
                  <a:lnTo>
                    <a:pt x="0" y="0"/>
                  </a:lnTo>
                  <a:lnTo>
                    <a:pt x="0" y="597362"/>
                  </a:lnTo>
                  <a:lnTo>
                    <a:pt x="597362" y="597362"/>
                  </a:lnTo>
                  <a:lnTo>
                    <a:pt x="597362" y="0"/>
                  </a:lnTo>
                  <a:close/>
                </a:path>
              </a:pathLst>
            </a:custGeom>
            <a:solidFill>
              <a:srgbClr val="FFFFFF"/>
            </a:solidFill>
          </p:spPr>
          <p:txBody>
            <a:bodyPr wrap="square" lIns="0" tIns="0" rIns="0" bIns="0" rtlCol="0"/>
            <a:lstStyle/>
            <a:p>
              <a:endParaRPr>
                <a:latin typeface="Arial" panose="020B0604020202020204" pitchFamily="34" charset="0"/>
                <a:cs typeface="Arial" panose="020B0604020202020204" pitchFamily="34" charset="0"/>
              </a:endParaRPr>
            </a:p>
          </p:txBody>
        </p:sp>
        <p:pic>
          <p:nvPicPr>
            <p:cNvPr id="237" name="object 207">
              <a:extLst>
                <a:ext uri="{FF2B5EF4-FFF2-40B4-BE49-F238E27FC236}">
                  <a16:creationId xmlns:a16="http://schemas.microsoft.com/office/drawing/2014/main" id="{80D499D9-CD00-AF2A-5FA3-2D7BFF2F00FA}"/>
                </a:ext>
              </a:extLst>
            </p:cNvPr>
            <p:cNvPicPr/>
            <p:nvPr/>
          </p:nvPicPr>
          <p:blipFill>
            <a:blip r:embed="rId4" cstate="print"/>
            <a:stretch>
              <a:fillRect/>
            </a:stretch>
          </p:blipFill>
          <p:spPr>
            <a:xfrm>
              <a:off x="434701" y="8538039"/>
              <a:ext cx="451920" cy="451920"/>
            </a:xfrm>
            <a:prstGeom prst="rect">
              <a:avLst/>
            </a:prstGeom>
          </p:spPr>
        </p:pic>
        <p:sp>
          <p:nvSpPr>
            <p:cNvPr id="238" name="object 208">
              <a:extLst>
                <a:ext uri="{FF2B5EF4-FFF2-40B4-BE49-F238E27FC236}">
                  <a16:creationId xmlns:a16="http://schemas.microsoft.com/office/drawing/2014/main" id="{6D3E525D-0FAC-434B-F283-FD1EA86754D3}"/>
                </a:ext>
              </a:extLst>
            </p:cNvPr>
            <p:cNvSpPr/>
            <p:nvPr/>
          </p:nvSpPr>
          <p:spPr>
            <a:xfrm>
              <a:off x="440959" y="8629076"/>
              <a:ext cx="405130" cy="316865"/>
            </a:xfrm>
            <a:custGeom>
              <a:avLst/>
              <a:gdLst/>
              <a:ahLst/>
              <a:cxnLst/>
              <a:rect l="l" t="t" r="r" b="b"/>
              <a:pathLst>
                <a:path w="405130" h="316865">
                  <a:moveTo>
                    <a:pt x="328735" y="0"/>
                  </a:moveTo>
                  <a:lnTo>
                    <a:pt x="0" y="153292"/>
                  </a:lnTo>
                  <a:lnTo>
                    <a:pt x="76094" y="316473"/>
                  </a:lnTo>
                  <a:lnTo>
                    <a:pt x="404829" y="163184"/>
                  </a:lnTo>
                  <a:lnTo>
                    <a:pt x="328735" y="0"/>
                  </a:lnTo>
                  <a:close/>
                </a:path>
              </a:pathLst>
            </a:custGeom>
            <a:solidFill>
              <a:srgbClr val="FFFFFF"/>
            </a:solidFill>
          </p:spPr>
          <p:txBody>
            <a:bodyPr wrap="square" lIns="0" tIns="0" rIns="0" bIns="0" rtlCol="0"/>
            <a:lstStyle/>
            <a:p>
              <a:endParaRPr>
                <a:latin typeface="Arial" panose="020B0604020202020204" pitchFamily="34" charset="0"/>
                <a:cs typeface="Arial" panose="020B0604020202020204" pitchFamily="34" charset="0"/>
              </a:endParaRPr>
            </a:p>
          </p:txBody>
        </p:sp>
      </p:grpSp>
      <p:graphicFrame>
        <p:nvGraphicFramePr>
          <p:cNvPr id="243" name="Table 242">
            <a:extLst>
              <a:ext uri="{FF2B5EF4-FFF2-40B4-BE49-F238E27FC236}">
                <a16:creationId xmlns:a16="http://schemas.microsoft.com/office/drawing/2014/main" id="{79F6192D-3AC5-B875-D226-0C2ECC09A5BE}"/>
              </a:ext>
            </a:extLst>
          </p:cNvPr>
          <p:cNvGraphicFramePr>
            <a:graphicFrameLocks noGrp="1"/>
          </p:cNvGraphicFramePr>
          <p:nvPr>
            <p:extLst>
              <p:ext uri="{D42A27DB-BD31-4B8C-83A1-F6EECF244321}">
                <p14:modId xmlns:p14="http://schemas.microsoft.com/office/powerpoint/2010/main" val="1871953869"/>
              </p:ext>
            </p:extLst>
          </p:nvPr>
        </p:nvGraphicFramePr>
        <p:xfrm>
          <a:off x="12627564" y="1530361"/>
          <a:ext cx="7376951" cy="2658717"/>
        </p:xfrm>
        <a:graphic>
          <a:graphicData uri="http://schemas.openxmlformats.org/drawingml/2006/table">
            <a:tbl>
              <a:tblPr firstRow="1" firstCol="1" bandRow="1">
                <a:tableStyleId>{5C22544A-7EE6-4342-B048-85BDC9FD1C3A}</a:tableStyleId>
              </a:tblPr>
              <a:tblGrid>
                <a:gridCol w="1310686">
                  <a:extLst>
                    <a:ext uri="{9D8B030D-6E8A-4147-A177-3AD203B41FA5}">
                      <a16:colId xmlns:a16="http://schemas.microsoft.com/office/drawing/2014/main" val="2805421177"/>
                    </a:ext>
                  </a:extLst>
                </a:gridCol>
                <a:gridCol w="533400">
                  <a:extLst>
                    <a:ext uri="{9D8B030D-6E8A-4147-A177-3AD203B41FA5}">
                      <a16:colId xmlns:a16="http://schemas.microsoft.com/office/drawing/2014/main" val="250209824"/>
                    </a:ext>
                  </a:extLst>
                </a:gridCol>
                <a:gridCol w="457200">
                  <a:extLst>
                    <a:ext uri="{9D8B030D-6E8A-4147-A177-3AD203B41FA5}">
                      <a16:colId xmlns:a16="http://schemas.microsoft.com/office/drawing/2014/main" val="816081256"/>
                    </a:ext>
                  </a:extLst>
                </a:gridCol>
                <a:gridCol w="609600">
                  <a:extLst>
                    <a:ext uri="{9D8B030D-6E8A-4147-A177-3AD203B41FA5}">
                      <a16:colId xmlns:a16="http://schemas.microsoft.com/office/drawing/2014/main" val="3792277994"/>
                    </a:ext>
                  </a:extLst>
                </a:gridCol>
                <a:gridCol w="243840">
                  <a:extLst>
                    <a:ext uri="{9D8B030D-6E8A-4147-A177-3AD203B41FA5}">
                      <a16:colId xmlns:a16="http://schemas.microsoft.com/office/drawing/2014/main" val="3914001404"/>
                    </a:ext>
                  </a:extLst>
                </a:gridCol>
                <a:gridCol w="243840">
                  <a:extLst>
                    <a:ext uri="{9D8B030D-6E8A-4147-A177-3AD203B41FA5}">
                      <a16:colId xmlns:a16="http://schemas.microsoft.com/office/drawing/2014/main" val="1255414542"/>
                    </a:ext>
                  </a:extLst>
                </a:gridCol>
                <a:gridCol w="243840">
                  <a:extLst>
                    <a:ext uri="{9D8B030D-6E8A-4147-A177-3AD203B41FA5}">
                      <a16:colId xmlns:a16="http://schemas.microsoft.com/office/drawing/2014/main" val="3183875055"/>
                    </a:ext>
                  </a:extLst>
                </a:gridCol>
                <a:gridCol w="243840">
                  <a:extLst>
                    <a:ext uri="{9D8B030D-6E8A-4147-A177-3AD203B41FA5}">
                      <a16:colId xmlns:a16="http://schemas.microsoft.com/office/drawing/2014/main" val="3373019426"/>
                    </a:ext>
                  </a:extLst>
                </a:gridCol>
                <a:gridCol w="243840">
                  <a:extLst>
                    <a:ext uri="{9D8B030D-6E8A-4147-A177-3AD203B41FA5}">
                      <a16:colId xmlns:a16="http://schemas.microsoft.com/office/drawing/2014/main" val="1609914488"/>
                    </a:ext>
                  </a:extLst>
                </a:gridCol>
                <a:gridCol w="609600">
                  <a:extLst>
                    <a:ext uri="{9D8B030D-6E8A-4147-A177-3AD203B41FA5}">
                      <a16:colId xmlns:a16="http://schemas.microsoft.com/office/drawing/2014/main" val="3248825145"/>
                    </a:ext>
                  </a:extLst>
                </a:gridCol>
                <a:gridCol w="609600">
                  <a:extLst>
                    <a:ext uri="{9D8B030D-6E8A-4147-A177-3AD203B41FA5}">
                      <a16:colId xmlns:a16="http://schemas.microsoft.com/office/drawing/2014/main" val="1696832011"/>
                    </a:ext>
                  </a:extLst>
                </a:gridCol>
                <a:gridCol w="533400">
                  <a:extLst>
                    <a:ext uri="{9D8B030D-6E8A-4147-A177-3AD203B41FA5}">
                      <a16:colId xmlns:a16="http://schemas.microsoft.com/office/drawing/2014/main" val="1117674355"/>
                    </a:ext>
                  </a:extLst>
                </a:gridCol>
                <a:gridCol w="710057">
                  <a:extLst>
                    <a:ext uri="{9D8B030D-6E8A-4147-A177-3AD203B41FA5}">
                      <a16:colId xmlns:a16="http://schemas.microsoft.com/office/drawing/2014/main" val="631066689"/>
                    </a:ext>
                  </a:extLst>
                </a:gridCol>
                <a:gridCol w="213875">
                  <a:extLst>
                    <a:ext uri="{9D8B030D-6E8A-4147-A177-3AD203B41FA5}">
                      <a16:colId xmlns:a16="http://schemas.microsoft.com/office/drawing/2014/main" val="406325807"/>
                    </a:ext>
                  </a:extLst>
                </a:gridCol>
                <a:gridCol w="570333">
                  <a:extLst>
                    <a:ext uri="{9D8B030D-6E8A-4147-A177-3AD203B41FA5}">
                      <a16:colId xmlns:a16="http://schemas.microsoft.com/office/drawing/2014/main" val="2627486832"/>
                    </a:ext>
                  </a:extLst>
                </a:gridCol>
              </a:tblGrid>
              <a:tr h="192008">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Drug</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gridSpan="14">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Study Visit (Cycle and Day) and Sampling time (</a:t>
                      </a:r>
                      <a:r>
                        <a:rPr lang="en-US" sz="1000" kern="100" dirty="0" err="1">
                          <a:effectLst/>
                          <a:latin typeface="Arial" panose="020B0604020202020204" pitchFamily="34" charset="0"/>
                          <a:cs typeface="Arial" panose="020B0604020202020204" pitchFamily="34" charset="0"/>
                        </a:rPr>
                        <a:t>hr</a:t>
                      </a:r>
                      <a:r>
                        <a:rPr lang="en-US" sz="1000" kern="100" dirty="0">
                          <a:effectLst/>
                          <a:latin typeface="Arial" panose="020B0604020202020204" pitchFamily="34" charset="0"/>
                          <a:cs typeface="Arial" panose="020B0604020202020204" pitchFamily="34" charset="0"/>
                        </a:rPr>
                        <a:t>) Post-Dose</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14989486"/>
                  </a:ext>
                </a:extLst>
              </a:tr>
              <a:tr h="266875">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C1D2</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gridSpan="7">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C1D5</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C1D6</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C1D14</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gridSpan="3">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C2D5</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tc>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C2D14</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66963626"/>
                  </a:ext>
                </a:extLst>
              </a:tr>
              <a:tr h="275547">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Pre-dose</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Pre-dose</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Post-infusion</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1</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2</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4</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6</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8</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24</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Pre-</a:t>
                      </a:r>
                    </a:p>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dose</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Pre-dose</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Post-infusion</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1</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Pre-dose</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81231763"/>
                  </a:ext>
                </a:extLst>
              </a:tr>
              <a:tr h="275547">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Palbociclib</a:t>
                      </a:r>
                    </a:p>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(Oral)</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6195867"/>
                  </a:ext>
                </a:extLst>
              </a:tr>
              <a:tr h="275547">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Irinotecan</a:t>
                      </a:r>
                    </a:p>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(IV)</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88479392"/>
                  </a:ext>
                </a:extLst>
              </a:tr>
              <a:tr h="275547">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Temozolomide </a:t>
                      </a:r>
                    </a:p>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(Oral)</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894720528"/>
                  </a:ext>
                </a:extLst>
              </a:tr>
              <a:tr h="275547">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Temozolomide </a:t>
                      </a:r>
                    </a:p>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(IV)</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8184028"/>
                  </a:ext>
                </a:extLst>
              </a:tr>
              <a:tr h="275547">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Topotecan</a:t>
                      </a:r>
                    </a:p>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(IV)</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302001888"/>
                  </a:ext>
                </a:extLst>
              </a:tr>
              <a:tr h="275547">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Cyclophosphamide</a:t>
                      </a:r>
                    </a:p>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(IV)</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36911703"/>
                  </a:ext>
                </a:extLst>
              </a:tr>
            </a:tbl>
          </a:graphicData>
        </a:graphic>
      </p:graphicFrame>
      <p:graphicFrame>
        <p:nvGraphicFramePr>
          <p:cNvPr id="244" name="Table 243">
            <a:extLst>
              <a:ext uri="{FF2B5EF4-FFF2-40B4-BE49-F238E27FC236}">
                <a16:creationId xmlns:a16="http://schemas.microsoft.com/office/drawing/2014/main" id="{3880AB41-9637-7847-5F98-BEE7345EEBD7}"/>
              </a:ext>
            </a:extLst>
          </p:cNvPr>
          <p:cNvGraphicFramePr>
            <a:graphicFrameLocks noGrp="1"/>
          </p:cNvGraphicFramePr>
          <p:nvPr>
            <p:extLst>
              <p:ext uri="{D42A27DB-BD31-4B8C-83A1-F6EECF244321}">
                <p14:modId xmlns:p14="http://schemas.microsoft.com/office/powerpoint/2010/main" val="877982803"/>
              </p:ext>
            </p:extLst>
          </p:nvPr>
        </p:nvGraphicFramePr>
        <p:xfrm>
          <a:off x="5758933" y="7803379"/>
          <a:ext cx="6879441" cy="3183948"/>
        </p:xfrm>
        <a:graphic>
          <a:graphicData uri="http://schemas.openxmlformats.org/drawingml/2006/table">
            <a:tbl>
              <a:tblPr firstRow="1" bandRow="1">
                <a:tableStyleId>{5C22544A-7EE6-4342-B048-85BDC9FD1C3A}</a:tableStyleId>
              </a:tblPr>
              <a:tblGrid>
                <a:gridCol w="835518">
                  <a:extLst>
                    <a:ext uri="{9D8B030D-6E8A-4147-A177-3AD203B41FA5}">
                      <a16:colId xmlns:a16="http://schemas.microsoft.com/office/drawing/2014/main" val="46886459"/>
                    </a:ext>
                  </a:extLst>
                </a:gridCol>
                <a:gridCol w="293291">
                  <a:extLst>
                    <a:ext uri="{9D8B030D-6E8A-4147-A177-3AD203B41FA5}">
                      <a16:colId xmlns:a16="http://schemas.microsoft.com/office/drawing/2014/main" val="1838860475"/>
                    </a:ext>
                  </a:extLst>
                </a:gridCol>
                <a:gridCol w="1183924">
                  <a:extLst>
                    <a:ext uri="{9D8B030D-6E8A-4147-A177-3AD203B41FA5}">
                      <a16:colId xmlns:a16="http://schemas.microsoft.com/office/drawing/2014/main" val="384786281"/>
                    </a:ext>
                  </a:extLst>
                </a:gridCol>
                <a:gridCol w="349578">
                  <a:extLst>
                    <a:ext uri="{9D8B030D-6E8A-4147-A177-3AD203B41FA5}">
                      <a16:colId xmlns:a16="http://schemas.microsoft.com/office/drawing/2014/main" val="1406699813"/>
                    </a:ext>
                  </a:extLst>
                </a:gridCol>
                <a:gridCol w="1120028">
                  <a:extLst>
                    <a:ext uri="{9D8B030D-6E8A-4147-A177-3AD203B41FA5}">
                      <a16:colId xmlns:a16="http://schemas.microsoft.com/office/drawing/2014/main" val="3945288184"/>
                    </a:ext>
                  </a:extLst>
                </a:gridCol>
                <a:gridCol w="349578">
                  <a:extLst>
                    <a:ext uri="{9D8B030D-6E8A-4147-A177-3AD203B41FA5}">
                      <a16:colId xmlns:a16="http://schemas.microsoft.com/office/drawing/2014/main" val="3183186670"/>
                    </a:ext>
                  </a:extLst>
                </a:gridCol>
                <a:gridCol w="1120028">
                  <a:extLst>
                    <a:ext uri="{9D8B030D-6E8A-4147-A177-3AD203B41FA5}">
                      <a16:colId xmlns:a16="http://schemas.microsoft.com/office/drawing/2014/main" val="2970014070"/>
                    </a:ext>
                  </a:extLst>
                </a:gridCol>
                <a:gridCol w="349578">
                  <a:extLst>
                    <a:ext uri="{9D8B030D-6E8A-4147-A177-3AD203B41FA5}">
                      <a16:colId xmlns:a16="http://schemas.microsoft.com/office/drawing/2014/main" val="1442726459"/>
                    </a:ext>
                  </a:extLst>
                </a:gridCol>
                <a:gridCol w="1277918">
                  <a:extLst>
                    <a:ext uri="{9D8B030D-6E8A-4147-A177-3AD203B41FA5}">
                      <a16:colId xmlns:a16="http://schemas.microsoft.com/office/drawing/2014/main" val="3932230985"/>
                    </a:ext>
                  </a:extLst>
                </a:gridCol>
              </a:tblGrid>
              <a:tr h="709265">
                <a:tc>
                  <a:txBody>
                    <a:bodyPr/>
                    <a:lstStyle/>
                    <a:p>
                      <a:r>
                        <a:rPr lang="en-US" sz="1000" dirty="0">
                          <a:latin typeface="Arial" panose="020B0604020202020204" pitchFamily="34" charset="0"/>
                          <a:cs typeface="Arial" panose="020B0604020202020204" pitchFamily="34" charset="0"/>
                        </a:rPr>
                        <a:t>Parameter</a:t>
                      </a:r>
                    </a:p>
                  </a:txBody>
                  <a:tcPr anchor="ctr"/>
                </a:tc>
                <a:tc gridSpan="2">
                  <a:txBody>
                    <a:bodyPr/>
                    <a:lstStyle/>
                    <a:p>
                      <a:pPr algn="ctr"/>
                      <a:r>
                        <a:rPr lang="en-US" sz="1000" dirty="0">
                          <a:latin typeface="Arial" panose="020B0604020202020204" pitchFamily="34" charset="0"/>
                          <a:cs typeface="Arial" panose="020B0604020202020204" pitchFamily="34" charset="0"/>
                        </a:rPr>
                        <a:t>Palbociclib 55 mg/</a:t>
                      </a:r>
                      <a:r>
                        <a:rPr lang="en-US" sz="1000" dirty="0" err="1">
                          <a:latin typeface="Arial" panose="020B0604020202020204" pitchFamily="34" charset="0"/>
                          <a:cs typeface="Arial" panose="020B0604020202020204" pitchFamily="34" charset="0"/>
                        </a:rPr>
                        <a:t>m</a:t>
                      </a:r>
                      <a:r>
                        <a:rPr lang="en-US" sz="1000" baseline="30000" dirty="0" err="1">
                          <a:latin typeface="Arial" panose="020B0604020202020204" pitchFamily="34" charset="0"/>
                          <a:cs typeface="Arial" panose="020B0604020202020204" pitchFamily="34" charset="0"/>
                        </a:rPr>
                        <a:t>2</a:t>
                      </a:r>
                      <a:r>
                        <a:rPr lang="en-US" sz="1000" baseline="30000" dirty="0">
                          <a:latin typeface="Arial" panose="020B0604020202020204" pitchFamily="34" charset="0"/>
                          <a:cs typeface="Arial" panose="020B0604020202020204" pitchFamily="34" charset="0"/>
                        </a:rPr>
                        <a:t> </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IRN</a:t>
                      </a:r>
                      <a:r>
                        <a:rPr lang="en-US" sz="1000" dirty="0">
                          <a:latin typeface="Arial" panose="020B0604020202020204" pitchFamily="34" charset="0"/>
                          <a:cs typeface="Arial" panose="020B0604020202020204" pitchFamily="34" charset="0"/>
                        </a:rPr>
                        <a:t>/</a:t>
                      </a:r>
                      <a:r>
                        <a:rPr lang="en-US" sz="1000" dirty="0" err="1">
                          <a:latin typeface="Arial" panose="020B0604020202020204" pitchFamily="34" charset="0"/>
                          <a:cs typeface="Arial" panose="020B0604020202020204" pitchFamily="34" charset="0"/>
                        </a:rPr>
                        <a:t>TMZ</a:t>
                      </a:r>
                      <a:endParaRPr lang="en-US" sz="1000" dirty="0">
                        <a:latin typeface="Arial" panose="020B0604020202020204" pitchFamily="34" charset="0"/>
                        <a:cs typeface="Arial" panose="020B0604020202020204" pitchFamily="34" charset="0"/>
                      </a:endParaRPr>
                    </a:p>
                    <a:p>
                      <a:pPr algn="ctr"/>
                      <a:r>
                        <a:rPr lang="en-US" sz="1000" dirty="0">
                          <a:latin typeface="Arial" panose="020B0604020202020204" pitchFamily="34" charset="0"/>
                          <a:cs typeface="Arial" panose="020B0604020202020204" pitchFamily="34" charset="0"/>
                        </a:rPr>
                        <a:t>(N=4)</a:t>
                      </a:r>
                    </a:p>
                  </a:txBody>
                  <a:tcPr anchor="ctr"/>
                </a:tc>
                <a:tc hMerge="1">
                  <a:txBody>
                    <a:bodyPr/>
                    <a:lstStyle/>
                    <a:p>
                      <a:endParaRPr lang="en-US" dirty="0"/>
                    </a:p>
                  </a:txBody>
                  <a:tcPr/>
                </a:tc>
                <a:tc gridSpan="2">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Palbociclib 75 mg/</a:t>
                      </a:r>
                      <a:r>
                        <a:rPr lang="en-US" sz="1000" dirty="0" err="1">
                          <a:latin typeface="Arial" panose="020B0604020202020204" pitchFamily="34" charset="0"/>
                          <a:cs typeface="Arial" panose="020B0604020202020204" pitchFamily="34" charset="0"/>
                        </a:rPr>
                        <a:t>m</a:t>
                      </a:r>
                      <a:r>
                        <a:rPr lang="en-US" sz="1000" baseline="30000" dirty="0" err="1">
                          <a:latin typeface="Arial" panose="020B0604020202020204" pitchFamily="34" charset="0"/>
                          <a:cs typeface="Arial" panose="020B0604020202020204" pitchFamily="34" charset="0"/>
                        </a:rPr>
                        <a:t>2</a:t>
                      </a:r>
                      <a:r>
                        <a:rPr lang="en-US" sz="1000" baseline="30000" dirty="0">
                          <a:latin typeface="Arial" panose="020B0604020202020204" pitchFamily="34" charset="0"/>
                          <a:cs typeface="Arial" panose="020B0604020202020204" pitchFamily="34" charset="0"/>
                        </a:rPr>
                        <a:t> </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IRN</a:t>
                      </a:r>
                      <a:r>
                        <a:rPr lang="en-US" sz="1000" dirty="0">
                          <a:latin typeface="Arial" panose="020B0604020202020204" pitchFamily="34" charset="0"/>
                          <a:cs typeface="Arial" panose="020B0604020202020204" pitchFamily="34" charset="0"/>
                        </a:rPr>
                        <a:t>/</a:t>
                      </a:r>
                      <a:r>
                        <a:rPr lang="en-US" sz="1000" dirty="0" err="1">
                          <a:latin typeface="Arial" panose="020B0604020202020204" pitchFamily="34" charset="0"/>
                          <a:cs typeface="Arial" panose="020B0604020202020204" pitchFamily="34" charset="0"/>
                        </a:rPr>
                        <a:t>TMZ</a:t>
                      </a:r>
                      <a:endParaRPr lang="en-US" sz="1000" dirty="0">
                        <a:latin typeface="Arial" panose="020B0604020202020204" pitchFamily="34" charset="0"/>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(N=20)</a:t>
                      </a:r>
                    </a:p>
                  </a:txBody>
                  <a:tcPr anchor="ctr"/>
                </a:tc>
                <a:tc hMerge="1">
                  <a:txBody>
                    <a:bodyPr/>
                    <a:lstStyle/>
                    <a:p>
                      <a:endParaRPr lang="en-US" dirty="0"/>
                    </a:p>
                  </a:txBody>
                  <a:tcPr/>
                </a:tc>
                <a:tc gridSpan="2">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Palbociclib 95 mg/</a:t>
                      </a:r>
                      <a:r>
                        <a:rPr lang="en-US" sz="1000" dirty="0" err="1">
                          <a:latin typeface="Arial" panose="020B0604020202020204" pitchFamily="34" charset="0"/>
                          <a:cs typeface="Arial" panose="020B0604020202020204" pitchFamily="34" charset="0"/>
                        </a:rPr>
                        <a:t>m</a:t>
                      </a:r>
                      <a:r>
                        <a:rPr lang="en-US" sz="1000" baseline="30000" dirty="0" err="1">
                          <a:latin typeface="Arial" panose="020B0604020202020204" pitchFamily="34" charset="0"/>
                          <a:cs typeface="Arial" panose="020B0604020202020204" pitchFamily="34" charset="0"/>
                        </a:rPr>
                        <a:t>2</a:t>
                      </a:r>
                      <a:r>
                        <a:rPr lang="en-US" sz="1000" baseline="30000" dirty="0">
                          <a:latin typeface="Arial" panose="020B0604020202020204" pitchFamily="34" charset="0"/>
                          <a:cs typeface="Arial" panose="020B0604020202020204" pitchFamily="34" charset="0"/>
                        </a:rPr>
                        <a:t> </a:t>
                      </a:r>
                    </a:p>
                    <a:p>
                      <a:pPr marL="0" marR="0" lvl="0" indent="0" algn="ctr" defTabSz="91440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IRN</a:t>
                      </a:r>
                      <a:r>
                        <a:rPr lang="en-US" sz="1000" dirty="0">
                          <a:latin typeface="Arial" panose="020B0604020202020204" pitchFamily="34" charset="0"/>
                          <a:cs typeface="Arial" panose="020B0604020202020204" pitchFamily="34" charset="0"/>
                        </a:rPr>
                        <a:t>/</a:t>
                      </a:r>
                      <a:r>
                        <a:rPr lang="en-US" sz="1000" dirty="0" err="1">
                          <a:latin typeface="Arial" panose="020B0604020202020204" pitchFamily="34" charset="0"/>
                          <a:cs typeface="Arial" panose="020B0604020202020204" pitchFamily="34" charset="0"/>
                        </a:rPr>
                        <a:t>TMZ</a:t>
                      </a:r>
                      <a:endParaRPr lang="en-US" sz="1000" dirty="0">
                        <a:latin typeface="Arial" panose="020B0604020202020204" pitchFamily="34" charset="0"/>
                        <a:cs typeface="Arial" panose="020B0604020202020204" pitchFamily="34" charset="0"/>
                      </a:endParaRPr>
                    </a:p>
                    <a:p>
                      <a:pPr algn="ctr"/>
                      <a:r>
                        <a:rPr lang="en-US" sz="1000" dirty="0">
                          <a:latin typeface="Arial" panose="020B0604020202020204" pitchFamily="34" charset="0"/>
                          <a:cs typeface="Arial" panose="020B0604020202020204" pitchFamily="34" charset="0"/>
                        </a:rPr>
                        <a:t>(N=6)</a:t>
                      </a:r>
                    </a:p>
                  </a:txBody>
                  <a:tcPr anchor="ctr"/>
                </a:tc>
                <a:tc hMerge="1">
                  <a:txBody>
                    <a:bodyPr/>
                    <a:lstStyle/>
                    <a:p>
                      <a:endParaRPr lang="en-US" dirty="0"/>
                    </a:p>
                  </a:txBody>
                  <a:tcPr/>
                </a:tc>
                <a:tc gridSpan="2">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Palbociclib 75 mg/</a:t>
                      </a:r>
                      <a:r>
                        <a:rPr lang="en-US" sz="1000" dirty="0" err="1">
                          <a:latin typeface="Arial" panose="020B0604020202020204" pitchFamily="34" charset="0"/>
                          <a:cs typeface="Arial" panose="020B0604020202020204" pitchFamily="34" charset="0"/>
                        </a:rPr>
                        <a:t>m</a:t>
                      </a:r>
                      <a:r>
                        <a:rPr lang="en-US" sz="1000" baseline="30000" dirty="0" err="1">
                          <a:latin typeface="Arial" panose="020B0604020202020204" pitchFamily="34" charset="0"/>
                          <a:cs typeface="Arial" panose="020B0604020202020204" pitchFamily="34" charset="0"/>
                        </a:rPr>
                        <a:t>2</a:t>
                      </a:r>
                      <a:endParaRPr lang="en-US" sz="1000" baseline="30000" dirty="0">
                        <a:latin typeface="Arial" panose="020B0604020202020204" pitchFamily="34" charset="0"/>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 TOPO/</a:t>
                      </a:r>
                      <a:r>
                        <a:rPr lang="en-US" sz="1000" dirty="0" err="1">
                          <a:latin typeface="Arial" panose="020B0604020202020204" pitchFamily="34" charset="0"/>
                          <a:cs typeface="Arial" panose="020B0604020202020204" pitchFamily="34" charset="0"/>
                        </a:rPr>
                        <a:t>CTX</a:t>
                      </a:r>
                      <a:endParaRPr lang="en-US" sz="1000" dirty="0">
                        <a:latin typeface="Arial" panose="020B0604020202020204" pitchFamily="34" charset="0"/>
                        <a:cs typeface="Arial" panose="020B0604020202020204" pitchFamily="34" charset="0"/>
                      </a:endParaRPr>
                    </a:p>
                    <a:p>
                      <a:pPr algn="ctr"/>
                      <a:r>
                        <a:rPr lang="en-US" sz="1000" dirty="0">
                          <a:latin typeface="Arial" panose="020B0604020202020204" pitchFamily="34" charset="0"/>
                          <a:cs typeface="Arial" panose="020B0604020202020204" pitchFamily="34" charset="0"/>
                        </a:rPr>
                        <a:t>(N=26)</a:t>
                      </a:r>
                    </a:p>
                  </a:txBody>
                  <a:tcPr anchor="ctr"/>
                </a:tc>
                <a:tc hMerge="1">
                  <a:txBody>
                    <a:bodyPr/>
                    <a:lstStyle/>
                    <a:p>
                      <a:endParaRPr lang="en-US" dirty="0"/>
                    </a:p>
                  </a:txBody>
                  <a:tcPr/>
                </a:tc>
                <a:extLst>
                  <a:ext uri="{0D108BD9-81ED-4DB2-BD59-A6C34878D82A}">
                    <a16:rowId xmlns:a16="http://schemas.microsoft.com/office/drawing/2014/main" val="1519252178"/>
                  </a:ext>
                </a:extLst>
              </a:tr>
              <a:tr h="305207">
                <a:tc>
                  <a:txBody>
                    <a:bodyPr/>
                    <a:lstStyle/>
                    <a:p>
                      <a:pPr algn="ctr"/>
                      <a:endParaRPr lang="en-US" sz="1000">
                        <a:latin typeface="Arial" panose="020B0604020202020204" pitchFamily="34" charset="0"/>
                        <a:cs typeface="Arial" panose="020B0604020202020204" pitchFamily="34" charset="0"/>
                      </a:endParaRPr>
                    </a:p>
                  </a:txBody>
                  <a:tcPr anchor="ctr"/>
                </a:tc>
                <a:tc>
                  <a:txBody>
                    <a:bodyPr/>
                    <a:lstStyle/>
                    <a:p>
                      <a:pPr algn="ctr"/>
                      <a:r>
                        <a:rPr lang="en-US" sz="1000" dirty="0">
                          <a:latin typeface="Arial" panose="020B0604020202020204" pitchFamily="34" charset="0"/>
                          <a:cs typeface="Arial" panose="020B0604020202020204" pitchFamily="34" charset="0"/>
                        </a:rPr>
                        <a:t>n</a:t>
                      </a:r>
                    </a:p>
                  </a:txBody>
                  <a:tcPr anchor="ctr"/>
                </a:tc>
                <a:tc>
                  <a:txBody>
                    <a:bodyPr/>
                    <a:lstStyle/>
                    <a:p>
                      <a:pPr algn="ctr"/>
                      <a:r>
                        <a:rPr lang="en-US" sz="1000" dirty="0">
                          <a:latin typeface="Arial" panose="020B0604020202020204" pitchFamily="34" charset="0"/>
                          <a:cs typeface="Arial" panose="020B0604020202020204" pitchFamily="34" charset="0"/>
                        </a:rPr>
                        <a:t>Value</a:t>
                      </a:r>
                    </a:p>
                  </a:txBody>
                  <a:tcPr anchor="ctr"/>
                </a:tc>
                <a:tc>
                  <a:txBody>
                    <a:bodyPr/>
                    <a:lstStyle/>
                    <a:p>
                      <a:pPr algn="ctr"/>
                      <a:r>
                        <a:rPr lang="en-US" sz="1000" dirty="0">
                          <a:latin typeface="Arial" panose="020B0604020202020204" pitchFamily="34" charset="0"/>
                          <a:cs typeface="Arial" panose="020B0604020202020204" pitchFamily="34" charset="0"/>
                        </a:rPr>
                        <a:t>n</a:t>
                      </a:r>
                    </a:p>
                  </a:txBody>
                  <a:tcPr anchor="ctr"/>
                </a:tc>
                <a:tc>
                  <a:txBody>
                    <a:bodyPr/>
                    <a:lstStyle/>
                    <a:p>
                      <a:pPr algn="ctr"/>
                      <a:r>
                        <a:rPr lang="en-US" sz="1000" dirty="0">
                          <a:latin typeface="Arial" panose="020B0604020202020204" pitchFamily="34" charset="0"/>
                          <a:cs typeface="Arial" panose="020B0604020202020204" pitchFamily="34" charset="0"/>
                        </a:rPr>
                        <a:t>Value</a:t>
                      </a:r>
                    </a:p>
                  </a:txBody>
                  <a:tcPr anchor="ctr"/>
                </a:tc>
                <a:tc>
                  <a:txBody>
                    <a:bodyPr/>
                    <a:lstStyle/>
                    <a:p>
                      <a:pPr algn="ctr"/>
                      <a:r>
                        <a:rPr lang="en-US" sz="1000" dirty="0">
                          <a:latin typeface="Arial" panose="020B0604020202020204" pitchFamily="34" charset="0"/>
                          <a:cs typeface="Arial" panose="020B0604020202020204" pitchFamily="34" charset="0"/>
                        </a:rPr>
                        <a:t>n</a:t>
                      </a:r>
                    </a:p>
                  </a:txBody>
                  <a:tcPr anchor="ctr"/>
                </a:tc>
                <a:tc>
                  <a:txBody>
                    <a:bodyPr/>
                    <a:lstStyle/>
                    <a:p>
                      <a:pPr algn="ctr"/>
                      <a:r>
                        <a:rPr lang="en-US" sz="1000" dirty="0">
                          <a:latin typeface="Arial" panose="020B0604020202020204" pitchFamily="34" charset="0"/>
                          <a:cs typeface="Arial" panose="020B0604020202020204" pitchFamily="34" charset="0"/>
                        </a:rPr>
                        <a:t>Value</a:t>
                      </a:r>
                    </a:p>
                  </a:txBody>
                  <a:tcPr anchor="ctr"/>
                </a:tc>
                <a:tc>
                  <a:txBody>
                    <a:bodyPr/>
                    <a:lstStyle/>
                    <a:p>
                      <a:pPr algn="ctr"/>
                      <a:r>
                        <a:rPr lang="en-US" sz="1000" dirty="0">
                          <a:latin typeface="Arial" panose="020B0604020202020204" pitchFamily="34" charset="0"/>
                          <a:cs typeface="Arial" panose="020B0604020202020204" pitchFamily="34" charset="0"/>
                        </a:rPr>
                        <a:t>n</a:t>
                      </a:r>
                    </a:p>
                  </a:txBody>
                  <a:tcPr anchor="ctr"/>
                </a:tc>
                <a:tc>
                  <a:txBody>
                    <a:bodyPr/>
                    <a:lstStyle/>
                    <a:p>
                      <a:pPr algn="ctr"/>
                      <a:r>
                        <a:rPr lang="en-US" sz="1000" dirty="0">
                          <a:latin typeface="Arial" panose="020B0604020202020204" pitchFamily="34" charset="0"/>
                          <a:cs typeface="Arial" panose="020B0604020202020204" pitchFamily="34" charset="0"/>
                        </a:rPr>
                        <a:t>Value</a:t>
                      </a:r>
                    </a:p>
                  </a:txBody>
                  <a:tcPr anchor="ctr"/>
                </a:tc>
                <a:extLst>
                  <a:ext uri="{0D108BD9-81ED-4DB2-BD59-A6C34878D82A}">
                    <a16:rowId xmlns:a16="http://schemas.microsoft.com/office/drawing/2014/main" val="2818994984"/>
                  </a:ext>
                </a:extLst>
              </a:tr>
              <a:tr h="384201">
                <a:tc>
                  <a:txBody>
                    <a:bodyPr/>
                    <a:lstStyle/>
                    <a:p>
                      <a:pPr algn="ctr"/>
                      <a:r>
                        <a:rPr lang="en-US" sz="1000" dirty="0">
                          <a:latin typeface="Arial" panose="020B0604020202020204" pitchFamily="34" charset="0"/>
                          <a:cs typeface="Arial" panose="020B0604020202020204" pitchFamily="34" charset="0"/>
                        </a:rPr>
                        <a:t>AUC</a:t>
                      </a:r>
                      <a:r>
                        <a:rPr lang="az-Cyrl-AZ" sz="1000" baseline="-25000" dirty="0">
                          <a:latin typeface="Arial" panose="020B0604020202020204" pitchFamily="34" charset="0"/>
                          <a:cs typeface="Arial" panose="020B0604020202020204" pitchFamily="34" charset="0"/>
                        </a:rPr>
                        <a:t>ꚍ</a:t>
                      </a:r>
                      <a:endParaRPr lang="en-US" sz="1000" baseline="-25000" dirty="0">
                        <a:latin typeface="Arial" panose="020B0604020202020204" pitchFamily="34" charset="0"/>
                        <a:cs typeface="Arial" panose="020B0604020202020204" pitchFamily="34" charset="0"/>
                      </a:endParaRPr>
                    </a:p>
                    <a:p>
                      <a:pPr algn="ctr"/>
                      <a:r>
                        <a:rPr lang="en-US" sz="1000" baseline="0" dirty="0">
                          <a:latin typeface="Arial" panose="020B0604020202020204" pitchFamily="34" charset="0"/>
                          <a:cs typeface="Arial" panose="020B0604020202020204" pitchFamily="34" charset="0"/>
                        </a:rPr>
                        <a:t>(</a:t>
                      </a:r>
                      <a:r>
                        <a:rPr lang="en-US" sz="1000" baseline="0" dirty="0" err="1">
                          <a:latin typeface="Arial" panose="020B0604020202020204" pitchFamily="34" charset="0"/>
                          <a:cs typeface="Arial" panose="020B0604020202020204" pitchFamily="34" charset="0"/>
                        </a:rPr>
                        <a:t>hr</a:t>
                      </a:r>
                      <a:r>
                        <a:rPr lang="az-Cyrl-AZ" sz="1000" baseline="0" dirty="0">
                          <a:latin typeface="Arial" panose="020B0604020202020204" pitchFamily="34" charset="0"/>
                          <a:cs typeface="Arial" panose="020B0604020202020204" pitchFamily="34" charset="0"/>
                        </a:rPr>
                        <a:t>∙</a:t>
                      </a:r>
                      <a:r>
                        <a:rPr lang="en-US" sz="1000" baseline="0" dirty="0">
                          <a:latin typeface="Arial" panose="020B0604020202020204" pitchFamily="34" charset="0"/>
                          <a:cs typeface="Arial" panose="020B0604020202020204" pitchFamily="34" charset="0"/>
                        </a:rPr>
                        <a:t>ng/mL)</a:t>
                      </a:r>
                    </a:p>
                  </a:txBody>
                  <a:tcPr anchor="ctr"/>
                </a:tc>
                <a:tc>
                  <a:txBody>
                    <a:bodyPr/>
                    <a:lstStyle/>
                    <a:p>
                      <a:pPr algn="ctr"/>
                      <a:r>
                        <a:rPr lang="en-US" sz="1000" dirty="0">
                          <a:latin typeface="Arial" panose="020B0604020202020204" pitchFamily="34" charset="0"/>
                          <a:cs typeface="Arial" panose="020B0604020202020204" pitchFamily="34" charset="0"/>
                        </a:rPr>
                        <a:t>3</a:t>
                      </a:r>
                    </a:p>
                  </a:txBody>
                  <a:tcPr anchor="ctr"/>
                </a:tc>
                <a:tc>
                  <a:txBody>
                    <a:bodyPr/>
                    <a:lstStyle/>
                    <a:p>
                      <a:pPr algn="ctr"/>
                      <a:r>
                        <a:rPr lang="en-US" sz="1000" dirty="0">
                          <a:latin typeface="Arial" panose="020B0604020202020204" pitchFamily="34" charset="0"/>
                          <a:cs typeface="Arial" panose="020B0604020202020204" pitchFamily="34" charset="0"/>
                        </a:rPr>
                        <a:t>1161 (7)</a:t>
                      </a:r>
                    </a:p>
                  </a:txBody>
                  <a:tcPr anchor="ctr"/>
                </a:tc>
                <a:tc>
                  <a:txBody>
                    <a:bodyPr/>
                    <a:lstStyle/>
                    <a:p>
                      <a:pPr algn="ctr"/>
                      <a:r>
                        <a:rPr lang="en-US" sz="1000" dirty="0">
                          <a:latin typeface="Arial" panose="020B0604020202020204" pitchFamily="34" charset="0"/>
                          <a:cs typeface="Arial" panose="020B0604020202020204" pitchFamily="34" charset="0"/>
                        </a:rPr>
                        <a:t>14</a:t>
                      </a:r>
                    </a:p>
                  </a:txBody>
                  <a:tcPr anchor="ctr"/>
                </a:tc>
                <a:tc>
                  <a:txBody>
                    <a:bodyPr/>
                    <a:lstStyle/>
                    <a:p>
                      <a:pPr algn="ctr"/>
                      <a:r>
                        <a:rPr lang="en-US" sz="1000" dirty="0">
                          <a:latin typeface="Arial" panose="020B0604020202020204" pitchFamily="34" charset="0"/>
                          <a:cs typeface="Arial" panose="020B0604020202020204" pitchFamily="34" charset="0"/>
                        </a:rPr>
                        <a:t>1538 (49)</a:t>
                      </a:r>
                    </a:p>
                  </a:txBody>
                  <a:tcPr anchor="ctr"/>
                </a:tc>
                <a:tc>
                  <a:txBody>
                    <a:bodyPr/>
                    <a:lstStyle/>
                    <a:p>
                      <a:pPr algn="ctr"/>
                      <a:r>
                        <a:rPr lang="en-US" sz="1000" dirty="0">
                          <a:latin typeface="Arial" panose="020B0604020202020204" pitchFamily="34" charset="0"/>
                          <a:cs typeface="Arial" panose="020B0604020202020204" pitchFamily="34" charset="0"/>
                        </a:rPr>
                        <a:t>6</a:t>
                      </a:r>
                    </a:p>
                  </a:txBody>
                  <a:tcPr anchor="ctr"/>
                </a:tc>
                <a:tc>
                  <a:txBody>
                    <a:bodyPr/>
                    <a:lstStyle/>
                    <a:p>
                      <a:pPr algn="ctr"/>
                      <a:r>
                        <a:rPr lang="en-US" sz="1000" dirty="0">
                          <a:latin typeface="Arial" panose="020B0604020202020204" pitchFamily="34" charset="0"/>
                          <a:cs typeface="Arial" panose="020B0604020202020204" pitchFamily="34" charset="0"/>
                        </a:rPr>
                        <a:t>2082 (38)</a:t>
                      </a:r>
                    </a:p>
                  </a:txBody>
                  <a:tcPr anchor="ctr"/>
                </a:tc>
                <a:tc>
                  <a:txBody>
                    <a:bodyPr/>
                    <a:lstStyle/>
                    <a:p>
                      <a:pPr algn="ctr"/>
                      <a:r>
                        <a:rPr lang="en-US" sz="1000" dirty="0">
                          <a:latin typeface="Arial" panose="020B0604020202020204" pitchFamily="34" charset="0"/>
                          <a:cs typeface="Arial" panose="020B0604020202020204" pitchFamily="34" charset="0"/>
                        </a:rPr>
                        <a:t>20</a:t>
                      </a:r>
                    </a:p>
                  </a:txBody>
                  <a:tcPr anchor="ctr"/>
                </a:tc>
                <a:tc>
                  <a:txBody>
                    <a:bodyPr/>
                    <a:lstStyle/>
                    <a:p>
                      <a:pPr algn="ctr"/>
                      <a:r>
                        <a:rPr lang="en-US" sz="1000" dirty="0">
                          <a:latin typeface="Arial" panose="020B0604020202020204" pitchFamily="34" charset="0"/>
                          <a:cs typeface="Arial" panose="020B0604020202020204" pitchFamily="34" charset="0"/>
                        </a:rPr>
                        <a:t>1290 (59) </a:t>
                      </a:r>
                    </a:p>
                  </a:txBody>
                  <a:tcPr anchor="ctr"/>
                </a:tc>
                <a:extLst>
                  <a:ext uri="{0D108BD9-81ED-4DB2-BD59-A6C34878D82A}">
                    <a16:rowId xmlns:a16="http://schemas.microsoft.com/office/drawing/2014/main" val="2816243646"/>
                  </a:ext>
                </a:extLst>
              </a:tr>
              <a:tr h="443309">
                <a:tc>
                  <a:txBody>
                    <a:bodyPr/>
                    <a:lstStyle/>
                    <a:p>
                      <a:pPr algn="ctr"/>
                      <a:r>
                        <a:rPr lang="en-US" sz="1000" dirty="0">
                          <a:latin typeface="Arial" panose="020B0604020202020204" pitchFamily="34" charset="0"/>
                          <a:cs typeface="Arial" panose="020B0604020202020204" pitchFamily="34" charset="0"/>
                        </a:rPr>
                        <a:t>CL/F </a:t>
                      </a:r>
                    </a:p>
                    <a:p>
                      <a:pPr algn="ctr"/>
                      <a:r>
                        <a:rPr lang="en-US" sz="1000" dirty="0">
                          <a:latin typeface="Arial" panose="020B0604020202020204" pitchFamily="34" charset="0"/>
                          <a:cs typeface="Arial" panose="020B0604020202020204" pitchFamily="34" charset="0"/>
                        </a:rPr>
                        <a:t>(L/</a:t>
                      </a:r>
                      <a:r>
                        <a:rPr lang="en-US" sz="1000" dirty="0" err="1">
                          <a:latin typeface="Arial" panose="020B0604020202020204" pitchFamily="34" charset="0"/>
                          <a:cs typeface="Arial" panose="020B0604020202020204" pitchFamily="34" charset="0"/>
                        </a:rPr>
                        <a:t>hr</a:t>
                      </a:r>
                      <a:r>
                        <a:rPr lang="en-US" sz="1000" dirty="0">
                          <a:latin typeface="Arial" panose="020B0604020202020204" pitchFamily="34" charset="0"/>
                          <a:cs typeface="Arial" panose="020B0604020202020204" pitchFamily="34" charset="0"/>
                        </a:rPr>
                        <a:t>/</a:t>
                      </a:r>
                      <a:r>
                        <a:rPr lang="en-US" sz="1000" dirty="0" err="1">
                          <a:latin typeface="Arial" panose="020B0604020202020204" pitchFamily="34" charset="0"/>
                          <a:cs typeface="Arial" panose="020B0604020202020204" pitchFamily="34" charset="0"/>
                        </a:rPr>
                        <a:t>m</a:t>
                      </a:r>
                      <a:r>
                        <a:rPr lang="en-US" sz="1000" baseline="30000" dirty="0" err="1">
                          <a:latin typeface="Arial" panose="020B0604020202020204" pitchFamily="34" charset="0"/>
                          <a:cs typeface="Arial" panose="020B0604020202020204" pitchFamily="34" charset="0"/>
                        </a:rPr>
                        <a:t>2</a:t>
                      </a:r>
                      <a:r>
                        <a:rPr lang="en-US" sz="1000" dirty="0">
                          <a:latin typeface="Arial" panose="020B0604020202020204" pitchFamily="34" charset="0"/>
                          <a:cs typeface="Arial" panose="020B0604020202020204" pitchFamily="34" charset="0"/>
                        </a:rPr>
                        <a:t>)</a:t>
                      </a:r>
                    </a:p>
                  </a:txBody>
                  <a:tcPr anchor="ctr"/>
                </a:tc>
                <a:tc>
                  <a:txBody>
                    <a:bodyPr/>
                    <a:lstStyle/>
                    <a:p>
                      <a:pPr algn="ctr"/>
                      <a:r>
                        <a:rPr lang="en-US" sz="1000" dirty="0">
                          <a:latin typeface="Arial" panose="020B0604020202020204" pitchFamily="34" charset="0"/>
                          <a:cs typeface="Arial" panose="020B0604020202020204" pitchFamily="34" charset="0"/>
                        </a:rPr>
                        <a:t>3</a:t>
                      </a:r>
                    </a:p>
                  </a:txBody>
                  <a:tcPr anchor="ctr"/>
                </a:tc>
                <a:tc>
                  <a:txBody>
                    <a:bodyPr/>
                    <a:lstStyle/>
                    <a:p>
                      <a:pPr algn="ctr"/>
                      <a:r>
                        <a:rPr lang="en-US" sz="1000" dirty="0">
                          <a:latin typeface="Arial" panose="020B0604020202020204" pitchFamily="34" charset="0"/>
                          <a:cs typeface="Arial" panose="020B0604020202020204" pitchFamily="34" charset="0"/>
                        </a:rPr>
                        <a:t>47.31 (8) </a:t>
                      </a:r>
                    </a:p>
                  </a:txBody>
                  <a:tcPr anchor="ctr"/>
                </a:tc>
                <a:tc>
                  <a:txBody>
                    <a:bodyPr/>
                    <a:lstStyle/>
                    <a:p>
                      <a:pPr algn="ctr"/>
                      <a:r>
                        <a:rPr lang="en-US" sz="1000" dirty="0">
                          <a:latin typeface="Arial" panose="020B0604020202020204" pitchFamily="34" charset="0"/>
                          <a:cs typeface="Arial" panose="020B0604020202020204" pitchFamily="34" charset="0"/>
                        </a:rPr>
                        <a:t>14</a:t>
                      </a:r>
                    </a:p>
                  </a:txBody>
                  <a:tcPr anchor="ctr"/>
                </a:tc>
                <a:tc>
                  <a:txBody>
                    <a:bodyPr/>
                    <a:lstStyle/>
                    <a:p>
                      <a:pPr algn="ctr"/>
                      <a:r>
                        <a:rPr lang="en-US" sz="1000" dirty="0">
                          <a:latin typeface="Arial" panose="020B0604020202020204" pitchFamily="34" charset="0"/>
                          <a:cs typeface="Arial" panose="020B0604020202020204" pitchFamily="34" charset="0"/>
                        </a:rPr>
                        <a:t>48.75 (49)</a:t>
                      </a:r>
                    </a:p>
                  </a:txBody>
                  <a:tcPr anchor="ctr"/>
                </a:tc>
                <a:tc>
                  <a:txBody>
                    <a:bodyPr/>
                    <a:lstStyle/>
                    <a:p>
                      <a:pPr algn="ctr"/>
                      <a:r>
                        <a:rPr lang="en-US" sz="1000" dirty="0">
                          <a:latin typeface="Arial" panose="020B0604020202020204" pitchFamily="34" charset="0"/>
                          <a:cs typeface="Arial" panose="020B0604020202020204" pitchFamily="34" charset="0"/>
                        </a:rPr>
                        <a:t>6</a:t>
                      </a:r>
                    </a:p>
                  </a:txBody>
                  <a:tcPr anchor="ctr"/>
                </a:tc>
                <a:tc>
                  <a:txBody>
                    <a:bodyPr/>
                    <a:lstStyle/>
                    <a:p>
                      <a:pPr algn="ctr"/>
                      <a:r>
                        <a:rPr lang="en-US" sz="1000" dirty="0">
                          <a:latin typeface="Arial" panose="020B0604020202020204" pitchFamily="34" charset="0"/>
                          <a:cs typeface="Arial" panose="020B0604020202020204" pitchFamily="34" charset="0"/>
                        </a:rPr>
                        <a:t>45.61 (39)</a:t>
                      </a:r>
                    </a:p>
                  </a:txBody>
                  <a:tcPr anchor="ctr"/>
                </a:tc>
                <a:tc>
                  <a:txBody>
                    <a:bodyPr/>
                    <a:lstStyle/>
                    <a:p>
                      <a:pPr algn="ctr"/>
                      <a:r>
                        <a:rPr lang="en-US" sz="1000" dirty="0">
                          <a:latin typeface="Arial" panose="020B0604020202020204" pitchFamily="34" charset="0"/>
                          <a:cs typeface="Arial" panose="020B0604020202020204" pitchFamily="34" charset="0"/>
                        </a:rPr>
                        <a:t>20</a:t>
                      </a:r>
                    </a:p>
                  </a:txBody>
                  <a:tcPr anchor="ctr"/>
                </a:tc>
                <a:tc>
                  <a:txBody>
                    <a:bodyPr/>
                    <a:lstStyle/>
                    <a:p>
                      <a:pPr algn="ctr"/>
                      <a:r>
                        <a:rPr lang="en-US" sz="1000" dirty="0">
                          <a:latin typeface="Arial" panose="020B0604020202020204" pitchFamily="34" charset="0"/>
                          <a:cs typeface="Arial" panose="020B0604020202020204" pitchFamily="34" charset="0"/>
                        </a:rPr>
                        <a:t>58.12 (59)</a:t>
                      </a:r>
                    </a:p>
                  </a:txBody>
                  <a:tcPr anchor="ctr"/>
                </a:tc>
                <a:extLst>
                  <a:ext uri="{0D108BD9-81ED-4DB2-BD59-A6C34878D82A}">
                    <a16:rowId xmlns:a16="http://schemas.microsoft.com/office/drawing/2014/main" val="3642678930"/>
                  </a:ext>
                </a:extLst>
              </a:tr>
              <a:tr h="443309">
                <a:tc>
                  <a:txBody>
                    <a:bodyPr/>
                    <a:lstStyle/>
                    <a:p>
                      <a:pPr algn="ctr"/>
                      <a:r>
                        <a:rPr lang="en-US" sz="1000" dirty="0" err="1">
                          <a:latin typeface="Arial" panose="020B0604020202020204" pitchFamily="34" charset="0"/>
                          <a:cs typeface="Arial" panose="020B0604020202020204" pitchFamily="34" charset="0"/>
                        </a:rPr>
                        <a:t>C</a:t>
                      </a:r>
                      <a:r>
                        <a:rPr lang="en-US" sz="1000" baseline="-25000" dirty="0" err="1">
                          <a:latin typeface="Arial" panose="020B0604020202020204" pitchFamily="34" charset="0"/>
                          <a:cs typeface="Arial" panose="020B0604020202020204" pitchFamily="34" charset="0"/>
                        </a:rPr>
                        <a:t>max</a:t>
                      </a:r>
                      <a:endParaRPr lang="en-US" sz="1000" baseline="-25000" dirty="0">
                        <a:latin typeface="Arial" panose="020B0604020202020204" pitchFamily="34" charset="0"/>
                        <a:cs typeface="Arial" panose="020B0604020202020204" pitchFamily="34" charset="0"/>
                      </a:endParaRPr>
                    </a:p>
                    <a:p>
                      <a:pPr algn="ctr"/>
                      <a:r>
                        <a:rPr lang="en-US" sz="1000" dirty="0">
                          <a:latin typeface="Arial" panose="020B0604020202020204" pitchFamily="34" charset="0"/>
                          <a:cs typeface="Arial" panose="020B0604020202020204" pitchFamily="34" charset="0"/>
                        </a:rPr>
                        <a:t>(ng/mL)</a:t>
                      </a:r>
                    </a:p>
                  </a:txBody>
                  <a:tcPr anchor="ctr"/>
                </a:tc>
                <a:tc>
                  <a:txBody>
                    <a:bodyPr/>
                    <a:lstStyle/>
                    <a:p>
                      <a:pPr algn="ctr"/>
                      <a:r>
                        <a:rPr lang="en-US" sz="1000" dirty="0">
                          <a:latin typeface="Arial" panose="020B0604020202020204" pitchFamily="34" charset="0"/>
                          <a:cs typeface="Arial" panose="020B0604020202020204" pitchFamily="34" charset="0"/>
                        </a:rPr>
                        <a:t>3</a:t>
                      </a:r>
                    </a:p>
                  </a:txBody>
                  <a:tcPr anchor="ctr"/>
                </a:tc>
                <a:tc>
                  <a:txBody>
                    <a:bodyPr/>
                    <a:lstStyle/>
                    <a:p>
                      <a:pPr algn="ctr"/>
                      <a:r>
                        <a:rPr lang="en-US" sz="1000" dirty="0">
                          <a:latin typeface="Arial" panose="020B0604020202020204" pitchFamily="34" charset="0"/>
                          <a:cs typeface="Arial" panose="020B0604020202020204" pitchFamily="34" charset="0"/>
                        </a:rPr>
                        <a:t>80.44 (21)</a:t>
                      </a:r>
                    </a:p>
                  </a:txBody>
                  <a:tcPr anchor="ctr"/>
                </a:tc>
                <a:tc>
                  <a:txBody>
                    <a:bodyPr/>
                    <a:lstStyle/>
                    <a:p>
                      <a:pPr algn="ctr"/>
                      <a:r>
                        <a:rPr lang="en-US" sz="1000" dirty="0">
                          <a:latin typeface="Arial" panose="020B0604020202020204" pitchFamily="34" charset="0"/>
                          <a:cs typeface="Arial" panose="020B0604020202020204" pitchFamily="34" charset="0"/>
                        </a:rPr>
                        <a:t>15</a:t>
                      </a:r>
                    </a:p>
                  </a:txBody>
                  <a:tcPr anchor="ctr"/>
                </a:tc>
                <a:tc>
                  <a:txBody>
                    <a:bodyPr/>
                    <a:lstStyle/>
                    <a:p>
                      <a:pPr algn="ctr"/>
                      <a:r>
                        <a:rPr lang="en-US" sz="1000" dirty="0">
                          <a:latin typeface="Arial" panose="020B0604020202020204" pitchFamily="34" charset="0"/>
                          <a:cs typeface="Arial" panose="020B0604020202020204" pitchFamily="34" charset="0"/>
                        </a:rPr>
                        <a:t>113.2 (49) </a:t>
                      </a:r>
                    </a:p>
                  </a:txBody>
                  <a:tcPr anchor="ctr"/>
                </a:tc>
                <a:tc>
                  <a:txBody>
                    <a:bodyPr/>
                    <a:lstStyle/>
                    <a:p>
                      <a:pPr algn="ctr"/>
                      <a:r>
                        <a:rPr lang="en-US" sz="1000" dirty="0">
                          <a:latin typeface="Arial" panose="020B0604020202020204" pitchFamily="34" charset="0"/>
                          <a:cs typeface="Arial" panose="020B0604020202020204" pitchFamily="34" charset="0"/>
                        </a:rPr>
                        <a:t>6</a:t>
                      </a:r>
                    </a:p>
                  </a:txBody>
                  <a:tcPr anchor="ctr"/>
                </a:tc>
                <a:tc>
                  <a:txBody>
                    <a:bodyPr/>
                    <a:lstStyle/>
                    <a:p>
                      <a:pPr algn="ctr"/>
                      <a:r>
                        <a:rPr lang="en-US" sz="1000" dirty="0">
                          <a:latin typeface="Arial" panose="020B0604020202020204" pitchFamily="34" charset="0"/>
                          <a:cs typeface="Arial" panose="020B0604020202020204" pitchFamily="34" charset="0"/>
                        </a:rPr>
                        <a:t>127.9 (44)</a:t>
                      </a:r>
                    </a:p>
                  </a:txBody>
                  <a:tcPr anchor="ctr"/>
                </a:tc>
                <a:tc>
                  <a:txBody>
                    <a:bodyPr/>
                    <a:lstStyle/>
                    <a:p>
                      <a:pPr algn="ctr"/>
                      <a:r>
                        <a:rPr lang="en-US" sz="1000" dirty="0">
                          <a:latin typeface="Arial" panose="020B0604020202020204" pitchFamily="34" charset="0"/>
                          <a:cs typeface="Arial" panose="020B0604020202020204" pitchFamily="34" charset="0"/>
                        </a:rPr>
                        <a:t>23</a:t>
                      </a:r>
                    </a:p>
                  </a:txBody>
                  <a:tcPr anchor="ctr"/>
                </a:tc>
                <a:tc>
                  <a:txBody>
                    <a:bodyPr/>
                    <a:lstStyle/>
                    <a:p>
                      <a:pPr algn="ctr"/>
                      <a:r>
                        <a:rPr lang="en-US" sz="1000" dirty="0">
                          <a:latin typeface="Arial" panose="020B0604020202020204" pitchFamily="34" charset="0"/>
                          <a:cs typeface="Arial" panose="020B0604020202020204" pitchFamily="34" charset="0"/>
                        </a:rPr>
                        <a:t>91.45 (58)</a:t>
                      </a:r>
                    </a:p>
                  </a:txBody>
                  <a:tcPr anchor="ctr"/>
                </a:tc>
                <a:extLst>
                  <a:ext uri="{0D108BD9-81ED-4DB2-BD59-A6C34878D82A}">
                    <a16:rowId xmlns:a16="http://schemas.microsoft.com/office/drawing/2014/main" val="1929658006"/>
                  </a:ext>
                </a:extLst>
              </a:tr>
              <a:tr h="443309">
                <a:tc>
                  <a:txBody>
                    <a:bodyPr/>
                    <a:lstStyle/>
                    <a:p>
                      <a:pPr algn="ctr"/>
                      <a:r>
                        <a:rPr lang="en-US" sz="1000" dirty="0" err="1">
                          <a:latin typeface="Arial" panose="020B0604020202020204" pitchFamily="34" charset="0"/>
                          <a:cs typeface="Arial" panose="020B0604020202020204" pitchFamily="34" charset="0"/>
                        </a:rPr>
                        <a:t>C</a:t>
                      </a:r>
                      <a:r>
                        <a:rPr lang="en-US" sz="1000" baseline="-25000" dirty="0" err="1">
                          <a:latin typeface="Arial" panose="020B0604020202020204" pitchFamily="34" charset="0"/>
                          <a:cs typeface="Arial" panose="020B0604020202020204" pitchFamily="34" charset="0"/>
                        </a:rPr>
                        <a:t>trough</a:t>
                      </a:r>
                      <a:endParaRPr lang="en-US" sz="1000" baseline="-25000" dirty="0">
                        <a:latin typeface="Arial" panose="020B0604020202020204" pitchFamily="34" charset="0"/>
                        <a:cs typeface="Arial" panose="020B0604020202020204" pitchFamily="34" charset="0"/>
                      </a:endParaRPr>
                    </a:p>
                    <a:p>
                      <a:pPr algn="ctr"/>
                      <a:r>
                        <a:rPr lang="en-US" sz="1000" baseline="0" dirty="0">
                          <a:latin typeface="Arial" panose="020B0604020202020204" pitchFamily="34" charset="0"/>
                          <a:cs typeface="Arial" panose="020B0604020202020204" pitchFamily="34" charset="0"/>
                        </a:rPr>
                        <a:t>(ng/mL)</a:t>
                      </a:r>
                    </a:p>
                  </a:txBody>
                  <a:tcPr anchor="ctr"/>
                </a:tc>
                <a:tc>
                  <a:txBody>
                    <a:bodyPr/>
                    <a:lstStyle/>
                    <a:p>
                      <a:pPr algn="ctr"/>
                      <a:r>
                        <a:rPr lang="en-US" sz="1000" dirty="0">
                          <a:latin typeface="Arial" panose="020B0604020202020204" pitchFamily="34" charset="0"/>
                          <a:cs typeface="Arial" panose="020B0604020202020204" pitchFamily="34" charset="0"/>
                        </a:rPr>
                        <a:t>3</a:t>
                      </a:r>
                    </a:p>
                  </a:txBody>
                  <a:tcPr anchor="ctr"/>
                </a:tc>
                <a:tc>
                  <a:txBody>
                    <a:bodyPr/>
                    <a:lstStyle/>
                    <a:p>
                      <a:pPr algn="ctr"/>
                      <a:r>
                        <a:rPr lang="en-US" sz="1000" dirty="0">
                          <a:latin typeface="Arial" panose="020B0604020202020204" pitchFamily="34" charset="0"/>
                          <a:cs typeface="Arial" panose="020B0604020202020204" pitchFamily="34" charset="0"/>
                        </a:rPr>
                        <a:t>30.42 (7) </a:t>
                      </a:r>
                    </a:p>
                  </a:txBody>
                  <a:tcPr anchor="ctr"/>
                </a:tc>
                <a:tc>
                  <a:txBody>
                    <a:bodyPr/>
                    <a:lstStyle/>
                    <a:p>
                      <a:pPr algn="ctr"/>
                      <a:r>
                        <a:rPr lang="en-US" sz="1000" dirty="0">
                          <a:latin typeface="Arial" panose="020B0604020202020204" pitchFamily="34" charset="0"/>
                          <a:cs typeface="Arial" panose="020B0604020202020204" pitchFamily="34" charset="0"/>
                        </a:rPr>
                        <a:t>15</a:t>
                      </a:r>
                    </a:p>
                  </a:txBody>
                  <a:tcPr anchor="ctr"/>
                </a:tc>
                <a:tc>
                  <a:txBody>
                    <a:bodyPr/>
                    <a:lstStyle/>
                    <a:p>
                      <a:pPr algn="ctr"/>
                      <a:r>
                        <a:rPr lang="en-US" sz="1000" dirty="0">
                          <a:latin typeface="Arial" panose="020B0604020202020204" pitchFamily="34" charset="0"/>
                          <a:cs typeface="Arial" panose="020B0604020202020204" pitchFamily="34" charset="0"/>
                        </a:rPr>
                        <a:t>36.01 (50)</a:t>
                      </a:r>
                    </a:p>
                  </a:txBody>
                  <a:tcPr anchor="ctr"/>
                </a:tc>
                <a:tc>
                  <a:txBody>
                    <a:bodyPr/>
                    <a:lstStyle/>
                    <a:p>
                      <a:pPr algn="ctr"/>
                      <a:r>
                        <a:rPr lang="en-US" sz="1000" dirty="0">
                          <a:latin typeface="Arial" panose="020B0604020202020204" pitchFamily="34" charset="0"/>
                          <a:cs typeface="Arial" panose="020B0604020202020204" pitchFamily="34" charset="0"/>
                        </a:rPr>
                        <a:t>6</a:t>
                      </a:r>
                    </a:p>
                  </a:txBody>
                  <a:tcPr anchor="ctr"/>
                </a:tc>
                <a:tc>
                  <a:txBody>
                    <a:bodyPr/>
                    <a:lstStyle/>
                    <a:p>
                      <a:pPr algn="ctr"/>
                      <a:r>
                        <a:rPr lang="en-US" sz="1000" dirty="0">
                          <a:latin typeface="Arial" panose="020B0604020202020204" pitchFamily="34" charset="0"/>
                          <a:cs typeface="Arial" panose="020B0604020202020204" pitchFamily="34" charset="0"/>
                        </a:rPr>
                        <a:t>44.75 (54) </a:t>
                      </a:r>
                    </a:p>
                  </a:txBody>
                  <a:tcPr anchor="ctr"/>
                </a:tc>
                <a:tc>
                  <a:txBody>
                    <a:bodyPr/>
                    <a:lstStyle/>
                    <a:p>
                      <a:pPr algn="ctr"/>
                      <a:r>
                        <a:rPr lang="en-US" sz="1000" dirty="0">
                          <a:latin typeface="Arial" panose="020B0604020202020204" pitchFamily="34" charset="0"/>
                          <a:cs typeface="Arial" panose="020B0604020202020204" pitchFamily="34" charset="0"/>
                        </a:rPr>
                        <a:t>23</a:t>
                      </a:r>
                    </a:p>
                  </a:txBody>
                  <a:tcPr anchor="ctr"/>
                </a:tc>
                <a:tc>
                  <a:txBody>
                    <a:bodyPr/>
                    <a:lstStyle/>
                    <a:p>
                      <a:pPr algn="ctr"/>
                      <a:r>
                        <a:rPr lang="en-US" sz="1000" dirty="0">
                          <a:latin typeface="Arial" panose="020B0604020202020204" pitchFamily="34" charset="0"/>
                          <a:cs typeface="Arial" panose="020B0604020202020204" pitchFamily="34" charset="0"/>
                        </a:rPr>
                        <a:t>23.98 (81)</a:t>
                      </a:r>
                    </a:p>
                  </a:txBody>
                  <a:tcPr anchor="ctr"/>
                </a:tc>
                <a:extLst>
                  <a:ext uri="{0D108BD9-81ED-4DB2-BD59-A6C34878D82A}">
                    <a16:rowId xmlns:a16="http://schemas.microsoft.com/office/drawing/2014/main" val="797379498"/>
                  </a:ext>
                </a:extLst>
              </a:tr>
              <a:tr h="443309">
                <a:tc>
                  <a:txBody>
                    <a:bodyPr/>
                    <a:lstStyle/>
                    <a:p>
                      <a:pPr algn="ctr"/>
                      <a:r>
                        <a:rPr lang="en-US" sz="1000" dirty="0" err="1">
                          <a:latin typeface="Arial" panose="020B0604020202020204" pitchFamily="34" charset="0"/>
                          <a:cs typeface="Arial" panose="020B0604020202020204" pitchFamily="34" charset="0"/>
                        </a:rPr>
                        <a:t>T</a:t>
                      </a:r>
                      <a:r>
                        <a:rPr lang="en-US" sz="1000" baseline="-25000" dirty="0" err="1">
                          <a:latin typeface="Arial" panose="020B0604020202020204" pitchFamily="34" charset="0"/>
                          <a:cs typeface="Arial" panose="020B0604020202020204" pitchFamily="34" charset="0"/>
                        </a:rPr>
                        <a:t>max</a:t>
                      </a:r>
                      <a:endParaRPr lang="en-US" sz="1000" baseline="-25000" dirty="0">
                        <a:latin typeface="Arial" panose="020B0604020202020204" pitchFamily="34" charset="0"/>
                        <a:cs typeface="Arial" panose="020B0604020202020204" pitchFamily="34" charset="0"/>
                      </a:endParaRPr>
                    </a:p>
                    <a:p>
                      <a:pPr algn="ctr"/>
                      <a:r>
                        <a:rPr lang="en-US" sz="1000" dirty="0">
                          <a:latin typeface="Arial" panose="020B0604020202020204" pitchFamily="34" charset="0"/>
                          <a:cs typeface="Arial" panose="020B0604020202020204" pitchFamily="34" charset="0"/>
                        </a:rPr>
                        <a:t>(</a:t>
                      </a:r>
                      <a:r>
                        <a:rPr lang="en-US" sz="1000" dirty="0" err="1">
                          <a:latin typeface="Arial" panose="020B0604020202020204" pitchFamily="34" charset="0"/>
                          <a:cs typeface="Arial" panose="020B0604020202020204" pitchFamily="34" charset="0"/>
                        </a:rPr>
                        <a:t>hr</a:t>
                      </a:r>
                      <a:r>
                        <a:rPr lang="en-US" sz="1000" dirty="0">
                          <a:latin typeface="Arial" panose="020B0604020202020204" pitchFamily="34" charset="0"/>
                          <a:cs typeface="Arial" panose="020B0604020202020204" pitchFamily="34" charset="0"/>
                        </a:rPr>
                        <a:t>)</a:t>
                      </a:r>
                    </a:p>
                  </a:txBody>
                  <a:tcPr anchor="ctr"/>
                </a:tc>
                <a:tc>
                  <a:txBody>
                    <a:bodyPr/>
                    <a:lstStyle/>
                    <a:p>
                      <a:pPr algn="ctr"/>
                      <a:r>
                        <a:rPr lang="en-US" sz="1000" dirty="0">
                          <a:latin typeface="Arial" panose="020B0604020202020204" pitchFamily="34" charset="0"/>
                          <a:cs typeface="Arial" panose="020B0604020202020204" pitchFamily="34" charset="0"/>
                        </a:rPr>
                        <a:t>3</a:t>
                      </a:r>
                    </a:p>
                  </a:txBody>
                  <a:tcPr anchor="ctr"/>
                </a:tc>
                <a:tc>
                  <a:txBody>
                    <a:bodyPr/>
                    <a:lstStyle/>
                    <a:p>
                      <a:pPr algn="ctr"/>
                      <a:r>
                        <a:rPr lang="en-US" sz="1000" dirty="0">
                          <a:latin typeface="Arial" panose="020B0604020202020204" pitchFamily="34" charset="0"/>
                          <a:cs typeface="Arial" panose="020B0604020202020204" pitchFamily="34" charset="0"/>
                        </a:rPr>
                        <a:t>6.03 (2.02-6.08)</a:t>
                      </a:r>
                    </a:p>
                  </a:txBody>
                  <a:tcPr anchor="ctr"/>
                </a:tc>
                <a:tc>
                  <a:txBody>
                    <a:bodyPr/>
                    <a:lstStyle/>
                    <a:p>
                      <a:pPr algn="ctr"/>
                      <a:r>
                        <a:rPr lang="en-US" sz="1000" dirty="0">
                          <a:latin typeface="Arial" panose="020B0604020202020204" pitchFamily="34" charset="0"/>
                          <a:cs typeface="Arial" panose="020B0604020202020204" pitchFamily="34" charset="0"/>
                        </a:rPr>
                        <a:t>15</a:t>
                      </a:r>
                    </a:p>
                  </a:txBody>
                  <a:tcPr anchor="ctr"/>
                </a:tc>
                <a:tc>
                  <a:txBody>
                    <a:bodyPr/>
                    <a:lstStyle/>
                    <a:p>
                      <a:pPr algn="ctr"/>
                      <a:r>
                        <a:rPr lang="en-US" sz="1000" dirty="0">
                          <a:latin typeface="Arial" panose="020B0604020202020204" pitchFamily="34" charset="0"/>
                          <a:cs typeface="Arial" panose="020B0604020202020204" pitchFamily="34" charset="0"/>
                        </a:rPr>
                        <a:t>4.17 (1.85-6.47)</a:t>
                      </a:r>
                    </a:p>
                  </a:txBody>
                  <a:tcPr anchor="ctr"/>
                </a:tc>
                <a:tc>
                  <a:txBody>
                    <a:bodyPr/>
                    <a:lstStyle/>
                    <a:p>
                      <a:pPr algn="ctr"/>
                      <a:r>
                        <a:rPr lang="en-US" sz="1000" dirty="0">
                          <a:latin typeface="Arial" panose="020B0604020202020204" pitchFamily="34" charset="0"/>
                          <a:cs typeface="Arial" panose="020B0604020202020204" pitchFamily="34" charset="0"/>
                        </a:rPr>
                        <a:t>6</a:t>
                      </a:r>
                    </a:p>
                  </a:txBody>
                  <a:tcPr anchor="ctr"/>
                </a:tc>
                <a:tc>
                  <a:txBody>
                    <a:bodyPr/>
                    <a:lstStyle/>
                    <a:p>
                      <a:pPr algn="ctr"/>
                      <a:r>
                        <a:rPr lang="en-US" sz="1000" dirty="0">
                          <a:latin typeface="Arial" panose="020B0604020202020204" pitchFamily="34" charset="0"/>
                          <a:cs typeface="Arial" panose="020B0604020202020204" pitchFamily="34" charset="0"/>
                        </a:rPr>
                        <a:t>5.02 (2.07-8.05)</a:t>
                      </a:r>
                    </a:p>
                  </a:txBody>
                  <a:tcPr anchor="ctr"/>
                </a:tc>
                <a:tc>
                  <a:txBody>
                    <a:bodyPr/>
                    <a:lstStyle/>
                    <a:p>
                      <a:pPr algn="ctr"/>
                      <a:r>
                        <a:rPr lang="en-US" sz="1000" dirty="0">
                          <a:latin typeface="Arial" panose="020B0604020202020204" pitchFamily="34" charset="0"/>
                          <a:cs typeface="Arial" panose="020B0604020202020204" pitchFamily="34" charset="0"/>
                        </a:rPr>
                        <a:t>23</a:t>
                      </a:r>
                    </a:p>
                  </a:txBody>
                  <a:tcPr anchor="ctr"/>
                </a:tc>
                <a:tc>
                  <a:txBody>
                    <a:bodyPr/>
                    <a:lstStyle/>
                    <a:p>
                      <a:pPr algn="ctr"/>
                      <a:r>
                        <a:rPr lang="en-US" sz="1000" dirty="0">
                          <a:latin typeface="Arial" panose="020B0604020202020204" pitchFamily="34" charset="0"/>
                          <a:cs typeface="Arial" panose="020B0604020202020204" pitchFamily="34" charset="0"/>
                        </a:rPr>
                        <a:t>4.05 (1.97-24.0)</a:t>
                      </a:r>
                    </a:p>
                  </a:txBody>
                  <a:tcPr anchor="ctr"/>
                </a:tc>
                <a:extLst>
                  <a:ext uri="{0D108BD9-81ED-4DB2-BD59-A6C34878D82A}">
                    <a16:rowId xmlns:a16="http://schemas.microsoft.com/office/drawing/2014/main" val="1066555961"/>
                  </a:ext>
                </a:extLst>
              </a:tr>
            </a:tbl>
          </a:graphicData>
        </a:graphic>
      </p:graphicFrame>
      <p:sp>
        <p:nvSpPr>
          <p:cNvPr id="246" name="TextBox 245">
            <a:extLst>
              <a:ext uri="{FF2B5EF4-FFF2-40B4-BE49-F238E27FC236}">
                <a16:creationId xmlns:a16="http://schemas.microsoft.com/office/drawing/2014/main" id="{B5B53896-4509-73B7-DDB6-325399675B6C}"/>
              </a:ext>
            </a:extLst>
          </p:cNvPr>
          <p:cNvSpPr txBox="1"/>
          <p:nvPr/>
        </p:nvSpPr>
        <p:spPr>
          <a:xfrm>
            <a:off x="5844060" y="10935054"/>
            <a:ext cx="6920098" cy="369332"/>
          </a:xfrm>
          <a:prstGeom prst="rect">
            <a:avLst/>
          </a:prstGeom>
          <a:noFill/>
        </p:spPr>
        <p:txBody>
          <a:bodyPr wrap="square">
            <a:spAutoFit/>
          </a:bodyPr>
          <a:lstStyle/>
          <a:p>
            <a:r>
              <a:rPr lang="en-US" sz="600" dirty="0">
                <a:latin typeface="Arial" panose="020B0604020202020204" pitchFamily="34" charset="0"/>
                <a:cs typeface="Arial" panose="020B0604020202020204" pitchFamily="34" charset="0"/>
              </a:rPr>
              <a:t>N = Total number of participants in the treatment group in the indicated population. n = number of participants contributing to the summary statistics. a. Geometric mean (geometric %coefficient of variation) for all except median (range) for </a:t>
            </a:r>
            <a:r>
              <a:rPr lang="en-US" sz="600" dirty="0" err="1">
                <a:latin typeface="Arial" panose="020B0604020202020204" pitchFamily="34" charset="0"/>
                <a:cs typeface="Arial" panose="020B0604020202020204" pitchFamily="34" charset="0"/>
              </a:rPr>
              <a:t>T</a:t>
            </a:r>
            <a:r>
              <a:rPr lang="en-US" sz="600" baseline="-25000" dirty="0" err="1">
                <a:latin typeface="Arial" panose="020B0604020202020204" pitchFamily="34" charset="0"/>
                <a:cs typeface="Arial" panose="020B0604020202020204" pitchFamily="34" charset="0"/>
              </a:rPr>
              <a:t>max</a:t>
            </a:r>
            <a:r>
              <a:rPr lang="en-US" sz="600" dirty="0">
                <a:latin typeface="Arial" panose="020B0604020202020204" pitchFamily="34" charset="0"/>
                <a:cs typeface="Arial" panose="020B0604020202020204" pitchFamily="34" charset="0"/>
              </a:rPr>
              <a:t>. Summaries include parameters derived from profiles that meet steady state criteria. Patients with reported vomiting events are excluded in summaries. Make-up visits are included only if Cycle 1 Day 5 is not available/reportable.</a:t>
            </a:r>
          </a:p>
        </p:txBody>
      </p:sp>
      <p:sp>
        <p:nvSpPr>
          <p:cNvPr id="248" name="TextBox 247">
            <a:extLst>
              <a:ext uri="{FF2B5EF4-FFF2-40B4-BE49-F238E27FC236}">
                <a16:creationId xmlns:a16="http://schemas.microsoft.com/office/drawing/2014/main" id="{A36883A6-B0BE-E1C3-CD40-4ECBFE7A1383}"/>
              </a:ext>
            </a:extLst>
          </p:cNvPr>
          <p:cNvSpPr txBox="1"/>
          <p:nvPr/>
        </p:nvSpPr>
        <p:spPr>
          <a:xfrm>
            <a:off x="5621558" y="5141808"/>
            <a:ext cx="7006006" cy="2400657"/>
          </a:xfrm>
          <a:prstGeom prst="rect">
            <a:avLst/>
          </a:prstGeom>
          <a:noFill/>
        </p:spPr>
        <p:txBody>
          <a:bodyPr wrap="square">
            <a:spAutoFit/>
          </a:bodyPr>
          <a:lstStyle/>
          <a:p>
            <a:pPr marL="171450" indent="-171450">
              <a:spcAft>
                <a:spcPts val="600"/>
              </a:spcAft>
              <a:buFont typeface="Arial" panose="020B0604020202020204" pitchFamily="34" charset="0"/>
              <a:buChar char="•"/>
            </a:pPr>
            <a:r>
              <a:rPr lang="en-US" sz="1000" dirty="0">
                <a:effectLst/>
                <a:latin typeface="Arial" panose="020B0604020202020204" pitchFamily="34" charset="0"/>
                <a:ea typeface="Calibri" panose="020F0502020204030204" pitchFamily="34" charset="0"/>
                <a:cs typeface="Arial" panose="020B0604020202020204" pitchFamily="34" charset="0"/>
              </a:rPr>
              <a:t>Palbociclib exposure increased proportionally with dose. Palbociclib exposure on </a:t>
            </a:r>
            <a:r>
              <a:rPr lang="en-US" sz="1000" dirty="0" err="1">
                <a:effectLst/>
                <a:latin typeface="Arial" panose="020B0604020202020204" pitchFamily="34" charset="0"/>
                <a:ea typeface="Calibri" panose="020F0502020204030204" pitchFamily="34" charset="0"/>
                <a:cs typeface="Arial" panose="020B0604020202020204" pitchFamily="34" charset="0"/>
              </a:rPr>
              <a:t>C1D5</a:t>
            </a:r>
            <a:r>
              <a:rPr lang="en-US" sz="1000" dirty="0">
                <a:effectLst/>
                <a:latin typeface="Arial" panose="020B0604020202020204" pitchFamily="34" charset="0"/>
                <a:ea typeface="Calibri" panose="020F0502020204030204" pitchFamily="34" charset="0"/>
                <a:cs typeface="Arial" panose="020B0604020202020204" pitchFamily="34" charset="0"/>
              </a:rPr>
              <a:t> (75 mg/</a:t>
            </a:r>
            <a:r>
              <a:rPr lang="en-US" sz="1000" dirty="0" err="1">
                <a:effectLst/>
                <a:latin typeface="Arial" panose="020B0604020202020204" pitchFamily="34" charset="0"/>
                <a:ea typeface="Calibri" panose="020F0502020204030204" pitchFamily="34" charset="0"/>
                <a:cs typeface="Arial" panose="020B0604020202020204" pitchFamily="34" charset="0"/>
              </a:rPr>
              <a:t>m</a:t>
            </a:r>
            <a:r>
              <a:rPr lang="en-US" sz="10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sz="1000" dirty="0">
                <a:effectLst/>
                <a:latin typeface="Arial" panose="020B0604020202020204" pitchFamily="34" charset="0"/>
                <a:ea typeface="Calibri" panose="020F0502020204030204" pitchFamily="34" charset="0"/>
                <a:cs typeface="Arial" panose="020B0604020202020204" pitchFamily="34" charset="0"/>
              </a:rPr>
              <a:t> dose) when dosed with </a:t>
            </a:r>
            <a:r>
              <a:rPr lang="en-US" sz="1000" dirty="0" err="1">
                <a:effectLst/>
                <a:latin typeface="Arial" panose="020B0604020202020204" pitchFamily="34" charset="0"/>
                <a:ea typeface="Calibri" panose="020F0502020204030204" pitchFamily="34" charset="0"/>
                <a:cs typeface="Arial" panose="020B0604020202020204" pitchFamily="34" charset="0"/>
              </a:rPr>
              <a:t>IRN</a:t>
            </a:r>
            <a:r>
              <a:rPr lang="en-US" sz="1000" dirty="0">
                <a:effectLst/>
                <a:latin typeface="Arial" panose="020B0604020202020204" pitchFamily="34" charset="0"/>
                <a:ea typeface="Calibri" panose="020F0502020204030204" pitchFamily="34" charset="0"/>
                <a:cs typeface="Arial" panose="020B0604020202020204" pitchFamily="34" charset="0"/>
              </a:rPr>
              <a:t>/</a:t>
            </a:r>
            <a:r>
              <a:rPr lang="en-US" sz="1000" dirty="0" err="1">
                <a:effectLst/>
                <a:latin typeface="Arial" panose="020B0604020202020204" pitchFamily="34" charset="0"/>
                <a:ea typeface="Calibri" panose="020F0502020204030204" pitchFamily="34" charset="0"/>
                <a:cs typeface="Arial" panose="020B0604020202020204" pitchFamily="34" charset="0"/>
              </a:rPr>
              <a:t>TMZ</a:t>
            </a:r>
            <a:r>
              <a:rPr lang="en-US" sz="1000" dirty="0">
                <a:effectLst/>
                <a:latin typeface="Arial" panose="020B0604020202020204" pitchFamily="34" charset="0"/>
                <a:ea typeface="Calibri" panose="020F0502020204030204" pitchFamily="34" charset="0"/>
                <a:cs typeface="Arial" panose="020B0604020202020204" pitchFamily="34" charset="0"/>
              </a:rPr>
              <a:t> was similar to that observed when dosed with </a:t>
            </a:r>
            <a:r>
              <a:rPr lang="en-US" sz="1000" dirty="0" err="1">
                <a:effectLst/>
                <a:latin typeface="Arial" panose="020B0604020202020204" pitchFamily="34" charset="0"/>
                <a:ea typeface="Calibri" panose="020F0502020204030204" pitchFamily="34" charset="0"/>
                <a:cs typeface="Arial" panose="020B0604020202020204" pitchFamily="34" charset="0"/>
              </a:rPr>
              <a:t>CTX</a:t>
            </a:r>
            <a:r>
              <a:rPr lang="en-US" sz="1000" dirty="0">
                <a:effectLst/>
                <a:latin typeface="Arial" panose="020B0604020202020204" pitchFamily="34" charset="0"/>
                <a:ea typeface="Calibri" panose="020F0502020204030204" pitchFamily="34" charset="0"/>
                <a:cs typeface="Arial" panose="020B0604020202020204" pitchFamily="34" charset="0"/>
              </a:rPr>
              <a:t>/TOPO (Table 2)</a:t>
            </a:r>
            <a:endParaRPr lang="en-US" sz="1000" dirty="0">
              <a:latin typeface="Arial" panose="020B0604020202020204" pitchFamily="34" charset="0"/>
              <a:ea typeface="Calibri" panose="020F0502020204030204" pitchFamily="34" charset="0"/>
              <a:cs typeface="Arial" panose="020B0604020202020204" pitchFamily="34" charset="0"/>
            </a:endParaRPr>
          </a:p>
          <a:p>
            <a:pPr marL="171450" indent="-171450">
              <a:spcAft>
                <a:spcPts val="600"/>
              </a:spcAft>
              <a:buFont typeface="Arial" panose="020B0604020202020204" pitchFamily="34" charset="0"/>
              <a:buChar char="•"/>
            </a:pPr>
            <a:r>
              <a:rPr lang="en-US" sz="1000" dirty="0">
                <a:effectLst/>
                <a:latin typeface="Arial" panose="020B0604020202020204" pitchFamily="34" charset="0"/>
                <a:ea typeface="Calibri" panose="020F0502020204030204" pitchFamily="34" charset="0"/>
                <a:cs typeface="Arial" panose="020B0604020202020204" pitchFamily="34" charset="0"/>
              </a:rPr>
              <a:t>Palbociclib steady state exposure in pediatric participants based on </a:t>
            </a:r>
            <a:r>
              <a:rPr lang="en-US" sz="1000" dirty="0" err="1">
                <a:effectLst/>
                <a:latin typeface="Arial" panose="020B0604020202020204" pitchFamily="34" charset="0"/>
                <a:ea typeface="Calibri" panose="020F0502020204030204" pitchFamily="34" charset="0"/>
                <a:cs typeface="Arial" panose="020B0604020202020204" pitchFamily="34" charset="0"/>
              </a:rPr>
              <a:t>AUC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τ</a:t>
            </a:r>
            <a:r>
              <a:rPr lang="en-US" sz="1000" baseline="-25000" dirty="0">
                <a:effectLst/>
                <a:latin typeface="Arial" panose="020B0604020202020204" pitchFamily="34" charset="0"/>
                <a:ea typeface="Calibri" panose="020F0502020204030204" pitchFamily="34" charset="0"/>
                <a:cs typeface="Arial" panose="020B0604020202020204" pitchFamily="34" charset="0"/>
              </a:rPr>
              <a:t> </a:t>
            </a:r>
            <a:r>
              <a:rPr lang="en-US" sz="1000" dirty="0">
                <a:effectLst/>
                <a:latin typeface="Arial" panose="020B0604020202020204" pitchFamily="34" charset="0"/>
                <a:ea typeface="Calibri" panose="020F0502020204030204" pitchFamily="34" charset="0"/>
                <a:cs typeface="Arial" panose="020B0604020202020204" pitchFamily="34" charset="0"/>
              </a:rPr>
              <a:t>and </a:t>
            </a:r>
            <a:r>
              <a:rPr lang="en-US" sz="1000" dirty="0" err="1">
                <a:effectLst/>
                <a:latin typeface="Arial" panose="020B0604020202020204" pitchFamily="34" charset="0"/>
                <a:ea typeface="Calibri" panose="020F0502020204030204" pitchFamily="34" charset="0"/>
                <a:cs typeface="Arial" panose="020B0604020202020204" pitchFamily="34" charset="0"/>
              </a:rPr>
              <a:t>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sz="1000" dirty="0">
                <a:effectLst/>
                <a:latin typeface="Arial" panose="020B0604020202020204" pitchFamily="34" charset="0"/>
                <a:ea typeface="Calibri" panose="020F0502020204030204" pitchFamily="34" charset="0"/>
                <a:cs typeface="Arial" panose="020B0604020202020204" pitchFamily="34" charset="0"/>
              </a:rPr>
              <a:t> (Table 2) was similar to exposure in adult participants following 125 mg </a:t>
            </a:r>
            <a:r>
              <a:rPr lang="en-US" sz="1000" dirty="0" err="1">
                <a:effectLst/>
                <a:latin typeface="Arial" panose="020B0604020202020204" pitchFamily="34" charset="0"/>
                <a:ea typeface="Calibri" panose="020F0502020204030204" pitchFamily="34" charset="0"/>
                <a:cs typeface="Arial" panose="020B0604020202020204" pitchFamily="34" charset="0"/>
              </a:rPr>
              <a:t>QD</a:t>
            </a:r>
            <a:r>
              <a:rPr lang="en-US" sz="1000" dirty="0">
                <a:effectLst/>
                <a:latin typeface="Arial" panose="020B0604020202020204" pitchFamily="34" charset="0"/>
                <a:ea typeface="Calibri" panose="020F0502020204030204" pitchFamily="34" charset="0"/>
                <a:cs typeface="Arial" panose="020B0604020202020204" pitchFamily="34" charset="0"/>
              </a:rPr>
              <a:t> dosed as monotherapy (Day 1 to Day 21 followed by 7 days off) on </a:t>
            </a:r>
            <a:r>
              <a:rPr lang="en-US" sz="1000" dirty="0" err="1">
                <a:effectLst/>
                <a:latin typeface="Arial" panose="020B0604020202020204" pitchFamily="34" charset="0"/>
                <a:ea typeface="Calibri" panose="020F0502020204030204" pitchFamily="34" charset="0"/>
                <a:cs typeface="Arial" panose="020B0604020202020204" pitchFamily="34" charset="0"/>
              </a:rPr>
              <a:t>C1D21</a:t>
            </a:r>
            <a:r>
              <a:rPr lang="en-US" sz="1000" dirty="0">
                <a:effectLst/>
                <a:latin typeface="Arial" panose="020B0604020202020204" pitchFamily="34" charset="0"/>
                <a:ea typeface="Calibri" panose="020F0502020204030204" pitchFamily="34" charset="0"/>
                <a:cs typeface="Arial" panose="020B0604020202020204" pitchFamily="34" charset="0"/>
              </a:rPr>
              <a:t> (mean </a:t>
            </a:r>
            <a:r>
              <a:rPr lang="en-US" sz="1000" dirty="0" err="1">
                <a:effectLst/>
                <a:latin typeface="Arial" panose="020B0604020202020204" pitchFamily="34" charset="0"/>
                <a:ea typeface="Calibri" panose="020F0502020204030204" pitchFamily="34" charset="0"/>
                <a:cs typeface="Arial" panose="020B0604020202020204" pitchFamily="34" charset="0"/>
              </a:rPr>
              <a:t>AUC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τ</a:t>
            </a:r>
            <a:r>
              <a:rPr lang="en-US" sz="1000" dirty="0">
                <a:effectLst/>
                <a:latin typeface="Arial" panose="020B0604020202020204" pitchFamily="34" charset="0"/>
                <a:ea typeface="Calibri" panose="020F0502020204030204" pitchFamily="34" charset="0"/>
                <a:cs typeface="Arial" panose="020B0604020202020204" pitchFamily="34" charset="0"/>
              </a:rPr>
              <a:t> = 1733 </a:t>
            </a:r>
            <a:r>
              <a:rPr lang="en-US" sz="1000" dirty="0" err="1">
                <a:effectLst/>
                <a:latin typeface="Arial" panose="020B0604020202020204" pitchFamily="34" charset="0"/>
                <a:ea typeface="Calibri" panose="020F0502020204030204" pitchFamily="34" charset="0"/>
                <a:cs typeface="Arial" panose="020B0604020202020204" pitchFamily="34" charset="0"/>
              </a:rPr>
              <a:t>h∙ng</a:t>
            </a:r>
            <a:r>
              <a:rPr lang="en-US" sz="1000" dirty="0">
                <a:effectLst/>
                <a:latin typeface="Arial" panose="020B0604020202020204" pitchFamily="34" charset="0"/>
                <a:ea typeface="Calibri" panose="020F0502020204030204" pitchFamily="34" charset="0"/>
                <a:cs typeface="Arial" panose="020B0604020202020204" pitchFamily="34" charset="0"/>
              </a:rPr>
              <a:t>/mL and </a:t>
            </a:r>
            <a:r>
              <a:rPr lang="en-US" sz="1000" dirty="0" err="1">
                <a:effectLst/>
                <a:latin typeface="Arial" panose="020B0604020202020204" pitchFamily="34" charset="0"/>
                <a:ea typeface="Calibri" panose="020F0502020204030204" pitchFamily="34" charset="0"/>
                <a:cs typeface="Arial" panose="020B0604020202020204" pitchFamily="34" charset="0"/>
              </a:rPr>
              <a:t>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sz="1000" dirty="0">
                <a:effectLst/>
                <a:latin typeface="Arial" panose="020B0604020202020204" pitchFamily="34" charset="0"/>
                <a:ea typeface="Calibri" panose="020F0502020204030204" pitchFamily="34" charset="0"/>
                <a:cs typeface="Arial" panose="020B0604020202020204" pitchFamily="34" charset="0"/>
              </a:rPr>
              <a:t> = 97.4 ng/mL)</a:t>
            </a:r>
            <a:r>
              <a:rPr lang="en-US" sz="1000" baseline="30000" dirty="0">
                <a:effectLst/>
                <a:latin typeface="Arial" panose="020B0604020202020204" pitchFamily="34" charset="0"/>
                <a:ea typeface="Calibri" panose="020F0502020204030204" pitchFamily="34" charset="0"/>
                <a:cs typeface="Arial" panose="020B0604020202020204" pitchFamily="34" charset="0"/>
              </a:rPr>
              <a:t>1</a:t>
            </a:r>
            <a:r>
              <a:rPr lang="en-US" sz="1000" dirty="0">
                <a:latin typeface="Arial" panose="020B0604020202020204" pitchFamily="34" charset="0"/>
                <a:ea typeface="Calibri" panose="020F0502020204030204" pitchFamily="34" charset="0"/>
                <a:cs typeface="Arial" panose="020B0604020202020204" pitchFamily="34" charset="0"/>
              </a:rPr>
              <a:t>. Palbociclib exposure on </a:t>
            </a:r>
            <a:r>
              <a:rPr lang="en-US" sz="1000" dirty="0" err="1">
                <a:latin typeface="Arial" panose="020B0604020202020204" pitchFamily="34" charset="0"/>
                <a:ea typeface="Calibri" panose="020F0502020204030204" pitchFamily="34" charset="0"/>
                <a:cs typeface="Arial" panose="020B0604020202020204" pitchFamily="34" charset="0"/>
              </a:rPr>
              <a:t>C1D5</a:t>
            </a:r>
            <a:r>
              <a:rPr lang="en-US" sz="1000" dirty="0">
                <a:latin typeface="Arial" panose="020B0604020202020204" pitchFamily="34" charset="0"/>
                <a:ea typeface="Calibri" panose="020F0502020204030204" pitchFamily="34" charset="0"/>
                <a:cs typeface="Arial" panose="020B0604020202020204" pitchFamily="34" charset="0"/>
              </a:rPr>
              <a:t> in pediatric participants following 75, or 95 mg/</a:t>
            </a:r>
            <a:r>
              <a:rPr lang="en-US" sz="1000" dirty="0" err="1">
                <a:latin typeface="Arial" panose="020B0604020202020204" pitchFamily="34" charset="0"/>
                <a:ea typeface="Calibri" panose="020F0502020204030204" pitchFamily="34" charset="0"/>
                <a:cs typeface="Arial" panose="020B0604020202020204" pitchFamily="34" charset="0"/>
              </a:rPr>
              <a:t>m</a:t>
            </a:r>
            <a:r>
              <a:rPr lang="en-US" sz="1000" baseline="30000" dirty="0" err="1">
                <a:latin typeface="Arial" panose="020B0604020202020204" pitchFamily="34" charset="0"/>
                <a:ea typeface="Calibri" panose="020F0502020204030204" pitchFamily="34" charset="0"/>
                <a:cs typeface="Arial" panose="020B0604020202020204" pitchFamily="34" charset="0"/>
              </a:rPr>
              <a:t>2</a:t>
            </a:r>
            <a:r>
              <a:rPr lang="en-US" sz="1000" dirty="0">
                <a:latin typeface="Arial" panose="020B0604020202020204" pitchFamily="34" charset="0"/>
                <a:ea typeface="Calibri" panose="020F0502020204030204" pitchFamily="34" charset="0"/>
                <a:cs typeface="Arial" panose="020B0604020202020204" pitchFamily="34" charset="0"/>
              </a:rPr>
              <a:t> </a:t>
            </a:r>
            <a:r>
              <a:rPr lang="en-US" sz="1000" dirty="0" err="1">
                <a:latin typeface="Arial" panose="020B0604020202020204" pitchFamily="34" charset="0"/>
                <a:ea typeface="Calibri" panose="020F0502020204030204" pitchFamily="34" charset="0"/>
                <a:cs typeface="Arial" panose="020B0604020202020204" pitchFamily="34" charset="0"/>
              </a:rPr>
              <a:t>QD</a:t>
            </a:r>
            <a:r>
              <a:rPr lang="en-US" sz="1000" dirty="0">
                <a:latin typeface="Arial" panose="020B0604020202020204" pitchFamily="34" charset="0"/>
                <a:ea typeface="Calibri" panose="020F0502020204030204" pitchFamily="34" charset="0"/>
                <a:cs typeface="Arial" panose="020B0604020202020204" pitchFamily="34" charset="0"/>
              </a:rPr>
              <a:t> doses in combination with </a:t>
            </a:r>
            <a:r>
              <a:rPr lang="en-US" sz="1000" dirty="0" err="1">
                <a:latin typeface="Arial" panose="020B0604020202020204" pitchFamily="34" charset="0"/>
                <a:ea typeface="Calibri" panose="020F0502020204030204" pitchFamily="34" charset="0"/>
                <a:cs typeface="Arial" panose="020B0604020202020204" pitchFamily="34" charset="0"/>
              </a:rPr>
              <a:t>IRN</a:t>
            </a:r>
            <a:r>
              <a:rPr lang="en-US" sz="1000" dirty="0">
                <a:latin typeface="Arial" panose="020B0604020202020204" pitchFamily="34" charset="0"/>
                <a:ea typeface="Calibri" panose="020F0502020204030204" pitchFamily="34" charset="0"/>
                <a:cs typeface="Arial" panose="020B0604020202020204" pitchFamily="34" charset="0"/>
              </a:rPr>
              <a:t> + </a:t>
            </a:r>
            <a:r>
              <a:rPr lang="en-US" sz="1000" dirty="0" err="1">
                <a:latin typeface="Arial" panose="020B0604020202020204" pitchFamily="34" charset="0"/>
                <a:ea typeface="Calibri" panose="020F0502020204030204" pitchFamily="34" charset="0"/>
                <a:cs typeface="Arial" panose="020B0604020202020204" pitchFamily="34" charset="0"/>
              </a:rPr>
              <a:t>TMZ</a:t>
            </a:r>
            <a:r>
              <a:rPr lang="en-US" sz="1000" dirty="0">
                <a:latin typeface="Arial" panose="020B0604020202020204" pitchFamily="34" charset="0"/>
                <a:ea typeface="Calibri" panose="020F0502020204030204" pitchFamily="34" charset="0"/>
                <a:cs typeface="Arial" panose="020B0604020202020204" pitchFamily="34" charset="0"/>
              </a:rPr>
              <a:t> or TOPO + </a:t>
            </a:r>
            <a:r>
              <a:rPr lang="en-US" sz="1000" dirty="0" err="1">
                <a:latin typeface="Arial" panose="020B0604020202020204" pitchFamily="34" charset="0"/>
                <a:ea typeface="Calibri" panose="020F0502020204030204" pitchFamily="34" charset="0"/>
                <a:cs typeface="Arial" panose="020B0604020202020204" pitchFamily="34" charset="0"/>
              </a:rPr>
              <a:t>CTX</a:t>
            </a:r>
            <a:r>
              <a:rPr lang="en-US" sz="1000" dirty="0">
                <a:latin typeface="Arial" panose="020B0604020202020204" pitchFamily="34" charset="0"/>
                <a:ea typeface="Calibri" panose="020F0502020204030204" pitchFamily="34" charset="0"/>
                <a:cs typeface="Arial" panose="020B0604020202020204" pitchFamily="34" charset="0"/>
              </a:rPr>
              <a:t> in this study (Table 2) were similar to those observed on </a:t>
            </a:r>
            <a:r>
              <a:rPr lang="en-US" sz="1000" dirty="0" err="1">
                <a:latin typeface="Arial" panose="020B0604020202020204" pitchFamily="34" charset="0"/>
                <a:ea typeface="Calibri" panose="020F0502020204030204" pitchFamily="34" charset="0"/>
                <a:cs typeface="Arial" panose="020B0604020202020204" pitchFamily="34" charset="0"/>
              </a:rPr>
              <a:t>C1D21</a:t>
            </a:r>
            <a:r>
              <a:rPr lang="en-US" sz="1000" dirty="0">
                <a:latin typeface="Arial" panose="020B0604020202020204" pitchFamily="34" charset="0"/>
                <a:ea typeface="Calibri" panose="020F0502020204030204" pitchFamily="34" charset="0"/>
                <a:cs typeface="Arial" panose="020B0604020202020204" pitchFamily="34" charset="0"/>
              </a:rPr>
              <a:t> when palbociclib was administered alone in pediatric participants (</a:t>
            </a:r>
            <a:r>
              <a:rPr lang="en-US" sz="1000" dirty="0">
                <a:effectLst/>
                <a:latin typeface="Arial" panose="020B0604020202020204" pitchFamily="34" charset="0"/>
                <a:ea typeface="Calibri" panose="020F0502020204030204" pitchFamily="34" charset="0"/>
                <a:cs typeface="Arial" panose="020B0604020202020204" pitchFamily="34" charset="0"/>
              </a:rPr>
              <a:t>mean </a:t>
            </a:r>
            <a:r>
              <a:rPr lang="en-US" sz="1000" dirty="0" err="1">
                <a:effectLst/>
                <a:latin typeface="Arial" panose="020B0604020202020204" pitchFamily="34" charset="0"/>
                <a:ea typeface="Calibri" panose="020F0502020204030204" pitchFamily="34" charset="0"/>
                <a:cs typeface="Arial" panose="020B0604020202020204" pitchFamily="34" charset="0"/>
              </a:rPr>
              <a:t>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sz="1000" dirty="0">
                <a:effectLst/>
                <a:latin typeface="Arial" panose="020B0604020202020204" pitchFamily="34" charset="0"/>
                <a:ea typeface="Calibri" panose="020F0502020204030204" pitchFamily="34" charset="0"/>
                <a:cs typeface="Arial" panose="020B0604020202020204" pitchFamily="34" charset="0"/>
              </a:rPr>
              <a:t> = 139.9 ng/mL (</a:t>
            </a:r>
            <a:r>
              <a:rPr lang="en-US" sz="1000" dirty="0">
                <a:latin typeface="Arial" panose="020B0604020202020204" pitchFamily="34" charset="0"/>
                <a:ea typeface="Calibri" panose="020F0502020204030204" pitchFamily="34" charset="0"/>
                <a:cs typeface="Arial" panose="020B0604020202020204" pitchFamily="34" charset="0"/>
              </a:rPr>
              <a:t>Palbociclib 75 mg/</a:t>
            </a:r>
            <a:r>
              <a:rPr lang="en-US" sz="1000" dirty="0" err="1">
                <a:latin typeface="Arial" panose="020B0604020202020204" pitchFamily="34" charset="0"/>
                <a:ea typeface="Calibri" panose="020F0502020204030204" pitchFamily="34" charset="0"/>
                <a:cs typeface="Arial" panose="020B0604020202020204" pitchFamily="34" charset="0"/>
              </a:rPr>
              <a:t>m</a:t>
            </a:r>
            <a:r>
              <a:rPr lang="en-US" sz="1000" baseline="30000" dirty="0" err="1">
                <a:latin typeface="Arial" panose="020B0604020202020204" pitchFamily="34" charset="0"/>
                <a:ea typeface="Calibri" panose="020F0502020204030204" pitchFamily="34" charset="0"/>
                <a:cs typeface="Arial" panose="020B0604020202020204" pitchFamily="34" charset="0"/>
              </a:rPr>
              <a:t>2</a:t>
            </a:r>
            <a:r>
              <a:rPr lang="en-US" sz="1000" dirty="0">
                <a:latin typeface="Arial" panose="020B0604020202020204" pitchFamily="34" charset="0"/>
                <a:ea typeface="Calibri" panose="020F0502020204030204" pitchFamily="34" charset="0"/>
                <a:cs typeface="Arial" panose="020B0604020202020204" pitchFamily="34" charset="0"/>
              </a:rPr>
              <a:t>)</a:t>
            </a:r>
            <a:r>
              <a:rPr lang="en-US" sz="1000" dirty="0">
                <a:effectLst/>
                <a:latin typeface="Arial" panose="020B0604020202020204" pitchFamily="34" charset="0"/>
                <a:ea typeface="Calibri" panose="020F0502020204030204" pitchFamily="34" charset="0"/>
                <a:cs typeface="Arial" panose="020B0604020202020204" pitchFamily="34" charset="0"/>
              </a:rPr>
              <a:t>and 190 ng/mL</a:t>
            </a:r>
            <a:r>
              <a:rPr lang="en-US" sz="1000" dirty="0">
                <a:latin typeface="Arial" panose="020B0604020202020204" pitchFamily="34" charset="0"/>
                <a:ea typeface="Calibri" panose="020F0502020204030204" pitchFamily="34" charset="0"/>
                <a:cs typeface="Arial" panose="020B0604020202020204" pitchFamily="34" charset="0"/>
              </a:rPr>
              <a:t> (Palbociclib 95 mg/</a:t>
            </a:r>
            <a:r>
              <a:rPr lang="en-US" sz="1000" dirty="0" err="1">
                <a:latin typeface="Arial" panose="020B0604020202020204" pitchFamily="34" charset="0"/>
                <a:ea typeface="Calibri" panose="020F0502020204030204" pitchFamily="34" charset="0"/>
                <a:cs typeface="Arial" panose="020B0604020202020204" pitchFamily="34" charset="0"/>
              </a:rPr>
              <a:t>m</a:t>
            </a:r>
            <a:r>
              <a:rPr lang="en-US" sz="1000" baseline="30000" dirty="0" err="1">
                <a:latin typeface="Arial" panose="020B0604020202020204" pitchFamily="34" charset="0"/>
                <a:ea typeface="Calibri" panose="020F0502020204030204" pitchFamily="34" charset="0"/>
                <a:cs typeface="Arial" panose="020B0604020202020204" pitchFamily="34" charset="0"/>
              </a:rPr>
              <a:t>2</a:t>
            </a:r>
            <a:r>
              <a:rPr lang="en-US" sz="1000" dirty="0">
                <a:latin typeface="Arial" panose="020B0604020202020204" pitchFamily="34" charset="0"/>
                <a:ea typeface="Calibri" panose="020F0502020204030204" pitchFamily="34" charset="0"/>
                <a:cs typeface="Arial" panose="020B0604020202020204" pitchFamily="34" charset="0"/>
              </a:rPr>
              <a:t>.)</a:t>
            </a:r>
            <a:r>
              <a:rPr lang="en-US" sz="1000" baseline="30000" dirty="0">
                <a:latin typeface="Arial" panose="020B0604020202020204" pitchFamily="34" charset="0"/>
                <a:ea typeface="Calibri" panose="020F0502020204030204" pitchFamily="34" charset="0"/>
                <a:cs typeface="Arial" panose="020B0604020202020204" pitchFamily="34" charset="0"/>
              </a:rPr>
              <a:t>2.</a:t>
            </a:r>
          </a:p>
          <a:p>
            <a:pPr marL="171450" indent="-171450">
              <a:spcAft>
                <a:spcPts val="600"/>
              </a:spcAft>
              <a:buFont typeface="Arial" panose="020B0604020202020204" pitchFamily="34" charset="0"/>
              <a:buChar char="•"/>
            </a:pPr>
            <a:r>
              <a:rPr lang="en-US" sz="1000" dirty="0">
                <a:effectLst/>
                <a:latin typeface="Arial" panose="020B0604020202020204" pitchFamily="34" charset="0"/>
                <a:ea typeface="Calibri" panose="020F0502020204030204" pitchFamily="34" charset="0"/>
                <a:cs typeface="Arial" panose="020B0604020202020204" pitchFamily="34" charset="0"/>
              </a:rPr>
              <a:t>Exposure of </a:t>
            </a:r>
            <a:r>
              <a:rPr lang="en-US" sz="1000" dirty="0" err="1">
                <a:effectLst/>
                <a:latin typeface="Arial" panose="020B0604020202020204" pitchFamily="34" charset="0"/>
                <a:ea typeface="Calibri" panose="020F0502020204030204" pitchFamily="34" charset="0"/>
                <a:cs typeface="Arial" panose="020B0604020202020204" pitchFamily="34" charset="0"/>
              </a:rPr>
              <a:t>IRN</a:t>
            </a:r>
            <a:r>
              <a:rPr lang="en-US" sz="1000" dirty="0">
                <a:effectLst/>
                <a:latin typeface="Arial" panose="020B0604020202020204" pitchFamily="34" charset="0"/>
                <a:ea typeface="Calibri" panose="020F0502020204030204" pitchFamily="34" charset="0"/>
                <a:cs typeface="Arial" panose="020B0604020202020204" pitchFamily="34" charset="0"/>
              </a:rPr>
              <a:t>/SN-38 (mean </a:t>
            </a:r>
            <a:r>
              <a:rPr lang="en-US" sz="1000" dirty="0" err="1">
                <a:effectLst/>
                <a:latin typeface="Arial" panose="020B0604020202020204" pitchFamily="34" charset="0"/>
                <a:ea typeface="Calibri" panose="020F0502020204030204" pitchFamily="34" charset="0"/>
                <a:cs typeface="Arial" panose="020B0604020202020204" pitchFamily="34" charset="0"/>
              </a:rPr>
              <a:t>IRN</a:t>
            </a:r>
            <a:r>
              <a:rPr lang="en-US" sz="1000" dirty="0">
                <a:effectLst/>
                <a:latin typeface="Arial" panose="020B0604020202020204" pitchFamily="34" charset="0"/>
                <a:ea typeface="Calibri" panose="020F0502020204030204" pitchFamily="34" charset="0"/>
                <a:cs typeface="Arial" panose="020B0604020202020204" pitchFamily="34" charset="0"/>
              </a:rPr>
              <a:t> </a:t>
            </a:r>
            <a:r>
              <a:rPr lang="en-US" sz="1000" dirty="0" err="1">
                <a:effectLst/>
                <a:latin typeface="Arial" panose="020B0604020202020204" pitchFamily="34" charset="0"/>
                <a:ea typeface="Calibri" panose="020F0502020204030204" pitchFamily="34" charset="0"/>
                <a:cs typeface="Arial" panose="020B0604020202020204" pitchFamily="34" charset="0"/>
              </a:rPr>
              <a:t>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sz="1000" dirty="0">
                <a:effectLst/>
                <a:latin typeface="Arial" panose="020B0604020202020204" pitchFamily="34" charset="0"/>
                <a:ea typeface="Calibri" panose="020F0502020204030204" pitchFamily="34" charset="0"/>
                <a:cs typeface="Arial" panose="020B0604020202020204" pitchFamily="34" charset="0"/>
              </a:rPr>
              <a:t> = 629.3, 595.5, 1033 ng/mL, mean SN-38: </a:t>
            </a:r>
            <a:r>
              <a:rPr lang="en-US" sz="1000" dirty="0" err="1">
                <a:effectLst/>
                <a:latin typeface="Arial" panose="020B0604020202020204" pitchFamily="34" charset="0"/>
                <a:ea typeface="Calibri" panose="020F0502020204030204" pitchFamily="34" charset="0"/>
                <a:cs typeface="Arial" panose="020B0604020202020204" pitchFamily="34" charset="0"/>
              </a:rPr>
              <a:t>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sz="1000" dirty="0">
                <a:effectLst/>
                <a:latin typeface="Arial" panose="020B0604020202020204" pitchFamily="34" charset="0"/>
                <a:ea typeface="Calibri" panose="020F0502020204030204" pitchFamily="34" charset="0"/>
                <a:cs typeface="Arial" panose="020B0604020202020204" pitchFamily="34" charset="0"/>
              </a:rPr>
              <a:t> = 7.386, 8.746, 11.32 ng/mL for 55, 75, and 95 mg/</a:t>
            </a:r>
            <a:r>
              <a:rPr lang="en-US" sz="1000" dirty="0" err="1">
                <a:effectLst/>
                <a:latin typeface="Arial" panose="020B0604020202020204" pitchFamily="34" charset="0"/>
                <a:ea typeface="Calibri" panose="020F0502020204030204" pitchFamily="34" charset="0"/>
                <a:cs typeface="Arial" panose="020B0604020202020204" pitchFamily="34" charset="0"/>
              </a:rPr>
              <a:t>m</a:t>
            </a:r>
            <a:r>
              <a:rPr lang="en-US" sz="10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sz="1000" dirty="0">
                <a:effectLst/>
                <a:latin typeface="Arial" panose="020B0604020202020204" pitchFamily="34" charset="0"/>
                <a:ea typeface="Calibri" panose="020F0502020204030204" pitchFamily="34" charset="0"/>
                <a:cs typeface="Arial" panose="020B0604020202020204" pitchFamily="34" charset="0"/>
              </a:rPr>
              <a:t> palbociclib dose combination, respectively), </a:t>
            </a:r>
            <a:r>
              <a:rPr lang="en-US" sz="1000" dirty="0" err="1">
                <a:effectLst/>
                <a:latin typeface="Arial" panose="020B0604020202020204" pitchFamily="34" charset="0"/>
                <a:ea typeface="Calibri" panose="020F0502020204030204" pitchFamily="34" charset="0"/>
                <a:cs typeface="Arial" panose="020B0604020202020204" pitchFamily="34" charset="0"/>
              </a:rPr>
              <a:t>TMZ</a:t>
            </a:r>
            <a:r>
              <a:rPr lang="en-US" sz="1000" dirty="0">
                <a:effectLst/>
                <a:latin typeface="Arial" panose="020B0604020202020204" pitchFamily="34" charset="0"/>
                <a:ea typeface="Calibri" panose="020F0502020204030204" pitchFamily="34" charset="0"/>
                <a:cs typeface="Arial" panose="020B0604020202020204" pitchFamily="34" charset="0"/>
              </a:rPr>
              <a:t> (mean </a:t>
            </a:r>
            <a:r>
              <a:rPr lang="en-US" sz="1000" dirty="0" err="1">
                <a:effectLst/>
                <a:latin typeface="Arial" panose="020B0604020202020204" pitchFamily="34" charset="0"/>
                <a:ea typeface="Calibri" panose="020F0502020204030204" pitchFamily="34" charset="0"/>
                <a:cs typeface="Arial" panose="020B0604020202020204" pitchFamily="34" charset="0"/>
              </a:rPr>
              <a:t>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sz="1000" dirty="0">
                <a:effectLst/>
                <a:latin typeface="Arial" panose="020B0604020202020204" pitchFamily="34" charset="0"/>
                <a:ea typeface="Calibri" panose="020F0502020204030204" pitchFamily="34" charset="0"/>
                <a:cs typeface="Arial" panose="020B0604020202020204" pitchFamily="34" charset="0"/>
              </a:rPr>
              <a:t> = 3930, 3960, 4404 ng/mL for 55, 75, and 95 mg/</a:t>
            </a:r>
            <a:r>
              <a:rPr lang="en-US" sz="1000" dirty="0" err="1">
                <a:effectLst/>
                <a:latin typeface="Arial" panose="020B0604020202020204" pitchFamily="34" charset="0"/>
                <a:ea typeface="Calibri" panose="020F0502020204030204" pitchFamily="34" charset="0"/>
                <a:cs typeface="Arial" panose="020B0604020202020204" pitchFamily="34" charset="0"/>
              </a:rPr>
              <a:t>m</a:t>
            </a:r>
            <a:r>
              <a:rPr lang="en-US" sz="10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sz="1000" baseline="30000" dirty="0">
                <a:effectLst/>
                <a:latin typeface="Arial" panose="020B0604020202020204" pitchFamily="34" charset="0"/>
                <a:ea typeface="Calibri" panose="020F0502020204030204" pitchFamily="34" charset="0"/>
                <a:cs typeface="Arial" panose="020B0604020202020204" pitchFamily="34" charset="0"/>
              </a:rPr>
              <a:t> </a:t>
            </a:r>
            <a:r>
              <a:rPr lang="en-US" sz="1000" dirty="0">
                <a:effectLst/>
                <a:latin typeface="Arial" panose="020B0604020202020204" pitchFamily="34" charset="0"/>
                <a:ea typeface="Calibri" panose="020F0502020204030204" pitchFamily="34" charset="0"/>
                <a:cs typeface="Arial" panose="020B0604020202020204" pitchFamily="34" charset="0"/>
              </a:rPr>
              <a:t>palbociclib dose combination, respectively), </a:t>
            </a:r>
            <a:r>
              <a:rPr lang="en-US" sz="1000" dirty="0" err="1">
                <a:effectLst/>
                <a:latin typeface="Arial" panose="020B0604020202020204" pitchFamily="34" charset="0"/>
                <a:ea typeface="Calibri" panose="020F0502020204030204" pitchFamily="34" charset="0"/>
                <a:cs typeface="Arial" panose="020B0604020202020204" pitchFamily="34" charset="0"/>
              </a:rPr>
              <a:t>CTX</a:t>
            </a:r>
            <a:r>
              <a:rPr lang="en-US" sz="1000" dirty="0">
                <a:effectLst/>
                <a:latin typeface="Arial" panose="020B0604020202020204" pitchFamily="34" charset="0"/>
                <a:ea typeface="Calibri" panose="020F0502020204030204" pitchFamily="34" charset="0"/>
                <a:cs typeface="Arial" panose="020B0604020202020204" pitchFamily="34" charset="0"/>
              </a:rPr>
              <a:t> (mean CL=3.772 L/h/</a:t>
            </a:r>
            <a:r>
              <a:rPr lang="en-US" sz="1000" dirty="0" err="1">
                <a:effectLst/>
                <a:latin typeface="Arial" panose="020B0604020202020204" pitchFamily="34" charset="0"/>
                <a:ea typeface="Calibri" panose="020F0502020204030204" pitchFamily="34" charset="0"/>
                <a:cs typeface="Arial" panose="020B0604020202020204" pitchFamily="34" charset="0"/>
              </a:rPr>
              <a:t>m</a:t>
            </a:r>
            <a:r>
              <a:rPr lang="en-US" sz="10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sz="1000" dirty="0">
                <a:effectLst/>
                <a:latin typeface="Arial" panose="020B0604020202020204" pitchFamily="34" charset="0"/>
                <a:ea typeface="Calibri" panose="020F0502020204030204" pitchFamily="34" charset="0"/>
                <a:cs typeface="Arial" panose="020B0604020202020204" pitchFamily="34" charset="0"/>
              </a:rPr>
              <a:t>), and TOPO (mean </a:t>
            </a:r>
            <a:r>
              <a:rPr lang="en-US" sz="1000" dirty="0" err="1">
                <a:effectLst/>
                <a:latin typeface="Arial" panose="020B0604020202020204" pitchFamily="34" charset="0"/>
                <a:ea typeface="Calibri" panose="020F0502020204030204" pitchFamily="34" charset="0"/>
                <a:cs typeface="Arial" panose="020B0604020202020204" pitchFamily="34" charset="0"/>
              </a:rPr>
              <a:t>AUC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τ</a:t>
            </a:r>
            <a:r>
              <a:rPr lang="en-US" sz="1000" dirty="0">
                <a:effectLst/>
                <a:latin typeface="Arial" panose="020B0604020202020204" pitchFamily="34" charset="0"/>
                <a:ea typeface="Calibri" panose="020F0502020204030204" pitchFamily="34" charset="0"/>
                <a:cs typeface="Arial" panose="020B0604020202020204" pitchFamily="34" charset="0"/>
              </a:rPr>
              <a:t> = 49.27 </a:t>
            </a:r>
            <a:r>
              <a:rPr lang="en-US" sz="1000" dirty="0" err="1">
                <a:effectLst/>
                <a:latin typeface="Arial" panose="020B0604020202020204" pitchFamily="34" charset="0"/>
                <a:ea typeface="Calibri" panose="020F0502020204030204" pitchFamily="34" charset="0"/>
                <a:cs typeface="Arial" panose="020B0604020202020204" pitchFamily="34" charset="0"/>
              </a:rPr>
              <a:t>h∙ng</a:t>
            </a:r>
            <a:r>
              <a:rPr lang="en-US" sz="1000" dirty="0">
                <a:effectLst/>
                <a:latin typeface="Arial" panose="020B0604020202020204" pitchFamily="34" charset="0"/>
                <a:ea typeface="Calibri" panose="020F0502020204030204" pitchFamily="34" charset="0"/>
                <a:cs typeface="Arial" panose="020B0604020202020204" pitchFamily="34" charset="0"/>
              </a:rPr>
              <a:t>/mL) were also generally consistent with exposure/parameters observed in published studies </a:t>
            </a:r>
            <a:r>
              <a:rPr lang="en-US" sz="1000" baseline="30000" dirty="0">
                <a:effectLst/>
                <a:latin typeface="Arial" panose="020B0604020202020204" pitchFamily="34" charset="0"/>
                <a:ea typeface="Calibri" panose="020F0502020204030204" pitchFamily="34" charset="0"/>
                <a:cs typeface="Arial" panose="020B0604020202020204" pitchFamily="34" charset="0"/>
              </a:rPr>
              <a:t>3,4,5,6 </a:t>
            </a:r>
            <a:r>
              <a:rPr lang="en-US" sz="1000" dirty="0">
                <a:effectLst/>
                <a:latin typeface="Arial" panose="020B0604020202020204" pitchFamily="34" charset="0"/>
                <a:ea typeface="Calibri" panose="020F0502020204030204" pitchFamily="34" charset="0"/>
                <a:cs typeface="Arial" panose="020B0604020202020204" pitchFamily="34" charset="0"/>
              </a:rPr>
              <a:t>(mean </a:t>
            </a:r>
            <a:r>
              <a:rPr lang="en-US" sz="1000" dirty="0" err="1">
                <a:effectLst/>
                <a:latin typeface="Arial" panose="020B0604020202020204" pitchFamily="34" charset="0"/>
                <a:ea typeface="Calibri" panose="020F0502020204030204" pitchFamily="34" charset="0"/>
                <a:cs typeface="Arial" panose="020B0604020202020204" pitchFamily="34" charset="0"/>
              </a:rPr>
              <a:t>IRN</a:t>
            </a:r>
            <a:r>
              <a:rPr lang="en-US" sz="1000" dirty="0">
                <a:effectLst/>
                <a:latin typeface="Arial" panose="020B0604020202020204" pitchFamily="34" charset="0"/>
                <a:ea typeface="Calibri" panose="020F0502020204030204" pitchFamily="34" charset="0"/>
                <a:cs typeface="Arial" panose="020B0604020202020204" pitchFamily="34" charset="0"/>
              </a:rPr>
              <a:t> </a:t>
            </a:r>
            <a:r>
              <a:rPr lang="en-US" sz="1000" dirty="0" err="1">
                <a:effectLst/>
                <a:latin typeface="Arial" panose="020B0604020202020204" pitchFamily="34" charset="0"/>
                <a:ea typeface="Calibri" panose="020F0502020204030204" pitchFamily="34" charset="0"/>
                <a:cs typeface="Arial" panose="020B0604020202020204" pitchFamily="34" charset="0"/>
              </a:rPr>
              <a:t>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sz="1000" dirty="0">
                <a:effectLst/>
                <a:latin typeface="Arial" panose="020B0604020202020204" pitchFamily="34" charset="0"/>
                <a:ea typeface="Calibri" panose="020F0502020204030204" pitchFamily="34" charset="0"/>
                <a:cs typeface="Arial" panose="020B0604020202020204" pitchFamily="34" charset="0"/>
              </a:rPr>
              <a:t> = 726 ng/mL, SN-38 </a:t>
            </a:r>
            <a:r>
              <a:rPr lang="en-US" sz="1000" dirty="0" err="1">
                <a:effectLst/>
                <a:latin typeface="Arial" panose="020B0604020202020204" pitchFamily="34" charset="0"/>
                <a:ea typeface="Calibri" panose="020F0502020204030204" pitchFamily="34" charset="0"/>
                <a:cs typeface="Arial" panose="020B0604020202020204" pitchFamily="34" charset="0"/>
              </a:rPr>
              <a:t>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sz="1000" dirty="0">
                <a:effectLst/>
                <a:latin typeface="Arial" panose="020B0604020202020204" pitchFamily="34" charset="0"/>
                <a:ea typeface="Calibri" panose="020F0502020204030204" pitchFamily="34" charset="0"/>
                <a:cs typeface="Arial" panose="020B0604020202020204" pitchFamily="34" charset="0"/>
              </a:rPr>
              <a:t> = 13 ng/mL; mean </a:t>
            </a:r>
            <a:r>
              <a:rPr lang="en-US" sz="1000" dirty="0" err="1">
                <a:effectLst/>
                <a:latin typeface="Arial" panose="020B0604020202020204" pitchFamily="34" charset="0"/>
                <a:ea typeface="Calibri" panose="020F0502020204030204" pitchFamily="34" charset="0"/>
                <a:cs typeface="Arial" panose="020B0604020202020204" pitchFamily="34" charset="0"/>
              </a:rPr>
              <a:t>TMZ</a:t>
            </a:r>
            <a:r>
              <a:rPr lang="en-US" sz="1000" dirty="0">
                <a:effectLst/>
                <a:latin typeface="Arial" panose="020B0604020202020204" pitchFamily="34" charset="0"/>
                <a:ea typeface="Calibri" panose="020F0502020204030204" pitchFamily="34" charset="0"/>
                <a:cs typeface="Arial" panose="020B0604020202020204" pitchFamily="34" charset="0"/>
              </a:rPr>
              <a:t> </a:t>
            </a:r>
            <a:r>
              <a:rPr lang="en-US" sz="1000" dirty="0" err="1">
                <a:effectLst/>
                <a:latin typeface="Arial" panose="020B0604020202020204" pitchFamily="34" charset="0"/>
                <a:ea typeface="Calibri" panose="020F0502020204030204" pitchFamily="34" charset="0"/>
                <a:cs typeface="Arial" panose="020B0604020202020204" pitchFamily="34" charset="0"/>
              </a:rPr>
              <a:t>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sz="1000" dirty="0">
                <a:effectLst/>
                <a:latin typeface="Arial" panose="020B0604020202020204" pitchFamily="34" charset="0"/>
                <a:ea typeface="Calibri" panose="020F0502020204030204" pitchFamily="34" charset="0"/>
                <a:cs typeface="Arial" panose="020B0604020202020204" pitchFamily="34" charset="0"/>
              </a:rPr>
              <a:t>= 3510 ng/mL; mean </a:t>
            </a:r>
            <a:r>
              <a:rPr lang="en-US" sz="1000" dirty="0" err="1">
                <a:effectLst/>
                <a:latin typeface="Arial" panose="020B0604020202020204" pitchFamily="34" charset="0"/>
                <a:ea typeface="Calibri" panose="020F0502020204030204" pitchFamily="34" charset="0"/>
                <a:cs typeface="Arial" panose="020B0604020202020204" pitchFamily="34" charset="0"/>
              </a:rPr>
              <a:t>CTX</a:t>
            </a:r>
            <a:r>
              <a:rPr lang="en-US" sz="1000" dirty="0">
                <a:effectLst/>
                <a:latin typeface="Arial" panose="020B0604020202020204" pitchFamily="34" charset="0"/>
                <a:ea typeface="Calibri" panose="020F0502020204030204" pitchFamily="34" charset="0"/>
                <a:cs typeface="Arial" panose="020B0604020202020204" pitchFamily="34" charset="0"/>
              </a:rPr>
              <a:t> CL = 2.14 L/h/</a:t>
            </a:r>
            <a:r>
              <a:rPr lang="en-US" sz="1000" dirty="0" err="1">
                <a:effectLst/>
                <a:latin typeface="Arial" panose="020B0604020202020204" pitchFamily="34" charset="0"/>
                <a:ea typeface="Calibri" panose="020F0502020204030204" pitchFamily="34" charset="0"/>
                <a:cs typeface="Arial" panose="020B0604020202020204" pitchFamily="34" charset="0"/>
              </a:rPr>
              <a:t>m</a:t>
            </a:r>
            <a:r>
              <a:rPr lang="en-US" sz="10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sz="1000" dirty="0">
                <a:effectLst/>
                <a:latin typeface="Arial" panose="020B0604020202020204" pitchFamily="34" charset="0"/>
                <a:ea typeface="Calibri" panose="020F0502020204030204" pitchFamily="34" charset="0"/>
                <a:cs typeface="Arial" panose="020B0604020202020204" pitchFamily="34" charset="0"/>
              </a:rPr>
              <a:t>; mean TOPO </a:t>
            </a:r>
            <a:r>
              <a:rPr lang="en-US" sz="1000" dirty="0" err="1">
                <a:effectLst/>
                <a:latin typeface="Arial" panose="020B0604020202020204" pitchFamily="34" charset="0"/>
                <a:ea typeface="Calibri" panose="020F0502020204030204" pitchFamily="34" charset="0"/>
                <a:cs typeface="Arial" panose="020B0604020202020204" pitchFamily="34" charset="0"/>
              </a:rPr>
              <a:t>AUC</a:t>
            </a:r>
            <a:r>
              <a:rPr lang="en-US" sz="1000" baseline="-25000" dirty="0" err="1">
                <a:effectLst/>
                <a:latin typeface="Arial" panose="020B0604020202020204" pitchFamily="34" charset="0"/>
                <a:ea typeface="Calibri" panose="020F0502020204030204" pitchFamily="34" charset="0"/>
                <a:cs typeface="Arial" panose="020B0604020202020204" pitchFamily="34" charset="0"/>
              </a:rPr>
              <a:t>τ</a:t>
            </a:r>
            <a:r>
              <a:rPr lang="en-US" sz="1000" dirty="0">
                <a:effectLst/>
                <a:latin typeface="Arial" panose="020B0604020202020204" pitchFamily="34" charset="0"/>
                <a:ea typeface="Calibri" panose="020F0502020204030204" pitchFamily="34" charset="0"/>
                <a:cs typeface="Arial" panose="020B0604020202020204" pitchFamily="34" charset="0"/>
              </a:rPr>
              <a:t> = 42.8 </a:t>
            </a:r>
            <a:r>
              <a:rPr lang="en-US" sz="1000" dirty="0" err="1">
                <a:effectLst/>
                <a:latin typeface="Arial" panose="020B0604020202020204" pitchFamily="34" charset="0"/>
                <a:ea typeface="Calibri" panose="020F0502020204030204" pitchFamily="34" charset="0"/>
                <a:cs typeface="Arial" panose="020B0604020202020204" pitchFamily="34" charset="0"/>
              </a:rPr>
              <a:t>h∙ng</a:t>
            </a:r>
            <a:r>
              <a:rPr lang="en-US" sz="1000" dirty="0">
                <a:effectLst/>
                <a:latin typeface="Arial" panose="020B0604020202020204" pitchFamily="34" charset="0"/>
                <a:ea typeface="Calibri" panose="020F0502020204030204" pitchFamily="34" charset="0"/>
                <a:cs typeface="Arial" panose="020B0604020202020204" pitchFamily="34" charset="0"/>
              </a:rPr>
              <a:t>/mL).</a:t>
            </a:r>
            <a:endParaRPr lang="en-US" sz="1000" dirty="0">
              <a:latin typeface="Arial" panose="020B0604020202020204" pitchFamily="34" charset="0"/>
              <a:cs typeface="Arial" panose="020B0604020202020204" pitchFamily="34" charset="0"/>
            </a:endParaRPr>
          </a:p>
        </p:txBody>
      </p:sp>
      <p:sp>
        <p:nvSpPr>
          <p:cNvPr id="249" name="object 197">
            <a:extLst>
              <a:ext uri="{FF2B5EF4-FFF2-40B4-BE49-F238E27FC236}">
                <a16:creationId xmlns:a16="http://schemas.microsoft.com/office/drawing/2014/main" id="{474DC25B-1DEC-4FA0-BB10-1B7CA92138F8}"/>
              </a:ext>
            </a:extLst>
          </p:cNvPr>
          <p:cNvSpPr txBox="1"/>
          <p:nvPr/>
        </p:nvSpPr>
        <p:spPr>
          <a:xfrm>
            <a:off x="5847065" y="7531781"/>
            <a:ext cx="6741880" cy="273152"/>
          </a:xfrm>
          <a:prstGeom prst="rect">
            <a:avLst/>
          </a:prstGeom>
        </p:spPr>
        <p:txBody>
          <a:bodyPr vert="horz" wrap="square" lIns="0" tIns="57150" rIns="0" bIns="0" rtlCol="0">
            <a:spAutoFit/>
          </a:bodyPr>
          <a:lstStyle/>
          <a:p>
            <a:pPr marL="12700">
              <a:spcBef>
                <a:spcPts val="450"/>
              </a:spcBef>
            </a:pPr>
            <a:r>
              <a:rPr lang="en-US" sz="1400" b="1" kern="100" dirty="0">
                <a:effectLst/>
                <a:latin typeface="Arial" panose="020B0604020202020204" pitchFamily="34" charset="0"/>
                <a:ea typeface="Calibri" panose="020F0502020204030204" pitchFamily="34" charset="0"/>
                <a:cs typeface="Arial" panose="020B0604020202020204" pitchFamily="34" charset="0"/>
              </a:rPr>
              <a:t>Table 2: Palbociclib Steady-State PK Parameter Summary</a:t>
            </a:r>
            <a:endParaRPr sz="1400" dirty="0">
              <a:latin typeface="Arial" panose="020B0604020202020204" pitchFamily="34" charset="0"/>
              <a:cs typeface="Arial" panose="020B0604020202020204" pitchFamily="34" charset="0"/>
            </a:endParaRPr>
          </a:p>
        </p:txBody>
      </p:sp>
      <p:sp>
        <p:nvSpPr>
          <p:cNvPr id="268" name="object 197">
            <a:extLst>
              <a:ext uri="{FF2B5EF4-FFF2-40B4-BE49-F238E27FC236}">
                <a16:creationId xmlns:a16="http://schemas.microsoft.com/office/drawing/2014/main" id="{076ACA4C-AB2E-F140-74F0-945246D9A5E3}"/>
              </a:ext>
            </a:extLst>
          </p:cNvPr>
          <p:cNvSpPr txBox="1"/>
          <p:nvPr/>
        </p:nvSpPr>
        <p:spPr>
          <a:xfrm>
            <a:off x="12764157" y="4439427"/>
            <a:ext cx="7240357" cy="242374"/>
          </a:xfrm>
          <a:prstGeom prst="rect">
            <a:avLst/>
          </a:prstGeom>
        </p:spPr>
        <p:txBody>
          <a:bodyPr vert="horz" wrap="square" lIns="0" tIns="57150" rIns="0" bIns="0" rtlCol="0">
            <a:spAutoFit/>
          </a:bodyPr>
          <a:lstStyle/>
          <a:p>
            <a:pPr marL="12700">
              <a:spcBef>
                <a:spcPts val="450"/>
              </a:spcBef>
            </a:pPr>
            <a:r>
              <a:rPr lang="en-US" sz="1200" b="1" dirty="0">
                <a:latin typeface="Arial" panose="020B0604020202020204" pitchFamily="34" charset="0"/>
                <a:cs typeface="Arial" panose="020B0604020202020204" pitchFamily="34" charset="0"/>
              </a:rPr>
              <a:t>Figure 1: Palbociclib Plasma Concentrations Time Profiles, </a:t>
            </a:r>
            <a:r>
              <a:rPr lang="en-US" sz="1200" b="1" dirty="0" err="1">
                <a:latin typeface="Arial" panose="020B0604020202020204" pitchFamily="34" charset="0"/>
                <a:cs typeface="Arial" panose="020B0604020202020204" pitchFamily="34" charset="0"/>
              </a:rPr>
              <a:t>C</a:t>
            </a:r>
            <a:r>
              <a:rPr lang="en-US" sz="1200" b="1" baseline="-25000" dirty="0" err="1">
                <a:latin typeface="Arial" panose="020B0604020202020204" pitchFamily="34" charset="0"/>
                <a:cs typeface="Arial" panose="020B0604020202020204" pitchFamily="34" charset="0"/>
              </a:rPr>
              <a:t>max</a:t>
            </a:r>
            <a:r>
              <a:rPr lang="en-US" sz="1200" b="1" dirty="0">
                <a:latin typeface="Arial" panose="020B0604020202020204" pitchFamily="34" charset="0"/>
                <a:cs typeface="Arial" panose="020B0604020202020204" pitchFamily="34" charset="0"/>
              </a:rPr>
              <a:t> and </a:t>
            </a:r>
            <a:r>
              <a:rPr lang="en-US" sz="1200" b="1" dirty="0" err="1">
                <a:latin typeface="Arial" panose="020B0604020202020204" pitchFamily="34" charset="0"/>
                <a:cs typeface="Arial" panose="020B0604020202020204" pitchFamily="34" charset="0"/>
              </a:rPr>
              <a:t>C</a:t>
            </a:r>
            <a:r>
              <a:rPr lang="en-US" sz="1200" b="1" baseline="-25000" dirty="0" err="1">
                <a:latin typeface="Arial" panose="020B0604020202020204" pitchFamily="34" charset="0"/>
                <a:cs typeface="Arial" panose="020B0604020202020204" pitchFamily="34" charset="0"/>
              </a:rPr>
              <a:t>trough</a:t>
            </a:r>
            <a:r>
              <a:rPr lang="en-US" sz="1200" b="1" dirty="0">
                <a:latin typeface="Arial" panose="020B0604020202020204" pitchFamily="34" charset="0"/>
                <a:cs typeface="Arial" panose="020B0604020202020204" pitchFamily="34" charset="0"/>
              </a:rPr>
              <a:t> values by Treatment </a:t>
            </a:r>
          </a:p>
        </p:txBody>
      </p:sp>
      <p:sp>
        <p:nvSpPr>
          <p:cNvPr id="273" name="object 197">
            <a:extLst>
              <a:ext uri="{FF2B5EF4-FFF2-40B4-BE49-F238E27FC236}">
                <a16:creationId xmlns:a16="http://schemas.microsoft.com/office/drawing/2014/main" id="{AF5AA2E1-9335-DE83-1C18-41F6800C8C1D}"/>
              </a:ext>
            </a:extLst>
          </p:cNvPr>
          <p:cNvSpPr txBox="1"/>
          <p:nvPr/>
        </p:nvSpPr>
        <p:spPr>
          <a:xfrm>
            <a:off x="17739534" y="10356994"/>
            <a:ext cx="2000669" cy="611706"/>
          </a:xfrm>
          <a:prstGeom prst="rect">
            <a:avLst/>
          </a:prstGeom>
        </p:spPr>
        <p:txBody>
          <a:bodyPr vert="horz" wrap="square" lIns="0" tIns="57150" rIns="0" bIns="0" rtlCol="0">
            <a:spAutoFit/>
          </a:bodyPr>
          <a:lstStyle/>
          <a:p>
            <a:pPr marL="12700">
              <a:spcBef>
                <a:spcPts val="450"/>
              </a:spcBef>
            </a:pPr>
            <a:r>
              <a:rPr lang="en-US" sz="1200" b="1" dirty="0">
                <a:latin typeface="Arial" panose="020B0604020202020204" pitchFamily="34" charset="0"/>
                <a:cs typeface="Arial" panose="020B0604020202020204" pitchFamily="34" charset="0"/>
              </a:rPr>
              <a:t>Figure 2: Combinatorial Chemotherapy </a:t>
            </a:r>
            <a:r>
              <a:rPr lang="en-US" sz="1200" b="1" dirty="0" err="1">
                <a:latin typeface="Arial" panose="020B0604020202020204" pitchFamily="34" charset="0"/>
                <a:cs typeface="Arial" panose="020B0604020202020204" pitchFamily="34" charset="0"/>
              </a:rPr>
              <a:t>C</a:t>
            </a:r>
            <a:r>
              <a:rPr lang="en-US" sz="1200" b="1" baseline="-25000" dirty="0" err="1">
                <a:latin typeface="Arial" panose="020B0604020202020204" pitchFamily="34" charset="0"/>
                <a:cs typeface="Arial" panose="020B0604020202020204" pitchFamily="34" charset="0"/>
              </a:rPr>
              <a:t>max</a:t>
            </a:r>
            <a:r>
              <a:rPr lang="en-US" sz="1200" b="1" dirty="0">
                <a:latin typeface="Arial" panose="020B0604020202020204" pitchFamily="34" charset="0"/>
                <a:cs typeface="Arial" panose="020B0604020202020204" pitchFamily="34" charset="0"/>
              </a:rPr>
              <a:t> Values on </a:t>
            </a:r>
            <a:r>
              <a:rPr lang="en-US" sz="1200" b="1" dirty="0" err="1">
                <a:latin typeface="Arial" panose="020B0604020202020204" pitchFamily="34" charset="0"/>
                <a:cs typeface="Arial" panose="020B0604020202020204" pitchFamily="34" charset="0"/>
              </a:rPr>
              <a:t>C1D5</a:t>
            </a:r>
            <a:r>
              <a:rPr lang="en-US" sz="1200" b="1" dirty="0">
                <a:latin typeface="Arial" panose="020B0604020202020204" pitchFamily="34" charset="0"/>
                <a:cs typeface="Arial" panose="020B0604020202020204" pitchFamily="34" charset="0"/>
              </a:rPr>
              <a:t> by Treatment </a:t>
            </a:r>
          </a:p>
        </p:txBody>
      </p:sp>
      <p:sp>
        <p:nvSpPr>
          <p:cNvPr id="274" name="object 197">
            <a:extLst>
              <a:ext uri="{FF2B5EF4-FFF2-40B4-BE49-F238E27FC236}">
                <a16:creationId xmlns:a16="http://schemas.microsoft.com/office/drawing/2014/main" id="{7AF82E1A-C4A1-33DA-63F0-04B9A0590051}"/>
              </a:ext>
            </a:extLst>
          </p:cNvPr>
          <p:cNvSpPr txBox="1"/>
          <p:nvPr/>
        </p:nvSpPr>
        <p:spPr>
          <a:xfrm>
            <a:off x="13003860" y="9086303"/>
            <a:ext cx="842026" cy="180819"/>
          </a:xfrm>
          <a:prstGeom prst="rect">
            <a:avLst/>
          </a:prstGeom>
        </p:spPr>
        <p:txBody>
          <a:bodyPr vert="horz" wrap="square" lIns="0" tIns="57150" rIns="0" bIns="0" rtlCol="0">
            <a:spAutoFit/>
          </a:bodyPr>
          <a:lstStyle/>
          <a:p>
            <a:pPr marL="12700">
              <a:spcBef>
                <a:spcPts val="450"/>
              </a:spcBef>
            </a:pPr>
            <a:r>
              <a:rPr lang="en-US" sz="800" b="1" dirty="0">
                <a:latin typeface="Arial" panose="020B0604020202020204" pitchFamily="34" charset="0"/>
                <a:cs typeface="Arial" panose="020B0604020202020204" pitchFamily="34" charset="0"/>
              </a:rPr>
              <a:t>A. </a:t>
            </a:r>
            <a:r>
              <a:rPr lang="en-US" sz="800" b="1" dirty="0" err="1">
                <a:latin typeface="Arial" panose="020B0604020202020204" pitchFamily="34" charset="0"/>
                <a:cs typeface="Arial" panose="020B0604020202020204" pitchFamily="34" charset="0"/>
              </a:rPr>
              <a:t>IRN</a:t>
            </a:r>
            <a:endParaRPr sz="800" b="1" dirty="0">
              <a:latin typeface="Arial" panose="020B0604020202020204" pitchFamily="34" charset="0"/>
              <a:cs typeface="Arial" panose="020B0604020202020204" pitchFamily="34" charset="0"/>
            </a:endParaRPr>
          </a:p>
        </p:txBody>
      </p:sp>
      <p:grpSp>
        <p:nvGrpSpPr>
          <p:cNvPr id="290" name="Group 289">
            <a:extLst>
              <a:ext uri="{FF2B5EF4-FFF2-40B4-BE49-F238E27FC236}">
                <a16:creationId xmlns:a16="http://schemas.microsoft.com/office/drawing/2014/main" id="{3AC7C84A-BCE4-94CA-FB88-C3D675452AA5}"/>
              </a:ext>
            </a:extLst>
          </p:cNvPr>
          <p:cNvGrpSpPr/>
          <p:nvPr/>
        </p:nvGrpSpPr>
        <p:grpSpPr>
          <a:xfrm>
            <a:off x="12849285" y="9061086"/>
            <a:ext cx="7018733" cy="2243300"/>
            <a:chOff x="12849285" y="9061086"/>
            <a:chExt cx="7018733" cy="2243300"/>
          </a:xfrm>
        </p:grpSpPr>
        <p:pic>
          <p:nvPicPr>
            <p:cNvPr id="267" name="Picture 266">
              <a:extLst>
                <a:ext uri="{FF2B5EF4-FFF2-40B4-BE49-F238E27FC236}">
                  <a16:creationId xmlns:a16="http://schemas.microsoft.com/office/drawing/2014/main" id="{C6D5E4FD-4582-3E93-0A4A-AEB3D0CA93E3}"/>
                </a:ext>
              </a:extLst>
            </p:cNvPr>
            <p:cNvPicPr>
              <a:picLocks noChangeAspect="1"/>
            </p:cNvPicPr>
            <p:nvPr/>
          </p:nvPicPr>
          <p:blipFill>
            <a:blip r:embed="rId5"/>
            <a:stretch>
              <a:fillRect/>
            </a:stretch>
          </p:blipFill>
          <p:spPr>
            <a:xfrm>
              <a:off x="12860563" y="9085676"/>
              <a:ext cx="2183967" cy="1069848"/>
            </a:xfrm>
            <a:prstGeom prst="rect">
              <a:avLst/>
            </a:prstGeom>
          </p:spPr>
        </p:pic>
        <p:pic>
          <p:nvPicPr>
            <p:cNvPr id="277" name="Picture 276">
              <a:extLst>
                <a:ext uri="{FF2B5EF4-FFF2-40B4-BE49-F238E27FC236}">
                  <a16:creationId xmlns:a16="http://schemas.microsoft.com/office/drawing/2014/main" id="{058CC692-E953-B797-C617-B7976C8D15DC}"/>
                </a:ext>
              </a:extLst>
            </p:cNvPr>
            <p:cNvPicPr>
              <a:picLocks noChangeAspect="1"/>
            </p:cNvPicPr>
            <p:nvPr/>
          </p:nvPicPr>
          <p:blipFill>
            <a:blip r:embed="rId6"/>
            <a:stretch>
              <a:fillRect/>
            </a:stretch>
          </p:blipFill>
          <p:spPr>
            <a:xfrm>
              <a:off x="15200787" y="9061086"/>
              <a:ext cx="2354909" cy="1143744"/>
            </a:xfrm>
            <a:prstGeom prst="rect">
              <a:avLst/>
            </a:prstGeom>
          </p:spPr>
        </p:pic>
        <p:pic>
          <p:nvPicPr>
            <p:cNvPr id="279" name="Picture 278">
              <a:extLst>
                <a:ext uri="{FF2B5EF4-FFF2-40B4-BE49-F238E27FC236}">
                  <a16:creationId xmlns:a16="http://schemas.microsoft.com/office/drawing/2014/main" id="{48B11B23-CA9E-2808-8939-23A0E3E8F742}"/>
                </a:ext>
              </a:extLst>
            </p:cNvPr>
            <p:cNvPicPr>
              <a:picLocks noChangeAspect="1"/>
            </p:cNvPicPr>
            <p:nvPr/>
          </p:nvPicPr>
          <p:blipFill>
            <a:blip r:embed="rId7"/>
            <a:stretch>
              <a:fillRect/>
            </a:stretch>
          </p:blipFill>
          <p:spPr>
            <a:xfrm>
              <a:off x="17611720" y="9075157"/>
              <a:ext cx="2256298" cy="1115601"/>
            </a:xfrm>
            <a:prstGeom prst="rect">
              <a:avLst/>
            </a:prstGeom>
          </p:spPr>
        </p:pic>
        <p:pic>
          <p:nvPicPr>
            <p:cNvPr id="281" name="Picture 280">
              <a:extLst>
                <a:ext uri="{FF2B5EF4-FFF2-40B4-BE49-F238E27FC236}">
                  <a16:creationId xmlns:a16="http://schemas.microsoft.com/office/drawing/2014/main" id="{EC0E52F0-AB05-D32A-1E39-B9122F427366}"/>
                </a:ext>
              </a:extLst>
            </p:cNvPr>
            <p:cNvPicPr>
              <a:picLocks noChangeAspect="1"/>
            </p:cNvPicPr>
            <p:nvPr/>
          </p:nvPicPr>
          <p:blipFill>
            <a:blip r:embed="rId8"/>
            <a:stretch>
              <a:fillRect/>
            </a:stretch>
          </p:blipFill>
          <p:spPr>
            <a:xfrm>
              <a:off x="15216874" y="10262083"/>
              <a:ext cx="2338821" cy="1012360"/>
            </a:xfrm>
            <a:prstGeom prst="rect">
              <a:avLst/>
            </a:prstGeom>
          </p:spPr>
        </p:pic>
        <p:pic>
          <p:nvPicPr>
            <p:cNvPr id="283" name="Picture 282">
              <a:extLst>
                <a:ext uri="{FF2B5EF4-FFF2-40B4-BE49-F238E27FC236}">
                  <a16:creationId xmlns:a16="http://schemas.microsoft.com/office/drawing/2014/main" id="{828187F8-ECCD-BCEB-3572-C57F24341695}"/>
                </a:ext>
              </a:extLst>
            </p:cNvPr>
            <p:cNvPicPr>
              <a:picLocks noChangeAspect="1"/>
            </p:cNvPicPr>
            <p:nvPr/>
          </p:nvPicPr>
          <p:blipFill>
            <a:blip r:embed="rId9"/>
            <a:stretch>
              <a:fillRect/>
            </a:stretch>
          </p:blipFill>
          <p:spPr>
            <a:xfrm>
              <a:off x="12849285" y="10232770"/>
              <a:ext cx="2354909" cy="1071616"/>
            </a:xfrm>
            <a:prstGeom prst="rect">
              <a:avLst/>
            </a:prstGeom>
          </p:spPr>
        </p:pic>
        <p:sp>
          <p:nvSpPr>
            <p:cNvPr id="284" name="object 197">
              <a:extLst>
                <a:ext uri="{FF2B5EF4-FFF2-40B4-BE49-F238E27FC236}">
                  <a16:creationId xmlns:a16="http://schemas.microsoft.com/office/drawing/2014/main" id="{2F533C23-5491-1C17-AEB7-B9E986F9000C}"/>
                </a:ext>
              </a:extLst>
            </p:cNvPr>
            <p:cNvSpPr txBox="1"/>
            <p:nvPr/>
          </p:nvSpPr>
          <p:spPr>
            <a:xfrm>
              <a:off x="15386050" y="9075157"/>
              <a:ext cx="842026" cy="180819"/>
            </a:xfrm>
            <a:prstGeom prst="rect">
              <a:avLst/>
            </a:prstGeom>
          </p:spPr>
          <p:txBody>
            <a:bodyPr vert="horz" wrap="square" lIns="0" tIns="57150" rIns="0" bIns="0" rtlCol="0">
              <a:spAutoFit/>
            </a:bodyPr>
            <a:lstStyle/>
            <a:p>
              <a:pPr marL="12700">
                <a:spcBef>
                  <a:spcPts val="450"/>
                </a:spcBef>
              </a:pPr>
              <a:r>
                <a:rPr lang="en-US" sz="800" b="1" dirty="0">
                  <a:latin typeface="Arial" panose="020B0604020202020204" pitchFamily="34" charset="0"/>
                  <a:cs typeface="Arial" panose="020B0604020202020204" pitchFamily="34" charset="0"/>
                </a:rPr>
                <a:t>B. SN-38</a:t>
              </a:r>
              <a:endParaRPr sz="800" b="1" dirty="0">
                <a:latin typeface="Arial" panose="020B0604020202020204" pitchFamily="34" charset="0"/>
                <a:cs typeface="Arial" panose="020B0604020202020204" pitchFamily="34" charset="0"/>
              </a:endParaRPr>
            </a:p>
          </p:txBody>
        </p:sp>
        <p:sp>
          <p:nvSpPr>
            <p:cNvPr id="285" name="object 197">
              <a:extLst>
                <a:ext uri="{FF2B5EF4-FFF2-40B4-BE49-F238E27FC236}">
                  <a16:creationId xmlns:a16="http://schemas.microsoft.com/office/drawing/2014/main" id="{C10E5C28-0F36-ABC7-2335-163A199223C5}"/>
                </a:ext>
              </a:extLst>
            </p:cNvPr>
            <p:cNvSpPr txBox="1"/>
            <p:nvPr/>
          </p:nvSpPr>
          <p:spPr>
            <a:xfrm>
              <a:off x="17836388" y="9086303"/>
              <a:ext cx="842026" cy="180819"/>
            </a:xfrm>
            <a:prstGeom prst="rect">
              <a:avLst/>
            </a:prstGeom>
          </p:spPr>
          <p:txBody>
            <a:bodyPr vert="horz" wrap="square" lIns="0" tIns="57150" rIns="0" bIns="0" rtlCol="0">
              <a:spAutoFit/>
            </a:bodyPr>
            <a:lstStyle/>
            <a:p>
              <a:pPr marL="12700">
                <a:spcBef>
                  <a:spcPts val="450"/>
                </a:spcBef>
              </a:pPr>
              <a:r>
                <a:rPr lang="en-US" sz="800" b="1" dirty="0">
                  <a:latin typeface="Arial" panose="020B0604020202020204" pitchFamily="34" charset="0"/>
                  <a:cs typeface="Arial" panose="020B0604020202020204" pitchFamily="34" charset="0"/>
                </a:rPr>
                <a:t>C. </a:t>
              </a:r>
              <a:r>
                <a:rPr lang="en-US" sz="800" b="1" dirty="0" err="1">
                  <a:latin typeface="Arial" panose="020B0604020202020204" pitchFamily="34" charset="0"/>
                  <a:cs typeface="Arial" panose="020B0604020202020204" pitchFamily="34" charset="0"/>
                </a:rPr>
                <a:t>TMZ</a:t>
              </a:r>
              <a:endParaRPr sz="800" b="1" dirty="0">
                <a:latin typeface="Arial" panose="020B0604020202020204" pitchFamily="34" charset="0"/>
                <a:cs typeface="Arial" panose="020B0604020202020204" pitchFamily="34" charset="0"/>
              </a:endParaRPr>
            </a:p>
          </p:txBody>
        </p:sp>
        <p:sp>
          <p:nvSpPr>
            <p:cNvPr id="286" name="object 197">
              <a:extLst>
                <a:ext uri="{FF2B5EF4-FFF2-40B4-BE49-F238E27FC236}">
                  <a16:creationId xmlns:a16="http://schemas.microsoft.com/office/drawing/2014/main" id="{411CB97A-5F91-B162-7521-1D7674E82FAF}"/>
                </a:ext>
              </a:extLst>
            </p:cNvPr>
            <p:cNvSpPr txBox="1"/>
            <p:nvPr/>
          </p:nvSpPr>
          <p:spPr>
            <a:xfrm>
              <a:off x="13047818" y="10232770"/>
              <a:ext cx="842026" cy="180819"/>
            </a:xfrm>
            <a:prstGeom prst="rect">
              <a:avLst/>
            </a:prstGeom>
          </p:spPr>
          <p:txBody>
            <a:bodyPr vert="horz" wrap="square" lIns="0" tIns="57150" rIns="0" bIns="0" rtlCol="0">
              <a:spAutoFit/>
            </a:bodyPr>
            <a:lstStyle/>
            <a:p>
              <a:pPr marL="12700">
                <a:spcBef>
                  <a:spcPts val="450"/>
                </a:spcBef>
              </a:pPr>
              <a:r>
                <a:rPr lang="en-US" sz="800" b="1" dirty="0">
                  <a:latin typeface="Arial" panose="020B0604020202020204" pitchFamily="34" charset="0"/>
                  <a:cs typeface="Arial" panose="020B0604020202020204" pitchFamily="34" charset="0"/>
                </a:rPr>
                <a:t>D. TOPO</a:t>
              </a:r>
              <a:endParaRPr sz="800" b="1" dirty="0">
                <a:latin typeface="Arial" panose="020B0604020202020204" pitchFamily="34" charset="0"/>
                <a:cs typeface="Arial" panose="020B0604020202020204" pitchFamily="34" charset="0"/>
              </a:endParaRPr>
            </a:p>
          </p:txBody>
        </p:sp>
        <p:sp>
          <p:nvSpPr>
            <p:cNvPr id="287" name="object 197">
              <a:extLst>
                <a:ext uri="{FF2B5EF4-FFF2-40B4-BE49-F238E27FC236}">
                  <a16:creationId xmlns:a16="http://schemas.microsoft.com/office/drawing/2014/main" id="{468802B3-5009-A2FE-C225-6F0E4A615BCE}"/>
                </a:ext>
              </a:extLst>
            </p:cNvPr>
            <p:cNvSpPr txBox="1"/>
            <p:nvPr/>
          </p:nvSpPr>
          <p:spPr>
            <a:xfrm>
              <a:off x="15440356" y="10262083"/>
              <a:ext cx="842026" cy="180819"/>
            </a:xfrm>
            <a:prstGeom prst="rect">
              <a:avLst/>
            </a:prstGeom>
          </p:spPr>
          <p:txBody>
            <a:bodyPr vert="horz" wrap="square" lIns="0" tIns="57150" rIns="0" bIns="0" rtlCol="0">
              <a:spAutoFit/>
            </a:bodyPr>
            <a:lstStyle/>
            <a:p>
              <a:pPr marL="12700">
                <a:spcBef>
                  <a:spcPts val="450"/>
                </a:spcBef>
              </a:pPr>
              <a:r>
                <a:rPr lang="en-US" sz="800" b="1" dirty="0">
                  <a:latin typeface="Arial" panose="020B0604020202020204" pitchFamily="34" charset="0"/>
                  <a:cs typeface="Arial" panose="020B0604020202020204" pitchFamily="34" charset="0"/>
                </a:rPr>
                <a:t>E. </a:t>
              </a:r>
              <a:r>
                <a:rPr lang="en-US" sz="800" b="1" dirty="0" err="1">
                  <a:latin typeface="Arial" panose="020B0604020202020204" pitchFamily="34" charset="0"/>
                  <a:cs typeface="Arial" panose="020B0604020202020204" pitchFamily="34" charset="0"/>
                </a:rPr>
                <a:t>CTX</a:t>
              </a:r>
              <a:endParaRPr sz="800" b="1" dirty="0">
                <a:latin typeface="Arial" panose="020B0604020202020204" pitchFamily="34" charset="0"/>
                <a:cs typeface="Arial" panose="020B0604020202020204" pitchFamily="34" charset="0"/>
              </a:endParaRPr>
            </a:p>
          </p:txBody>
        </p:sp>
        <p:sp>
          <p:nvSpPr>
            <p:cNvPr id="289" name="object 197">
              <a:extLst>
                <a:ext uri="{FF2B5EF4-FFF2-40B4-BE49-F238E27FC236}">
                  <a16:creationId xmlns:a16="http://schemas.microsoft.com/office/drawing/2014/main" id="{A2138095-2BD1-C965-845B-E8049583A558}"/>
                </a:ext>
              </a:extLst>
            </p:cNvPr>
            <p:cNvSpPr txBox="1"/>
            <p:nvPr/>
          </p:nvSpPr>
          <p:spPr>
            <a:xfrm>
              <a:off x="13041212" y="9110523"/>
              <a:ext cx="842026" cy="180819"/>
            </a:xfrm>
            <a:prstGeom prst="rect">
              <a:avLst/>
            </a:prstGeom>
          </p:spPr>
          <p:txBody>
            <a:bodyPr vert="horz" wrap="square" lIns="0" tIns="57150" rIns="0" bIns="0" rtlCol="0">
              <a:spAutoFit/>
            </a:bodyPr>
            <a:lstStyle/>
            <a:p>
              <a:pPr marL="12700">
                <a:spcBef>
                  <a:spcPts val="450"/>
                </a:spcBef>
              </a:pPr>
              <a:r>
                <a:rPr lang="en-US" sz="800" b="1" dirty="0">
                  <a:latin typeface="Arial" panose="020B0604020202020204" pitchFamily="34" charset="0"/>
                  <a:cs typeface="Arial" panose="020B0604020202020204" pitchFamily="34" charset="0"/>
                </a:rPr>
                <a:t>A. </a:t>
              </a:r>
              <a:r>
                <a:rPr lang="en-US" sz="800" b="1" dirty="0" err="1">
                  <a:latin typeface="Arial" panose="020B0604020202020204" pitchFamily="34" charset="0"/>
                  <a:cs typeface="Arial" panose="020B0604020202020204" pitchFamily="34" charset="0"/>
                </a:rPr>
                <a:t>IRN</a:t>
              </a:r>
              <a:endParaRPr sz="800" b="1" dirty="0">
                <a:latin typeface="Arial" panose="020B0604020202020204" pitchFamily="34" charset="0"/>
                <a:cs typeface="Arial" panose="020B0604020202020204" pitchFamily="34" charset="0"/>
              </a:endParaRPr>
            </a:p>
          </p:txBody>
        </p:sp>
      </p:grpSp>
      <p:grpSp>
        <p:nvGrpSpPr>
          <p:cNvPr id="301" name="Group 300">
            <a:extLst>
              <a:ext uri="{FF2B5EF4-FFF2-40B4-BE49-F238E27FC236}">
                <a16:creationId xmlns:a16="http://schemas.microsoft.com/office/drawing/2014/main" id="{1442A867-81BA-FFFA-F54B-80352995F8C4}"/>
              </a:ext>
            </a:extLst>
          </p:cNvPr>
          <p:cNvGrpSpPr/>
          <p:nvPr/>
        </p:nvGrpSpPr>
        <p:grpSpPr>
          <a:xfrm>
            <a:off x="12715696" y="4726322"/>
            <a:ext cx="7116707" cy="4276863"/>
            <a:chOff x="12715696" y="4726322"/>
            <a:chExt cx="7116707" cy="4276863"/>
          </a:xfrm>
        </p:grpSpPr>
        <p:pic>
          <p:nvPicPr>
            <p:cNvPr id="294" name="Picture 293">
              <a:extLst>
                <a:ext uri="{FF2B5EF4-FFF2-40B4-BE49-F238E27FC236}">
                  <a16:creationId xmlns:a16="http://schemas.microsoft.com/office/drawing/2014/main" id="{41BB2A0B-43AB-E6F5-3124-0C54B03C66C4}"/>
                </a:ext>
              </a:extLst>
            </p:cNvPr>
            <p:cNvPicPr>
              <a:picLocks noChangeAspect="1"/>
            </p:cNvPicPr>
            <p:nvPr/>
          </p:nvPicPr>
          <p:blipFill>
            <a:blip r:embed="rId10"/>
            <a:stretch>
              <a:fillRect/>
            </a:stretch>
          </p:blipFill>
          <p:spPr>
            <a:xfrm>
              <a:off x="16302057" y="4995542"/>
              <a:ext cx="3530346" cy="1784688"/>
            </a:xfrm>
            <a:prstGeom prst="rect">
              <a:avLst/>
            </a:prstGeom>
          </p:spPr>
        </p:pic>
        <p:sp>
          <p:nvSpPr>
            <p:cNvPr id="269" name="object 197">
              <a:extLst>
                <a:ext uri="{FF2B5EF4-FFF2-40B4-BE49-F238E27FC236}">
                  <a16:creationId xmlns:a16="http://schemas.microsoft.com/office/drawing/2014/main" id="{199AEF22-8989-F7C5-27F5-14042AAEB1DC}"/>
                </a:ext>
              </a:extLst>
            </p:cNvPr>
            <p:cNvSpPr txBox="1"/>
            <p:nvPr/>
          </p:nvSpPr>
          <p:spPr>
            <a:xfrm>
              <a:off x="13315965" y="4726322"/>
              <a:ext cx="2503900" cy="303929"/>
            </a:xfrm>
            <a:prstGeom prst="rect">
              <a:avLst/>
            </a:prstGeom>
          </p:spPr>
          <p:txBody>
            <a:bodyPr vert="horz" wrap="square" lIns="0" tIns="57150" rIns="0" bIns="0" rtlCol="0">
              <a:spAutoFit/>
            </a:bodyPr>
            <a:lstStyle/>
            <a:p>
              <a:pPr marL="12700">
                <a:spcBef>
                  <a:spcPts val="450"/>
                </a:spcBef>
              </a:pPr>
              <a:r>
                <a:rPr lang="en-US" sz="800" b="1" dirty="0">
                  <a:latin typeface="Arial" panose="020B0604020202020204" pitchFamily="34" charset="0"/>
                  <a:cs typeface="Arial" panose="020B0604020202020204" pitchFamily="34" charset="0"/>
                </a:rPr>
                <a:t>A. Median Plasma Steady-State Palbociclib Concentration-Time Profiles by Treatment (</a:t>
              </a:r>
              <a:r>
                <a:rPr lang="en-US" sz="800" b="1" dirty="0" err="1">
                  <a:latin typeface="Arial" panose="020B0604020202020204" pitchFamily="34" charset="0"/>
                  <a:cs typeface="Arial" panose="020B0604020202020204" pitchFamily="34" charset="0"/>
                </a:rPr>
                <a:t>C1D5</a:t>
              </a:r>
              <a:r>
                <a:rPr lang="en-US" sz="800" b="1" dirty="0">
                  <a:latin typeface="Arial" panose="020B0604020202020204" pitchFamily="34" charset="0"/>
                  <a:cs typeface="Arial" panose="020B0604020202020204" pitchFamily="34" charset="0"/>
                </a:rPr>
                <a:t>)</a:t>
              </a:r>
              <a:endParaRPr sz="800" b="1" dirty="0">
                <a:latin typeface="Arial" panose="020B0604020202020204" pitchFamily="34" charset="0"/>
                <a:cs typeface="Arial" panose="020B0604020202020204" pitchFamily="34" charset="0"/>
              </a:endParaRPr>
            </a:p>
          </p:txBody>
        </p:sp>
        <p:sp>
          <p:nvSpPr>
            <p:cNvPr id="270" name="object 197">
              <a:extLst>
                <a:ext uri="{FF2B5EF4-FFF2-40B4-BE49-F238E27FC236}">
                  <a16:creationId xmlns:a16="http://schemas.microsoft.com/office/drawing/2014/main" id="{7514E645-C37B-D679-6C89-607D583E0855}"/>
                </a:ext>
              </a:extLst>
            </p:cNvPr>
            <p:cNvSpPr txBox="1"/>
            <p:nvPr/>
          </p:nvSpPr>
          <p:spPr>
            <a:xfrm>
              <a:off x="12938708" y="6825423"/>
              <a:ext cx="3133142" cy="303929"/>
            </a:xfrm>
            <a:prstGeom prst="rect">
              <a:avLst/>
            </a:prstGeom>
          </p:spPr>
          <p:txBody>
            <a:bodyPr vert="horz" wrap="square" lIns="0" tIns="57150" rIns="0" bIns="0" rtlCol="0">
              <a:spAutoFit/>
            </a:bodyPr>
            <a:lstStyle/>
            <a:p>
              <a:pPr marL="12700">
                <a:spcBef>
                  <a:spcPts val="450"/>
                </a:spcBef>
              </a:pPr>
              <a:r>
                <a:rPr lang="en-US" sz="800" b="1" dirty="0">
                  <a:latin typeface="Arial" panose="020B0604020202020204" pitchFamily="34" charset="0"/>
                  <a:cs typeface="Arial" panose="020B0604020202020204" pitchFamily="34" charset="0"/>
                </a:rPr>
                <a:t>C. Palbociclib </a:t>
              </a:r>
              <a:r>
                <a:rPr lang="en-US" sz="800" b="1" dirty="0" err="1">
                  <a:latin typeface="Arial" panose="020B0604020202020204" pitchFamily="34" charset="0"/>
                  <a:cs typeface="Arial" panose="020B0604020202020204" pitchFamily="34" charset="0"/>
                </a:rPr>
                <a:t>C</a:t>
              </a:r>
              <a:r>
                <a:rPr lang="en-US" sz="800" b="1" baseline="-25000" dirty="0" err="1">
                  <a:latin typeface="Arial" panose="020B0604020202020204" pitchFamily="34" charset="0"/>
                  <a:cs typeface="Arial" panose="020B0604020202020204" pitchFamily="34" charset="0"/>
                </a:rPr>
                <a:t>trough</a:t>
              </a:r>
              <a:r>
                <a:rPr lang="en-US" sz="800" b="1" baseline="-25000" dirty="0">
                  <a:latin typeface="Arial" panose="020B0604020202020204" pitchFamily="34" charset="0"/>
                  <a:cs typeface="Arial" panose="020B0604020202020204" pitchFamily="34" charset="0"/>
                </a:rPr>
                <a:t> </a:t>
              </a:r>
              <a:r>
                <a:rPr lang="en-US" sz="800" b="1" dirty="0">
                  <a:latin typeface="Arial" panose="020B0604020202020204" pitchFamily="34" charset="0"/>
                  <a:cs typeface="Arial" panose="020B0604020202020204" pitchFamily="34" charset="0"/>
                </a:rPr>
                <a:t>Values by Visit for Palbociclib 75 mg/</a:t>
              </a:r>
              <a:r>
                <a:rPr lang="en-US" sz="800" b="1" dirty="0" err="1">
                  <a:latin typeface="Arial" panose="020B0604020202020204" pitchFamily="34" charset="0"/>
                  <a:cs typeface="Arial" panose="020B0604020202020204" pitchFamily="34" charset="0"/>
                </a:rPr>
                <a:t>m</a:t>
              </a:r>
              <a:r>
                <a:rPr lang="en-US" sz="800" b="1" baseline="30000" dirty="0" err="1">
                  <a:latin typeface="Arial" panose="020B0604020202020204" pitchFamily="34" charset="0"/>
                  <a:cs typeface="Arial" panose="020B0604020202020204" pitchFamily="34" charset="0"/>
                </a:rPr>
                <a:t>2</a:t>
              </a:r>
              <a:r>
                <a:rPr lang="en-US" sz="800" b="1" baseline="30000" dirty="0">
                  <a:latin typeface="Arial" panose="020B0604020202020204" pitchFamily="34" charset="0"/>
                  <a:cs typeface="Arial" panose="020B0604020202020204" pitchFamily="34" charset="0"/>
                </a:rPr>
                <a:t> </a:t>
              </a:r>
              <a:r>
                <a:rPr lang="en-US" sz="800" b="1" dirty="0">
                  <a:latin typeface="Arial" panose="020B0604020202020204" pitchFamily="34" charset="0"/>
                  <a:cs typeface="Arial" panose="020B0604020202020204" pitchFamily="34" charset="0"/>
                </a:rPr>
                <a:t>+ </a:t>
              </a:r>
              <a:r>
                <a:rPr lang="en-US" sz="800" b="1" dirty="0" err="1">
                  <a:latin typeface="Arial" panose="020B0604020202020204" pitchFamily="34" charset="0"/>
                  <a:cs typeface="Arial" panose="020B0604020202020204" pitchFamily="34" charset="0"/>
                </a:rPr>
                <a:t>IRN</a:t>
              </a:r>
              <a:r>
                <a:rPr lang="en-US" sz="800" b="1" dirty="0">
                  <a:latin typeface="Arial" panose="020B0604020202020204" pitchFamily="34" charset="0"/>
                  <a:cs typeface="Arial" panose="020B0604020202020204" pitchFamily="34" charset="0"/>
                </a:rPr>
                <a:t> +</a:t>
              </a:r>
              <a:r>
                <a:rPr lang="en-US" sz="800" b="1" dirty="0" err="1">
                  <a:latin typeface="Arial" panose="020B0604020202020204" pitchFamily="34" charset="0"/>
                  <a:cs typeface="Arial" panose="020B0604020202020204" pitchFamily="34" charset="0"/>
                </a:rPr>
                <a:t>TMZ</a:t>
              </a:r>
              <a:endParaRPr sz="800" b="1" dirty="0">
                <a:latin typeface="Arial" panose="020B0604020202020204" pitchFamily="34" charset="0"/>
                <a:cs typeface="Arial" panose="020B0604020202020204" pitchFamily="34" charset="0"/>
              </a:endParaRPr>
            </a:p>
          </p:txBody>
        </p:sp>
        <p:sp>
          <p:nvSpPr>
            <p:cNvPr id="272" name="object 197">
              <a:extLst>
                <a:ext uri="{FF2B5EF4-FFF2-40B4-BE49-F238E27FC236}">
                  <a16:creationId xmlns:a16="http://schemas.microsoft.com/office/drawing/2014/main" id="{E26A0658-014C-C840-2213-D7185F8C2A17}"/>
                </a:ext>
              </a:extLst>
            </p:cNvPr>
            <p:cNvSpPr txBox="1"/>
            <p:nvPr/>
          </p:nvSpPr>
          <p:spPr>
            <a:xfrm>
              <a:off x="16540850" y="6813450"/>
              <a:ext cx="2965188" cy="303929"/>
            </a:xfrm>
            <a:prstGeom prst="rect">
              <a:avLst/>
            </a:prstGeom>
          </p:spPr>
          <p:txBody>
            <a:bodyPr vert="horz" wrap="square" lIns="0" tIns="57150" rIns="0" bIns="0" rtlCol="0">
              <a:spAutoFit/>
            </a:bodyPr>
            <a:lstStyle/>
            <a:p>
              <a:pPr marL="12700">
                <a:spcBef>
                  <a:spcPts val="450"/>
                </a:spcBef>
              </a:pPr>
              <a:r>
                <a:rPr lang="en-US" sz="800" b="1" dirty="0">
                  <a:latin typeface="Arial" panose="020B0604020202020204" pitchFamily="34" charset="0"/>
                  <a:cs typeface="Arial" panose="020B0604020202020204" pitchFamily="34" charset="0"/>
                </a:rPr>
                <a:t>D. Palbociclib </a:t>
              </a:r>
              <a:r>
                <a:rPr lang="en-US" sz="800" b="1" dirty="0" err="1">
                  <a:latin typeface="Arial" panose="020B0604020202020204" pitchFamily="34" charset="0"/>
                  <a:cs typeface="Arial" panose="020B0604020202020204" pitchFamily="34" charset="0"/>
                </a:rPr>
                <a:t>C</a:t>
              </a:r>
              <a:r>
                <a:rPr lang="en-US" sz="800" b="1" baseline="-25000" dirty="0" err="1">
                  <a:latin typeface="Arial" panose="020B0604020202020204" pitchFamily="34" charset="0"/>
                  <a:cs typeface="Arial" panose="020B0604020202020204" pitchFamily="34" charset="0"/>
                </a:rPr>
                <a:t>trough</a:t>
              </a:r>
              <a:r>
                <a:rPr lang="en-US" sz="800" b="1" baseline="-25000" dirty="0">
                  <a:latin typeface="Arial" panose="020B0604020202020204" pitchFamily="34" charset="0"/>
                  <a:cs typeface="Arial" panose="020B0604020202020204" pitchFamily="34" charset="0"/>
                </a:rPr>
                <a:t> </a:t>
              </a:r>
              <a:r>
                <a:rPr lang="en-US" sz="800" b="1" dirty="0">
                  <a:latin typeface="Arial" panose="020B0604020202020204" pitchFamily="34" charset="0"/>
                  <a:cs typeface="Arial" panose="020B0604020202020204" pitchFamily="34" charset="0"/>
                </a:rPr>
                <a:t>Values by Visit for Palbociclib 75 mg/</a:t>
              </a:r>
              <a:r>
                <a:rPr lang="en-US" sz="800" b="1" dirty="0" err="1">
                  <a:latin typeface="Arial" panose="020B0604020202020204" pitchFamily="34" charset="0"/>
                  <a:cs typeface="Arial" panose="020B0604020202020204" pitchFamily="34" charset="0"/>
                </a:rPr>
                <a:t>m</a:t>
              </a:r>
              <a:r>
                <a:rPr lang="en-US" sz="800" b="1" baseline="30000" dirty="0" err="1">
                  <a:latin typeface="Arial" panose="020B0604020202020204" pitchFamily="34" charset="0"/>
                  <a:cs typeface="Arial" panose="020B0604020202020204" pitchFamily="34" charset="0"/>
                </a:rPr>
                <a:t>2</a:t>
              </a:r>
              <a:r>
                <a:rPr lang="en-US" sz="800" b="1" baseline="30000" dirty="0">
                  <a:latin typeface="Arial" panose="020B0604020202020204" pitchFamily="34" charset="0"/>
                  <a:cs typeface="Arial" panose="020B0604020202020204" pitchFamily="34" charset="0"/>
                </a:rPr>
                <a:t> </a:t>
              </a:r>
              <a:r>
                <a:rPr lang="en-US" sz="800" b="1" dirty="0">
                  <a:latin typeface="Arial" panose="020B0604020202020204" pitchFamily="34" charset="0"/>
                  <a:cs typeface="Arial" panose="020B0604020202020204" pitchFamily="34" charset="0"/>
                </a:rPr>
                <a:t>+ TOPO + </a:t>
              </a:r>
              <a:r>
                <a:rPr lang="en-US" sz="800" b="1" dirty="0" err="1">
                  <a:latin typeface="Arial" panose="020B0604020202020204" pitchFamily="34" charset="0"/>
                  <a:cs typeface="Arial" panose="020B0604020202020204" pitchFamily="34" charset="0"/>
                </a:rPr>
                <a:t>CTX</a:t>
              </a:r>
              <a:endParaRPr sz="800" b="1" dirty="0">
                <a:latin typeface="Arial" panose="020B0604020202020204" pitchFamily="34" charset="0"/>
                <a:cs typeface="Arial" panose="020B0604020202020204" pitchFamily="34" charset="0"/>
              </a:endParaRPr>
            </a:p>
          </p:txBody>
        </p:sp>
        <p:sp>
          <p:nvSpPr>
            <p:cNvPr id="275" name="object 197">
              <a:extLst>
                <a:ext uri="{FF2B5EF4-FFF2-40B4-BE49-F238E27FC236}">
                  <a16:creationId xmlns:a16="http://schemas.microsoft.com/office/drawing/2014/main" id="{E4D71511-90EF-F810-509E-F24E02C7D09D}"/>
                </a:ext>
              </a:extLst>
            </p:cNvPr>
            <p:cNvSpPr txBox="1"/>
            <p:nvPr/>
          </p:nvSpPr>
          <p:spPr>
            <a:xfrm>
              <a:off x="16529050" y="4726322"/>
              <a:ext cx="2503900" cy="303929"/>
            </a:xfrm>
            <a:prstGeom prst="rect">
              <a:avLst/>
            </a:prstGeom>
          </p:spPr>
          <p:txBody>
            <a:bodyPr vert="horz" wrap="square" lIns="0" tIns="57150" rIns="0" bIns="0" rtlCol="0">
              <a:spAutoFit/>
            </a:bodyPr>
            <a:lstStyle/>
            <a:p>
              <a:pPr marL="12700">
                <a:spcBef>
                  <a:spcPts val="450"/>
                </a:spcBef>
              </a:pPr>
              <a:r>
                <a:rPr lang="en-US" sz="800" b="1" dirty="0">
                  <a:latin typeface="Arial" panose="020B0604020202020204" pitchFamily="34" charset="0"/>
                  <a:cs typeface="Arial" panose="020B0604020202020204" pitchFamily="34" charset="0"/>
                </a:rPr>
                <a:t>B. Palbociclib Steady State </a:t>
              </a:r>
              <a:r>
                <a:rPr lang="en-US" sz="800" b="1" dirty="0" err="1">
                  <a:latin typeface="Arial" panose="020B0604020202020204" pitchFamily="34" charset="0"/>
                  <a:cs typeface="Arial" panose="020B0604020202020204" pitchFamily="34" charset="0"/>
                </a:rPr>
                <a:t>C</a:t>
              </a:r>
              <a:r>
                <a:rPr lang="en-US" sz="800" b="1" baseline="-25000" dirty="0" err="1">
                  <a:latin typeface="Arial" panose="020B0604020202020204" pitchFamily="34" charset="0"/>
                  <a:cs typeface="Arial" panose="020B0604020202020204" pitchFamily="34" charset="0"/>
                </a:rPr>
                <a:t>max</a:t>
              </a:r>
              <a:r>
                <a:rPr lang="en-US" sz="800" b="1" dirty="0">
                  <a:latin typeface="Arial" panose="020B0604020202020204" pitchFamily="34" charset="0"/>
                  <a:cs typeface="Arial" panose="020B0604020202020204" pitchFamily="34" charset="0"/>
                </a:rPr>
                <a:t> Values by Treatment (</a:t>
              </a:r>
              <a:r>
                <a:rPr lang="en-US" sz="800" b="1" dirty="0" err="1">
                  <a:latin typeface="Arial" panose="020B0604020202020204" pitchFamily="34" charset="0"/>
                  <a:cs typeface="Arial" panose="020B0604020202020204" pitchFamily="34" charset="0"/>
                </a:rPr>
                <a:t>C1D5</a:t>
              </a:r>
              <a:r>
                <a:rPr lang="en-US" sz="800" b="1" dirty="0">
                  <a:latin typeface="Arial" panose="020B0604020202020204" pitchFamily="34" charset="0"/>
                  <a:cs typeface="Arial" panose="020B0604020202020204" pitchFamily="34" charset="0"/>
                </a:rPr>
                <a:t>)</a:t>
              </a:r>
              <a:endParaRPr sz="800" b="1" dirty="0">
                <a:latin typeface="Arial" panose="020B0604020202020204" pitchFamily="34" charset="0"/>
                <a:cs typeface="Arial" panose="020B0604020202020204" pitchFamily="34" charset="0"/>
              </a:endParaRPr>
            </a:p>
          </p:txBody>
        </p:sp>
        <p:pic>
          <p:nvPicPr>
            <p:cNvPr id="292" name="Picture 291">
              <a:extLst>
                <a:ext uri="{FF2B5EF4-FFF2-40B4-BE49-F238E27FC236}">
                  <a16:creationId xmlns:a16="http://schemas.microsoft.com/office/drawing/2014/main" id="{DC284E13-5725-C903-FF73-3C0B1052CDC7}"/>
                </a:ext>
              </a:extLst>
            </p:cNvPr>
            <p:cNvPicPr>
              <a:picLocks noChangeAspect="1"/>
            </p:cNvPicPr>
            <p:nvPr/>
          </p:nvPicPr>
          <p:blipFill>
            <a:blip r:embed="rId11"/>
            <a:stretch>
              <a:fillRect/>
            </a:stretch>
          </p:blipFill>
          <p:spPr>
            <a:xfrm>
              <a:off x="12728105" y="5024134"/>
              <a:ext cx="3366789" cy="1789316"/>
            </a:xfrm>
            <a:prstGeom prst="rect">
              <a:avLst/>
            </a:prstGeom>
          </p:spPr>
        </p:pic>
        <p:pic>
          <p:nvPicPr>
            <p:cNvPr id="298" name="Picture 297">
              <a:extLst>
                <a:ext uri="{FF2B5EF4-FFF2-40B4-BE49-F238E27FC236}">
                  <a16:creationId xmlns:a16="http://schemas.microsoft.com/office/drawing/2014/main" id="{DAED7AD5-7CF8-14A5-50D9-B50E03BC6B1B}"/>
                </a:ext>
              </a:extLst>
            </p:cNvPr>
            <p:cNvPicPr>
              <a:picLocks noChangeAspect="1"/>
            </p:cNvPicPr>
            <p:nvPr/>
          </p:nvPicPr>
          <p:blipFill>
            <a:blip r:embed="rId12"/>
            <a:stretch>
              <a:fillRect/>
            </a:stretch>
          </p:blipFill>
          <p:spPr>
            <a:xfrm>
              <a:off x="16187125" y="7201817"/>
              <a:ext cx="3553078" cy="1801368"/>
            </a:xfrm>
            <a:prstGeom prst="rect">
              <a:avLst/>
            </a:prstGeom>
          </p:spPr>
        </p:pic>
        <p:pic>
          <p:nvPicPr>
            <p:cNvPr id="300" name="Picture 299">
              <a:extLst>
                <a:ext uri="{FF2B5EF4-FFF2-40B4-BE49-F238E27FC236}">
                  <a16:creationId xmlns:a16="http://schemas.microsoft.com/office/drawing/2014/main" id="{3445C234-EC2F-709B-AF35-B8B8336558BA}"/>
                </a:ext>
              </a:extLst>
            </p:cNvPr>
            <p:cNvPicPr>
              <a:picLocks noChangeAspect="1"/>
            </p:cNvPicPr>
            <p:nvPr/>
          </p:nvPicPr>
          <p:blipFill>
            <a:blip r:embed="rId13"/>
            <a:stretch>
              <a:fillRect/>
            </a:stretch>
          </p:blipFill>
          <p:spPr>
            <a:xfrm>
              <a:off x="12715696" y="7164906"/>
              <a:ext cx="3356154" cy="1804002"/>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CFD7A2F-B2F5-3540-893B-64990D81554E}"/>
              </a:ext>
            </a:extLst>
          </p:cNvPr>
          <p:cNvSpPr>
            <a:spLocks noGrp="1"/>
          </p:cNvSpPr>
          <p:nvPr>
            <p:ph type="title"/>
          </p:nvPr>
        </p:nvSpPr>
        <p:spPr>
          <a:xfrm>
            <a:off x="736944" y="800092"/>
            <a:ext cx="18626273" cy="441333"/>
          </a:xfrm>
        </p:spPr>
        <p:txBody>
          <a:bodyPr/>
          <a:lstStyle/>
          <a:p>
            <a:r>
              <a:rPr lang="en-US" b="1" dirty="0"/>
              <a:t>Background, Materials, and Methods</a:t>
            </a:r>
          </a:p>
        </p:txBody>
      </p:sp>
      <p:sp>
        <p:nvSpPr>
          <p:cNvPr id="8" name="object 199">
            <a:extLst>
              <a:ext uri="{FF2B5EF4-FFF2-40B4-BE49-F238E27FC236}">
                <a16:creationId xmlns:a16="http://schemas.microsoft.com/office/drawing/2014/main" id="{84DA22F1-D330-6B68-9F9A-9BF539057FE3}"/>
              </a:ext>
            </a:extLst>
          </p:cNvPr>
          <p:cNvSpPr txBox="1"/>
          <p:nvPr/>
        </p:nvSpPr>
        <p:spPr>
          <a:xfrm>
            <a:off x="742626" y="1320980"/>
            <a:ext cx="14414824" cy="2184571"/>
          </a:xfrm>
          <a:prstGeom prst="rect">
            <a:avLst/>
          </a:prstGeom>
        </p:spPr>
        <p:txBody>
          <a:bodyPr vert="horz" wrap="square" lIns="0" tIns="14604" rIns="0" bIns="0" rtlCol="0">
            <a:spAutoFit/>
          </a:bodyPr>
          <a:lstStyle/>
          <a:p>
            <a:pPr marL="12700">
              <a:lnSpc>
                <a:spcPct val="100000"/>
              </a:lnSpc>
              <a:spcBef>
                <a:spcPts val="114"/>
              </a:spcBef>
            </a:pPr>
            <a:r>
              <a:rPr b="0" dirty="0">
                <a:solidFill>
                  <a:schemeClr val="accent1"/>
                </a:solidFill>
                <a:latin typeface="Arial" panose="020B0604020202020204" pitchFamily="34" charset="0"/>
                <a:cs typeface="Arial" panose="020B0604020202020204" pitchFamily="34" charset="0"/>
              </a:rPr>
              <a:t>Background</a:t>
            </a:r>
            <a:endParaRPr lang="en-US" b="0" dirty="0">
              <a:solidFill>
                <a:schemeClr val="accent1"/>
              </a:solidFill>
              <a:latin typeface="Arial" panose="020B0604020202020204" pitchFamily="34" charset="0"/>
              <a:cs typeface="Arial" panose="020B0604020202020204" pitchFamily="34" charset="0"/>
            </a:endParaRPr>
          </a:p>
          <a:p>
            <a:pPr marL="117475" marR="113664" indent="-105410">
              <a:lnSpc>
                <a:spcPct val="100000"/>
              </a:lnSpc>
              <a:spcAft>
                <a:spcPts val="600"/>
              </a:spcAft>
              <a:buClr>
                <a:srgbClr val="0036A0"/>
              </a:buClr>
              <a:buChar char="•"/>
              <a:tabLst>
                <a:tab pos="118110" algn="l"/>
              </a:tabLst>
            </a:pPr>
            <a:r>
              <a:rPr lang="en-US" dirty="0">
                <a:latin typeface="Arial" panose="020B0604020202020204" pitchFamily="34" charset="0"/>
                <a:cs typeface="Arial" panose="020B0604020202020204" pitchFamily="34" charset="0"/>
              </a:rPr>
              <a:t>Irinotecan (</a:t>
            </a:r>
            <a:r>
              <a:rPr lang="en-US" dirty="0" err="1">
                <a:latin typeface="Arial" panose="020B0604020202020204" pitchFamily="34" charset="0"/>
                <a:cs typeface="Arial" panose="020B0604020202020204" pitchFamily="34" charset="0"/>
              </a:rPr>
              <a:t>IRN</a:t>
            </a:r>
            <a:r>
              <a:rPr lang="en-US" dirty="0">
                <a:latin typeface="Arial" panose="020B0604020202020204" pitchFamily="34" charset="0"/>
                <a:cs typeface="Arial" panose="020B0604020202020204" pitchFamily="34" charset="0"/>
              </a:rPr>
              <a:t>)/Temozolomide (</a:t>
            </a:r>
            <a:r>
              <a:rPr lang="en-US" dirty="0" err="1">
                <a:latin typeface="Arial" panose="020B0604020202020204" pitchFamily="34" charset="0"/>
                <a:cs typeface="Arial" panose="020B0604020202020204" pitchFamily="34" charset="0"/>
              </a:rPr>
              <a:t>TMZ</a:t>
            </a:r>
            <a:r>
              <a:rPr lang="en-US" dirty="0">
                <a:latin typeface="Arial" panose="020B0604020202020204" pitchFamily="34" charset="0"/>
                <a:cs typeface="Arial" panose="020B0604020202020204" pitchFamily="34" charset="0"/>
              </a:rPr>
              <a:t>) and Cyclophosphamide (</a:t>
            </a:r>
            <a:r>
              <a:rPr lang="en-US" dirty="0" err="1">
                <a:latin typeface="Arial" panose="020B0604020202020204" pitchFamily="34" charset="0"/>
                <a:cs typeface="Arial" panose="020B0604020202020204" pitchFamily="34" charset="0"/>
              </a:rPr>
              <a:t>CTX</a:t>
            </a:r>
            <a:r>
              <a:rPr lang="en-US" dirty="0">
                <a:latin typeface="Arial" panose="020B0604020202020204" pitchFamily="34" charset="0"/>
                <a:cs typeface="Arial" panose="020B0604020202020204" pitchFamily="34" charset="0"/>
              </a:rPr>
              <a:t>)/Topotecan (TOPO) are used in pediatric, adolescent or young adult patients with relapsed or refractory solid tumors, but outcomes remain poor.</a:t>
            </a:r>
          </a:p>
          <a:p>
            <a:pPr marL="117475" marR="113664" indent="-105410">
              <a:lnSpc>
                <a:spcPct val="100000"/>
              </a:lnSpc>
              <a:spcAft>
                <a:spcPts val="600"/>
              </a:spcAft>
              <a:buClr>
                <a:srgbClr val="0036A0"/>
              </a:buClr>
              <a:buChar char="•"/>
              <a:tabLst>
                <a:tab pos="118110" algn="l"/>
              </a:tabLst>
            </a:pPr>
            <a:r>
              <a:rPr lang="en-US" dirty="0">
                <a:latin typeface="Arial" panose="020B0604020202020204" pitchFamily="34" charset="0"/>
                <a:cs typeface="Arial" panose="020B0604020202020204" pitchFamily="34" charset="0"/>
              </a:rPr>
              <a:t>Non-clinical and clinical data suggest aberrations in cyclin-dependent- kinases (</a:t>
            </a:r>
            <a:r>
              <a:rPr lang="en-US" dirty="0" err="1">
                <a:latin typeface="Arial" panose="020B0604020202020204" pitchFamily="34" charset="0"/>
                <a:cs typeface="Arial" panose="020B0604020202020204" pitchFamily="34" charset="0"/>
              </a:rPr>
              <a:t>CDK</a:t>
            </a:r>
            <a:r>
              <a:rPr lang="en-US" dirty="0">
                <a:latin typeface="Arial" panose="020B0604020202020204" pitchFamily="34" charset="0"/>
                <a:cs typeface="Arial" panose="020B0604020202020204" pitchFamily="34" charset="0"/>
              </a:rPr>
              <a:t>)4/6 pathway can drive the growth of pediatric tumors.</a:t>
            </a:r>
          </a:p>
          <a:p>
            <a:pPr marL="117475" marR="113664" indent="-105410">
              <a:lnSpc>
                <a:spcPct val="100000"/>
              </a:lnSpc>
              <a:spcAft>
                <a:spcPts val="600"/>
              </a:spcAft>
              <a:buClr>
                <a:srgbClr val="0036A0"/>
              </a:buClr>
              <a:buChar char="•"/>
              <a:tabLst>
                <a:tab pos="118110" algn="l"/>
              </a:tabLst>
            </a:pPr>
            <a:r>
              <a:rPr lang="en-US" dirty="0">
                <a:latin typeface="Arial" panose="020B0604020202020204" pitchFamily="34" charset="0"/>
                <a:cs typeface="Arial" panose="020B0604020202020204" pitchFamily="34" charset="0"/>
              </a:rPr>
              <a:t>Palbociclib is a highly selective, reversible, small molecule inhibitor of </a:t>
            </a:r>
            <a:r>
              <a:rPr lang="en-US" dirty="0" err="1">
                <a:latin typeface="Arial" panose="020B0604020202020204" pitchFamily="34" charset="0"/>
                <a:cs typeface="Arial" panose="020B0604020202020204" pitchFamily="34" charset="0"/>
              </a:rPr>
              <a:t>CDK</a:t>
            </a:r>
            <a:r>
              <a:rPr lang="en-US" dirty="0">
                <a:latin typeface="Arial" panose="020B0604020202020204" pitchFamily="34" charset="0"/>
                <a:cs typeface="Arial" panose="020B0604020202020204" pitchFamily="34" charset="0"/>
              </a:rPr>
              <a:t> 4 and 6, administered orally.</a:t>
            </a:r>
          </a:p>
          <a:p>
            <a:pPr marL="117475" marR="113664" indent="-105410">
              <a:lnSpc>
                <a:spcPct val="100000"/>
              </a:lnSpc>
              <a:spcAft>
                <a:spcPts val="600"/>
              </a:spcAft>
              <a:buClr>
                <a:srgbClr val="0036A0"/>
              </a:buClr>
              <a:buChar char="•"/>
              <a:tabLst>
                <a:tab pos="118110" algn="l"/>
              </a:tabLst>
            </a:pPr>
            <a:r>
              <a:rPr lang="en-US" dirty="0">
                <a:latin typeface="Arial" panose="020B0604020202020204" pitchFamily="34" charset="0"/>
                <a:cs typeface="Arial" panose="020B0604020202020204" pitchFamily="34" charset="0"/>
              </a:rPr>
              <a:t>Hence, the objective of this study was to evaluate the PK of palbociclib, </a:t>
            </a:r>
            <a:r>
              <a:rPr lang="en-US" dirty="0" err="1">
                <a:latin typeface="Arial" panose="020B0604020202020204" pitchFamily="34" charset="0"/>
                <a:cs typeface="Arial" panose="020B0604020202020204" pitchFamily="34" charset="0"/>
              </a:rPr>
              <a:t>TMZ</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IRN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CTX</a:t>
            </a:r>
            <a:r>
              <a:rPr lang="en-US" dirty="0">
                <a:latin typeface="Arial" panose="020B0604020202020204" pitchFamily="34" charset="0"/>
                <a:cs typeface="Arial" panose="020B0604020202020204" pitchFamily="34" charset="0"/>
              </a:rPr>
              <a:t>, and TOPO in pediatric patients when given in combination in a Phase 1 study.</a:t>
            </a:r>
          </a:p>
        </p:txBody>
      </p:sp>
      <p:sp>
        <p:nvSpPr>
          <p:cNvPr id="9" name="object 198">
            <a:extLst>
              <a:ext uri="{FF2B5EF4-FFF2-40B4-BE49-F238E27FC236}">
                <a16:creationId xmlns:a16="http://schemas.microsoft.com/office/drawing/2014/main" id="{63A59822-D60C-1042-7071-0E1465AA6318}"/>
              </a:ext>
            </a:extLst>
          </p:cNvPr>
          <p:cNvSpPr txBox="1"/>
          <p:nvPr/>
        </p:nvSpPr>
        <p:spPr>
          <a:xfrm>
            <a:off x="527050" y="3617139"/>
            <a:ext cx="17297400" cy="2461570"/>
          </a:xfrm>
          <a:prstGeom prst="rect">
            <a:avLst/>
          </a:prstGeom>
        </p:spPr>
        <p:txBody>
          <a:bodyPr vert="horz" wrap="square" lIns="0" tIns="14604" rIns="0" bIns="0" rtlCol="0">
            <a:spAutoFit/>
          </a:bodyPr>
          <a:lstStyle/>
          <a:p>
            <a:pPr marL="12700">
              <a:lnSpc>
                <a:spcPct val="100000"/>
              </a:lnSpc>
              <a:spcBef>
                <a:spcPts val="114"/>
              </a:spcBef>
            </a:pPr>
            <a:r>
              <a:rPr b="0" dirty="0">
                <a:solidFill>
                  <a:schemeClr val="accent1"/>
                </a:solidFill>
                <a:latin typeface="Arial" panose="020B0604020202020204" pitchFamily="34" charset="0"/>
                <a:cs typeface="Arial" panose="020B0604020202020204" pitchFamily="34" charset="0"/>
              </a:rPr>
              <a:t>Materials and Methods</a:t>
            </a:r>
            <a:endParaRPr lang="en-US" b="0" dirty="0">
              <a:solidFill>
                <a:schemeClr val="accent1"/>
              </a:solidFill>
              <a:latin typeface="Arial" panose="020B0604020202020204" pitchFamily="34" charset="0"/>
              <a:cs typeface="Arial" panose="020B0604020202020204" pitchFamily="34" charset="0"/>
            </a:endParaRPr>
          </a:p>
          <a:p>
            <a:pPr marL="184150" indent="-171450">
              <a:spcAft>
                <a:spcPts val="6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In an open-label, multicenter, non-randomized Phase 1 portion of the study (ClinicalTrials.gov ID: </a:t>
            </a:r>
            <a:r>
              <a:rPr lang="en-US" kern="100" dirty="0" err="1">
                <a:effectLst/>
                <a:latin typeface="Arial" panose="020B0604020202020204" pitchFamily="34" charset="0"/>
                <a:ea typeface="Calibri" panose="020F0502020204030204" pitchFamily="34" charset="0"/>
                <a:cs typeface="Arial" panose="020B0604020202020204" pitchFamily="34" charset="0"/>
              </a:rPr>
              <a:t>NCT03709680</a:t>
            </a:r>
            <a:r>
              <a:rPr lang="en-US" kern="100" dirty="0">
                <a:effectLst/>
                <a:latin typeface="Arial" panose="020B0604020202020204" pitchFamily="34" charset="0"/>
                <a:ea typeface="Calibri" panose="020F0502020204030204" pitchFamily="34" charset="0"/>
                <a:cs typeface="Arial" panose="020B0604020202020204" pitchFamily="34" charset="0"/>
              </a:rPr>
              <a:t>) palbociclib was given in combination with either </a:t>
            </a:r>
            <a:r>
              <a:rPr lang="en-US" kern="100" dirty="0" err="1">
                <a:effectLst/>
                <a:latin typeface="Arial" panose="020B0604020202020204" pitchFamily="34" charset="0"/>
                <a:ea typeface="Calibri" panose="020F0502020204030204" pitchFamily="34" charset="0"/>
                <a:cs typeface="Arial" panose="020B0604020202020204" pitchFamily="34" charset="0"/>
              </a:rPr>
              <a:t>IRN</a:t>
            </a:r>
            <a:r>
              <a:rPr lang="en-US" kern="100" dirty="0">
                <a:effectLst/>
                <a:latin typeface="Arial" panose="020B0604020202020204" pitchFamily="34" charset="0"/>
                <a:ea typeface="Calibri" panose="020F0502020204030204" pitchFamily="34" charset="0"/>
                <a:cs typeface="Arial" panose="020B0604020202020204" pitchFamily="34" charset="0"/>
              </a:rPr>
              <a:t> and </a:t>
            </a:r>
            <a:r>
              <a:rPr lang="en-US" kern="100" dirty="0" err="1">
                <a:effectLst/>
                <a:latin typeface="Arial" panose="020B0604020202020204" pitchFamily="34" charset="0"/>
                <a:ea typeface="Calibri" panose="020F0502020204030204" pitchFamily="34" charset="0"/>
                <a:cs typeface="Arial" panose="020B0604020202020204" pitchFamily="34" charset="0"/>
              </a:rPr>
              <a:t>TMZ</a:t>
            </a:r>
            <a:r>
              <a:rPr lang="en-US" kern="100" dirty="0">
                <a:effectLst/>
                <a:latin typeface="Arial" panose="020B0604020202020204" pitchFamily="34" charset="0"/>
                <a:ea typeface="Calibri" panose="020F0502020204030204" pitchFamily="34" charset="0"/>
                <a:cs typeface="Arial" panose="020B0604020202020204" pitchFamily="34" charset="0"/>
              </a:rPr>
              <a:t> or TOPO and </a:t>
            </a:r>
            <a:r>
              <a:rPr lang="en-US" kern="100" dirty="0" err="1">
                <a:effectLst/>
                <a:latin typeface="Arial" panose="020B0604020202020204" pitchFamily="34" charset="0"/>
                <a:ea typeface="Calibri" panose="020F0502020204030204" pitchFamily="34" charset="0"/>
                <a:cs typeface="Arial" panose="020B0604020202020204" pitchFamily="34" charset="0"/>
              </a:rPr>
              <a:t>CTX</a:t>
            </a:r>
            <a:r>
              <a:rPr lang="en-US" kern="100" dirty="0">
                <a:effectLst/>
                <a:latin typeface="Arial" panose="020B0604020202020204" pitchFamily="34" charset="0"/>
                <a:ea typeface="Calibri" panose="020F0502020204030204" pitchFamily="34" charset="0"/>
                <a:cs typeface="Arial" panose="020B0604020202020204" pitchFamily="34" charset="0"/>
              </a:rPr>
              <a:t> in children, adolescent, and young adult patients with recurrent/refractory solid tumors. </a:t>
            </a:r>
          </a:p>
          <a:p>
            <a:pPr marL="184150" indent="-171450">
              <a:spcAft>
                <a:spcPts val="6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Palbociclib was administered orally </a:t>
            </a:r>
            <a:r>
              <a:rPr lang="en-US" kern="100" dirty="0" err="1">
                <a:effectLst/>
                <a:latin typeface="Arial" panose="020B0604020202020204" pitchFamily="34" charset="0"/>
                <a:ea typeface="Calibri" panose="020F0502020204030204" pitchFamily="34" charset="0"/>
                <a:cs typeface="Arial" panose="020B0604020202020204" pitchFamily="34" charset="0"/>
              </a:rPr>
              <a:t>QD</a:t>
            </a:r>
            <a:r>
              <a:rPr lang="en-US" kern="100" dirty="0">
                <a:effectLst/>
                <a:latin typeface="Arial" panose="020B0604020202020204" pitchFamily="34" charset="0"/>
                <a:ea typeface="Calibri" panose="020F0502020204030204" pitchFamily="34" charset="0"/>
                <a:cs typeface="Arial" panose="020B0604020202020204" pitchFamily="34" charset="0"/>
              </a:rPr>
              <a:t> on Days 1 to 14 followed by 7 days off in both combinations (doses of 55, 75, and 95 mg/</a:t>
            </a:r>
            <a:r>
              <a:rPr lang="en-US" kern="100" dirty="0" err="1">
                <a:effectLst/>
                <a:latin typeface="Arial" panose="020B0604020202020204" pitchFamily="34" charset="0"/>
                <a:ea typeface="Calibri" panose="020F0502020204030204" pitchFamily="34" charset="0"/>
                <a:cs typeface="Arial" panose="020B0604020202020204" pitchFamily="34" charset="0"/>
              </a:rPr>
              <a:t>m</a:t>
            </a:r>
            <a:r>
              <a:rPr lang="en-US"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kern="100" dirty="0">
                <a:effectLst/>
                <a:latin typeface="Arial" panose="020B0604020202020204" pitchFamily="34" charset="0"/>
                <a:ea typeface="Calibri" panose="020F0502020204030204" pitchFamily="34" charset="0"/>
                <a:cs typeface="Arial" panose="020B0604020202020204" pitchFamily="34" charset="0"/>
              </a:rPr>
              <a:t> with </a:t>
            </a:r>
            <a:r>
              <a:rPr lang="en-US" kern="100" dirty="0" err="1">
                <a:effectLst/>
                <a:latin typeface="Arial" panose="020B0604020202020204" pitchFamily="34" charset="0"/>
                <a:ea typeface="Calibri" panose="020F0502020204030204" pitchFamily="34" charset="0"/>
                <a:cs typeface="Arial" panose="020B0604020202020204" pitchFamily="34" charset="0"/>
              </a:rPr>
              <a:t>IRN</a:t>
            </a:r>
            <a:r>
              <a:rPr lang="en-US" kern="100" dirty="0">
                <a:effectLst/>
                <a:latin typeface="Arial" panose="020B0604020202020204" pitchFamily="34" charset="0"/>
                <a:ea typeface="Calibri" panose="020F0502020204030204" pitchFamily="34" charset="0"/>
                <a:cs typeface="Arial" panose="020B0604020202020204" pitchFamily="34" charset="0"/>
              </a:rPr>
              <a:t>/</a:t>
            </a:r>
            <a:r>
              <a:rPr lang="en-US" kern="100" dirty="0" err="1">
                <a:effectLst/>
                <a:latin typeface="Arial" panose="020B0604020202020204" pitchFamily="34" charset="0"/>
                <a:ea typeface="Calibri" panose="020F0502020204030204" pitchFamily="34" charset="0"/>
                <a:cs typeface="Arial" panose="020B0604020202020204" pitchFamily="34" charset="0"/>
              </a:rPr>
              <a:t>TMZ</a:t>
            </a:r>
            <a:r>
              <a:rPr lang="en-US" kern="100" dirty="0">
                <a:effectLst/>
                <a:latin typeface="Arial" panose="020B0604020202020204" pitchFamily="34" charset="0"/>
                <a:ea typeface="Calibri" panose="020F0502020204030204" pitchFamily="34" charset="0"/>
                <a:cs typeface="Arial" panose="020B0604020202020204" pitchFamily="34" charset="0"/>
              </a:rPr>
              <a:t> and 75 mg/</a:t>
            </a:r>
            <a:r>
              <a:rPr lang="en-US" kern="100" dirty="0" err="1">
                <a:effectLst/>
                <a:latin typeface="Arial" panose="020B0604020202020204" pitchFamily="34" charset="0"/>
                <a:ea typeface="Calibri" panose="020F0502020204030204" pitchFamily="34" charset="0"/>
                <a:cs typeface="Arial" panose="020B0604020202020204" pitchFamily="34" charset="0"/>
              </a:rPr>
              <a:t>m</a:t>
            </a:r>
            <a:r>
              <a:rPr lang="en-US"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kern="100" dirty="0">
                <a:effectLst/>
                <a:latin typeface="Arial" panose="020B0604020202020204" pitchFamily="34" charset="0"/>
                <a:ea typeface="Calibri" panose="020F0502020204030204" pitchFamily="34" charset="0"/>
                <a:cs typeface="Arial" panose="020B0604020202020204" pitchFamily="34" charset="0"/>
              </a:rPr>
              <a:t> with </a:t>
            </a:r>
            <a:r>
              <a:rPr lang="en-US" kern="100" dirty="0" err="1">
                <a:effectLst/>
                <a:latin typeface="Arial" panose="020B0604020202020204" pitchFamily="34" charset="0"/>
                <a:ea typeface="Calibri" panose="020F0502020204030204" pitchFamily="34" charset="0"/>
                <a:cs typeface="Arial" panose="020B0604020202020204" pitchFamily="34" charset="0"/>
              </a:rPr>
              <a:t>CTX</a:t>
            </a:r>
            <a:r>
              <a:rPr lang="en-US" kern="100" dirty="0">
                <a:effectLst/>
                <a:latin typeface="Arial" panose="020B0604020202020204" pitchFamily="34" charset="0"/>
                <a:ea typeface="Calibri" panose="020F0502020204030204" pitchFamily="34" charset="0"/>
                <a:cs typeface="Arial" panose="020B0604020202020204" pitchFamily="34" charset="0"/>
              </a:rPr>
              <a:t>/TOPO). </a:t>
            </a:r>
          </a:p>
          <a:p>
            <a:pPr marL="184150" indent="-171450">
              <a:spcAft>
                <a:spcPts val="600"/>
              </a:spcAft>
              <a:buFont typeface="Arial" panose="020B0604020202020204" pitchFamily="34" charset="0"/>
              <a:buChar char="•"/>
            </a:pPr>
            <a:r>
              <a:rPr lang="en-US" kern="100" dirty="0" err="1">
                <a:effectLst/>
                <a:latin typeface="Arial" panose="020B0604020202020204" pitchFamily="34" charset="0"/>
                <a:ea typeface="Calibri" panose="020F0502020204030204" pitchFamily="34" charset="0"/>
                <a:cs typeface="Arial" panose="020B0604020202020204" pitchFamily="34" charset="0"/>
              </a:rPr>
              <a:t>TMZ</a:t>
            </a:r>
            <a:r>
              <a:rPr lang="en-US" kern="100" dirty="0">
                <a:effectLst/>
                <a:latin typeface="Arial" panose="020B0604020202020204" pitchFamily="34" charset="0"/>
                <a:ea typeface="Calibri" panose="020F0502020204030204" pitchFamily="34" charset="0"/>
                <a:cs typeface="Arial" panose="020B0604020202020204" pitchFamily="34" charset="0"/>
              </a:rPr>
              <a:t> was administered </a:t>
            </a:r>
            <a:r>
              <a:rPr lang="en-US" kern="100" dirty="0" err="1">
                <a:effectLst/>
                <a:latin typeface="Arial" panose="020B0604020202020204" pitchFamily="34" charset="0"/>
                <a:ea typeface="Calibri" panose="020F0502020204030204" pitchFamily="34" charset="0"/>
                <a:cs typeface="Arial" panose="020B0604020202020204" pitchFamily="34" charset="0"/>
              </a:rPr>
              <a:t>QD</a:t>
            </a:r>
            <a:r>
              <a:rPr lang="en-US" kern="100" dirty="0">
                <a:effectLst/>
                <a:latin typeface="Arial" panose="020B0604020202020204" pitchFamily="34" charset="0"/>
                <a:ea typeface="Calibri" panose="020F0502020204030204" pitchFamily="34" charset="0"/>
                <a:cs typeface="Arial" panose="020B0604020202020204" pitchFamily="34" charset="0"/>
              </a:rPr>
              <a:t> at 100 mg/</a:t>
            </a:r>
            <a:r>
              <a:rPr lang="en-US" kern="100" dirty="0" err="1">
                <a:effectLst/>
                <a:latin typeface="Arial" panose="020B0604020202020204" pitchFamily="34" charset="0"/>
                <a:ea typeface="Calibri" panose="020F0502020204030204" pitchFamily="34" charset="0"/>
                <a:cs typeface="Arial" panose="020B0604020202020204" pitchFamily="34" charset="0"/>
              </a:rPr>
              <a:t>m</a:t>
            </a:r>
            <a:r>
              <a:rPr lang="en-US"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kern="100" dirty="0">
                <a:effectLst/>
                <a:latin typeface="Arial" panose="020B0604020202020204" pitchFamily="34" charset="0"/>
                <a:ea typeface="Calibri" panose="020F0502020204030204" pitchFamily="34" charset="0"/>
                <a:cs typeface="Arial" panose="020B0604020202020204" pitchFamily="34" charset="0"/>
              </a:rPr>
              <a:t>, </a:t>
            </a:r>
            <a:r>
              <a:rPr lang="en-US" kern="100" dirty="0" err="1">
                <a:effectLst/>
                <a:latin typeface="Arial" panose="020B0604020202020204" pitchFamily="34" charset="0"/>
                <a:ea typeface="Calibri" panose="020F0502020204030204" pitchFamily="34" charset="0"/>
                <a:cs typeface="Arial" panose="020B0604020202020204" pitchFamily="34" charset="0"/>
              </a:rPr>
              <a:t>IRN</a:t>
            </a:r>
            <a:r>
              <a:rPr lang="en-US" kern="100" dirty="0">
                <a:effectLst/>
                <a:latin typeface="Arial" panose="020B0604020202020204" pitchFamily="34" charset="0"/>
                <a:ea typeface="Calibri" panose="020F0502020204030204" pitchFamily="34" charset="0"/>
                <a:cs typeface="Arial" panose="020B0604020202020204" pitchFamily="34" charset="0"/>
              </a:rPr>
              <a:t> was administered IV at 50 mg/</a:t>
            </a:r>
            <a:r>
              <a:rPr lang="en-US" kern="100" dirty="0" err="1">
                <a:effectLst/>
                <a:latin typeface="Arial" panose="020B0604020202020204" pitchFamily="34" charset="0"/>
                <a:ea typeface="Calibri" panose="020F0502020204030204" pitchFamily="34" charset="0"/>
                <a:cs typeface="Arial" panose="020B0604020202020204" pitchFamily="34" charset="0"/>
              </a:rPr>
              <a:t>m</a:t>
            </a:r>
            <a:r>
              <a:rPr lang="en-US"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kern="100" dirty="0">
                <a:effectLst/>
                <a:latin typeface="Arial" panose="020B0604020202020204" pitchFamily="34" charset="0"/>
                <a:ea typeface="Calibri" panose="020F0502020204030204" pitchFamily="34" charset="0"/>
                <a:cs typeface="Arial" panose="020B0604020202020204" pitchFamily="34" charset="0"/>
              </a:rPr>
              <a:t> over 90 minutes, </a:t>
            </a:r>
            <a:r>
              <a:rPr lang="en-US" kern="100" dirty="0" err="1">
                <a:effectLst/>
                <a:latin typeface="Arial" panose="020B0604020202020204" pitchFamily="34" charset="0"/>
                <a:ea typeface="Calibri" panose="020F0502020204030204" pitchFamily="34" charset="0"/>
                <a:cs typeface="Arial" panose="020B0604020202020204" pitchFamily="34" charset="0"/>
              </a:rPr>
              <a:t>CTX</a:t>
            </a:r>
            <a:r>
              <a:rPr lang="en-US" kern="100" dirty="0">
                <a:effectLst/>
                <a:latin typeface="Arial" panose="020B0604020202020204" pitchFamily="34" charset="0"/>
                <a:ea typeface="Calibri" panose="020F0502020204030204" pitchFamily="34" charset="0"/>
                <a:cs typeface="Arial" panose="020B0604020202020204" pitchFamily="34" charset="0"/>
              </a:rPr>
              <a:t> was administered IV at 250 mg/</a:t>
            </a:r>
            <a:r>
              <a:rPr lang="en-US" kern="100" dirty="0" err="1">
                <a:effectLst/>
                <a:latin typeface="Arial" panose="020B0604020202020204" pitchFamily="34" charset="0"/>
                <a:ea typeface="Calibri" panose="020F0502020204030204" pitchFamily="34" charset="0"/>
                <a:cs typeface="Arial" panose="020B0604020202020204" pitchFamily="34" charset="0"/>
              </a:rPr>
              <a:t>m</a:t>
            </a:r>
            <a:r>
              <a:rPr lang="en-US"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kern="100" dirty="0">
                <a:effectLst/>
                <a:latin typeface="Arial" panose="020B0604020202020204" pitchFamily="34" charset="0"/>
                <a:ea typeface="Calibri" panose="020F0502020204030204" pitchFamily="34" charset="0"/>
                <a:cs typeface="Arial" panose="020B0604020202020204" pitchFamily="34" charset="0"/>
              </a:rPr>
              <a:t> over 30-60 minutes, and TOPO was administered IV at 0.75 mg/</a:t>
            </a:r>
            <a:r>
              <a:rPr lang="en-US" kern="100" dirty="0" err="1">
                <a:effectLst/>
                <a:latin typeface="Arial" panose="020B0604020202020204" pitchFamily="34" charset="0"/>
                <a:ea typeface="Calibri" panose="020F0502020204030204" pitchFamily="34" charset="0"/>
                <a:cs typeface="Arial" panose="020B0604020202020204" pitchFamily="34" charset="0"/>
              </a:rPr>
              <a:t>m</a:t>
            </a:r>
            <a:r>
              <a:rPr lang="en-US" kern="100" baseline="30000" dirty="0" err="1">
                <a:effectLst/>
                <a:latin typeface="Arial" panose="020B0604020202020204" pitchFamily="34" charset="0"/>
                <a:ea typeface="Calibri" panose="020F0502020204030204" pitchFamily="34" charset="0"/>
                <a:cs typeface="Arial" panose="020B0604020202020204" pitchFamily="34" charset="0"/>
              </a:rPr>
              <a:t>2</a:t>
            </a:r>
            <a:r>
              <a:rPr lang="en-US" kern="100" baseline="30000" dirty="0">
                <a:effectLst/>
                <a:latin typeface="Arial" panose="020B0604020202020204" pitchFamily="34" charset="0"/>
                <a:ea typeface="Calibri" panose="020F0502020204030204" pitchFamily="34" charset="0"/>
                <a:cs typeface="Arial" panose="020B0604020202020204" pitchFamily="34" charset="0"/>
              </a:rPr>
              <a:t> </a:t>
            </a:r>
            <a:r>
              <a:rPr lang="en-US" kern="100" dirty="0">
                <a:effectLst/>
                <a:latin typeface="Arial" panose="020B0604020202020204" pitchFamily="34" charset="0"/>
                <a:ea typeface="Calibri" panose="020F0502020204030204" pitchFamily="34" charset="0"/>
                <a:cs typeface="Arial" panose="020B0604020202020204" pitchFamily="34" charset="0"/>
              </a:rPr>
              <a:t>over 30 minutes, all on Days 1 to 5. </a:t>
            </a:r>
          </a:p>
          <a:p>
            <a:pPr marL="184150" indent="-171450">
              <a:spcAft>
                <a:spcPts val="600"/>
              </a:spcAft>
              <a:buFont typeface="Arial" panose="020B0604020202020204" pitchFamily="34" charset="0"/>
              <a:buChar char="•"/>
            </a:pPr>
            <a:r>
              <a:rPr lang="en-US" kern="100" dirty="0">
                <a:effectLst/>
                <a:latin typeface="Arial" panose="020B0604020202020204" pitchFamily="34" charset="0"/>
                <a:ea typeface="Calibri" panose="020F0502020204030204" pitchFamily="34" charset="0"/>
                <a:cs typeface="Arial" panose="020B0604020202020204" pitchFamily="34" charset="0"/>
              </a:rPr>
              <a:t>PK samples were collected as detailed in Table 1. PK parameters were calculated for each analyte, each participant and treatment, using noncompartmental analysis.</a:t>
            </a:r>
          </a:p>
        </p:txBody>
      </p:sp>
      <p:sp>
        <p:nvSpPr>
          <p:cNvPr id="10" name="object 197">
            <a:extLst>
              <a:ext uri="{FF2B5EF4-FFF2-40B4-BE49-F238E27FC236}">
                <a16:creationId xmlns:a16="http://schemas.microsoft.com/office/drawing/2014/main" id="{288E2D41-8319-1DBE-9E18-23D7F8E32DA4}"/>
              </a:ext>
            </a:extLst>
          </p:cNvPr>
          <p:cNvSpPr txBox="1"/>
          <p:nvPr/>
        </p:nvSpPr>
        <p:spPr>
          <a:xfrm>
            <a:off x="7950038" y="6190297"/>
            <a:ext cx="4583127" cy="475771"/>
          </a:xfrm>
          <a:prstGeom prst="rect">
            <a:avLst/>
          </a:prstGeom>
        </p:spPr>
        <p:txBody>
          <a:bodyPr vert="horz" wrap="square" lIns="0" tIns="57150" rIns="0" bIns="0" rtlCol="0">
            <a:spAutoFit/>
          </a:bodyPr>
          <a:lstStyle/>
          <a:p>
            <a:pPr marL="12700">
              <a:spcBef>
                <a:spcPts val="450"/>
              </a:spcBef>
            </a:pPr>
            <a:r>
              <a:rPr lang="en-US" sz="1200" b="1" kern="100" dirty="0">
                <a:effectLst/>
                <a:latin typeface="Arial" panose="020B0604020202020204" pitchFamily="34" charset="0"/>
                <a:ea typeface="Calibri" panose="020F0502020204030204" pitchFamily="34" charset="0"/>
                <a:cs typeface="Arial" panose="020B0604020202020204" pitchFamily="34" charset="0"/>
              </a:rPr>
              <a:t>Table 1: PK sample collection timepoints</a:t>
            </a:r>
            <a:endParaRPr lang="en-US" sz="1200" kern="100" dirty="0">
              <a:effectLst/>
              <a:latin typeface="Arial" panose="020B0604020202020204" pitchFamily="34" charset="0"/>
              <a:ea typeface="Calibri" panose="020F0502020204030204" pitchFamily="34" charset="0"/>
              <a:cs typeface="Arial" panose="020B0604020202020204" pitchFamily="34" charset="0"/>
            </a:endParaRPr>
          </a:p>
          <a:p>
            <a:pPr marL="12700">
              <a:lnSpc>
                <a:spcPct val="100000"/>
              </a:lnSpc>
              <a:spcBef>
                <a:spcPts val="450"/>
              </a:spcBef>
            </a:pPr>
            <a:endParaRPr sz="1100" dirty="0">
              <a:latin typeface="Arial" panose="020B0604020202020204" pitchFamily="34" charset="0"/>
              <a:cs typeface="Arial" panose="020B0604020202020204" pitchFamily="34" charset="0"/>
            </a:endParaRPr>
          </a:p>
        </p:txBody>
      </p:sp>
      <p:graphicFrame>
        <p:nvGraphicFramePr>
          <p:cNvPr id="11" name="Table 10">
            <a:extLst>
              <a:ext uri="{FF2B5EF4-FFF2-40B4-BE49-F238E27FC236}">
                <a16:creationId xmlns:a16="http://schemas.microsoft.com/office/drawing/2014/main" id="{CDDEAE6D-DFF5-B0A2-AFE3-FAB6FF04E807}"/>
              </a:ext>
            </a:extLst>
          </p:cNvPr>
          <p:cNvGraphicFramePr>
            <a:graphicFrameLocks noGrp="1"/>
          </p:cNvGraphicFramePr>
          <p:nvPr>
            <p:extLst>
              <p:ext uri="{D42A27DB-BD31-4B8C-83A1-F6EECF244321}">
                <p14:modId xmlns:p14="http://schemas.microsoft.com/office/powerpoint/2010/main" val="2047907034"/>
              </p:ext>
            </p:extLst>
          </p:nvPr>
        </p:nvGraphicFramePr>
        <p:xfrm>
          <a:off x="5251450" y="6483144"/>
          <a:ext cx="8305798" cy="4038811"/>
        </p:xfrm>
        <a:graphic>
          <a:graphicData uri="http://schemas.openxmlformats.org/drawingml/2006/table">
            <a:tbl>
              <a:tblPr firstRow="1" firstCol="1" bandRow="1">
                <a:tableStyleId>{5C22544A-7EE6-4342-B048-85BDC9FD1C3A}</a:tableStyleId>
              </a:tblPr>
              <a:tblGrid>
                <a:gridCol w="1475718">
                  <a:extLst>
                    <a:ext uri="{9D8B030D-6E8A-4147-A177-3AD203B41FA5}">
                      <a16:colId xmlns:a16="http://schemas.microsoft.com/office/drawing/2014/main" val="2805421177"/>
                    </a:ext>
                  </a:extLst>
                </a:gridCol>
                <a:gridCol w="600562">
                  <a:extLst>
                    <a:ext uri="{9D8B030D-6E8A-4147-A177-3AD203B41FA5}">
                      <a16:colId xmlns:a16="http://schemas.microsoft.com/office/drawing/2014/main" val="250209824"/>
                    </a:ext>
                  </a:extLst>
                </a:gridCol>
                <a:gridCol w="514767">
                  <a:extLst>
                    <a:ext uri="{9D8B030D-6E8A-4147-A177-3AD203B41FA5}">
                      <a16:colId xmlns:a16="http://schemas.microsoft.com/office/drawing/2014/main" val="816081256"/>
                    </a:ext>
                  </a:extLst>
                </a:gridCol>
                <a:gridCol w="686356">
                  <a:extLst>
                    <a:ext uri="{9D8B030D-6E8A-4147-A177-3AD203B41FA5}">
                      <a16:colId xmlns:a16="http://schemas.microsoft.com/office/drawing/2014/main" val="3792277994"/>
                    </a:ext>
                  </a:extLst>
                </a:gridCol>
                <a:gridCol w="274542">
                  <a:extLst>
                    <a:ext uri="{9D8B030D-6E8A-4147-A177-3AD203B41FA5}">
                      <a16:colId xmlns:a16="http://schemas.microsoft.com/office/drawing/2014/main" val="3914001404"/>
                    </a:ext>
                  </a:extLst>
                </a:gridCol>
                <a:gridCol w="274542">
                  <a:extLst>
                    <a:ext uri="{9D8B030D-6E8A-4147-A177-3AD203B41FA5}">
                      <a16:colId xmlns:a16="http://schemas.microsoft.com/office/drawing/2014/main" val="1255414542"/>
                    </a:ext>
                  </a:extLst>
                </a:gridCol>
                <a:gridCol w="274542">
                  <a:extLst>
                    <a:ext uri="{9D8B030D-6E8A-4147-A177-3AD203B41FA5}">
                      <a16:colId xmlns:a16="http://schemas.microsoft.com/office/drawing/2014/main" val="3183875055"/>
                    </a:ext>
                  </a:extLst>
                </a:gridCol>
                <a:gridCol w="274542">
                  <a:extLst>
                    <a:ext uri="{9D8B030D-6E8A-4147-A177-3AD203B41FA5}">
                      <a16:colId xmlns:a16="http://schemas.microsoft.com/office/drawing/2014/main" val="3373019426"/>
                    </a:ext>
                  </a:extLst>
                </a:gridCol>
                <a:gridCol w="274542">
                  <a:extLst>
                    <a:ext uri="{9D8B030D-6E8A-4147-A177-3AD203B41FA5}">
                      <a16:colId xmlns:a16="http://schemas.microsoft.com/office/drawing/2014/main" val="1609914488"/>
                    </a:ext>
                  </a:extLst>
                </a:gridCol>
                <a:gridCol w="686356">
                  <a:extLst>
                    <a:ext uri="{9D8B030D-6E8A-4147-A177-3AD203B41FA5}">
                      <a16:colId xmlns:a16="http://schemas.microsoft.com/office/drawing/2014/main" val="3248825145"/>
                    </a:ext>
                  </a:extLst>
                </a:gridCol>
                <a:gridCol w="686356">
                  <a:extLst>
                    <a:ext uri="{9D8B030D-6E8A-4147-A177-3AD203B41FA5}">
                      <a16:colId xmlns:a16="http://schemas.microsoft.com/office/drawing/2014/main" val="1696832011"/>
                    </a:ext>
                  </a:extLst>
                </a:gridCol>
                <a:gridCol w="600562">
                  <a:extLst>
                    <a:ext uri="{9D8B030D-6E8A-4147-A177-3AD203B41FA5}">
                      <a16:colId xmlns:a16="http://schemas.microsoft.com/office/drawing/2014/main" val="1117674355"/>
                    </a:ext>
                  </a:extLst>
                </a:gridCol>
                <a:gridCol w="799462">
                  <a:extLst>
                    <a:ext uri="{9D8B030D-6E8A-4147-A177-3AD203B41FA5}">
                      <a16:colId xmlns:a16="http://schemas.microsoft.com/office/drawing/2014/main" val="631066689"/>
                    </a:ext>
                  </a:extLst>
                </a:gridCol>
                <a:gridCol w="240804">
                  <a:extLst>
                    <a:ext uri="{9D8B030D-6E8A-4147-A177-3AD203B41FA5}">
                      <a16:colId xmlns:a16="http://schemas.microsoft.com/office/drawing/2014/main" val="406325807"/>
                    </a:ext>
                  </a:extLst>
                </a:gridCol>
                <a:gridCol w="642145">
                  <a:extLst>
                    <a:ext uri="{9D8B030D-6E8A-4147-A177-3AD203B41FA5}">
                      <a16:colId xmlns:a16="http://schemas.microsoft.com/office/drawing/2014/main" val="2627486832"/>
                    </a:ext>
                  </a:extLst>
                </a:gridCol>
              </a:tblGrid>
              <a:tr h="291676">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Drug</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gridSpan="14">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Study Visit (Cycle and Day) and Sampling time (</a:t>
                      </a:r>
                      <a:r>
                        <a:rPr lang="en-US" sz="1000" kern="100" dirty="0" err="1">
                          <a:effectLst/>
                          <a:latin typeface="Arial" panose="020B0604020202020204" pitchFamily="34" charset="0"/>
                          <a:cs typeface="Arial" panose="020B0604020202020204" pitchFamily="34" charset="0"/>
                        </a:rPr>
                        <a:t>hr</a:t>
                      </a:r>
                      <a:r>
                        <a:rPr lang="en-US" sz="1000" kern="100" dirty="0">
                          <a:effectLst/>
                          <a:latin typeface="Arial" panose="020B0604020202020204" pitchFamily="34" charset="0"/>
                          <a:cs typeface="Arial" panose="020B0604020202020204" pitchFamily="34" charset="0"/>
                        </a:rPr>
                        <a:t>) Post-Dose</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14989486"/>
                  </a:ext>
                </a:extLst>
              </a:tr>
              <a:tr h="405405">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C1D2</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gridSpan="7">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C1D5</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C1D6</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C1D14</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gridSpan="3">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C2D5</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tc>
                  <a:txBody>
                    <a:bodyPr/>
                    <a:lstStyle/>
                    <a:p>
                      <a:pPr marL="0" marR="0" algn="ctr">
                        <a:lnSpc>
                          <a:spcPct val="107000"/>
                        </a:lnSpc>
                        <a:spcBef>
                          <a:spcPts val="0"/>
                        </a:spcBef>
                        <a:spcAft>
                          <a:spcPts val="0"/>
                        </a:spcAft>
                      </a:pPr>
                      <a:r>
                        <a:rPr lang="en-US" sz="1000" b="1" kern="100" dirty="0" err="1">
                          <a:effectLst/>
                          <a:latin typeface="Arial" panose="020B0604020202020204" pitchFamily="34" charset="0"/>
                          <a:cs typeface="Arial" panose="020B0604020202020204" pitchFamily="34" charset="0"/>
                        </a:rPr>
                        <a:t>C2D14</a:t>
                      </a:r>
                      <a:endParaRPr lang="en-US" sz="10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66963626"/>
                  </a:ext>
                </a:extLst>
              </a:tr>
              <a:tr h="477390">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Pre-dose</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Pre-dose</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Post-infusion</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1</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2</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4</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6</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8</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24</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Pre-</a:t>
                      </a:r>
                    </a:p>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dose</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Pre-dose</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Post-infusion</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1</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Pre-dose</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81231763"/>
                  </a:ext>
                </a:extLst>
              </a:tr>
              <a:tr h="477390">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Palbociclib</a:t>
                      </a:r>
                    </a:p>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(Oral)</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6195867"/>
                  </a:ext>
                </a:extLst>
              </a:tr>
              <a:tr h="477390">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Irinotecan</a:t>
                      </a:r>
                    </a:p>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(IV)</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88479392"/>
                  </a:ext>
                </a:extLst>
              </a:tr>
              <a:tr h="477390">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Temozolomide </a:t>
                      </a:r>
                    </a:p>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(Oral)</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894720528"/>
                  </a:ext>
                </a:extLst>
              </a:tr>
              <a:tr h="477390">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Temozolomide </a:t>
                      </a:r>
                    </a:p>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(IV)</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8184028"/>
                  </a:ext>
                </a:extLst>
              </a:tr>
              <a:tr h="477390">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Topotecan</a:t>
                      </a:r>
                    </a:p>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(IV)</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302001888"/>
                  </a:ext>
                </a:extLst>
              </a:tr>
              <a:tr h="477390">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Cyclophosphamide</a:t>
                      </a:r>
                    </a:p>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(IV)</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 </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a:effectLst/>
                          <a:latin typeface="Arial" panose="020B0604020202020204" pitchFamily="34" charset="0"/>
                          <a:cs typeface="Arial" panose="020B0604020202020204" pitchFamily="34" charset="0"/>
                        </a:rPr>
                        <a:t>X</a:t>
                      </a:r>
                      <a:endParaRPr lang="en-US" sz="10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X</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n-US" sz="1000" kern="100" dirty="0">
                          <a:effectLst/>
                          <a:latin typeface="Arial" panose="020B0604020202020204" pitchFamily="34" charset="0"/>
                          <a:cs typeface="Arial" panose="020B0604020202020204" pitchFamily="34" charset="0"/>
                        </a:rPr>
                        <a:t> </a:t>
                      </a:r>
                      <a:endParaRPr lang="en-US" sz="1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36911703"/>
                  </a:ext>
                </a:extLst>
              </a:tr>
            </a:tbl>
          </a:graphicData>
        </a:graphic>
      </p:graphicFrame>
    </p:spTree>
    <p:extLst>
      <p:ext uri="{BB962C8B-B14F-4D97-AF65-F5344CB8AC3E}">
        <p14:creationId xmlns:p14="http://schemas.microsoft.com/office/powerpoint/2010/main" val="2754988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F65A0A-2DFE-C892-0FB9-3D98CA9684FF}"/>
              </a:ext>
            </a:extLst>
          </p:cNvPr>
          <p:cNvSpPr>
            <a:spLocks noGrp="1"/>
          </p:cNvSpPr>
          <p:nvPr>
            <p:ph type="title"/>
          </p:nvPr>
        </p:nvSpPr>
        <p:spPr>
          <a:xfrm>
            <a:off x="736944" y="800092"/>
            <a:ext cx="18626273" cy="746133"/>
          </a:xfrm>
        </p:spPr>
        <p:txBody>
          <a:bodyPr/>
          <a:lstStyle/>
          <a:p>
            <a:r>
              <a:rPr lang="en-US" b="1" dirty="0"/>
              <a:t>Results</a:t>
            </a:r>
          </a:p>
        </p:txBody>
      </p:sp>
      <p:sp>
        <p:nvSpPr>
          <p:cNvPr id="6" name="TextBox 5">
            <a:extLst>
              <a:ext uri="{FF2B5EF4-FFF2-40B4-BE49-F238E27FC236}">
                <a16:creationId xmlns:a16="http://schemas.microsoft.com/office/drawing/2014/main" id="{F5E0CB04-2F16-7E3A-70D8-F77981C44D9B}"/>
              </a:ext>
            </a:extLst>
          </p:cNvPr>
          <p:cNvSpPr txBox="1"/>
          <p:nvPr/>
        </p:nvSpPr>
        <p:spPr>
          <a:xfrm>
            <a:off x="736944" y="1317625"/>
            <a:ext cx="19367156" cy="3016210"/>
          </a:xfrm>
          <a:prstGeom prst="rect">
            <a:avLst/>
          </a:prstGeom>
          <a:noFill/>
        </p:spPr>
        <p:txBody>
          <a:bodyPr wrap="square">
            <a:spAutoFit/>
          </a:bodyPr>
          <a:lstStyle/>
          <a:p>
            <a:pPr marL="171450" indent="-171450">
              <a:spcAft>
                <a:spcPts val="600"/>
              </a:spcAft>
              <a:buFont typeface="Arial" panose="020B0604020202020204" pitchFamily="34" charset="0"/>
              <a:buChar char="•"/>
            </a:pPr>
            <a:r>
              <a:rPr lang="en-US" dirty="0">
                <a:effectLst/>
                <a:latin typeface="Arial" panose="020B0604020202020204" pitchFamily="34" charset="0"/>
                <a:ea typeface="Calibri" panose="020F0502020204030204" pitchFamily="34" charset="0"/>
                <a:cs typeface="Arial" panose="020B0604020202020204" pitchFamily="34" charset="0"/>
              </a:rPr>
              <a:t>Palbociclib exposure increased proportionally with dose. Palbociclib exposure on </a:t>
            </a:r>
            <a:r>
              <a:rPr lang="en-US" dirty="0" err="1">
                <a:effectLst/>
                <a:latin typeface="Arial" panose="020B0604020202020204" pitchFamily="34" charset="0"/>
                <a:ea typeface="Calibri" panose="020F0502020204030204" pitchFamily="34" charset="0"/>
                <a:cs typeface="Arial" panose="020B0604020202020204" pitchFamily="34" charset="0"/>
              </a:rPr>
              <a:t>C1D5</a:t>
            </a:r>
            <a:r>
              <a:rPr lang="en-US" dirty="0">
                <a:effectLst/>
                <a:latin typeface="Arial" panose="020B0604020202020204" pitchFamily="34" charset="0"/>
                <a:ea typeface="Calibri" panose="020F0502020204030204" pitchFamily="34" charset="0"/>
                <a:cs typeface="Arial" panose="020B0604020202020204" pitchFamily="34" charset="0"/>
              </a:rPr>
              <a:t> (75 mg/</a:t>
            </a:r>
            <a:r>
              <a:rPr lang="en-US" dirty="0" err="1">
                <a:effectLst/>
                <a:latin typeface="Arial" panose="020B0604020202020204" pitchFamily="34" charset="0"/>
                <a:ea typeface="Calibri" panose="020F0502020204030204" pitchFamily="34" charset="0"/>
                <a:cs typeface="Arial" panose="020B0604020202020204" pitchFamily="34" charset="0"/>
              </a:rPr>
              <a:t>m</a:t>
            </a:r>
            <a:r>
              <a:rPr lang="en-US" baseline="30000" dirty="0" err="1">
                <a:effectLst/>
                <a:latin typeface="Arial" panose="020B0604020202020204" pitchFamily="34" charset="0"/>
                <a:ea typeface="Calibri" panose="020F0502020204030204" pitchFamily="34" charset="0"/>
                <a:cs typeface="Arial" panose="020B0604020202020204" pitchFamily="34" charset="0"/>
              </a:rPr>
              <a:t>2</a:t>
            </a:r>
            <a:r>
              <a:rPr lang="en-US" dirty="0">
                <a:effectLst/>
                <a:latin typeface="Arial" panose="020B0604020202020204" pitchFamily="34" charset="0"/>
                <a:ea typeface="Calibri" panose="020F0502020204030204" pitchFamily="34" charset="0"/>
                <a:cs typeface="Arial" panose="020B0604020202020204" pitchFamily="34" charset="0"/>
              </a:rPr>
              <a:t> dose) when dosed with </a:t>
            </a:r>
            <a:r>
              <a:rPr lang="en-US" dirty="0" err="1">
                <a:effectLst/>
                <a:latin typeface="Arial" panose="020B0604020202020204" pitchFamily="34" charset="0"/>
                <a:ea typeface="Calibri" panose="020F0502020204030204" pitchFamily="34" charset="0"/>
                <a:cs typeface="Arial" panose="020B0604020202020204" pitchFamily="34" charset="0"/>
              </a:rPr>
              <a:t>IRN</a:t>
            </a:r>
            <a:r>
              <a:rPr lang="en-US" dirty="0">
                <a:effectLst/>
                <a:latin typeface="Arial" panose="020B0604020202020204" pitchFamily="34" charset="0"/>
                <a:ea typeface="Calibri" panose="020F0502020204030204" pitchFamily="34" charset="0"/>
                <a:cs typeface="Arial" panose="020B0604020202020204" pitchFamily="34" charset="0"/>
              </a:rPr>
              <a:t>/</a:t>
            </a:r>
            <a:r>
              <a:rPr lang="en-US" dirty="0" err="1">
                <a:effectLst/>
                <a:latin typeface="Arial" panose="020B0604020202020204" pitchFamily="34" charset="0"/>
                <a:ea typeface="Calibri" panose="020F0502020204030204" pitchFamily="34" charset="0"/>
                <a:cs typeface="Arial" panose="020B0604020202020204" pitchFamily="34" charset="0"/>
              </a:rPr>
              <a:t>TMZ</a:t>
            </a:r>
            <a:r>
              <a:rPr lang="en-US" dirty="0">
                <a:effectLst/>
                <a:latin typeface="Arial" panose="020B0604020202020204" pitchFamily="34" charset="0"/>
                <a:ea typeface="Calibri" panose="020F0502020204030204" pitchFamily="34" charset="0"/>
                <a:cs typeface="Arial" panose="020B0604020202020204" pitchFamily="34" charset="0"/>
              </a:rPr>
              <a:t> was similar to that observed when dosed with </a:t>
            </a:r>
            <a:r>
              <a:rPr lang="en-US" dirty="0" err="1">
                <a:effectLst/>
                <a:latin typeface="Arial" panose="020B0604020202020204" pitchFamily="34" charset="0"/>
                <a:ea typeface="Calibri" panose="020F0502020204030204" pitchFamily="34" charset="0"/>
                <a:cs typeface="Arial" panose="020B0604020202020204" pitchFamily="34" charset="0"/>
              </a:rPr>
              <a:t>CTX</a:t>
            </a:r>
            <a:r>
              <a:rPr lang="en-US" dirty="0">
                <a:effectLst/>
                <a:latin typeface="Arial" panose="020B0604020202020204" pitchFamily="34" charset="0"/>
                <a:ea typeface="Calibri" panose="020F0502020204030204" pitchFamily="34" charset="0"/>
                <a:cs typeface="Arial" panose="020B0604020202020204" pitchFamily="34" charset="0"/>
              </a:rPr>
              <a:t>/TOPO (Table 2)</a:t>
            </a:r>
            <a:endParaRPr lang="en-US" dirty="0">
              <a:latin typeface="Arial" panose="020B0604020202020204" pitchFamily="34" charset="0"/>
              <a:ea typeface="Calibri" panose="020F0502020204030204" pitchFamily="34" charset="0"/>
              <a:cs typeface="Arial" panose="020B0604020202020204" pitchFamily="34" charset="0"/>
            </a:endParaRPr>
          </a:p>
          <a:p>
            <a:pPr marL="171450" indent="-171450">
              <a:spcAft>
                <a:spcPts val="600"/>
              </a:spcAft>
              <a:buFont typeface="Arial" panose="020B0604020202020204" pitchFamily="34" charset="0"/>
              <a:buChar char="•"/>
            </a:pPr>
            <a:r>
              <a:rPr lang="en-US" dirty="0">
                <a:effectLst/>
                <a:latin typeface="Arial" panose="020B0604020202020204" pitchFamily="34" charset="0"/>
                <a:ea typeface="Calibri" panose="020F0502020204030204" pitchFamily="34" charset="0"/>
                <a:cs typeface="Arial" panose="020B0604020202020204" pitchFamily="34" charset="0"/>
              </a:rPr>
              <a:t>Palbociclib steady state exposure in pediatric participants based on </a:t>
            </a:r>
            <a:r>
              <a:rPr lang="en-US" dirty="0" err="1">
                <a:effectLst/>
                <a:latin typeface="Arial" panose="020B0604020202020204" pitchFamily="34" charset="0"/>
                <a:ea typeface="Calibri" panose="020F0502020204030204" pitchFamily="34" charset="0"/>
                <a:cs typeface="Arial" panose="020B0604020202020204" pitchFamily="34" charset="0"/>
              </a:rPr>
              <a:t>AUC</a:t>
            </a:r>
            <a:r>
              <a:rPr lang="en-US" baseline="-25000" dirty="0" err="1">
                <a:effectLst/>
                <a:latin typeface="Arial" panose="020B0604020202020204" pitchFamily="34" charset="0"/>
                <a:ea typeface="Calibri" panose="020F0502020204030204" pitchFamily="34" charset="0"/>
                <a:cs typeface="Arial" panose="020B0604020202020204" pitchFamily="34" charset="0"/>
              </a:rPr>
              <a:t>τ</a:t>
            </a:r>
            <a:r>
              <a:rPr lang="en-US" baseline="-25000" dirty="0">
                <a:effectLst/>
                <a:latin typeface="Arial" panose="020B0604020202020204" pitchFamily="34" charset="0"/>
                <a:ea typeface="Calibri" panose="020F0502020204030204" pitchFamily="34" charset="0"/>
                <a:cs typeface="Arial" panose="020B0604020202020204" pitchFamily="34" charset="0"/>
              </a:rPr>
              <a:t> </a:t>
            </a:r>
            <a:r>
              <a:rPr lang="en-US" dirty="0">
                <a:effectLst/>
                <a:latin typeface="Arial" panose="020B0604020202020204" pitchFamily="34" charset="0"/>
                <a:ea typeface="Calibri" panose="020F0502020204030204" pitchFamily="34" charset="0"/>
                <a:cs typeface="Arial" panose="020B0604020202020204" pitchFamily="34" charset="0"/>
              </a:rPr>
              <a:t>and </a:t>
            </a:r>
            <a:r>
              <a:rPr lang="en-US" dirty="0" err="1">
                <a:effectLst/>
                <a:latin typeface="Arial" panose="020B0604020202020204" pitchFamily="34" charset="0"/>
                <a:ea typeface="Calibri" panose="020F0502020204030204" pitchFamily="34" charset="0"/>
                <a:cs typeface="Arial" panose="020B0604020202020204" pitchFamily="34" charset="0"/>
              </a:rPr>
              <a:t>C</a:t>
            </a:r>
            <a:r>
              <a:rPr lang="en-US"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dirty="0">
                <a:effectLst/>
                <a:latin typeface="Arial" panose="020B0604020202020204" pitchFamily="34" charset="0"/>
                <a:ea typeface="Calibri" panose="020F0502020204030204" pitchFamily="34" charset="0"/>
                <a:cs typeface="Arial" panose="020B0604020202020204" pitchFamily="34" charset="0"/>
              </a:rPr>
              <a:t> (Table 2) was similar to exposure in adult participants following 125 mg </a:t>
            </a:r>
            <a:r>
              <a:rPr lang="en-US" dirty="0" err="1">
                <a:effectLst/>
                <a:latin typeface="Arial" panose="020B0604020202020204" pitchFamily="34" charset="0"/>
                <a:ea typeface="Calibri" panose="020F0502020204030204" pitchFamily="34" charset="0"/>
                <a:cs typeface="Arial" panose="020B0604020202020204" pitchFamily="34" charset="0"/>
              </a:rPr>
              <a:t>QD</a:t>
            </a:r>
            <a:r>
              <a:rPr lang="en-US" dirty="0">
                <a:effectLst/>
                <a:latin typeface="Arial" panose="020B0604020202020204" pitchFamily="34" charset="0"/>
                <a:ea typeface="Calibri" panose="020F0502020204030204" pitchFamily="34" charset="0"/>
                <a:cs typeface="Arial" panose="020B0604020202020204" pitchFamily="34" charset="0"/>
              </a:rPr>
              <a:t> dosed as monotherapy (Day 1 to Day 21 followed by 7 days off) on </a:t>
            </a:r>
            <a:r>
              <a:rPr lang="en-US" dirty="0" err="1">
                <a:effectLst/>
                <a:latin typeface="Arial" panose="020B0604020202020204" pitchFamily="34" charset="0"/>
                <a:ea typeface="Calibri" panose="020F0502020204030204" pitchFamily="34" charset="0"/>
                <a:cs typeface="Arial" panose="020B0604020202020204" pitchFamily="34" charset="0"/>
              </a:rPr>
              <a:t>C1D21</a:t>
            </a:r>
            <a:r>
              <a:rPr lang="en-US" dirty="0">
                <a:effectLst/>
                <a:latin typeface="Arial" panose="020B0604020202020204" pitchFamily="34" charset="0"/>
                <a:ea typeface="Calibri" panose="020F0502020204030204" pitchFamily="34" charset="0"/>
                <a:cs typeface="Arial" panose="020B0604020202020204" pitchFamily="34" charset="0"/>
              </a:rPr>
              <a:t> (mean </a:t>
            </a:r>
            <a:r>
              <a:rPr lang="en-US" dirty="0" err="1">
                <a:effectLst/>
                <a:latin typeface="Arial" panose="020B0604020202020204" pitchFamily="34" charset="0"/>
                <a:ea typeface="Calibri" panose="020F0502020204030204" pitchFamily="34" charset="0"/>
                <a:cs typeface="Arial" panose="020B0604020202020204" pitchFamily="34" charset="0"/>
              </a:rPr>
              <a:t>AUC</a:t>
            </a:r>
            <a:r>
              <a:rPr lang="en-US" baseline="-25000" dirty="0" err="1">
                <a:effectLst/>
                <a:latin typeface="Arial" panose="020B0604020202020204" pitchFamily="34" charset="0"/>
                <a:ea typeface="Calibri" panose="020F0502020204030204" pitchFamily="34" charset="0"/>
                <a:cs typeface="Arial" panose="020B0604020202020204" pitchFamily="34" charset="0"/>
              </a:rPr>
              <a:t>τ</a:t>
            </a:r>
            <a:r>
              <a:rPr lang="en-US" dirty="0">
                <a:effectLst/>
                <a:latin typeface="Arial" panose="020B0604020202020204" pitchFamily="34" charset="0"/>
                <a:ea typeface="Calibri" panose="020F0502020204030204" pitchFamily="34" charset="0"/>
                <a:cs typeface="Arial" panose="020B0604020202020204" pitchFamily="34" charset="0"/>
              </a:rPr>
              <a:t> = 1733 </a:t>
            </a:r>
            <a:r>
              <a:rPr lang="en-US" dirty="0" err="1">
                <a:effectLst/>
                <a:latin typeface="Arial" panose="020B0604020202020204" pitchFamily="34" charset="0"/>
                <a:ea typeface="Calibri" panose="020F0502020204030204" pitchFamily="34" charset="0"/>
                <a:cs typeface="Arial" panose="020B0604020202020204" pitchFamily="34" charset="0"/>
              </a:rPr>
              <a:t>h∙ng</a:t>
            </a:r>
            <a:r>
              <a:rPr lang="en-US" dirty="0">
                <a:effectLst/>
                <a:latin typeface="Arial" panose="020B0604020202020204" pitchFamily="34" charset="0"/>
                <a:ea typeface="Calibri" panose="020F0502020204030204" pitchFamily="34" charset="0"/>
                <a:cs typeface="Arial" panose="020B0604020202020204" pitchFamily="34" charset="0"/>
              </a:rPr>
              <a:t>/mL and </a:t>
            </a:r>
            <a:r>
              <a:rPr lang="en-US" dirty="0" err="1">
                <a:effectLst/>
                <a:latin typeface="Arial" panose="020B0604020202020204" pitchFamily="34" charset="0"/>
                <a:ea typeface="Calibri" panose="020F0502020204030204" pitchFamily="34" charset="0"/>
                <a:cs typeface="Arial" panose="020B0604020202020204" pitchFamily="34" charset="0"/>
              </a:rPr>
              <a:t>C</a:t>
            </a:r>
            <a:r>
              <a:rPr lang="en-US"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dirty="0">
                <a:effectLst/>
                <a:latin typeface="Arial" panose="020B0604020202020204" pitchFamily="34" charset="0"/>
                <a:ea typeface="Calibri" panose="020F0502020204030204" pitchFamily="34" charset="0"/>
                <a:cs typeface="Arial" panose="020B0604020202020204" pitchFamily="34" charset="0"/>
              </a:rPr>
              <a:t> = 97.4 ng/mL)</a:t>
            </a:r>
            <a:r>
              <a:rPr lang="en-US" baseline="30000" dirty="0">
                <a:effectLst/>
                <a:latin typeface="Arial" panose="020B0604020202020204" pitchFamily="34" charset="0"/>
                <a:ea typeface="Calibri" panose="020F0502020204030204" pitchFamily="34" charset="0"/>
                <a:cs typeface="Arial" panose="020B0604020202020204" pitchFamily="34" charset="0"/>
              </a:rPr>
              <a:t>1</a:t>
            </a:r>
            <a:r>
              <a:rPr lang="en-US" dirty="0">
                <a:latin typeface="Arial" panose="020B0604020202020204" pitchFamily="34" charset="0"/>
                <a:ea typeface="Calibri" panose="020F0502020204030204" pitchFamily="34" charset="0"/>
                <a:cs typeface="Arial" panose="020B0604020202020204" pitchFamily="34" charset="0"/>
              </a:rPr>
              <a:t>. Palbociclib exposure on </a:t>
            </a:r>
            <a:r>
              <a:rPr lang="en-US" dirty="0" err="1">
                <a:latin typeface="Arial" panose="020B0604020202020204" pitchFamily="34" charset="0"/>
                <a:ea typeface="Calibri" panose="020F0502020204030204" pitchFamily="34" charset="0"/>
                <a:cs typeface="Arial" panose="020B0604020202020204" pitchFamily="34" charset="0"/>
              </a:rPr>
              <a:t>C1D5</a:t>
            </a:r>
            <a:r>
              <a:rPr lang="en-US" dirty="0">
                <a:latin typeface="Arial" panose="020B0604020202020204" pitchFamily="34" charset="0"/>
                <a:ea typeface="Calibri" panose="020F0502020204030204" pitchFamily="34" charset="0"/>
                <a:cs typeface="Arial" panose="020B0604020202020204" pitchFamily="34" charset="0"/>
              </a:rPr>
              <a:t> in pediatric participants following 75, or 95 mg/</a:t>
            </a:r>
            <a:r>
              <a:rPr lang="en-US" dirty="0" err="1">
                <a:latin typeface="Arial" panose="020B0604020202020204" pitchFamily="34" charset="0"/>
                <a:ea typeface="Calibri" panose="020F0502020204030204" pitchFamily="34" charset="0"/>
                <a:cs typeface="Arial" panose="020B0604020202020204" pitchFamily="34" charset="0"/>
              </a:rPr>
              <a:t>m</a:t>
            </a:r>
            <a:r>
              <a:rPr lang="en-US" baseline="30000" dirty="0" err="1">
                <a:latin typeface="Arial" panose="020B0604020202020204" pitchFamily="34" charset="0"/>
                <a:ea typeface="Calibri" panose="020F0502020204030204" pitchFamily="34" charset="0"/>
                <a:cs typeface="Arial" panose="020B0604020202020204" pitchFamily="34" charset="0"/>
              </a:rPr>
              <a:t>2</a:t>
            </a:r>
            <a:r>
              <a:rPr lang="en-US" dirty="0">
                <a:latin typeface="Arial" panose="020B0604020202020204" pitchFamily="34" charset="0"/>
                <a:ea typeface="Calibri" panose="020F0502020204030204" pitchFamily="34" charset="0"/>
                <a:cs typeface="Arial" panose="020B0604020202020204" pitchFamily="34" charset="0"/>
              </a:rPr>
              <a:t> </a:t>
            </a:r>
            <a:r>
              <a:rPr lang="en-US" dirty="0" err="1">
                <a:latin typeface="Arial" panose="020B0604020202020204" pitchFamily="34" charset="0"/>
                <a:ea typeface="Calibri" panose="020F0502020204030204" pitchFamily="34" charset="0"/>
                <a:cs typeface="Arial" panose="020B0604020202020204" pitchFamily="34" charset="0"/>
              </a:rPr>
              <a:t>QD</a:t>
            </a:r>
            <a:r>
              <a:rPr lang="en-US" dirty="0">
                <a:latin typeface="Arial" panose="020B0604020202020204" pitchFamily="34" charset="0"/>
                <a:ea typeface="Calibri" panose="020F0502020204030204" pitchFamily="34" charset="0"/>
                <a:cs typeface="Arial" panose="020B0604020202020204" pitchFamily="34" charset="0"/>
              </a:rPr>
              <a:t> doses in combination with </a:t>
            </a:r>
            <a:r>
              <a:rPr lang="en-US" dirty="0" err="1">
                <a:latin typeface="Arial" panose="020B0604020202020204" pitchFamily="34" charset="0"/>
                <a:ea typeface="Calibri" panose="020F0502020204030204" pitchFamily="34" charset="0"/>
                <a:cs typeface="Arial" panose="020B0604020202020204" pitchFamily="34" charset="0"/>
              </a:rPr>
              <a:t>IRN</a:t>
            </a:r>
            <a:r>
              <a:rPr lang="en-US" dirty="0">
                <a:latin typeface="Arial" panose="020B0604020202020204" pitchFamily="34" charset="0"/>
                <a:ea typeface="Calibri" panose="020F0502020204030204" pitchFamily="34" charset="0"/>
                <a:cs typeface="Arial" panose="020B0604020202020204" pitchFamily="34" charset="0"/>
              </a:rPr>
              <a:t>/</a:t>
            </a:r>
            <a:r>
              <a:rPr lang="en-US" dirty="0" err="1">
                <a:latin typeface="Arial" panose="020B0604020202020204" pitchFamily="34" charset="0"/>
                <a:ea typeface="Calibri" panose="020F0502020204030204" pitchFamily="34" charset="0"/>
                <a:cs typeface="Arial" panose="020B0604020202020204" pitchFamily="34" charset="0"/>
              </a:rPr>
              <a:t>TMZ</a:t>
            </a:r>
            <a:r>
              <a:rPr lang="en-US" dirty="0">
                <a:latin typeface="Arial" panose="020B0604020202020204" pitchFamily="34" charset="0"/>
                <a:ea typeface="Calibri" panose="020F0502020204030204" pitchFamily="34" charset="0"/>
                <a:cs typeface="Arial" panose="020B0604020202020204" pitchFamily="34" charset="0"/>
              </a:rPr>
              <a:t> or TOPO/</a:t>
            </a:r>
            <a:r>
              <a:rPr lang="en-US" dirty="0" err="1">
                <a:latin typeface="Arial" panose="020B0604020202020204" pitchFamily="34" charset="0"/>
                <a:ea typeface="Calibri" panose="020F0502020204030204" pitchFamily="34" charset="0"/>
                <a:cs typeface="Arial" panose="020B0604020202020204" pitchFamily="34" charset="0"/>
              </a:rPr>
              <a:t>CTX</a:t>
            </a:r>
            <a:r>
              <a:rPr lang="en-US" dirty="0">
                <a:latin typeface="Arial" panose="020B0604020202020204" pitchFamily="34" charset="0"/>
                <a:ea typeface="Calibri" panose="020F0502020204030204" pitchFamily="34" charset="0"/>
                <a:cs typeface="Arial" panose="020B0604020202020204" pitchFamily="34" charset="0"/>
              </a:rPr>
              <a:t> in this study (Table 2) were similar to those observed on </a:t>
            </a:r>
            <a:r>
              <a:rPr lang="en-US" dirty="0" err="1">
                <a:latin typeface="Arial" panose="020B0604020202020204" pitchFamily="34" charset="0"/>
                <a:ea typeface="Calibri" panose="020F0502020204030204" pitchFamily="34" charset="0"/>
                <a:cs typeface="Arial" panose="020B0604020202020204" pitchFamily="34" charset="0"/>
              </a:rPr>
              <a:t>C1D21</a:t>
            </a:r>
            <a:r>
              <a:rPr lang="en-US" dirty="0">
                <a:latin typeface="Arial" panose="020B0604020202020204" pitchFamily="34" charset="0"/>
                <a:ea typeface="Calibri" panose="020F0502020204030204" pitchFamily="34" charset="0"/>
                <a:cs typeface="Arial" panose="020B0604020202020204" pitchFamily="34" charset="0"/>
              </a:rPr>
              <a:t> when palbociclib was administered alone in pediatric participants (</a:t>
            </a:r>
            <a:r>
              <a:rPr lang="en-US" dirty="0">
                <a:effectLst/>
                <a:latin typeface="Arial" panose="020B0604020202020204" pitchFamily="34" charset="0"/>
                <a:ea typeface="Calibri" panose="020F0502020204030204" pitchFamily="34" charset="0"/>
                <a:cs typeface="Arial" panose="020B0604020202020204" pitchFamily="34" charset="0"/>
              </a:rPr>
              <a:t>mean </a:t>
            </a:r>
            <a:r>
              <a:rPr lang="en-US" dirty="0" err="1">
                <a:effectLst/>
                <a:latin typeface="Arial" panose="020B0604020202020204" pitchFamily="34" charset="0"/>
                <a:ea typeface="Calibri" panose="020F0502020204030204" pitchFamily="34" charset="0"/>
                <a:cs typeface="Arial" panose="020B0604020202020204" pitchFamily="34" charset="0"/>
              </a:rPr>
              <a:t>C</a:t>
            </a:r>
            <a:r>
              <a:rPr lang="en-US"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dirty="0">
                <a:effectLst/>
                <a:latin typeface="Arial" panose="020B0604020202020204" pitchFamily="34" charset="0"/>
                <a:ea typeface="Calibri" panose="020F0502020204030204" pitchFamily="34" charset="0"/>
                <a:cs typeface="Arial" panose="020B0604020202020204" pitchFamily="34" charset="0"/>
              </a:rPr>
              <a:t> = 139.9 ng/mL (</a:t>
            </a:r>
            <a:r>
              <a:rPr lang="en-US" dirty="0">
                <a:latin typeface="Arial" panose="020B0604020202020204" pitchFamily="34" charset="0"/>
                <a:ea typeface="Calibri" panose="020F0502020204030204" pitchFamily="34" charset="0"/>
                <a:cs typeface="Arial" panose="020B0604020202020204" pitchFamily="34" charset="0"/>
              </a:rPr>
              <a:t>Palbociclib 75 mg/</a:t>
            </a:r>
            <a:r>
              <a:rPr lang="en-US" dirty="0" err="1">
                <a:latin typeface="Arial" panose="020B0604020202020204" pitchFamily="34" charset="0"/>
                <a:ea typeface="Calibri" panose="020F0502020204030204" pitchFamily="34" charset="0"/>
                <a:cs typeface="Arial" panose="020B0604020202020204" pitchFamily="34" charset="0"/>
              </a:rPr>
              <a:t>m</a:t>
            </a:r>
            <a:r>
              <a:rPr lang="en-US" baseline="30000" dirty="0" err="1">
                <a:latin typeface="Arial" panose="020B0604020202020204" pitchFamily="34" charset="0"/>
                <a:ea typeface="Calibri" panose="020F0502020204030204" pitchFamily="34" charset="0"/>
                <a:cs typeface="Arial" panose="020B0604020202020204" pitchFamily="34" charset="0"/>
              </a:rPr>
              <a:t>2</a:t>
            </a:r>
            <a:r>
              <a:rPr lang="en-US" dirty="0">
                <a:latin typeface="Arial" panose="020B0604020202020204" pitchFamily="34" charset="0"/>
                <a:ea typeface="Calibri" panose="020F0502020204030204" pitchFamily="34" charset="0"/>
                <a:cs typeface="Arial" panose="020B0604020202020204" pitchFamily="34" charset="0"/>
              </a:rPr>
              <a:t>)</a:t>
            </a:r>
            <a:r>
              <a:rPr lang="en-US" dirty="0">
                <a:effectLst/>
                <a:latin typeface="Arial" panose="020B0604020202020204" pitchFamily="34" charset="0"/>
                <a:ea typeface="Calibri" panose="020F0502020204030204" pitchFamily="34" charset="0"/>
                <a:cs typeface="Arial" panose="020B0604020202020204" pitchFamily="34" charset="0"/>
              </a:rPr>
              <a:t>and 190 ng/mL</a:t>
            </a:r>
            <a:r>
              <a:rPr lang="en-US" dirty="0">
                <a:latin typeface="Arial" panose="020B0604020202020204" pitchFamily="34" charset="0"/>
                <a:ea typeface="Calibri" panose="020F0502020204030204" pitchFamily="34" charset="0"/>
                <a:cs typeface="Arial" panose="020B0604020202020204" pitchFamily="34" charset="0"/>
              </a:rPr>
              <a:t> (Palbociclib 95 mg/</a:t>
            </a:r>
            <a:r>
              <a:rPr lang="en-US" dirty="0" err="1">
                <a:latin typeface="Arial" panose="020B0604020202020204" pitchFamily="34" charset="0"/>
                <a:ea typeface="Calibri" panose="020F0502020204030204" pitchFamily="34" charset="0"/>
                <a:cs typeface="Arial" panose="020B0604020202020204" pitchFamily="34" charset="0"/>
              </a:rPr>
              <a:t>m</a:t>
            </a:r>
            <a:r>
              <a:rPr lang="en-US" baseline="30000" dirty="0" err="1">
                <a:latin typeface="Arial" panose="020B0604020202020204" pitchFamily="34" charset="0"/>
                <a:ea typeface="Calibri" panose="020F0502020204030204" pitchFamily="34" charset="0"/>
                <a:cs typeface="Arial" panose="020B0604020202020204" pitchFamily="34" charset="0"/>
              </a:rPr>
              <a:t>2</a:t>
            </a:r>
            <a:r>
              <a:rPr lang="en-US" dirty="0">
                <a:latin typeface="Arial" panose="020B0604020202020204" pitchFamily="34" charset="0"/>
                <a:ea typeface="Calibri" panose="020F0502020204030204" pitchFamily="34" charset="0"/>
                <a:cs typeface="Arial" panose="020B0604020202020204" pitchFamily="34" charset="0"/>
              </a:rPr>
              <a:t>.)</a:t>
            </a:r>
            <a:r>
              <a:rPr lang="en-US" baseline="30000" dirty="0">
                <a:latin typeface="Arial" panose="020B0604020202020204" pitchFamily="34" charset="0"/>
                <a:ea typeface="Calibri" panose="020F0502020204030204" pitchFamily="34" charset="0"/>
                <a:cs typeface="Arial" panose="020B0604020202020204" pitchFamily="34" charset="0"/>
              </a:rPr>
              <a:t>2.</a:t>
            </a:r>
          </a:p>
          <a:p>
            <a:pPr marL="171450" indent="-171450">
              <a:spcAft>
                <a:spcPts val="600"/>
              </a:spcAft>
              <a:buFont typeface="Arial" panose="020B0604020202020204" pitchFamily="34" charset="0"/>
              <a:buChar char="•"/>
            </a:pPr>
            <a:r>
              <a:rPr lang="en-US" dirty="0">
                <a:effectLst/>
                <a:latin typeface="Arial" panose="020B0604020202020204" pitchFamily="34" charset="0"/>
                <a:ea typeface="Calibri" panose="020F0502020204030204" pitchFamily="34" charset="0"/>
                <a:cs typeface="Arial" panose="020B0604020202020204" pitchFamily="34" charset="0"/>
              </a:rPr>
              <a:t>Exposure of </a:t>
            </a:r>
            <a:r>
              <a:rPr lang="en-US" dirty="0" err="1">
                <a:effectLst/>
                <a:latin typeface="Arial" panose="020B0604020202020204" pitchFamily="34" charset="0"/>
                <a:ea typeface="Calibri" panose="020F0502020204030204" pitchFamily="34" charset="0"/>
                <a:cs typeface="Arial" panose="020B0604020202020204" pitchFamily="34" charset="0"/>
              </a:rPr>
              <a:t>IRN</a:t>
            </a:r>
            <a:r>
              <a:rPr lang="en-US" dirty="0">
                <a:effectLst/>
                <a:latin typeface="Arial" panose="020B0604020202020204" pitchFamily="34" charset="0"/>
                <a:ea typeface="Calibri" panose="020F0502020204030204" pitchFamily="34" charset="0"/>
                <a:cs typeface="Arial" panose="020B0604020202020204" pitchFamily="34" charset="0"/>
              </a:rPr>
              <a:t>/SN-38 (mean </a:t>
            </a:r>
            <a:r>
              <a:rPr lang="en-US" dirty="0" err="1">
                <a:effectLst/>
                <a:latin typeface="Arial" panose="020B0604020202020204" pitchFamily="34" charset="0"/>
                <a:ea typeface="Calibri" panose="020F0502020204030204" pitchFamily="34" charset="0"/>
                <a:cs typeface="Arial" panose="020B0604020202020204" pitchFamily="34" charset="0"/>
              </a:rPr>
              <a:t>IRN</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err="1">
                <a:effectLst/>
                <a:latin typeface="Arial" panose="020B0604020202020204" pitchFamily="34" charset="0"/>
                <a:ea typeface="Calibri" panose="020F0502020204030204" pitchFamily="34" charset="0"/>
                <a:cs typeface="Arial" panose="020B0604020202020204" pitchFamily="34" charset="0"/>
              </a:rPr>
              <a:t>C</a:t>
            </a:r>
            <a:r>
              <a:rPr lang="en-US"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dirty="0">
                <a:effectLst/>
                <a:latin typeface="Arial" panose="020B0604020202020204" pitchFamily="34" charset="0"/>
                <a:ea typeface="Calibri" panose="020F0502020204030204" pitchFamily="34" charset="0"/>
                <a:cs typeface="Arial" panose="020B0604020202020204" pitchFamily="34" charset="0"/>
              </a:rPr>
              <a:t> = 629.3, 595.5, 1033 ng/mL, mean SN-38: </a:t>
            </a:r>
            <a:r>
              <a:rPr lang="en-US" dirty="0" err="1">
                <a:effectLst/>
                <a:latin typeface="Arial" panose="020B0604020202020204" pitchFamily="34" charset="0"/>
                <a:ea typeface="Calibri" panose="020F0502020204030204" pitchFamily="34" charset="0"/>
                <a:cs typeface="Arial" panose="020B0604020202020204" pitchFamily="34" charset="0"/>
              </a:rPr>
              <a:t>C</a:t>
            </a:r>
            <a:r>
              <a:rPr lang="en-US"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dirty="0">
                <a:effectLst/>
                <a:latin typeface="Arial" panose="020B0604020202020204" pitchFamily="34" charset="0"/>
                <a:ea typeface="Calibri" panose="020F0502020204030204" pitchFamily="34" charset="0"/>
                <a:cs typeface="Arial" panose="020B0604020202020204" pitchFamily="34" charset="0"/>
              </a:rPr>
              <a:t> = 7.386, 8.746, 11.32 ng/mL for 55, 75, and 95 mg/</a:t>
            </a:r>
            <a:r>
              <a:rPr lang="en-US" dirty="0" err="1">
                <a:effectLst/>
                <a:latin typeface="Arial" panose="020B0604020202020204" pitchFamily="34" charset="0"/>
                <a:ea typeface="Calibri" panose="020F0502020204030204" pitchFamily="34" charset="0"/>
                <a:cs typeface="Arial" panose="020B0604020202020204" pitchFamily="34" charset="0"/>
              </a:rPr>
              <a:t>m</a:t>
            </a:r>
            <a:r>
              <a:rPr lang="en-US" baseline="30000" dirty="0" err="1">
                <a:effectLst/>
                <a:latin typeface="Arial" panose="020B0604020202020204" pitchFamily="34" charset="0"/>
                <a:ea typeface="Calibri" panose="020F0502020204030204" pitchFamily="34" charset="0"/>
                <a:cs typeface="Arial" panose="020B0604020202020204" pitchFamily="34" charset="0"/>
              </a:rPr>
              <a:t>2</a:t>
            </a:r>
            <a:r>
              <a:rPr lang="en-US" dirty="0">
                <a:effectLst/>
                <a:latin typeface="Arial" panose="020B0604020202020204" pitchFamily="34" charset="0"/>
                <a:ea typeface="Calibri" panose="020F0502020204030204" pitchFamily="34" charset="0"/>
                <a:cs typeface="Arial" panose="020B0604020202020204" pitchFamily="34" charset="0"/>
              </a:rPr>
              <a:t> palbociclib dose combination, respectively), </a:t>
            </a:r>
            <a:r>
              <a:rPr lang="en-US" dirty="0" err="1">
                <a:effectLst/>
                <a:latin typeface="Arial" panose="020B0604020202020204" pitchFamily="34" charset="0"/>
                <a:ea typeface="Calibri" panose="020F0502020204030204" pitchFamily="34" charset="0"/>
                <a:cs typeface="Arial" panose="020B0604020202020204" pitchFamily="34" charset="0"/>
              </a:rPr>
              <a:t>TMZ</a:t>
            </a:r>
            <a:r>
              <a:rPr lang="en-US" dirty="0">
                <a:effectLst/>
                <a:latin typeface="Arial" panose="020B0604020202020204" pitchFamily="34" charset="0"/>
                <a:ea typeface="Calibri" panose="020F0502020204030204" pitchFamily="34" charset="0"/>
                <a:cs typeface="Arial" panose="020B0604020202020204" pitchFamily="34" charset="0"/>
              </a:rPr>
              <a:t> (mean </a:t>
            </a:r>
            <a:r>
              <a:rPr lang="en-US" dirty="0" err="1">
                <a:effectLst/>
                <a:latin typeface="Arial" panose="020B0604020202020204" pitchFamily="34" charset="0"/>
                <a:ea typeface="Calibri" panose="020F0502020204030204" pitchFamily="34" charset="0"/>
                <a:cs typeface="Arial" panose="020B0604020202020204" pitchFamily="34" charset="0"/>
              </a:rPr>
              <a:t>C</a:t>
            </a:r>
            <a:r>
              <a:rPr lang="en-US"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dirty="0">
                <a:effectLst/>
                <a:latin typeface="Arial" panose="020B0604020202020204" pitchFamily="34" charset="0"/>
                <a:ea typeface="Calibri" panose="020F0502020204030204" pitchFamily="34" charset="0"/>
                <a:cs typeface="Arial" panose="020B0604020202020204" pitchFamily="34" charset="0"/>
              </a:rPr>
              <a:t> = 3930, 3960, 4404 ng/mL for 55, 75, and 95 mg/</a:t>
            </a:r>
            <a:r>
              <a:rPr lang="en-US" dirty="0" err="1">
                <a:effectLst/>
                <a:latin typeface="Arial" panose="020B0604020202020204" pitchFamily="34" charset="0"/>
                <a:ea typeface="Calibri" panose="020F0502020204030204" pitchFamily="34" charset="0"/>
                <a:cs typeface="Arial" panose="020B0604020202020204" pitchFamily="34" charset="0"/>
              </a:rPr>
              <a:t>m</a:t>
            </a:r>
            <a:r>
              <a:rPr lang="en-US" baseline="30000" dirty="0" err="1">
                <a:effectLst/>
                <a:latin typeface="Arial" panose="020B0604020202020204" pitchFamily="34" charset="0"/>
                <a:ea typeface="Calibri" panose="020F0502020204030204" pitchFamily="34" charset="0"/>
                <a:cs typeface="Arial" panose="020B0604020202020204" pitchFamily="34" charset="0"/>
              </a:rPr>
              <a:t>2</a:t>
            </a:r>
            <a:r>
              <a:rPr lang="en-US" baseline="30000" dirty="0">
                <a:effectLst/>
                <a:latin typeface="Arial" panose="020B0604020202020204" pitchFamily="34" charset="0"/>
                <a:ea typeface="Calibri" panose="020F0502020204030204" pitchFamily="34" charset="0"/>
                <a:cs typeface="Arial" panose="020B0604020202020204" pitchFamily="34" charset="0"/>
              </a:rPr>
              <a:t> </a:t>
            </a:r>
            <a:r>
              <a:rPr lang="en-US" dirty="0">
                <a:effectLst/>
                <a:latin typeface="Arial" panose="020B0604020202020204" pitchFamily="34" charset="0"/>
                <a:ea typeface="Calibri" panose="020F0502020204030204" pitchFamily="34" charset="0"/>
                <a:cs typeface="Arial" panose="020B0604020202020204" pitchFamily="34" charset="0"/>
              </a:rPr>
              <a:t>palbociclib dose combination, respectively), </a:t>
            </a:r>
            <a:r>
              <a:rPr lang="en-US" dirty="0" err="1">
                <a:effectLst/>
                <a:latin typeface="Arial" panose="020B0604020202020204" pitchFamily="34" charset="0"/>
                <a:ea typeface="Calibri" panose="020F0502020204030204" pitchFamily="34" charset="0"/>
                <a:cs typeface="Arial" panose="020B0604020202020204" pitchFamily="34" charset="0"/>
              </a:rPr>
              <a:t>CTX</a:t>
            </a:r>
            <a:r>
              <a:rPr lang="en-US" dirty="0">
                <a:effectLst/>
                <a:latin typeface="Arial" panose="020B0604020202020204" pitchFamily="34" charset="0"/>
                <a:ea typeface="Calibri" panose="020F0502020204030204" pitchFamily="34" charset="0"/>
                <a:cs typeface="Arial" panose="020B0604020202020204" pitchFamily="34" charset="0"/>
              </a:rPr>
              <a:t> (mean CL=3.772 L/h/</a:t>
            </a:r>
            <a:r>
              <a:rPr lang="en-US" dirty="0" err="1">
                <a:effectLst/>
                <a:latin typeface="Arial" panose="020B0604020202020204" pitchFamily="34" charset="0"/>
                <a:ea typeface="Calibri" panose="020F0502020204030204" pitchFamily="34" charset="0"/>
                <a:cs typeface="Arial" panose="020B0604020202020204" pitchFamily="34" charset="0"/>
              </a:rPr>
              <a:t>m</a:t>
            </a:r>
            <a:r>
              <a:rPr lang="en-US" baseline="30000" dirty="0" err="1">
                <a:effectLst/>
                <a:latin typeface="Arial" panose="020B0604020202020204" pitchFamily="34" charset="0"/>
                <a:ea typeface="Calibri" panose="020F0502020204030204" pitchFamily="34" charset="0"/>
                <a:cs typeface="Arial" panose="020B0604020202020204" pitchFamily="34" charset="0"/>
              </a:rPr>
              <a:t>2</a:t>
            </a:r>
            <a:r>
              <a:rPr lang="en-US" dirty="0">
                <a:effectLst/>
                <a:latin typeface="Arial" panose="020B0604020202020204" pitchFamily="34" charset="0"/>
                <a:ea typeface="Calibri" panose="020F0502020204030204" pitchFamily="34" charset="0"/>
                <a:cs typeface="Arial" panose="020B0604020202020204" pitchFamily="34" charset="0"/>
              </a:rPr>
              <a:t>), and TOPO (mean </a:t>
            </a:r>
            <a:r>
              <a:rPr lang="en-US" dirty="0" err="1">
                <a:effectLst/>
                <a:latin typeface="Arial" panose="020B0604020202020204" pitchFamily="34" charset="0"/>
                <a:ea typeface="Calibri" panose="020F0502020204030204" pitchFamily="34" charset="0"/>
                <a:cs typeface="Arial" panose="020B0604020202020204" pitchFamily="34" charset="0"/>
              </a:rPr>
              <a:t>AUC</a:t>
            </a:r>
            <a:r>
              <a:rPr lang="en-US" baseline="-25000" dirty="0" err="1">
                <a:effectLst/>
                <a:latin typeface="Arial" panose="020B0604020202020204" pitchFamily="34" charset="0"/>
                <a:ea typeface="Calibri" panose="020F0502020204030204" pitchFamily="34" charset="0"/>
                <a:cs typeface="Arial" panose="020B0604020202020204" pitchFamily="34" charset="0"/>
              </a:rPr>
              <a:t>τ</a:t>
            </a:r>
            <a:r>
              <a:rPr lang="en-US" dirty="0">
                <a:effectLst/>
                <a:latin typeface="Arial" panose="020B0604020202020204" pitchFamily="34" charset="0"/>
                <a:ea typeface="Calibri" panose="020F0502020204030204" pitchFamily="34" charset="0"/>
                <a:cs typeface="Arial" panose="020B0604020202020204" pitchFamily="34" charset="0"/>
              </a:rPr>
              <a:t> = 49.27 </a:t>
            </a:r>
            <a:r>
              <a:rPr lang="en-US" dirty="0" err="1">
                <a:effectLst/>
                <a:latin typeface="Arial" panose="020B0604020202020204" pitchFamily="34" charset="0"/>
                <a:ea typeface="Calibri" panose="020F0502020204030204" pitchFamily="34" charset="0"/>
                <a:cs typeface="Arial" panose="020B0604020202020204" pitchFamily="34" charset="0"/>
              </a:rPr>
              <a:t>h∙ng</a:t>
            </a:r>
            <a:r>
              <a:rPr lang="en-US" dirty="0">
                <a:effectLst/>
                <a:latin typeface="Arial" panose="020B0604020202020204" pitchFamily="34" charset="0"/>
                <a:ea typeface="Calibri" panose="020F0502020204030204" pitchFamily="34" charset="0"/>
                <a:cs typeface="Arial" panose="020B0604020202020204" pitchFamily="34" charset="0"/>
              </a:rPr>
              <a:t>/mL) were also generally consistent with exposure/parameters observed in published studies </a:t>
            </a:r>
            <a:r>
              <a:rPr lang="en-US" baseline="30000" dirty="0">
                <a:effectLst/>
                <a:latin typeface="Arial" panose="020B0604020202020204" pitchFamily="34" charset="0"/>
                <a:ea typeface="Calibri" panose="020F0502020204030204" pitchFamily="34" charset="0"/>
                <a:cs typeface="Arial" panose="020B0604020202020204" pitchFamily="34" charset="0"/>
              </a:rPr>
              <a:t>3,4,5,6 </a:t>
            </a:r>
            <a:r>
              <a:rPr lang="en-US" dirty="0">
                <a:effectLst/>
                <a:latin typeface="Arial" panose="020B0604020202020204" pitchFamily="34" charset="0"/>
                <a:ea typeface="Calibri" panose="020F0502020204030204" pitchFamily="34" charset="0"/>
                <a:cs typeface="Arial" panose="020B0604020202020204" pitchFamily="34" charset="0"/>
              </a:rPr>
              <a:t>(mean </a:t>
            </a:r>
            <a:r>
              <a:rPr lang="en-US" dirty="0" err="1">
                <a:effectLst/>
                <a:latin typeface="Arial" panose="020B0604020202020204" pitchFamily="34" charset="0"/>
                <a:ea typeface="Calibri" panose="020F0502020204030204" pitchFamily="34" charset="0"/>
                <a:cs typeface="Arial" panose="020B0604020202020204" pitchFamily="34" charset="0"/>
              </a:rPr>
              <a:t>IRN</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err="1">
                <a:effectLst/>
                <a:latin typeface="Arial" panose="020B0604020202020204" pitchFamily="34" charset="0"/>
                <a:ea typeface="Calibri" panose="020F0502020204030204" pitchFamily="34" charset="0"/>
                <a:cs typeface="Arial" panose="020B0604020202020204" pitchFamily="34" charset="0"/>
              </a:rPr>
              <a:t>C</a:t>
            </a:r>
            <a:r>
              <a:rPr lang="en-US"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dirty="0">
                <a:effectLst/>
                <a:latin typeface="Arial" panose="020B0604020202020204" pitchFamily="34" charset="0"/>
                <a:ea typeface="Calibri" panose="020F0502020204030204" pitchFamily="34" charset="0"/>
                <a:cs typeface="Arial" panose="020B0604020202020204" pitchFamily="34" charset="0"/>
              </a:rPr>
              <a:t> = 726 ng/mL, SN-38 </a:t>
            </a:r>
            <a:r>
              <a:rPr lang="en-US" dirty="0" err="1">
                <a:effectLst/>
                <a:latin typeface="Arial" panose="020B0604020202020204" pitchFamily="34" charset="0"/>
                <a:ea typeface="Calibri" panose="020F0502020204030204" pitchFamily="34" charset="0"/>
                <a:cs typeface="Arial" panose="020B0604020202020204" pitchFamily="34" charset="0"/>
              </a:rPr>
              <a:t>C</a:t>
            </a:r>
            <a:r>
              <a:rPr lang="en-US"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dirty="0">
                <a:effectLst/>
                <a:latin typeface="Arial" panose="020B0604020202020204" pitchFamily="34" charset="0"/>
                <a:ea typeface="Calibri" panose="020F0502020204030204" pitchFamily="34" charset="0"/>
                <a:cs typeface="Arial" panose="020B0604020202020204" pitchFamily="34" charset="0"/>
              </a:rPr>
              <a:t> = 13 ng/mL; mean </a:t>
            </a:r>
            <a:r>
              <a:rPr lang="en-US" dirty="0" err="1">
                <a:effectLst/>
                <a:latin typeface="Arial" panose="020B0604020202020204" pitchFamily="34" charset="0"/>
                <a:ea typeface="Calibri" panose="020F0502020204030204" pitchFamily="34" charset="0"/>
                <a:cs typeface="Arial" panose="020B0604020202020204" pitchFamily="34" charset="0"/>
              </a:rPr>
              <a:t>TMZ</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err="1">
                <a:effectLst/>
                <a:latin typeface="Arial" panose="020B0604020202020204" pitchFamily="34" charset="0"/>
                <a:ea typeface="Calibri" panose="020F0502020204030204" pitchFamily="34" charset="0"/>
                <a:cs typeface="Arial" panose="020B0604020202020204" pitchFamily="34" charset="0"/>
              </a:rPr>
              <a:t>C</a:t>
            </a:r>
            <a:r>
              <a:rPr lang="en-US" baseline="-25000" dirty="0" err="1">
                <a:effectLst/>
                <a:latin typeface="Arial" panose="020B0604020202020204" pitchFamily="34" charset="0"/>
                <a:ea typeface="Calibri" panose="020F0502020204030204" pitchFamily="34" charset="0"/>
                <a:cs typeface="Arial" panose="020B0604020202020204" pitchFamily="34" charset="0"/>
              </a:rPr>
              <a:t>max</a:t>
            </a:r>
            <a:r>
              <a:rPr lang="en-US" dirty="0">
                <a:effectLst/>
                <a:latin typeface="Arial" panose="020B0604020202020204" pitchFamily="34" charset="0"/>
                <a:ea typeface="Calibri" panose="020F0502020204030204" pitchFamily="34" charset="0"/>
                <a:cs typeface="Arial" panose="020B0604020202020204" pitchFamily="34" charset="0"/>
              </a:rPr>
              <a:t>= 3510 ng/mL; mean </a:t>
            </a:r>
            <a:r>
              <a:rPr lang="en-US" dirty="0" err="1">
                <a:effectLst/>
                <a:latin typeface="Arial" panose="020B0604020202020204" pitchFamily="34" charset="0"/>
                <a:ea typeface="Calibri" panose="020F0502020204030204" pitchFamily="34" charset="0"/>
                <a:cs typeface="Arial" panose="020B0604020202020204" pitchFamily="34" charset="0"/>
              </a:rPr>
              <a:t>CTX</a:t>
            </a:r>
            <a:r>
              <a:rPr lang="en-US" dirty="0">
                <a:effectLst/>
                <a:latin typeface="Arial" panose="020B0604020202020204" pitchFamily="34" charset="0"/>
                <a:ea typeface="Calibri" panose="020F0502020204030204" pitchFamily="34" charset="0"/>
                <a:cs typeface="Arial" panose="020B0604020202020204" pitchFamily="34" charset="0"/>
              </a:rPr>
              <a:t> CL = 2.14 L/h/</a:t>
            </a:r>
            <a:r>
              <a:rPr lang="en-US" dirty="0" err="1">
                <a:effectLst/>
                <a:latin typeface="Arial" panose="020B0604020202020204" pitchFamily="34" charset="0"/>
                <a:ea typeface="Calibri" panose="020F0502020204030204" pitchFamily="34" charset="0"/>
                <a:cs typeface="Arial" panose="020B0604020202020204" pitchFamily="34" charset="0"/>
              </a:rPr>
              <a:t>m</a:t>
            </a:r>
            <a:r>
              <a:rPr lang="en-US" baseline="30000" dirty="0" err="1">
                <a:effectLst/>
                <a:latin typeface="Arial" panose="020B0604020202020204" pitchFamily="34" charset="0"/>
                <a:ea typeface="Calibri" panose="020F0502020204030204" pitchFamily="34" charset="0"/>
                <a:cs typeface="Arial" panose="020B0604020202020204" pitchFamily="34" charset="0"/>
              </a:rPr>
              <a:t>2</a:t>
            </a:r>
            <a:r>
              <a:rPr lang="en-US" dirty="0">
                <a:effectLst/>
                <a:latin typeface="Arial" panose="020B0604020202020204" pitchFamily="34" charset="0"/>
                <a:ea typeface="Calibri" panose="020F0502020204030204" pitchFamily="34" charset="0"/>
                <a:cs typeface="Arial" panose="020B0604020202020204" pitchFamily="34" charset="0"/>
              </a:rPr>
              <a:t>; mean TOPO </a:t>
            </a:r>
            <a:r>
              <a:rPr lang="en-US" dirty="0" err="1">
                <a:effectLst/>
                <a:latin typeface="Arial" panose="020B0604020202020204" pitchFamily="34" charset="0"/>
                <a:ea typeface="Calibri" panose="020F0502020204030204" pitchFamily="34" charset="0"/>
                <a:cs typeface="Arial" panose="020B0604020202020204" pitchFamily="34" charset="0"/>
              </a:rPr>
              <a:t>AUC</a:t>
            </a:r>
            <a:r>
              <a:rPr lang="en-US" baseline="-25000" dirty="0" err="1">
                <a:effectLst/>
                <a:latin typeface="Arial" panose="020B0604020202020204" pitchFamily="34" charset="0"/>
                <a:ea typeface="Calibri" panose="020F0502020204030204" pitchFamily="34" charset="0"/>
                <a:cs typeface="Arial" panose="020B0604020202020204" pitchFamily="34" charset="0"/>
              </a:rPr>
              <a:t>τ</a:t>
            </a:r>
            <a:r>
              <a:rPr lang="en-US" dirty="0">
                <a:effectLst/>
                <a:latin typeface="Arial" panose="020B0604020202020204" pitchFamily="34" charset="0"/>
                <a:ea typeface="Calibri" panose="020F0502020204030204" pitchFamily="34" charset="0"/>
                <a:cs typeface="Arial" panose="020B0604020202020204" pitchFamily="34" charset="0"/>
              </a:rPr>
              <a:t> = 42.8 </a:t>
            </a:r>
            <a:r>
              <a:rPr lang="en-US" dirty="0" err="1">
                <a:effectLst/>
                <a:latin typeface="Arial" panose="020B0604020202020204" pitchFamily="34" charset="0"/>
                <a:ea typeface="Calibri" panose="020F0502020204030204" pitchFamily="34" charset="0"/>
                <a:cs typeface="Arial" panose="020B0604020202020204" pitchFamily="34" charset="0"/>
              </a:rPr>
              <a:t>h∙ng</a:t>
            </a:r>
            <a:r>
              <a:rPr lang="en-US" dirty="0">
                <a:effectLst/>
                <a:latin typeface="Arial" panose="020B0604020202020204" pitchFamily="34" charset="0"/>
                <a:ea typeface="Calibri" panose="020F0502020204030204" pitchFamily="34" charset="0"/>
                <a:cs typeface="Arial" panose="020B0604020202020204" pitchFamily="34" charset="0"/>
              </a:rPr>
              <a:t>/mL).</a:t>
            </a:r>
            <a:endParaRPr lang="en-US" dirty="0">
              <a:latin typeface="Arial" panose="020B0604020202020204" pitchFamily="34" charset="0"/>
              <a:cs typeface="Arial" panose="020B0604020202020204" pitchFamily="34" charset="0"/>
            </a:endParaRPr>
          </a:p>
        </p:txBody>
      </p:sp>
      <p:graphicFrame>
        <p:nvGraphicFramePr>
          <p:cNvPr id="7" name="Table 6">
            <a:extLst>
              <a:ext uri="{FF2B5EF4-FFF2-40B4-BE49-F238E27FC236}">
                <a16:creationId xmlns:a16="http://schemas.microsoft.com/office/drawing/2014/main" id="{243FCD91-FFB6-F469-15BF-A9E0851E010D}"/>
              </a:ext>
            </a:extLst>
          </p:cNvPr>
          <p:cNvGraphicFramePr>
            <a:graphicFrameLocks noGrp="1"/>
          </p:cNvGraphicFramePr>
          <p:nvPr>
            <p:extLst>
              <p:ext uri="{D42A27DB-BD31-4B8C-83A1-F6EECF244321}">
                <p14:modId xmlns:p14="http://schemas.microsoft.com/office/powerpoint/2010/main" val="2675908159"/>
              </p:ext>
            </p:extLst>
          </p:nvPr>
        </p:nvGraphicFramePr>
        <p:xfrm>
          <a:off x="4260850" y="5200583"/>
          <a:ext cx="9372600" cy="4251393"/>
        </p:xfrm>
        <a:graphic>
          <a:graphicData uri="http://schemas.openxmlformats.org/drawingml/2006/table">
            <a:tbl>
              <a:tblPr firstRow="1" bandRow="1">
                <a:tableStyleId>{5C22544A-7EE6-4342-B048-85BDC9FD1C3A}</a:tableStyleId>
              </a:tblPr>
              <a:tblGrid>
                <a:gridCol w="1138315">
                  <a:extLst>
                    <a:ext uri="{9D8B030D-6E8A-4147-A177-3AD203B41FA5}">
                      <a16:colId xmlns:a16="http://schemas.microsoft.com/office/drawing/2014/main" val="46886459"/>
                    </a:ext>
                  </a:extLst>
                </a:gridCol>
                <a:gridCol w="399582">
                  <a:extLst>
                    <a:ext uri="{9D8B030D-6E8A-4147-A177-3AD203B41FA5}">
                      <a16:colId xmlns:a16="http://schemas.microsoft.com/office/drawing/2014/main" val="1838860475"/>
                    </a:ext>
                  </a:extLst>
                </a:gridCol>
                <a:gridCol w="1612987">
                  <a:extLst>
                    <a:ext uri="{9D8B030D-6E8A-4147-A177-3AD203B41FA5}">
                      <a16:colId xmlns:a16="http://schemas.microsoft.com/office/drawing/2014/main" val="384786281"/>
                    </a:ext>
                  </a:extLst>
                </a:gridCol>
                <a:gridCol w="476268">
                  <a:extLst>
                    <a:ext uri="{9D8B030D-6E8A-4147-A177-3AD203B41FA5}">
                      <a16:colId xmlns:a16="http://schemas.microsoft.com/office/drawing/2014/main" val="1406699813"/>
                    </a:ext>
                  </a:extLst>
                </a:gridCol>
                <a:gridCol w="1525934">
                  <a:extLst>
                    <a:ext uri="{9D8B030D-6E8A-4147-A177-3AD203B41FA5}">
                      <a16:colId xmlns:a16="http://schemas.microsoft.com/office/drawing/2014/main" val="3945288184"/>
                    </a:ext>
                  </a:extLst>
                </a:gridCol>
                <a:gridCol w="476268">
                  <a:extLst>
                    <a:ext uri="{9D8B030D-6E8A-4147-A177-3AD203B41FA5}">
                      <a16:colId xmlns:a16="http://schemas.microsoft.com/office/drawing/2014/main" val="3183186670"/>
                    </a:ext>
                  </a:extLst>
                </a:gridCol>
                <a:gridCol w="1525934">
                  <a:extLst>
                    <a:ext uri="{9D8B030D-6E8A-4147-A177-3AD203B41FA5}">
                      <a16:colId xmlns:a16="http://schemas.microsoft.com/office/drawing/2014/main" val="2970014070"/>
                    </a:ext>
                  </a:extLst>
                </a:gridCol>
                <a:gridCol w="476268">
                  <a:extLst>
                    <a:ext uri="{9D8B030D-6E8A-4147-A177-3AD203B41FA5}">
                      <a16:colId xmlns:a16="http://schemas.microsoft.com/office/drawing/2014/main" val="1442726459"/>
                    </a:ext>
                  </a:extLst>
                </a:gridCol>
                <a:gridCol w="1741044">
                  <a:extLst>
                    <a:ext uri="{9D8B030D-6E8A-4147-A177-3AD203B41FA5}">
                      <a16:colId xmlns:a16="http://schemas.microsoft.com/office/drawing/2014/main" val="3932230985"/>
                    </a:ext>
                  </a:extLst>
                </a:gridCol>
              </a:tblGrid>
              <a:tr h="934321">
                <a:tc>
                  <a:txBody>
                    <a:bodyPr/>
                    <a:lstStyle/>
                    <a:p>
                      <a:r>
                        <a:rPr lang="en-US" sz="1600" dirty="0">
                          <a:latin typeface="Arial" panose="020B0604020202020204" pitchFamily="34" charset="0"/>
                          <a:cs typeface="Arial" panose="020B0604020202020204" pitchFamily="34" charset="0"/>
                        </a:rPr>
                        <a:t>Parameter</a:t>
                      </a:r>
                    </a:p>
                  </a:txBody>
                  <a:tcPr anchor="ctr"/>
                </a:tc>
                <a:tc gridSpan="2">
                  <a:txBody>
                    <a:bodyPr/>
                    <a:lstStyle/>
                    <a:p>
                      <a:pPr algn="ctr"/>
                      <a:r>
                        <a:rPr lang="en-US" sz="1600" dirty="0">
                          <a:latin typeface="Arial" panose="020B0604020202020204" pitchFamily="34" charset="0"/>
                          <a:cs typeface="Arial" panose="020B0604020202020204" pitchFamily="34" charset="0"/>
                        </a:rPr>
                        <a:t>Palbociclib 55 mg/</a:t>
                      </a:r>
                      <a:r>
                        <a:rPr lang="en-US" sz="1600" dirty="0" err="1">
                          <a:latin typeface="Arial" panose="020B0604020202020204" pitchFamily="34" charset="0"/>
                          <a:cs typeface="Arial" panose="020B0604020202020204" pitchFamily="34" charset="0"/>
                        </a:rPr>
                        <a:t>m</a:t>
                      </a:r>
                      <a:r>
                        <a:rPr lang="en-US" sz="1600" baseline="30000" dirty="0" err="1">
                          <a:latin typeface="Arial" panose="020B0604020202020204" pitchFamily="34" charset="0"/>
                          <a:cs typeface="Arial" panose="020B0604020202020204" pitchFamily="34" charset="0"/>
                        </a:rPr>
                        <a:t>2</a:t>
                      </a:r>
                      <a:r>
                        <a:rPr lang="en-US" sz="1600" baseline="300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IRN</a:t>
                      </a: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TMZ</a:t>
                      </a:r>
                      <a:endParaRPr lang="en-US" sz="1600"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(N=4)</a:t>
                      </a:r>
                    </a:p>
                  </a:txBody>
                  <a:tcPr anchor="ctr"/>
                </a:tc>
                <a:tc hMerge="1">
                  <a:txBody>
                    <a:bodyPr/>
                    <a:lstStyle/>
                    <a:p>
                      <a:endParaRPr lang="en-US" dirty="0"/>
                    </a:p>
                  </a:txBody>
                  <a:tcPr/>
                </a:tc>
                <a:tc gridSpan="2">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Palbociclib 75 mg/</a:t>
                      </a:r>
                      <a:r>
                        <a:rPr lang="en-US" sz="1600" dirty="0" err="1">
                          <a:latin typeface="Arial" panose="020B0604020202020204" pitchFamily="34" charset="0"/>
                          <a:cs typeface="Arial" panose="020B0604020202020204" pitchFamily="34" charset="0"/>
                        </a:rPr>
                        <a:t>m</a:t>
                      </a:r>
                      <a:r>
                        <a:rPr lang="en-US" sz="1600" baseline="30000" dirty="0" err="1">
                          <a:latin typeface="Arial" panose="020B0604020202020204" pitchFamily="34" charset="0"/>
                          <a:cs typeface="Arial" panose="020B0604020202020204" pitchFamily="34" charset="0"/>
                        </a:rPr>
                        <a:t>2</a:t>
                      </a:r>
                      <a:r>
                        <a:rPr lang="en-US" sz="1600" baseline="300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IRN</a:t>
                      </a: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TMZ</a:t>
                      </a:r>
                      <a:endParaRPr lang="en-US" sz="1600" dirty="0">
                        <a:latin typeface="Arial" panose="020B0604020202020204" pitchFamily="34" charset="0"/>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(N=20)</a:t>
                      </a:r>
                    </a:p>
                  </a:txBody>
                  <a:tcPr anchor="ctr"/>
                </a:tc>
                <a:tc hMerge="1">
                  <a:txBody>
                    <a:bodyPr/>
                    <a:lstStyle/>
                    <a:p>
                      <a:endParaRPr lang="en-US" dirty="0"/>
                    </a:p>
                  </a:txBody>
                  <a:tcPr/>
                </a:tc>
                <a:tc gridSpan="2">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Palbociclib 95 mg/</a:t>
                      </a:r>
                      <a:r>
                        <a:rPr lang="en-US" sz="1600" dirty="0" err="1">
                          <a:latin typeface="Arial" panose="020B0604020202020204" pitchFamily="34" charset="0"/>
                          <a:cs typeface="Arial" panose="020B0604020202020204" pitchFamily="34" charset="0"/>
                        </a:rPr>
                        <a:t>m</a:t>
                      </a:r>
                      <a:r>
                        <a:rPr lang="en-US" sz="1600" baseline="30000" dirty="0" err="1">
                          <a:latin typeface="Arial" panose="020B0604020202020204" pitchFamily="34" charset="0"/>
                          <a:cs typeface="Arial" panose="020B0604020202020204" pitchFamily="34" charset="0"/>
                        </a:rPr>
                        <a:t>2</a:t>
                      </a:r>
                      <a:r>
                        <a:rPr lang="en-US" sz="1600" baseline="300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IRN</a:t>
                      </a: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TMZ</a:t>
                      </a:r>
                      <a:endParaRPr lang="en-US" sz="1600"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(N=6)</a:t>
                      </a:r>
                    </a:p>
                  </a:txBody>
                  <a:tcPr anchor="ctr"/>
                </a:tc>
                <a:tc hMerge="1">
                  <a:txBody>
                    <a:bodyPr/>
                    <a:lstStyle/>
                    <a:p>
                      <a:endParaRPr lang="en-US" dirty="0"/>
                    </a:p>
                  </a:txBody>
                  <a:tcPr/>
                </a:tc>
                <a:tc gridSpan="2">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Palbociclib 75 mg/</a:t>
                      </a:r>
                      <a:r>
                        <a:rPr lang="en-US" sz="1600" dirty="0" err="1">
                          <a:latin typeface="Arial" panose="020B0604020202020204" pitchFamily="34" charset="0"/>
                          <a:cs typeface="Arial" panose="020B0604020202020204" pitchFamily="34" charset="0"/>
                        </a:rPr>
                        <a:t>m</a:t>
                      </a:r>
                      <a:r>
                        <a:rPr lang="en-US" sz="1600" baseline="30000" dirty="0" err="1">
                          <a:latin typeface="Arial" panose="020B0604020202020204" pitchFamily="34" charset="0"/>
                          <a:cs typeface="Arial" panose="020B0604020202020204" pitchFamily="34" charset="0"/>
                        </a:rPr>
                        <a:t>2</a:t>
                      </a:r>
                      <a:endParaRPr lang="en-US" sz="1600" baseline="30000" dirty="0">
                        <a:latin typeface="Arial" panose="020B0604020202020204" pitchFamily="34" charset="0"/>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1600" dirty="0">
                          <a:latin typeface="Arial" panose="020B0604020202020204" pitchFamily="34" charset="0"/>
                          <a:cs typeface="Arial" panose="020B0604020202020204" pitchFamily="34" charset="0"/>
                        </a:rPr>
                        <a:t>+ TOPO/</a:t>
                      </a:r>
                      <a:r>
                        <a:rPr lang="en-US" sz="1600" dirty="0" err="1">
                          <a:latin typeface="Arial" panose="020B0604020202020204" pitchFamily="34" charset="0"/>
                          <a:cs typeface="Arial" panose="020B0604020202020204" pitchFamily="34" charset="0"/>
                        </a:rPr>
                        <a:t>CTX</a:t>
                      </a:r>
                      <a:endParaRPr lang="en-US" sz="1600"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(N=26)</a:t>
                      </a:r>
                    </a:p>
                  </a:txBody>
                  <a:tcPr anchor="ctr"/>
                </a:tc>
                <a:tc hMerge="1">
                  <a:txBody>
                    <a:bodyPr/>
                    <a:lstStyle/>
                    <a:p>
                      <a:endParaRPr lang="en-US" dirty="0"/>
                    </a:p>
                  </a:txBody>
                  <a:tcPr/>
                </a:tc>
                <a:extLst>
                  <a:ext uri="{0D108BD9-81ED-4DB2-BD59-A6C34878D82A}">
                    <a16:rowId xmlns:a16="http://schemas.microsoft.com/office/drawing/2014/main" val="1519252178"/>
                  </a:ext>
                </a:extLst>
              </a:tr>
              <a:tr h="402052">
                <a:tc>
                  <a:txBody>
                    <a:bodyPr/>
                    <a:lstStyle/>
                    <a:p>
                      <a:pPr algn="ctr"/>
                      <a:endParaRPr lang="en-US" sz="1600">
                        <a:latin typeface="Arial" panose="020B0604020202020204" pitchFamily="34" charset="0"/>
                        <a:cs typeface="Arial" panose="020B0604020202020204" pitchFamily="34" charset="0"/>
                      </a:endParaRPr>
                    </a:p>
                  </a:txBody>
                  <a:tcPr anchor="ctr"/>
                </a:tc>
                <a:tc>
                  <a:txBody>
                    <a:bodyPr/>
                    <a:lstStyle/>
                    <a:p>
                      <a:pPr algn="ctr"/>
                      <a:r>
                        <a:rPr lang="en-US" sz="1600" dirty="0">
                          <a:latin typeface="Arial" panose="020B0604020202020204" pitchFamily="34" charset="0"/>
                          <a:cs typeface="Arial" panose="020B0604020202020204" pitchFamily="34" charset="0"/>
                        </a:rPr>
                        <a:t>n</a:t>
                      </a:r>
                    </a:p>
                  </a:txBody>
                  <a:tcPr anchor="ctr"/>
                </a:tc>
                <a:tc>
                  <a:txBody>
                    <a:bodyPr/>
                    <a:lstStyle/>
                    <a:p>
                      <a:pPr algn="ctr"/>
                      <a:r>
                        <a:rPr lang="en-US" sz="1600" dirty="0">
                          <a:latin typeface="Arial" panose="020B0604020202020204" pitchFamily="34" charset="0"/>
                          <a:cs typeface="Arial" panose="020B0604020202020204" pitchFamily="34" charset="0"/>
                        </a:rPr>
                        <a:t>Value</a:t>
                      </a:r>
                    </a:p>
                  </a:txBody>
                  <a:tcPr anchor="ctr"/>
                </a:tc>
                <a:tc>
                  <a:txBody>
                    <a:bodyPr/>
                    <a:lstStyle/>
                    <a:p>
                      <a:pPr algn="ctr"/>
                      <a:r>
                        <a:rPr lang="en-US" sz="1600" dirty="0">
                          <a:latin typeface="Arial" panose="020B0604020202020204" pitchFamily="34" charset="0"/>
                          <a:cs typeface="Arial" panose="020B0604020202020204" pitchFamily="34" charset="0"/>
                        </a:rPr>
                        <a:t>n</a:t>
                      </a:r>
                    </a:p>
                  </a:txBody>
                  <a:tcPr anchor="ctr"/>
                </a:tc>
                <a:tc>
                  <a:txBody>
                    <a:bodyPr/>
                    <a:lstStyle/>
                    <a:p>
                      <a:pPr algn="ctr"/>
                      <a:r>
                        <a:rPr lang="en-US" sz="1600" dirty="0">
                          <a:latin typeface="Arial" panose="020B0604020202020204" pitchFamily="34" charset="0"/>
                          <a:cs typeface="Arial" panose="020B0604020202020204" pitchFamily="34" charset="0"/>
                        </a:rPr>
                        <a:t>Value</a:t>
                      </a:r>
                    </a:p>
                  </a:txBody>
                  <a:tcPr anchor="ctr"/>
                </a:tc>
                <a:tc>
                  <a:txBody>
                    <a:bodyPr/>
                    <a:lstStyle/>
                    <a:p>
                      <a:pPr algn="ctr"/>
                      <a:r>
                        <a:rPr lang="en-US" sz="1600" dirty="0">
                          <a:latin typeface="Arial" panose="020B0604020202020204" pitchFamily="34" charset="0"/>
                          <a:cs typeface="Arial" panose="020B0604020202020204" pitchFamily="34" charset="0"/>
                        </a:rPr>
                        <a:t>n</a:t>
                      </a:r>
                    </a:p>
                  </a:txBody>
                  <a:tcPr anchor="ctr"/>
                </a:tc>
                <a:tc>
                  <a:txBody>
                    <a:bodyPr/>
                    <a:lstStyle/>
                    <a:p>
                      <a:pPr algn="ctr"/>
                      <a:r>
                        <a:rPr lang="en-US" sz="1600" dirty="0">
                          <a:latin typeface="Arial" panose="020B0604020202020204" pitchFamily="34" charset="0"/>
                          <a:cs typeface="Arial" panose="020B0604020202020204" pitchFamily="34" charset="0"/>
                        </a:rPr>
                        <a:t>Value</a:t>
                      </a:r>
                    </a:p>
                  </a:txBody>
                  <a:tcPr anchor="ctr"/>
                </a:tc>
                <a:tc>
                  <a:txBody>
                    <a:bodyPr/>
                    <a:lstStyle/>
                    <a:p>
                      <a:pPr algn="ctr"/>
                      <a:r>
                        <a:rPr lang="en-US" sz="1600" dirty="0">
                          <a:latin typeface="Arial" panose="020B0604020202020204" pitchFamily="34" charset="0"/>
                          <a:cs typeface="Arial" panose="020B0604020202020204" pitchFamily="34" charset="0"/>
                        </a:rPr>
                        <a:t>n</a:t>
                      </a:r>
                    </a:p>
                  </a:txBody>
                  <a:tcPr anchor="ctr"/>
                </a:tc>
                <a:tc>
                  <a:txBody>
                    <a:bodyPr/>
                    <a:lstStyle/>
                    <a:p>
                      <a:pPr algn="ctr"/>
                      <a:r>
                        <a:rPr lang="en-US" sz="1600" dirty="0">
                          <a:latin typeface="Arial" panose="020B0604020202020204" pitchFamily="34" charset="0"/>
                          <a:cs typeface="Arial" panose="020B0604020202020204" pitchFamily="34" charset="0"/>
                        </a:rPr>
                        <a:t>Value</a:t>
                      </a:r>
                    </a:p>
                  </a:txBody>
                  <a:tcPr anchor="ctr"/>
                </a:tc>
                <a:extLst>
                  <a:ext uri="{0D108BD9-81ED-4DB2-BD59-A6C34878D82A}">
                    <a16:rowId xmlns:a16="http://schemas.microsoft.com/office/drawing/2014/main" val="2818994984"/>
                  </a:ext>
                </a:extLst>
              </a:tr>
              <a:tr h="521970">
                <a:tc>
                  <a:txBody>
                    <a:bodyPr/>
                    <a:lstStyle/>
                    <a:p>
                      <a:pPr algn="ctr"/>
                      <a:r>
                        <a:rPr lang="en-US" sz="1600" dirty="0">
                          <a:latin typeface="Arial" panose="020B0604020202020204" pitchFamily="34" charset="0"/>
                          <a:cs typeface="Arial" panose="020B0604020202020204" pitchFamily="34" charset="0"/>
                        </a:rPr>
                        <a:t>AUC</a:t>
                      </a:r>
                      <a:r>
                        <a:rPr lang="az-Cyrl-AZ" sz="1600" baseline="-25000" dirty="0">
                          <a:latin typeface="Arial" panose="020B0604020202020204" pitchFamily="34" charset="0"/>
                          <a:cs typeface="Arial" panose="020B0604020202020204" pitchFamily="34" charset="0"/>
                        </a:rPr>
                        <a:t>ꚍ</a:t>
                      </a:r>
                      <a:endParaRPr lang="en-US" sz="1600" baseline="-25000" dirty="0">
                        <a:latin typeface="Arial" panose="020B0604020202020204" pitchFamily="34" charset="0"/>
                        <a:cs typeface="Arial" panose="020B0604020202020204" pitchFamily="34" charset="0"/>
                      </a:endParaRPr>
                    </a:p>
                    <a:p>
                      <a:pPr algn="ctr"/>
                      <a:r>
                        <a:rPr lang="en-US" sz="1600" baseline="0" dirty="0">
                          <a:latin typeface="Arial" panose="020B0604020202020204" pitchFamily="34" charset="0"/>
                          <a:cs typeface="Arial" panose="020B0604020202020204" pitchFamily="34" charset="0"/>
                        </a:rPr>
                        <a:t>(</a:t>
                      </a:r>
                      <a:r>
                        <a:rPr lang="en-US" sz="1600" baseline="0" dirty="0" err="1">
                          <a:latin typeface="Arial" panose="020B0604020202020204" pitchFamily="34" charset="0"/>
                          <a:cs typeface="Arial" panose="020B0604020202020204" pitchFamily="34" charset="0"/>
                        </a:rPr>
                        <a:t>hr</a:t>
                      </a:r>
                      <a:r>
                        <a:rPr lang="az-Cyrl-AZ" sz="1600" baseline="0" dirty="0">
                          <a:latin typeface="Arial" panose="020B0604020202020204" pitchFamily="34" charset="0"/>
                          <a:cs typeface="Arial" panose="020B0604020202020204" pitchFamily="34" charset="0"/>
                        </a:rPr>
                        <a:t>∙</a:t>
                      </a:r>
                      <a:r>
                        <a:rPr lang="en-US" sz="1600" baseline="0" dirty="0">
                          <a:latin typeface="Arial" panose="020B0604020202020204" pitchFamily="34" charset="0"/>
                          <a:cs typeface="Arial" panose="020B0604020202020204" pitchFamily="34" charset="0"/>
                        </a:rPr>
                        <a:t>ng/mL)</a:t>
                      </a:r>
                    </a:p>
                  </a:txBody>
                  <a:tcPr anchor="ctr"/>
                </a:tc>
                <a:tc>
                  <a:txBody>
                    <a:bodyPr/>
                    <a:lstStyle/>
                    <a:p>
                      <a:pPr algn="ctr"/>
                      <a:r>
                        <a:rPr lang="en-US" sz="1600" dirty="0">
                          <a:latin typeface="Arial" panose="020B0604020202020204" pitchFamily="34" charset="0"/>
                          <a:cs typeface="Arial" panose="020B0604020202020204" pitchFamily="34" charset="0"/>
                        </a:rPr>
                        <a:t>3</a:t>
                      </a:r>
                    </a:p>
                  </a:txBody>
                  <a:tcPr anchor="ctr"/>
                </a:tc>
                <a:tc>
                  <a:txBody>
                    <a:bodyPr/>
                    <a:lstStyle/>
                    <a:p>
                      <a:pPr algn="ctr"/>
                      <a:r>
                        <a:rPr lang="en-US" sz="1600" dirty="0">
                          <a:latin typeface="Arial" panose="020B0604020202020204" pitchFamily="34" charset="0"/>
                          <a:cs typeface="Arial" panose="020B0604020202020204" pitchFamily="34" charset="0"/>
                        </a:rPr>
                        <a:t>1161 (7)</a:t>
                      </a:r>
                    </a:p>
                  </a:txBody>
                  <a:tcPr anchor="ctr"/>
                </a:tc>
                <a:tc>
                  <a:txBody>
                    <a:bodyPr/>
                    <a:lstStyle/>
                    <a:p>
                      <a:pPr algn="ctr"/>
                      <a:r>
                        <a:rPr lang="en-US" sz="1600" dirty="0">
                          <a:latin typeface="Arial" panose="020B0604020202020204" pitchFamily="34" charset="0"/>
                          <a:cs typeface="Arial" panose="020B0604020202020204" pitchFamily="34" charset="0"/>
                        </a:rPr>
                        <a:t>14</a:t>
                      </a:r>
                    </a:p>
                  </a:txBody>
                  <a:tcPr anchor="ctr"/>
                </a:tc>
                <a:tc>
                  <a:txBody>
                    <a:bodyPr/>
                    <a:lstStyle/>
                    <a:p>
                      <a:pPr algn="ctr"/>
                      <a:r>
                        <a:rPr lang="en-US" sz="1600" dirty="0">
                          <a:latin typeface="Arial" panose="020B0604020202020204" pitchFamily="34" charset="0"/>
                          <a:cs typeface="Arial" panose="020B0604020202020204" pitchFamily="34" charset="0"/>
                        </a:rPr>
                        <a:t>1538 (49)</a:t>
                      </a:r>
                    </a:p>
                  </a:txBody>
                  <a:tcPr anchor="ctr"/>
                </a:tc>
                <a:tc>
                  <a:txBody>
                    <a:bodyPr/>
                    <a:lstStyle/>
                    <a:p>
                      <a:pPr algn="ctr"/>
                      <a:r>
                        <a:rPr lang="en-US" sz="1600" dirty="0">
                          <a:latin typeface="Arial" panose="020B0604020202020204" pitchFamily="34" charset="0"/>
                          <a:cs typeface="Arial" panose="020B0604020202020204" pitchFamily="34" charset="0"/>
                        </a:rPr>
                        <a:t>6</a:t>
                      </a:r>
                    </a:p>
                  </a:txBody>
                  <a:tcPr anchor="ctr"/>
                </a:tc>
                <a:tc>
                  <a:txBody>
                    <a:bodyPr/>
                    <a:lstStyle/>
                    <a:p>
                      <a:pPr algn="ctr"/>
                      <a:r>
                        <a:rPr lang="en-US" sz="1600" dirty="0">
                          <a:latin typeface="Arial" panose="020B0604020202020204" pitchFamily="34" charset="0"/>
                          <a:cs typeface="Arial" panose="020B0604020202020204" pitchFamily="34" charset="0"/>
                        </a:rPr>
                        <a:t>2082 (38)</a:t>
                      </a:r>
                    </a:p>
                  </a:txBody>
                  <a:tcPr anchor="ctr"/>
                </a:tc>
                <a:tc>
                  <a:txBody>
                    <a:bodyPr/>
                    <a:lstStyle/>
                    <a:p>
                      <a:pPr algn="ctr"/>
                      <a:r>
                        <a:rPr lang="en-US" sz="1600" dirty="0">
                          <a:latin typeface="Arial" panose="020B0604020202020204" pitchFamily="34" charset="0"/>
                          <a:cs typeface="Arial" panose="020B0604020202020204" pitchFamily="34" charset="0"/>
                        </a:rPr>
                        <a:t>20</a:t>
                      </a:r>
                    </a:p>
                  </a:txBody>
                  <a:tcPr anchor="ctr"/>
                </a:tc>
                <a:tc>
                  <a:txBody>
                    <a:bodyPr/>
                    <a:lstStyle/>
                    <a:p>
                      <a:pPr algn="ctr"/>
                      <a:r>
                        <a:rPr lang="en-US" sz="1600" dirty="0">
                          <a:latin typeface="Arial" panose="020B0604020202020204" pitchFamily="34" charset="0"/>
                          <a:cs typeface="Arial" panose="020B0604020202020204" pitchFamily="34" charset="0"/>
                        </a:rPr>
                        <a:t>1290 (59) </a:t>
                      </a:r>
                    </a:p>
                  </a:txBody>
                  <a:tcPr anchor="ctr"/>
                </a:tc>
                <a:extLst>
                  <a:ext uri="{0D108BD9-81ED-4DB2-BD59-A6C34878D82A}">
                    <a16:rowId xmlns:a16="http://schemas.microsoft.com/office/drawing/2014/main" val="2816243646"/>
                  </a:ext>
                </a:extLst>
              </a:tr>
              <a:tr h="583975">
                <a:tc>
                  <a:txBody>
                    <a:bodyPr/>
                    <a:lstStyle/>
                    <a:p>
                      <a:pPr algn="ctr"/>
                      <a:r>
                        <a:rPr lang="en-US" sz="1600" dirty="0">
                          <a:latin typeface="Arial" panose="020B0604020202020204" pitchFamily="34" charset="0"/>
                          <a:cs typeface="Arial" panose="020B0604020202020204" pitchFamily="34" charset="0"/>
                        </a:rPr>
                        <a:t>CL/F </a:t>
                      </a:r>
                    </a:p>
                    <a:p>
                      <a:pPr algn="ctr"/>
                      <a:r>
                        <a:rPr lang="en-US" sz="1600" dirty="0">
                          <a:latin typeface="Arial" panose="020B0604020202020204" pitchFamily="34" charset="0"/>
                          <a:cs typeface="Arial" panose="020B0604020202020204" pitchFamily="34" charset="0"/>
                        </a:rPr>
                        <a:t>(L/</a:t>
                      </a:r>
                      <a:r>
                        <a:rPr lang="en-US" sz="1600" dirty="0" err="1">
                          <a:latin typeface="Arial" panose="020B0604020202020204" pitchFamily="34" charset="0"/>
                          <a:cs typeface="Arial" panose="020B0604020202020204" pitchFamily="34" charset="0"/>
                        </a:rPr>
                        <a:t>hr</a:t>
                      </a: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m</a:t>
                      </a:r>
                      <a:r>
                        <a:rPr lang="en-US" sz="1600" baseline="30000" dirty="0" err="1">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a:t>
                      </a:r>
                    </a:p>
                  </a:txBody>
                  <a:tcPr anchor="ctr"/>
                </a:tc>
                <a:tc>
                  <a:txBody>
                    <a:bodyPr/>
                    <a:lstStyle/>
                    <a:p>
                      <a:pPr algn="ctr"/>
                      <a:r>
                        <a:rPr lang="en-US" sz="1600" dirty="0">
                          <a:latin typeface="Arial" panose="020B0604020202020204" pitchFamily="34" charset="0"/>
                          <a:cs typeface="Arial" panose="020B0604020202020204" pitchFamily="34" charset="0"/>
                        </a:rPr>
                        <a:t>3</a:t>
                      </a:r>
                    </a:p>
                  </a:txBody>
                  <a:tcPr anchor="ctr"/>
                </a:tc>
                <a:tc>
                  <a:txBody>
                    <a:bodyPr/>
                    <a:lstStyle/>
                    <a:p>
                      <a:pPr algn="ctr"/>
                      <a:r>
                        <a:rPr lang="en-US" sz="1600" dirty="0">
                          <a:latin typeface="Arial" panose="020B0604020202020204" pitchFamily="34" charset="0"/>
                          <a:cs typeface="Arial" panose="020B0604020202020204" pitchFamily="34" charset="0"/>
                        </a:rPr>
                        <a:t>47.31 (8) </a:t>
                      </a:r>
                    </a:p>
                  </a:txBody>
                  <a:tcPr anchor="ctr"/>
                </a:tc>
                <a:tc>
                  <a:txBody>
                    <a:bodyPr/>
                    <a:lstStyle/>
                    <a:p>
                      <a:pPr algn="ctr"/>
                      <a:r>
                        <a:rPr lang="en-US" sz="1600" dirty="0">
                          <a:latin typeface="Arial" panose="020B0604020202020204" pitchFamily="34" charset="0"/>
                          <a:cs typeface="Arial" panose="020B0604020202020204" pitchFamily="34" charset="0"/>
                        </a:rPr>
                        <a:t>14</a:t>
                      </a:r>
                    </a:p>
                  </a:txBody>
                  <a:tcPr anchor="ctr"/>
                </a:tc>
                <a:tc>
                  <a:txBody>
                    <a:bodyPr/>
                    <a:lstStyle/>
                    <a:p>
                      <a:pPr algn="ctr"/>
                      <a:r>
                        <a:rPr lang="en-US" sz="1600" dirty="0">
                          <a:latin typeface="Arial" panose="020B0604020202020204" pitchFamily="34" charset="0"/>
                          <a:cs typeface="Arial" panose="020B0604020202020204" pitchFamily="34" charset="0"/>
                        </a:rPr>
                        <a:t>48.75 (49)</a:t>
                      </a:r>
                    </a:p>
                  </a:txBody>
                  <a:tcPr anchor="ctr"/>
                </a:tc>
                <a:tc>
                  <a:txBody>
                    <a:bodyPr/>
                    <a:lstStyle/>
                    <a:p>
                      <a:pPr algn="ctr"/>
                      <a:r>
                        <a:rPr lang="en-US" sz="1600" dirty="0">
                          <a:latin typeface="Arial" panose="020B0604020202020204" pitchFamily="34" charset="0"/>
                          <a:cs typeface="Arial" panose="020B0604020202020204" pitchFamily="34" charset="0"/>
                        </a:rPr>
                        <a:t>6</a:t>
                      </a:r>
                    </a:p>
                  </a:txBody>
                  <a:tcPr anchor="ctr"/>
                </a:tc>
                <a:tc>
                  <a:txBody>
                    <a:bodyPr/>
                    <a:lstStyle/>
                    <a:p>
                      <a:pPr algn="ctr"/>
                      <a:r>
                        <a:rPr lang="en-US" sz="1600" dirty="0">
                          <a:latin typeface="Arial" panose="020B0604020202020204" pitchFamily="34" charset="0"/>
                          <a:cs typeface="Arial" panose="020B0604020202020204" pitchFamily="34" charset="0"/>
                        </a:rPr>
                        <a:t>45.61 (39)</a:t>
                      </a:r>
                    </a:p>
                  </a:txBody>
                  <a:tcPr anchor="ctr"/>
                </a:tc>
                <a:tc>
                  <a:txBody>
                    <a:bodyPr/>
                    <a:lstStyle/>
                    <a:p>
                      <a:pPr algn="ctr"/>
                      <a:r>
                        <a:rPr lang="en-US" sz="1600" dirty="0">
                          <a:latin typeface="Arial" panose="020B0604020202020204" pitchFamily="34" charset="0"/>
                          <a:cs typeface="Arial" panose="020B0604020202020204" pitchFamily="34" charset="0"/>
                        </a:rPr>
                        <a:t>20</a:t>
                      </a:r>
                    </a:p>
                  </a:txBody>
                  <a:tcPr anchor="ctr"/>
                </a:tc>
                <a:tc>
                  <a:txBody>
                    <a:bodyPr/>
                    <a:lstStyle/>
                    <a:p>
                      <a:pPr algn="ctr"/>
                      <a:r>
                        <a:rPr lang="en-US" sz="1600" dirty="0">
                          <a:latin typeface="Arial" panose="020B0604020202020204" pitchFamily="34" charset="0"/>
                          <a:cs typeface="Arial" panose="020B0604020202020204" pitchFamily="34" charset="0"/>
                        </a:rPr>
                        <a:t>58.12 (59)</a:t>
                      </a:r>
                    </a:p>
                  </a:txBody>
                  <a:tcPr anchor="ctr"/>
                </a:tc>
                <a:extLst>
                  <a:ext uri="{0D108BD9-81ED-4DB2-BD59-A6C34878D82A}">
                    <a16:rowId xmlns:a16="http://schemas.microsoft.com/office/drawing/2014/main" val="3642678930"/>
                  </a:ext>
                </a:extLst>
              </a:tr>
              <a:tr h="583975">
                <a:tc>
                  <a:txBody>
                    <a:bodyPr/>
                    <a:lstStyle/>
                    <a:p>
                      <a:pPr algn="ctr"/>
                      <a:r>
                        <a:rPr lang="en-US" sz="1600" dirty="0" err="1">
                          <a:latin typeface="Arial" panose="020B0604020202020204" pitchFamily="34" charset="0"/>
                          <a:cs typeface="Arial" panose="020B0604020202020204" pitchFamily="34" charset="0"/>
                        </a:rPr>
                        <a:t>C</a:t>
                      </a:r>
                      <a:r>
                        <a:rPr lang="en-US" sz="1600" baseline="-25000" dirty="0" err="1">
                          <a:latin typeface="Arial" panose="020B0604020202020204" pitchFamily="34" charset="0"/>
                          <a:cs typeface="Arial" panose="020B0604020202020204" pitchFamily="34" charset="0"/>
                        </a:rPr>
                        <a:t>max</a:t>
                      </a:r>
                      <a:endParaRPr lang="en-US" sz="1600" baseline="-25000"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(ng/mL)</a:t>
                      </a:r>
                    </a:p>
                  </a:txBody>
                  <a:tcPr anchor="ctr"/>
                </a:tc>
                <a:tc>
                  <a:txBody>
                    <a:bodyPr/>
                    <a:lstStyle/>
                    <a:p>
                      <a:pPr algn="ctr"/>
                      <a:r>
                        <a:rPr lang="en-US" sz="1600" dirty="0">
                          <a:latin typeface="Arial" panose="020B0604020202020204" pitchFamily="34" charset="0"/>
                          <a:cs typeface="Arial" panose="020B0604020202020204" pitchFamily="34" charset="0"/>
                        </a:rPr>
                        <a:t>3</a:t>
                      </a:r>
                    </a:p>
                  </a:txBody>
                  <a:tcPr anchor="ctr"/>
                </a:tc>
                <a:tc>
                  <a:txBody>
                    <a:bodyPr/>
                    <a:lstStyle/>
                    <a:p>
                      <a:pPr algn="ctr"/>
                      <a:r>
                        <a:rPr lang="en-US" sz="1600" dirty="0">
                          <a:latin typeface="Arial" panose="020B0604020202020204" pitchFamily="34" charset="0"/>
                          <a:cs typeface="Arial" panose="020B0604020202020204" pitchFamily="34" charset="0"/>
                        </a:rPr>
                        <a:t>80.44 (21)</a:t>
                      </a:r>
                    </a:p>
                  </a:txBody>
                  <a:tcPr anchor="ctr"/>
                </a:tc>
                <a:tc>
                  <a:txBody>
                    <a:bodyPr/>
                    <a:lstStyle/>
                    <a:p>
                      <a:pPr algn="ctr"/>
                      <a:r>
                        <a:rPr lang="en-US" sz="1600" dirty="0">
                          <a:latin typeface="Arial" panose="020B0604020202020204" pitchFamily="34" charset="0"/>
                          <a:cs typeface="Arial" panose="020B0604020202020204" pitchFamily="34" charset="0"/>
                        </a:rPr>
                        <a:t>15</a:t>
                      </a:r>
                    </a:p>
                  </a:txBody>
                  <a:tcPr anchor="ctr"/>
                </a:tc>
                <a:tc>
                  <a:txBody>
                    <a:bodyPr/>
                    <a:lstStyle/>
                    <a:p>
                      <a:pPr algn="ctr"/>
                      <a:r>
                        <a:rPr lang="en-US" sz="1600" dirty="0">
                          <a:latin typeface="Arial" panose="020B0604020202020204" pitchFamily="34" charset="0"/>
                          <a:cs typeface="Arial" panose="020B0604020202020204" pitchFamily="34" charset="0"/>
                        </a:rPr>
                        <a:t>113.2 (49) </a:t>
                      </a:r>
                    </a:p>
                  </a:txBody>
                  <a:tcPr anchor="ctr"/>
                </a:tc>
                <a:tc>
                  <a:txBody>
                    <a:bodyPr/>
                    <a:lstStyle/>
                    <a:p>
                      <a:pPr algn="ctr"/>
                      <a:r>
                        <a:rPr lang="en-US" sz="1600" dirty="0">
                          <a:latin typeface="Arial" panose="020B0604020202020204" pitchFamily="34" charset="0"/>
                          <a:cs typeface="Arial" panose="020B0604020202020204" pitchFamily="34" charset="0"/>
                        </a:rPr>
                        <a:t>6</a:t>
                      </a:r>
                    </a:p>
                  </a:txBody>
                  <a:tcPr anchor="ctr"/>
                </a:tc>
                <a:tc>
                  <a:txBody>
                    <a:bodyPr/>
                    <a:lstStyle/>
                    <a:p>
                      <a:pPr algn="ctr"/>
                      <a:r>
                        <a:rPr lang="en-US" sz="1600" dirty="0">
                          <a:latin typeface="Arial" panose="020B0604020202020204" pitchFamily="34" charset="0"/>
                          <a:cs typeface="Arial" panose="020B0604020202020204" pitchFamily="34" charset="0"/>
                        </a:rPr>
                        <a:t>127.9 (44)</a:t>
                      </a:r>
                    </a:p>
                  </a:txBody>
                  <a:tcPr anchor="ctr"/>
                </a:tc>
                <a:tc>
                  <a:txBody>
                    <a:bodyPr/>
                    <a:lstStyle/>
                    <a:p>
                      <a:pPr algn="ctr"/>
                      <a:r>
                        <a:rPr lang="en-US" sz="1600" dirty="0">
                          <a:latin typeface="Arial" panose="020B0604020202020204" pitchFamily="34" charset="0"/>
                          <a:cs typeface="Arial" panose="020B0604020202020204" pitchFamily="34" charset="0"/>
                        </a:rPr>
                        <a:t>23</a:t>
                      </a:r>
                    </a:p>
                  </a:txBody>
                  <a:tcPr anchor="ctr"/>
                </a:tc>
                <a:tc>
                  <a:txBody>
                    <a:bodyPr/>
                    <a:lstStyle/>
                    <a:p>
                      <a:pPr algn="ctr"/>
                      <a:r>
                        <a:rPr lang="en-US" sz="1600" dirty="0">
                          <a:latin typeface="Arial" panose="020B0604020202020204" pitchFamily="34" charset="0"/>
                          <a:cs typeface="Arial" panose="020B0604020202020204" pitchFamily="34" charset="0"/>
                        </a:rPr>
                        <a:t>91.45 (58)</a:t>
                      </a:r>
                    </a:p>
                  </a:txBody>
                  <a:tcPr anchor="ctr"/>
                </a:tc>
                <a:extLst>
                  <a:ext uri="{0D108BD9-81ED-4DB2-BD59-A6C34878D82A}">
                    <a16:rowId xmlns:a16="http://schemas.microsoft.com/office/drawing/2014/main" val="1929658006"/>
                  </a:ext>
                </a:extLst>
              </a:tr>
              <a:tr h="583975">
                <a:tc>
                  <a:txBody>
                    <a:bodyPr/>
                    <a:lstStyle/>
                    <a:p>
                      <a:pPr algn="ctr"/>
                      <a:r>
                        <a:rPr lang="en-US" sz="1600" dirty="0" err="1">
                          <a:latin typeface="Arial" panose="020B0604020202020204" pitchFamily="34" charset="0"/>
                          <a:cs typeface="Arial" panose="020B0604020202020204" pitchFamily="34" charset="0"/>
                        </a:rPr>
                        <a:t>C</a:t>
                      </a:r>
                      <a:r>
                        <a:rPr lang="en-US" sz="1600" baseline="-25000" dirty="0" err="1">
                          <a:latin typeface="Arial" panose="020B0604020202020204" pitchFamily="34" charset="0"/>
                          <a:cs typeface="Arial" panose="020B0604020202020204" pitchFamily="34" charset="0"/>
                        </a:rPr>
                        <a:t>trough</a:t>
                      </a:r>
                      <a:endParaRPr lang="en-US" sz="1600" baseline="-25000" dirty="0">
                        <a:latin typeface="Arial" panose="020B0604020202020204" pitchFamily="34" charset="0"/>
                        <a:cs typeface="Arial" panose="020B0604020202020204" pitchFamily="34" charset="0"/>
                      </a:endParaRPr>
                    </a:p>
                    <a:p>
                      <a:pPr algn="ctr"/>
                      <a:r>
                        <a:rPr lang="en-US" sz="1600" baseline="0" dirty="0">
                          <a:latin typeface="Arial" panose="020B0604020202020204" pitchFamily="34" charset="0"/>
                          <a:cs typeface="Arial" panose="020B0604020202020204" pitchFamily="34" charset="0"/>
                        </a:rPr>
                        <a:t>(ng/mL)</a:t>
                      </a:r>
                    </a:p>
                  </a:txBody>
                  <a:tcPr anchor="ctr"/>
                </a:tc>
                <a:tc>
                  <a:txBody>
                    <a:bodyPr/>
                    <a:lstStyle/>
                    <a:p>
                      <a:pPr algn="ctr"/>
                      <a:r>
                        <a:rPr lang="en-US" sz="1600" dirty="0">
                          <a:latin typeface="Arial" panose="020B0604020202020204" pitchFamily="34" charset="0"/>
                          <a:cs typeface="Arial" panose="020B0604020202020204" pitchFamily="34" charset="0"/>
                        </a:rPr>
                        <a:t>3</a:t>
                      </a:r>
                    </a:p>
                  </a:txBody>
                  <a:tcPr anchor="ctr"/>
                </a:tc>
                <a:tc>
                  <a:txBody>
                    <a:bodyPr/>
                    <a:lstStyle/>
                    <a:p>
                      <a:pPr algn="ctr"/>
                      <a:r>
                        <a:rPr lang="en-US" sz="1600" dirty="0">
                          <a:latin typeface="Arial" panose="020B0604020202020204" pitchFamily="34" charset="0"/>
                          <a:cs typeface="Arial" panose="020B0604020202020204" pitchFamily="34" charset="0"/>
                        </a:rPr>
                        <a:t>30.42 (7) </a:t>
                      </a:r>
                    </a:p>
                  </a:txBody>
                  <a:tcPr anchor="ctr"/>
                </a:tc>
                <a:tc>
                  <a:txBody>
                    <a:bodyPr/>
                    <a:lstStyle/>
                    <a:p>
                      <a:pPr algn="ctr"/>
                      <a:r>
                        <a:rPr lang="en-US" sz="1600" dirty="0">
                          <a:latin typeface="Arial" panose="020B0604020202020204" pitchFamily="34" charset="0"/>
                          <a:cs typeface="Arial" panose="020B0604020202020204" pitchFamily="34" charset="0"/>
                        </a:rPr>
                        <a:t>15</a:t>
                      </a:r>
                    </a:p>
                  </a:txBody>
                  <a:tcPr anchor="ctr"/>
                </a:tc>
                <a:tc>
                  <a:txBody>
                    <a:bodyPr/>
                    <a:lstStyle/>
                    <a:p>
                      <a:pPr algn="ctr"/>
                      <a:r>
                        <a:rPr lang="en-US" sz="1600" dirty="0">
                          <a:latin typeface="Arial" panose="020B0604020202020204" pitchFamily="34" charset="0"/>
                          <a:cs typeface="Arial" panose="020B0604020202020204" pitchFamily="34" charset="0"/>
                        </a:rPr>
                        <a:t>36.01 (50)</a:t>
                      </a:r>
                    </a:p>
                  </a:txBody>
                  <a:tcPr anchor="ctr"/>
                </a:tc>
                <a:tc>
                  <a:txBody>
                    <a:bodyPr/>
                    <a:lstStyle/>
                    <a:p>
                      <a:pPr algn="ctr"/>
                      <a:r>
                        <a:rPr lang="en-US" sz="1600" dirty="0">
                          <a:latin typeface="Arial" panose="020B0604020202020204" pitchFamily="34" charset="0"/>
                          <a:cs typeface="Arial" panose="020B0604020202020204" pitchFamily="34" charset="0"/>
                        </a:rPr>
                        <a:t>6</a:t>
                      </a:r>
                    </a:p>
                  </a:txBody>
                  <a:tcPr anchor="ctr"/>
                </a:tc>
                <a:tc>
                  <a:txBody>
                    <a:bodyPr/>
                    <a:lstStyle/>
                    <a:p>
                      <a:pPr algn="ctr"/>
                      <a:r>
                        <a:rPr lang="en-US" sz="1600" dirty="0">
                          <a:latin typeface="Arial" panose="020B0604020202020204" pitchFamily="34" charset="0"/>
                          <a:cs typeface="Arial" panose="020B0604020202020204" pitchFamily="34" charset="0"/>
                        </a:rPr>
                        <a:t>44.75 (54) </a:t>
                      </a:r>
                    </a:p>
                  </a:txBody>
                  <a:tcPr anchor="ctr"/>
                </a:tc>
                <a:tc>
                  <a:txBody>
                    <a:bodyPr/>
                    <a:lstStyle/>
                    <a:p>
                      <a:pPr algn="ctr"/>
                      <a:r>
                        <a:rPr lang="en-US" sz="1600" dirty="0">
                          <a:latin typeface="Arial" panose="020B0604020202020204" pitchFamily="34" charset="0"/>
                          <a:cs typeface="Arial" panose="020B0604020202020204" pitchFamily="34" charset="0"/>
                        </a:rPr>
                        <a:t>23</a:t>
                      </a:r>
                    </a:p>
                  </a:txBody>
                  <a:tcPr anchor="ctr"/>
                </a:tc>
                <a:tc>
                  <a:txBody>
                    <a:bodyPr/>
                    <a:lstStyle/>
                    <a:p>
                      <a:pPr algn="ctr"/>
                      <a:r>
                        <a:rPr lang="en-US" sz="1600" dirty="0">
                          <a:latin typeface="Arial" panose="020B0604020202020204" pitchFamily="34" charset="0"/>
                          <a:cs typeface="Arial" panose="020B0604020202020204" pitchFamily="34" charset="0"/>
                        </a:rPr>
                        <a:t>23.98 (81)</a:t>
                      </a:r>
                    </a:p>
                  </a:txBody>
                  <a:tcPr anchor="ctr"/>
                </a:tc>
                <a:extLst>
                  <a:ext uri="{0D108BD9-81ED-4DB2-BD59-A6C34878D82A}">
                    <a16:rowId xmlns:a16="http://schemas.microsoft.com/office/drawing/2014/main" val="797379498"/>
                  </a:ext>
                </a:extLst>
              </a:tr>
              <a:tr h="583975">
                <a:tc>
                  <a:txBody>
                    <a:bodyPr/>
                    <a:lstStyle/>
                    <a:p>
                      <a:pPr algn="ctr"/>
                      <a:r>
                        <a:rPr lang="en-US" sz="1600" dirty="0" err="1">
                          <a:latin typeface="Arial" panose="020B0604020202020204" pitchFamily="34" charset="0"/>
                          <a:cs typeface="Arial" panose="020B0604020202020204" pitchFamily="34" charset="0"/>
                        </a:rPr>
                        <a:t>T</a:t>
                      </a:r>
                      <a:r>
                        <a:rPr lang="en-US" sz="1600" baseline="-25000" dirty="0" err="1">
                          <a:latin typeface="Arial" panose="020B0604020202020204" pitchFamily="34" charset="0"/>
                          <a:cs typeface="Arial" panose="020B0604020202020204" pitchFamily="34" charset="0"/>
                        </a:rPr>
                        <a:t>max</a:t>
                      </a:r>
                      <a:endParaRPr lang="en-US" sz="1600" baseline="-25000"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hr</a:t>
                      </a:r>
                      <a:r>
                        <a:rPr lang="en-US" sz="1600" dirty="0">
                          <a:latin typeface="Arial" panose="020B0604020202020204" pitchFamily="34" charset="0"/>
                          <a:cs typeface="Arial" panose="020B0604020202020204" pitchFamily="34" charset="0"/>
                        </a:rPr>
                        <a:t>)</a:t>
                      </a:r>
                    </a:p>
                  </a:txBody>
                  <a:tcPr anchor="ctr"/>
                </a:tc>
                <a:tc>
                  <a:txBody>
                    <a:bodyPr/>
                    <a:lstStyle/>
                    <a:p>
                      <a:pPr algn="ctr"/>
                      <a:r>
                        <a:rPr lang="en-US" sz="1600" dirty="0">
                          <a:latin typeface="Arial" panose="020B0604020202020204" pitchFamily="34" charset="0"/>
                          <a:cs typeface="Arial" panose="020B0604020202020204" pitchFamily="34" charset="0"/>
                        </a:rPr>
                        <a:t>3</a:t>
                      </a:r>
                    </a:p>
                  </a:txBody>
                  <a:tcPr anchor="ctr"/>
                </a:tc>
                <a:tc>
                  <a:txBody>
                    <a:bodyPr/>
                    <a:lstStyle/>
                    <a:p>
                      <a:pPr algn="ctr"/>
                      <a:r>
                        <a:rPr lang="en-US" sz="1600" dirty="0">
                          <a:latin typeface="Arial" panose="020B0604020202020204" pitchFamily="34" charset="0"/>
                          <a:cs typeface="Arial" panose="020B0604020202020204" pitchFamily="34" charset="0"/>
                        </a:rPr>
                        <a:t>6.03 (2.02-6.08)</a:t>
                      </a:r>
                    </a:p>
                  </a:txBody>
                  <a:tcPr anchor="ctr"/>
                </a:tc>
                <a:tc>
                  <a:txBody>
                    <a:bodyPr/>
                    <a:lstStyle/>
                    <a:p>
                      <a:pPr algn="ctr"/>
                      <a:r>
                        <a:rPr lang="en-US" sz="1600" dirty="0">
                          <a:latin typeface="Arial" panose="020B0604020202020204" pitchFamily="34" charset="0"/>
                          <a:cs typeface="Arial" panose="020B0604020202020204" pitchFamily="34" charset="0"/>
                        </a:rPr>
                        <a:t>15</a:t>
                      </a:r>
                    </a:p>
                  </a:txBody>
                  <a:tcPr anchor="ctr"/>
                </a:tc>
                <a:tc>
                  <a:txBody>
                    <a:bodyPr/>
                    <a:lstStyle/>
                    <a:p>
                      <a:pPr algn="ctr"/>
                      <a:r>
                        <a:rPr lang="en-US" sz="1600" dirty="0">
                          <a:latin typeface="Arial" panose="020B0604020202020204" pitchFamily="34" charset="0"/>
                          <a:cs typeface="Arial" panose="020B0604020202020204" pitchFamily="34" charset="0"/>
                        </a:rPr>
                        <a:t>4.17 (1.85-6.47)</a:t>
                      </a:r>
                    </a:p>
                  </a:txBody>
                  <a:tcPr anchor="ctr"/>
                </a:tc>
                <a:tc>
                  <a:txBody>
                    <a:bodyPr/>
                    <a:lstStyle/>
                    <a:p>
                      <a:pPr algn="ctr"/>
                      <a:r>
                        <a:rPr lang="en-US" sz="1600" dirty="0">
                          <a:latin typeface="Arial" panose="020B0604020202020204" pitchFamily="34" charset="0"/>
                          <a:cs typeface="Arial" panose="020B0604020202020204" pitchFamily="34" charset="0"/>
                        </a:rPr>
                        <a:t>6</a:t>
                      </a:r>
                    </a:p>
                  </a:txBody>
                  <a:tcPr anchor="ctr"/>
                </a:tc>
                <a:tc>
                  <a:txBody>
                    <a:bodyPr/>
                    <a:lstStyle/>
                    <a:p>
                      <a:pPr algn="ctr"/>
                      <a:r>
                        <a:rPr lang="en-US" sz="1600" dirty="0">
                          <a:latin typeface="Arial" panose="020B0604020202020204" pitchFamily="34" charset="0"/>
                          <a:cs typeface="Arial" panose="020B0604020202020204" pitchFamily="34" charset="0"/>
                        </a:rPr>
                        <a:t>5.02 (2.07-8.05)</a:t>
                      </a:r>
                    </a:p>
                  </a:txBody>
                  <a:tcPr anchor="ctr"/>
                </a:tc>
                <a:tc>
                  <a:txBody>
                    <a:bodyPr/>
                    <a:lstStyle/>
                    <a:p>
                      <a:pPr algn="ctr"/>
                      <a:r>
                        <a:rPr lang="en-US" sz="1600" dirty="0">
                          <a:latin typeface="Arial" panose="020B0604020202020204" pitchFamily="34" charset="0"/>
                          <a:cs typeface="Arial" panose="020B0604020202020204" pitchFamily="34" charset="0"/>
                        </a:rPr>
                        <a:t>23</a:t>
                      </a:r>
                    </a:p>
                  </a:txBody>
                  <a:tcPr anchor="ctr"/>
                </a:tc>
                <a:tc>
                  <a:txBody>
                    <a:bodyPr/>
                    <a:lstStyle/>
                    <a:p>
                      <a:pPr algn="ctr"/>
                      <a:r>
                        <a:rPr lang="en-US" sz="1600" dirty="0">
                          <a:latin typeface="Arial" panose="020B0604020202020204" pitchFamily="34" charset="0"/>
                          <a:cs typeface="Arial" panose="020B0604020202020204" pitchFamily="34" charset="0"/>
                        </a:rPr>
                        <a:t>4.05 (1.97-24.0)</a:t>
                      </a:r>
                    </a:p>
                  </a:txBody>
                  <a:tcPr anchor="ctr"/>
                </a:tc>
                <a:extLst>
                  <a:ext uri="{0D108BD9-81ED-4DB2-BD59-A6C34878D82A}">
                    <a16:rowId xmlns:a16="http://schemas.microsoft.com/office/drawing/2014/main" val="1066555961"/>
                  </a:ext>
                </a:extLst>
              </a:tr>
            </a:tbl>
          </a:graphicData>
        </a:graphic>
      </p:graphicFrame>
      <p:sp>
        <p:nvSpPr>
          <p:cNvPr id="8" name="TextBox 7">
            <a:extLst>
              <a:ext uri="{FF2B5EF4-FFF2-40B4-BE49-F238E27FC236}">
                <a16:creationId xmlns:a16="http://schemas.microsoft.com/office/drawing/2014/main" id="{6ECE9573-BF28-846E-EFAA-01720B4EF741}"/>
              </a:ext>
            </a:extLst>
          </p:cNvPr>
          <p:cNvSpPr txBox="1"/>
          <p:nvPr/>
        </p:nvSpPr>
        <p:spPr>
          <a:xfrm>
            <a:off x="4108450" y="9690961"/>
            <a:ext cx="10134600" cy="830997"/>
          </a:xfrm>
          <a:prstGeom prst="rect">
            <a:avLst/>
          </a:prstGeom>
          <a:noFill/>
        </p:spPr>
        <p:txBody>
          <a:bodyPr wrap="square">
            <a:spAutoFit/>
          </a:bodyPr>
          <a:lstStyle/>
          <a:p>
            <a:r>
              <a:rPr lang="en-US" sz="1200" dirty="0">
                <a:latin typeface="Arial" panose="020B0604020202020204" pitchFamily="34" charset="0"/>
                <a:cs typeface="Arial" panose="020B0604020202020204" pitchFamily="34" charset="0"/>
              </a:rPr>
              <a:t>N = Total number of participants in the treatment group in the indicated population. n = number of participants contributing to the summary statistics. a. Geometric mean (geometric %coefficient of variation) for all except median (range) for </a:t>
            </a:r>
            <a:r>
              <a:rPr lang="en-US" sz="1200" dirty="0" err="1">
                <a:latin typeface="Arial" panose="020B0604020202020204" pitchFamily="34" charset="0"/>
                <a:cs typeface="Arial" panose="020B0604020202020204" pitchFamily="34" charset="0"/>
              </a:rPr>
              <a:t>T</a:t>
            </a:r>
            <a:r>
              <a:rPr lang="en-US" sz="1200" baseline="-25000" dirty="0" err="1">
                <a:latin typeface="Arial" panose="020B0604020202020204" pitchFamily="34" charset="0"/>
                <a:cs typeface="Arial" panose="020B0604020202020204" pitchFamily="34" charset="0"/>
              </a:rPr>
              <a:t>max</a:t>
            </a:r>
            <a:r>
              <a:rPr lang="en-US" sz="1200" dirty="0">
                <a:latin typeface="Arial" panose="020B0604020202020204" pitchFamily="34" charset="0"/>
                <a:cs typeface="Arial" panose="020B0604020202020204" pitchFamily="34" charset="0"/>
              </a:rPr>
              <a:t>. Summaries include parameters derived from profiles that meet steady state criteria. Patients with reported vomiting events are excluded in summaries. Make-up visits are included only if Cycle 1 Day 5 is not available/reportable.</a:t>
            </a:r>
          </a:p>
        </p:txBody>
      </p:sp>
      <p:sp>
        <p:nvSpPr>
          <p:cNvPr id="9" name="object 197">
            <a:extLst>
              <a:ext uri="{FF2B5EF4-FFF2-40B4-BE49-F238E27FC236}">
                <a16:creationId xmlns:a16="http://schemas.microsoft.com/office/drawing/2014/main" id="{4A202596-B35E-D2CD-1577-37C09CC2D0C9}"/>
              </a:ext>
            </a:extLst>
          </p:cNvPr>
          <p:cNvSpPr txBox="1"/>
          <p:nvPr/>
        </p:nvSpPr>
        <p:spPr>
          <a:xfrm>
            <a:off x="5613857" y="4851368"/>
            <a:ext cx="7276186" cy="303929"/>
          </a:xfrm>
          <a:prstGeom prst="rect">
            <a:avLst/>
          </a:prstGeom>
        </p:spPr>
        <p:txBody>
          <a:bodyPr vert="horz" wrap="square" lIns="0" tIns="57150" rIns="0" bIns="0" rtlCol="0">
            <a:spAutoFit/>
          </a:bodyPr>
          <a:lstStyle/>
          <a:p>
            <a:pPr marL="12700">
              <a:spcBef>
                <a:spcPts val="450"/>
              </a:spcBef>
            </a:pPr>
            <a:r>
              <a:rPr lang="en-US" sz="1600" b="1" kern="100" dirty="0">
                <a:effectLst/>
                <a:latin typeface="Arial" panose="020B0604020202020204" pitchFamily="34" charset="0"/>
                <a:ea typeface="Calibri" panose="020F0502020204030204" pitchFamily="34" charset="0"/>
                <a:cs typeface="Arial" panose="020B0604020202020204" pitchFamily="34" charset="0"/>
              </a:rPr>
              <a:t>Table 2: Palbociclib Steady-State PK Parameter Summary</a:t>
            </a:r>
            <a:endParaRP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0199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960AA24-9BBF-9BD3-28AA-D874A19B692E}"/>
              </a:ext>
            </a:extLst>
          </p:cNvPr>
          <p:cNvSpPr>
            <a:spLocks noGrp="1"/>
          </p:cNvSpPr>
          <p:nvPr>
            <p:ph type="title"/>
          </p:nvPr>
        </p:nvSpPr>
        <p:spPr>
          <a:xfrm>
            <a:off x="736944" y="800092"/>
            <a:ext cx="18626273" cy="669933"/>
          </a:xfrm>
        </p:spPr>
        <p:txBody>
          <a:bodyPr/>
          <a:lstStyle/>
          <a:p>
            <a:r>
              <a:rPr lang="en-US" b="1" dirty="0"/>
              <a:t>Results</a:t>
            </a:r>
          </a:p>
        </p:txBody>
      </p:sp>
      <p:sp>
        <p:nvSpPr>
          <p:cNvPr id="33" name="object 197">
            <a:extLst>
              <a:ext uri="{FF2B5EF4-FFF2-40B4-BE49-F238E27FC236}">
                <a16:creationId xmlns:a16="http://schemas.microsoft.com/office/drawing/2014/main" id="{1BFB8FE4-DFA2-C8AF-0473-4DB187012968}"/>
              </a:ext>
            </a:extLst>
          </p:cNvPr>
          <p:cNvSpPr txBox="1"/>
          <p:nvPr/>
        </p:nvSpPr>
        <p:spPr>
          <a:xfrm>
            <a:off x="4586234" y="765204"/>
            <a:ext cx="10927692" cy="365485"/>
          </a:xfrm>
          <a:prstGeom prst="rect">
            <a:avLst/>
          </a:prstGeom>
        </p:spPr>
        <p:txBody>
          <a:bodyPr vert="horz" wrap="square" lIns="0" tIns="57150" rIns="0" bIns="0" rtlCol="0">
            <a:spAutoFit/>
          </a:bodyPr>
          <a:lstStyle/>
          <a:p>
            <a:pPr marL="12700">
              <a:spcBef>
                <a:spcPts val="450"/>
              </a:spcBef>
            </a:pPr>
            <a:r>
              <a:rPr lang="en-US" sz="2000" b="1" dirty="0">
                <a:latin typeface="Arial" panose="020B0604020202020204" pitchFamily="34" charset="0"/>
                <a:cs typeface="Arial" panose="020B0604020202020204" pitchFamily="34" charset="0"/>
              </a:rPr>
              <a:t>Figure 1: Palbociclib Plasma Concentrations Time Profiles</a:t>
            </a:r>
          </a:p>
        </p:txBody>
      </p:sp>
      <p:grpSp>
        <p:nvGrpSpPr>
          <p:cNvPr id="34" name="Group 33">
            <a:extLst>
              <a:ext uri="{FF2B5EF4-FFF2-40B4-BE49-F238E27FC236}">
                <a16:creationId xmlns:a16="http://schemas.microsoft.com/office/drawing/2014/main" id="{3C4686C6-59B2-7194-3866-48684F43AA76}"/>
              </a:ext>
            </a:extLst>
          </p:cNvPr>
          <p:cNvGrpSpPr/>
          <p:nvPr/>
        </p:nvGrpSpPr>
        <p:grpSpPr>
          <a:xfrm>
            <a:off x="1792918" y="1470025"/>
            <a:ext cx="16514324" cy="9525000"/>
            <a:chOff x="12715696" y="4726322"/>
            <a:chExt cx="7116707" cy="4276863"/>
          </a:xfrm>
        </p:grpSpPr>
        <p:pic>
          <p:nvPicPr>
            <p:cNvPr id="35" name="Picture 34">
              <a:extLst>
                <a:ext uri="{FF2B5EF4-FFF2-40B4-BE49-F238E27FC236}">
                  <a16:creationId xmlns:a16="http://schemas.microsoft.com/office/drawing/2014/main" id="{9F32D8F4-0906-D984-820F-A7E089E3FD9C}"/>
                </a:ext>
              </a:extLst>
            </p:cNvPr>
            <p:cNvPicPr>
              <a:picLocks noChangeAspect="1"/>
            </p:cNvPicPr>
            <p:nvPr/>
          </p:nvPicPr>
          <p:blipFill>
            <a:blip r:embed="rId2"/>
            <a:stretch>
              <a:fillRect/>
            </a:stretch>
          </p:blipFill>
          <p:spPr>
            <a:xfrm>
              <a:off x="16302057" y="4995542"/>
              <a:ext cx="3530346" cy="1784688"/>
            </a:xfrm>
            <a:prstGeom prst="rect">
              <a:avLst/>
            </a:prstGeom>
          </p:spPr>
        </p:pic>
        <p:sp>
          <p:nvSpPr>
            <p:cNvPr id="36" name="object 197">
              <a:extLst>
                <a:ext uri="{FF2B5EF4-FFF2-40B4-BE49-F238E27FC236}">
                  <a16:creationId xmlns:a16="http://schemas.microsoft.com/office/drawing/2014/main" id="{C60235E6-80C3-EF08-CFDF-F6A31E38C3E0}"/>
                </a:ext>
              </a:extLst>
            </p:cNvPr>
            <p:cNvSpPr txBox="1"/>
            <p:nvPr/>
          </p:nvSpPr>
          <p:spPr>
            <a:xfrm>
              <a:off x="13315965" y="4726322"/>
              <a:ext cx="2325013" cy="247026"/>
            </a:xfrm>
            <a:prstGeom prst="rect">
              <a:avLst/>
            </a:prstGeom>
          </p:spPr>
          <p:txBody>
            <a:bodyPr vert="horz" wrap="square" lIns="0" tIns="57150" rIns="0" bIns="0" rtlCol="0">
              <a:spAutoFit/>
            </a:bodyPr>
            <a:lstStyle/>
            <a:p>
              <a:pPr marL="12700">
                <a:spcBef>
                  <a:spcPts val="450"/>
                </a:spcBef>
              </a:pPr>
              <a:r>
                <a:rPr lang="en-US" sz="1600" b="1" dirty="0">
                  <a:latin typeface="Arial" panose="020B0604020202020204" pitchFamily="34" charset="0"/>
                  <a:cs typeface="Arial" panose="020B0604020202020204" pitchFamily="34" charset="0"/>
                </a:rPr>
                <a:t>A. Median Plasma Steady-State Palbociclib Concentration-Time Profiles by Treatment (</a:t>
              </a:r>
              <a:r>
                <a:rPr lang="en-US" sz="1600" b="1" dirty="0" err="1">
                  <a:latin typeface="Arial" panose="020B0604020202020204" pitchFamily="34" charset="0"/>
                  <a:cs typeface="Arial" panose="020B0604020202020204" pitchFamily="34" charset="0"/>
                </a:rPr>
                <a:t>C1D5</a:t>
              </a:r>
              <a:r>
                <a:rPr lang="en-US" sz="1600" b="1" dirty="0">
                  <a:latin typeface="Arial" panose="020B0604020202020204" pitchFamily="34" charset="0"/>
                  <a:cs typeface="Arial" panose="020B0604020202020204" pitchFamily="34" charset="0"/>
                </a:rPr>
                <a:t>)</a:t>
              </a:r>
              <a:endParaRPr sz="1600" b="1" dirty="0">
                <a:latin typeface="Arial" panose="020B0604020202020204" pitchFamily="34" charset="0"/>
                <a:cs typeface="Arial" panose="020B0604020202020204" pitchFamily="34" charset="0"/>
              </a:endParaRPr>
            </a:p>
          </p:txBody>
        </p:sp>
        <p:sp>
          <p:nvSpPr>
            <p:cNvPr id="37" name="object 197">
              <a:extLst>
                <a:ext uri="{FF2B5EF4-FFF2-40B4-BE49-F238E27FC236}">
                  <a16:creationId xmlns:a16="http://schemas.microsoft.com/office/drawing/2014/main" id="{2EEB99BC-4975-A97C-6B1B-DB8E2AABEED2}"/>
                </a:ext>
              </a:extLst>
            </p:cNvPr>
            <p:cNvSpPr txBox="1"/>
            <p:nvPr/>
          </p:nvSpPr>
          <p:spPr>
            <a:xfrm>
              <a:off x="13101799" y="6889026"/>
              <a:ext cx="2753345" cy="247026"/>
            </a:xfrm>
            <a:prstGeom prst="rect">
              <a:avLst/>
            </a:prstGeom>
          </p:spPr>
          <p:txBody>
            <a:bodyPr vert="horz" wrap="square" lIns="0" tIns="57150" rIns="0" bIns="0" rtlCol="0">
              <a:spAutoFit/>
            </a:bodyPr>
            <a:lstStyle/>
            <a:p>
              <a:pPr marL="12700">
                <a:spcBef>
                  <a:spcPts val="450"/>
                </a:spcBef>
              </a:pPr>
              <a:r>
                <a:rPr lang="en-US" sz="1600" b="1" dirty="0">
                  <a:latin typeface="Arial" panose="020B0604020202020204" pitchFamily="34" charset="0"/>
                  <a:cs typeface="Arial" panose="020B0604020202020204" pitchFamily="34" charset="0"/>
                </a:rPr>
                <a:t>C. Palbociclib </a:t>
              </a:r>
              <a:r>
                <a:rPr lang="en-US" sz="1600" b="1" dirty="0" err="1">
                  <a:latin typeface="Arial" panose="020B0604020202020204" pitchFamily="34" charset="0"/>
                  <a:cs typeface="Arial" panose="020B0604020202020204" pitchFamily="34" charset="0"/>
                </a:rPr>
                <a:t>C</a:t>
              </a:r>
              <a:r>
                <a:rPr lang="en-US" sz="1600" b="1" baseline="-25000" dirty="0" err="1">
                  <a:latin typeface="Arial" panose="020B0604020202020204" pitchFamily="34" charset="0"/>
                  <a:cs typeface="Arial" panose="020B0604020202020204" pitchFamily="34" charset="0"/>
                </a:rPr>
                <a:t>trough</a:t>
              </a:r>
              <a:r>
                <a:rPr lang="en-US" sz="1600" b="1" baseline="-250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Values by Visit for Palbociclib 75 mg/</a:t>
              </a:r>
              <a:r>
                <a:rPr lang="en-US" sz="1600" b="1" dirty="0" err="1">
                  <a:latin typeface="Arial" panose="020B0604020202020204" pitchFamily="34" charset="0"/>
                  <a:cs typeface="Arial" panose="020B0604020202020204" pitchFamily="34" charset="0"/>
                </a:rPr>
                <a:t>m</a:t>
              </a:r>
              <a:r>
                <a:rPr lang="en-US" sz="1600" b="1" baseline="30000" dirty="0" err="1">
                  <a:latin typeface="Arial" panose="020B0604020202020204" pitchFamily="34" charset="0"/>
                  <a:cs typeface="Arial" panose="020B0604020202020204" pitchFamily="34" charset="0"/>
                </a:rPr>
                <a:t>2</a:t>
              </a:r>
              <a:r>
                <a:rPr lang="en-US" sz="1600" b="1" baseline="300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IRN</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TMZ</a:t>
              </a:r>
              <a:endParaRPr sz="1600" b="1" dirty="0">
                <a:latin typeface="Arial" panose="020B0604020202020204" pitchFamily="34" charset="0"/>
                <a:cs typeface="Arial" panose="020B0604020202020204" pitchFamily="34" charset="0"/>
              </a:endParaRPr>
            </a:p>
          </p:txBody>
        </p:sp>
        <p:sp>
          <p:nvSpPr>
            <p:cNvPr id="38" name="object 197">
              <a:extLst>
                <a:ext uri="{FF2B5EF4-FFF2-40B4-BE49-F238E27FC236}">
                  <a16:creationId xmlns:a16="http://schemas.microsoft.com/office/drawing/2014/main" id="{3603730A-AD1C-53D5-186C-0AE98F71CAB8}"/>
                </a:ext>
              </a:extLst>
            </p:cNvPr>
            <p:cNvSpPr txBox="1"/>
            <p:nvPr/>
          </p:nvSpPr>
          <p:spPr>
            <a:xfrm>
              <a:off x="16529050" y="6889026"/>
              <a:ext cx="2753345" cy="247026"/>
            </a:xfrm>
            <a:prstGeom prst="rect">
              <a:avLst/>
            </a:prstGeom>
          </p:spPr>
          <p:txBody>
            <a:bodyPr vert="horz" wrap="square" lIns="0" tIns="57150" rIns="0" bIns="0" rtlCol="0">
              <a:spAutoFit/>
            </a:bodyPr>
            <a:lstStyle/>
            <a:p>
              <a:pPr marL="12700">
                <a:spcBef>
                  <a:spcPts val="450"/>
                </a:spcBef>
              </a:pPr>
              <a:r>
                <a:rPr lang="en-US" sz="1600" b="1" dirty="0">
                  <a:latin typeface="Arial" panose="020B0604020202020204" pitchFamily="34" charset="0"/>
                  <a:cs typeface="Arial" panose="020B0604020202020204" pitchFamily="34" charset="0"/>
                </a:rPr>
                <a:t>D. Palbociclib </a:t>
              </a:r>
              <a:r>
                <a:rPr lang="en-US" sz="1600" b="1" dirty="0" err="1">
                  <a:latin typeface="Arial" panose="020B0604020202020204" pitchFamily="34" charset="0"/>
                  <a:cs typeface="Arial" panose="020B0604020202020204" pitchFamily="34" charset="0"/>
                </a:rPr>
                <a:t>C</a:t>
              </a:r>
              <a:r>
                <a:rPr lang="en-US" sz="1600" b="1" baseline="-25000" dirty="0" err="1">
                  <a:latin typeface="Arial" panose="020B0604020202020204" pitchFamily="34" charset="0"/>
                  <a:cs typeface="Arial" panose="020B0604020202020204" pitchFamily="34" charset="0"/>
                </a:rPr>
                <a:t>trough</a:t>
              </a:r>
              <a:r>
                <a:rPr lang="en-US" sz="1600" b="1" baseline="-250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Values by Visit for Palbociclib 75 mg/</a:t>
              </a:r>
              <a:r>
                <a:rPr lang="en-US" sz="1600" b="1" dirty="0" err="1">
                  <a:latin typeface="Arial" panose="020B0604020202020204" pitchFamily="34" charset="0"/>
                  <a:cs typeface="Arial" panose="020B0604020202020204" pitchFamily="34" charset="0"/>
                </a:rPr>
                <a:t>m</a:t>
              </a:r>
              <a:r>
                <a:rPr lang="en-US" sz="1600" b="1" baseline="30000" dirty="0" err="1">
                  <a:latin typeface="Arial" panose="020B0604020202020204" pitchFamily="34" charset="0"/>
                  <a:cs typeface="Arial" panose="020B0604020202020204" pitchFamily="34" charset="0"/>
                </a:rPr>
                <a:t>2</a:t>
              </a:r>
              <a:r>
                <a:rPr lang="en-US" sz="1600" b="1" baseline="300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 TOPO + </a:t>
              </a:r>
              <a:r>
                <a:rPr lang="en-US" sz="1600" b="1" dirty="0" err="1">
                  <a:latin typeface="Arial" panose="020B0604020202020204" pitchFamily="34" charset="0"/>
                  <a:cs typeface="Arial" panose="020B0604020202020204" pitchFamily="34" charset="0"/>
                </a:rPr>
                <a:t>CTX</a:t>
              </a:r>
              <a:endParaRPr sz="1600" b="1" dirty="0">
                <a:latin typeface="Arial" panose="020B0604020202020204" pitchFamily="34" charset="0"/>
                <a:cs typeface="Arial" panose="020B0604020202020204" pitchFamily="34" charset="0"/>
              </a:endParaRPr>
            </a:p>
          </p:txBody>
        </p:sp>
        <p:sp>
          <p:nvSpPr>
            <p:cNvPr id="39" name="object 197">
              <a:extLst>
                <a:ext uri="{FF2B5EF4-FFF2-40B4-BE49-F238E27FC236}">
                  <a16:creationId xmlns:a16="http://schemas.microsoft.com/office/drawing/2014/main" id="{AE8818EB-801E-D792-36C6-575544B3B239}"/>
                </a:ext>
              </a:extLst>
            </p:cNvPr>
            <p:cNvSpPr txBox="1"/>
            <p:nvPr/>
          </p:nvSpPr>
          <p:spPr>
            <a:xfrm>
              <a:off x="16529050" y="4726322"/>
              <a:ext cx="2325013" cy="247026"/>
            </a:xfrm>
            <a:prstGeom prst="rect">
              <a:avLst/>
            </a:prstGeom>
          </p:spPr>
          <p:txBody>
            <a:bodyPr vert="horz" wrap="square" lIns="0" tIns="57150" rIns="0" bIns="0" rtlCol="0">
              <a:spAutoFit/>
            </a:bodyPr>
            <a:lstStyle/>
            <a:p>
              <a:pPr marL="12700">
                <a:spcBef>
                  <a:spcPts val="450"/>
                </a:spcBef>
              </a:pPr>
              <a:r>
                <a:rPr lang="en-US" sz="1600" b="1" dirty="0">
                  <a:latin typeface="Arial" panose="020B0604020202020204" pitchFamily="34" charset="0"/>
                  <a:cs typeface="Arial" panose="020B0604020202020204" pitchFamily="34" charset="0"/>
                </a:rPr>
                <a:t>B. Palbociclib Steady State </a:t>
              </a:r>
              <a:r>
                <a:rPr lang="en-US" sz="1600" b="1" dirty="0" err="1">
                  <a:latin typeface="Arial" panose="020B0604020202020204" pitchFamily="34" charset="0"/>
                  <a:cs typeface="Arial" panose="020B0604020202020204" pitchFamily="34" charset="0"/>
                </a:rPr>
                <a:t>C</a:t>
              </a:r>
              <a:r>
                <a:rPr lang="en-US" sz="1600" b="1" baseline="-25000" dirty="0" err="1">
                  <a:latin typeface="Arial" panose="020B0604020202020204" pitchFamily="34" charset="0"/>
                  <a:cs typeface="Arial" panose="020B0604020202020204" pitchFamily="34" charset="0"/>
                </a:rPr>
                <a:t>max</a:t>
              </a:r>
              <a:r>
                <a:rPr lang="en-US" sz="1600" b="1" dirty="0">
                  <a:latin typeface="Arial" panose="020B0604020202020204" pitchFamily="34" charset="0"/>
                  <a:cs typeface="Arial" panose="020B0604020202020204" pitchFamily="34" charset="0"/>
                </a:rPr>
                <a:t> Values by Treatment (</a:t>
              </a:r>
              <a:r>
                <a:rPr lang="en-US" sz="1600" b="1" dirty="0" err="1">
                  <a:latin typeface="Arial" panose="020B0604020202020204" pitchFamily="34" charset="0"/>
                  <a:cs typeface="Arial" panose="020B0604020202020204" pitchFamily="34" charset="0"/>
                </a:rPr>
                <a:t>C1D5</a:t>
              </a:r>
              <a:r>
                <a:rPr lang="en-US" sz="1600" b="1" dirty="0">
                  <a:latin typeface="Arial" panose="020B0604020202020204" pitchFamily="34" charset="0"/>
                  <a:cs typeface="Arial" panose="020B0604020202020204" pitchFamily="34" charset="0"/>
                </a:rPr>
                <a:t>)</a:t>
              </a:r>
              <a:endParaRPr sz="1600" b="1" dirty="0">
                <a:latin typeface="Arial" panose="020B0604020202020204" pitchFamily="34" charset="0"/>
                <a:cs typeface="Arial" panose="020B0604020202020204" pitchFamily="34" charset="0"/>
              </a:endParaRPr>
            </a:p>
          </p:txBody>
        </p:sp>
        <p:pic>
          <p:nvPicPr>
            <p:cNvPr id="40" name="Picture 39">
              <a:extLst>
                <a:ext uri="{FF2B5EF4-FFF2-40B4-BE49-F238E27FC236}">
                  <a16:creationId xmlns:a16="http://schemas.microsoft.com/office/drawing/2014/main" id="{5D252EDB-80B7-D2DB-0916-60F58769B9DF}"/>
                </a:ext>
              </a:extLst>
            </p:cNvPr>
            <p:cNvPicPr>
              <a:picLocks noChangeAspect="1"/>
            </p:cNvPicPr>
            <p:nvPr/>
          </p:nvPicPr>
          <p:blipFill>
            <a:blip r:embed="rId3"/>
            <a:stretch>
              <a:fillRect/>
            </a:stretch>
          </p:blipFill>
          <p:spPr>
            <a:xfrm>
              <a:off x="12728105" y="5024134"/>
              <a:ext cx="3366789" cy="1789316"/>
            </a:xfrm>
            <a:prstGeom prst="rect">
              <a:avLst/>
            </a:prstGeom>
          </p:spPr>
        </p:pic>
        <p:pic>
          <p:nvPicPr>
            <p:cNvPr id="41" name="Picture 40">
              <a:extLst>
                <a:ext uri="{FF2B5EF4-FFF2-40B4-BE49-F238E27FC236}">
                  <a16:creationId xmlns:a16="http://schemas.microsoft.com/office/drawing/2014/main" id="{3170ABF0-0517-85C0-9956-B244F1144DA1}"/>
                </a:ext>
              </a:extLst>
            </p:cNvPr>
            <p:cNvPicPr>
              <a:picLocks noChangeAspect="1"/>
            </p:cNvPicPr>
            <p:nvPr/>
          </p:nvPicPr>
          <p:blipFill>
            <a:blip r:embed="rId4"/>
            <a:stretch>
              <a:fillRect/>
            </a:stretch>
          </p:blipFill>
          <p:spPr>
            <a:xfrm>
              <a:off x="16187125" y="7201817"/>
              <a:ext cx="3553078" cy="1801368"/>
            </a:xfrm>
            <a:prstGeom prst="rect">
              <a:avLst/>
            </a:prstGeom>
          </p:spPr>
        </p:pic>
        <p:pic>
          <p:nvPicPr>
            <p:cNvPr id="42" name="Picture 41">
              <a:extLst>
                <a:ext uri="{FF2B5EF4-FFF2-40B4-BE49-F238E27FC236}">
                  <a16:creationId xmlns:a16="http://schemas.microsoft.com/office/drawing/2014/main" id="{CAC8CAC7-1CFB-8422-AF50-BC008238547F}"/>
                </a:ext>
              </a:extLst>
            </p:cNvPr>
            <p:cNvPicPr>
              <a:picLocks noChangeAspect="1"/>
            </p:cNvPicPr>
            <p:nvPr/>
          </p:nvPicPr>
          <p:blipFill>
            <a:blip r:embed="rId5"/>
            <a:stretch>
              <a:fillRect/>
            </a:stretch>
          </p:blipFill>
          <p:spPr>
            <a:xfrm>
              <a:off x="12715696" y="7164906"/>
              <a:ext cx="3356154" cy="1804002"/>
            </a:xfrm>
            <a:prstGeom prst="rect">
              <a:avLst/>
            </a:prstGeom>
          </p:spPr>
        </p:pic>
      </p:grpSp>
    </p:spTree>
    <p:extLst>
      <p:ext uri="{BB962C8B-B14F-4D97-AF65-F5344CB8AC3E}">
        <p14:creationId xmlns:p14="http://schemas.microsoft.com/office/powerpoint/2010/main" val="2909233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960AA24-9BBF-9BD3-28AA-D874A19B692E}"/>
              </a:ext>
            </a:extLst>
          </p:cNvPr>
          <p:cNvSpPr>
            <a:spLocks noGrp="1"/>
          </p:cNvSpPr>
          <p:nvPr>
            <p:ph type="title"/>
          </p:nvPr>
        </p:nvSpPr>
        <p:spPr>
          <a:xfrm>
            <a:off x="736944" y="800092"/>
            <a:ext cx="18626273" cy="669933"/>
          </a:xfrm>
        </p:spPr>
        <p:txBody>
          <a:bodyPr/>
          <a:lstStyle/>
          <a:p>
            <a:r>
              <a:rPr lang="en-US" b="1" dirty="0"/>
              <a:t>Results</a:t>
            </a:r>
          </a:p>
        </p:txBody>
      </p:sp>
      <p:sp>
        <p:nvSpPr>
          <p:cNvPr id="14" name="object 197">
            <a:extLst>
              <a:ext uri="{FF2B5EF4-FFF2-40B4-BE49-F238E27FC236}">
                <a16:creationId xmlns:a16="http://schemas.microsoft.com/office/drawing/2014/main" id="{6F426192-471B-FD17-372D-0B1E5458D05C}"/>
              </a:ext>
            </a:extLst>
          </p:cNvPr>
          <p:cNvSpPr txBox="1"/>
          <p:nvPr/>
        </p:nvSpPr>
        <p:spPr>
          <a:xfrm>
            <a:off x="3346450" y="1470025"/>
            <a:ext cx="16230600" cy="365485"/>
          </a:xfrm>
          <a:prstGeom prst="rect">
            <a:avLst/>
          </a:prstGeom>
        </p:spPr>
        <p:txBody>
          <a:bodyPr vert="horz" wrap="square" lIns="0" tIns="57150" rIns="0" bIns="0" rtlCol="0">
            <a:spAutoFit/>
          </a:bodyPr>
          <a:lstStyle/>
          <a:p>
            <a:pPr marL="12700">
              <a:spcBef>
                <a:spcPts val="450"/>
              </a:spcBef>
            </a:pPr>
            <a:r>
              <a:rPr lang="en-US" sz="2000" b="1" dirty="0">
                <a:latin typeface="Arial" panose="020B0604020202020204" pitchFamily="34" charset="0"/>
                <a:cs typeface="Arial" panose="020B0604020202020204" pitchFamily="34" charset="0"/>
              </a:rPr>
              <a:t>Figure 2: Combinatorial Chemotherapy </a:t>
            </a:r>
            <a:r>
              <a:rPr lang="en-US" sz="2000" b="1" dirty="0" err="1">
                <a:latin typeface="Arial" panose="020B0604020202020204" pitchFamily="34" charset="0"/>
                <a:cs typeface="Arial" panose="020B0604020202020204" pitchFamily="34" charset="0"/>
              </a:rPr>
              <a:t>C</a:t>
            </a:r>
            <a:r>
              <a:rPr lang="en-US" sz="2000" b="1" baseline="-25000" dirty="0" err="1">
                <a:latin typeface="Arial" panose="020B0604020202020204" pitchFamily="34" charset="0"/>
                <a:cs typeface="Arial" panose="020B0604020202020204" pitchFamily="34" charset="0"/>
              </a:rPr>
              <a:t>max</a:t>
            </a:r>
            <a:r>
              <a:rPr lang="en-US" sz="2000" b="1" dirty="0">
                <a:latin typeface="Arial" panose="020B0604020202020204" pitchFamily="34" charset="0"/>
                <a:cs typeface="Arial" panose="020B0604020202020204" pitchFamily="34" charset="0"/>
              </a:rPr>
              <a:t> Values on </a:t>
            </a:r>
            <a:r>
              <a:rPr lang="en-US" sz="2000" b="1" dirty="0" err="1">
                <a:latin typeface="Arial" panose="020B0604020202020204" pitchFamily="34" charset="0"/>
                <a:cs typeface="Arial" panose="020B0604020202020204" pitchFamily="34" charset="0"/>
              </a:rPr>
              <a:t>C1D5</a:t>
            </a:r>
            <a:r>
              <a:rPr lang="en-US" sz="2000" b="1" dirty="0">
                <a:latin typeface="Arial" panose="020B0604020202020204" pitchFamily="34" charset="0"/>
                <a:cs typeface="Arial" panose="020B0604020202020204" pitchFamily="34" charset="0"/>
              </a:rPr>
              <a:t> by Treatment </a:t>
            </a:r>
          </a:p>
        </p:txBody>
      </p:sp>
      <p:grpSp>
        <p:nvGrpSpPr>
          <p:cNvPr id="22" name="Group 21">
            <a:extLst>
              <a:ext uri="{FF2B5EF4-FFF2-40B4-BE49-F238E27FC236}">
                <a16:creationId xmlns:a16="http://schemas.microsoft.com/office/drawing/2014/main" id="{82165499-F4C2-54D8-4EAD-728E20F55678}"/>
              </a:ext>
            </a:extLst>
          </p:cNvPr>
          <p:cNvGrpSpPr/>
          <p:nvPr/>
        </p:nvGrpSpPr>
        <p:grpSpPr>
          <a:xfrm>
            <a:off x="774710" y="2102025"/>
            <a:ext cx="18973800" cy="8099425"/>
            <a:chOff x="12849285" y="9061086"/>
            <a:chExt cx="7018733" cy="2243300"/>
          </a:xfrm>
        </p:grpSpPr>
        <p:pic>
          <p:nvPicPr>
            <p:cNvPr id="23" name="Picture 22">
              <a:extLst>
                <a:ext uri="{FF2B5EF4-FFF2-40B4-BE49-F238E27FC236}">
                  <a16:creationId xmlns:a16="http://schemas.microsoft.com/office/drawing/2014/main" id="{AAC0EDAE-1C63-2FBB-2BC6-8B73C359FD72}"/>
                </a:ext>
              </a:extLst>
            </p:cNvPr>
            <p:cNvPicPr>
              <a:picLocks noChangeAspect="1"/>
            </p:cNvPicPr>
            <p:nvPr/>
          </p:nvPicPr>
          <p:blipFill>
            <a:blip r:embed="rId2"/>
            <a:stretch>
              <a:fillRect/>
            </a:stretch>
          </p:blipFill>
          <p:spPr>
            <a:xfrm>
              <a:off x="12860563" y="9085676"/>
              <a:ext cx="2183967" cy="1069848"/>
            </a:xfrm>
            <a:prstGeom prst="rect">
              <a:avLst/>
            </a:prstGeom>
          </p:spPr>
        </p:pic>
        <p:pic>
          <p:nvPicPr>
            <p:cNvPr id="24" name="Picture 23">
              <a:extLst>
                <a:ext uri="{FF2B5EF4-FFF2-40B4-BE49-F238E27FC236}">
                  <a16:creationId xmlns:a16="http://schemas.microsoft.com/office/drawing/2014/main" id="{DB6BFB9F-FDAD-7312-3FC8-38EDFAFFC26F}"/>
                </a:ext>
              </a:extLst>
            </p:cNvPr>
            <p:cNvPicPr>
              <a:picLocks noChangeAspect="1"/>
            </p:cNvPicPr>
            <p:nvPr/>
          </p:nvPicPr>
          <p:blipFill>
            <a:blip r:embed="rId3"/>
            <a:stretch>
              <a:fillRect/>
            </a:stretch>
          </p:blipFill>
          <p:spPr>
            <a:xfrm>
              <a:off x="15200787" y="9061086"/>
              <a:ext cx="2354909" cy="1143744"/>
            </a:xfrm>
            <a:prstGeom prst="rect">
              <a:avLst/>
            </a:prstGeom>
          </p:spPr>
        </p:pic>
        <p:pic>
          <p:nvPicPr>
            <p:cNvPr id="25" name="Picture 24">
              <a:extLst>
                <a:ext uri="{FF2B5EF4-FFF2-40B4-BE49-F238E27FC236}">
                  <a16:creationId xmlns:a16="http://schemas.microsoft.com/office/drawing/2014/main" id="{EC8ECEF7-A1BE-F270-E757-D56AD562C637}"/>
                </a:ext>
              </a:extLst>
            </p:cNvPr>
            <p:cNvPicPr>
              <a:picLocks noChangeAspect="1"/>
            </p:cNvPicPr>
            <p:nvPr/>
          </p:nvPicPr>
          <p:blipFill>
            <a:blip r:embed="rId4"/>
            <a:stretch>
              <a:fillRect/>
            </a:stretch>
          </p:blipFill>
          <p:spPr>
            <a:xfrm>
              <a:off x="17611720" y="9075157"/>
              <a:ext cx="2256298" cy="1115601"/>
            </a:xfrm>
            <a:prstGeom prst="rect">
              <a:avLst/>
            </a:prstGeom>
          </p:spPr>
        </p:pic>
        <p:pic>
          <p:nvPicPr>
            <p:cNvPr id="26" name="Picture 25">
              <a:extLst>
                <a:ext uri="{FF2B5EF4-FFF2-40B4-BE49-F238E27FC236}">
                  <a16:creationId xmlns:a16="http://schemas.microsoft.com/office/drawing/2014/main" id="{E74346CB-58A7-D109-C8AC-86B905D4FA73}"/>
                </a:ext>
              </a:extLst>
            </p:cNvPr>
            <p:cNvPicPr>
              <a:picLocks noChangeAspect="1"/>
            </p:cNvPicPr>
            <p:nvPr/>
          </p:nvPicPr>
          <p:blipFill>
            <a:blip r:embed="rId5"/>
            <a:stretch>
              <a:fillRect/>
            </a:stretch>
          </p:blipFill>
          <p:spPr>
            <a:xfrm>
              <a:off x="15216874" y="10262083"/>
              <a:ext cx="2338821" cy="1012360"/>
            </a:xfrm>
            <a:prstGeom prst="rect">
              <a:avLst/>
            </a:prstGeom>
          </p:spPr>
        </p:pic>
        <p:pic>
          <p:nvPicPr>
            <p:cNvPr id="27" name="Picture 26">
              <a:extLst>
                <a:ext uri="{FF2B5EF4-FFF2-40B4-BE49-F238E27FC236}">
                  <a16:creationId xmlns:a16="http://schemas.microsoft.com/office/drawing/2014/main" id="{46B1EC8E-78C4-11DA-54B7-C4645F426F48}"/>
                </a:ext>
              </a:extLst>
            </p:cNvPr>
            <p:cNvPicPr>
              <a:picLocks noChangeAspect="1"/>
            </p:cNvPicPr>
            <p:nvPr/>
          </p:nvPicPr>
          <p:blipFill>
            <a:blip r:embed="rId6"/>
            <a:stretch>
              <a:fillRect/>
            </a:stretch>
          </p:blipFill>
          <p:spPr>
            <a:xfrm>
              <a:off x="12849285" y="10232770"/>
              <a:ext cx="2354909" cy="1071616"/>
            </a:xfrm>
            <a:prstGeom prst="rect">
              <a:avLst/>
            </a:prstGeom>
          </p:spPr>
        </p:pic>
        <p:sp>
          <p:nvSpPr>
            <p:cNvPr id="28" name="object 197">
              <a:extLst>
                <a:ext uri="{FF2B5EF4-FFF2-40B4-BE49-F238E27FC236}">
                  <a16:creationId xmlns:a16="http://schemas.microsoft.com/office/drawing/2014/main" id="{BE304AEB-A79E-0D1B-82BE-F126E9E654C8}"/>
                </a:ext>
              </a:extLst>
            </p:cNvPr>
            <p:cNvSpPr txBox="1"/>
            <p:nvPr/>
          </p:nvSpPr>
          <p:spPr>
            <a:xfrm>
              <a:off x="15355975" y="9110523"/>
              <a:ext cx="842026" cy="92704"/>
            </a:xfrm>
            <a:prstGeom prst="rect">
              <a:avLst/>
            </a:prstGeom>
          </p:spPr>
          <p:txBody>
            <a:bodyPr vert="horz" wrap="square" lIns="0" tIns="57150" rIns="0" bIns="0" rtlCol="0">
              <a:spAutoFit/>
            </a:bodyPr>
            <a:lstStyle/>
            <a:p>
              <a:pPr marL="12700">
                <a:spcBef>
                  <a:spcPts val="450"/>
                </a:spcBef>
              </a:pPr>
              <a:r>
                <a:rPr lang="en-US" b="1" dirty="0">
                  <a:latin typeface="Arial" panose="020B0604020202020204" pitchFamily="34" charset="0"/>
                  <a:cs typeface="Arial" panose="020B0604020202020204" pitchFamily="34" charset="0"/>
                </a:rPr>
                <a:t>B. SN-38</a:t>
              </a:r>
              <a:endParaRPr b="1" dirty="0">
                <a:latin typeface="Arial" panose="020B0604020202020204" pitchFamily="34" charset="0"/>
                <a:cs typeface="Arial" panose="020B0604020202020204" pitchFamily="34" charset="0"/>
              </a:endParaRPr>
            </a:p>
          </p:txBody>
        </p:sp>
        <p:sp>
          <p:nvSpPr>
            <p:cNvPr id="29" name="object 197">
              <a:extLst>
                <a:ext uri="{FF2B5EF4-FFF2-40B4-BE49-F238E27FC236}">
                  <a16:creationId xmlns:a16="http://schemas.microsoft.com/office/drawing/2014/main" id="{C5165D54-6D43-66BD-C45E-7475D8FD94F1}"/>
                </a:ext>
              </a:extLst>
            </p:cNvPr>
            <p:cNvSpPr txBox="1"/>
            <p:nvPr/>
          </p:nvSpPr>
          <p:spPr>
            <a:xfrm>
              <a:off x="17836388" y="9086303"/>
              <a:ext cx="842026" cy="92704"/>
            </a:xfrm>
            <a:prstGeom prst="rect">
              <a:avLst/>
            </a:prstGeom>
          </p:spPr>
          <p:txBody>
            <a:bodyPr vert="horz" wrap="square" lIns="0" tIns="57150" rIns="0" bIns="0" rtlCol="0">
              <a:spAutoFit/>
            </a:bodyPr>
            <a:lstStyle/>
            <a:p>
              <a:pPr marL="12700">
                <a:spcBef>
                  <a:spcPts val="450"/>
                </a:spcBef>
              </a:pPr>
              <a:r>
                <a:rPr lang="en-US" b="1" dirty="0">
                  <a:latin typeface="Arial" panose="020B0604020202020204" pitchFamily="34" charset="0"/>
                  <a:cs typeface="Arial" panose="020B0604020202020204" pitchFamily="34" charset="0"/>
                </a:rPr>
                <a:t>C. </a:t>
              </a:r>
              <a:r>
                <a:rPr lang="en-US" b="1" dirty="0" err="1">
                  <a:latin typeface="Arial" panose="020B0604020202020204" pitchFamily="34" charset="0"/>
                  <a:cs typeface="Arial" panose="020B0604020202020204" pitchFamily="34" charset="0"/>
                </a:rPr>
                <a:t>TMZ</a:t>
              </a:r>
              <a:endParaRPr b="1" dirty="0">
                <a:latin typeface="Arial" panose="020B0604020202020204" pitchFamily="34" charset="0"/>
                <a:cs typeface="Arial" panose="020B0604020202020204" pitchFamily="34" charset="0"/>
              </a:endParaRPr>
            </a:p>
          </p:txBody>
        </p:sp>
        <p:sp>
          <p:nvSpPr>
            <p:cNvPr id="30" name="object 197">
              <a:extLst>
                <a:ext uri="{FF2B5EF4-FFF2-40B4-BE49-F238E27FC236}">
                  <a16:creationId xmlns:a16="http://schemas.microsoft.com/office/drawing/2014/main" id="{51AA0D9A-82CC-FBEA-A368-C3FC0F14718D}"/>
                </a:ext>
              </a:extLst>
            </p:cNvPr>
            <p:cNvSpPr txBox="1"/>
            <p:nvPr/>
          </p:nvSpPr>
          <p:spPr>
            <a:xfrm>
              <a:off x="13047818" y="10232770"/>
              <a:ext cx="842026" cy="92704"/>
            </a:xfrm>
            <a:prstGeom prst="rect">
              <a:avLst/>
            </a:prstGeom>
          </p:spPr>
          <p:txBody>
            <a:bodyPr vert="horz" wrap="square" lIns="0" tIns="57150" rIns="0" bIns="0" rtlCol="0">
              <a:spAutoFit/>
            </a:bodyPr>
            <a:lstStyle/>
            <a:p>
              <a:pPr marL="12700">
                <a:spcBef>
                  <a:spcPts val="450"/>
                </a:spcBef>
              </a:pPr>
              <a:r>
                <a:rPr lang="en-US" b="1" dirty="0">
                  <a:latin typeface="Arial" panose="020B0604020202020204" pitchFamily="34" charset="0"/>
                  <a:cs typeface="Arial" panose="020B0604020202020204" pitchFamily="34" charset="0"/>
                </a:rPr>
                <a:t>D. TOPO</a:t>
              </a:r>
              <a:endParaRPr b="1" dirty="0">
                <a:latin typeface="Arial" panose="020B0604020202020204" pitchFamily="34" charset="0"/>
                <a:cs typeface="Arial" panose="020B0604020202020204" pitchFamily="34" charset="0"/>
              </a:endParaRPr>
            </a:p>
          </p:txBody>
        </p:sp>
        <p:sp>
          <p:nvSpPr>
            <p:cNvPr id="31" name="object 197">
              <a:extLst>
                <a:ext uri="{FF2B5EF4-FFF2-40B4-BE49-F238E27FC236}">
                  <a16:creationId xmlns:a16="http://schemas.microsoft.com/office/drawing/2014/main" id="{E694BB47-5ACF-75C8-3C54-E73D11944CDF}"/>
                </a:ext>
              </a:extLst>
            </p:cNvPr>
            <p:cNvSpPr txBox="1"/>
            <p:nvPr/>
          </p:nvSpPr>
          <p:spPr>
            <a:xfrm>
              <a:off x="15440356" y="10262083"/>
              <a:ext cx="842026" cy="92704"/>
            </a:xfrm>
            <a:prstGeom prst="rect">
              <a:avLst/>
            </a:prstGeom>
          </p:spPr>
          <p:txBody>
            <a:bodyPr vert="horz" wrap="square" lIns="0" tIns="57150" rIns="0" bIns="0" rtlCol="0">
              <a:spAutoFit/>
            </a:bodyPr>
            <a:lstStyle/>
            <a:p>
              <a:pPr marL="12700">
                <a:spcBef>
                  <a:spcPts val="450"/>
                </a:spcBef>
              </a:pPr>
              <a:r>
                <a:rPr lang="en-US" b="1" dirty="0">
                  <a:latin typeface="Arial" panose="020B0604020202020204" pitchFamily="34" charset="0"/>
                  <a:cs typeface="Arial" panose="020B0604020202020204" pitchFamily="34" charset="0"/>
                </a:rPr>
                <a:t>E. </a:t>
              </a:r>
              <a:r>
                <a:rPr lang="en-US" b="1" dirty="0" err="1">
                  <a:latin typeface="Arial" panose="020B0604020202020204" pitchFamily="34" charset="0"/>
                  <a:cs typeface="Arial" panose="020B0604020202020204" pitchFamily="34" charset="0"/>
                </a:rPr>
                <a:t>CTX</a:t>
              </a:r>
              <a:endParaRPr b="1" dirty="0">
                <a:latin typeface="Arial" panose="020B0604020202020204" pitchFamily="34" charset="0"/>
                <a:cs typeface="Arial" panose="020B0604020202020204" pitchFamily="34" charset="0"/>
              </a:endParaRPr>
            </a:p>
          </p:txBody>
        </p:sp>
        <p:sp>
          <p:nvSpPr>
            <p:cNvPr id="32" name="object 197">
              <a:extLst>
                <a:ext uri="{FF2B5EF4-FFF2-40B4-BE49-F238E27FC236}">
                  <a16:creationId xmlns:a16="http://schemas.microsoft.com/office/drawing/2014/main" id="{FAFC9C96-E1F8-3AE2-5B50-5E53598C6564}"/>
                </a:ext>
              </a:extLst>
            </p:cNvPr>
            <p:cNvSpPr txBox="1"/>
            <p:nvPr/>
          </p:nvSpPr>
          <p:spPr>
            <a:xfrm>
              <a:off x="13041212" y="9110523"/>
              <a:ext cx="842026" cy="92704"/>
            </a:xfrm>
            <a:prstGeom prst="rect">
              <a:avLst/>
            </a:prstGeom>
          </p:spPr>
          <p:txBody>
            <a:bodyPr vert="horz" wrap="square" lIns="0" tIns="57150" rIns="0" bIns="0" rtlCol="0">
              <a:spAutoFit/>
            </a:bodyPr>
            <a:lstStyle/>
            <a:p>
              <a:pPr marL="12700">
                <a:spcBef>
                  <a:spcPts val="450"/>
                </a:spcBef>
              </a:pPr>
              <a:r>
                <a:rPr lang="en-US" b="1" dirty="0">
                  <a:latin typeface="Arial" panose="020B0604020202020204" pitchFamily="34" charset="0"/>
                  <a:cs typeface="Arial" panose="020B0604020202020204" pitchFamily="34" charset="0"/>
                </a:rPr>
                <a:t>A. </a:t>
              </a:r>
              <a:r>
                <a:rPr lang="en-US" b="1" dirty="0" err="1">
                  <a:latin typeface="Arial" panose="020B0604020202020204" pitchFamily="34" charset="0"/>
                  <a:cs typeface="Arial" panose="020B0604020202020204" pitchFamily="34" charset="0"/>
                </a:rPr>
                <a:t>IRN</a:t>
              </a:r>
              <a:endParaRPr b="1"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854402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61D2B8C-64EC-C0B3-3A22-A3084C05D6B4}"/>
              </a:ext>
            </a:extLst>
          </p:cNvPr>
          <p:cNvSpPr>
            <a:spLocks noGrp="1"/>
          </p:cNvSpPr>
          <p:nvPr>
            <p:ph type="body" sz="quarter" idx="16"/>
          </p:nvPr>
        </p:nvSpPr>
        <p:spPr/>
        <p:txBody>
          <a:bodyPr/>
          <a:lstStyle/>
          <a:p>
            <a:endParaRPr lang="en-US"/>
          </a:p>
        </p:txBody>
      </p:sp>
      <p:sp>
        <p:nvSpPr>
          <p:cNvPr id="5" name="Title 4">
            <a:extLst>
              <a:ext uri="{FF2B5EF4-FFF2-40B4-BE49-F238E27FC236}">
                <a16:creationId xmlns:a16="http://schemas.microsoft.com/office/drawing/2014/main" id="{69464812-F4B7-F109-9924-A4B8469B85E4}"/>
              </a:ext>
            </a:extLst>
          </p:cNvPr>
          <p:cNvSpPr>
            <a:spLocks noGrp="1"/>
          </p:cNvSpPr>
          <p:nvPr>
            <p:ph type="title"/>
          </p:nvPr>
        </p:nvSpPr>
        <p:spPr/>
        <p:txBody>
          <a:bodyPr/>
          <a:lstStyle/>
          <a:p>
            <a:r>
              <a:rPr lang="en-US" b="1" dirty="0"/>
              <a:t>References </a:t>
            </a:r>
          </a:p>
        </p:txBody>
      </p:sp>
      <p:sp>
        <p:nvSpPr>
          <p:cNvPr id="8" name="TextBox 7">
            <a:extLst>
              <a:ext uri="{FF2B5EF4-FFF2-40B4-BE49-F238E27FC236}">
                <a16:creationId xmlns:a16="http://schemas.microsoft.com/office/drawing/2014/main" id="{A8BDE96F-FAF8-9C2D-6B08-B3D15D45A494}"/>
              </a:ext>
            </a:extLst>
          </p:cNvPr>
          <p:cNvSpPr txBox="1"/>
          <p:nvPr/>
        </p:nvSpPr>
        <p:spPr bwMode="gray">
          <a:xfrm>
            <a:off x="736944" y="1502059"/>
            <a:ext cx="10050378" cy="1754326"/>
          </a:xfrm>
          <a:prstGeom prst="rect">
            <a:avLst/>
          </a:prstGeom>
          <a:noFill/>
        </p:spPr>
        <p:txBody>
          <a:bodyPr wrap="square">
            <a:spAutoFit/>
          </a:bodyPr>
          <a:lstStyle/>
          <a:p>
            <a:pPr marL="228600" marR="5080" indent="-228600">
              <a:lnSpc>
                <a:spcPct val="100000"/>
              </a:lnSpc>
              <a:buAutoNum type="arabicPeriod"/>
            </a:pPr>
            <a:r>
              <a:rPr lang="en-US" dirty="0">
                <a:latin typeface="Arial" panose="020B0604020202020204" pitchFamily="34" charset="0"/>
                <a:cs typeface="Arial" panose="020B0604020202020204" pitchFamily="34" charset="0"/>
              </a:rPr>
              <a:t>Flaherty KT, et al,, Clin Cancer Res 2012;18(2):568-76.</a:t>
            </a:r>
          </a:p>
          <a:p>
            <a:pPr marL="228600" marR="5080" indent="-228600">
              <a:lnSpc>
                <a:spcPct val="100000"/>
              </a:lnSpc>
              <a:buAutoNum type="arabicPeriod"/>
            </a:pPr>
            <a:r>
              <a:rPr lang="en-US" dirty="0">
                <a:latin typeface="Arial" panose="020B0604020202020204" pitchFamily="34" charset="0"/>
                <a:cs typeface="Arial" panose="020B0604020202020204" pitchFamily="34" charset="0"/>
              </a:rPr>
              <a:t>Van Mater D et al. Pediatric Blood and Cancer 2021, 68(4)”</a:t>
            </a:r>
            <a:r>
              <a:rPr lang="en-US" dirty="0" err="1">
                <a:latin typeface="Arial" panose="020B0604020202020204" pitchFamily="34" charset="0"/>
                <a:cs typeface="Arial" panose="020B0604020202020204" pitchFamily="34" charset="0"/>
              </a:rPr>
              <a:t>e28879</a:t>
            </a:r>
            <a:r>
              <a:rPr lang="en-US" dirty="0">
                <a:latin typeface="Arial" panose="020B0604020202020204" pitchFamily="34" charset="0"/>
                <a:cs typeface="Arial" panose="020B0604020202020204" pitchFamily="34" charset="0"/>
              </a:rPr>
              <a:t>.</a:t>
            </a:r>
          </a:p>
          <a:p>
            <a:pPr marL="228600" marR="5080" indent="-228600">
              <a:lnSpc>
                <a:spcPct val="100000"/>
              </a:lnSpc>
              <a:buAutoNum type="arabicPeriod"/>
            </a:pPr>
            <a:r>
              <a:rPr lang="en-US" dirty="0" err="1">
                <a:latin typeface="Arial" panose="020B0604020202020204" pitchFamily="34" charset="0"/>
                <a:cs typeface="Arial" panose="020B0604020202020204" pitchFamily="34" charset="0"/>
              </a:rPr>
              <a:t>Bomgaars</a:t>
            </a:r>
            <a:r>
              <a:rPr lang="en-US" dirty="0">
                <a:latin typeface="Arial" panose="020B0604020202020204" pitchFamily="34" charset="0"/>
                <a:cs typeface="Arial" panose="020B0604020202020204" pitchFamily="34" charset="0"/>
              </a:rPr>
              <a:t> LR, et al. J Clin Oncol 2007;25(29):4622-7.</a:t>
            </a:r>
          </a:p>
          <a:p>
            <a:pPr marL="228600" marR="5080" indent="-228600">
              <a:lnSpc>
                <a:spcPct val="100000"/>
              </a:lnSpc>
              <a:buAutoNum type="arabicPeriod"/>
            </a:pPr>
            <a:r>
              <a:rPr lang="en-US" dirty="0">
                <a:latin typeface="Arial" panose="020B0604020202020204" pitchFamily="34" charset="0"/>
                <a:cs typeface="Arial" panose="020B0604020202020204" pitchFamily="34" charset="0"/>
              </a:rPr>
              <a:t>Baruchel S, et al. </a:t>
            </a:r>
            <a:r>
              <a:rPr lang="en-US" dirty="0" err="1">
                <a:latin typeface="Arial" panose="020B0604020202020204" pitchFamily="34" charset="0"/>
                <a:cs typeface="Arial" panose="020B0604020202020204" pitchFamily="34" charset="0"/>
              </a:rPr>
              <a:t>Eur</a:t>
            </a:r>
            <a:r>
              <a:rPr lang="en-US" dirty="0">
                <a:latin typeface="Arial" panose="020B0604020202020204" pitchFamily="34" charset="0"/>
                <a:cs typeface="Arial" panose="020B0604020202020204" pitchFamily="34" charset="0"/>
              </a:rPr>
              <a:t> J Cancer 2006</a:t>
            </a:r>
          </a:p>
          <a:p>
            <a:pPr marL="228600" marR="5080" indent="-228600">
              <a:lnSpc>
                <a:spcPct val="100000"/>
              </a:lnSpc>
              <a:buAutoNum type="arabicPeriod"/>
            </a:pPr>
            <a:r>
              <a:rPr lang="en-US" dirty="0">
                <a:latin typeface="Arial" panose="020B0604020202020204" pitchFamily="34" charset="0"/>
                <a:cs typeface="Arial" panose="020B0604020202020204" pitchFamily="34" charset="0"/>
              </a:rPr>
              <a:t>Tasso MJ., et al. Cancer Chemotherapy and Pharmacology 1992;30 3:207-211.</a:t>
            </a:r>
          </a:p>
          <a:p>
            <a:pPr marL="228600" marR="5080" indent="-228600">
              <a:lnSpc>
                <a:spcPct val="100000"/>
              </a:lnSpc>
              <a:buAutoNum type="arabicPeriod"/>
            </a:pPr>
            <a:r>
              <a:rPr lang="en-US" dirty="0" err="1">
                <a:latin typeface="Arial" panose="020B0604020202020204" pitchFamily="34" charset="0"/>
                <a:cs typeface="Arial" panose="020B0604020202020204" pitchFamily="34" charset="0"/>
              </a:rPr>
              <a:t>Saylors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RL</a:t>
            </a:r>
            <a:r>
              <a:rPr lang="en-US" dirty="0">
                <a:latin typeface="Arial" panose="020B0604020202020204" pitchFamily="34" charset="0"/>
                <a:cs typeface="Arial" panose="020B0604020202020204" pitchFamily="34" charset="0"/>
              </a:rPr>
              <a:t>, et al., J Clin Oncol. 1998, 16(3):945-52</a:t>
            </a:r>
          </a:p>
        </p:txBody>
      </p:sp>
    </p:spTree>
    <p:extLst>
      <p:ext uri="{BB962C8B-B14F-4D97-AF65-F5344CB8AC3E}">
        <p14:creationId xmlns:p14="http://schemas.microsoft.com/office/powerpoint/2010/main" val="22495247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Pfizer Oncology 2021">
      <a:dk1>
        <a:srgbClr val="000000"/>
      </a:dk1>
      <a:lt1>
        <a:srgbClr val="FFFFFF"/>
      </a:lt1>
      <a:dk2>
        <a:srgbClr val="F49C34"/>
      </a:dk2>
      <a:lt2>
        <a:srgbClr val="F8DF5A"/>
      </a:lt2>
      <a:accent1>
        <a:srgbClr val="0000C9"/>
      </a:accent1>
      <a:accent2>
        <a:srgbClr val="0095FF"/>
      </a:accent2>
      <a:accent3>
        <a:srgbClr val="0DBDBA"/>
      </a:accent3>
      <a:accent4>
        <a:srgbClr val="67BB6E"/>
      </a:accent4>
      <a:accent5>
        <a:srgbClr val="9D73F7"/>
      </a:accent5>
      <a:accent6>
        <a:srgbClr val="D95776"/>
      </a:accent6>
      <a:hlink>
        <a:srgbClr val="0095FF"/>
      </a:hlink>
      <a:folHlink>
        <a:srgbClr val="A1AAB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PFE2021">
      <a:dk1>
        <a:srgbClr val="000000"/>
      </a:dk1>
      <a:lt1>
        <a:srgbClr val="FFFFFF"/>
      </a:lt1>
      <a:dk2>
        <a:srgbClr val="F49C34"/>
      </a:dk2>
      <a:lt2>
        <a:srgbClr val="F8DF5A"/>
      </a:lt2>
      <a:accent1>
        <a:srgbClr val="0000C9"/>
      </a:accent1>
      <a:accent2>
        <a:srgbClr val="0095FF"/>
      </a:accent2>
      <a:accent3>
        <a:srgbClr val="0DBDBA"/>
      </a:accent3>
      <a:accent4>
        <a:srgbClr val="67BB6E"/>
      </a:accent4>
      <a:accent5>
        <a:srgbClr val="9D73F7"/>
      </a:accent5>
      <a:accent6>
        <a:srgbClr val="D95776"/>
      </a:accent6>
      <a:hlink>
        <a:srgbClr val="0095FF"/>
      </a:hlink>
      <a:folHlink>
        <a:srgbClr val="A1AAB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bg1">
            <a:lumMod val="95000"/>
          </a:schemeClr>
        </a:solidFill>
        <a:ln w="28575" cap="flat" cmpd="sng" algn="ctr">
          <a:noFill/>
          <a:prstDash val="solid"/>
          <a:miter lim="800000"/>
          <a:headEnd type="none" w="med" len="med"/>
          <a:tailEnd type="none" w="med" len="med"/>
        </a:ln>
        <a:effectLst/>
      </a:spPr>
      <a:bodyPr vert="horz" wrap="square" lIns="91429" tIns="45715" rIns="91429" bIns="45715" numCol="1" rtlCol="0" anchor="ctr" anchorCtr="0" compatLnSpc="1">
        <a:prstTxWarp prst="textNoShape">
          <a:avLst/>
        </a:prstTxWarp>
        <a:noAutofit/>
      </a:bodyPr>
      <a:lstStyle>
        <a:defPPr algn="ctr" fontAlgn="base">
          <a:lnSpc>
            <a:spcPct val="90000"/>
          </a:lnSpc>
          <a:spcAft>
            <a:spcPct val="0"/>
          </a:spcAft>
          <a:buClr>
            <a:schemeClr val="accent2"/>
          </a:buClr>
          <a:buSzPct val="90000"/>
          <a:defRPr b="1" dirty="0">
            <a:solidFill>
              <a:schemeClr val="accent1"/>
            </a:solidFill>
            <a:latin typeface="+mj-lt"/>
          </a:defRPr>
        </a:defPPr>
      </a:lstStyle>
    </a:spDef>
    <a:lnDef>
      <a:spPr bwMode="gray">
        <a:noFill/>
        <a:ln w="12700" cap="rnd">
          <a:solidFill>
            <a:schemeClr val="bg1">
              <a:lumMod val="75000"/>
            </a:schemeClr>
          </a:solidFill>
          <a:prstDash val="solid"/>
          <a:round/>
          <a:headEnd/>
          <a:tailEnd/>
        </a:ln>
        <a:effectLst/>
      </a:spPr>
      <a:bodyPr/>
      <a:lstStyle/>
    </a:lnDef>
    <a:txDef>
      <a:spPr bwMode="gray"/>
      <a:bodyPr wrap="square" lIns="45720" tIns="45720" rIns="45720" bIns="45720" rtlCol="0">
        <a:noAutofit/>
      </a:bodyPr>
      <a:lstStyle>
        <a:defPPr marL="171450" indent="-171450" algn="l">
          <a:lnSpc>
            <a:spcPct val="90000"/>
          </a:lnSpc>
          <a:spcBef>
            <a:spcPts val="1000"/>
          </a:spcBef>
          <a:buFont typeface="Arial" panose="020B0604020202020204" pitchFamily="34" charset="0"/>
          <a:buChar char="•"/>
          <a:defRPr sz="1600" dirty="0" err="1" smtClean="0"/>
        </a:defPPr>
      </a:lstStyle>
    </a:txDef>
  </a:objectDefaults>
  <a:extraClrSchemeLst/>
  <a:extLst>
    <a:ext uri="{05A4C25C-085E-4340-85A3-A5531E510DB2}">
      <thm15:themeFamily xmlns:thm15="http://schemas.microsoft.com/office/thememl/2012/main" name="P113901_Pfizer PowerPoint Template_Logo_Confidential_4x3_011421_12pm.pptx" id="{9314A896-9862-41CD-BE8B-9F686CE6587D}" vid="{A46D3B6E-F4D0-455C-A9BC-3200666F493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EE89E829FCFB48B8B813DE5405615B" ma:contentTypeVersion="1" ma:contentTypeDescription="Create a new document." ma:contentTypeScope="" ma:versionID="2e4c760ee73e7a12fe78b806e6f28649">
  <xsd:schema xmlns:xsd="http://www.w3.org/2001/XMLSchema" xmlns:xs="http://www.w3.org/2001/XMLSchema" xmlns:p="http://schemas.microsoft.com/office/2006/metadata/properties" xmlns:ns2="4bfa0b6e-e4a0-4596-b9cc-4088dfed440c" targetNamespace="http://schemas.microsoft.com/office/2006/metadata/properties" ma:root="true" ma:fieldsID="7f577e5473cf51f9dddf00233ad9a1e9" ns2:_="">
    <xsd:import namespace="4bfa0b6e-e4a0-4596-b9cc-4088dfed440c"/>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fa0b6e-e4a0-4596-b9cc-4088dfed440c"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scription0 xmlns="4bfa0b6e-e4a0-4596-b9cc-4088dfed440c" xsi:nil="true"/>
  </documentManagement>
</p:properties>
</file>

<file path=customXml/itemProps1.xml><?xml version="1.0" encoding="utf-8"?>
<ds:datastoreItem xmlns:ds="http://schemas.openxmlformats.org/officeDocument/2006/customXml" ds:itemID="{3DEABB79-22C1-4186-BA79-E6516E684B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fa0b6e-e4a0-4596-b9cc-4088dfed44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56CC002-5A70-4370-BB27-D9CDF22DF527}">
  <ds:schemaRefs>
    <ds:schemaRef ds:uri="http://schemas.microsoft.com/sharepoint/v3/contenttype/forms"/>
  </ds:schemaRefs>
</ds:datastoreItem>
</file>

<file path=customXml/itemProps3.xml><?xml version="1.0" encoding="utf-8"?>
<ds:datastoreItem xmlns:ds="http://schemas.openxmlformats.org/officeDocument/2006/customXml" ds:itemID="{90911B76-364E-4912-9659-0076CD187D20}">
  <ds:schemaRefs>
    <ds:schemaRef ds:uri="http://schemas.microsoft.com/office/2006/metadata/properties"/>
    <ds:schemaRef ds:uri="http://schemas.microsoft.com/office/infopath/2007/PartnerControls"/>
    <ds:schemaRef ds:uri="4bfa0b6e-e4a0-4596-b9cc-4088dfed440c"/>
  </ds:schemaRefs>
</ds:datastoreItem>
</file>

<file path=docProps/app.xml><?xml version="1.0" encoding="utf-8"?>
<Properties xmlns="http://schemas.openxmlformats.org/officeDocument/2006/extended-properties" xmlns:vt="http://schemas.openxmlformats.org/officeDocument/2006/docPropsVTypes">
  <Template/>
  <TotalTime>8918</TotalTime>
  <Words>2915</Words>
  <Application>Microsoft Office PowerPoint</Application>
  <PresentationFormat>Custom</PresentationFormat>
  <Paragraphs>470</Paragraphs>
  <Slides>6</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Aptos</vt:lpstr>
      <vt:lpstr>Arial</vt:lpstr>
      <vt:lpstr>Arial Narrow</vt:lpstr>
      <vt:lpstr>Calibri</vt:lpstr>
      <vt:lpstr>Noto Sans</vt:lpstr>
      <vt:lpstr>Office Theme</vt:lpstr>
      <vt:lpstr>Office Theme</vt:lpstr>
      <vt:lpstr>PowerPoint Presentation</vt:lpstr>
      <vt:lpstr>Background, Materials, and Methods</vt:lpstr>
      <vt:lpstr>Results</vt:lpstr>
      <vt:lpstr>Results</vt:lpstr>
      <vt:lpstr>Results</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Nanavati, Charvi</dc:creator>
  <cp:lastModifiedBy>Nanavati, Charvi</cp:lastModifiedBy>
  <cp:revision>10</cp:revision>
  <dcterms:created xsi:type="dcterms:W3CDTF">2021-02-17T16:41:25Z</dcterms:created>
  <dcterms:modified xsi:type="dcterms:W3CDTF">2024-08-14T22:30:12Z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2021-02-17T00:00:00Z</vt:filetime>
  </property>
  <property fmtid="{D5CDD505-2E9C-101B-9397-08002B2CF9AE}" pid="3" name="Creator">
    <vt:lpwstr>Adobe InDesign 16.1 (Windows)</vt:lpwstr>
  </property>
  <property fmtid="{D5CDD505-2E9C-101B-9397-08002B2CF9AE}" pid="4" name="LastSaved">
    <vt:filetime>2021-02-17T00:00:00Z</vt:filetime>
  </property>
  <property fmtid="{D5CDD505-2E9C-101B-9397-08002B2CF9AE}" pid="5" name="ContentTypeId">
    <vt:lpwstr>0x0101006EEE89E829FCFB48B8B813DE5405615B</vt:lpwstr>
  </property>
  <property fmtid="{D5CDD505-2E9C-101B-9397-08002B2CF9AE}" pid="6" name="MSIP_Label_4791b42f-c435-42ca-9531-75a3f42aae3d_Enabled">
    <vt:lpwstr>true</vt:lpwstr>
  </property>
  <property fmtid="{D5CDD505-2E9C-101B-9397-08002B2CF9AE}" pid="7" name="MSIP_Label_4791b42f-c435-42ca-9531-75a3f42aae3d_SetDate">
    <vt:lpwstr>2024-07-31T22:35:27Z</vt:lpwstr>
  </property>
  <property fmtid="{D5CDD505-2E9C-101B-9397-08002B2CF9AE}" pid="8" name="MSIP_Label_4791b42f-c435-42ca-9531-75a3f42aae3d_Method">
    <vt:lpwstr>Privileged</vt:lpwstr>
  </property>
  <property fmtid="{D5CDD505-2E9C-101B-9397-08002B2CF9AE}" pid="9" name="MSIP_Label_4791b42f-c435-42ca-9531-75a3f42aae3d_Name">
    <vt:lpwstr>4791b42f-c435-42ca-9531-75a3f42aae3d</vt:lpwstr>
  </property>
  <property fmtid="{D5CDD505-2E9C-101B-9397-08002B2CF9AE}" pid="10" name="MSIP_Label_4791b42f-c435-42ca-9531-75a3f42aae3d_SiteId">
    <vt:lpwstr>7a916015-20ae-4ad1-9170-eefd915e9272</vt:lpwstr>
  </property>
  <property fmtid="{D5CDD505-2E9C-101B-9397-08002B2CF9AE}" pid="11" name="MSIP_Label_4791b42f-c435-42ca-9531-75a3f42aae3d_ActionId">
    <vt:lpwstr>be80013a-ad00-4239-a0bf-b86256ad293e</vt:lpwstr>
  </property>
  <property fmtid="{D5CDD505-2E9C-101B-9397-08002B2CF9AE}" pid="12" name="MSIP_Label_4791b42f-c435-42ca-9531-75a3f42aae3d_ContentBits">
    <vt:lpwstr>0</vt:lpwstr>
  </property>
</Properties>
</file>