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24688800" cy="32918400"/>
  <p:notesSz cx="20104100" cy="11322050"/>
  <p:custDataLst>
    <p:tags r:id="rId8"/>
  </p:custDataLst>
  <p:defaultTextStyle>
    <a:defPPr>
      <a:defRPr lang="en-US"/>
    </a:defPPr>
    <a:lvl1pPr marL="0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1pPr>
    <a:lvl2pPr marL="582873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2pPr>
    <a:lvl3pPr marL="1165745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3pPr>
    <a:lvl4pPr marL="1748619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4pPr>
    <a:lvl5pPr marL="2331491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5pPr>
    <a:lvl6pPr marL="2914363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6pPr>
    <a:lvl7pPr marL="3497236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7pPr>
    <a:lvl8pPr marL="4080108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8pPr>
    <a:lvl9pPr marL="4662981" algn="l" defTabSz="1165745" rtl="0" eaLnBrk="1" latinLnBrk="0" hangingPunct="1">
      <a:defRPr sz="22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7776" userDrawn="1">
          <p15:clr>
            <a:srgbClr val="A4A3A4"/>
          </p15:clr>
        </p15:guide>
        <p15:guide id="6" orient="horz" pos="50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C19101-B1F9-1A13-C374-AEFCFB7D024A}" name="Kerry Garza" initials="KG" userId="S::kerry.garza@nucleusglobal.com::47a93b2e-3de0-46b8-8ab2-571a5c1afb69" providerId="AD"/>
  <p188:author id="{017E2411-23E9-7FE2-7EDC-34A315C62414}" name="William Clafshenkel, PhD, PharmD" initials="" userId="S::William.Clafshenkel@meditechmedia.com::519ee6ba-91f6-48f3-b6d6-bfaeda6280bb" providerId="AD"/>
  <p188:author id="{1B0F9441-937F-2EE9-8A8A-0B730B048510}" name="William Clafshenkel, PhD, PharmD" initials="WCPP" userId="William Clafshenkel, PhD, PharmD" providerId="None"/>
  <p188:author id="{B2C69945-06CC-0FAF-D220-C4DAE9DC1CE6}" name="Chelsy Viereck" initials="CV" userId="S::Chelsy.Viereck@nucleusglobal.com::be63782c-6a2b-4d7f-9fd4-c065eaf4e124" providerId="AD"/>
  <p188:author id="{6A3D325F-2412-07AD-1A32-A16EB9E17DD3}" name="Peter Simon, PhD, CMPP" initials="PJS" userId="Peter Simon, PhD, CMPP" providerId="None"/>
  <p188:author id="{C01E8362-5C0B-2AC1-F309-A728AD72ED3C}" name="Chelsy Viereck (MTM)" initials="CV(" userId="S::Chelsy.Viereck@meditechmedia.com::be63782c-6a2b-4d7f-9fd4-c065eaf4e124" providerId="AD"/>
  <p188:author id="{A9E43467-B6A8-9339-7F6F-5867230B2F3D}" name="Kerry Garza, PhD (MTM)" initials="KG" userId="Kerry Garza, PhD (MTM)" providerId="None"/>
  <p188:author id="{B5064967-5FED-5274-0F32-F677DBE34941}" name="Poels, Kamrine" initials="KP" userId="S::POELSK@pfizer.com::bad4eea4-1bc9-41a4-a126-7eaddb86dc97" providerId="AD"/>
  <p188:author id="{C136487A-5834-255B-87F6-531C8CFAFF30}" name="Chelsy Viereck" initials="CV" userId="dCm7Sinx3DJ6vU/blZAf9gP3OpZn/CuvAjvr13Cv33M=" providerId="None"/>
  <p188:author id="{A3D06C80-F723-64B5-C111-96E2CDA8CD50}" name="Rosa Gastelum (SYN)" initials="RG(" userId="S::Rosa.Gastelum@synaptikdigital.com::cd461bca-53f6-4325-a328-8909dbd10059" providerId="AD"/>
  <p188:author id="{80C71B87-974F-BBAC-39C8-F05D33C00990}" name="Shtylla, Blerta" initials="BP" userId="S::PECHAB@pfizer.com::2b34a415-7763-4463-bae6-6162e0c9dcf9" providerId="AD"/>
  <p188:author id="{78894DA1-C579-B820-EB64-F9C1DCEA59F4}" name="Chelsy Viereck (MTM)" initials="CV(" userId="Chelsy Viereck (MTM)" providerId="None"/>
  <p188:author id="{55C597AB-7B09-F3E3-161D-2AE61FD7A8F6}" name="Brigitte Rottmann (SYN)" initials="BR(" userId="S::brigitte.rottmann@synaptikdigital.com::3bd4de83-ad26-4bd2-82aa-04fe59004f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F5A"/>
    <a:srgbClr val="CCEAFF"/>
    <a:srgbClr val="F2F2F2"/>
    <a:srgbClr val="0000C9"/>
    <a:srgbClr val="9D73F7"/>
    <a:srgbClr val="D95776"/>
    <a:srgbClr val="67BB6E"/>
    <a:srgbClr val="003FE2"/>
    <a:srgbClr val="6665FF"/>
    <a:srgbClr val="E6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6" autoAdjust="0"/>
    <p:restoredTop sz="97399" autoAdjust="0"/>
  </p:normalViewPr>
  <p:slideViewPr>
    <p:cSldViewPr snapToGrid="0">
      <p:cViewPr>
        <p:scale>
          <a:sx n="30" d="100"/>
          <a:sy n="30" d="100"/>
        </p:scale>
        <p:origin x="228" y="-2344"/>
      </p:cViewPr>
      <p:guideLst>
        <p:guide pos="7776"/>
        <p:guide orient="horz" pos="50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11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EE3F4-DC17-4061-9C08-89DD860FF1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F7D88-063B-4A30-834C-69CF60849405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Informs </a:t>
          </a:r>
          <a:r>
            <a:rPr lang="en-US" sz="1600" dirty="0" err="1">
              <a:latin typeface="Arial" panose="020B0604020202020204" pitchFamily="34" charset="0"/>
              <a:cs typeface="Arial" panose="020B0604020202020204" pitchFamily="34" charset="0"/>
            </a:rPr>
            <a:t>BsAb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 binding, immune cell interactions, tumor dynamics</a:t>
          </a:r>
        </a:p>
      </dgm:t>
    </dgm:pt>
    <dgm:pt modelId="{F74793D9-BCDF-46DC-9995-90F4EE598D7E}" type="parTrans" cxnId="{F5197118-5E3B-453B-AC65-7D8813894FE9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ADD1EA-FC54-4CD9-A1D8-C5BDB70AF91A}" type="sibTrans" cxnId="{F5197118-5E3B-453B-AC65-7D8813894FE9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4AB00-6A78-4E06-B69D-1DB1A58CE8EF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Informs drug distribution</a:t>
          </a:r>
        </a:p>
      </dgm:t>
    </dgm:pt>
    <dgm:pt modelId="{EC60C3F6-9842-4B1D-846E-B150AAAC7AEF}" type="parTrans" cxnId="{87A294E9-7750-4A92-9C35-AFBC79EF8B94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85653-2A87-4685-9C30-414EF1EDE421}" type="sibTrans" cxnId="{87A294E9-7750-4A92-9C35-AFBC79EF8B94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6EE0D-47D8-4CAC-B402-2156E086357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Informs VPop selection</a:t>
          </a:r>
        </a:p>
      </dgm:t>
    </dgm:pt>
    <dgm:pt modelId="{AD8A7141-C0BC-4C78-8E3B-E744ACDAC5C3}" type="parTrans" cxnId="{027683C7-F6E2-40AF-ACE1-0E59A1364458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5CA7B-F094-42C8-BF3B-13F920271047}" type="sibTrans" cxnId="{027683C7-F6E2-40AF-ACE1-0E59A1364458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6C9A9-111E-4527-AF42-1F9A4E058C58}">
      <dgm:prSet phldrT="[Text]" custT="1"/>
      <dgm:spPr/>
      <dgm:t>
        <a:bodyPr/>
        <a:lstStyle/>
        <a:p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Elranatamab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latin typeface="Arial" panose="020B0604020202020204" pitchFamily="34" charset="0"/>
              <a:cs typeface="Arial" panose="020B0604020202020204" pitchFamily="34" charset="0"/>
            </a:rPr>
            <a:t>PopPK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model</a:t>
          </a:r>
        </a:p>
      </dgm:t>
    </dgm:pt>
    <dgm:pt modelId="{01BA72A2-502D-4FDD-BDDC-7774B445153D}" type="parTrans" cxnId="{0F93D5E5-BA7E-4294-878A-8C272161D384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B3AAB-8419-49FB-B476-289AE823F7FB}" type="sibTrans" cxnId="{0F93D5E5-BA7E-4294-878A-8C272161D384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87BAA-6A99-4A9C-8515-956CD4A29A73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Preclinical </a:t>
          </a:r>
          <a:r>
            <a:rPr lang="en-US" sz="1200">
              <a:latin typeface="Arial" panose="020B0604020202020204" pitchFamily="34" charset="0"/>
              <a:cs typeface="Arial" panose="020B0604020202020204" pitchFamily="34" charset="0"/>
            </a:rPr>
            <a:t>in-vitro assays, biological literature, competitor molecules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542F7-6AE3-4D17-84BC-FB7373954218}" type="parTrans" cxnId="{35CBC1FA-12BD-47F1-A4A2-E99A4B4C1B03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5BFC0-1323-401D-9CFC-A9CF25BD02A1}" type="sibTrans" cxnId="{35CBC1FA-12BD-47F1-A4A2-E99A4B4C1B03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D59D4-D338-438C-A620-14A55167B31D}">
      <dgm:prSet phldrT="[Text]" custT="1"/>
      <dgm:spPr/>
      <dgm:t>
        <a:bodyPr/>
        <a:lstStyle/>
        <a:p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MM-1 and MM-3 Cohort A efficacy and immune biomarkers</a:t>
          </a:r>
        </a:p>
      </dgm:t>
    </dgm:pt>
    <dgm:pt modelId="{13411EB1-675F-4464-A3CE-41C65BBF4DDE}" type="parTrans" cxnId="{8A7010A3-2BAB-437E-90BD-5432B4DDD89B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F5748-4D08-42E2-8676-EAE3188FDFDB}" type="sibTrans" cxnId="{8A7010A3-2BAB-437E-90BD-5432B4DDD89B}">
      <dgm:prSet/>
      <dgm:spPr/>
      <dgm:t>
        <a:bodyPr/>
        <a:lstStyle/>
        <a:p>
          <a:endParaRPr lang="en-US" sz="10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0B159-180B-4A5D-A8E5-53E61F6E4BEF}" type="pres">
      <dgm:prSet presAssocID="{BECEE3F4-DC17-4061-9C08-89DD860FF137}" presName="linear" presStyleCnt="0">
        <dgm:presLayoutVars>
          <dgm:animLvl val="lvl"/>
          <dgm:resizeHandles val="exact"/>
        </dgm:presLayoutVars>
      </dgm:prSet>
      <dgm:spPr/>
    </dgm:pt>
    <dgm:pt modelId="{3AB88FF2-E2ED-41C5-A8EC-8717FF1490D4}" type="pres">
      <dgm:prSet presAssocID="{48BF7D88-063B-4A30-834C-69CF608494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E00374-4A51-449A-98EC-C6BB642C8DEB}" type="pres">
      <dgm:prSet presAssocID="{48BF7D88-063B-4A30-834C-69CF60849405}" presName="childText" presStyleLbl="revTx" presStyleIdx="0" presStyleCnt="3">
        <dgm:presLayoutVars>
          <dgm:bulletEnabled val="1"/>
        </dgm:presLayoutVars>
      </dgm:prSet>
      <dgm:spPr/>
    </dgm:pt>
    <dgm:pt modelId="{7B101FCF-42F1-4D82-B5BE-FAD2808345A9}" type="pres">
      <dgm:prSet presAssocID="{01C4AB00-6A78-4E06-B69D-1DB1A58CE8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BD8902-52E9-46BC-B2E3-FA0514A1E3E8}" type="pres">
      <dgm:prSet presAssocID="{01C4AB00-6A78-4E06-B69D-1DB1A58CE8EF}" presName="childText" presStyleLbl="revTx" presStyleIdx="1" presStyleCnt="3">
        <dgm:presLayoutVars>
          <dgm:bulletEnabled val="1"/>
        </dgm:presLayoutVars>
      </dgm:prSet>
      <dgm:spPr/>
    </dgm:pt>
    <dgm:pt modelId="{7035FDC1-FCCC-4F05-B2B9-B009AA3A58CB}" type="pres">
      <dgm:prSet presAssocID="{65E6EE0D-47D8-4CAC-B402-2156E086357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5014F1D-FD74-4B73-A5B9-A750AC23FA79}" type="pres">
      <dgm:prSet presAssocID="{65E6EE0D-47D8-4CAC-B402-2156E086357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35DAB10-56EC-4991-B692-D1F96BF42042}" type="presOf" srcId="{48BF7D88-063B-4A30-834C-69CF60849405}" destId="{3AB88FF2-E2ED-41C5-A8EC-8717FF1490D4}" srcOrd="0" destOrd="0" presId="urn:microsoft.com/office/officeart/2005/8/layout/vList2"/>
    <dgm:cxn modelId="{F5197118-5E3B-453B-AC65-7D8813894FE9}" srcId="{BECEE3F4-DC17-4061-9C08-89DD860FF137}" destId="{48BF7D88-063B-4A30-834C-69CF60849405}" srcOrd="0" destOrd="0" parTransId="{F74793D9-BCDF-46DC-9995-90F4EE598D7E}" sibTransId="{57ADD1EA-FC54-4CD9-A1D8-C5BDB70AF91A}"/>
    <dgm:cxn modelId="{AB863A5F-41CE-4DA5-91B7-F7304E20426B}" type="presOf" srcId="{BECEE3F4-DC17-4061-9C08-89DD860FF137}" destId="{E010B159-180B-4A5D-A8E5-53E61F6E4BEF}" srcOrd="0" destOrd="0" presId="urn:microsoft.com/office/officeart/2005/8/layout/vList2"/>
    <dgm:cxn modelId="{8A7010A3-2BAB-437E-90BD-5432B4DDD89B}" srcId="{65E6EE0D-47D8-4CAC-B402-2156E0863571}" destId="{EC2D59D4-D338-438C-A620-14A55167B31D}" srcOrd="0" destOrd="0" parTransId="{13411EB1-675F-4464-A3CE-41C65BBF4DDE}" sibTransId="{563F5748-4D08-42E2-8676-EAE3188FDFDB}"/>
    <dgm:cxn modelId="{58AD6AA6-B4E4-4AD6-97C9-408BB58A7234}" type="presOf" srcId="{65E6EE0D-47D8-4CAC-B402-2156E0863571}" destId="{7035FDC1-FCCC-4F05-B2B9-B009AA3A58CB}" srcOrd="0" destOrd="0" presId="urn:microsoft.com/office/officeart/2005/8/layout/vList2"/>
    <dgm:cxn modelId="{29F504C2-D83E-4BC9-BCB2-4F228E422B96}" type="presOf" srcId="{DA16C9A9-111E-4527-AF42-1F9A4E058C58}" destId="{4EBD8902-52E9-46BC-B2E3-FA0514A1E3E8}" srcOrd="0" destOrd="0" presId="urn:microsoft.com/office/officeart/2005/8/layout/vList2"/>
    <dgm:cxn modelId="{027683C7-F6E2-40AF-ACE1-0E59A1364458}" srcId="{BECEE3F4-DC17-4061-9C08-89DD860FF137}" destId="{65E6EE0D-47D8-4CAC-B402-2156E0863571}" srcOrd="2" destOrd="0" parTransId="{AD8A7141-C0BC-4C78-8E3B-E744ACDAC5C3}" sibTransId="{5515CA7B-F094-42C8-BF3B-13F920271047}"/>
    <dgm:cxn modelId="{CEA193D6-46C0-4CF8-813A-3EDA586E467A}" type="presOf" srcId="{EC2D59D4-D338-438C-A620-14A55167B31D}" destId="{45014F1D-FD74-4B73-A5B9-A750AC23FA79}" srcOrd="0" destOrd="0" presId="urn:microsoft.com/office/officeart/2005/8/layout/vList2"/>
    <dgm:cxn modelId="{5CB8B5DD-3965-4F42-9683-789B8E2E8ED9}" type="presOf" srcId="{01C4AB00-6A78-4E06-B69D-1DB1A58CE8EF}" destId="{7B101FCF-42F1-4D82-B5BE-FAD2808345A9}" srcOrd="0" destOrd="0" presId="urn:microsoft.com/office/officeart/2005/8/layout/vList2"/>
    <dgm:cxn modelId="{0F93D5E5-BA7E-4294-878A-8C272161D384}" srcId="{01C4AB00-6A78-4E06-B69D-1DB1A58CE8EF}" destId="{DA16C9A9-111E-4527-AF42-1F9A4E058C58}" srcOrd="0" destOrd="0" parTransId="{01BA72A2-502D-4FDD-BDDC-7774B445153D}" sibTransId="{F49B3AAB-8419-49FB-B476-289AE823F7FB}"/>
    <dgm:cxn modelId="{7775C1E8-C36C-428E-B54A-669D4CC25BE9}" type="presOf" srcId="{2FE87BAA-6A99-4A9C-8515-956CD4A29A73}" destId="{B7E00374-4A51-449A-98EC-C6BB642C8DEB}" srcOrd="0" destOrd="0" presId="urn:microsoft.com/office/officeart/2005/8/layout/vList2"/>
    <dgm:cxn modelId="{87A294E9-7750-4A92-9C35-AFBC79EF8B94}" srcId="{BECEE3F4-DC17-4061-9C08-89DD860FF137}" destId="{01C4AB00-6A78-4E06-B69D-1DB1A58CE8EF}" srcOrd="1" destOrd="0" parTransId="{EC60C3F6-9842-4B1D-846E-B150AAAC7AEF}" sibTransId="{8AF85653-2A87-4685-9C30-414EF1EDE421}"/>
    <dgm:cxn modelId="{35CBC1FA-12BD-47F1-A4A2-E99A4B4C1B03}" srcId="{48BF7D88-063B-4A30-834C-69CF60849405}" destId="{2FE87BAA-6A99-4A9C-8515-956CD4A29A73}" srcOrd="0" destOrd="0" parTransId="{148542F7-6AE3-4D17-84BC-FB7373954218}" sibTransId="{AED5BFC0-1323-401D-9CFC-A9CF25BD02A1}"/>
    <dgm:cxn modelId="{77C72BA8-1B67-441F-894E-CE5554ADA1E6}" type="presParOf" srcId="{E010B159-180B-4A5D-A8E5-53E61F6E4BEF}" destId="{3AB88FF2-E2ED-41C5-A8EC-8717FF1490D4}" srcOrd="0" destOrd="0" presId="urn:microsoft.com/office/officeart/2005/8/layout/vList2"/>
    <dgm:cxn modelId="{2E2BC286-F41D-4FB5-B79A-A14A5DA5F5B9}" type="presParOf" srcId="{E010B159-180B-4A5D-A8E5-53E61F6E4BEF}" destId="{B7E00374-4A51-449A-98EC-C6BB642C8DEB}" srcOrd="1" destOrd="0" presId="urn:microsoft.com/office/officeart/2005/8/layout/vList2"/>
    <dgm:cxn modelId="{2F7206D6-9FDD-4F8E-9C73-CF33EAA83FA7}" type="presParOf" srcId="{E010B159-180B-4A5D-A8E5-53E61F6E4BEF}" destId="{7B101FCF-42F1-4D82-B5BE-FAD2808345A9}" srcOrd="2" destOrd="0" presId="urn:microsoft.com/office/officeart/2005/8/layout/vList2"/>
    <dgm:cxn modelId="{6EF1F318-074B-4730-B8FA-8EC072BF73B5}" type="presParOf" srcId="{E010B159-180B-4A5D-A8E5-53E61F6E4BEF}" destId="{4EBD8902-52E9-46BC-B2E3-FA0514A1E3E8}" srcOrd="3" destOrd="0" presId="urn:microsoft.com/office/officeart/2005/8/layout/vList2"/>
    <dgm:cxn modelId="{213A0D35-5EFB-44C8-9862-22EE2ED341B1}" type="presParOf" srcId="{E010B159-180B-4A5D-A8E5-53E61F6E4BEF}" destId="{7035FDC1-FCCC-4F05-B2B9-B009AA3A58CB}" srcOrd="4" destOrd="0" presId="urn:microsoft.com/office/officeart/2005/8/layout/vList2"/>
    <dgm:cxn modelId="{2A38DE19-7E3A-4EDD-8D77-808D2DCCB163}" type="presParOf" srcId="{E010B159-180B-4A5D-A8E5-53E61F6E4BEF}" destId="{45014F1D-FD74-4B73-A5B9-A750AC23FA7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88FF2-E2ED-41C5-A8EC-8717FF1490D4}">
      <dsp:nvSpPr>
        <dsp:cNvPr id="0" name=""/>
        <dsp:cNvSpPr/>
      </dsp:nvSpPr>
      <dsp:spPr>
        <a:xfrm>
          <a:off x="0" y="4598"/>
          <a:ext cx="3279461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Informs </a:t>
          </a:r>
          <a:r>
            <a:rPr lang="en-U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BsAb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binding, immune cell interactions, tumor dynamics</a:t>
          </a:r>
        </a:p>
      </dsp:txBody>
      <dsp:txXfrm>
        <a:off x="29700" y="34298"/>
        <a:ext cx="3220061" cy="549000"/>
      </dsp:txXfrm>
    </dsp:sp>
    <dsp:sp modelId="{B7E00374-4A51-449A-98EC-C6BB642C8DEB}">
      <dsp:nvSpPr>
        <dsp:cNvPr id="0" name=""/>
        <dsp:cNvSpPr/>
      </dsp:nvSpPr>
      <dsp:spPr>
        <a:xfrm>
          <a:off x="0" y="612998"/>
          <a:ext cx="327946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2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Preclinical </a:t>
          </a:r>
          <a:r>
            <a:rPr lang="en-US" sz="1200" kern="1200">
              <a:latin typeface="Arial" panose="020B0604020202020204" pitchFamily="34" charset="0"/>
              <a:cs typeface="Arial" panose="020B0604020202020204" pitchFamily="34" charset="0"/>
            </a:rPr>
            <a:t>in-vitro assays, biological literature, competitor molecules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12998"/>
        <a:ext cx="3279461" cy="430560"/>
      </dsp:txXfrm>
    </dsp:sp>
    <dsp:sp modelId="{7B101FCF-42F1-4D82-B5BE-FAD2808345A9}">
      <dsp:nvSpPr>
        <dsp:cNvPr id="0" name=""/>
        <dsp:cNvSpPr/>
      </dsp:nvSpPr>
      <dsp:spPr>
        <a:xfrm>
          <a:off x="0" y="1043558"/>
          <a:ext cx="3279461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Informs drug distribution</a:t>
          </a:r>
        </a:p>
      </dsp:txBody>
      <dsp:txXfrm>
        <a:off x="29700" y="1073258"/>
        <a:ext cx="3220061" cy="549000"/>
      </dsp:txXfrm>
    </dsp:sp>
    <dsp:sp modelId="{4EBD8902-52E9-46BC-B2E3-FA0514A1E3E8}">
      <dsp:nvSpPr>
        <dsp:cNvPr id="0" name=""/>
        <dsp:cNvSpPr/>
      </dsp:nvSpPr>
      <dsp:spPr>
        <a:xfrm>
          <a:off x="0" y="1651958"/>
          <a:ext cx="327946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2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Elranatamab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PopPK</a:t>
          </a: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model</a:t>
          </a:r>
        </a:p>
      </dsp:txBody>
      <dsp:txXfrm>
        <a:off x="0" y="1651958"/>
        <a:ext cx="3279461" cy="430560"/>
      </dsp:txXfrm>
    </dsp:sp>
    <dsp:sp modelId="{7035FDC1-FCCC-4F05-B2B9-B009AA3A58CB}">
      <dsp:nvSpPr>
        <dsp:cNvPr id="0" name=""/>
        <dsp:cNvSpPr/>
      </dsp:nvSpPr>
      <dsp:spPr>
        <a:xfrm>
          <a:off x="0" y="2082519"/>
          <a:ext cx="3279461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Informs VPop selection</a:t>
          </a:r>
        </a:p>
      </dsp:txBody>
      <dsp:txXfrm>
        <a:off x="29700" y="2112219"/>
        <a:ext cx="3220061" cy="549000"/>
      </dsp:txXfrm>
    </dsp:sp>
    <dsp:sp modelId="{45014F1D-FD74-4B73-A5B9-A750AC23FA79}">
      <dsp:nvSpPr>
        <dsp:cNvPr id="0" name=""/>
        <dsp:cNvSpPr/>
      </dsp:nvSpPr>
      <dsp:spPr>
        <a:xfrm>
          <a:off x="0" y="2690919"/>
          <a:ext cx="3279461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12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MM-1 and MM-3 Cohort A efficacy and immune biomarkers</a:t>
          </a:r>
        </a:p>
      </dsp:txBody>
      <dsp:txXfrm>
        <a:off x="0" y="2690919"/>
        <a:ext cx="3279461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40544-97E9-7783-A93E-B79B4F9EDD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931AD-FC82-B5C2-97EB-68245EE957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BB293-6B0A-42A2-91F7-D6CD691D40D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B6FEE-F031-B209-B03A-783CD88E9E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537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DF602-21FA-6505-6C0D-D5F6EF50F0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537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D6F6-2584-4507-8D74-99BF5913E5EE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111009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6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94176-DD6C-40D6-AA39-ACBEF65D443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25" y="1416050"/>
            <a:ext cx="2863850" cy="382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8300"/>
            <a:ext cx="16084550" cy="4459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537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537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F578-21D1-4D93-9136-B1209BB5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582873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1165745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748619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2331491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2914363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3497236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4080108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4662981" algn="l" defTabSz="1165745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20125" y="1416050"/>
            <a:ext cx="2863850" cy="382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F578-21D1-4D93-9136-B1209BB569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1058132" y="32519265"/>
            <a:ext cx="12914763" cy="144783"/>
          </a:xfrm>
        </p:spPr>
        <p:txBody>
          <a:bodyPr lIns="0" tIns="0" rIns="0" bIns="0"/>
          <a:lstStyle>
            <a:lvl1pPr algn="r">
              <a:defRPr sz="941" b="0" i="0">
                <a:solidFill>
                  <a:schemeClr val="tx1"/>
                </a:solidFill>
                <a:latin typeface="+mj-lt"/>
                <a:cs typeface="Noto Sans"/>
              </a:defRPr>
            </a:lvl1pPr>
          </a:lstStyle>
          <a:p>
            <a:pPr marL="12582">
              <a:spcBef>
                <a:spcPts val="154"/>
              </a:spcBef>
            </a:pPr>
            <a:r>
              <a:rPr lang="en-US" spc="-5"/>
              <a:t>Presented</a:t>
            </a:r>
            <a:r>
              <a:rPr lang="en-US" spc="-10"/>
              <a:t> at</a:t>
            </a:r>
            <a:r>
              <a:rPr lang="en-US" spc="-5"/>
              <a:t> the</a:t>
            </a:r>
            <a:r>
              <a:rPr lang="en-US" spc="-10"/>
              <a:t> </a:t>
            </a:r>
            <a:r>
              <a:rPr lang="en-US" spc="-5"/>
              <a:t>Congress </a:t>
            </a:r>
            <a:r>
              <a:rPr lang="en-US" spc="-10"/>
              <a:t>Title</a:t>
            </a:r>
            <a:r>
              <a:rPr lang="en-US" spc="5"/>
              <a:t> </a:t>
            </a:r>
            <a:r>
              <a:rPr lang="en-US" spc="-5"/>
              <a:t>•</a:t>
            </a:r>
            <a:r>
              <a:rPr lang="en-US"/>
              <a:t> </a:t>
            </a:r>
            <a:r>
              <a:rPr lang="en-US" spc="-10"/>
              <a:t>Month </a:t>
            </a:r>
            <a:r>
              <a:rPr lang="en-US" spc="-5"/>
              <a:t>##–##, 2021</a:t>
            </a:r>
            <a:r>
              <a:rPr lang="en-US"/>
              <a:t> </a:t>
            </a:r>
            <a:r>
              <a:rPr lang="en-US" spc="-5"/>
              <a:t>•</a:t>
            </a:r>
            <a:r>
              <a:rPr lang="en-US"/>
              <a:t> </a:t>
            </a:r>
            <a:r>
              <a:rPr lang="en-US" spc="-10"/>
              <a:t>Virtual</a:t>
            </a:r>
            <a:endParaRPr lang="en-US" spc="-1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5D4D11D-FAF7-F6B0-B763-50BB073A3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8027" y="8746676"/>
            <a:ext cx="5650706" cy="3105151"/>
          </a:xfrm>
        </p:spPr>
        <p:txBody>
          <a:bodyPr>
            <a:noAutofit/>
          </a:bodyPr>
          <a:lstStyle>
            <a:lvl1pPr>
              <a:spcBef>
                <a:spcPts val="237"/>
              </a:spcBef>
              <a:defRPr/>
            </a:lvl1pPr>
            <a:lvl2pPr>
              <a:spcBef>
                <a:spcPts val="237"/>
              </a:spcBef>
              <a:defRPr/>
            </a:lvl2pPr>
            <a:lvl3pPr>
              <a:spcBef>
                <a:spcPts val="237"/>
              </a:spcBef>
              <a:defRPr/>
            </a:lvl3pPr>
            <a:lvl4pPr>
              <a:spcBef>
                <a:spcPts val="237"/>
              </a:spcBef>
              <a:defRPr/>
            </a:lvl4pPr>
            <a:lvl5pPr>
              <a:spcBef>
                <a:spcPts val="237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53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39" userDrawn="1">
          <p15:clr>
            <a:srgbClr val="FBAE40"/>
          </p15:clr>
        </p15:guide>
        <p15:guide id="2" orient="horz" pos="5225" userDrawn="1">
          <p15:clr>
            <a:srgbClr val="FBAE40"/>
          </p15:clr>
        </p15:guide>
        <p15:guide id="3" orient="horz" pos="20283" userDrawn="1">
          <p15:clr>
            <a:srgbClr val="FBAE40"/>
          </p15:clr>
        </p15:guide>
        <p15:guide id="4" orient="horz" pos="37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" y="1"/>
            <a:ext cx="6629399" cy="26009598"/>
          </a:xfrm>
          <a:custGeom>
            <a:avLst/>
            <a:gdLst/>
            <a:ahLst/>
            <a:cxnLst/>
            <a:rect l="l" t="t" r="r" b="b"/>
            <a:pathLst>
              <a:path w="14558010" h="4231640">
                <a:moveTo>
                  <a:pt x="0" y="4231023"/>
                </a:moveTo>
                <a:lnTo>
                  <a:pt x="14557954" y="4231023"/>
                </a:lnTo>
                <a:lnTo>
                  <a:pt x="14557954" y="0"/>
                </a:lnTo>
                <a:lnTo>
                  <a:pt x="0" y="0"/>
                </a:lnTo>
                <a:lnTo>
                  <a:pt x="0" y="423102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4698"/>
          </a:p>
        </p:txBody>
      </p:sp>
      <p:sp>
        <p:nvSpPr>
          <p:cNvPr id="17" name="bg object 17"/>
          <p:cNvSpPr/>
          <p:nvPr/>
        </p:nvSpPr>
        <p:spPr>
          <a:xfrm>
            <a:off x="2" y="9239"/>
            <a:ext cx="24688798" cy="7451109"/>
          </a:xfrm>
          <a:custGeom>
            <a:avLst/>
            <a:gdLst/>
            <a:ahLst/>
            <a:cxnLst/>
            <a:rect l="l" t="t" r="r" b="b"/>
            <a:pathLst>
              <a:path w="5546725" h="11318875">
                <a:moveTo>
                  <a:pt x="5546144" y="0"/>
                </a:moveTo>
                <a:lnTo>
                  <a:pt x="0" y="0"/>
                </a:lnTo>
                <a:lnTo>
                  <a:pt x="0" y="11318661"/>
                </a:lnTo>
                <a:lnTo>
                  <a:pt x="5546144" y="11318661"/>
                </a:lnTo>
                <a:lnTo>
                  <a:pt x="5546144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 sz="4698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4440" y="1316752"/>
            <a:ext cx="2221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840411" y="32284015"/>
            <a:ext cx="1616547" cy="83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" b="0" i="0">
                <a:solidFill>
                  <a:srgbClr val="231F20"/>
                </a:solidFill>
                <a:latin typeface="Noto Sans"/>
                <a:cs typeface="Noto Sans"/>
              </a:defRPr>
            </a:lvl1pPr>
          </a:lstStyle>
          <a:p>
            <a:pPr marL="12582">
              <a:spcBef>
                <a:spcPts val="178"/>
              </a:spcBef>
            </a:pPr>
            <a:r>
              <a:rPr lang="en-US" spc="15"/>
              <a:t>Copyright</a:t>
            </a:r>
            <a:r>
              <a:rPr lang="en-US" spc="10"/>
              <a:t> </a:t>
            </a:r>
            <a:r>
              <a:rPr lang="en-US" spc="20"/>
              <a:t>©2021.</a:t>
            </a:r>
            <a:r>
              <a:rPr lang="en-US" spc="10"/>
              <a:t> All rights </a:t>
            </a:r>
            <a:r>
              <a:rPr lang="en-US" spc="15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439" y="31798732"/>
            <a:ext cx="5717490" cy="1447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1" b="0" i="0">
                <a:solidFill>
                  <a:schemeClr val="bg1"/>
                </a:solidFill>
                <a:latin typeface="Noto Sans"/>
                <a:cs typeface="Noto Sans"/>
              </a:defRPr>
            </a:lvl1pPr>
          </a:lstStyle>
          <a:p>
            <a:pPr marL="12582" algn="ctr">
              <a:spcBef>
                <a:spcPts val="154"/>
              </a:spcBef>
            </a:pPr>
            <a:r>
              <a:rPr lang="en-US" spc="-5"/>
              <a:t>Presented</a:t>
            </a:r>
            <a:r>
              <a:rPr lang="en-US" spc="-10"/>
              <a:t> at</a:t>
            </a:r>
            <a:r>
              <a:rPr lang="en-US" spc="-5"/>
              <a:t> the</a:t>
            </a:r>
            <a:r>
              <a:rPr lang="en-US" spc="-10"/>
              <a:t> </a:t>
            </a:r>
            <a:r>
              <a:rPr lang="en-US" spc="-5"/>
              <a:t>Congress </a:t>
            </a:r>
            <a:r>
              <a:rPr lang="en-US" spc="-10"/>
              <a:t>Title</a:t>
            </a:r>
            <a:r>
              <a:rPr lang="en-US" spc="5"/>
              <a:t> </a:t>
            </a:r>
            <a:r>
              <a:rPr lang="en-US" spc="-5"/>
              <a:t>•</a:t>
            </a:r>
            <a:r>
              <a:rPr lang="en-US"/>
              <a:t> </a:t>
            </a:r>
            <a:r>
              <a:rPr lang="en-US" spc="-10"/>
              <a:t>Month </a:t>
            </a:r>
            <a:r>
              <a:rPr lang="en-US" spc="-5"/>
              <a:t>##–##, 2021</a:t>
            </a:r>
            <a:r>
              <a:rPr lang="en-US"/>
              <a:t> </a:t>
            </a:r>
            <a:r>
              <a:rPr lang="en-US" spc="-5"/>
              <a:t>•</a:t>
            </a:r>
            <a:r>
              <a:rPr lang="en-US"/>
              <a:t> </a:t>
            </a:r>
            <a:r>
              <a:rPr lang="en-US" spc="-10"/>
              <a:t>Virtual</a:t>
            </a:r>
            <a:endParaRPr lang="en-US" spc="-1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E444597-F43F-165D-307E-42AFDC642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029" y="8763008"/>
            <a:ext cx="15932944" cy="208869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bg object 16">
            <a:extLst>
              <a:ext uri="{FF2B5EF4-FFF2-40B4-BE49-F238E27FC236}">
                <a16:creationId xmlns:a16="http://schemas.microsoft.com/office/drawing/2014/main" id="{E1628019-ED58-B5DA-E4F1-9D6A4775D33D}"/>
              </a:ext>
            </a:extLst>
          </p:cNvPr>
          <p:cNvSpPr/>
          <p:nvPr userDrawn="1"/>
        </p:nvSpPr>
        <p:spPr>
          <a:xfrm>
            <a:off x="3" y="26328920"/>
            <a:ext cx="6629399" cy="6589485"/>
          </a:xfrm>
          <a:custGeom>
            <a:avLst/>
            <a:gdLst/>
            <a:ahLst/>
            <a:cxnLst/>
            <a:rect l="l" t="t" r="r" b="b"/>
            <a:pathLst>
              <a:path w="14558010" h="4231640">
                <a:moveTo>
                  <a:pt x="0" y="4231023"/>
                </a:moveTo>
                <a:lnTo>
                  <a:pt x="14557954" y="4231023"/>
                </a:lnTo>
                <a:lnTo>
                  <a:pt x="14557954" y="0"/>
                </a:lnTo>
                <a:lnTo>
                  <a:pt x="0" y="0"/>
                </a:lnTo>
                <a:lnTo>
                  <a:pt x="0" y="423102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4698"/>
          </a:p>
        </p:txBody>
      </p:sp>
      <p:sp>
        <p:nvSpPr>
          <p:cNvPr id="9" name="bg object 17">
            <a:extLst>
              <a:ext uri="{FF2B5EF4-FFF2-40B4-BE49-F238E27FC236}">
                <a16:creationId xmlns:a16="http://schemas.microsoft.com/office/drawing/2014/main" id="{269A973E-0C24-06CC-2845-BD94F26625D0}"/>
              </a:ext>
            </a:extLst>
          </p:cNvPr>
          <p:cNvSpPr/>
          <p:nvPr userDrawn="1"/>
        </p:nvSpPr>
        <p:spPr>
          <a:xfrm>
            <a:off x="3177" y="9234"/>
            <a:ext cx="24688798" cy="7712578"/>
          </a:xfrm>
          <a:custGeom>
            <a:avLst/>
            <a:gdLst/>
            <a:ahLst/>
            <a:cxnLst/>
            <a:rect l="l" t="t" r="r" b="b"/>
            <a:pathLst>
              <a:path w="5546725" h="11318875">
                <a:moveTo>
                  <a:pt x="5546144" y="0"/>
                </a:moveTo>
                <a:lnTo>
                  <a:pt x="0" y="0"/>
                </a:lnTo>
                <a:lnTo>
                  <a:pt x="0" y="11318661"/>
                </a:lnTo>
                <a:lnTo>
                  <a:pt x="5546144" y="11318661"/>
                </a:lnTo>
                <a:lnTo>
                  <a:pt x="5546144" y="0"/>
                </a:lnTo>
                <a:close/>
              </a:path>
            </a:pathLst>
          </a:custGeom>
          <a:solidFill>
            <a:srgbClr val="0000C8"/>
          </a:solidFill>
        </p:spPr>
        <p:txBody>
          <a:bodyPr wrap="square" lIns="0" tIns="0" rIns="0" bIns="0" rtlCol="0"/>
          <a:lstStyle/>
          <a:p>
            <a:endParaRPr sz="4698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7215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182891" marR="112608" indent="-182891" algn="l" defTabSz="905899" rtl="0" eaLnBrk="1" latinLnBrk="0" hangingPunct="1">
        <a:spcBef>
          <a:spcPts val="237"/>
        </a:spcBef>
        <a:buClr>
          <a:srgbClr val="0036A0"/>
        </a:buClr>
        <a:buFontTx/>
        <a:buChar char="•"/>
        <a:tabLst>
          <a:tab pos="117012" algn="l"/>
        </a:tabLst>
        <a:defRPr lang="en-US" sz="869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43855" indent="-182891">
        <a:spcBef>
          <a:spcPts val="237"/>
        </a:spcBef>
        <a:buClr>
          <a:schemeClr val="accent1"/>
        </a:buClr>
        <a:buFont typeface="Arial" panose="020B0604020202020204" pitchFamily="34" charset="0"/>
        <a:buChar char="−"/>
        <a:defRPr lang="en-US" sz="869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87710" indent="-190513">
        <a:spcBef>
          <a:spcPts val="237"/>
        </a:spcBef>
        <a:buClr>
          <a:schemeClr val="accent1"/>
        </a:buClr>
        <a:buFont typeface="Arial" panose="020B0604020202020204" pitchFamily="34" charset="0"/>
        <a:buChar char="•"/>
        <a:defRPr sz="867">
          <a:latin typeface="+mn-lt"/>
          <a:ea typeface="+mn-ea"/>
          <a:cs typeface="+mn-cs"/>
        </a:defRPr>
      </a:lvl3pPr>
      <a:lvl4pPr marL="1358848">
        <a:defRPr>
          <a:latin typeface="+mn-lt"/>
          <a:ea typeface="+mn-ea"/>
          <a:cs typeface="+mn-cs"/>
        </a:defRPr>
      </a:lvl4pPr>
      <a:lvl5pPr marL="1811799">
        <a:defRPr>
          <a:latin typeface="+mn-lt"/>
          <a:ea typeface="+mn-ea"/>
          <a:cs typeface="+mn-cs"/>
        </a:defRPr>
      </a:lvl5pPr>
      <a:lvl6pPr marL="2264747">
        <a:defRPr>
          <a:latin typeface="+mn-lt"/>
          <a:ea typeface="+mn-ea"/>
          <a:cs typeface="+mn-cs"/>
        </a:defRPr>
      </a:lvl6pPr>
      <a:lvl7pPr marL="2717697">
        <a:defRPr>
          <a:latin typeface="+mn-lt"/>
          <a:ea typeface="+mn-ea"/>
          <a:cs typeface="+mn-cs"/>
        </a:defRPr>
      </a:lvl7pPr>
      <a:lvl8pPr marL="3170646">
        <a:defRPr>
          <a:latin typeface="+mn-lt"/>
          <a:ea typeface="+mn-ea"/>
          <a:cs typeface="+mn-cs"/>
        </a:defRPr>
      </a:lvl8pPr>
      <a:lvl9pPr marL="36235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2949">
        <a:defRPr>
          <a:latin typeface="+mn-lt"/>
          <a:ea typeface="+mn-ea"/>
          <a:cs typeface="+mn-cs"/>
        </a:defRPr>
      </a:lvl2pPr>
      <a:lvl3pPr marL="905899">
        <a:defRPr>
          <a:latin typeface="+mn-lt"/>
          <a:ea typeface="+mn-ea"/>
          <a:cs typeface="+mn-cs"/>
        </a:defRPr>
      </a:lvl3pPr>
      <a:lvl4pPr marL="1358848">
        <a:defRPr>
          <a:latin typeface="+mn-lt"/>
          <a:ea typeface="+mn-ea"/>
          <a:cs typeface="+mn-cs"/>
        </a:defRPr>
      </a:lvl4pPr>
      <a:lvl5pPr marL="1811799">
        <a:defRPr>
          <a:latin typeface="+mn-lt"/>
          <a:ea typeface="+mn-ea"/>
          <a:cs typeface="+mn-cs"/>
        </a:defRPr>
      </a:lvl5pPr>
      <a:lvl6pPr marL="2264747">
        <a:defRPr>
          <a:latin typeface="+mn-lt"/>
          <a:ea typeface="+mn-ea"/>
          <a:cs typeface="+mn-cs"/>
        </a:defRPr>
      </a:lvl6pPr>
      <a:lvl7pPr marL="2717697">
        <a:defRPr>
          <a:latin typeface="+mn-lt"/>
          <a:ea typeface="+mn-ea"/>
          <a:cs typeface="+mn-cs"/>
        </a:defRPr>
      </a:lvl7pPr>
      <a:lvl8pPr marL="3170646">
        <a:defRPr>
          <a:latin typeface="+mn-lt"/>
          <a:ea typeface="+mn-ea"/>
          <a:cs typeface="+mn-cs"/>
        </a:defRPr>
      </a:lvl8pPr>
      <a:lvl9pPr marL="362359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46" userDrawn="1">
          <p15:clr>
            <a:srgbClr val="D86B43"/>
          </p15:clr>
        </p15:guide>
        <p15:guide id="24" pos="15120" userDrawn="1">
          <p15:clr>
            <a:srgbClr val="D86B43"/>
          </p15:clr>
        </p15:guide>
        <p15:guide id="25" pos="3942" userDrawn="1">
          <p15:clr>
            <a:srgbClr val="D86B43"/>
          </p15:clr>
        </p15:guide>
        <p15:guide id="26" pos="432" userDrawn="1">
          <p15:clr>
            <a:srgbClr val="D86B43"/>
          </p15:clr>
        </p15:guide>
        <p15:guide id="27" pos="9666" userDrawn="1">
          <p15:clr>
            <a:srgbClr val="D86B43"/>
          </p15:clr>
        </p15:guide>
        <p15:guide id="28" pos="9900" userDrawn="1">
          <p15:clr>
            <a:srgbClr val="D8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7" name="object 196">
            <a:extLst>
              <a:ext uri="{FF2B5EF4-FFF2-40B4-BE49-F238E27FC236}">
                <a16:creationId xmlns:a16="http://schemas.microsoft.com/office/drawing/2014/main" id="{FC9C5239-D2ED-45BA-6189-DD8E31558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27351"/>
              </p:ext>
            </p:extLst>
          </p:nvPr>
        </p:nvGraphicFramePr>
        <p:xfrm>
          <a:off x="15724528" y="8503320"/>
          <a:ext cx="8282933" cy="6330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7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20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4. Simulated BRR of ten VPops across increasing dose schedules</a:t>
                      </a:r>
                    </a:p>
                  </a:txBody>
                  <a:tcPr marL="36131" marR="0" marT="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251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3543300" algn="l"/>
                        </a:tabLst>
                      </a:pPr>
                      <a:endParaRPr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13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Biochemical response rate (BRR) is defined as a 50% decrease of simulated paraprotein for 2 consecutive tumor assessments. BRR stratified by baseline </a:t>
                      </a:r>
                      <a:r>
                        <a:rPr lang="en-US" alt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sBCMA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levels. Model suggests that the optimal regimen for patients with low </a:t>
                      </a:r>
                      <a:r>
                        <a:rPr lang="en-US" alt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sBCMA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levels (blue) and high </a:t>
                      </a:r>
                      <a:r>
                        <a:rPr lang="en-US" alt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sBCMA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levels (red) is 76 mg QW (BRR 80%) and 152 mg QW (BRR 53%), respectively. In the general virtual populations (grey), the identified optimal dose is 76 mg QW with a BRR of 68%.</a:t>
                      </a:r>
                    </a:p>
                  </a:txBody>
                  <a:tcPr marL="36576" marR="36576" marT="38372" marB="36576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6" name="object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36724"/>
              </p:ext>
            </p:extLst>
          </p:nvPr>
        </p:nvGraphicFramePr>
        <p:xfrm>
          <a:off x="7086694" y="12696684"/>
          <a:ext cx="8276841" cy="1467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7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858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20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3. Efficacy endpoints and summary metrics used to calibrate VPops to clinical data</a:t>
                      </a:r>
                    </a:p>
                  </a:txBody>
                  <a:tcPr marL="36131" marR="0" marT="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3120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3543300" algn="l"/>
                        </a:tabLst>
                      </a:pPr>
                      <a:endParaRPr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from baseline in serum M-spike or FLC and the best response was fitted both studies. Biochemical objective response rates were fitted to patient populations stratified by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sBCMA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levels due to its effect as a drug-sink.</a:t>
                      </a:r>
                      <a:endParaRPr lang="en-US" sz="1200" b="0" spc="1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b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21584865" y="591041"/>
            <a:ext cx="2333225" cy="446767"/>
          </a:xfrm>
          <a:prstGeom prst="rect">
            <a:avLst/>
          </a:prstGeom>
        </p:spPr>
        <p:txBody>
          <a:bodyPr vert="horz" wrap="square" lIns="0" tIns="15726" rIns="0" bIns="0" rtlCol="0">
            <a:spAutoFit/>
          </a:bodyPr>
          <a:lstStyle/>
          <a:p>
            <a:pPr marL="12582" algn="r" defTabSz="905899">
              <a:spcBef>
                <a:spcPts val="124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W-098</a:t>
            </a:r>
            <a:endParaRPr lang="en-US" sz="2800" b="1" dirty="0">
              <a:solidFill>
                <a:srgbClr val="000000"/>
              </a:solidFill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5508184"/>
            <a:ext cx="23317200" cy="1800843"/>
          </a:xfrm>
          <a:custGeom>
            <a:avLst/>
            <a:gdLst/>
            <a:ahLst/>
            <a:cxnLst/>
            <a:rect l="l" t="t" r="r" b="b"/>
            <a:pathLst>
              <a:path w="5142230" h="4271645">
                <a:moveTo>
                  <a:pt x="5141906" y="0"/>
                </a:moveTo>
                <a:lnTo>
                  <a:pt x="0" y="0"/>
                </a:lnTo>
                <a:lnTo>
                  <a:pt x="0" y="4271447"/>
                </a:lnTo>
                <a:lnTo>
                  <a:pt x="5141906" y="4271447"/>
                </a:lnTo>
                <a:lnTo>
                  <a:pt x="514190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defTabSz="905899">
              <a:defRPr/>
            </a:pPr>
            <a:endParaRPr sz="469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8303" y="5669139"/>
            <a:ext cx="21416888" cy="1410219"/>
          </a:xfrm>
          <a:prstGeom prst="rect">
            <a:avLst/>
          </a:prstGeom>
        </p:spPr>
        <p:txBody>
          <a:bodyPr vert="horz" wrap="square" lIns="0" tIns="111341" rIns="0" bIns="0" rtlCol="0">
            <a:spAutoFit/>
          </a:bodyPr>
          <a:lstStyle/>
          <a:p>
            <a:pPr marL="12582" defTabSz="905899">
              <a:spcBef>
                <a:spcPts val="877"/>
              </a:spcBef>
              <a:defRPr/>
            </a:pPr>
            <a:r>
              <a:rPr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91" marR="5033" indent="-180666" defTabSz="905899">
              <a:spcBef>
                <a:spcPts val="530"/>
              </a:spcBef>
              <a:buClr>
                <a:srgbClr val="0000C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 a mathematical model that captures the mechanism of action of elranatamab and corresponding disease dynamics for patients with multiple myeloma</a:t>
            </a:r>
          </a:p>
          <a:p>
            <a:pPr marL="182891" marR="5033" indent="-180666" defTabSz="905899">
              <a:spcBef>
                <a:spcPts val="530"/>
              </a:spcBef>
              <a:buClr>
                <a:srgbClr val="0000C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QSP to form a framework to help inform dosing decisions for elranatamab monotherapy in patients with relapsed/refractory multiple myeloma</a:t>
            </a:r>
            <a:endParaRPr lang="en-US" sz="13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800" y="4559868"/>
            <a:ext cx="23317200" cy="257655"/>
          </a:xfrm>
          <a:prstGeom prst="rect">
            <a:avLst/>
          </a:prstGeom>
        </p:spPr>
        <p:txBody>
          <a:bodyPr vert="horz" wrap="square" lIns="0" tIns="11323" rIns="0" bIns="0" rtlCol="0">
            <a:spAutoFit/>
          </a:bodyPr>
          <a:lstStyle/>
          <a:p>
            <a:pPr marL="37746" algn="ctr" defTabSz="905899">
              <a:spcBef>
                <a:spcPts val="89"/>
              </a:spcBef>
              <a:defRPr/>
            </a:pP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Pharmacometrics &amp; Systems Pharmacology, Pfizer Inc, San Diego, CA, USA; 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Oncology Research and Development, Pfizer Inc, San Diego, CA, USA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685800" y="4070705"/>
            <a:ext cx="23317200" cy="384576"/>
          </a:xfrm>
          <a:prstGeom prst="rect">
            <a:avLst/>
          </a:prstGeom>
        </p:spPr>
        <p:txBody>
          <a:bodyPr vert="horz" wrap="square" lIns="0" tIns="15097" rIns="0" bIns="0" rtlCol="0">
            <a:spAutoFit/>
          </a:bodyPr>
          <a:lstStyle/>
          <a:p>
            <a:pPr marL="37746" algn="ctr" defTabSz="905899">
              <a:spcBef>
                <a:spcPts val="119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Kamrine E. Poels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Mohamed Elmeliegy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Diane Wang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Jennifer Hibma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C.J. Musante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Blerta Shtylla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1" name="object 221"/>
          <p:cNvSpPr txBox="1"/>
          <p:nvPr/>
        </p:nvSpPr>
        <p:spPr>
          <a:xfrm>
            <a:off x="762000" y="905347"/>
            <a:ext cx="23240999" cy="2783328"/>
          </a:xfrm>
          <a:prstGeom prst="rect">
            <a:avLst/>
          </a:prstGeom>
        </p:spPr>
        <p:txBody>
          <a:bodyPr vert="horz" wrap="square" lIns="0" tIns="13210" rIns="0" bIns="0" rtlCol="0">
            <a:spAutoFit/>
          </a:bodyPr>
          <a:lstStyle/>
          <a:p>
            <a:pPr marL="12582" marR="5033" algn="ctr" defTabSz="905899">
              <a:spcBef>
                <a:spcPts val="104"/>
              </a:spcBef>
              <a:defRPr/>
            </a:pPr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Quantitative Systems Pharmacology (QSP) in </a:t>
            </a:r>
            <a:b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Elranatamab Dosing Regimen for </a:t>
            </a:r>
            <a:b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Relapsed/Refractory Multiple Myeloma</a:t>
            </a:r>
            <a:endParaRPr lang="en-US" sz="60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object 223"/>
          <p:cNvSpPr txBox="1">
            <a:spLocks noGrp="1"/>
          </p:cNvSpPr>
          <p:nvPr>
            <p:ph type="dt" sz="half" idx="6"/>
          </p:nvPr>
        </p:nvSpPr>
        <p:spPr>
          <a:xfrm>
            <a:off x="681338" y="31749910"/>
            <a:ext cx="5566379" cy="450579"/>
          </a:xfrm>
        </p:spPr>
        <p:txBody>
          <a:bodyPr vert="horz" wrap="square" lIns="0" tIns="19501" rIns="0" bIns="0" rtlCol="0">
            <a:spAutoFit/>
          </a:bodyPr>
          <a:lstStyle/>
          <a:p>
            <a:pPr algn="ctr"/>
            <a:r>
              <a:rPr lang="en-US" sz="1400" dirty="0"/>
              <a:t>Presented at the 2024 </a:t>
            </a:r>
            <a:r>
              <a:rPr lang="en-US" sz="1400" dirty="0" err="1"/>
              <a:t>ACoP</a:t>
            </a:r>
            <a:r>
              <a:rPr lang="en-US" sz="1400" dirty="0"/>
              <a:t> Annual Meeting | Nov 10 - 14, 2024 | </a:t>
            </a:r>
            <a:br>
              <a:rPr lang="en-US" sz="1400" dirty="0"/>
            </a:br>
            <a:r>
              <a:rPr lang="en-US" sz="1400" dirty="0"/>
              <a:t>Phoenix, AZ</a:t>
            </a:r>
          </a:p>
        </p:txBody>
      </p:sp>
      <p:graphicFrame>
        <p:nvGraphicFramePr>
          <p:cNvPr id="1062" name="object 196">
            <a:extLst>
              <a:ext uri="{FF2B5EF4-FFF2-40B4-BE49-F238E27FC236}">
                <a16:creationId xmlns:a16="http://schemas.microsoft.com/office/drawing/2014/main" id="{2324CECA-49A0-66CC-DCBB-F97BD14E6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226889"/>
              </p:ext>
            </p:extLst>
          </p:nvPr>
        </p:nvGraphicFramePr>
        <p:xfrm>
          <a:off x="15728457" y="16101773"/>
          <a:ext cx="8286939" cy="8330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6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5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20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5. Optimal dose for tumor-killing activity depends on patient-specific and time-dependent factors </a:t>
                      </a:r>
                    </a:p>
                  </a:txBody>
                  <a:tcPr marL="36131" marR="0" marT="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677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3543300" algn="l"/>
                        </a:tabLst>
                      </a:pPr>
                      <a:endParaRPr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5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50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 disease (PD) is defined as a 20% increase from nadir in serum paraproteins and an increase in absolute value depending on which paraprotein is used (FLC or M-protein). Standardized proportion of trimers is defined as median trimer levels divided by tumor burden (MM cell count). A higher proportion of trimers suggests more antitumor activity based on the bell-shaped dose response theory for </a:t>
                      </a:r>
                      <a:r>
                        <a:rPr lang="en-US" sz="1200" b="0" spc="10" dirty="0" err="1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BsAb</a:t>
                      </a:r>
                      <a:r>
                        <a:rPr lang="en-US" sz="1200" b="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b="0" spc="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QSP model shows distinct proportion of trimer curves across virtual patients, showcasing inter-patient variability in tumor-killing efficacy. </a:t>
                      </a:r>
                      <a:endParaRPr lang="en-US" sz="500" b="0" spc="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2" name="Text Placeholder 905">
            <a:extLst>
              <a:ext uri="{FF2B5EF4-FFF2-40B4-BE49-F238E27FC236}">
                <a16:creationId xmlns:a16="http://schemas.microsoft.com/office/drawing/2014/main" id="{33462BD5-3DEE-463B-41BB-429422F7C991}"/>
              </a:ext>
            </a:extLst>
          </p:cNvPr>
          <p:cNvSpPr txBox="1">
            <a:spLocks/>
          </p:cNvSpPr>
          <p:nvPr/>
        </p:nvSpPr>
        <p:spPr>
          <a:xfrm>
            <a:off x="682753" y="7837132"/>
            <a:ext cx="5575172" cy="1795731"/>
          </a:xfrm>
          <a:prstGeom prst="rect">
            <a:avLst/>
          </a:prstGeom>
        </p:spPr>
        <p:txBody>
          <a:bodyPr vert="horz" lIns="0" tIns="0" rIns="0" bIns="30480" rtlCol="0">
            <a:noAutofit/>
          </a:bodyPr>
          <a:lstStyle>
            <a:lvl1pPr marL="174563" marR="168901" indent="-156636" algn="l" defTabSz="1358764" rtl="0" eaLnBrk="1" latinLnBrk="0" hangingPunct="1">
              <a:spcBef>
                <a:spcPts val="356"/>
              </a:spcBef>
              <a:buClr>
                <a:srgbClr val="0036A0"/>
              </a:buClr>
              <a:buFontTx/>
              <a:buChar char="•"/>
              <a:tabLst>
                <a:tab pos="175507" algn="l"/>
              </a:tabLst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28575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latin typeface="+mn-lt"/>
                <a:ea typeface="+mn-ea"/>
                <a:cs typeface="+mn-cs"/>
              </a:defRPr>
            </a:lvl3pPr>
            <a:lvl4pPr marL="2038145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4pPr>
            <a:lvl5pPr marL="2717528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5pPr>
            <a:lvl6pPr marL="3396909">
              <a:defRPr>
                <a:latin typeface="+mn-lt"/>
                <a:ea typeface="+mn-ea"/>
                <a:cs typeface="+mn-cs"/>
              </a:defRPr>
            </a:lvl6pPr>
            <a:lvl7pPr marL="4076290">
              <a:defRPr>
                <a:latin typeface="+mn-lt"/>
                <a:ea typeface="+mn-ea"/>
                <a:cs typeface="+mn-cs"/>
              </a:defRPr>
            </a:lvl7pPr>
            <a:lvl8pPr marL="4755671">
              <a:defRPr>
                <a:latin typeface="+mn-lt"/>
                <a:ea typeface="+mn-ea"/>
                <a:cs typeface="+mn-cs"/>
              </a:defRPr>
            </a:lvl8pPr>
            <a:lvl9pPr marL="5435054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3200" b="1" dirty="0">
                <a:solidFill>
                  <a:srgbClr val="0000C9"/>
                </a:solidFill>
              </a:rPr>
              <a:t>Background</a:t>
            </a:r>
          </a:p>
          <a:p>
            <a:pPr marL="182891" indent="-182891" algn="just">
              <a:spcBef>
                <a:spcPts val="400"/>
              </a:spcBef>
            </a:pPr>
            <a:r>
              <a:rPr lang="en-US" sz="1900" dirty="0"/>
              <a:t>Bispecific antibodies (</a:t>
            </a:r>
            <a:r>
              <a:rPr lang="en-US" sz="1900" dirty="0" err="1"/>
              <a:t>BsAb</a:t>
            </a:r>
            <a:r>
              <a:rPr lang="en-US" sz="1900" dirty="0"/>
              <a:t>) are a rapidly evolving treatment modality for multiple myeloma (MM), a type of blood cancer</a:t>
            </a:r>
          </a:p>
          <a:p>
            <a:pPr marL="182891" indent="-182891" algn="just">
              <a:spcBef>
                <a:spcPts val="400"/>
              </a:spcBef>
            </a:pPr>
            <a:r>
              <a:rPr lang="en-US" sz="1900" dirty="0"/>
              <a:t>Elranatamab, an approved </a:t>
            </a:r>
            <a:r>
              <a:rPr lang="en-US" sz="1900" dirty="0" err="1"/>
              <a:t>BsAb</a:t>
            </a:r>
            <a:r>
              <a:rPr lang="en-US" sz="1900" dirty="0"/>
              <a:t>, forms an immune synapse between T-cells via surface marker CD3 and B-cell maturation antigens (BCMA) on tumor cells</a:t>
            </a:r>
            <a:r>
              <a:rPr lang="en-US" sz="1900" baseline="30000" dirty="0"/>
              <a:t>1</a:t>
            </a:r>
            <a:r>
              <a:rPr lang="en-US" sz="1900" dirty="0"/>
              <a:t> </a:t>
            </a:r>
          </a:p>
          <a:p>
            <a:pPr marL="182891" indent="-182891" algn="just">
              <a:spcBef>
                <a:spcPts val="400"/>
              </a:spcBef>
            </a:pPr>
            <a:r>
              <a:rPr lang="en-US" sz="1900" dirty="0"/>
              <a:t>Membrane-bound BCMA can undergo shedding from the cell surface, leading to circulation of soluble BCMA (</a:t>
            </a:r>
            <a:r>
              <a:rPr lang="en-US" sz="1900" dirty="0" err="1"/>
              <a:t>sBCMA</a:t>
            </a:r>
            <a:r>
              <a:rPr lang="en-US" sz="1900" dirty="0"/>
              <a:t>). </a:t>
            </a:r>
            <a:r>
              <a:rPr lang="en-US" sz="1900" dirty="0" err="1"/>
              <a:t>sBCMA</a:t>
            </a:r>
            <a:r>
              <a:rPr lang="en-US" sz="1900" dirty="0"/>
              <a:t> is associated with disease burden and reduced drug exposure, which may impact efficacy</a:t>
            </a:r>
          </a:p>
          <a:p>
            <a:pPr marL="182891" indent="-182891" algn="just">
              <a:spcBef>
                <a:spcPts val="400"/>
              </a:spcBef>
            </a:pPr>
            <a:r>
              <a:rPr lang="en-US" sz="1900" dirty="0"/>
              <a:t>Establishing a recommended dose based on non-clinical and early clinical data can be challenging especially for drugs with complex dynamics such as </a:t>
            </a:r>
            <a:r>
              <a:rPr lang="en-US" sz="1900" dirty="0" err="1"/>
              <a:t>BsAb</a:t>
            </a:r>
            <a:r>
              <a:rPr lang="en-US" sz="1900" dirty="0"/>
              <a:t> and for a disease with a shed target</a:t>
            </a:r>
          </a:p>
          <a:p>
            <a:pPr marL="182891" indent="-182891" algn="just">
              <a:spcBef>
                <a:spcPts val="400"/>
              </a:spcBef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QSP models can be leveraged to quantitatively explore mechanistic hypotheses around drug mechanism of action and enable systematic extrapolation of optimal dose and regimen for compounds with a complex mechanism of action</a:t>
            </a:r>
            <a:endParaRPr lang="en-US" sz="1900" dirty="0"/>
          </a:p>
        </p:txBody>
      </p:sp>
      <p:sp>
        <p:nvSpPr>
          <p:cNvPr id="919" name="Text Placeholder 905">
            <a:extLst>
              <a:ext uri="{FF2B5EF4-FFF2-40B4-BE49-F238E27FC236}">
                <a16:creationId xmlns:a16="http://schemas.microsoft.com/office/drawing/2014/main" id="{86AD6A3B-3796-33BB-FE4A-ED50DAD7D89D}"/>
              </a:ext>
            </a:extLst>
          </p:cNvPr>
          <p:cNvSpPr txBox="1">
            <a:spLocks/>
          </p:cNvSpPr>
          <p:nvPr/>
        </p:nvSpPr>
        <p:spPr>
          <a:xfrm>
            <a:off x="15734815" y="24587267"/>
            <a:ext cx="8280396" cy="3128284"/>
          </a:xfrm>
          <a:prstGeom prst="rect">
            <a:avLst/>
          </a:prstGeom>
        </p:spPr>
        <p:txBody>
          <a:bodyPr vert="horz" lIns="0" tIns="30480" rIns="0" bIns="30480" rtlCol="0">
            <a:noAutofit/>
          </a:bodyPr>
          <a:lstStyle>
            <a:lvl1pPr marL="174563" marR="168901" indent="-156636" algn="l" defTabSz="1358764" rtl="0" eaLnBrk="1" latinLnBrk="0" hangingPunct="1">
              <a:spcBef>
                <a:spcPts val="356"/>
              </a:spcBef>
              <a:buClr>
                <a:srgbClr val="0036A0"/>
              </a:buClr>
              <a:buFontTx/>
              <a:buChar char="•"/>
              <a:tabLst>
                <a:tab pos="175507" algn="l"/>
              </a:tabLst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28575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latin typeface="+mn-lt"/>
                <a:ea typeface="+mn-ea"/>
                <a:cs typeface="+mn-cs"/>
              </a:defRPr>
            </a:lvl3pPr>
            <a:lvl4pPr marL="2038145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4pPr>
            <a:lvl5pPr marL="2717528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5pPr>
            <a:lvl6pPr marL="3396909">
              <a:defRPr>
                <a:latin typeface="+mn-lt"/>
                <a:ea typeface="+mn-ea"/>
                <a:cs typeface="+mn-cs"/>
              </a:defRPr>
            </a:lvl6pPr>
            <a:lvl7pPr marL="4076290">
              <a:defRPr>
                <a:latin typeface="+mn-lt"/>
                <a:ea typeface="+mn-ea"/>
                <a:cs typeface="+mn-cs"/>
              </a:defRPr>
            </a:lvl7pPr>
            <a:lvl8pPr marL="4755671">
              <a:defRPr>
                <a:latin typeface="+mn-lt"/>
                <a:ea typeface="+mn-ea"/>
                <a:cs typeface="+mn-cs"/>
              </a:defRPr>
            </a:lvl8pPr>
            <a:lvl9pPr marL="5435054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400"/>
              </a:spcBef>
            </a:pPr>
            <a:r>
              <a:rPr lang="en-US" sz="1900" dirty="0"/>
              <a:t>Simulations suggest a left-shift in the bell-shaped dose-response curves among virtual responders, supporting gradual reduction of the dosing intensity after persistent response. Specifically, our model supports a dosing transition from QW to Q2W after cycle 6 for patients with triple-class refractory MM </a:t>
            </a:r>
          </a:p>
          <a:p>
            <a:pPr marL="342900" indent="-342900" algn="just">
              <a:spcBef>
                <a:spcPts val="400"/>
              </a:spcBef>
            </a:pPr>
            <a:r>
              <a:rPr lang="en-US" sz="1900" dirty="0"/>
              <a:t>Our mechanistic model supports the dosing regimen in the phase 2 MagnetisMM-3 study (</a:t>
            </a:r>
            <a:r>
              <a:rPr lang="en-US" sz="1900" b="1" dirty="0"/>
              <a:t>Figure 6</a:t>
            </a:r>
            <a:r>
              <a:rPr lang="en-US" sz="1900" dirty="0"/>
              <a:t>). This modeling platform continues to be used to inform dosing recommendations for </a:t>
            </a:r>
            <a:r>
              <a:rPr lang="en-US" sz="1900" dirty="0" err="1"/>
              <a:t>elranatamab</a:t>
            </a:r>
            <a:r>
              <a:rPr lang="en-US" sz="1900" dirty="0"/>
              <a:t> studies with combination treatments or in earlier treatment lines. Additionally, this framework can be expanded and applied to the next generation of CD3 </a:t>
            </a:r>
            <a:r>
              <a:rPr lang="en-US" sz="1900" dirty="0" err="1"/>
              <a:t>BsAb</a:t>
            </a:r>
            <a:endParaRPr lang="en-US" sz="1900" dirty="0"/>
          </a:p>
          <a:p>
            <a:pPr marL="0" indent="0" algn="just">
              <a:spcBef>
                <a:spcPts val="400"/>
              </a:spcBef>
              <a:buNone/>
            </a:pPr>
            <a:endParaRPr lang="en-US" sz="1900" dirty="0"/>
          </a:p>
        </p:txBody>
      </p:sp>
      <p:sp>
        <p:nvSpPr>
          <p:cNvPr id="920" name="Text Placeholder 905">
            <a:extLst>
              <a:ext uri="{FF2B5EF4-FFF2-40B4-BE49-F238E27FC236}">
                <a16:creationId xmlns:a16="http://schemas.microsoft.com/office/drawing/2014/main" id="{B877ABF5-6030-5C55-B440-8196856A71BD}"/>
              </a:ext>
            </a:extLst>
          </p:cNvPr>
          <p:cNvSpPr txBox="1">
            <a:spLocks/>
          </p:cNvSpPr>
          <p:nvPr/>
        </p:nvSpPr>
        <p:spPr>
          <a:xfrm>
            <a:off x="15741211" y="15025164"/>
            <a:ext cx="8259636" cy="998593"/>
          </a:xfrm>
          <a:prstGeom prst="rect">
            <a:avLst/>
          </a:prstGeom>
        </p:spPr>
        <p:txBody>
          <a:bodyPr vert="horz" lIns="0" tIns="30480" rIns="0" bIns="30480" rtlCol="0">
            <a:noAutofit/>
          </a:bodyPr>
          <a:lstStyle>
            <a:lvl1pPr marL="174563" marR="168901" indent="-156636" algn="l" defTabSz="1358764" rtl="0" eaLnBrk="1" latinLnBrk="0" hangingPunct="1">
              <a:spcBef>
                <a:spcPts val="356"/>
              </a:spcBef>
              <a:buClr>
                <a:srgbClr val="0036A0"/>
              </a:buClr>
              <a:buFontTx/>
              <a:buChar char="•"/>
              <a:tabLst>
                <a:tab pos="175507" algn="l"/>
              </a:tabLst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28575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latin typeface="+mn-lt"/>
                <a:ea typeface="+mn-ea"/>
                <a:cs typeface="+mn-cs"/>
              </a:defRPr>
            </a:lvl3pPr>
            <a:lvl4pPr marL="2038145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4pPr>
            <a:lvl5pPr marL="2717528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5pPr>
            <a:lvl6pPr marL="3396909">
              <a:defRPr>
                <a:latin typeface="+mn-lt"/>
                <a:ea typeface="+mn-ea"/>
                <a:cs typeface="+mn-cs"/>
              </a:defRPr>
            </a:lvl6pPr>
            <a:lvl7pPr marL="4076290">
              <a:defRPr>
                <a:latin typeface="+mn-lt"/>
                <a:ea typeface="+mn-ea"/>
                <a:cs typeface="+mn-cs"/>
              </a:defRPr>
            </a:lvl7pPr>
            <a:lvl8pPr marL="4755671">
              <a:defRPr>
                <a:latin typeface="+mn-lt"/>
                <a:ea typeface="+mn-ea"/>
                <a:cs typeface="+mn-cs"/>
              </a:defRPr>
            </a:lvl8pPr>
            <a:lvl9pPr marL="5435054">
              <a:defRPr>
                <a:latin typeface="+mn-lt"/>
                <a:ea typeface="+mn-ea"/>
                <a:cs typeface="+mn-cs"/>
              </a:defRPr>
            </a:lvl9pPr>
          </a:lstStyle>
          <a:p>
            <a:pPr marL="182891" indent="-182891" algn="just">
              <a:spcBef>
                <a:spcPts val="400"/>
              </a:spcBef>
            </a:pPr>
            <a:r>
              <a:rPr lang="en-US" sz="1900" dirty="0"/>
              <a:t>Simulations predict 76 mg QW as the optimal dose regimen that would benefit most patients with RRMM, especially those with high </a:t>
            </a:r>
            <a:r>
              <a:rPr lang="en-US" sz="1900" dirty="0" err="1"/>
              <a:t>sBCMA</a:t>
            </a:r>
            <a:r>
              <a:rPr lang="en-US" sz="1900" dirty="0"/>
              <a:t> levels (</a:t>
            </a:r>
            <a:r>
              <a:rPr lang="en-US" sz="1900" b="1" dirty="0"/>
              <a:t>Figure 4</a:t>
            </a:r>
            <a:r>
              <a:rPr lang="en-US" sz="1900" dirty="0"/>
              <a:t>)</a:t>
            </a:r>
          </a:p>
        </p:txBody>
      </p:sp>
      <p:grpSp>
        <p:nvGrpSpPr>
          <p:cNvPr id="10" name="object 6">
            <a:extLst>
              <a:ext uri="{FF2B5EF4-FFF2-40B4-BE49-F238E27FC236}">
                <a16:creationId xmlns:a16="http://schemas.microsoft.com/office/drawing/2014/main" id="{46885B65-AD4B-8901-498F-7199C616408F}"/>
              </a:ext>
            </a:extLst>
          </p:cNvPr>
          <p:cNvGrpSpPr/>
          <p:nvPr/>
        </p:nvGrpSpPr>
        <p:grpSpPr>
          <a:xfrm>
            <a:off x="1144672" y="5701008"/>
            <a:ext cx="898074" cy="901168"/>
            <a:chOff x="458762" y="3167458"/>
            <a:chExt cx="553085" cy="554990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862C6DAF-C623-3EE8-44BD-B4CD3DC83A90}"/>
                </a:ext>
              </a:extLst>
            </p:cNvPr>
            <p:cNvSpPr/>
            <p:nvPr/>
          </p:nvSpPr>
          <p:spPr>
            <a:xfrm>
              <a:off x="458762" y="3167458"/>
              <a:ext cx="553085" cy="554990"/>
            </a:xfrm>
            <a:custGeom>
              <a:avLst/>
              <a:gdLst/>
              <a:ahLst/>
              <a:cxnLst/>
              <a:rect l="l" t="t" r="r" b="b"/>
              <a:pathLst>
                <a:path w="553085" h="554989">
                  <a:moveTo>
                    <a:pt x="276498" y="0"/>
                  </a:moveTo>
                  <a:lnTo>
                    <a:pt x="226798" y="4468"/>
                  </a:lnTo>
                  <a:lnTo>
                    <a:pt x="180019" y="17352"/>
                  </a:lnTo>
                  <a:lnTo>
                    <a:pt x="136945" y="37868"/>
                  </a:lnTo>
                  <a:lnTo>
                    <a:pt x="98354" y="65232"/>
                  </a:lnTo>
                  <a:lnTo>
                    <a:pt x="65029" y="98661"/>
                  </a:lnTo>
                  <a:lnTo>
                    <a:pt x="37750" y="137372"/>
                  </a:lnTo>
                  <a:lnTo>
                    <a:pt x="17298" y="180582"/>
                  </a:lnTo>
                  <a:lnTo>
                    <a:pt x="4454" y="227506"/>
                  </a:lnTo>
                  <a:lnTo>
                    <a:pt x="0" y="277363"/>
                  </a:lnTo>
                  <a:lnTo>
                    <a:pt x="4454" y="327219"/>
                  </a:lnTo>
                  <a:lnTo>
                    <a:pt x="17298" y="374143"/>
                  </a:lnTo>
                  <a:lnTo>
                    <a:pt x="37750" y="417353"/>
                  </a:lnTo>
                  <a:lnTo>
                    <a:pt x="65029" y="456063"/>
                  </a:lnTo>
                  <a:lnTo>
                    <a:pt x="98354" y="489492"/>
                  </a:lnTo>
                  <a:lnTo>
                    <a:pt x="136945" y="516855"/>
                  </a:lnTo>
                  <a:lnTo>
                    <a:pt x="180019" y="537370"/>
                  </a:lnTo>
                  <a:lnTo>
                    <a:pt x="226798" y="550254"/>
                  </a:lnTo>
                  <a:lnTo>
                    <a:pt x="276498" y="554722"/>
                  </a:lnTo>
                  <a:lnTo>
                    <a:pt x="326199" y="550254"/>
                  </a:lnTo>
                  <a:lnTo>
                    <a:pt x="372977" y="537370"/>
                  </a:lnTo>
                  <a:lnTo>
                    <a:pt x="416052" y="516855"/>
                  </a:lnTo>
                  <a:lnTo>
                    <a:pt x="454642" y="489492"/>
                  </a:lnTo>
                  <a:lnTo>
                    <a:pt x="487967" y="456063"/>
                  </a:lnTo>
                  <a:lnTo>
                    <a:pt x="515246" y="417353"/>
                  </a:lnTo>
                  <a:lnTo>
                    <a:pt x="535698" y="374143"/>
                  </a:lnTo>
                  <a:lnTo>
                    <a:pt x="548542" y="327219"/>
                  </a:lnTo>
                  <a:lnTo>
                    <a:pt x="552997" y="277363"/>
                  </a:lnTo>
                  <a:lnTo>
                    <a:pt x="548542" y="227506"/>
                  </a:lnTo>
                  <a:lnTo>
                    <a:pt x="535698" y="180582"/>
                  </a:lnTo>
                  <a:lnTo>
                    <a:pt x="515246" y="137372"/>
                  </a:lnTo>
                  <a:lnTo>
                    <a:pt x="487967" y="98661"/>
                  </a:lnTo>
                  <a:lnTo>
                    <a:pt x="454642" y="65232"/>
                  </a:lnTo>
                  <a:lnTo>
                    <a:pt x="416052" y="37868"/>
                  </a:lnTo>
                  <a:lnTo>
                    <a:pt x="372977" y="17352"/>
                  </a:lnTo>
                  <a:lnTo>
                    <a:pt x="326199" y="4468"/>
                  </a:lnTo>
                  <a:lnTo>
                    <a:pt x="276498" y="0"/>
                  </a:lnTo>
                  <a:close/>
                </a:path>
              </a:pathLst>
            </a:custGeom>
            <a:solidFill>
              <a:srgbClr val="0000C8"/>
            </a:solidFill>
          </p:spPr>
          <p:txBody>
            <a:bodyPr wrap="square" lIns="0" tIns="0" rIns="0" bIns="0" rtlCol="0"/>
            <a:lstStyle/>
            <a:p>
              <a:pPr defTabSz="905899">
                <a:defRPr/>
              </a:pPr>
              <a:endParaRPr sz="469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EFF609A1-1971-71CF-FF30-2592C96A5AB6}"/>
                </a:ext>
              </a:extLst>
            </p:cNvPr>
            <p:cNvSpPr/>
            <p:nvPr/>
          </p:nvSpPr>
          <p:spPr>
            <a:xfrm>
              <a:off x="584528" y="3296464"/>
              <a:ext cx="306070" cy="304800"/>
            </a:xfrm>
            <a:custGeom>
              <a:avLst/>
              <a:gdLst/>
              <a:ahLst/>
              <a:cxnLst/>
              <a:rect l="l" t="t" r="r" b="b"/>
              <a:pathLst>
                <a:path w="306069" h="304800">
                  <a:moveTo>
                    <a:pt x="246163" y="207733"/>
                  </a:moveTo>
                  <a:lnTo>
                    <a:pt x="187109" y="207733"/>
                  </a:lnTo>
                  <a:lnTo>
                    <a:pt x="204117" y="224658"/>
                  </a:lnTo>
                  <a:lnTo>
                    <a:pt x="203813" y="230020"/>
                  </a:lnTo>
                  <a:lnTo>
                    <a:pt x="259786" y="296980"/>
                  </a:lnTo>
                  <a:lnTo>
                    <a:pt x="278923" y="304770"/>
                  </a:lnTo>
                  <a:lnTo>
                    <a:pt x="289143" y="302822"/>
                  </a:lnTo>
                  <a:lnTo>
                    <a:pt x="298058" y="296980"/>
                  </a:lnTo>
                  <a:lnTo>
                    <a:pt x="303930" y="288108"/>
                  </a:lnTo>
                  <a:lnTo>
                    <a:pt x="305887" y="277937"/>
                  </a:lnTo>
                  <a:lnTo>
                    <a:pt x="303930" y="267767"/>
                  </a:lnTo>
                  <a:lnTo>
                    <a:pt x="298058" y="258895"/>
                  </a:lnTo>
                  <a:lnTo>
                    <a:pt x="250122" y="210810"/>
                  </a:lnTo>
                  <a:lnTo>
                    <a:pt x="246163" y="207733"/>
                  </a:lnTo>
                  <a:close/>
                </a:path>
                <a:path w="306069" h="304800">
                  <a:moveTo>
                    <a:pt x="116749" y="0"/>
                  </a:moveTo>
                  <a:lnTo>
                    <a:pt x="71489" y="8891"/>
                  </a:lnTo>
                  <a:lnTo>
                    <a:pt x="34454" y="33613"/>
                  </a:lnTo>
                  <a:lnTo>
                    <a:pt x="9380" y="70380"/>
                  </a:lnTo>
                  <a:lnTo>
                    <a:pt x="0" y="115406"/>
                  </a:lnTo>
                  <a:lnTo>
                    <a:pt x="8934" y="160444"/>
                  </a:lnTo>
                  <a:lnTo>
                    <a:pt x="33778" y="197297"/>
                  </a:lnTo>
                  <a:lnTo>
                    <a:pt x="70726" y="222248"/>
                  </a:lnTo>
                  <a:lnTo>
                    <a:pt x="115975" y="231583"/>
                  </a:lnTo>
                  <a:lnTo>
                    <a:pt x="134973" y="230020"/>
                  </a:lnTo>
                  <a:lnTo>
                    <a:pt x="153427" y="225428"/>
                  </a:lnTo>
                  <a:lnTo>
                    <a:pt x="170939" y="217951"/>
                  </a:lnTo>
                  <a:lnTo>
                    <a:pt x="185895" y="208500"/>
                  </a:lnTo>
                  <a:lnTo>
                    <a:pt x="116749" y="208500"/>
                  </a:lnTo>
                  <a:lnTo>
                    <a:pt x="80561" y="201269"/>
                  </a:lnTo>
                  <a:lnTo>
                    <a:pt x="51078" y="181524"/>
                  </a:lnTo>
                  <a:lnTo>
                    <a:pt x="31236" y="152186"/>
                  </a:lnTo>
                  <a:lnTo>
                    <a:pt x="23969" y="116177"/>
                  </a:lnTo>
                  <a:lnTo>
                    <a:pt x="31236" y="80167"/>
                  </a:lnTo>
                  <a:lnTo>
                    <a:pt x="51078" y="50829"/>
                  </a:lnTo>
                  <a:lnTo>
                    <a:pt x="80561" y="31084"/>
                  </a:lnTo>
                  <a:lnTo>
                    <a:pt x="116749" y="23853"/>
                  </a:lnTo>
                  <a:lnTo>
                    <a:pt x="183453" y="23853"/>
                  </a:lnTo>
                  <a:lnTo>
                    <a:pt x="161998" y="9341"/>
                  </a:lnTo>
                  <a:lnTo>
                    <a:pt x="116749" y="0"/>
                  </a:lnTo>
                  <a:close/>
                </a:path>
                <a:path w="306069" h="304800">
                  <a:moveTo>
                    <a:pt x="183453" y="23853"/>
                  </a:moveTo>
                  <a:lnTo>
                    <a:pt x="116749" y="23853"/>
                  </a:lnTo>
                  <a:lnTo>
                    <a:pt x="152938" y="31084"/>
                  </a:lnTo>
                  <a:lnTo>
                    <a:pt x="182421" y="50829"/>
                  </a:lnTo>
                  <a:lnTo>
                    <a:pt x="202263" y="80167"/>
                  </a:lnTo>
                  <a:lnTo>
                    <a:pt x="209374" y="115406"/>
                  </a:lnTo>
                  <a:lnTo>
                    <a:pt x="209451" y="116562"/>
                  </a:lnTo>
                  <a:lnTo>
                    <a:pt x="202208" y="152025"/>
                  </a:lnTo>
                  <a:lnTo>
                    <a:pt x="182275" y="181381"/>
                  </a:lnTo>
                  <a:lnTo>
                    <a:pt x="152774" y="201216"/>
                  </a:lnTo>
                  <a:lnTo>
                    <a:pt x="116749" y="208500"/>
                  </a:lnTo>
                  <a:lnTo>
                    <a:pt x="185895" y="208500"/>
                  </a:lnTo>
                  <a:lnTo>
                    <a:pt x="187109" y="207733"/>
                  </a:lnTo>
                  <a:lnTo>
                    <a:pt x="246163" y="207733"/>
                  </a:lnTo>
                  <a:lnTo>
                    <a:pt x="244964" y="206801"/>
                  </a:lnTo>
                  <a:lnTo>
                    <a:pt x="239008" y="204126"/>
                  </a:lnTo>
                  <a:lnTo>
                    <a:pt x="235561" y="203500"/>
                  </a:lnTo>
                  <a:lnTo>
                    <a:pt x="226152" y="203500"/>
                  </a:lnTo>
                  <a:lnTo>
                    <a:pt x="208758" y="186574"/>
                  </a:lnTo>
                  <a:lnTo>
                    <a:pt x="219026" y="170766"/>
                  </a:lnTo>
                  <a:lnTo>
                    <a:pt x="226540" y="153588"/>
                  </a:lnTo>
                  <a:lnTo>
                    <a:pt x="231154" y="135399"/>
                  </a:lnTo>
                  <a:lnTo>
                    <a:pt x="232724" y="116562"/>
                  </a:lnTo>
                  <a:lnTo>
                    <a:pt x="223792" y="71301"/>
                  </a:lnTo>
                  <a:lnTo>
                    <a:pt x="198948" y="34334"/>
                  </a:lnTo>
                  <a:lnTo>
                    <a:pt x="183453" y="23853"/>
                  </a:lnTo>
                  <a:close/>
                </a:path>
                <a:path w="306069" h="304800">
                  <a:moveTo>
                    <a:pt x="232617" y="202965"/>
                  </a:moveTo>
                  <a:lnTo>
                    <a:pt x="226152" y="203500"/>
                  </a:lnTo>
                  <a:lnTo>
                    <a:pt x="235561" y="203500"/>
                  </a:lnTo>
                  <a:lnTo>
                    <a:pt x="232617" y="202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05899">
                <a:defRPr/>
              </a:pPr>
              <a:endParaRPr sz="4698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ACA3FF8C-37E1-5D27-3F91-4480014C0C4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161" y="3353013"/>
              <a:ext cx="166617" cy="122330"/>
            </a:xfrm>
            <a:prstGeom prst="rect">
              <a:avLst/>
            </a:prstGeom>
          </p:spPr>
        </p:pic>
      </p:grpSp>
      <p:sp>
        <p:nvSpPr>
          <p:cNvPr id="26" name="object 222">
            <a:extLst>
              <a:ext uri="{FF2B5EF4-FFF2-40B4-BE49-F238E27FC236}">
                <a16:creationId xmlns:a16="http://schemas.microsoft.com/office/drawing/2014/main" id="{ED1EAD91-9CB4-BA2E-BEB7-878C4ECEB4E3}"/>
              </a:ext>
            </a:extLst>
          </p:cNvPr>
          <p:cNvSpPr txBox="1"/>
          <p:nvPr/>
        </p:nvSpPr>
        <p:spPr>
          <a:xfrm>
            <a:off x="685800" y="26770765"/>
            <a:ext cx="5572125" cy="2798033"/>
          </a:xfrm>
          <a:prstGeom prst="rect">
            <a:avLst/>
          </a:prstGeom>
        </p:spPr>
        <p:txBody>
          <a:bodyPr vert="horz" wrap="square" lIns="0" tIns="17613" rIns="0" bIns="0" rtlCol="0">
            <a:spAutoFit/>
          </a:bodyPr>
          <a:lstStyle/>
          <a:p>
            <a:pPr marL="12582" marR="5033" defTabSz="905899">
              <a:spcBef>
                <a:spcPts val="800"/>
              </a:spcBef>
              <a:defRPr/>
            </a:pPr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References: 1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. Shah N, et al. Leukemia 2020;34:985-1005. </a:t>
            </a:r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Allen RJ, et al. CPT Pharmacometrics Syst Pharmacol 2016;5:140-146. </a:t>
            </a:r>
            <a:b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Bahlis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NJ, et al. Nat Med 2023;29:2570-2576.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Lesokhin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AM, et al. Nat Med 2023;29:2259-2267.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Elrexfio (elranatamab). Prescribing information. Pfizer; 2023. </a:t>
            </a:r>
          </a:p>
          <a:p>
            <a:pPr marL="12582" marR="5033" defTabSz="905899">
              <a:spcBef>
                <a:spcPts val="8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acknowledge Tanvi, Aijaz, and Rukmini for their contributions to code development for earlier versions of this model. The study was sponsored by Pfizer. </a:t>
            </a:r>
          </a:p>
          <a:p>
            <a:pPr marL="12582" marR="5033" defTabSz="905899">
              <a:spcBef>
                <a:spcPts val="8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Disclosures: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authors of this poster are employed by Pfizer.</a:t>
            </a:r>
          </a:p>
          <a:p>
            <a:pPr marL="12582" marR="5033" defTabSz="905899">
              <a:spcBef>
                <a:spcPts val="8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Kamrine Poels, kamrine.poels@pfizer.com</a:t>
            </a:r>
          </a:p>
          <a:p>
            <a:pPr marL="12582" marR="5033" defTabSz="905899">
              <a:spcBef>
                <a:spcPts val="800"/>
              </a:spcBef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© 2024. All rights reserved.</a:t>
            </a:r>
          </a:p>
        </p:txBody>
      </p:sp>
      <p:sp>
        <p:nvSpPr>
          <p:cNvPr id="41" name="Text Placeholder 905">
            <a:extLst>
              <a:ext uri="{FF2B5EF4-FFF2-40B4-BE49-F238E27FC236}">
                <a16:creationId xmlns:a16="http://schemas.microsoft.com/office/drawing/2014/main" id="{468A3310-C99A-B466-0FB5-0A5E4082D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7929" y="7837132"/>
            <a:ext cx="8294329" cy="4859034"/>
          </a:xfrm>
        </p:spPr>
        <p:txBody>
          <a:bodyPr vert="horz" lIns="0" tIns="0" rIns="0" bIns="45720" rtlCol="0">
            <a:noAutofit/>
          </a:bodyPr>
          <a:lstStyle/>
          <a:p>
            <a:pPr marL="0" indent="0" algn="just">
              <a:buNone/>
              <a:defRPr/>
            </a:pPr>
            <a:r>
              <a:rPr lang="en-US" sz="3200" b="1" dirty="0">
                <a:solidFill>
                  <a:srgbClr val="0000C9"/>
                </a:solidFill>
              </a:rPr>
              <a:t>Methods</a:t>
            </a:r>
          </a:p>
          <a:p>
            <a:pPr marL="11952" indent="0" algn="just">
              <a:spcBef>
                <a:spcPts val="400"/>
              </a:spcBef>
              <a:buNone/>
            </a:pPr>
            <a:r>
              <a:rPr lang="en-US" sz="2300" b="1" dirty="0"/>
              <a:t>Model Structure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en-US" sz="1900" spc="-20" dirty="0"/>
              <a:t>We developed a mathematical model (</a:t>
            </a:r>
            <a:r>
              <a:rPr lang="en-US" sz="1900" b="1" spc="-20" dirty="0"/>
              <a:t>Figure 1</a:t>
            </a:r>
            <a:r>
              <a:rPr lang="en-US" sz="1900" spc="-20" dirty="0"/>
              <a:t>) that captures the mechanism of action of elranatamab and disease dynamics for patients with MM</a:t>
            </a:r>
          </a:p>
          <a:p>
            <a:pPr algn="just">
              <a:spcBef>
                <a:spcPts val="400"/>
              </a:spcBef>
            </a:pPr>
            <a:r>
              <a:rPr lang="en-US" sz="1900" spc="-20" dirty="0"/>
              <a:t>Myeloma cells in bone marrow shed BCMA at a rate proportional to tumor burden (myeloma cells); BCMA densities were informed by the literature</a:t>
            </a:r>
          </a:p>
          <a:p>
            <a:pPr algn="just">
              <a:spcBef>
                <a:spcPts val="400"/>
              </a:spcBef>
            </a:pPr>
            <a:r>
              <a:rPr lang="en-US" sz="1900" spc="-20" dirty="0" err="1"/>
              <a:t>sBCMA</a:t>
            </a:r>
            <a:r>
              <a:rPr lang="en-US" sz="1900" spc="-20" dirty="0"/>
              <a:t> binds </a:t>
            </a:r>
            <a:r>
              <a:rPr lang="en-US" sz="1900" spc="-20" dirty="0" err="1"/>
              <a:t>BsAb</a:t>
            </a:r>
            <a:r>
              <a:rPr lang="en-US" sz="1900" spc="-20" dirty="0"/>
              <a:t> (forming a dimer) or it can exit in circulation</a:t>
            </a:r>
          </a:p>
          <a:p>
            <a:pPr algn="just">
              <a:spcBef>
                <a:spcPts val="400"/>
              </a:spcBef>
            </a:pPr>
            <a:r>
              <a:rPr lang="en-US" sz="1900" spc="-20" dirty="0"/>
              <a:t>T cells have CD3 receptors that bind </a:t>
            </a:r>
            <a:r>
              <a:rPr lang="en-US" sz="1900" spc="-20" dirty="0" err="1"/>
              <a:t>BsAb</a:t>
            </a:r>
            <a:r>
              <a:rPr lang="en-US" sz="1900" spc="-20" dirty="0"/>
              <a:t> (forming a dimer); CD3 receptor densities were informed by the literature</a:t>
            </a:r>
          </a:p>
          <a:p>
            <a:pPr algn="just">
              <a:spcBef>
                <a:spcPts val="400"/>
              </a:spcBef>
            </a:pPr>
            <a:r>
              <a:rPr lang="en-US" sz="1900" spc="-20" dirty="0"/>
              <a:t>Production rate of FLC and M-protein is assumed to be constant per tumor cell and proportional to tumor burden or myeloma cell numbers</a:t>
            </a:r>
          </a:p>
          <a:p>
            <a:pPr algn="just">
              <a:spcBef>
                <a:spcPts val="400"/>
              </a:spcBef>
            </a:pPr>
            <a:r>
              <a:rPr lang="en-US" sz="1900" spc="-20" dirty="0"/>
              <a:t>Trimers (myeloma cell+BsAb+CD3) drive tumor killing and cytokine production</a:t>
            </a:r>
          </a:p>
          <a:p>
            <a:pPr algn="just">
              <a:spcBef>
                <a:spcPts val="400"/>
              </a:spcBef>
            </a:pPr>
            <a:r>
              <a:rPr lang="en-US" sz="1900" spc="-20" dirty="0"/>
              <a:t>High cytokine levels block movement of T cells back into circulation</a:t>
            </a:r>
          </a:p>
        </p:txBody>
      </p:sp>
      <p:sp>
        <p:nvSpPr>
          <p:cNvPr id="44" name="Text Placeholder 905">
            <a:extLst>
              <a:ext uri="{FF2B5EF4-FFF2-40B4-BE49-F238E27FC236}">
                <a16:creationId xmlns:a16="http://schemas.microsoft.com/office/drawing/2014/main" id="{1A3BA2EB-73EF-3CC1-2FB4-F73F5DAA2A6C}"/>
              </a:ext>
            </a:extLst>
          </p:cNvPr>
          <p:cNvSpPr txBox="1">
            <a:spLocks/>
          </p:cNvSpPr>
          <p:nvPr/>
        </p:nvSpPr>
        <p:spPr>
          <a:xfrm>
            <a:off x="709881" y="20298741"/>
            <a:ext cx="5541113" cy="1394189"/>
          </a:xfrm>
          <a:prstGeom prst="rect">
            <a:avLst/>
          </a:prstGeom>
        </p:spPr>
        <p:txBody>
          <a:bodyPr vert="horz" lIns="0" tIns="30480" rIns="0" bIns="30480" rtlCol="0">
            <a:noAutofit/>
          </a:bodyPr>
          <a:lstStyle>
            <a:lvl1pPr marL="174563" marR="168901" indent="-156636" algn="l" defTabSz="1358764" rtl="0" eaLnBrk="1" latinLnBrk="0" hangingPunct="1">
              <a:spcBef>
                <a:spcPts val="356"/>
              </a:spcBef>
              <a:buClr>
                <a:srgbClr val="0036A0"/>
              </a:buClr>
              <a:buFontTx/>
              <a:buChar char="•"/>
              <a:tabLst>
                <a:tab pos="175507" algn="l"/>
              </a:tabLst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28575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latin typeface="+mn-lt"/>
                <a:ea typeface="+mn-ea"/>
                <a:cs typeface="+mn-cs"/>
              </a:defRPr>
            </a:lvl3pPr>
            <a:lvl4pPr marL="2038145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4pPr>
            <a:lvl5pPr marL="2717528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5pPr>
            <a:lvl6pPr marL="3396909">
              <a:defRPr>
                <a:latin typeface="+mn-lt"/>
                <a:ea typeface="+mn-ea"/>
                <a:cs typeface="+mn-cs"/>
              </a:defRPr>
            </a:lvl6pPr>
            <a:lvl7pPr marL="4076290">
              <a:defRPr>
                <a:latin typeface="+mn-lt"/>
                <a:ea typeface="+mn-ea"/>
                <a:cs typeface="+mn-cs"/>
              </a:defRPr>
            </a:lvl7pPr>
            <a:lvl8pPr marL="4755671">
              <a:defRPr>
                <a:latin typeface="+mn-lt"/>
                <a:ea typeface="+mn-ea"/>
                <a:cs typeface="+mn-cs"/>
              </a:defRPr>
            </a:lvl8pPr>
            <a:lvl9pPr marL="5435054">
              <a:defRPr>
                <a:latin typeface="+mn-lt"/>
                <a:ea typeface="+mn-ea"/>
                <a:cs typeface="+mn-cs"/>
              </a:defRPr>
            </a:lvl9pPr>
          </a:lstStyle>
          <a:p>
            <a:pPr marL="182891" indent="-182891" algn="just">
              <a:spcBef>
                <a:spcPts val="400"/>
              </a:spcBef>
            </a:pPr>
            <a:r>
              <a:rPr lang="en-US" sz="1900" dirty="0"/>
              <a:t>Virtual population (VPop) methods are computational approaches that fit QSP models to clinical biomarker datasets through selection of virtual patients for a virtual trial</a:t>
            </a:r>
            <a:r>
              <a:rPr lang="en-US" sz="1900" baseline="30000" dirty="0"/>
              <a:t>2</a:t>
            </a:r>
            <a:endParaRPr lang="en-US" sz="1900" dirty="0"/>
          </a:p>
        </p:txBody>
      </p:sp>
      <p:graphicFrame>
        <p:nvGraphicFramePr>
          <p:cNvPr id="45" name="object 196">
            <a:extLst>
              <a:ext uri="{FF2B5EF4-FFF2-40B4-BE49-F238E27FC236}">
                <a16:creationId xmlns:a16="http://schemas.microsoft.com/office/drawing/2014/main" id="{EB1F0E25-7304-4B4D-90FA-9C8225FF9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49493"/>
              </p:ext>
            </p:extLst>
          </p:nvPr>
        </p:nvGraphicFramePr>
        <p:xfrm>
          <a:off x="689702" y="15320531"/>
          <a:ext cx="5578669" cy="4630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515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20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1. Schema of CD3-BCMA </a:t>
                      </a:r>
                      <a:r>
                        <a:rPr lang="en-US" sz="2000" b="1" spc="10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BsAb</a:t>
                      </a:r>
                      <a:r>
                        <a:rPr lang="en-US" sz="20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 with tumor dynamics</a:t>
                      </a:r>
                    </a:p>
                  </a:txBody>
                  <a:tcPr marL="36131" marR="0" marT="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251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3543300" algn="l"/>
                        </a:tabLst>
                      </a:pPr>
                      <a:endParaRPr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96">
            <a:extLst>
              <a:ext uri="{FF2B5EF4-FFF2-40B4-BE49-F238E27FC236}">
                <a16:creationId xmlns:a16="http://schemas.microsoft.com/office/drawing/2014/main" id="{7FB4BFBC-5BB8-CB5C-241C-7A73507F1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94482"/>
              </p:ext>
            </p:extLst>
          </p:nvPr>
        </p:nvGraphicFramePr>
        <p:xfrm>
          <a:off x="15722604" y="27984353"/>
          <a:ext cx="8284857" cy="4209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20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6. Summary of modeling workflow and impact</a:t>
                      </a:r>
                    </a:p>
                  </a:txBody>
                  <a:tcPr marL="36131" marR="0" marT="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473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3543300" algn="l"/>
                        </a:tabLst>
                      </a:pPr>
                      <a:endParaRPr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2" name="Text Placeholder 905">
            <a:extLst>
              <a:ext uri="{FF2B5EF4-FFF2-40B4-BE49-F238E27FC236}">
                <a16:creationId xmlns:a16="http://schemas.microsoft.com/office/drawing/2014/main" id="{C7FBF88D-9A38-2B31-E069-677B11F255CB}"/>
              </a:ext>
            </a:extLst>
          </p:cNvPr>
          <p:cNvSpPr txBox="1">
            <a:spLocks/>
          </p:cNvSpPr>
          <p:nvPr/>
        </p:nvSpPr>
        <p:spPr>
          <a:xfrm>
            <a:off x="7078222" y="27511954"/>
            <a:ext cx="8266551" cy="4380363"/>
          </a:xfrm>
          <a:prstGeom prst="rect">
            <a:avLst/>
          </a:prstGeom>
        </p:spPr>
        <p:txBody>
          <a:bodyPr vert="horz" lIns="0" tIns="30480" rIns="0" bIns="30480" rtlCol="0">
            <a:noAutofit/>
          </a:bodyPr>
          <a:lstStyle>
            <a:lvl1pPr marL="174563" marR="168901" indent="-156636" algn="l" defTabSz="1358764" rtl="0" eaLnBrk="1" latinLnBrk="0" hangingPunct="1">
              <a:spcBef>
                <a:spcPts val="356"/>
              </a:spcBef>
              <a:buClr>
                <a:srgbClr val="0036A0"/>
              </a:buClr>
              <a:buFontTx/>
              <a:buChar char="•"/>
              <a:tabLst>
                <a:tab pos="175507" algn="l"/>
              </a:tabLst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5760" indent="-18288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lang="en-US" sz="1304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1520" indent="-285750">
              <a:spcBef>
                <a:spcPts val="356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>
                <a:latin typeface="+mn-lt"/>
                <a:ea typeface="+mn-ea"/>
                <a:cs typeface="+mn-cs"/>
              </a:defRPr>
            </a:lvl3pPr>
            <a:lvl4pPr marL="2038145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4pPr>
            <a:lvl5pPr marL="2717528">
              <a:spcBef>
                <a:spcPts val="356"/>
              </a:spcBef>
              <a:defRPr>
                <a:latin typeface="+mn-lt"/>
                <a:ea typeface="+mn-ea"/>
                <a:cs typeface="+mn-cs"/>
              </a:defRPr>
            </a:lvl5pPr>
            <a:lvl6pPr marL="3396909">
              <a:defRPr>
                <a:latin typeface="+mn-lt"/>
                <a:ea typeface="+mn-ea"/>
                <a:cs typeface="+mn-cs"/>
              </a:defRPr>
            </a:lvl6pPr>
            <a:lvl7pPr marL="4076290">
              <a:defRPr>
                <a:latin typeface="+mn-lt"/>
                <a:ea typeface="+mn-ea"/>
                <a:cs typeface="+mn-cs"/>
              </a:defRPr>
            </a:lvl7pPr>
            <a:lvl8pPr marL="4755671">
              <a:defRPr>
                <a:latin typeface="+mn-lt"/>
                <a:ea typeface="+mn-ea"/>
                <a:cs typeface="+mn-cs"/>
              </a:defRPr>
            </a:lvl8pPr>
            <a:lvl9pPr marL="5435054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2300" b="1" dirty="0"/>
              <a:t>Model calibration and simulation</a:t>
            </a:r>
          </a:p>
          <a:p>
            <a:pPr marL="0" indent="0" algn="just">
              <a:spcBef>
                <a:spcPts val="400"/>
              </a:spcBef>
              <a:buNone/>
              <a:defRPr/>
            </a:pPr>
            <a:r>
              <a:rPr lang="en-US" sz="1900" dirty="0"/>
              <a:t>We formed virtual populations (VPop) that represent variability in biological, pharmacological, and tumor-related parameters from clinical participants to inform clinical dose-response relationships, and to identify biological determinants of clinical response (</a:t>
            </a:r>
            <a:r>
              <a:rPr lang="en-US" sz="1900" b="1" dirty="0"/>
              <a:t>Figure 2</a:t>
            </a:r>
            <a:r>
              <a:rPr lang="en-US" sz="1900" dirty="0"/>
              <a:t>)</a:t>
            </a:r>
          </a:p>
          <a:p>
            <a:pPr marL="342900" indent="-342900" algn="just">
              <a:spcBef>
                <a:spcPts val="400"/>
              </a:spcBef>
              <a:defRPr/>
            </a:pPr>
            <a:r>
              <a:rPr lang="en-US" sz="1900" dirty="0"/>
              <a:t>Each VPop was calibrated to efficacy endpoints from the MagnetisMM-1 and MagnetisMM-3 studies (</a:t>
            </a:r>
            <a:r>
              <a:rPr lang="en-US" sz="1900" b="1" dirty="0"/>
              <a:t>Figure 3</a:t>
            </a:r>
            <a:r>
              <a:rPr lang="en-US" sz="1900" dirty="0"/>
              <a:t>)</a:t>
            </a:r>
            <a:r>
              <a:rPr lang="en-US" sz="1900" baseline="30000" dirty="0"/>
              <a:t>3-4</a:t>
            </a:r>
            <a:endParaRPr lang="en-US" sz="1900" dirty="0"/>
          </a:p>
          <a:p>
            <a:pPr marL="342900" indent="-342900" algn="just">
              <a:spcBef>
                <a:spcPts val="400"/>
              </a:spcBef>
              <a:defRPr/>
            </a:pPr>
            <a:r>
              <a:rPr lang="en-US" sz="1900" dirty="0"/>
              <a:t>Additional biomarkers were used for VPop model validation (</a:t>
            </a:r>
            <a:r>
              <a:rPr lang="en-US" sz="1900" dirty="0" err="1"/>
              <a:t>ie</a:t>
            </a:r>
            <a:r>
              <a:rPr lang="en-US" sz="1900" dirty="0"/>
              <a:t>, </a:t>
            </a:r>
            <a:r>
              <a:rPr lang="en-US" sz="1900" dirty="0" err="1"/>
              <a:t>sBCMA</a:t>
            </a:r>
            <a:r>
              <a:rPr lang="en-US" sz="1900" dirty="0"/>
              <a:t>, IL-6, PK)</a:t>
            </a:r>
          </a:p>
          <a:p>
            <a:pPr marL="342900" indent="-342900" algn="just">
              <a:spcBef>
                <a:spcPts val="400"/>
              </a:spcBef>
              <a:defRPr/>
            </a:pPr>
            <a:r>
              <a:rPr lang="en-US" sz="1900" dirty="0"/>
              <a:t>Schedules of interest with distinct full doses and dose reductions conditional on response (</a:t>
            </a:r>
            <a:r>
              <a:rPr lang="en-US" sz="1900" b="1" dirty="0"/>
              <a:t>Figures 4 and 5</a:t>
            </a:r>
            <a:r>
              <a:rPr lang="en-US" sz="1900" dirty="0"/>
              <a:t>) were simulated to explore impact on efficacy</a:t>
            </a:r>
          </a:p>
          <a:p>
            <a:pPr marL="534097" lvl="1" indent="-342900" algn="just">
              <a:spcBef>
                <a:spcPts val="400"/>
              </a:spcBef>
              <a:defRPr/>
            </a:pPr>
            <a:r>
              <a:rPr lang="en-US" sz="1900" dirty="0"/>
              <a:t>Dose reduction scenario: if virtual patient is a partial responder or better, dosing is reduced from once weekly (QW) to every 2 weeks (Q2W) after cycle 6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36F4F-5C53-06F3-63E3-1099FFF56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51" y="16033889"/>
            <a:ext cx="5541112" cy="3834330"/>
          </a:xfrm>
          <a:prstGeom prst="rect">
            <a:avLst/>
          </a:prstGeom>
        </p:spPr>
      </p:pic>
      <p:graphicFrame>
        <p:nvGraphicFramePr>
          <p:cNvPr id="13" name="object 196">
            <a:extLst>
              <a:ext uri="{FF2B5EF4-FFF2-40B4-BE49-F238E27FC236}">
                <a16:creationId xmlns:a16="http://schemas.microsoft.com/office/drawing/2014/main" id="{D6403563-74E6-930A-3D5F-53B0EED2A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51019"/>
              </p:ext>
            </p:extLst>
          </p:nvPr>
        </p:nvGraphicFramePr>
        <p:xfrm>
          <a:off x="685800" y="21801560"/>
          <a:ext cx="5572125" cy="3090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43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n-US" sz="2000" b="1" spc="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Figure 2. Workflow of Virtual Population (VPop) generation</a:t>
                      </a:r>
                    </a:p>
                  </a:txBody>
                  <a:tcPr marL="36131" marR="0" marT="0" marB="0" anchor="ctr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588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3543300" algn="l"/>
                        </a:tabLst>
                      </a:pPr>
                      <a:endParaRPr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9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6AD195B-4625-094A-9A28-E754FA677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17" y="22538382"/>
            <a:ext cx="5513764" cy="2161944"/>
          </a:xfrm>
          <a:prstGeom prst="rect">
            <a:avLst/>
          </a:prstGeom>
        </p:spPr>
      </p:pic>
      <p:pic>
        <p:nvPicPr>
          <p:cNvPr id="1114" name="Picture 1113">
            <a:extLst>
              <a:ext uri="{FF2B5EF4-FFF2-40B4-BE49-F238E27FC236}">
                <a16:creationId xmlns:a16="http://schemas.microsoft.com/office/drawing/2014/main" id="{478D9D03-1B6C-DDE0-56CA-DA6BB2371C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4635"/>
          <a:stretch/>
        </p:blipFill>
        <p:spPr>
          <a:xfrm>
            <a:off x="19470972" y="28519329"/>
            <a:ext cx="4447118" cy="3254987"/>
          </a:xfrm>
          <a:prstGeom prst="rect">
            <a:avLst/>
          </a:prstGeom>
        </p:spPr>
      </p:pic>
      <p:sp>
        <p:nvSpPr>
          <p:cNvPr id="1115" name="Left Brace 1114">
            <a:extLst>
              <a:ext uri="{FF2B5EF4-FFF2-40B4-BE49-F238E27FC236}">
                <a16:creationId xmlns:a16="http://schemas.microsoft.com/office/drawing/2014/main" id="{4FA5A351-190E-D677-1414-5F3156D14B38}"/>
              </a:ext>
            </a:extLst>
          </p:cNvPr>
          <p:cNvSpPr/>
          <p:nvPr/>
        </p:nvSpPr>
        <p:spPr bwMode="auto">
          <a:xfrm rot="10800000">
            <a:off x="19112366" y="28512858"/>
            <a:ext cx="312375" cy="3526502"/>
          </a:xfrm>
          <a:prstGeom prst="leftBrace">
            <a:avLst>
              <a:gd name="adj1" fmla="val 66268"/>
              <a:gd name="adj2" fmla="val 50000"/>
            </a:avLst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1116" name="Diagram 1115">
            <a:extLst>
              <a:ext uri="{FF2B5EF4-FFF2-40B4-BE49-F238E27FC236}">
                <a16:creationId xmlns:a16="http://schemas.microsoft.com/office/drawing/2014/main" id="{E2503E35-2949-F7A6-411D-A6D3FF7A1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151227"/>
              </p:ext>
            </p:extLst>
          </p:nvPr>
        </p:nvGraphicFramePr>
        <p:xfrm>
          <a:off x="15832904" y="28954864"/>
          <a:ext cx="3279461" cy="312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17" name="TextBox 1116">
            <a:extLst>
              <a:ext uri="{FF2B5EF4-FFF2-40B4-BE49-F238E27FC236}">
                <a16:creationId xmlns:a16="http://schemas.microsoft.com/office/drawing/2014/main" id="{842B5635-2778-18D5-5DFA-473CB1842C82}"/>
              </a:ext>
            </a:extLst>
          </p:cNvPr>
          <p:cNvSpPr txBox="1"/>
          <p:nvPr/>
        </p:nvSpPr>
        <p:spPr>
          <a:xfrm>
            <a:off x="16228791" y="28519329"/>
            <a:ext cx="2428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Input data and sources</a:t>
            </a:r>
          </a:p>
        </p:txBody>
      </p:sp>
      <p:grpSp>
        <p:nvGrpSpPr>
          <p:cNvPr id="1112" name="Group 1111">
            <a:extLst>
              <a:ext uri="{FF2B5EF4-FFF2-40B4-BE49-F238E27FC236}">
                <a16:creationId xmlns:a16="http://schemas.microsoft.com/office/drawing/2014/main" id="{4882A3AE-B50C-E53F-1795-FCB50D5613D9}"/>
              </a:ext>
            </a:extLst>
          </p:cNvPr>
          <p:cNvGrpSpPr>
            <a:grpSpLocks noChangeAspect="1"/>
          </p:cNvGrpSpPr>
          <p:nvPr/>
        </p:nvGrpSpPr>
        <p:grpSpPr>
          <a:xfrm>
            <a:off x="16196064" y="16859335"/>
            <a:ext cx="7102060" cy="6515707"/>
            <a:chOff x="16192333" y="17021643"/>
            <a:chExt cx="4227838" cy="3878784"/>
          </a:xfrm>
        </p:grpSpPr>
        <p:pic>
          <p:nvPicPr>
            <p:cNvPr id="1102" name="Picture 1101" descr="A graph of a number of people&#10;&#10;Description automatically generated with medium confidence">
              <a:extLst>
                <a:ext uri="{FF2B5EF4-FFF2-40B4-BE49-F238E27FC236}">
                  <a16:creationId xmlns:a16="http://schemas.microsoft.com/office/drawing/2014/main" id="{111F75F8-7C60-D819-3BBF-077D8C606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456575" y="17042218"/>
              <a:ext cx="1887396" cy="1887396"/>
            </a:xfrm>
            <a:prstGeom prst="rect">
              <a:avLst/>
            </a:prstGeom>
          </p:spPr>
        </p:pic>
        <p:grpSp>
          <p:nvGrpSpPr>
            <p:cNvPr id="1103" name="Group 1102">
              <a:extLst>
                <a:ext uri="{FF2B5EF4-FFF2-40B4-BE49-F238E27FC236}">
                  <a16:creationId xmlns:a16="http://schemas.microsoft.com/office/drawing/2014/main" id="{49F65346-59A2-07AE-F1E0-F1F690EA46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268357" y="18783029"/>
              <a:ext cx="4151814" cy="2117398"/>
              <a:chOff x="8244271" y="2846430"/>
              <a:chExt cx="7756171" cy="3955595"/>
            </a:xfrm>
          </p:grpSpPr>
          <p:pic>
            <p:nvPicPr>
              <p:cNvPr id="1104" name="Content Placeholder 8">
                <a:extLst>
                  <a:ext uri="{FF2B5EF4-FFF2-40B4-BE49-F238E27FC236}">
                    <a16:creationId xmlns:a16="http://schemas.microsoft.com/office/drawing/2014/main" id="{B273595E-94E2-8785-E5C9-1117D5813F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29150" b="8383"/>
              <a:stretch/>
            </p:blipFill>
            <p:spPr>
              <a:xfrm>
                <a:off x="8531633" y="2968277"/>
                <a:ext cx="7468809" cy="3511977"/>
              </a:xfrm>
              <a:prstGeom prst="rect">
                <a:avLst/>
              </a:prstGeom>
            </p:spPr>
          </p:pic>
          <p:pic>
            <p:nvPicPr>
              <p:cNvPr id="1105" name="Content Placeholder 8">
                <a:extLst>
                  <a:ext uri="{FF2B5EF4-FFF2-40B4-BE49-F238E27FC236}">
                    <a16:creationId xmlns:a16="http://schemas.microsoft.com/office/drawing/2014/main" id="{8FF107F7-B93C-634F-0167-509AD0C8C7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r="97331"/>
              <a:stretch/>
            </p:blipFill>
            <p:spPr>
              <a:xfrm>
                <a:off x="8244271" y="2846430"/>
                <a:ext cx="281340" cy="3833345"/>
              </a:xfrm>
              <a:prstGeom prst="rect">
                <a:avLst/>
              </a:prstGeom>
            </p:spPr>
          </p:pic>
          <p:pic>
            <p:nvPicPr>
              <p:cNvPr id="1106" name="Content Placeholder 8">
                <a:extLst>
                  <a:ext uri="{FF2B5EF4-FFF2-40B4-BE49-F238E27FC236}">
                    <a16:creationId xmlns:a16="http://schemas.microsoft.com/office/drawing/2014/main" id="{89892125-0385-9C19-DFEA-635565E52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37867" t="92221" r="31787" b="1401"/>
              <a:stretch/>
            </p:blipFill>
            <p:spPr>
              <a:xfrm>
                <a:off x="10732691" y="6557525"/>
                <a:ext cx="3198954" cy="244500"/>
              </a:xfrm>
              <a:prstGeom prst="rect">
                <a:avLst/>
              </a:prstGeom>
            </p:spPr>
          </p:pic>
        </p:grpSp>
        <p:pic>
          <p:nvPicPr>
            <p:cNvPr id="1107" name="Picture 1106" descr="Chart&#10;&#10;Description automatically generated">
              <a:extLst>
                <a:ext uri="{FF2B5EF4-FFF2-40B4-BE49-F238E27FC236}">
                  <a16:creationId xmlns:a16="http://schemas.microsoft.com/office/drawing/2014/main" id="{69DC2A59-DDED-CAAD-DD45-956DD52ED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9280" t="85693" r="30460" b="830"/>
            <a:stretch/>
          </p:blipFill>
          <p:spPr bwMode="gray">
            <a:xfrm>
              <a:off x="16708228" y="17266614"/>
              <a:ext cx="1197659" cy="2333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08" name="TextBox 1107">
              <a:extLst>
                <a:ext uri="{FF2B5EF4-FFF2-40B4-BE49-F238E27FC236}">
                  <a16:creationId xmlns:a16="http://schemas.microsoft.com/office/drawing/2014/main" id="{950507C8-28EC-FC51-FD66-34FF05CA994D}"/>
                </a:ext>
              </a:extLst>
            </p:cNvPr>
            <p:cNvSpPr txBox="1"/>
            <p:nvPr/>
          </p:nvSpPr>
          <p:spPr bwMode="gray">
            <a:xfrm>
              <a:off x="16255417" y="17021643"/>
              <a:ext cx="2044917" cy="402762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BsAb-CD3 dimer concentration normalized by </a:t>
              </a:r>
              <a:b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T-cell concentration 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9" name="Picture 1108" descr="Chart&#10;&#10;Description automatically generated">
              <a:extLst>
                <a:ext uri="{FF2B5EF4-FFF2-40B4-BE49-F238E27FC236}">
                  <a16:creationId xmlns:a16="http://schemas.microsoft.com/office/drawing/2014/main" id="{2F65A83F-FF8A-D6C5-0C7E-ACDC84B64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7515" t="22102" r="55018" b="22650"/>
            <a:stretch/>
          </p:blipFill>
          <p:spPr bwMode="gray">
            <a:xfrm>
              <a:off x="16311430" y="17434980"/>
              <a:ext cx="1953620" cy="126049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0" name="Picture 1109" descr="Chart&#10;&#10;Description automatically generated">
              <a:extLst>
                <a:ext uri="{FF2B5EF4-FFF2-40B4-BE49-F238E27FC236}">
                  <a16:creationId xmlns:a16="http://schemas.microsoft.com/office/drawing/2014/main" id="{585C13EF-45CF-605B-0878-3E884140F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22102" r="97310" b="22650"/>
            <a:stretch/>
          </p:blipFill>
          <p:spPr bwMode="gray">
            <a:xfrm>
              <a:off x="16192333" y="17531746"/>
              <a:ext cx="104503" cy="93941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1" name="Picture 1110" descr="Chart&#10;&#10;Description automatically generated">
              <a:extLst>
                <a:ext uri="{FF2B5EF4-FFF2-40B4-BE49-F238E27FC236}">
                  <a16:creationId xmlns:a16="http://schemas.microsoft.com/office/drawing/2014/main" id="{6B011601-78BC-2A5D-5506-87C89610D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41341" t="78096" r="33382" b="17456"/>
            <a:stretch/>
          </p:blipFill>
          <p:spPr bwMode="gray">
            <a:xfrm>
              <a:off x="16761173" y="18715808"/>
              <a:ext cx="1091767" cy="833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A96AB496-D62F-51DD-D6DC-11C88814993F}"/>
              </a:ext>
            </a:extLst>
          </p:cNvPr>
          <p:cNvSpPr/>
          <p:nvPr/>
        </p:nvSpPr>
        <p:spPr>
          <a:xfrm>
            <a:off x="3209925" y="24291030"/>
            <a:ext cx="252412" cy="14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TextBox 1119">
            <a:extLst>
              <a:ext uri="{FF2B5EF4-FFF2-40B4-BE49-F238E27FC236}">
                <a16:creationId xmlns:a16="http://schemas.microsoft.com/office/drawing/2014/main" id="{C10F6710-D0E9-D1A9-BA62-F29B1EA8E263}"/>
              </a:ext>
            </a:extLst>
          </p:cNvPr>
          <p:cNvSpPr txBox="1"/>
          <p:nvPr/>
        </p:nvSpPr>
        <p:spPr>
          <a:xfrm>
            <a:off x="3130242" y="24242722"/>
            <a:ext cx="484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120</a:t>
            </a:r>
          </a:p>
        </p:txBody>
      </p:sp>
      <p:sp>
        <p:nvSpPr>
          <p:cNvPr id="1123" name="TextBox 1122">
            <a:extLst>
              <a:ext uri="{FF2B5EF4-FFF2-40B4-BE49-F238E27FC236}">
                <a16:creationId xmlns:a16="http://schemas.microsoft.com/office/drawing/2014/main" id="{71705102-04AA-34DE-03DD-808A9376231F}"/>
              </a:ext>
            </a:extLst>
          </p:cNvPr>
          <p:cNvSpPr txBox="1"/>
          <p:nvPr/>
        </p:nvSpPr>
        <p:spPr>
          <a:xfrm>
            <a:off x="15734815" y="7837132"/>
            <a:ext cx="8274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n-US" sz="3200" b="1" dirty="0">
                <a:solidFill>
                  <a:schemeClr val="accent1"/>
                </a:solidFill>
              </a:rPr>
              <a:t>Results and 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43647-BA62-9E2E-693A-C45CF741BA4E}"/>
              </a:ext>
            </a:extLst>
          </p:cNvPr>
          <p:cNvSpPr txBox="1"/>
          <p:nvPr/>
        </p:nvSpPr>
        <p:spPr>
          <a:xfrm rot="16200000">
            <a:off x="6245768" y="20189120"/>
            <a:ext cx="248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Change from baseline, %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3E989D-D099-9634-BB1F-13C946B1FD00}"/>
              </a:ext>
            </a:extLst>
          </p:cNvPr>
          <p:cNvGrpSpPr>
            <a:grpSpLocks noChangeAspect="1"/>
          </p:cNvGrpSpPr>
          <p:nvPr/>
        </p:nvGrpSpPr>
        <p:grpSpPr>
          <a:xfrm>
            <a:off x="7508015" y="13495280"/>
            <a:ext cx="6713624" cy="4903169"/>
            <a:chOff x="218517" y="3287922"/>
            <a:chExt cx="4241264" cy="30975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AEBF75-B308-2F3C-6342-9384B3954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4153"/>
            <a:stretch/>
          </p:blipFill>
          <p:spPr>
            <a:xfrm>
              <a:off x="218517" y="3287922"/>
              <a:ext cx="4241264" cy="309752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C9525F-2B63-2CC0-0329-D4045DEBE752}"/>
                </a:ext>
              </a:extLst>
            </p:cNvPr>
            <p:cNvSpPr/>
            <p:nvPr/>
          </p:nvSpPr>
          <p:spPr>
            <a:xfrm>
              <a:off x="2828611" y="3482862"/>
              <a:ext cx="1394898" cy="390323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F7CAB4-0FBC-87AD-E85C-1282F6B83029}"/>
                </a:ext>
              </a:extLst>
            </p:cNvPr>
            <p:cNvCxnSpPr>
              <a:cxnSpLocks/>
            </p:cNvCxnSpPr>
            <p:nvPr/>
          </p:nvCxnSpPr>
          <p:spPr>
            <a:xfrm>
              <a:off x="2901955" y="3773158"/>
              <a:ext cx="1119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12C0B8-5CC4-9389-9712-E1B0F5734FF8}"/>
                </a:ext>
              </a:extLst>
            </p:cNvPr>
            <p:cNvSpPr/>
            <p:nvPr/>
          </p:nvSpPr>
          <p:spPr>
            <a:xfrm>
              <a:off x="2919043" y="3577208"/>
              <a:ext cx="45719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11881F-BE64-F394-DEE1-27AE5EEEAB24}"/>
                </a:ext>
              </a:extLst>
            </p:cNvPr>
            <p:cNvSpPr txBox="1"/>
            <p:nvPr/>
          </p:nvSpPr>
          <p:spPr>
            <a:xfrm>
              <a:off x="2981038" y="3498292"/>
              <a:ext cx="1349821" cy="193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MM3 Cohort A (n = 120)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1CFE7F-3F33-19F8-15FA-57B16783492E}"/>
                </a:ext>
              </a:extLst>
            </p:cNvPr>
            <p:cNvSpPr txBox="1"/>
            <p:nvPr/>
          </p:nvSpPr>
          <p:spPr>
            <a:xfrm>
              <a:off x="2981039" y="3673130"/>
              <a:ext cx="962939" cy="193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VPop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E2CB88-3B6E-74F7-3AE7-8112DA5FA434}"/>
              </a:ext>
            </a:extLst>
          </p:cNvPr>
          <p:cNvGrpSpPr>
            <a:grpSpLocks noChangeAspect="1"/>
          </p:cNvGrpSpPr>
          <p:nvPr/>
        </p:nvGrpSpPr>
        <p:grpSpPr>
          <a:xfrm>
            <a:off x="7598378" y="18284786"/>
            <a:ext cx="6478742" cy="4147223"/>
            <a:chOff x="4467941" y="3298196"/>
            <a:chExt cx="4624361" cy="296018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B4DCE8-1F8D-D147-84B6-034048DD7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3929" r="3929"/>
            <a:stretch/>
          </p:blipFill>
          <p:spPr>
            <a:xfrm>
              <a:off x="4467941" y="3298196"/>
              <a:ext cx="4615916" cy="2960183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CDE416-8746-F828-AF41-A9A5FFF7B0B2}"/>
                </a:ext>
              </a:extLst>
            </p:cNvPr>
            <p:cNvSpPr/>
            <p:nvPr/>
          </p:nvSpPr>
          <p:spPr>
            <a:xfrm>
              <a:off x="7810500" y="4276288"/>
              <a:ext cx="1186536" cy="31370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58B9299-63F4-F002-3C9A-A67FD3C68590}"/>
                </a:ext>
              </a:extLst>
            </p:cNvPr>
            <p:cNvCxnSpPr>
              <a:cxnSpLocks/>
            </p:cNvCxnSpPr>
            <p:nvPr/>
          </p:nvCxnSpPr>
          <p:spPr>
            <a:xfrm>
              <a:off x="8001983" y="4434246"/>
              <a:ext cx="0" cy="76046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B4921E7-F9A5-4844-277C-9472A21EB03A}"/>
                </a:ext>
              </a:extLst>
            </p:cNvPr>
            <p:cNvSpPr/>
            <p:nvPr/>
          </p:nvSpPr>
          <p:spPr>
            <a:xfrm>
              <a:off x="7973823" y="426958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CD74AA-4C6B-324F-73E3-732D47240183}"/>
                </a:ext>
              </a:extLst>
            </p:cNvPr>
            <p:cNvSpPr txBox="1"/>
            <p:nvPr/>
          </p:nvSpPr>
          <p:spPr>
            <a:xfrm>
              <a:off x="8010399" y="4172454"/>
              <a:ext cx="1081903" cy="17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Observed patient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6C3052-E50A-09E0-3CA5-858FB05C53A9}"/>
                </a:ext>
              </a:extLst>
            </p:cNvPr>
            <p:cNvSpPr txBox="1"/>
            <p:nvPr/>
          </p:nvSpPr>
          <p:spPr>
            <a:xfrm>
              <a:off x="8010142" y="4350422"/>
              <a:ext cx="858412" cy="17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Virtual patient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AB0351-C265-8C31-929F-E8458B7E83AC}"/>
                </a:ext>
              </a:extLst>
            </p:cNvPr>
            <p:cNvSpPr/>
            <p:nvPr/>
          </p:nvSpPr>
          <p:spPr>
            <a:xfrm>
              <a:off x="7831652" y="3498291"/>
              <a:ext cx="1165384" cy="69158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3291B5-719D-576A-6964-7ECDF2AC3164}"/>
                </a:ext>
              </a:extLst>
            </p:cNvPr>
            <p:cNvSpPr/>
            <p:nvPr/>
          </p:nvSpPr>
          <p:spPr>
            <a:xfrm>
              <a:off x="7831652" y="4190669"/>
              <a:ext cx="1165384" cy="39853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0EC239A1-BFDC-83D8-EF1B-F80E3331647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70740" b="2612"/>
          <a:stretch/>
        </p:blipFill>
        <p:spPr>
          <a:xfrm>
            <a:off x="22049608" y="9684515"/>
            <a:ext cx="1283191" cy="42709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95BD94D-9A83-F52F-37B6-0E03FF89B3DD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5741211" y="9170508"/>
            <a:ext cx="5843654" cy="483065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F56F082-71AD-8769-314B-6C80E00778D1}"/>
              </a:ext>
            </a:extLst>
          </p:cNvPr>
          <p:cNvSpPr/>
          <p:nvPr/>
        </p:nvSpPr>
        <p:spPr>
          <a:xfrm>
            <a:off x="7541620" y="23148369"/>
            <a:ext cx="185771" cy="193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8F8E71-BF94-44DD-7510-23F148AEDEF6}"/>
              </a:ext>
            </a:extLst>
          </p:cNvPr>
          <p:cNvSpPr txBox="1"/>
          <p:nvPr/>
        </p:nvSpPr>
        <p:spPr>
          <a:xfrm rot="16200000">
            <a:off x="5842613" y="23838582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Biochemical objective response 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49D98-1FCF-6653-A926-FBBDC736983C}"/>
              </a:ext>
            </a:extLst>
          </p:cNvPr>
          <p:cNvSpPr txBox="1"/>
          <p:nvPr/>
        </p:nvSpPr>
        <p:spPr>
          <a:xfrm>
            <a:off x="21837685" y="9269454"/>
            <a:ext cx="1564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General virtual populations (n=1200)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07F5E2-69DD-C14C-1F30-B6BD79CEB008}"/>
              </a:ext>
            </a:extLst>
          </p:cNvPr>
          <p:cNvSpPr/>
          <p:nvPr/>
        </p:nvSpPr>
        <p:spPr>
          <a:xfrm>
            <a:off x="19940146" y="16880050"/>
            <a:ext cx="3281755" cy="2995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B5CA1B-77D7-1D79-B4AB-D2D4CD0C5F95}"/>
              </a:ext>
            </a:extLst>
          </p:cNvPr>
          <p:cNvGrpSpPr/>
          <p:nvPr/>
        </p:nvGrpSpPr>
        <p:grpSpPr>
          <a:xfrm>
            <a:off x="20373480" y="16815232"/>
            <a:ext cx="2481693" cy="3184357"/>
            <a:chOff x="20012894" y="16925394"/>
            <a:chExt cx="2274091" cy="3065850"/>
          </a:xfrm>
        </p:grpSpPr>
        <p:pic>
          <p:nvPicPr>
            <p:cNvPr id="39" name="Picture 38" descr="A graph of a graph with numbers&#10;&#10;Description automatically generated with medium confidence">
              <a:extLst>
                <a:ext uri="{FF2B5EF4-FFF2-40B4-BE49-F238E27FC236}">
                  <a16:creationId xmlns:a16="http://schemas.microsoft.com/office/drawing/2014/main" id="{33EBDAB6-D76F-4D80-0DD6-A6C60DABD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930"/>
            <a:stretch/>
          </p:blipFill>
          <p:spPr>
            <a:xfrm>
              <a:off x="20012894" y="16925394"/>
              <a:ext cx="1350543" cy="3064525"/>
            </a:xfrm>
            <a:prstGeom prst="rect">
              <a:avLst/>
            </a:prstGeom>
          </p:spPr>
        </p:pic>
        <p:pic>
          <p:nvPicPr>
            <p:cNvPr id="43" name="Picture 42" descr="A graph of a graph with numbers&#10;&#10;Description automatically generated with medium confidence">
              <a:extLst>
                <a:ext uri="{FF2B5EF4-FFF2-40B4-BE49-F238E27FC236}">
                  <a16:creationId xmlns:a16="http://schemas.microsoft.com/office/drawing/2014/main" id="{CDEA0482-28A9-45F1-49AF-80AF7B1C0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80"/>
            <a:stretch/>
          </p:blipFill>
          <p:spPr>
            <a:xfrm>
              <a:off x="21363963" y="16926719"/>
              <a:ext cx="923022" cy="306452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41E76E1-2F29-FB62-6DA2-3A7B52231044}"/>
              </a:ext>
            </a:extLst>
          </p:cNvPr>
          <p:cNvSpPr txBox="1"/>
          <p:nvPr/>
        </p:nvSpPr>
        <p:spPr>
          <a:xfrm rot="16200000">
            <a:off x="6102320" y="15283590"/>
            <a:ext cx="27750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Change from baseline, %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8C283C-C1FC-C00D-D8A3-CC0A8F6D3AAF}"/>
              </a:ext>
            </a:extLst>
          </p:cNvPr>
          <p:cNvGrpSpPr/>
          <p:nvPr/>
        </p:nvGrpSpPr>
        <p:grpSpPr>
          <a:xfrm>
            <a:off x="7598377" y="22473429"/>
            <a:ext cx="7383209" cy="4424299"/>
            <a:chOff x="7967343" y="22778229"/>
            <a:chExt cx="7383209" cy="4424299"/>
          </a:xfrm>
        </p:grpSpPr>
        <p:pic>
          <p:nvPicPr>
            <p:cNvPr id="40" name="Picture 39" descr="A graph of a number of columns&#10;&#10;Description automatically generated with medium confidence">
              <a:extLst>
                <a:ext uri="{FF2B5EF4-FFF2-40B4-BE49-F238E27FC236}">
                  <a16:creationId xmlns:a16="http://schemas.microsoft.com/office/drawing/2014/main" id="{EA6D3916-F1CC-C0E2-F2A8-607935F7C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"/>
            <a:stretch/>
          </p:blipFill>
          <p:spPr>
            <a:xfrm>
              <a:off x="8098671" y="22778229"/>
              <a:ext cx="7251881" cy="442429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6D4324-6F71-0630-8CBC-8747DDA6F315}"/>
                </a:ext>
              </a:extLst>
            </p:cNvPr>
            <p:cNvSpPr/>
            <p:nvPr/>
          </p:nvSpPr>
          <p:spPr>
            <a:xfrm>
              <a:off x="7967343" y="23329283"/>
              <a:ext cx="287107" cy="2630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4387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OFFICE THEME" val="HMScVfsc"/>
  <p:tag name="ARTICULATE_DESIGN_ID_CUSTOM DESIGN" val="MJbhAO0m"/>
  <p:tag name="ARTICULATE_SLIDE_COUNT" val="1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87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19cf27-86f7-4126-a082-6783876ed905">
      <Terms xmlns="http://schemas.microsoft.com/office/infopath/2007/PartnerControls"/>
    </lcf76f155ced4ddcb4097134ff3c332f>
    <TaxCatchAll xmlns="de8c4915-e0ab-4e0f-b0f4-85b67043c8b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1389B56B7F95488FB582A750D16716" ma:contentTypeVersion="14" ma:contentTypeDescription="Create a new document." ma:contentTypeScope="" ma:versionID="fd37cecccef868526a3e8a4ee593f3d4">
  <xsd:schema xmlns:xsd="http://www.w3.org/2001/XMLSchema" xmlns:xs="http://www.w3.org/2001/XMLSchema" xmlns:p="http://schemas.microsoft.com/office/2006/metadata/properties" xmlns:ns1="http://schemas.microsoft.com/sharepoint/v3" xmlns:ns2="dd19cf27-86f7-4126-a082-6783876ed905" xmlns:ns3="de8c4915-e0ab-4e0f-b0f4-85b67043c8b1" targetNamespace="http://schemas.microsoft.com/office/2006/metadata/properties" ma:root="true" ma:fieldsID="e313670151590b659955fb56edec8759" ns1:_="" ns2:_="" ns3:_="">
    <xsd:import namespace="http://schemas.microsoft.com/sharepoint/v3"/>
    <xsd:import namespace="dd19cf27-86f7-4126-a082-6783876ed905"/>
    <xsd:import namespace="de8c4915-e0ab-4e0f-b0f4-85b67043c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9cf27-86f7-4126-a082-6783876ed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f9dd247-5f48-452a-8dc4-ff9a39258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c4915-e0ab-4e0f-b0f4-85b67043c8b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e908a09-1627-4be0-9fbf-101299436b80}" ma:internalName="TaxCatchAll" ma:showField="CatchAllData" ma:web="de8c4915-e0ab-4e0f-b0f4-85b67043c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1216F4-00EA-4429-B068-A15EB34A5B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BFBA92-0DE2-46E4-8FA7-BFF9E34B807C}">
  <ds:schemaRefs>
    <ds:schemaRef ds:uri="http://purl.org/dc/elements/1.1/"/>
    <ds:schemaRef ds:uri="dd19cf27-86f7-4126-a082-6783876ed905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e8c4915-e0ab-4e0f-b0f4-85b67043c8b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9761241-A7E6-4FFD-94B8-73C49D767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9cf27-86f7-4126-a082-6783876ed905"/>
    <ds:schemaRef ds:uri="de8c4915-e0ab-4e0f-b0f4-85b67043c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</TotalTime>
  <Words>1218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</vt:lpstr>
      <vt:lpstr>Times New Roman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Clafshenkel, PhD, PharmD</dc:creator>
  <cp:lastModifiedBy>Kerry Garza</cp:lastModifiedBy>
  <cp:revision>70</cp:revision>
  <dcterms:created xsi:type="dcterms:W3CDTF">2021-02-17T17:50:47Z</dcterms:created>
  <dcterms:modified xsi:type="dcterms:W3CDTF">2024-10-29T14:28:04Z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2021-02-17T00:00:00Z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2021-02-17T00:00:00Z</vt:filetime>
  </property>
  <property fmtid="{D5CDD505-2E9C-101B-9397-08002B2CF9AE}" pid="5" name="ContentTypeId">
    <vt:lpwstr>0x0101009B1389B56B7F95488FB582A750D16716</vt:lpwstr>
  </property>
  <property fmtid="{D5CDD505-2E9C-101B-9397-08002B2CF9AE}" pid="6" name="ArticulateGUID">
    <vt:lpwstr>D296CD53-C1C5-4E81-B3BA-34131293D890</vt:lpwstr>
  </property>
  <property fmtid="{D5CDD505-2E9C-101B-9397-08002B2CF9AE}" pid="7" name="ArticulatePath">
    <vt:lpwstr>33525609_ASH_2023_MM_3_LongTermSafetyPoster_V08_Corrected</vt:lpwstr>
  </property>
  <property fmtid="{D5CDD505-2E9C-101B-9397-08002B2CF9AE}" pid="8" name="MediaServiceImageTags">
    <vt:lpwstr/>
  </property>
  <property fmtid="{D5CDD505-2E9C-101B-9397-08002B2CF9AE}" pid="9" name="MSIP_Label_68f72598-90ab-4748-9618-88402b5e95d2_Enabled">
    <vt:lpwstr>true</vt:lpwstr>
  </property>
  <property fmtid="{D5CDD505-2E9C-101B-9397-08002B2CF9AE}" pid="10" name="MSIP_Label_68f72598-90ab-4748-9618-88402b5e95d2_SetDate">
    <vt:lpwstr>2024-10-22T07:20:44Z</vt:lpwstr>
  </property>
  <property fmtid="{D5CDD505-2E9C-101B-9397-08002B2CF9AE}" pid="11" name="MSIP_Label_68f72598-90ab-4748-9618-88402b5e95d2_Method">
    <vt:lpwstr>Privileged</vt:lpwstr>
  </property>
  <property fmtid="{D5CDD505-2E9C-101B-9397-08002B2CF9AE}" pid="12" name="MSIP_Label_68f72598-90ab-4748-9618-88402b5e95d2_Name">
    <vt:lpwstr>68f72598-90ab-4748-9618-88402b5e95d2</vt:lpwstr>
  </property>
  <property fmtid="{D5CDD505-2E9C-101B-9397-08002B2CF9AE}" pid="13" name="MSIP_Label_68f72598-90ab-4748-9618-88402b5e95d2_SiteId">
    <vt:lpwstr>7a916015-20ae-4ad1-9170-eefd915e9272</vt:lpwstr>
  </property>
  <property fmtid="{D5CDD505-2E9C-101B-9397-08002B2CF9AE}" pid="14" name="MSIP_Label_68f72598-90ab-4748-9618-88402b5e95d2_ActionId">
    <vt:lpwstr>9b532574-1cf1-4162-a41f-9bebc0c9a037</vt:lpwstr>
  </property>
  <property fmtid="{D5CDD505-2E9C-101B-9397-08002B2CF9AE}" pid="15" name="MSIP_Label_68f72598-90ab-4748-9618-88402b5e95d2_ContentBits">
    <vt:lpwstr>0</vt:lpwstr>
  </property>
</Properties>
</file>