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Lst>
  <p:notesMasterIdLst>
    <p:notesMasterId r:id="rId17"/>
  </p:notesMasterIdLst>
  <p:sldIdLst>
    <p:sldId id="346" r:id="rId5"/>
    <p:sldId id="422" r:id="rId6"/>
    <p:sldId id="306" r:id="rId7"/>
    <p:sldId id="395" r:id="rId8"/>
    <p:sldId id="425" r:id="rId9"/>
    <p:sldId id="420" r:id="rId10"/>
    <p:sldId id="381" r:id="rId11"/>
    <p:sldId id="421" r:id="rId12"/>
    <p:sldId id="417" r:id="rId13"/>
    <p:sldId id="411" r:id="rId14"/>
    <p:sldId id="423" r:id="rId15"/>
    <p:sldId id="419" r:id="rId16"/>
  </p:sldIdLst>
  <p:sldSz cx="12192000" cy="6858000"/>
  <p:notesSz cx="7010400" cy="92964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amp; authors" id="{60E0B313-5AE4-45E3-8CA0-23F9BF3A7279}">
          <p14:sldIdLst>
            <p14:sldId id="346"/>
            <p14:sldId id="422"/>
          </p14:sldIdLst>
        </p14:section>
        <p14:section name="Background" id="{BA463016-DFDC-47EE-946D-48FEF1314420}">
          <p14:sldIdLst>
            <p14:sldId id="306"/>
          </p14:sldIdLst>
        </p14:section>
        <p14:section name="Objectives" id="{FFA4C2C1-545F-4693-B0EB-FA1B9C24C417}">
          <p14:sldIdLst>
            <p14:sldId id="395"/>
          </p14:sldIdLst>
        </p14:section>
        <p14:section name="Methods" id="{07AB4B97-012E-49D7-96FA-E3D306F949EB}">
          <p14:sldIdLst>
            <p14:sldId id="425"/>
            <p14:sldId id="420"/>
          </p14:sldIdLst>
        </p14:section>
        <p14:section name="Results" id="{94184252-51EF-4FB6-A846-CC8498F70851}">
          <p14:sldIdLst>
            <p14:sldId id="381"/>
            <p14:sldId id="421"/>
            <p14:sldId id="417"/>
            <p14:sldId id="411"/>
            <p14:sldId id="423"/>
          </p14:sldIdLst>
        </p14:section>
        <p14:section name="Conclusions" id="{9B656822-A16B-4D09-A337-E389530489A9}">
          <p14:sldIdLst>
            <p14:sldId id="419"/>
          </p14:sldIdLst>
        </p14:section>
      </p14:sectionLst>
    </p:ext>
    <p:ext uri="{EFAFB233-063F-42B5-8137-9DF3F51BA10A}">
      <p15:sldGuideLst xmlns:p15="http://schemas.microsoft.com/office/powerpoint/2012/main">
        <p15:guide id="1" orient="horz" pos="3000" userDrawn="1">
          <p15:clr>
            <a:srgbClr val="A4A3A4"/>
          </p15:clr>
        </p15:guide>
        <p15:guide id="2" pos="5640" userDrawn="1">
          <p15:clr>
            <a:srgbClr val="A4A3A4"/>
          </p15:clr>
        </p15:guide>
        <p15:guide id="3" pos="3591" userDrawn="1">
          <p15:clr>
            <a:srgbClr val="9AA0A6"/>
          </p15:clr>
        </p15:guide>
        <p15:guide id="4" orient="horz" pos="4248" userDrawn="1">
          <p15:clr>
            <a:srgbClr val="9AA0A6"/>
          </p15:clr>
        </p15:guide>
        <p15:guide id="10" orient="horz" pos="2160" userDrawn="1">
          <p15:clr>
            <a:srgbClr val="F26B43"/>
          </p15:clr>
        </p15:guide>
        <p15:guide id="15" pos="24" userDrawn="1">
          <p15:clr>
            <a:srgbClr val="9AA0A6"/>
          </p15:clr>
        </p15:guide>
        <p15:guide id="16" pos="6471" userDrawn="1">
          <p15:clr>
            <a:srgbClr val="A4A3A4"/>
          </p15:clr>
        </p15:guide>
        <p15:guide id="17" pos="6912" userDrawn="1">
          <p15:clr>
            <a:srgbClr val="A4A3A4"/>
          </p15:clr>
        </p15:guide>
        <p15:guide id="18" pos="7310" userDrawn="1">
          <p15:clr>
            <a:srgbClr val="A4A3A4"/>
          </p15:clr>
        </p15:guide>
        <p15:guide id="19" orient="horz" pos="552" userDrawn="1">
          <p15:clr>
            <a:srgbClr val="9AA0A6"/>
          </p15:clr>
        </p15:guide>
        <p15:guide id="20" orient="horz" pos="2400" userDrawn="1">
          <p15:clr>
            <a:srgbClr val="A4A3A4"/>
          </p15:clr>
        </p15:guide>
        <p15:guide id="21" orient="horz" pos="4320" userDrawn="1">
          <p15:clr>
            <a:srgbClr val="9AA0A6"/>
          </p15:clr>
        </p15:guide>
        <p15:guide id="22" pos="3840" userDrawn="1">
          <p15:clr>
            <a:srgbClr val="A4A3A4"/>
          </p15:clr>
        </p15:guide>
        <p15:guide id="23" orient="horz" pos="11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79C300-19D3-77D7-7BF4-6CF9B1BCFB58}" name="Ashman, Olivia Alexandra" initials="AA" userId="S::ashamo@pfizer.com::661ecae5-37dd-46ac-a9a2-58bf072750f4" providerId="AD"/>
  <p188:author id="{3DC19101-B1F9-1A13-C374-AEFCFB7D024A}" name="Kerry Garza" initials="KG" userId="S::kerry.garza@nucleusglobal.com::47a93b2e-3de0-46b8-8ab2-571a5c1afb69" providerId="AD"/>
  <p188:author id="{0D9C8303-7756-D54B-E6E0-39058FCCA5D9}" name="Brittany Woodby" initials="BW" userId="S::Brittany.Woodby@nucleusglobal.com::1fd82b2b-ebaa-4ffe-8c02-902af09a64c0" providerId="AD"/>
  <p188:author id="{BEC74E07-3528-AE75-C645-113C215FB0A6}" name="Peter Simon" initials="PS" userId="Peter Simon" providerId="None"/>
  <p188:author id="{51439C0C-E2A2-8453-C13D-15ACB43EBC44}" name="Cheng, Jay (Jojo)" initials="C(" userId="S::chengj60@pfizer.com::4f8b90a6-2432-4aa9-99b9-74b21c088cda" providerId="AD"/>
  <p188:author id="{017E2411-23E9-7FE2-7EDC-34A315C62414}" name="William Clafshenkel, PhD, PharmD (MTM)" initials="WCPP(" userId="S::William.Clafshenkel@meditechmedia.com::519ee6ba-91f6-48f3-b6d6-bfaeda6280bb" providerId="AD"/>
  <p188:author id="{EABE2C11-A156-2BE0-7152-A8E9A63F91BE}" name="Paccagnella, Luisa" initials="LP" userId="S::PACCAL@pfizer.com::f463ebe2-eb83-4bb3-9bd9-366104130faa" providerId="AD"/>
  <p188:author id="{02566013-E42D-7515-6036-9A72DF8EBDE5}" name="Gary" initials="GD" userId="Gary" providerId="None"/>
  <p188:author id="{C4F9AC15-ABE9-0CF7-892E-9333353CC6CB}" name="Vandendries, Erik Rene" initials="EV" userId="S::vandene@pfizer.com::37c03129-147c-4ab1-a10a-81f412b41193" providerId="AD"/>
  <p188:author id="{C01CED1E-3FD9-60B1-11A8-D9714A9F4FEB}" name="Pelc, Jason" initials="PJ" userId="S::jason.pelc@envisionpharma.com::7d909af1-ba23-4db5-9b89-7a0bb7b64203" providerId="AD"/>
  <p188:author id="{E68DBF29-173B-1EE4-E980-EBF86C79181A}" name="Editor" initials="AT" userId="Editor" providerId="None"/>
  <p188:author id="{9DAB5334-7364-6EB9-4EBA-DA68963F7B7B}" name="Joseph, Rashaad Xavier" initials="RJ" userId="S::JOSEPR12@pfizer.com::1779b8cf-a903-44e5-9ba6-8f6523b1432b" providerId="AD"/>
  <p188:author id="{C8AF4935-56B9-6930-D8C0-50F0204FB9A2}" name="Engage" initials="EG" userId="Engage" providerId="None"/>
  <p188:author id="{D314AC38-7B3F-3298-F8D8-B4BCEFF51794}" name="Robyn Roth" initials="RR" userId="S::Robyn.Roth@nucleusglobal.com::13f502de-255c-4899-a437-54e8fd1671f5" providerId="AD"/>
  <p188:author id="{F4FCF639-12A6-ACFD-E097-6746E848E1E2}" name="Shaikh, Eeman" initials="SE" userId="S::shaike01@pfizer.com::426230b6-84a9-4260-87e4-f1aa4d0b1315" providerId="AD"/>
  <p188:author id="{1B0F9441-937F-2EE9-8A8A-0B730B048510}" name="William Clafshenkel, PhD, PharmD" initials="WCPP" userId="William Clafshenkel, PhD, PharmD" providerId="None"/>
  <p188:author id="{64457B56-F8D6-4E35-5BEA-2897C37CF4EE}" name="Viqueira, Andrea" initials="VA" userId="S::ViqueiA@pfizer.com::45600a7e-8ef0-4ef7-bd95-9601ce6028e6" providerId="AD"/>
  <p188:author id="{78E47E58-1C68-1AFD-ECAA-435189DC72C0}" name="Gemma Shay" initials="GS" userId="S::shayg@envisionpharma.com::35dc31c9-17bf-40bc-9cd3-769a63e62295" providerId="AD"/>
  <p188:author id="{BA8C8D5A-0D2D-783A-D3F4-BA45E9A94CC1}" name="Creel, Trish" initials="CT" userId="S::creelp@pfizer.com::27628423-ce42-40a6-ba88-96ff77a29cb3" providerId="AD"/>
  <p188:author id="{B554BD5A-29A9-4C4C-582E-93B8B247B113}" name="Kristi Allard, ELS" initials="KAE" userId="Kristi Allard, ELS" providerId="None"/>
  <p188:author id="{6A3D325F-2412-07AD-1A32-A16EB9E17DD3}" name="Peter Simon, PhD, CMPP" initials="PJS" userId="Peter Simon, PhD, CMPP" providerId="None"/>
  <p188:author id="{C8AD595F-860B-AA1A-F575-3278F8EB6F5B}" name="Abegale Templar" initials="AT" userId="S::AbegaleTemplar@NivalisMedComms.onmicrosoft.com::4c00a90d-02d3-48a7-a35f-cc546bef8953" providerId="AD"/>
  <p188:author id="{67E1C964-5E6A-2366-55F9-C0C78967071A}" name="Elmeliegy, Mohamed" initials="EM" userId="S::ELMELM01@pfizer.com::99dd7f85-1772-4a71-be6b-914245f3b43b" providerId="AD"/>
  <p188:author id="{A9E43467-B6A8-9339-7F6F-5867230B2F3D}" name="Kerry Garza, PhD (MTM)" initials="KG" userId="Kerry Garza, PhD (MTM)" providerId="None"/>
  <p188:author id="{7F0D3E68-528D-6319-647A-A68D0EEE9889}" name="Kerr, Jim" initials="KJ" userId="S::kerrj@envisionpharma.com::21e11ac7-35d6-46b1-a80f-a6f94d4957dc" providerId="AD"/>
  <p188:author id="{C7A7E76D-384A-8C66-E42C-E62071D677BE}" name="Garza, Kerry" initials="GK" userId="S::garzak03@pfizer.com::76ec5ddd-5d15-4068-959b-a647bf36f5d9" providerId="AD"/>
  <p188:author id="{2D5ECD6F-B824-20D2-C247-5920F2C84338}" name="Leip, Eric Paul" initials="LEP" userId="S::LeipE@pfizer.com::de99c163-04f9-49b0-9c75-ad8dd4d3d5e0" providerId="AD"/>
  <p188:author id="{8AAE7476-A0A7-D529-D37D-3262B331ED1C}" name="Hibma, Jennifer Elizabeth" initials="HE" userId="S::hibmaj@pfizer.com::d64a9bb7-feb7-454e-821a-5d269163d55a" providerId="AD"/>
  <p188:author id="{089EB57E-A987-EEC9-F81A-83C4EAB24D5E}" name="Robyn Roth, PhD" initials="RRP" userId="S::Robyn.Roth@meditechmedia.com::8bf2828f-4dc6-4b31-aebf-9e6e21ccf3cb" providerId="AD"/>
  <p188:author id="{F7DD2887-59FD-B683-6F54-2A8B2EB720A7}" name="Ghorashi, Sona" initials="GS" userId="S::ghoras@pfizer.com::03d5a4a1-01f1-42cd-81ff-15033f00196d" providerId="AD"/>
  <p188:author id="{FE6C9F87-0A92-7E3C-8176-4A4FBB68D7AE}" name="Viqueira, Andrea" initials="VA" userId="S::viqueia@pfizer.com::45600a7e-8ef0-4ef7-bd95-9601ce6028e6" providerId="AD"/>
  <p188:author id="{B46CCC8D-2729-9181-265C-36CC4EF9CE61}" name="Pelc, Jason" initials="PJ" userId="S::pelcj@envisionpharma.com::7d909af1-ba23-4db5-9b89-7a0bb7b64203" providerId="AD"/>
  <p188:author id="{88E43D8E-FD70-C80F-DDE3-A0380677CA34}" name="Leip, Eric Paul" initials="LP" userId="S::leipe@pfizer.com::de99c163-04f9-49b0-9c75-ad8dd4d3d5e0" providerId="AD"/>
  <p188:author id="{C5BB2D98-C7BE-5D70-688F-127726D59334}" name="Elmeliegy, Mohamed" initials="EM" userId="S::elmelm01@pfizer.com::99dd7f85-1772-4a71-be6b-914245f3b43b" providerId="AD"/>
  <p188:author id="{3AC14298-183B-CDCD-A4A7-58AED2D6AB1B}" name="Afram, Gabriel" initials="AG" userId="S::aframg@pfizer.com::9d5f3c61-51f2-494b-8e4c-37bfdc7dace3" providerId="AD"/>
  <p188:author id="{BF14D99A-98AB-8CCA-9CFB-B009E42A7284}" name="Kerr, Jim" initials="KJ" userId="S::Jim.Kerr@envisionpharma.com::21e11ac7-35d6-46b1-a80f-a6f94d4957dc" providerId="AD"/>
  <p188:author id="{8E074B9C-6060-D657-29E9-FE9131F7C7EA}" name="Paccagnella, Luisa" initials="PL" userId="S::paccal@pfizer.com::f463ebe2-eb83-4bb3-9bd9-366104130faa" providerId="AD"/>
  <p188:author id="{DC0C4B9E-7A7A-987E-E672-AC20F9DE6153}" name="Lou, Carolyn" initials="LC" userId="Lou, Carolyn" providerId="None"/>
  <p188:author id="{77D97F9E-76C0-FE06-47F0-47389AD3A79B}" name="Balakumaran, Arun" initials="BA" userId="S::balaka14@pfizer.com::24c31c62-7b4b-4872-8c72-c9d8ffe75ed6" providerId="AD"/>
  <p188:author id="{5FCCF7A0-5EEA-6F3C-95C3-17244EF7AC04}" name="Brittany Woodby, PhD (MTM)" initials="BWP(" userId="S::Brittany.Woodby@meditechmedia.com::067888ae-e640-41d0-ab7c-0d1cbbe83a7b" providerId="AD"/>
  <p188:author id="{A541C6A6-1569-64E6-891D-773DAA4FA299}" name="Peng, Wayne" initials="PW" userId="Peng, Wayne" providerId="None"/>
  <p188:author id="{06D4EEA6-17C4-2A90-9A1A-2EB5549FBAD3}" name="Peng, Wayne" initials="HP" userId="S::PENGW11@pfizer.com::cdecb74d-99ba-493b-8f72-d327bb027f79" providerId="AD"/>
  <p188:author id="{B7C371AA-BAFD-48A8-9470-674C1863232E}" name="William Clafshenkel" initials="WC" userId="S::William.Clafshenkel@nucleusglobal.com::023acf59-8348-468e-9a6b-d92b158a70b2" providerId="AD"/>
  <p188:author id="{6FD180BE-79CE-E448-EC5A-F512720B000D}" name="Peng, Wayne" initials="PW" userId="S::pengw11@pfizer.com::cdecb74d-99ba-493b-8f72-d327bb027f79" providerId="AD"/>
  <p188:author id="{368FAAC5-AFE5-558D-8388-B47711AEFF41}" name="White, Jane Liang" initials="WL" userId="S::liangj02@pfizer.com::b073ba3f-e15a-4db2-9aba-57e01bbb7aa0" providerId="AD"/>
  <p188:author id="{9692D8DF-ED48-B18C-F4C3-4E1D4B0E447F}" name="Husbeck, Bryan E" initials="HB" userId="S::husbeb@pfizer.com::064fd49a-a342-43e2-a049-60301a7a7213" providerId="AD"/>
  <p188:author id="{F150DAE3-DFB9-94CE-5DDC-D2627E2C4BE8}" name="Data Annotation" initials="GS" userId="Data Annotation" providerId="None"/>
  <p188:author id="{662176F1-A9C2-50D8-C1BE-35189219F723}" name="Robyn Roth, PhD" initials="RRP" userId="Robyn Roth, PhD" providerId="None"/>
  <p188:author id="{6D043FFA-2781-1F6E-3F64-45407B981B8C}" name="Cuoco, Jason" initials="CJ" userId="S::cuocoj@envisionpharma.com::81497f36-a170-46f1-83e6-18d4e076f5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viewer" initials="GD" lastIdx="11" clrIdx="6">
    <p:extLst>
      <p:ext uri="{19B8F6BF-5375-455C-9EA6-DF929625EA0E}">
        <p15:presenceInfo xmlns:p15="http://schemas.microsoft.com/office/powerpoint/2012/main" userId="Reviewer" providerId="None"/>
      </p:ext>
    </p:extLst>
  </p:cmAuthor>
  <p:cmAuthor id="1" name="Pelc, Jason" initials="PJ" lastIdx="13" clrIdx="0">
    <p:extLst>
      <p:ext uri="{19B8F6BF-5375-455C-9EA6-DF929625EA0E}">
        <p15:presenceInfo xmlns:p15="http://schemas.microsoft.com/office/powerpoint/2012/main" userId="S-1-5-21-725345543-688789844-2146808213-12693" providerId="AD"/>
      </p:ext>
    </p:extLst>
  </p:cmAuthor>
  <p:cmAuthor id="2" name="Coggins, Tricia" initials="CT" lastIdx="6" clrIdx="1">
    <p:extLst>
      <p:ext uri="{19B8F6BF-5375-455C-9EA6-DF929625EA0E}">
        <p15:presenceInfo xmlns:p15="http://schemas.microsoft.com/office/powerpoint/2012/main" userId="S::cogginst@envisionpharma.com::c25a1f08-03e6-4321-b9c9-4fb5a6340731" providerId="AD"/>
      </p:ext>
    </p:extLst>
  </p:cmAuthor>
  <p:cmAuthor id="3" name="Gary" initials="GD" lastIdx="39" clrIdx="2">
    <p:extLst>
      <p:ext uri="{19B8F6BF-5375-455C-9EA6-DF929625EA0E}">
        <p15:presenceInfo xmlns:p15="http://schemas.microsoft.com/office/powerpoint/2012/main" userId="Gary" providerId="None"/>
      </p:ext>
    </p:extLst>
  </p:cmAuthor>
  <p:cmAuthor id="4" name="Engage" initials="DA" lastIdx="54" clrIdx="3">
    <p:extLst>
      <p:ext uri="{19B8F6BF-5375-455C-9EA6-DF929625EA0E}">
        <p15:presenceInfo xmlns:p15="http://schemas.microsoft.com/office/powerpoint/2012/main" userId="Engage" providerId="None"/>
      </p:ext>
    </p:extLst>
  </p:cmAuthor>
  <p:cmAuthor id="5" name="Viqueira, Andrea" initials="VA" lastIdx="27" clrIdx="4">
    <p:extLst>
      <p:ext uri="{19B8F6BF-5375-455C-9EA6-DF929625EA0E}">
        <p15:presenceInfo xmlns:p15="http://schemas.microsoft.com/office/powerpoint/2012/main" userId="S::ViqueiA@pfizer.com::45600a7e-8ef0-4ef7-bd95-9601ce6028e6" providerId="AD"/>
      </p:ext>
    </p:extLst>
  </p:cmAuthor>
  <p:cmAuthor id="6" name="Data Annotation" initials="DA" lastIdx="23" clrIdx="5">
    <p:extLst>
      <p:ext uri="{19B8F6BF-5375-455C-9EA6-DF929625EA0E}">
        <p15:presenceInfo xmlns:p15="http://schemas.microsoft.com/office/powerpoint/2012/main" userId="Data Annot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5FF"/>
    <a:srgbClr val="0095FF"/>
    <a:srgbClr val="E7E3EA"/>
    <a:srgbClr val="FF00FF"/>
    <a:srgbClr val="F8DF5A"/>
    <a:srgbClr val="67BB6E"/>
    <a:srgbClr val="0000C9"/>
    <a:srgbClr val="44964A"/>
    <a:srgbClr val="F4960C"/>
    <a:srgbClr val="D97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E3E5D-ACB3-4BA9-BF8E-89516433D54F}" v="6" dt="2025-05-09T21:13:30.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04" y="240"/>
      </p:cViewPr>
      <p:guideLst>
        <p:guide orient="horz" pos="3000"/>
        <p:guide pos="5640"/>
        <p:guide pos="3591"/>
        <p:guide orient="horz" pos="4248"/>
        <p:guide orient="horz" pos="2160"/>
        <p:guide pos="24"/>
        <p:guide pos="6471"/>
        <p:guide pos="6912"/>
        <p:guide pos="7310"/>
        <p:guide orient="horz" pos="552"/>
        <p:guide orient="horz" pos="2400"/>
        <p:guide orient="horz" pos="4320"/>
        <p:guide pos="3840"/>
        <p:guide orient="horz" pos="1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Clafshenkel, PhD, PharmD" userId="20546892624_tp_box_2" providerId="OAuth2" clId="{AB9E3E5D-ACB3-4BA9-BF8E-89516433D54F}"/>
    <pc:docChg chg="undo custSel modSld">
      <pc:chgData name="William Clafshenkel, PhD, PharmD" userId="20546892624_tp_box_2" providerId="OAuth2" clId="{AB9E3E5D-ACB3-4BA9-BF8E-89516433D54F}" dt="2025-05-09T21:26:52.225" v="446" actId="20577"/>
      <pc:docMkLst>
        <pc:docMk/>
      </pc:docMkLst>
      <pc:sldChg chg="modSp mod">
        <pc:chgData name="William Clafshenkel, PhD, PharmD" userId="20546892624_tp_box_2" providerId="OAuth2" clId="{AB9E3E5D-ACB3-4BA9-BF8E-89516433D54F}" dt="2025-05-09T21:26:52.225" v="446" actId="20577"/>
        <pc:sldMkLst>
          <pc:docMk/>
          <pc:sldMk cId="221271709" sldId="419"/>
        </pc:sldMkLst>
        <pc:spChg chg="mod">
          <ac:chgData name="William Clafshenkel, PhD, PharmD" userId="20546892624_tp_box_2" providerId="OAuth2" clId="{AB9E3E5D-ACB3-4BA9-BF8E-89516433D54F}" dt="2025-05-09T21:26:28.341" v="445" actId="20577"/>
          <ac:spMkLst>
            <pc:docMk/>
            <pc:sldMk cId="221271709" sldId="419"/>
            <ac:spMk id="6" creationId="{727949D9-F8EA-B027-97B5-46E72B715A14}"/>
          </ac:spMkLst>
        </pc:spChg>
        <pc:spChg chg="mod">
          <ac:chgData name="William Clafshenkel, PhD, PharmD" userId="20546892624_tp_box_2" providerId="OAuth2" clId="{AB9E3E5D-ACB3-4BA9-BF8E-89516433D54F}" dt="2025-05-09T21:26:52.225" v="446" actId="20577"/>
          <ac:spMkLst>
            <pc:docMk/>
            <pc:sldMk cId="221271709" sldId="419"/>
            <ac:spMk id="19" creationId="{06A922AB-60EC-8573-3A77-68F3238C721D}"/>
          </ac:spMkLst>
        </pc:spChg>
      </pc:sldChg>
      <pc:sldChg chg="addSp delSp modSp mod">
        <pc:chgData name="William Clafshenkel, PhD, PharmD" userId="20546892624_tp_box_2" providerId="OAuth2" clId="{AB9E3E5D-ACB3-4BA9-BF8E-89516433D54F}" dt="2025-05-09T21:23:41.010" v="383" actId="20577"/>
        <pc:sldMkLst>
          <pc:docMk/>
          <pc:sldMk cId="1089246874" sldId="420"/>
        </pc:sldMkLst>
        <pc:spChg chg="mod topLvl">
          <ac:chgData name="William Clafshenkel, PhD, PharmD" userId="20546892624_tp_box_2" providerId="OAuth2" clId="{AB9E3E5D-ACB3-4BA9-BF8E-89516433D54F}" dt="2025-05-09T21:09:44.219" v="95" actId="164"/>
          <ac:spMkLst>
            <pc:docMk/>
            <pc:sldMk cId="1089246874" sldId="420"/>
            <ac:spMk id="4" creationId="{A4B16111-C7D2-FD20-B1C2-243C920E0D2B}"/>
          </ac:spMkLst>
        </pc:spChg>
        <pc:spChg chg="mod">
          <ac:chgData name="William Clafshenkel, PhD, PharmD" userId="20546892624_tp_box_2" providerId="OAuth2" clId="{AB9E3E5D-ACB3-4BA9-BF8E-89516433D54F}" dt="2025-05-09T21:23:41.010" v="383" actId="20577"/>
          <ac:spMkLst>
            <pc:docMk/>
            <pc:sldMk cId="1089246874" sldId="420"/>
            <ac:spMk id="5" creationId="{B99E6095-85D4-ED9F-4C09-5EE1A8EC9B5F}"/>
          </ac:spMkLst>
        </pc:spChg>
        <pc:spChg chg="mod topLvl">
          <ac:chgData name="William Clafshenkel, PhD, PharmD" userId="20546892624_tp_box_2" providerId="OAuth2" clId="{AB9E3E5D-ACB3-4BA9-BF8E-89516433D54F}" dt="2025-05-09T21:09:44.219" v="95" actId="164"/>
          <ac:spMkLst>
            <pc:docMk/>
            <pc:sldMk cId="1089246874" sldId="420"/>
            <ac:spMk id="8" creationId="{61EFE8FC-438F-0360-0060-CCDCDDE01C00}"/>
          </ac:spMkLst>
        </pc:spChg>
        <pc:spChg chg="mod topLvl">
          <ac:chgData name="William Clafshenkel, PhD, PharmD" userId="20546892624_tp_box_2" providerId="OAuth2" clId="{AB9E3E5D-ACB3-4BA9-BF8E-89516433D54F}" dt="2025-05-09T21:08:24.823" v="32" actId="164"/>
          <ac:spMkLst>
            <pc:docMk/>
            <pc:sldMk cId="1089246874" sldId="420"/>
            <ac:spMk id="22" creationId="{73DFF73D-F221-947A-5305-EA2F115F2504}"/>
          </ac:spMkLst>
        </pc:spChg>
        <pc:spChg chg="mod topLvl">
          <ac:chgData name="William Clafshenkel, PhD, PharmD" userId="20546892624_tp_box_2" providerId="OAuth2" clId="{AB9E3E5D-ACB3-4BA9-BF8E-89516433D54F}" dt="2025-05-09T21:08:24.823" v="32" actId="164"/>
          <ac:spMkLst>
            <pc:docMk/>
            <pc:sldMk cId="1089246874" sldId="420"/>
            <ac:spMk id="23" creationId="{2DF4E970-CB92-F499-607B-719F0E9B01DF}"/>
          </ac:spMkLst>
        </pc:spChg>
        <pc:spChg chg="mod topLvl">
          <ac:chgData name="William Clafshenkel, PhD, PharmD" userId="20546892624_tp_box_2" providerId="OAuth2" clId="{AB9E3E5D-ACB3-4BA9-BF8E-89516433D54F}" dt="2025-05-09T21:08:24.823" v="32" actId="164"/>
          <ac:spMkLst>
            <pc:docMk/>
            <pc:sldMk cId="1089246874" sldId="420"/>
            <ac:spMk id="24" creationId="{04289019-B518-0721-6D91-FBEBF66D14E1}"/>
          </ac:spMkLst>
        </pc:spChg>
        <pc:spChg chg="mod topLvl">
          <ac:chgData name="William Clafshenkel, PhD, PharmD" userId="20546892624_tp_box_2" providerId="OAuth2" clId="{AB9E3E5D-ACB3-4BA9-BF8E-89516433D54F}" dt="2025-05-09T21:08:24.823" v="32" actId="164"/>
          <ac:spMkLst>
            <pc:docMk/>
            <pc:sldMk cId="1089246874" sldId="420"/>
            <ac:spMk id="25" creationId="{403F56AC-EF49-B7C0-C3CF-4A5DDC4235CE}"/>
          </ac:spMkLst>
        </pc:spChg>
        <pc:spChg chg="mod topLvl">
          <ac:chgData name="William Clafshenkel, PhD, PharmD" userId="20546892624_tp_box_2" providerId="OAuth2" clId="{AB9E3E5D-ACB3-4BA9-BF8E-89516433D54F}" dt="2025-05-09T21:09:44.219" v="95" actId="164"/>
          <ac:spMkLst>
            <pc:docMk/>
            <pc:sldMk cId="1089246874" sldId="420"/>
            <ac:spMk id="39" creationId="{8F5B0688-35E4-8CAA-433E-F884ED98301F}"/>
          </ac:spMkLst>
        </pc:spChg>
        <pc:spChg chg="del mod topLvl">
          <ac:chgData name="William Clafshenkel, PhD, PharmD" userId="20546892624_tp_box_2" providerId="OAuth2" clId="{AB9E3E5D-ACB3-4BA9-BF8E-89516433D54F}" dt="2025-05-09T21:08:05.852" v="9" actId="478"/>
          <ac:spMkLst>
            <pc:docMk/>
            <pc:sldMk cId="1089246874" sldId="420"/>
            <ac:spMk id="40" creationId="{2B67DA8A-80BF-EC1F-3288-0439C36149B7}"/>
          </ac:spMkLst>
        </pc:spChg>
        <pc:spChg chg="del mod topLvl">
          <ac:chgData name="William Clafshenkel, PhD, PharmD" userId="20546892624_tp_box_2" providerId="OAuth2" clId="{AB9E3E5D-ACB3-4BA9-BF8E-89516433D54F}" dt="2025-05-09T21:08:03.656" v="8" actId="478"/>
          <ac:spMkLst>
            <pc:docMk/>
            <pc:sldMk cId="1089246874" sldId="420"/>
            <ac:spMk id="48" creationId="{71B0CB0D-0AC1-CD69-8B01-A6FEA342AD96}"/>
          </ac:spMkLst>
        </pc:spChg>
        <pc:spChg chg="mod topLvl">
          <ac:chgData name="William Clafshenkel, PhD, PharmD" userId="20546892624_tp_box_2" providerId="OAuth2" clId="{AB9E3E5D-ACB3-4BA9-BF8E-89516433D54F}" dt="2025-05-09T21:09:07.830" v="72" actId="14100"/>
          <ac:spMkLst>
            <pc:docMk/>
            <pc:sldMk cId="1089246874" sldId="420"/>
            <ac:spMk id="69" creationId="{D2D6D65E-2B4D-7FF7-5B1D-B44427573F3D}"/>
          </ac:spMkLst>
        </pc:spChg>
        <pc:grpChg chg="add mod">
          <ac:chgData name="William Clafshenkel, PhD, PharmD" userId="20546892624_tp_box_2" providerId="OAuth2" clId="{AB9E3E5D-ACB3-4BA9-BF8E-89516433D54F}" dt="2025-05-09T21:09:24.570" v="74" actId="555"/>
          <ac:grpSpMkLst>
            <pc:docMk/>
            <pc:sldMk cId="1089246874" sldId="420"/>
            <ac:grpSpMk id="11" creationId="{E65AE717-2535-441D-48C1-01279B0ED492}"/>
          </ac:grpSpMkLst>
        </pc:grpChg>
        <pc:grpChg chg="add del mod">
          <ac:chgData name="William Clafshenkel, PhD, PharmD" userId="20546892624_tp_box_2" providerId="OAuth2" clId="{AB9E3E5D-ACB3-4BA9-BF8E-89516433D54F}" dt="2025-05-09T21:09:17.436" v="73" actId="165"/>
          <ac:grpSpMkLst>
            <pc:docMk/>
            <pc:sldMk cId="1089246874" sldId="420"/>
            <ac:grpSpMk id="13" creationId="{EFE35CB0-7A49-7EB8-230F-7A820F31198E}"/>
          </ac:grpSpMkLst>
        </pc:grpChg>
        <pc:grpChg chg="del">
          <ac:chgData name="William Clafshenkel, PhD, PharmD" userId="20546892624_tp_box_2" providerId="OAuth2" clId="{AB9E3E5D-ACB3-4BA9-BF8E-89516433D54F}" dt="2025-05-09T21:07:40.855" v="0" actId="165"/>
          <ac:grpSpMkLst>
            <pc:docMk/>
            <pc:sldMk cId="1089246874" sldId="420"/>
            <ac:grpSpMk id="34" creationId="{0F793CF9-9D1C-F304-94D6-F29C262AE293}"/>
          </ac:grpSpMkLst>
        </pc:grpChg>
        <pc:grpChg chg="add mod">
          <ac:chgData name="William Clafshenkel, PhD, PharmD" userId="20546892624_tp_box_2" providerId="OAuth2" clId="{AB9E3E5D-ACB3-4BA9-BF8E-89516433D54F}" dt="2025-05-09T21:09:44.219" v="95" actId="164"/>
          <ac:grpSpMkLst>
            <pc:docMk/>
            <pc:sldMk cId="1089246874" sldId="420"/>
            <ac:grpSpMk id="35" creationId="{1051DF8B-9763-6670-E8C3-C12875637F67}"/>
          </ac:grpSpMkLst>
        </pc:grpChg>
        <pc:cxnChg chg="mod topLvl">
          <ac:chgData name="William Clafshenkel, PhD, PharmD" userId="20546892624_tp_box_2" providerId="OAuth2" clId="{AB9E3E5D-ACB3-4BA9-BF8E-89516433D54F}" dt="2025-05-09T21:08:24.823" v="32" actId="164"/>
          <ac:cxnSpMkLst>
            <pc:docMk/>
            <pc:sldMk cId="1089246874" sldId="420"/>
            <ac:cxnSpMk id="77" creationId="{0089A2B8-A8FF-CA70-C266-161B79BD2436}"/>
          </ac:cxnSpMkLst>
        </pc:cxnChg>
      </pc:sldChg>
      <pc:sldChg chg="modSp mod">
        <pc:chgData name="William Clafshenkel, PhD, PharmD" userId="20546892624_tp_box_2" providerId="OAuth2" clId="{AB9E3E5D-ACB3-4BA9-BF8E-89516433D54F}" dt="2025-05-09T21:21:41.103" v="379" actId="20577"/>
        <pc:sldMkLst>
          <pc:docMk/>
          <pc:sldMk cId="3304910952" sldId="422"/>
        </pc:sldMkLst>
        <pc:spChg chg="mod">
          <ac:chgData name="William Clafshenkel, PhD, PharmD" userId="20546892624_tp_box_2" providerId="OAuth2" clId="{AB9E3E5D-ACB3-4BA9-BF8E-89516433D54F}" dt="2025-05-09T21:21:41.103" v="379" actId="20577"/>
          <ac:spMkLst>
            <pc:docMk/>
            <pc:sldMk cId="3304910952" sldId="422"/>
            <ac:spMk id="6" creationId="{ADCB7526-8628-655A-83E5-14D10664A976}"/>
          </ac:spMkLst>
        </pc:spChg>
      </pc:sldChg>
      <pc:sldChg chg="modSp mod">
        <pc:chgData name="William Clafshenkel, PhD, PharmD" userId="20546892624_tp_box_2" providerId="OAuth2" clId="{AB9E3E5D-ACB3-4BA9-BF8E-89516433D54F}" dt="2025-05-09T21:25:45.130" v="395" actId="20577"/>
        <pc:sldMkLst>
          <pc:docMk/>
          <pc:sldMk cId="1053615628" sldId="423"/>
        </pc:sldMkLst>
        <pc:spChg chg="mod">
          <ac:chgData name="William Clafshenkel, PhD, PharmD" userId="20546892624_tp_box_2" providerId="OAuth2" clId="{AB9E3E5D-ACB3-4BA9-BF8E-89516433D54F}" dt="2025-05-09T21:25:45.130" v="395" actId="20577"/>
          <ac:spMkLst>
            <pc:docMk/>
            <pc:sldMk cId="1053615628" sldId="423"/>
            <ac:spMk id="3" creationId="{F4EA7060-D2A3-02FE-72E2-7B3EB6566FE9}"/>
          </ac:spMkLst>
        </pc:spChg>
      </pc:sldChg>
      <pc:sldChg chg="addSp modSp mod">
        <pc:chgData name="William Clafshenkel, PhD, PharmD" userId="20546892624_tp_box_2" providerId="OAuth2" clId="{AB9E3E5D-ACB3-4BA9-BF8E-89516433D54F}" dt="2025-05-09T21:19:30.371" v="312" actId="14100"/>
        <pc:sldMkLst>
          <pc:docMk/>
          <pc:sldMk cId="1561953541" sldId="425"/>
        </pc:sldMkLst>
        <pc:spChg chg="mod">
          <ac:chgData name="William Clafshenkel, PhD, PharmD" userId="20546892624_tp_box_2" providerId="OAuth2" clId="{AB9E3E5D-ACB3-4BA9-BF8E-89516433D54F}" dt="2025-05-09T21:19:05.787" v="303" actId="1038"/>
          <ac:spMkLst>
            <pc:docMk/>
            <pc:sldMk cId="1561953541" sldId="425"/>
            <ac:spMk id="11" creationId="{81F6FD9F-66D0-B30A-0FA2-1BEEEC5F2216}"/>
          </ac:spMkLst>
        </pc:spChg>
        <pc:spChg chg="mod">
          <ac:chgData name="William Clafshenkel, PhD, PharmD" userId="20546892624_tp_box_2" providerId="OAuth2" clId="{AB9E3E5D-ACB3-4BA9-BF8E-89516433D54F}" dt="2025-05-09T21:19:05.787" v="303" actId="1038"/>
          <ac:spMkLst>
            <pc:docMk/>
            <pc:sldMk cId="1561953541" sldId="425"/>
            <ac:spMk id="13" creationId="{B71E08FC-E2D1-7EB8-03C0-EC3F9C774F51}"/>
          </ac:spMkLst>
        </pc:spChg>
        <pc:spChg chg="mod">
          <ac:chgData name="William Clafshenkel, PhD, PharmD" userId="20546892624_tp_box_2" providerId="OAuth2" clId="{AB9E3E5D-ACB3-4BA9-BF8E-89516433D54F}" dt="2025-05-09T21:19:05.787" v="303" actId="1038"/>
          <ac:spMkLst>
            <pc:docMk/>
            <pc:sldMk cId="1561953541" sldId="425"/>
            <ac:spMk id="16" creationId="{6B89785C-FD50-3BD4-BF35-36F58F8BD8E4}"/>
          </ac:spMkLst>
        </pc:spChg>
        <pc:spChg chg="mod">
          <ac:chgData name="William Clafshenkel, PhD, PharmD" userId="20546892624_tp_box_2" providerId="OAuth2" clId="{AB9E3E5D-ACB3-4BA9-BF8E-89516433D54F}" dt="2025-05-09T21:18:28.692" v="292" actId="1035"/>
          <ac:spMkLst>
            <pc:docMk/>
            <pc:sldMk cId="1561953541" sldId="425"/>
            <ac:spMk id="24" creationId="{2FE1926D-845D-CB0F-B03D-5A334B0C029C}"/>
          </ac:spMkLst>
        </pc:spChg>
        <pc:spChg chg="mod">
          <ac:chgData name="William Clafshenkel, PhD, PharmD" userId="20546892624_tp_box_2" providerId="OAuth2" clId="{AB9E3E5D-ACB3-4BA9-BF8E-89516433D54F}" dt="2025-05-09T21:13:30.653" v="211" actId="164"/>
          <ac:spMkLst>
            <pc:docMk/>
            <pc:sldMk cId="1561953541" sldId="425"/>
            <ac:spMk id="44" creationId="{207A24C4-225C-4DCD-466E-E72490E376F1}"/>
          </ac:spMkLst>
        </pc:spChg>
        <pc:spChg chg="mod">
          <ac:chgData name="William Clafshenkel, PhD, PharmD" userId="20546892624_tp_box_2" providerId="OAuth2" clId="{AB9E3E5D-ACB3-4BA9-BF8E-89516433D54F}" dt="2025-05-09T21:18:43.185" v="293" actId="465"/>
          <ac:spMkLst>
            <pc:docMk/>
            <pc:sldMk cId="1561953541" sldId="425"/>
            <ac:spMk id="45" creationId="{CB301420-3B49-E382-E60B-1F9F703E7781}"/>
          </ac:spMkLst>
        </pc:spChg>
        <pc:spChg chg="mod">
          <ac:chgData name="William Clafshenkel, PhD, PharmD" userId="20546892624_tp_box_2" providerId="OAuth2" clId="{AB9E3E5D-ACB3-4BA9-BF8E-89516433D54F}" dt="2025-05-09T21:17:18.853" v="267" actId="1036"/>
          <ac:spMkLst>
            <pc:docMk/>
            <pc:sldMk cId="1561953541" sldId="425"/>
            <ac:spMk id="46" creationId="{FA88F5D1-94A5-46E8-3A1A-691899FDFFFD}"/>
          </ac:spMkLst>
        </pc:spChg>
        <pc:spChg chg="mod">
          <ac:chgData name="William Clafshenkel, PhD, PharmD" userId="20546892624_tp_box_2" providerId="OAuth2" clId="{AB9E3E5D-ACB3-4BA9-BF8E-89516433D54F}" dt="2025-05-09T21:19:23.585" v="311" actId="1037"/>
          <ac:spMkLst>
            <pc:docMk/>
            <pc:sldMk cId="1561953541" sldId="425"/>
            <ac:spMk id="47" creationId="{1F10558E-AAC6-88CB-7E34-31333A15B264}"/>
          </ac:spMkLst>
        </pc:spChg>
        <pc:spChg chg="mod">
          <ac:chgData name="William Clafshenkel, PhD, PharmD" userId="20546892624_tp_box_2" providerId="OAuth2" clId="{AB9E3E5D-ACB3-4BA9-BF8E-89516433D54F}" dt="2025-05-09T21:18:43.185" v="293" actId="465"/>
          <ac:spMkLst>
            <pc:docMk/>
            <pc:sldMk cId="1561953541" sldId="425"/>
            <ac:spMk id="49" creationId="{596C7C6D-8B4E-A245-B534-AC09DD2AD1C1}"/>
          </ac:spMkLst>
        </pc:spChg>
        <pc:spChg chg="mod">
          <ac:chgData name="William Clafshenkel, PhD, PharmD" userId="20546892624_tp_box_2" providerId="OAuth2" clId="{AB9E3E5D-ACB3-4BA9-BF8E-89516433D54F}" dt="2025-05-09T21:18:43.185" v="293" actId="465"/>
          <ac:spMkLst>
            <pc:docMk/>
            <pc:sldMk cId="1561953541" sldId="425"/>
            <ac:spMk id="51" creationId="{83CB3DFE-C7D2-2687-74B9-9345B3C8C473}"/>
          </ac:spMkLst>
        </pc:spChg>
        <pc:spChg chg="mod">
          <ac:chgData name="William Clafshenkel, PhD, PharmD" userId="20546892624_tp_box_2" providerId="OAuth2" clId="{AB9E3E5D-ACB3-4BA9-BF8E-89516433D54F}" dt="2025-05-09T21:17:30.496" v="276" actId="1036"/>
          <ac:spMkLst>
            <pc:docMk/>
            <pc:sldMk cId="1561953541" sldId="425"/>
            <ac:spMk id="52" creationId="{DF992A1C-1031-71E1-C475-D16D58CFC755}"/>
          </ac:spMkLst>
        </pc:spChg>
        <pc:grpChg chg="add mod">
          <ac:chgData name="William Clafshenkel, PhD, PharmD" userId="20546892624_tp_box_2" providerId="OAuth2" clId="{AB9E3E5D-ACB3-4BA9-BF8E-89516433D54F}" dt="2025-05-09T21:19:23.585" v="311" actId="1037"/>
          <ac:grpSpMkLst>
            <pc:docMk/>
            <pc:sldMk cId="1561953541" sldId="425"/>
            <ac:grpSpMk id="14" creationId="{B3C9BC96-B986-99C4-C10A-0095D286A060}"/>
          </ac:grpSpMkLst>
        </pc:grpChg>
        <pc:cxnChg chg="mod">
          <ac:chgData name="William Clafshenkel, PhD, PharmD" userId="20546892624_tp_box_2" providerId="OAuth2" clId="{AB9E3E5D-ACB3-4BA9-BF8E-89516433D54F}" dt="2025-05-09T21:19:23.585" v="311" actId="1037"/>
          <ac:cxnSpMkLst>
            <pc:docMk/>
            <pc:sldMk cId="1561953541" sldId="425"/>
            <ac:cxnSpMk id="15" creationId="{EF7726A0-B6FD-1C11-51F8-397684A73D98}"/>
          </ac:cxnSpMkLst>
        </pc:cxnChg>
        <pc:cxnChg chg="mod">
          <ac:chgData name="William Clafshenkel, PhD, PharmD" userId="20546892624_tp_box_2" providerId="OAuth2" clId="{AB9E3E5D-ACB3-4BA9-BF8E-89516433D54F}" dt="2025-05-09T21:19:30.371" v="312" actId="14100"/>
          <ac:cxnSpMkLst>
            <pc:docMk/>
            <pc:sldMk cId="1561953541" sldId="425"/>
            <ac:cxnSpMk id="50" creationId="{19168D89-AFFB-F2E8-A793-35D5BC8102D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2610901764841"/>
          <c:y val="5.7270245751921155E-2"/>
          <c:w val="0.84721893489318301"/>
          <c:h val="0.72274146927634231"/>
        </c:manualLayout>
      </c:layout>
      <c:barChart>
        <c:barDir val="col"/>
        <c:grouping val="stacked"/>
        <c:varyColors val="0"/>
        <c:ser>
          <c:idx val="0"/>
          <c:order val="0"/>
          <c:tx>
            <c:strRef>
              <c:f>Sheet1!$B$1</c:f>
              <c:strCache>
                <c:ptCount val="1"/>
                <c:pt idx="0">
                  <c:v>PR</c:v>
                </c:pt>
              </c:strCache>
            </c:strRef>
          </c:tx>
          <c:spPr>
            <a:solidFill>
              <a:srgbClr val="F8DF5A"/>
            </a:solidFill>
            <a:ln>
              <a:noFill/>
            </a:ln>
            <a:effectLst/>
          </c:spPr>
          <c:invertIfNegative val="0"/>
          <c:dLbls>
            <c:dLbl>
              <c:idx val="0"/>
              <c:tx>
                <c:rich>
                  <a:bodyPr/>
                  <a:lstStyle/>
                  <a:p>
                    <a:fld id="{A4F2DD12-6DBC-43A4-AD1D-DB0A1F10F8E6}" type="VALUE">
                      <a:rPr lang="en-US" sz="1400" b="0" smtClean="0">
                        <a:solidFill>
                          <a:schemeClr val="tx1"/>
                        </a:solidFill>
                      </a:rPr>
                      <a:pPr/>
                      <a:t>[VALUE]</a:t>
                    </a:fld>
                    <a:r>
                      <a:rPr lang="en-US" sz="1400" b="0" dirty="0">
                        <a:solidFill>
                          <a:schemeClr val="tx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8A-471A-8CA4-EFBD9526722E}"/>
                </c:ext>
              </c:extLst>
            </c:dLbl>
            <c:dLbl>
              <c:idx val="1"/>
              <c:layout>
                <c:manualLayout>
                  <c:x val="0.14600975226535756"/>
                  <c:y val="-1.4490084788674199E-2"/>
                </c:manualLayout>
              </c:layout>
              <c:tx>
                <c:rich>
                  <a:bodyPr/>
                  <a:lstStyle/>
                  <a:p>
                    <a:fld id="{603A963C-EBDE-4BA7-BC33-EFB4E4098A3C}"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8A-471A-8CA4-EFBD952672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c:v>10.8</c:v>
                </c:pt>
                <c:pt idx="1">
                  <c:v>2.7</c:v>
                </c:pt>
              </c:numCache>
            </c:numRef>
          </c:val>
          <c:extLst>
            <c:ext xmlns:c16="http://schemas.microsoft.com/office/drawing/2014/chart" uri="{C3380CC4-5D6E-409C-BE32-E72D297353CC}">
              <c16:uniqueId val="{00000002-AB8A-471A-8CA4-EFBD9526722E}"/>
            </c:ext>
          </c:extLst>
        </c:ser>
        <c:ser>
          <c:idx val="1"/>
          <c:order val="1"/>
          <c:tx>
            <c:strRef>
              <c:f>Sheet1!$C$1</c:f>
              <c:strCache>
                <c:ptCount val="1"/>
                <c:pt idx="0">
                  <c:v>VGPR</c:v>
                </c:pt>
              </c:strCache>
            </c:strRef>
          </c:tx>
          <c:spPr>
            <a:solidFill>
              <a:srgbClr val="67BB6E"/>
            </a:solidFill>
            <a:ln>
              <a:noFill/>
            </a:ln>
            <a:effectLst/>
          </c:spPr>
          <c:invertIfNegative val="0"/>
          <c:dLbls>
            <c:dLbl>
              <c:idx val="0"/>
              <c:tx>
                <c:rich>
                  <a:bodyPr/>
                  <a:lstStyle/>
                  <a:p>
                    <a:fld id="{CC2A0E40-0399-4643-9B2F-D90AF928F74F}" type="VALUE">
                      <a:rPr lang="en-US" sz="1400" b="0" smtClean="0"/>
                      <a:pPr/>
                      <a:t>[VALUE]</a:t>
                    </a:fld>
                    <a:r>
                      <a:rPr lang="en-US" sz="1400" b="0"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8A-471A-8CA4-EFBD9526722E}"/>
                </c:ext>
              </c:extLst>
            </c:dLbl>
            <c:dLbl>
              <c:idx val="1"/>
              <c:tx>
                <c:rich>
                  <a:bodyPr/>
                  <a:lstStyle/>
                  <a:p>
                    <a:fld id="{D2B2D74D-A4CB-4699-A46F-C9D26D6E55D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8A-471A-8CA4-EFBD952672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75.7</c:v>
                </c:pt>
                <c:pt idx="1">
                  <c:v>67.599999999999994</c:v>
                </c:pt>
              </c:numCache>
            </c:numRef>
          </c:val>
          <c:extLst>
            <c:ext xmlns:c16="http://schemas.microsoft.com/office/drawing/2014/chart" uri="{C3380CC4-5D6E-409C-BE32-E72D297353CC}">
              <c16:uniqueId val="{00000005-AB8A-471A-8CA4-EFBD9526722E}"/>
            </c:ext>
          </c:extLst>
        </c:ser>
        <c:ser>
          <c:idx val="3"/>
          <c:order val="2"/>
          <c:tx>
            <c:strRef>
              <c:f>Sheet1!$D$1</c:f>
              <c:strCache>
                <c:ptCount val="1"/>
                <c:pt idx="0">
                  <c:v>CR</c:v>
                </c:pt>
              </c:strCache>
            </c:strRef>
          </c:tx>
          <c:spPr>
            <a:solidFill>
              <a:srgbClr val="0095FF"/>
            </a:solidFill>
            <a:ln>
              <a:noFill/>
            </a:ln>
            <a:effectLst/>
          </c:spPr>
          <c:invertIfNegative val="0"/>
          <c:dLbls>
            <c:dLbl>
              <c:idx val="0"/>
              <c:layout>
                <c:manualLayout>
                  <c:x val="0.13706185880869631"/>
                  <c:y val="8.6940508732044567E-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fld id="{7C292715-7396-42D4-870C-6A61F99FD027}" type="VALUE">
                      <a:rPr lang="en-US" sz="1400" b="0" smtClean="0">
                        <a:solidFill>
                          <a:schemeClr val="tx1"/>
                        </a:solidFill>
                      </a:rPr>
                      <a:pPr>
                        <a:defRPr sz="1400">
                          <a:solidFill>
                            <a:schemeClr val="tx1"/>
                          </a:solidFill>
                          <a:latin typeface="Arial" panose="020B0604020202020204" pitchFamily="34" charset="0"/>
                          <a:cs typeface="Arial" panose="020B0604020202020204" pitchFamily="34" charset="0"/>
                        </a:defRPr>
                      </a:pPr>
                      <a:t>[VALUE]</a:t>
                    </a:fld>
                    <a:r>
                      <a:rPr lang="en-US" sz="1400" b="0" dirty="0">
                        <a:solidFill>
                          <a:schemeClr val="tx1"/>
                        </a:solidFill>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8A-471A-8CA4-EFBD9526722E}"/>
                </c:ext>
              </c:extLst>
            </c:dLbl>
            <c:dLbl>
              <c:idx val="1"/>
              <c:tx>
                <c:rich>
                  <a:bodyPr/>
                  <a:lstStyle/>
                  <a:p>
                    <a:fld id="{9EFCB529-C575-4282-998A-F115756F0D89}" type="VALUE">
                      <a:rPr lang="en-US" sz="1400" b="0" smtClean="0">
                        <a:solidFill>
                          <a:schemeClr val="bg1"/>
                        </a:solidFill>
                      </a:rPr>
                      <a:pPr/>
                      <a:t>[VALUE]</a:t>
                    </a:fld>
                    <a:r>
                      <a:rPr lang="en-US" sz="1400" b="0" dirty="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8A-471A-8CA4-EFBD952672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c:v>2.7</c:v>
                </c:pt>
                <c:pt idx="1">
                  <c:v>18.899999999999999</c:v>
                </c:pt>
              </c:numCache>
            </c:numRef>
          </c:val>
          <c:extLst>
            <c:ext xmlns:c16="http://schemas.microsoft.com/office/drawing/2014/chart" uri="{C3380CC4-5D6E-409C-BE32-E72D297353CC}">
              <c16:uniqueId val="{00000008-AB8A-471A-8CA4-EFBD9526722E}"/>
            </c:ext>
          </c:extLst>
        </c:ser>
        <c:ser>
          <c:idx val="2"/>
          <c:order val="3"/>
          <c:tx>
            <c:strRef>
              <c:f>Sheet1!$E$1</c:f>
              <c:strCache>
                <c:ptCount val="1"/>
                <c:pt idx="0">
                  <c:v>sCR</c:v>
                </c:pt>
              </c:strCache>
            </c:strRef>
          </c:tx>
          <c:spPr>
            <a:solidFill>
              <a:srgbClr val="0000C9"/>
            </a:solidFill>
            <a:ln>
              <a:noFill/>
            </a:ln>
            <a:effectLst/>
          </c:spPr>
          <c:invertIfNegative val="0"/>
          <c:dLbls>
            <c:dLbl>
              <c:idx val="0"/>
              <c:layout>
                <c:manualLayout>
                  <c:x val="0.13512379712370273"/>
                  <c:y val="-2.318413566187855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59601DFB-126E-4B21-92AD-81A83E1FDA4E}" type="VALUE">
                      <a:rPr lang="en-US" sz="1400" b="0" smtClean="0">
                        <a:solidFill>
                          <a:schemeClr val="tx1"/>
                        </a:solidFill>
                      </a:rPr>
                      <a:pPr>
                        <a:defRPr sz="1400">
                          <a:solidFill>
                            <a:schemeClr val="tx1"/>
                          </a:solidFill>
                        </a:defRPr>
                      </a:pPr>
                      <a:t>[VALUE]</a:t>
                    </a:fld>
                    <a:r>
                      <a:rPr lang="en-US" sz="1400" b="0" dirty="0">
                        <a:solidFill>
                          <a:schemeClr val="tx1"/>
                        </a:solidFill>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B8A-471A-8CA4-EFBD9526722E}"/>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39D37063-531B-4C36-8D32-4C0D0B6B690F}" type="VALUE">
                      <a:rPr lang="en-US" sz="1600" b="0" smtClean="0">
                        <a:solidFill>
                          <a:schemeClr val="bg1"/>
                        </a:solidFill>
                      </a:rPr>
                      <a:pPr>
                        <a:defRPr sz="1600">
                          <a:solidFill>
                            <a:schemeClr val="bg1"/>
                          </a:solidFill>
                        </a:defRPr>
                      </a:pPr>
                      <a:t>[VALUE]</a:t>
                    </a:fld>
                    <a:r>
                      <a:rPr lang="en-US" sz="1600" b="0" dirty="0">
                        <a:solidFill>
                          <a:schemeClr val="bg1"/>
                        </a:solidFill>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8.7994391466596572E-2"/>
                      <c:h val="4.6658073019530573E-2"/>
                    </c:manualLayout>
                  </c15:layout>
                  <c15:dlblFieldTable/>
                  <c15:showDataLabelsRange val="0"/>
                </c:ext>
                <c:ext xmlns:c16="http://schemas.microsoft.com/office/drawing/2014/chart" uri="{C3380CC4-5D6E-409C-BE32-E72D297353CC}">
                  <c16:uniqueId val="{0000000A-AB8A-471A-8CA4-EFBD952672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Sheet1!$A$2:$A$3</c:f>
              <c:numCache>
                <c:formatCode>General</c:formatCode>
                <c:ptCount val="2"/>
              </c:numCache>
            </c:numRef>
          </c:cat>
          <c:val>
            <c:numRef>
              <c:f>Sheet1!$E$2:$E$3</c:f>
              <c:numCache>
                <c:formatCode>General</c:formatCode>
                <c:ptCount val="2"/>
                <c:pt idx="0">
                  <c:v>2.7</c:v>
                </c:pt>
                <c:pt idx="1">
                  <c:v>8.1</c:v>
                </c:pt>
              </c:numCache>
            </c:numRef>
          </c:val>
          <c:extLst>
            <c:ext xmlns:c16="http://schemas.microsoft.com/office/drawing/2014/chart" uri="{C3380CC4-5D6E-409C-BE32-E72D297353CC}">
              <c16:uniqueId val="{0000000B-AB8A-471A-8CA4-EFBD9526722E}"/>
            </c:ext>
          </c:extLst>
        </c:ser>
        <c:dLbls>
          <c:showLegendKey val="0"/>
          <c:showVal val="0"/>
          <c:showCatName val="0"/>
          <c:showSerName val="0"/>
          <c:showPercent val="0"/>
          <c:showBubbleSize val="0"/>
        </c:dLbls>
        <c:gapWidth val="100"/>
        <c:overlap val="100"/>
        <c:axId val="272396416"/>
        <c:axId val="1481780512"/>
      </c:barChart>
      <c:catAx>
        <c:axId val="27239641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1780512"/>
        <c:crosses val="autoZero"/>
        <c:auto val="1"/>
        <c:lblAlgn val="ctr"/>
        <c:lblOffset val="100"/>
        <c:noMultiLvlLbl val="0"/>
      </c:catAx>
      <c:valAx>
        <c:axId val="148178051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tx1"/>
                    </a:solidFill>
                    <a:latin typeface="Arial" panose="020B0604020202020204" pitchFamily="34" charset="0"/>
                    <a:cs typeface="Arial" panose="020B0604020202020204" pitchFamily="34" charset="0"/>
                  </a:rPr>
                  <a:t>Patients, %</a:t>
                </a:r>
              </a:p>
            </c:rich>
          </c:tx>
          <c:layout>
            <c:manualLayout>
              <c:xMode val="edge"/>
              <c:yMode val="edge"/>
              <c:x val="4.3317967708840248E-3"/>
              <c:y val="0.2540896838126585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2396416"/>
        <c:crosses val="autoZero"/>
        <c:crossBetween val="between"/>
        <c:majorUnit val="10"/>
      </c:valAx>
      <c:spPr>
        <a:noFill/>
        <a:ln>
          <a:noFill/>
        </a:ln>
        <a:effectLst/>
      </c:spPr>
    </c:plotArea>
    <c:legend>
      <c:legendPos val="b"/>
      <c:layout>
        <c:manualLayout>
          <c:xMode val="edge"/>
          <c:yMode val="edge"/>
          <c:x val="0.36949379461022269"/>
          <c:y val="0.81830528988498519"/>
          <c:w val="0.42579283595710699"/>
          <c:h val="6.867204876335683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8151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i="1" dirty="0"/>
              <a:t>The last slide has the acknowledgments</a:t>
            </a:r>
          </a:p>
        </p:txBody>
      </p:sp>
    </p:spTree>
    <p:extLst>
      <p:ext uri="{BB962C8B-B14F-4D97-AF65-F5344CB8AC3E}">
        <p14:creationId xmlns:p14="http://schemas.microsoft.com/office/powerpoint/2010/main" val="181743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A5AC-69E1-2258-0CCA-8B74D6ADA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660CE-7430-5F03-92D2-8529E54D2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78DE7-4859-AFB3-EA9C-6C7825AB7982}"/>
              </a:ext>
            </a:extLst>
          </p:cNvPr>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7639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21D4-5B01-362C-910F-DFF838ECC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1711B-E8BF-D79D-777D-7C48319CA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E67FD-9BE6-9B8C-2298-789BD92CD6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4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B174-F757-410D-EB93-048845499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AA95F-976F-070A-C3ED-7CF13CB3C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FDAC7-144B-A88D-EE91-749CCBD0EF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55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0808E-87BF-1C43-75D1-6A5667C85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17C20-DFFB-45FB-F1E1-21C712F01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405EC-92AD-74B4-384F-DA3045F033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0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354" indent="0">
              <a:buNone/>
            </a:pPr>
            <a:endParaRPr lang="en-US" dirty="0"/>
          </a:p>
          <a:p>
            <a:pPr marL="313804" indent="-171450"/>
            <a:endParaRPr lang="en-US" dirty="0"/>
          </a:p>
          <a:p>
            <a:pPr marL="142354" indent="0">
              <a:buNone/>
            </a:pPr>
            <a:endParaRPr lang="en-US" dirty="0"/>
          </a:p>
        </p:txBody>
      </p:sp>
    </p:spTree>
    <p:extLst>
      <p:ext uri="{BB962C8B-B14F-4D97-AF65-F5344CB8AC3E}">
        <p14:creationId xmlns:p14="http://schemas.microsoft.com/office/powerpoint/2010/main" val="101822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06985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E16D9-EA29-0890-F72F-618F5783B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C0BD2-1734-CB71-1D98-231743632F3E}"/>
              </a:ext>
            </a:extLst>
          </p:cNvPr>
          <p:cNvSpPr>
            <a:spLocks noGrp="1" noRot="1" noChangeAspect="1"/>
          </p:cNvSpPr>
          <p:nvPr>
            <p:ph type="sldImg"/>
          </p:nvPr>
        </p:nvSpPr>
        <p:spPr>
          <a:xfrm>
            <a:off x="635000" y="327025"/>
            <a:ext cx="5588000" cy="3143250"/>
          </a:xfrm>
        </p:spPr>
      </p:sp>
      <p:sp>
        <p:nvSpPr>
          <p:cNvPr id="3" name="Notes Placeholder 2">
            <a:extLst>
              <a:ext uri="{FF2B5EF4-FFF2-40B4-BE49-F238E27FC236}">
                <a16:creationId xmlns:a16="http://schemas.microsoft.com/office/drawing/2014/main" id="{90503CFF-F709-F648-1BF2-427BBB820C44}"/>
              </a:ext>
            </a:extLst>
          </p:cNvPr>
          <p:cNvSpPr>
            <a:spLocks noGrp="1"/>
          </p:cNvSpPr>
          <p:nvPr>
            <p:ph type="body" idx="1"/>
          </p:nvPr>
        </p:nvSpPr>
        <p:spPr/>
        <p:txBody>
          <a:bodyPr/>
          <a:lstStyle/>
          <a:p>
            <a:pPr marL="142354" indent="0">
              <a:buNone/>
            </a:pPr>
            <a:endParaRPr lang="en-US" dirty="0"/>
          </a:p>
        </p:txBody>
      </p:sp>
    </p:spTree>
    <p:extLst>
      <p:ext uri="{BB962C8B-B14F-4D97-AF65-F5344CB8AC3E}">
        <p14:creationId xmlns:p14="http://schemas.microsoft.com/office/powerpoint/2010/main" val="328107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DC444-DFEE-BEF9-72DD-8815AE90B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B48DC-58E5-FB66-5386-1FD48CB6C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64559-80C2-F6E8-5BA0-30F55921BD29}"/>
              </a:ext>
            </a:extLst>
          </p:cNvPr>
          <p:cNvSpPr>
            <a:spLocks noGrp="1"/>
          </p:cNvSpPr>
          <p:nvPr>
            <p:ph type="body" idx="1"/>
          </p:nvPr>
        </p:nvSpPr>
        <p:spPr/>
        <p:txBody>
          <a:bodyPr/>
          <a:lstStyle/>
          <a:p>
            <a:pPr marL="142354" indent="0">
              <a:buNone/>
            </a:pPr>
            <a:endParaRPr lang="en-US" dirty="0"/>
          </a:p>
        </p:txBody>
      </p:sp>
    </p:spTree>
    <p:extLst>
      <p:ext uri="{BB962C8B-B14F-4D97-AF65-F5344CB8AC3E}">
        <p14:creationId xmlns:p14="http://schemas.microsoft.com/office/powerpoint/2010/main" val="36880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822" marR="290382" indent="0" defTabSz="2336056">
              <a:spcBef>
                <a:spcPts val="611"/>
              </a:spcBef>
              <a:buClr>
                <a:srgbClr val="0036A0"/>
              </a:buClr>
              <a:buFontTx/>
              <a:buNone/>
              <a:tabLst>
                <a:tab pos="301740" algn="l"/>
              </a:tabLst>
              <a:defRPr/>
            </a:pPr>
            <a:endParaRPr lang="en-US"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39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i="0" dirty="0"/>
          </a:p>
        </p:txBody>
      </p:sp>
    </p:spTree>
    <p:extLst>
      <p:ext uri="{BB962C8B-B14F-4D97-AF65-F5344CB8AC3E}">
        <p14:creationId xmlns:p14="http://schemas.microsoft.com/office/powerpoint/2010/main" val="197332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C494-003E-40A9-8FAD-C35893FD5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56191-2F10-552C-95DA-FDBD7DEEF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BAA3F-A5D4-4EB9-93AE-414A6053ADC8}"/>
              </a:ext>
            </a:extLst>
          </p:cNvPr>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52821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61F4F608-3F5F-4ACB-8F91-64BC8D8A7B29}"/>
              </a:ext>
            </a:extLst>
          </p:cNvPr>
          <p:cNvSpPr>
            <a:spLocks noGrp="1"/>
          </p:cNvSpPr>
          <p:nvPr>
            <p:ph type="title"/>
          </p:nvPr>
        </p:nvSpPr>
        <p:spPr>
          <a:xfrm>
            <a:off x="487680" y="3150995"/>
            <a:ext cx="10515600" cy="553998"/>
          </a:xfrm>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381591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Google Shape;17;p2">
            <a:extLst>
              <a:ext uri="{FF2B5EF4-FFF2-40B4-BE49-F238E27FC236}">
                <a16:creationId xmlns:a16="http://schemas.microsoft.com/office/drawing/2014/main" id="{8F162C1F-7099-4E16-BADC-FC54EC58D3B2}"/>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sp>
        <p:nvSpPr>
          <p:cNvPr id="5" name="Google Shape;18;p2">
            <a:extLst>
              <a:ext uri="{FF2B5EF4-FFF2-40B4-BE49-F238E27FC236}">
                <a16:creationId xmlns:a16="http://schemas.microsoft.com/office/drawing/2014/main" id="{E4D611EA-C101-43A0-9772-BBACB4C73B82}"/>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spTree>
    <p:extLst>
      <p:ext uri="{BB962C8B-B14F-4D97-AF65-F5344CB8AC3E}">
        <p14:creationId xmlns:p14="http://schemas.microsoft.com/office/powerpoint/2010/main" val="18116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dirty="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647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Google Shape;17;p2">
            <a:extLst>
              <a:ext uri="{FF2B5EF4-FFF2-40B4-BE49-F238E27FC236}">
                <a16:creationId xmlns:a16="http://schemas.microsoft.com/office/drawing/2014/main" id="{27ABBEB7-7C6F-4D89-8D5A-E5356244E74E}"/>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sp>
        <p:nvSpPr>
          <p:cNvPr id="22" name="Google Shape;18;p2">
            <a:extLst>
              <a:ext uri="{FF2B5EF4-FFF2-40B4-BE49-F238E27FC236}">
                <a16:creationId xmlns:a16="http://schemas.microsoft.com/office/drawing/2014/main" id="{FAA07BFB-097A-48D5-90FB-DED05BB4AAB9}"/>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cxnSp>
        <p:nvCxnSpPr>
          <p:cNvPr id="13" name="Straight Connector 12">
            <a:extLst>
              <a:ext uri="{FF2B5EF4-FFF2-40B4-BE49-F238E27FC236}">
                <a16:creationId xmlns:a16="http://schemas.microsoft.com/office/drawing/2014/main" id="{DA263AD1-6728-487D-A7FC-22CAC86D4BB6}"/>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45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dirty="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oogle Shape;17;p2">
            <a:extLst>
              <a:ext uri="{FF2B5EF4-FFF2-40B4-BE49-F238E27FC236}">
                <a16:creationId xmlns:a16="http://schemas.microsoft.com/office/drawing/2014/main" id="{4BE0C5A5-785B-4972-B2CA-9D1CC231A8AC}"/>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sp>
        <p:nvSpPr>
          <p:cNvPr id="22" name="Google Shape;18;p2">
            <a:extLst>
              <a:ext uri="{FF2B5EF4-FFF2-40B4-BE49-F238E27FC236}">
                <a16:creationId xmlns:a16="http://schemas.microsoft.com/office/drawing/2014/main" id="{F6E78633-17CF-44BE-97E1-DE222EB9FD5B}"/>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dirty="0"/>
          </a:p>
        </p:txBody>
      </p:sp>
      <p:cxnSp>
        <p:nvCxnSpPr>
          <p:cNvPr id="14" name="Straight Connector 13">
            <a:extLst>
              <a:ext uri="{FF2B5EF4-FFF2-40B4-BE49-F238E27FC236}">
                <a16:creationId xmlns:a16="http://schemas.microsoft.com/office/drawing/2014/main" id="{396201CC-55BF-4E4D-8EC0-9D1FDA1B4601}"/>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4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Autofit/>
          </a:bodyPr>
          <a:lstStyle>
            <a:lvl1pPr>
              <a:defRPr sz="4399" cap="all" spc="50" baseline="0">
                <a:solidFill>
                  <a:schemeClr val="accent1"/>
                </a:solidFill>
              </a:defRPr>
            </a:lvl1pPr>
          </a:lstStyle>
          <a:p>
            <a:r>
              <a:rPr lang="en-US"/>
              <a:t>Section Break Title</a:t>
            </a:r>
          </a:p>
        </p:txBody>
      </p:sp>
    </p:spTree>
    <p:extLst>
      <p:ext uri="{BB962C8B-B14F-4D97-AF65-F5344CB8AC3E}">
        <p14:creationId xmlns:p14="http://schemas.microsoft.com/office/powerpoint/2010/main" val="301256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chemeClr val="bg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77B2BE97-51F5-7416-14E0-B8D209BDB393}"/>
              </a:ext>
            </a:extLst>
          </p:cNvPr>
          <p:cNvSpPr/>
          <p:nvPr userDrawn="1"/>
        </p:nvSpPr>
        <p:spPr>
          <a:xfrm>
            <a:off x="0" y="0"/>
            <a:ext cx="12192000" cy="58889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51;p7">
            <a:extLst>
              <a:ext uri="{FF2B5EF4-FFF2-40B4-BE49-F238E27FC236}">
                <a16:creationId xmlns:a16="http://schemas.microsoft.com/office/drawing/2014/main" id="{F9A3A292-1133-E942-83A2-9F3E21505402}"/>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a:t>
            </a:fld>
            <a:endParaRPr lang="en-US" sz="800" dirty="0">
              <a:solidFill>
                <a:schemeClr val="bg1"/>
              </a:solidFill>
            </a:endParaRPr>
          </a:p>
        </p:txBody>
      </p:sp>
      <p:sp>
        <p:nvSpPr>
          <p:cNvPr id="12" name="Title 1">
            <a:extLst>
              <a:ext uri="{FF2B5EF4-FFF2-40B4-BE49-F238E27FC236}">
                <a16:creationId xmlns:a16="http://schemas.microsoft.com/office/drawing/2014/main" id="{AC6CD4CC-E11A-4BBC-B2D0-2F81603B74B9}"/>
              </a:ext>
            </a:extLst>
          </p:cNvPr>
          <p:cNvSpPr>
            <a:spLocks noGrp="1"/>
          </p:cNvSpPr>
          <p:nvPr>
            <p:ph type="title" hasCustomPrompt="1"/>
          </p:nvPr>
        </p:nvSpPr>
        <p:spPr>
          <a:xfrm>
            <a:off x="491875" y="2499640"/>
            <a:ext cx="11221721" cy="646331"/>
          </a:xfrm>
        </p:spPr>
        <p:txBody>
          <a:bodyPr anchor="b" anchorCtr="0"/>
          <a:lstStyle>
            <a:lvl1pPr algn="l">
              <a:defRPr sz="3000" b="1">
                <a:solidFill>
                  <a:schemeClr val="accent2"/>
                </a:solidFill>
              </a:defRPr>
            </a:lvl1pPr>
          </a:lstStyle>
          <a:p>
            <a:r>
              <a:rPr lang="en-US"/>
              <a:t>Presentation Title</a:t>
            </a:r>
          </a:p>
        </p:txBody>
      </p:sp>
      <p:pic>
        <p:nvPicPr>
          <p:cNvPr id="4" name="Picture 3" descr="Logo  Description automatically generated">
            <a:extLst>
              <a:ext uri="{FF2B5EF4-FFF2-40B4-BE49-F238E27FC236}">
                <a16:creationId xmlns:a16="http://schemas.microsoft.com/office/drawing/2014/main" id="{BF4F1D9E-72BA-28BB-3804-45EA48F6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557"/>
          <a:stretch/>
        </p:blipFill>
        <p:spPr>
          <a:xfrm>
            <a:off x="9831294" y="6185209"/>
            <a:ext cx="1752628" cy="341913"/>
          </a:xfrm>
          <a:prstGeom prst="rect">
            <a:avLst/>
          </a:prstGeom>
        </p:spPr>
      </p:pic>
      <p:sp>
        <p:nvSpPr>
          <p:cNvPr id="13" name="Text Placeholder 12">
            <a:extLst>
              <a:ext uri="{FF2B5EF4-FFF2-40B4-BE49-F238E27FC236}">
                <a16:creationId xmlns:a16="http://schemas.microsoft.com/office/drawing/2014/main" id="{7EE06BF5-3603-4DFC-D3CD-A374CCCBFD02}"/>
              </a:ext>
            </a:extLst>
          </p:cNvPr>
          <p:cNvSpPr>
            <a:spLocks noGrp="1"/>
          </p:cNvSpPr>
          <p:nvPr>
            <p:ph type="body" sz="quarter" idx="10" hasCustomPrompt="1"/>
          </p:nvPr>
        </p:nvSpPr>
        <p:spPr>
          <a:xfrm>
            <a:off x="492125" y="3325813"/>
            <a:ext cx="7208838" cy="690562"/>
          </a:xfrm>
        </p:spPr>
        <p:txBody>
          <a:bodyPr/>
          <a:lstStyle>
            <a:lvl1pPr marL="0" indent="0">
              <a:buNone/>
              <a:defRPr/>
            </a:lvl1pPr>
            <a:lvl2pPr marL="0" indent="0">
              <a:buNone/>
              <a:defRPr sz="1400"/>
            </a:lvl2pPr>
          </a:lstStyle>
          <a:p>
            <a:pPr lvl="0"/>
            <a:r>
              <a:rPr lang="en-US"/>
              <a:t>Author Line, MD</a:t>
            </a:r>
          </a:p>
          <a:p>
            <a:pPr lvl="1"/>
            <a:r>
              <a:rPr lang="en-US"/>
              <a:t>Affiliations</a:t>
            </a:r>
          </a:p>
        </p:txBody>
      </p:sp>
    </p:spTree>
    <p:extLst>
      <p:ext uri="{BB962C8B-B14F-4D97-AF65-F5344CB8AC3E}">
        <p14:creationId xmlns:p14="http://schemas.microsoft.com/office/powerpoint/2010/main" val="41589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F7BEF9-859A-C1A1-8078-C12416E098A2}"/>
              </a:ext>
            </a:extLst>
          </p:cNvPr>
          <p:cNvSpPr>
            <a:spLocks noGrp="1"/>
          </p:cNvSpPr>
          <p:nvPr>
            <p:ph type="sldNum" idx="10"/>
          </p:nvPr>
        </p:nvSpPr>
        <p:spPr/>
        <p:txBody>
          <a:bodyPr/>
          <a:lstStyle/>
          <a:p>
            <a:pPr algn="r"/>
            <a:fld id="{00000000-1234-1234-1234-123412341234}" type="slidenum">
              <a:rPr lang="en-US" smtClean="0"/>
              <a:pPr algn="r"/>
              <a:t>‹#›</a:t>
            </a:fld>
            <a:endParaRPr lang="en-US" dirty="0"/>
          </a:p>
        </p:txBody>
      </p:sp>
    </p:spTree>
    <p:extLst>
      <p:ext uri="{BB962C8B-B14F-4D97-AF65-F5344CB8AC3E}">
        <p14:creationId xmlns:p14="http://schemas.microsoft.com/office/powerpoint/2010/main" val="375968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212A6E18-11C8-438D-B957-68526F15D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15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6096000" y="-1"/>
            <a:ext cx="6096000" cy="6857935"/>
          </a:xfrm>
          <a:prstGeom prst="rect">
            <a:avLst/>
          </a:prstGeom>
        </p:spPr>
        <p:txBody>
          <a:bodyPr/>
          <a:lstStyle/>
          <a:p>
            <a:endParaRPr lang="en-US" dirty="0"/>
          </a:p>
        </p:txBody>
      </p:sp>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2" name="Title 1">
            <a:extLst>
              <a:ext uri="{FF2B5EF4-FFF2-40B4-BE49-F238E27FC236}">
                <a16:creationId xmlns:a16="http://schemas.microsoft.com/office/drawing/2014/main" id="{68AAFD7B-FADD-47AE-8636-54A0072742A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1B5CFED-840F-4796-AC93-79C3C721E599}"/>
              </a:ext>
            </a:extLst>
          </p:cNvPr>
          <p:cNvSpPr>
            <a:spLocks noGrp="1"/>
          </p:cNvSpPr>
          <p:nvPr>
            <p:ph type="body" sz="quarter" idx="14" hasCustomPrompt="1"/>
          </p:nvPr>
        </p:nvSpPr>
        <p:spPr>
          <a:xfrm>
            <a:off x="487680" y="2316480"/>
            <a:ext cx="4413504" cy="3499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23804A0-AF05-4FA4-BE7E-0E8F60ABE2C4}"/>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24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2316480"/>
            <a:ext cx="11225916" cy="3440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Tree>
    <p:extLst>
      <p:ext uri="{BB962C8B-B14F-4D97-AF65-F5344CB8AC3E}">
        <p14:creationId xmlns:p14="http://schemas.microsoft.com/office/powerpoint/2010/main" val="428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_alt2" preserve="1" userDrawn="1">
  <p:cSld name="Layout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168DD612-331E-4E2B-9FFC-A84742405D4D}"/>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Tree>
    <p:extLst>
      <p:ext uri="{BB962C8B-B14F-4D97-AF65-F5344CB8AC3E}">
        <p14:creationId xmlns:p14="http://schemas.microsoft.com/office/powerpoint/2010/main" val="418056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54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a:t>
            </a:fld>
            <a:endParaRPr lang="en-US" sz="800" dirty="0"/>
          </a:p>
        </p:txBody>
      </p:sp>
      <p:sp>
        <p:nvSpPr>
          <p:cNvPr id="20" name="Text Placeholder 4">
            <a:extLst>
              <a:ext uri="{FF2B5EF4-FFF2-40B4-BE49-F238E27FC236}">
                <a16:creationId xmlns:a16="http://schemas.microsoft.com/office/drawing/2014/main" id="{02D0F975-50D3-B147-91F6-20975A7817AC}"/>
              </a:ext>
            </a:extLst>
          </p:cNvPr>
          <p:cNvSpPr>
            <a:spLocks noGrp="1"/>
          </p:cNvSpPr>
          <p:nvPr>
            <p:ph type="body" sz="quarter" idx="14" hasCustomPrompt="1"/>
          </p:nvPr>
        </p:nvSpPr>
        <p:spPr>
          <a:xfrm>
            <a:off x="4876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3" name="Text Placeholder 4">
            <a:extLst>
              <a:ext uri="{FF2B5EF4-FFF2-40B4-BE49-F238E27FC236}">
                <a16:creationId xmlns:a16="http://schemas.microsoft.com/office/drawing/2014/main" id="{60B4CF1F-2411-7841-84F3-AED8781EC062}"/>
              </a:ext>
            </a:extLst>
          </p:cNvPr>
          <p:cNvSpPr>
            <a:spLocks noGrp="1"/>
          </p:cNvSpPr>
          <p:nvPr>
            <p:ph type="body" sz="quarter" idx="15" hasCustomPrompt="1"/>
          </p:nvPr>
        </p:nvSpPr>
        <p:spPr>
          <a:xfrm>
            <a:off x="4876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4" name="Text Placeholder 4">
            <a:extLst>
              <a:ext uri="{FF2B5EF4-FFF2-40B4-BE49-F238E27FC236}">
                <a16:creationId xmlns:a16="http://schemas.microsoft.com/office/drawing/2014/main" id="{FED3A542-DBBA-234E-B2D4-22600393D33C}"/>
              </a:ext>
            </a:extLst>
          </p:cNvPr>
          <p:cNvSpPr>
            <a:spLocks noGrp="1"/>
          </p:cNvSpPr>
          <p:nvPr>
            <p:ph type="body" sz="quarter" idx="16" hasCustomPrompt="1"/>
          </p:nvPr>
        </p:nvSpPr>
        <p:spPr>
          <a:xfrm>
            <a:off x="41452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5" name="Text Placeholder 4">
            <a:extLst>
              <a:ext uri="{FF2B5EF4-FFF2-40B4-BE49-F238E27FC236}">
                <a16:creationId xmlns:a16="http://schemas.microsoft.com/office/drawing/2014/main" id="{B0259B09-53EA-0946-8739-72825EF4A852}"/>
              </a:ext>
            </a:extLst>
          </p:cNvPr>
          <p:cNvSpPr>
            <a:spLocks noGrp="1"/>
          </p:cNvSpPr>
          <p:nvPr>
            <p:ph type="body" sz="quarter" idx="17" hasCustomPrompt="1"/>
          </p:nvPr>
        </p:nvSpPr>
        <p:spPr>
          <a:xfrm>
            <a:off x="41452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6" name="Text Placeholder 4">
            <a:extLst>
              <a:ext uri="{FF2B5EF4-FFF2-40B4-BE49-F238E27FC236}">
                <a16:creationId xmlns:a16="http://schemas.microsoft.com/office/drawing/2014/main" id="{B4077B68-B081-CB40-AC8F-3C2534FF4019}"/>
              </a:ext>
            </a:extLst>
          </p:cNvPr>
          <p:cNvSpPr>
            <a:spLocks noGrp="1"/>
          </p:cNvSpPr>
          <p:nvPr>
            <p:ph type="body" sz="quarter" idx="18" hasCustomPrompt="1"/>
          </p:nvPr>
        </p:nvSpPr>
        <p:spPr>
          <a:xfrm>
            <a:off x="78028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7" name="Text Placeholder 4">
            <a:extLst>
              <a:ext uri="{FF2B5EF4-FFF2-40B4-BE49-F238E27FC236}">
                <a16:creationId xmlns:a16="http://schemas.microsoft.com/office/drawing/2014/main" id="{DC337370-451B-DB4B-9D87-221503D198A1}"/>
              </a:ext>
            </a:extLst>
          </p:cNvPr>
          <p:cNvSpPr>
            <a:spLocks noGrp="1"/>
          </p:cNvSpPr>
          <p:nvPr>
            <p:ph type="body" sz="quarter" idx="19" hasCustomPrompt="1"/>
          </p:nvPr>
        </p:nvSpPr>
        <p:spPr>
          <a:xfrm>
            <a:off x="78028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 name="Title 1">
            <a:extLst>
              <a:ext uri="{FF2B5EF4-FFF2-40B4-BE49-F238E27FC236}">
                <a16:creationId xmlns:a16="http://schemas.microsoft.com/office/drawing/2014/main" id="{C957F8EA-9B03-4262-AA3F-A67A7A0FA916}"/>
              </a:ext>
            </a:extLst>
          </p:cNvPr>
          <p:cNvSpPr>
            <a:spLocks noGrp="1"/>
          </p:cNvSpPr>
          <p:nvPr>
            <p:ph type="title"/>
          </p:nvPr>
        </p:nvSpPr>
        <p:spPr/>
        <p:txBody>
          <a:bodyPr/>
          <a:lstStyle/>
          <a:p>
            <a:r>
              <a:rPr lang="en-US"/>
              <a:t>Click to edit Master title style</a:t>
            </a:r>
          </a:p>
        </p:txBody>
      </p:sp>
      <p:cxnSp>
        <p:nvCxnSpPr>
          <p:cNvPr id="19" name="Straight Connector 18">
            <a:extLst>
              <a:ext uri="{FF2B5EF4-FFF2-40B4-BE49-F238E27FC236}">
                <a16:creationId xmlns:a16="http://schemas.microsoft.com/office/drawing/2014/main" id="{0F705395-F2D9-46A8-8A8B-08F2481B299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50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E6E6E6"/>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76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9" name="Google Shape;51;p7">
            <a:extLst>
              <a:ext uri="{FF2B5EF4-FFF2-40B4-BE49-F238E27FC236}">
                <a16:creationId xmlns:a16="http://schemas.microsoft.com/office/drawing/2014/main" id="{BFCE78A3-872F-2B4C-A118-447F65B70C2F}"/>
              </a:ext>
            </a:extLst>
          </p:cNvPr>
          <p:cNvSpPr txBox="1">
            <a:spLocks noGrp="1"/>
          </p:cNvSpPr>
          <p:nvPr>
            <p:ph type="sldNum" idx="4"/>
          </p:nvPr>
        </p:nvSpPr>
        <p:spPr>
          <a:xfrm>
            <a:off x="10981996" y="6298545"/>
            <a:ext cx="731600" cy="524800"/>
          </a:xfrm>
          <a:prstGeom prst="rect">
            <a:avLst/>
          </a:prstGeom>
        </p:spPr>
        <p:txBody>
          <a:bodyPr spcFirstLastPara="1" wrap="square" lIns="91425" tIns="91425" rIns="91425" bIns="91425" anchor="ctr" anchorCtr="0">
            <a:noAutofit/>
          </a:bodyPr>
          <a:lstStyle>
            <a:lvl1pPr lvl="0" rtl="0">
              <a:buNone/>
              <a:defRPr sz="800">
                <a:solidFill>
                  <a:srgbClr val="A1AAB1"/>
                </a:solidFill>
                <a:latin typeface="Arial"/>
                <a:ea typeface="Arial"/>
                <a:cs typeface="Arial"/>
                <a:sym typeface="Arial"/>
              </a:defRPr>
            </a:lvl1pPr>
            <a:lvl2pPr lvl="1" rtl="0">
              <a:buNone/>
              <a:defRPr sz="800">
                <a:solidFill>
                  <a:srgbClr val="A1AAB1"/>
                </a:solidFill>
                <a:latin typeface="Arial"/>
                <a:ea typeface="Arial"/>
                <a:cs typeface="Arial"/>
                <a:sym typeface="Arial"/>
              </a:defRPr>
            </a:lvl2pPr>
            <a:lvl3pPr lvl="2" rtl="0">
              <a:buNone/>
              <a:defRPr sz="800">
                <a:solidFill>
                  <a:srgbClr val="A1AAB1"/>
                </a:solidFill>
                <a:latin typeface="Arial"/>
                <a:ea typeface="Arial"/>
                <a:cs typeface="Arial"/>
                <a:sym typeface="Arial"/>
              </a:defRPr>
            </a:lvl3pPr>
            <a:lvl4pPr lvl="3" rtl="0">
              <a:buNone/>
              <a:defRPr sz="800">
                <a:solidFill>
                  <a:srgbClr val="A1AAB1"/>
                </a:solidFill>
                <a:latin typeface="Arial"/>
                <a:ea typeface="Arial"/>
                <a:cs typeface="Arial"/>
                <a:sym typeface="Arial"/>
              </a:defRPr>
            </a:lvl4pPr>
            <a:lvl5pPr lvl="4" rtl="0">
              <a:buNone/>
              <a:defRPr sz="800">
                <a:solidFill>
                  <a:srgbClr val="A1AAB1"/>
                </a:solidFill>
                <a:latin typeface="Arial"/>
                <a:ea typeface="Arial"/>
                <a:cs typeface="Arial"/>
                <a:sym typeface="Arial"/>
              </a:defRPr>
            </a:lvl5pPr>
            <a:lvl6pPr lvl="5" rtl="0">
              <a:buNone/>
              <a:defRPr sz="800">
                <a:solidFill>
                  <a:srgbClr val="A1AAB1"/>
                </a:solidFill>
                <a:latin typeface="Arial"/>
                <a:ea typeface="Arial"/>
                <a:cs typeface="Arial"/>
                <a:sym typeface="Arial"/>
              </a:defRPr>
            </a:lvl6pPr>
            <a:lvl7pPr lvl="6" rtl="0">
              <a:buNone/>
              <a:defRPr sz="800">
                <a:solidFill>
                  <a:srgbClr val="A1AAB1"/>
                </a:solidFill>
                <a:latin typeface="Arial"/>
                <a:ea typeface="Arial"/>
                <a:cs typeface="Arial"/>
                <a:sym typeface="Arial"/>
              </a:defRPr>
            </a:lvl7pPr>
            <a:lvl8pPr lvl="7" rtl="0">
              <a:buNone/>
              <a:defRPr sz="800">
                <a:solidFill>
                  <a:srgbClr val="A1AAB1"/>
                </a:solidFill>
                <a:latin typeface="Arial"/>
                <a:ea typeface="Arial"/>
                <a:cs typeface="Arial"/>
                <a:sym typeface="Arial"/>
              </a:defRPr>
            </a:lvl8pPr>
            <a:lvl9pPr lvl="8" rtl="0">
              <a:buNone/>
              <a:defRPr sz="800">
                <a:solidFill>
                  <a:srgbClr val="A1AAB1"/>
                </a:solidFill>
                <a:latin typeface="Arial"/>
                <a:ea typeface="Arial"/>
                <a:cs typeface="Arial"/>
                <a:sym typeface="Arial"/>
              </a:defRPr>
            </a:lvl9pPr>
          </a:lstStyle>
          <a:p>
            <a:pPr algn="r"/>
            <a:fld id="{00000000-1234-1234-1234-123412341234}" type="slidenum">
              <a:rPr lang="en-US" smtClean="0"/>
              <a:pPr algn="r"/>
              <a:t>‹#›</a:t>
            </a:fld>
            <a:endParaRPr lang="en-US" dirty="0"/>
          </a:p>
        </p:txBody>
      </p:sp>
      <p:sp>
        <p:nvSpPr>
          <p:cNvPr id="2" name="Text Placeholder 1">
            <a:extLst>
              <a:ext uri="{FF2B5EF4-FFF2-40B4-BE49-F238E27FC236}">
                <a16:creationId xmlns:a16="http://schemas.microsoft.com/office/drawing/2014/main" id="{80EF8E42-B12B-4C36-8D7D-E4417D90C8AE}"/>
              </a:ext>
            </a:extLst>
          </p:cNvPr>
          <p:cNvSpPr>
            <a:spLocks noGrp="1"/>
          </p:cNvSpPr>
          <p:nvPr>
            <p:ph type="body" idx="1"/>
          </p:nvPr>
        </p:nvSpPr>
        <p:spPr>
          <a:xfrm>
            <a:off x="487680" y="1826684"/>
            <a:ext cx="11216640" cy="43497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5B16C2D6-80F3-488E-95B4-48EA7E53CB45}"/>
              </a:ext>
            </a:extLst>
          </p:cNvPr>
          <p:cNvSpPr>
            <a:spLocks noGrp="1"/>
          </p:cNvSpPr>
          <p:nvPr>
            <p:ph type="title"/>
          </p:nvPr>
        </p:nvSpPr>
        <p:spPr>
          <a:xfrm>
            <a:off x="487680" y="731520"/>
            <a:ext cx="10515600" cy="615553"/>
          </a:xfrm>
          <a:prstGeom prst="rect">
            <a:avLst/>
          </a:prstGeom>
        </p:spPr>
        <p:txBody>
          <a:bodyPr vert="horz" lIns="91440" tIns="91440" rIns="91440" bIns="91440" rtlCol="0" anchor="t" anchorCtr="0">
            <a:spAutoFit/>
          </a:bodyPr>
          <a:lstStyle/>
          <a:p>
            <a:r>
              <a:rPr lang="en-US"/>
              <a:t>Click to edit Master title style</a:t>
            </a:r>
          </a:p>
        </p:txBody>
      </p:sp>
      <p:grpSp>
        <p:nvGrpSpPr>
          <p:cNvPr id="8" name="Group 7">
            <a:extLst>
              <a:ext uri="{FF2B5EF4-FFF2-40B4-BE49-F238E27FC236}">
                <a16:creationId xmlns:a16="http://schemas.microsoft.com/office/drawing/2014/main" id="{CDA4C58D-DEC6-4995-915A-4A1CB3A12CEF}"/>
              </a:ext>
            </a:extLst>
          </p:cNvPr>
          <p:cNvGrpSpPr/>
          <p:nvPr userDrawn="1"/>
        </p:nvGrpSpPr>
        <p:grpSpPr>
          <a:xfrm>
            <a:off x="616703" y="591197"/>
            <a:ext cx="587784" cy="45600"/>
            <a:chOff x="462527" y="443398"/>
            <a:chExt cx="440838" cy="34200"/>
          </a:xfrm>
        </p:grpSpPr>
        <p:sp>
          <p:nvSpPr>
            <p:cNvPr id="10" name="Google Shape;17;p2">
              <a:extLst>
                <a:ext uri="{FF2B5EF4-FFF2-40B4-BE49-F238E27FC236}">
                  <a16:creationId xmlns:a16="http://schemas.microsoft.com/office/drawing/2014/main" id="{80F81246-234A-4E34-BB1E-5DFF7B2AF9E1}"/>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dirty="0"/>
            </a:p>
          </p:txBody>
        </p:sp>
        <p:sp>
          <p:nvSpPr>
            <p:cNvPr id="11" name="Google Shape;18;p2">
              <a:extLst>
                <a:ext uri="{FF2B5EF4-FFF2-40B4-BE49-F238E27FC236}">
                  <a16:creationId xmlns:a16="http://schemas.microsoft.com/office/drawing/2014/main" id="{950D4050-2994-4905-A87A-70EFA75CE92A}"/>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dirty="0"/>
            </a:p>
          </p:txBody>
        </p:sp>
      </p:grpSp>
      <p:sp>
        <p:nvSpPr>
          <p:cNvPr id="4" name="TextBox 3">
            <a:extLst>
              <a:ext uri="{FF2B5EF4-FFF2-40B4-BE49-F238E27FC236}">
                <a16:creationId xmlns:a16="http://schemas.microsoft.com/office/drawing/2014/main" id="{37EC08BD-0737-8A81-AA03-135020261A78}"/>
              </a:ext>
            </a:extLst>
          </p:cNvPr>
          <p:cNvSpPr txBox="1"/>
          <p:nvPr userDrawn="1"/>
        </p:nvSpPr>
        <p:spPr>
          <a:xfrm>
            <a:off x="5905500" y="36529"/>
            <a:ext cx="914400" cy="914400"/>
          </a:xfrm>
          <a:prstGeom prst="rect">
            <a:avLst/>
          </a:prstGeom>
        </p:spPr>
        <p:txBody>
          <a:bodyPr vert="horz" wrap="none" lIns="91440" tIns="45720" rIns="91440" bIns="45720" rtlCol="0">
            <a:noAutofit/>
          </a:bodyPr>
          <a:lstStyle/>
          <a:p>
            <a:pPr algn="ctr"/>
            <a:r>
              <a:rPr lang="en-US" sz="1100" dirty="0">
                <a:solidFill>
                  <a:srgbClr val="FF0000"/>
                </a:solidFill>
              </a:rPr>
              <a:t>This file has not been copy-edited</a:t>
            </a:r>
          </a:p>
        </p:txBody>
      </p:sp>
    </p:spTree>
  </p:cSld>
  <p:clrMap bg1="lt1" tx1="dk1" bg2="dk2" tx2="lt2" accent1="accent1" accent2="accent2" accent3="accent3" accent4="accent4" accent5="accent5" accent6="accent6" hlink="hlink" folHlink="folHlink"/>
  <p:sldLayoutIdLst>
    <p:sldLayoutId id="2147483666" r:id="rId1"/>
    <p:sldLayoutId id="2147483672" r:id="rId2"/>
    <p:sldLayoutId id="2147483668" r:id="rId3"/>
    <p:sldLayoutId id="2147483669" r:id="rId4"/>
    <p:sldLayoutId id="2147483674" r:id="rId5"/>
    <p:sldLayoutId id="2147483678" r:id="rId6"/>
    <p:sldLayoutId id="2147483675" r:id="rId7"/>
    <p:sldLayoutId id="2147483670" r:id="rId8"/>
    <p:sldLayoutId id="2147483673" r:id="rId9"/>
    <p:sldLayoutId id="2147483679" r:id="rId10"/>
    <p:sldLayoutId id="2147483676" r:id="rId11"/>
    <p:sldLayoutId id="2147483677" r:id="rId12"/>
    <p:sldLayoutId id="2147483680"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8" userDrawn="1">
          <p15:clr>
            <a:srgbClr val="F26B43"/>
          </p15:clr>
        </p15:guide>
        <p15:guide id="4" pos="7376" userDrawn="1">
          <p15:clr>
            <a:srgbClr val="F26B43"/>
          </p15:clr>
        </p15:guide>
        <p15:guide id="5" pos="3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68C927-AE63-413B-AD85-EE49A87E5679}"/>
              </a:ext>
            </a:extLst>
          </p:cNvPr>
          <p:cNvSpPr txBox="1">
            <a:spLocks/>
          </p:cNvSpPr>
          <p:nvPr/>
        </p:nvSpPr>
        <p:spPr>
          <a:xfrm>
            <a:off x="660933" y="1568918"/>
            <a:ext cx="10301707" cy="1908215"/>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800"/>
              </a:spcAft>
            </a:pPr>
            <a:r>
              <a:rPr lang="en-US" b="1" dirty="0">
                <a:effectLst/>
                <a:ea typeface="Calibri" panose="020F0502020204030204" pitchFamily="34" charset="0"/>
                <a:cs typeface="Arial" panose="020B0604020202020204" pitchFamily="34" charset="0"/>
              </a:rPr>
              <a:t>Elranatamab in combination with daratumumab and lenalidomide in patients with newly diagnosed multiple myeloma not eligible for transplant: initial results from MagnetisMM-6 part 1 </a:t>
            </a:r>
          </a:p>
        </p:txBody>
      </p:sp>
      <p:sp>
        <p:nvSpPr>
          <p:cNvPr id="5" name="Text Placeholder 3">
            <a:extLst>
              <a:ext uri="{FF2B5EF4-FFF2-40B4-BE49-F238E27FC236}">
                <a16:creationId xmlns:a16="http://schemas.microsoft.com/office/drawing/2014/main" id="{07401D2D-8545-42BF-855F-666E30E02488}"/>
              </a:ext>
            </a:extLst>
          </p:cNvPr>
          <p:cNvSpPr txBox="1">
            <a:spLocks/>
          </p:cNvSpPr>
          <p:nvPr/>
        </p:nvSpPr>
        <p:spPr>
          <a:xfrm>
            <a:off x="606391" y="3857642"/>
            <a:ext cx="10356249" cy="26593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indent="0">
              <a:lnSpc>
                <a:spcPct val="107000"/>
              </a:lnSpc>
              <a:spcAft>
                <a:spcPts val="800"/>
              </a:spcAft>
              <a:buNone/>
            </a:pPr>
            <a:r>
              <a:rPr lang="en-US" sz="1400" dirty="0">
                <a:solidFill>
                  <a:schemeClr val="bg1"/>
                </a:solidFill>
                <a:effectLst/>
                <a:latin typeface="+mj-lt"/>
                <a:ea typeface="Calibri" panose="020F0502020204030204" pitchFamily="34" charset="0"/>
                <a:cs typeface="Arial" panose="020B0604020202020204" pitchFamily="34" charset="0"/>
              </a:rPr>
              <a:t>Hang Quach</a:t>
            </a:r>
            <a:r>
              <a:rPr lang="en-US" sz="1400" baseline="30000" dirty="0">
                <a:solidFill>
                  <a:schemeClr val="bg1"/>
                </a:solidFill>
                <a:effectLst/>
                <a:latin typeface="+mj-lt"/>
                <a:ea typeface="Calibri" panose="020F0502020204030204" pitchFamily="34" charset="0"/>
                <a:cs typeface="Arial" panose="020B0604020202020204" pitchFamily="34" charset="0"/>
              </a:rPr>
              <a:t>1</a:t>
            </a:r>
            <a:r>
              <a:rPr lang="en-US" sz="1400" dirty="0">
                <a:solidFill>
                  <a:schemeClr val="bg1"/>
                </a:solidFill>
                <a:effectLst/>
                <a:latin typeface="+mj-lt"/>
                <a:ea typeface="Calibri" panose="020F0502020204030204" pitchFamily="34" charset="0"/>
                <a:cs typeface="Arial" panose="020B0604020202020204" pitchFamily="34" charset="0"/>
              </a:rPr>
              <a:t>, Luděk Pour</a:t>
            </a:r>
            <a:r>
              <a:rPr lang="en-US" sz="1400" baseline="30000" dirty="0">
                <a:solidFill>
                  <a:schemeClr val="bg1"/>
                </a:solidFill>
                <a:effectLst/>
                <a:latin typeface="+mj-lt"/>
                <a:ea typeface="Calibri" panose="020F0502020204030204" pitchFamily="34" charset="0"/>
                <a:cs typeface="Arial" panose="020B0604020202020204" pitchFamily="34" charset="0"/>
              </a:rPr>
              <a:t>2</a:t>
            </a:r>
            <a:r>
              <a:rPr lang="en-US" sz="1400" dirty="0">
                <a:solidFill>
                  <a:schemeClr val="bg1"/>
                </a:solidFill>
                <a:effectLst/>
                <a:latin typeface="+mj-lt"/>
                <a:ea typeface="Calibri" panose="020F0502020204030204" pitchFamily="34" charset="0"/>
                <a:cs typeface="Arial" panose="020B0604020202020204" pitchFamily="34" charset="0"/>
              </a:rPr>
              <a:t>, Sebastian Grosicki</a:t>
            </a:r>
            <a:r>
              <a:rPr lang="en-US" sz="1400" baseline="30000" dirty="0">
                <a:solidFill>
                  <a:schemeClr val="bg1"/>
                </a:solidFill>
                <a:effectLst/>
                <a:latin typeface="+mj-lt"/>
                <a:ea typeface="Calibri" panose="020F0502020204030204" pitchFamily="34" charset="0"/>
                <a:cs typeface="Arial" panose="020B0604020202020204" pitchFamily="34" charset="0"/>
              </a:rPr>
              <a:t>3</a:t>
            </a:r>
            <a:r>
              <a:rPr lang="en-US" sz="1400" dirty="0">
                <a:solidFill>
                  <a:schemeClr val="bg1"/>
                </a:solidFill>
                <a:effectLst/>
                <a:latin typeface="+mj-lt"/>
                <a:ea typeface="Calibri" panose="020F0502020204030204" pitchFamily="34" charset="0"/>
                <a:cs typeface="Arial" panose="020B0604020202020204" pitchFamily="34" charset="0"/>
              </a:rPr>
              <a:t>, Hanlon Sia</a:t>
            </a:r>
            <a:r>
              <a:rPr lang="en-US" sz="1400" baseline="30000" dirty="0">
                <a:solidFill>
                  <a:schemeClr val="bg1"/>
                </a:solidFill>
                <a:effectLst/>
                <a:latin typeface="+mj-lt"/>
                <a:ea typeface="Calibri" panose="020F0502020204030204" pitchFamily="34" charset="0"/>
                <a:cs typeface="Arial" panose="020B0604020202020204" pitchFamily="34" charset="0"/>
              </a:rPr>
              <a:t>4</a:t>
            </a:r>
            <a:r>
              <a:rPr lang="en-US" sz="1400" dirty="0">
                <a:solidFill>
                  <a:schemeClr val="bg1"/>
                </a:solidFill>
                <a:effectLst/>
                <a:latin typeface="+mj-lt"/>
                <a:ea typeface="Calibri" panose="020F0502020204030204" pitchFamily="34" charset="0"/>
                <a:cs typeface="Arial" panose="020B0604020202020204" pitchFamily="34" charset="0"/>
              </a:rPr>
              <a:t>, Jiri Minarik</a:t>
            </a:r>
            <a:r>
              <a:rPr lang="en-US" sz="1400" baseline="30000" dirty="0">
                <a:solidFill>
                  <a:schemeClr val="bg1"/>
                </a:solidFill>
                <a:effectLst/>
                <a:latin typeface="+mj-lt"/>
                <a:ea typeface="Calibri" panose="020F0502020204030204" pitchFamily="34" charset="0"/>
                <a:cs typeface="Arial" panose="020B0604020202020204" pitchFamily="34" charset="0"/>
              </a:rPr>
              <a:t>5</a:t>
            </a:r>
            <a:r>
              <a:rPr lang="en-US" sz="1400" dirty="0">
                <a:solidFill>
                  <a:schemeClr val="bg1"/>
                </a:solidFill>
                <a:effectLst/>
                <a:latin typeface="+mj-lt"/>
                <a:ea typeface="Calibri" panose="020F0502020204030204" pitchFamily="34" charset="0"/>
                <a:cs typeface="Arial" panose="020B0604020202020204" pitchFamily="34" charset="0"/>
              </a:rPr>
              <a:t>, Ja Min Byun</a:t>
            </a:r>
            <a:r>
              <a:rPr lang="en-US" sz="1400" baseline="30000" dirty="0">
                <a:solidFill>
                  <a:schemeClr val="bg1"/>
                </a:solidFill>
                <a:effectLst/>
                <a:latin typeface="+mj-lt"/>
                <a:ea typeface="Calibri" panose="020F0502020204030204" pitchFamily="34" charset="0"/>
                <a:cs typeface="Arial" panose="020B0604020202020204" pitchFamily="34" charset="0"/>
              </a:rPr>
              <a:t>6</a:t>
            </a:r>
            <a:r>
              <a:rPr lang="en-US" sz="1400" dirty="0">
                <a:solidFill>
                  <a:schemeClr val="bg1"/>
                </a:solidFill>
                <a:effectLst/>
                <a:latin typeface="+mj-lt"/>
                <a:ea typeface="Calibri" panose="020F0502020204030204" pitchFamily="34" charset="0"/>
                <a:cs typeface="Arial" panose="020B0604020202020204" pitchFamily="34" charset="0"/>
              </a:rPr>
              <a:t>, Cyrille Touzeau</a:t>
            </a:r>
            <a:r>
              <a:rPr lang="en-US" sz="1400" baseline="30000" dirty="0">
                <a:solidFill>
                  <a:schemeClr val="bg1"/>
                </a:solidFill>
                <a:effectLst/>
                <a:latin typeface="+mj-lt"/>
                <a:ea typeface="Calibri" panose="020F0502020204030204" pitchFamily="34" charset="0"/>
                <a:cs typeface="Arial" panose="020B0604020202020204" pitchFamily="34" charset="0"/>
              </a:rPr>
              <a:t>7</a:t>
            </a:r>
            <a:r>
              <a:rPr lang="en-US" sz="1400" dirty="0">
                <a:solidFill>
                  <a:schemeClr val="bg1"/>
                </a:solidFill>
                <a:effectLst/>
                <a:latin typeface="+mj-lt"/>
                <a:ea typeface="Calibri" panose="020F0502020204030204" pitchFamily="34" charset="0"/>
                <a:cs typeface="Arial" panose="020B0604020202020204" pitchFamily="34" charset="0"/>
              </a:rPr>
              <a:t>, Carmine Liberatore</a:t>
            </a:r>
            <a:r>
              <a:rPr lang="en-US" sz="1400" baseline="30000" dirty="0">
                <a:solidFill>
                  <a:schemeClr val="bg1"/>
                </a:solidFill>
                <a:effectLst/>
                <a:latin typeface="+mj-lt"/>
                <a:ea typeface="Calibri" panose="020F0502020204030204" pitchFamily="34" charset="0"/>
                <a:cs typeface="Arial" panose="020B0604020202020204" pitchFamily="34" charset="0"/>
              </a:rPr>
              <a:t>8</a:t>
            </a:r>
            <a:r>
              <a:rPr lang="en-US" sz="1400" dirty="0">
                <a:solidFill>
                  <a:schemeClr val="bg1"/>
                </a:solidFill>
                <a:effectLst/>
                <a:latin typeface="+mj-lt"/>
                <a:ea typeface="Calibri" panose="020F0502020204030204" pitchFamily="34" charset="0"/>
                <a:cs typeface="Arial" panose="020B0604020202020204" pitchFamily="34" charset="0"/>
              </a:rPr>
              <a:t>, Sharon T. Sullivan</a:t>
            </a:r>
            <a:r>
              <a:rPr lang="en-US" sz="1400" baseline="30000" dirty="0">
                <a:solidFill>
                  <a:schemeClr val="bg1"/>
                </a:solidFill>
                <a:effectLst/>
                <a:latin typeface="+mj-lt"/>
                <a:ea typeface="Calibri" panose="020F0502020204030204" pitchFamily="34" charset="0"/>
                <a:cs typeface="Arial" panose="020B0604020202020204" pitchFamily="34" charset="0"/>
              </a:rPr>
              <a:t>9</a:t>
            </a:r>
            <a:r>
              <a:rPr lang="en-US" sz="1400" dirty="0">
                <a:solidFill>
                  <a:schemeClr val="bg1"/>
                </a:solidFill>
                <a:effectLst/>
                <a:latin typeface="+mj-lt"/>
                <a:ea typeface="Calibri" panose="020F0502020204030204" pitchFamily="34" charset="0"/>
                <a:cs typeface="Arial" panose="020B0604020202020204" pitchFamily="34" charset="0"/>
              </a:rPr>
              <a:t>, Eric Leip</a:t>
            </a:r>
            <a:r>
              <a:rPr lang="en-US" sz="1400" baseline="30000" dirty="0">
                <a:solidFill>
                  <a:schemeClr val="bg1"/>
                </a:solidFill>
                <a:effectLst/>
                <a:latin typeface="+mj-lt"/>
                <a:ea typeface="Calibri" panose="020F0502020204030204" pitchFamily="34" charset="0"/>
                <a:cs typeface="Arial" panose="020B0604020202020204" pitchFamily="34" charset="0"/>
              </a:rPr>
              <a:t>9</a:t>
            </a:r>
            <a:r>
              <a:rPr lang="en-US" sz="1400" dirty="0">
                <a:solidFill>
                  <a:schemeClr val="bg1"/>
                </a:solidFill>
                <a:effectLst/>
                <a:latin typeface="+mj-lt"/>
                <a:ea typeface="Calibri" panose="020F0502020204030204" pitchFamily="34" charset="0"/>
                <a:cs typeface="Arial" panose="020B0604020202020204" pitchFamily="34" charset="0"/>
              </a:rPr>
              <a:t>, Eeman Shaikh</a:t>
            </a:r>
            <a:r>
              <a:rPr lang="en-US" sz="1400" baseline="30000" dirty="0">
                <a:solidFill>
                  <a:schemeClr val="bg1"/>
                </a:solidFill>
                <a:effectLst/>
                <a:latin typeface="+mj-lt"/>
                <a:ea typeface="Calibri" panose="020F0502020204030204" pitchFamily="34" charset="0"/>
                <a:cs typeface="Arial" panose="020B0604020202020204" pitchFamily="34" charset="0"/>
              </a:rPr>
              <a:t>10</a:t>
            </a:r>
            <a:r>
              <a:rPr lang="en-US" sz="1400" dirty="0">
                <a:solidFill>
                  <a:schemeClr val="bg1"/>
                </a:solidFill>
                <a:effectLst/>
                <a:latin typeface="+mj-lt"/>
                <a:ea typeface="Calibri" panose="020F0502020204030204" pitchFamily="34" charset="0"/>
                <a:cs typeface="Arial" panose="020B0604020202020204" pitchFamily="34" charset="0"/>
              </a:rPr>
              <a:t>, Andrea Viqueira</a:t>
            </a:r>
            <a:r>
              <a:rPr lang="en-US" sz="1400" baseline="30000" dirty="0">
                <a:solidFill>
                  <a:schemeClr val="bg1"/>
                </a:solidFill>
                <a:effectLst/>
                <a:latin typeface="+mj-lt"/>
                <a:ea typeface="Calibri" panose="020F0502020204030204" pitchFamily="34" charset="0"/>
                <a:cs typeface="Arial" panose="020B0604020202020204" pitchFamily="34" charset="0"/>
              </a:rPr>
              <a:t>11</a:t>
            </a:r>
            <a:r>
              <a:rPr lang="en-US" sz="1400" dirty="0">
                <a:solidFill>
                  <a:schemeClr val="bg1"/>
                </a:solidFill>
                <a:effectLst/>
                <a:latin typeface="+mj-lt"/>
                <a:ea typeface="Calibri" panose="020F0502020204030204" pitchFamily="34" charset="0"/>
                <a:cs typeface="Arial" panose="020B0604020202020204" pitchFamily="34" charset="0"/>
              </a:rPr>
              <a:t>, Meletios-Athanasios Dimopoulos</a:t>
            </a:r>
            <a:r>
              <a:rPr lang="en-US" sz="1400" baseline="30000" dirty="0">
                <a:solidFill>
                  <a:schemeClr val="bg1"/>
                </a:solidFill>
                <a:effectLst/>
                <a:latin typeface="+mj-lt"/>
                <a:ea typeface="Calibri" panose="020F0502020204030204" pitchFamily="34" charset="0"/>
                <a:cs typeface="Arial" panose="020B0604020202020204" pitchFamily="34" charset="0"/>
              </a:rPr>
              <a:t>12</a:t>
            </a:r>
            <a:endParaRPr lang="en-US" sz="1400" dirty="0">
              <a:solidFill>
                <a:schemeClr val="bg1"/>
              </a:solidFill>
              <a:effectLst/>
              <a:latin typeface="+mj-lt"/>
              <a:ea typeface="Calibri" panose="020F0502020204030204" pitchFamily="34" charset="0"/>
              <a:cs typeface="Arial" panose="020B0604020202020204" pitchFamily="34" charset="0"/>
            </a:endParaRPr>
          </a:p>
          <a:p>
            <a:pPr marL="0" marR="0" indent="0">
              <a:lnSpc>
                <a:spcPct val="107000"/>
              </a:lnSpc>
              <a:spcAft>
                <a:spcPts val="800"/>
              </a:spcAft>
              <a:buNone/>
            </a:pPr>
            <a:r>
              <a:rPr lang="en-US" sz="1000" baseline="30000" dirty="0">
                <a:solidFill>
                  <a:schemeClr val="bg1"/>
                </a:solidFill>
                <a:effectLst/>
                <a:latin typeface="+mj-lt"/>
                <a:ea typeface="Calibri" panose="020F0502020204030204" pitchFamily="34" charset="0"/>
                <a:cs typeface="Arial" panose="020B0604020202020204" pitchFamily="34" charset="0"/>
              </a:rPr>
              <a:t>1</a:t>
            </a:r>
            <a:r>
              <a:rPr lang="en-US" sz="1000" dirty="0">
                <a:solidFill>
                  <a:schemeClr val="bg1"/>
                </a:solidFill>
                <a:effectLst/>
                <a:latin typeface="+mj-lt"/>
                <a:ea typeface="Calibri" panose="020F0502020204030204" pitchFamily="34" charset="0"/>
                <a:cs typeface="Arial" panose="020B0604020202020204" pitchFamily="34" charset="0"/>
              </a:rPr>
              <a:t>St. Vincent’s Hospital, Melbourne, University of Melbourne, VIC, Australia; </a:t>
            </a:r>
            <a:r>
              <a:rPr lang="en-US" sz="1000" baseline="30000" dirty="0">
                <a:solidFill>
                  <a:schemeClr val="bg1"/>
                </a:solidFill>
                <a:effectLst/>
                <a:latin typeface="+mj-lt"/>
                <a:ea typeface="Calibri" panose="020F0502020204030204" pitchFamily="34" charset="0"/>
                <a:cs typeface="Arial" panose="020B0604020202020204" pitchFamily="34" charset="0"/>
              </a:rPr>
              <a:t>2</a:t>
            </a:r>
            <a:r>
              <a:rPr lang="en-US" sz="1000" dirty="0">
                <a:solidFill>
                  <a:schemeClr val="bg1"/>
                </a:solidFill>
                <a:effectLst/>
                <a:latin typeface="+mj-lt"/>
                <a:ea typeface="Calibri" panose="020F0502020204030204" pitchFamily="34" charset="0"/>
                <a:cs typeface="Arial" panose="020B0604020202020204" pitchFamily="34" charset="0"/>
              </a:rPr>
              <a:t>Department of Internal Medicine, Hematology and Oncology, University Hospital Brno, Brno, Czech Republic; </a:t>
            </a:r>
            <a:r>
              <a:rPr lang="en-US" sz="1000" baseline="30000" dirty="0">
                <a:solidFill>
                  <a:schemeClr val="bg1"/>
                </a:solidFill>
                <a:effectLst/>
                <a:latin typeface="+mj-lt"/>
                <a:ea typeface="Calibri" panose="020F0502020204030204" pitchFamily="34" charset="0"/>
                <a:cs typeface="Arial" panose="020B0604020202020204" pitchFamily="34" charset="0"/>
              </a:rPr>
              <a:t>3</a:t>
            </a:r>
            <a:r>
              <a:rPr lang="en-US" sz="1000" dirty="0">
                <a:solidFill>
                  <a:schemeClr val="bg1"/>
                </a:solidFill>
                <a:effectLst/>
                <a:latin typeface="+mj-lt"/>
                <a:ea typeface="Calibri" panose="020F0502020204030204" pitchFamily="34" charset="0"/>
                <a:cs typeface="Arial" panose="020B0604020202020204" pitchFamily="34" charset="0"/>
              </a:rPr>
              <a:t>Department of Cancer Prevention, Medical University of Silesia, Katowice, Poland; </a:t>
            </a:r>
            <a:r>
              <a:rPr lang="en-US" sz="1000" baseline="30000" dirty="0">
                <a:solidFill>
                  <a:schemeClr val="bg1"/>
                </a:solidFill>
                <a:effectLst/>
                <a:latin typeface="+mj-lt"/>
                <a:ea typeface="Calibri" panose="020F0502020204030204" pitchFamily="34" charset="0"/>
                <a:cs typeface="Arial" panose="020B0604020202020204" pitchFamily="34" charset="0"/>
              </a:rPr>
              <a:t>4</a:t>
            </a:r>
            <a:r>
              <a:rPr lang="en-US" sz="1000" dirty="0">
                <a:solidFill>
                  <a:schemeClr val="bg1"/>
                </a:solidFill>
                <a:effectLst/>
                <a:latin typeface="+mj-lt"/>
                <a:ea typeface="Calibri" panose="020F0502020204030204" pitchFamily="34" charset="0"/>
                <a:cs typeface="Arial" panose="020B0604020202020204" pitchFamily="34" charset="0"/>
              </a:rPr>
              <a:t>Department of Haematology, Tweed Valley Hospital, NSW, Australia; </a:t>
            </a:r>
            <a:r>
              <a:rPr lang="en-US" sz="1000" baseline="30000" dirty="0">
                <a:solidFill>
                  <a:schemeClr val="bg1"/>
                </a:solidFill>
                <a:effectLst/>
                <a:latin typeface="+mj-lt"/>
                <a:ea typeface="Calibri" panose="020F0502020204030204" pitchFamily="34" charset="0"/>
                <a:cs typeface="Arial" panose="020B0604020202020204" pitchFamily="34" charset="0"/>
              </a:rPr>
              <a:t>5</a:t>
            </a:r>
            <a:r>
              <a:rPr lang="en-US" sz="1000" dirty="0">
                <a:solidFill>
                  <a:schemeClr val="bg1"/>
                </a:solidFill>
                <a:effectLst/>
                <a:latin typeface="+mj-lt"/>
                <a:ea typeface="Calibri" panose="020F0502020204030204" pitchFamily="34" charset="0"/>
                <a:cs typeface="Arial" panose="020B0604020202020204" pitchFamily="34" charset="0"/>
              </a:rPr>
              <a:t>Department of Hemato-Oncology, University Hospital Olomouc, Olomouc, Czech Republic; </a:t>
            </a:r>
            <a:r>
              <a:rPr lang="en-US" sz="1000" baseline="30000" dirty="0">
                <a:solidFill>
                  <a:schemeClr val="bg1"/>
                </a:solidFill>
                <a:effectLst/>
                <a:latin typeface="+mj-lt"/>
                <a:ea typeface="Calibri" panose="020F0502020204030204" pitchFamily="34" charset="0"/>
                <a:cs typeface="Arial" panose="020B0604020202020204" pitchFamily="34" charset="0"/>
              </a:rPr>
              <a:t>6</a:t>
            </a:r>
            <a:r>
              <a:rPr lang="en-US" sz="1000" dirty="0">
                <a:solidFill>
                  <a:schemeClr val="bg1"/>
                </a:solidFill>
                <a:effectLst/>
                <a:latin typeface="+mj-lt"/>
                <a:ea typeface="Calibri" panose="020F0502020204030204" pitchFamily="34" charset="0"/>
                <a:cs typeface="Arial" panose="020B0604020202020204" pitchFamily="34" charset="0"/>
              </a:rPr>
              <a:t>Department of Internal Medicine, Seoul National University Hospital, Seoul National University College of Medicine, Seoul, Republic of Korea; </a:t>
            </a:r>
            <a:r>
              <a:rPr lang="en-US" sz="1000" baseline="30000" dirty="0">
                <a:solidFill>
                  <a:schemeClr val="bg1"/>
                </a:solidFill>
                <a:effectLst/>
                <a:latin typeface="+mj-lt"/>
                <a:ea typeface="Calibri" panose="020F0502020204030204" pitchFamily="34" charset="0"/>
                <a:cs typeface="Arial" panose="020B0604020202020204" pitchFamily="34" charset="0"/>
              </a:rPr>
              <a:t>7</a:t>
            </a:r>
            <a:r>
              <a:rPr lang="en-US" sz="1000" dirty="0">
                <a:solidFill>
                  <a:schemeClr val="bg1"/>
                </a:solidFill>
                <a:effectLst/>
                <a:latin typeface="+mj-lt"/>
                <a:ea typeface="Calibri" panose="020F0502020204030204" pitchFamily="34" charset="0"/>
                <a:cs typeface="Arial" panose="020B0604020202020204" pitchFamily="34" charset="0"/>
              </a:rPr>
              <a:t>The Hematology Clinic, University Hospital Hôtel-Dieu, Nantes, France; </a:t>
            </a:r>
            <a:r>
              <a:rPr lang="en-US" sz="1000" baseline="30000" dirty="0">
                <a:solidFill>
                  <a:schemeClr val="bg1"/>
                </a:solidFill>
                <a:effectLst/>
                <a:latin typeface="+mj-lt"/>
                <a:ea typeface="Calibri" panose="020F0502020204030204" pitchFamily="34" charset="0"/>
                <a:cs typeface="Arial" panose="020B0604020202020204" pitchFamily="34" charset="0"/>
              </a:rPr>
              <a:t>8</a:t>
            </a:r>
            <a:r>
              <a:rPr lang="en-US" sz="1000" dirty="0">
                <a:solidFill>
                  <a:schemeClr val="bg1"/>
                </a:solidFill>
                <a:effectLst/>
                <a:latin typeface="+mj-lt"/>
                <a:ea typeface="Calibri" panose="020F0502020204030204" pitchFamily="34" charset="0"/>
                <a:cs typeface="Arial" panose="020B0604020202020204" pitchFamily="34" charset="0"/>
              </a:rPr>
              <a:t>Hematology Unit, Santo Spirito Hospital, Pescara, Italy; </a:t>
            </a:r>
            <a:r>
              <a:rPr lang="en-US" sz="1000" baseline="30000" dirty="0">
                <a:solidFill>
                  <a:schemeClr val="bg1"/>
                </a:solidFill>
                <a:effectLst/>
                <a:latin typeface="+mj-lt"/>
                <a:ea typeface="Calibri" panose="020F0502020204030204" pitchFamily="34" charset="0"/>
                <a:cs typeface="Arial" panose="020B0604020202020204" pitchFamily="34" charset="0"/>
              </a:rPr>
              <a:t>9</a:t>
            </a:r>
            <a:r>
              <a:rPr lang="en-US" sz="1000" dirty="0">
                <a:solidFill>
                  <a:schemeClr val="bg1"/>
                </a:solidFill>
                <a:effectLst/>
                <a:latin typeface="+mj-lt"/>
                <a:ea typeface="Calibri" panose="020F0502020204030204" pitchFamily="34" charset="0"/>
                <a:cs typeface="Arial" panose="020B0604020202020204" pitchFamily="34" charset="0"/>
              </a:rPr>
              <a:t>Pfizer Inc, Cambridge, MA, USA; </a:t>
            </a:r>
            <a:r>
              <a:rPr lang="en-US" sz="1000" baseline="30000" dirty="0">
                <a:solidFill>
                  <a:schemeClr val="bg1"/>
                </a:solidFill>
                <a:effectLst/>
                <a:latin typeface="+mj-lt"/>
                <a:ea typeface="Calibri" panose="020F0502020204030204" pitchFamily="34" charset="0"/>
                <a:cs typeface="Arial" panose="020B0604020202020204" pitchFamily="34" charset="0"/>
              </a:rPr>
              <a:t>10</a:t>
            </a:r>
            <a:r>
              <a:rPr lang="en-US" sz="1000" dirty="0">
                <a:solidFill>
                  <a:schemeClr val="bg1"/>
                </a:solidFill>
                <a:effectLst/>
                <a:latin typeface="+mj-lt"/>
                <a:ea typeface="Calibri" panose="020F0502020204030204" pitchFamily="34" charset="0"/>
                <a:cs typeface="Arial" panose="020B0604020202020204" pitchFamily="34" charset="0"/>
              </a:rPr>
              <a:t>Pfizer Inc, Bothell, WA, USA; </a:t>
            </a:r>
            <a:r>
              <a:rPr lang="en-US" sz="1000" baseline="30000" dirty="0">
                <a:solidFill>
                  <a:schemeClr val="bg1"/>
                </a:solidFill>
                <a:effectLst/>
                <a:latin typeface="+mj-lt"/>
                <a:ea typeface="Calibri" panose="020F0502020204030204" pitchFamily="34" charset="0"/>
                <a:cs typeface="Arial" panose="020B0604020202020204" pitchFamily="34" charset="0"/>
              </a:rPr>
              <a:t>11</a:t>
            </a:r>
            <a:r>
              <a:rPr lang="en-US" sz="1000" dirty="0">
                <a:solidFill>
                  <a:schemeClr val="bg1"/>
                </a:solidFill>
                <a:effectLst/>
                <a:latin typeface="+mj-lt"/>
                <a:ea typeface="Calibri" panose="020F0502020204030204" pitchFamily="34" charset="0"/>
                <a:cs typeface="Arial" panose="020B0604020202020204" pitchFamily="34" charset="0"/>
              </a:rPr>
              <a:t>Pfizer SLU, Madrid, Spain; </a:t>
            </a:r>
            <a:r>
              <a:rPr lang="en-US" sz="1000" baseline="30000" dirty="0">
                <a:solidFill>
                  <a:schemeClr val="bg1"/>
                </a:solidFill>
                <a:effectLst/>
                <a:latin typeface="+mj-lt"/>
                <a:ea typeface="Calibri" panose="020F0502020204030204" pitchFamily="34" charset="0"/>
                <a:cs typeface="Arial" panose="020B0604020202020204" pitchFamily="34" charset="0"/>
              </a:rPr>
              <a:t>12</a:t>
            </a:r>
            <a:r>
              <a:rPr lang="en-US" sz="1000" dirty="0">
                <a:solidFill>
                  <a:schemeClr val="bg1"/>
                </a:solidFill>
                <a:effectLst/>
                <a:latin typeface="+mj-lt"/>
                <a:ea typeface="Calibri" panose="020F0502020204030204" pitchFamily="34" charset="0"/>
                <a:cs typeface="Arial" panose="020B0604020202020204" pitchFamily="34" charset="0"/>
              </a:rPr>
              <a:t>Department of Clinical Therapeutics, National and Kapodistrian University of Athens, Athens, Greece</a:t>
            </a:r>
          </a:p>
          <a:p>
            <a:pPr marL="0" indent="0">
              <a:spcBef>
                <a:spcPts val="0"/>
              </a:spcBef>
              <a:buNone/>
            </a:pPr>
            <a:endParaRPr lang="en-US" sz="1050" dirty="0">
              <a:solidFill>
                <a:schemeClr val="bg1"/>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70CD838-FB7B-C21E-9C31-54862C3990D3}"/>
              </a:ext>
            </a:extLst>
          </p:cNvPr>
          <p:cNvSpPr txBox="1"/>
          <p:nvPr/>
        </p:nvSpPr>
        <p:spPr>
          <a:xfrm>
            <a:off x="522387" y="711200"/>
            <a:ext cx="1574267" cy="452582"/>
          </a:xfrm>
          <a:prstGeom prst="rect">
            <a:avLst/>
          </a:prstGeom>
        </p:spPr>
        <p:txBody>
          <a:bodyPr vert="horz" wrap="none" lIns="91440" tIns="45720" rIns="91440" bIns="45720" rtlCol="0">
            <a:noAutofit/>
          </a:bodyPr>
          <a:lstStyle/>
          <a:p>
            <a:pPr algn="l"/>
            <a:r>
              <a:rPr lang="en-US" sz="1600" dirty="0">
                <a:solidFill>
                  <a:schemeClr val="bg1"/>
                </a:solidFill>
              </a:rPr>
              <a:t>7504</a:t>
            </a:r>
          </a:p>
        </p:txBody>
      </p:sp>
      <p:sp>
        <p:nvSpPr>
          <p:cNvPr id="3" name="TextBox 2">
            <a:extLst>
              <a:ext uri="{FF2B5EF4-FFF2-40B4-BE49-F238E27FC236}">
                <a16:creationId xmlns:a16="http://schemas.microsoft.com/office/drawing/2014/main" id="{522F3212-276A-59B3-E73C-0948D074CEE9}"/>
              </a:ext>
            </a:extLst>
          </p:cNvPr>
          <p:cNvSpPr txBox="1"/>
          <p:nvPr/>
        </p:nvSpPr>
        <p:spPr>
          <a:xfrm>
            <a:off x="660933" y="5886450"/>
            <a:ext cx="9554485" cy="253916"/>
          </a:xfrm>
          <a:prstGeom prst="rect">
            <a:avLst/>
          </a:prstGeom>
        </p:spPr>
        <p:txBody>
          <a:bodyPr vert="horz" wrap="square" lIns="91440" tIns="45720" rIns="91440" bIns="45720" rtlCol="0">
            <a:spAutoFit/>
          </a:bodyPr>
          <a:lstStyle/>
          <a:p>
            <a:pPr algn="ctr"/>
            <a:r>
              <a:rPr lang="en-US" sz="1050" dirty="0">
                <a:solidFill>
                  <a:schemeClr val="bg1"/>
                </a:solidFill>
              </a:rPr>
              <a:t>Presented at the </a:t>
            </a:r>
            <a:r>
              <a:rPr lang="en-GB" sz="1050" dirty="0">
                <a:solidFill>
                  <a:schemeClr val="bg1"/>
                </a:solidFill>
              </a:rPr>
              <a:t>2025 ASCO Annual Meeting </a:t>
            </a:r>
            <a:r>
              <a:rPr lang="en-US" sz="1050" dirty="0">
                <a:solidFill>
                  <a:schemeClr val="bg1"/>
                </a:solidFill>
              </a:rPr>
              <a:t>| May 30 – June 2, 2025 | Chicago, IL &amp; Online</a:t>
            </a:r>
          </a:p>
        </p:txBody>
      </p:sp>
    </p:spTree>
    <p:extLst>
      <p:ext uri="{BB962C8B-B14F-4D97-AF65-F5344CB8AC3E}">
        <p14:creationId xmlns:p14="http://schemas.microsoft.com/office/powerpoint/2010/main" val="131406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7705-F348-056B-6ED5-75DD128074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6ACB06-5ADA-A031-8C67-CBB90DA75A49}"/>
              </a:ext>
            </a:extLst>
          </p:cNvPr>
          <p:cNvSpPr>
            <a:spLocks noGrp="1"/>
          </p:cNvSpPr>
          <p:nvPr>
            <p:ph sz="quarter" idx="13"/>
          </p:nvPr>
        </p:nvSpPr>
        <p:spPr>
          <a:xfrm>
            <a:off x="484632" y="1389887"/>
            <a:ext cx="4648025" cy="3660203"/>
          </a:xfrm>
        </p:spPr>
        <p:txBody>
          <a:bodyPr/>
          <a:lstStyle/>
          <a:p>
            <a:pPr marR="284968" defTabSz="2292499">
              <a:spcAft>
                <a:spcPts val="600"/>
              </a:spcAft>
              <a:buClr>
                <a:srgbClr val="0000C9"/>
              </a:buClr>
              <a:buFontTx/>
              <a:buChar char="•"/>
              <a:tabLst>
                <a:tab pos="296114" algn="l"/>
              </a:tabLst>
              <a:defRPr/>
            </a:pPr>
            <a:r>
              <a:rPr lang="en-GB" sz="1800" dirty="0">
                <a:solidFill>
                  <a:schemeClr val="tx1"/>
                </a:solidFill>
                <a:latin typeface="Arial" panose="020B0604020202020204" pitchFamily="34" charset="0"/>
                <a:cs typeface="Arial" panose="020B0604020202020204" pitchFamily="34" charset="0"/>
              </a:rPr>
              <a:t>Any grade infections were reported in 70.3% of patients (grade 3/4, 18.9%)</a:t>
            </a:r>
            <a:endParaRPr lang="en-US" sz="1800" dirty="0">
              <a:solidFill>
                <a:schemeClr val="tx1"/>
              </a:solidFill>
              <a:latin typeface="Arial" panose="020B0604020202020204" pitchFamily="34" charset="0"/>
              <a:cs typeface="Arial" panose="020B0604020202020204" pitchFamily="34" charset="0"/>
            </a:endParaRPr>
          </a:p>
          <a:p>
            <a:pPr marR="284968" lvl="1" defTabSz="2292499">
              <a:spcAft>
                <a:spcPts val="600"/>
              </a:spcAft>
              <a:buClr>
                <a:srgbClr val="0000C9"/>
              </a:buClr>
              <a:tabLst>
                <a:tab pos="296114" algn="l"/>
              </a:tabLst>
              <a:defRPr/>
            </a:pPr>
            <a:r>
              <a:rPr lang="en-GB" sz="1800" dirty="0">
                <a:solidFill>
                  <a:schemeClr val="tx1"/>
                </a:solidFill>
                <a:latin typeface="Arial" panose="020B0604020202020204" pitchFamily="34" charset="0"/>
                <a:cs typeface="Arial" panose="020B0604020202020204" pitchFamily="34" charset="0"/>
              </a:rPr>
              <a:t>One case of grade 5 Candida pneumonia was reported</a:t>
            </a:r>
          </a:p>
          <a:p>
            <a:pPr marR="284968" defTabSz="2292499">
              <a:spcAft>
                <a:spcPts val="600"/>
              </a:spcAft>
              <a:buClr>
                <a:srgbClr val="0000C9"/>
              </a:buClr>
              <a:tabLst>
                <a:tab pos="296114" algn="l"/>
              </a:tabLst>
              <a:defRPr/>
            </a:pPr>
            <a:r>
              <a:rPr lang="en-US" sz="1800" dirty="0">
                <a:solidFill>
                  <a:schemeClr val="tx1"/>
                </a:solidFill>
                <a:latin typeface="Arial" panose="020B0604020202020204" pitchFamily="34" charset="0"/>
                <a:cs typeface="Arial" panose="020B0604020202020204" pitchFamily="34" charset="0"/>
              </a:rPr>
              <a:t>Frequent (any grade &gt;10%) infections included upper respiratory tract infection and </a:t>
            </a:r>
            <a:r>
              <a:rPr lang="en-US" sz="1800" i="1" dirty="0">
                <a:solidFill>
                  <a:schemeClr val="tx1"/>
                </a:solidFill>
                <a:latin typeface="Arial" panose="020B0604020202020204" pitchFamily="34" charset="0"/>
                <a:cs typeface="Arial" panose="020B0604020202020204" pitchFamily="34" charset="0"/>
              </a:rPr>
              <a:t>Escherichia</a:t>
            </a:r>
            <a:r>
              <a:rPr lang="en-US" sz="1800" dirty="0">
                <a:solidFill>
                  <a:schemeClr val="tx1"/>
                </a:solidFill>
                <a:latin typeface="Arial" panose="020B0604020202020204" pitchFamily="34" charset="0"/>
                <a:cs typeface="Arial" panose="020B0604020202020204" pitchFamily="34" charset="0"/>
              </a:rPr>
              <a:t> urinary tract infection</a:t>
            </a:r>
            <a:endParaRPr lang="en-GB" sz="1800" dirty="0">
              <a:solidFill>
                <a:schemeClr val="tx1"/>
              </a:solidFill>
              <a:latin typeface="Arial" panose="020B0604020202020204" pitchFamily="34" charset="0"/>
              <a:cs typeface="Arial" panose="020B0604020202020204" pitchFamily="34" charset="0"/>
            </a:endParaRPr>
          </a:p>
          <a:p>
            <a:pPr marR="284968" defTabSz="2292499">
              <a:spcAft>
                <a:spcPts val="600"/>
              </a:spcAft>
              <a:buClr>
                <a:srgbClr val="0000C9"/>
              </a:buClr>
              <a:tabLst>
                <a:tab pos="296114" algn="l"/>
              </a:tabLst>
              <a:defRPr/>
            </a:pPr>
            <a:r>
              <a:rPr lang="en-GB" sz="1800" dirty="0">
                <a:solidFill>
                  <a:schemeClr val="tx1"/>
                </a:solidFill>
                <a:latin typeface="Arial" panose="020B0604020202020204" pitchFamily="34" charset="0"/>
                <a:cs typeface="Arial" panose="020B0604020202020204" pitchFamily="34" charset="0"/>
              </a:rPr>
              <a:t>Anti-infective prophylaxis was given and 34 patients (91.9%) received</a:t>
            </a:r>
            <a:r>
              <a:rPr lang="en-GB" sz="1800" dirty="0">
                <a:solidFill>
                  <a:srgbClr val="FF0000"/>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immunoglobulin replacement therapy</a:t>
            </a:r>
            <a:endParaRPr lang="en-GB" sz="1800" baseline="30000" dirty="0">
              <a:solidFill>
                <a:schemeClr val="tx1"/>
              </a:solidFill>
              <a:latin typeface="Arial" panose="020B0604020202020204" pitchFamily="34" charset="0"/>
              <a:cs typeface="Arial" panose="020B0604020202020204" pitchFamily="34" charset="0"/>
            </a:endParaRPr>
          </a:p>
        </p:txBody>
      </p:sp>
      <p:sp>
        <p:nvSpPr>
          <p:cNvPr id="49" name="Title 3">
            <a:extLst>
              <a:ext uri="{FF2B5EF4-FFF2-40B4-BE49-F238E27FC236}">
                <a16:creationId xmlns:a16="http://schemas.microsoft.com/office/drawing/2014/main" id="{47C1C777-A692-7564-0218-16ECEE30BFB3}"/>
              </a:ext>
            </a:extLst>
          </p:cNvPr>
          <p:cNvSpPr>
            <a:spLocks noGrp="1"/>
          </p:cNvSpPr>
          <p:nvPr>
            <p:ph type="title"/>
          </p:nvPr>
        </p:nvSpPr>
        <p:spPr>
          <a:xfrm>
            <a:off x="487680" y="731520"/>
            <a:ext cx="11408066" cy="615553"/>
          </a:xfrm>
        </p:spPr>
        <p:txBody>
          <a:bodyPr/>
          <a:lstStyle/>
          <a:p>
            <a:r>
              <a:rPr lang="en-US" dirty="0">
                <a:solidFill>
                  <a:schemeClr val="bg2"/>
                </a:solidFill>
              </a:rPr>
              <a:t>TEAEs: Infections ≥5%</a:t>
            </a:r>
            <a:endParaRPr lang="en-US" strike="sngStrike" dirty="0">
              <a:solidFill>
                <a:schemeClr val="bg2"/>
              </a:solidFill>
            </a:endParaRPr>
          </a:p>
        </p:txBody>
      </p:sp>
      <p:sp>
        <p:nvSpPr>
          <p:cNvPr id="3" name="Content Placeholder 3">
            <a:extLst>
              <a:ext uri="{FF2B5EF4-FFF2-40B4-BE49-F238E27FC236}">
                <a16:creationId xmlns:a16="http://schemas.microsoft.com/office/drawing/2014/main" id="{96C0E507-4857-FAFC-97EA-E5813B43ECDA}"/>
              </a:ext>
            </a:extLst>
          </p:cNvPr>
          <p:cNvSpPr>
            <a:spLocks noGrp="1"/>
          </p:cNvSpPr>
          <p:nvPr>
            <p:ph sz="quarter" idx="14"/>
          </p:nvPr>
        </p:nvSpPr>
        <p:spPr>
          <a:xfrm>
            <a:off x="484632" y="6402157"/>
            <a:ext cx="11220449" cy="338554"/>
          </a:xfrm>
        </p:spPr>
        <p:txBody>
          <a:bodyPr/>
          <a:lstStyle/>
          <a:p>
            <a:r>
              <a:rPr lang="en-US" sz="800" baseline="30000" dirty="0">
                <a:solidFill>
                  <a:schemeClr val="tx1"/>
                </a:solidFill>
              </a:rPr>
              <a:t>a</a:t>
            </a:r>
            <a:r>
              <a:rPr lang="en-US" sz="800" dirty="0">
                <a:solidFill>
                  <a:schemeClr val="tx1"/>
                </a:solidFill>
              </a:rPr>
              <a:t> TEAEs according to the Medical Dictionary for Regulatory Activities v27.1 and Common Terminology Criteria for Adverse Events v5; </a:t>
            </a:r>
            <a:r>
              <a:rPr lang="en-US" sz="800" baseline="30000" dirty="0">
                <a:solidFill>
                  <a:schemeClr val="tx1"/>
                </a:solidFill>
              </a:rPr>
              <a:t>b </a:t>
            </a:r>
            <a:r>
              <a:rPr lang="en-US" sz="800" dirty="0">
                <a:solidFill>
                  <a:schemeClr val="tx1"/>
                </a:solidFill>
              </a:rPr>
              <a:t>Infections include preferred terms in the system organ class of infections and infestations</a:t>
            </a:r>
            <a:br>
              <a:rPr lang="en-US" sz="800" dirty="0">
                <a:solidFill>
                  <a:schemeClr val="tx1"/>
                </a:solidFill>
              </a:rPr>
            </a:br>
            <a:r>
              <a:rPr lang="en-US" sz="800" dirty="0">
                <a:solidFill>
                  <a:schemeClr val="tx1"/>
                </a:solidFill>
              </a:rPr>
              <a:t>TEAE=treatment-emergent adverse event</a:t>
            </a:r>
          </a:p>
        </p:txBody>
      </p:sp>
      <p:graphicFrame>
        <p:nvGraphicFramePr>
          <p:cNvPr id="6" name="Table 5">
            <a:extLst>
              <a:ext uri="{FF2B5EF4-FFF2-40B4-BE49-F238E27FC236}">
                <a16:creationId xmlns:a16="http://schemas.microsoft.com/office/drawing/2014/main" id="{B4A70A72-808F-99EE-EF4B-82AF7C1B9963}"/>
              </a:ext>
            </a:extLst>
          </p:cNvPr>
          <p:cNvGraphicFramePr>
            <a:graphicFrameLocks/>
          </p:cNvGraphicFramePr>
          <p:nvPr>
            <p:extLst>
              <p:ext uri="{D42A27DB-BD31-4B8C-83A1-F6EECF244321}">
                <p14:modId xmlns:p14="http://schemas.microsoft.com/office/powerpoint/2010/main" val="345626553"/>
              </p:ext>
            </p:extLst>
          </p:nvPr>
        </p:nvGraphicFramePr>
        <p:xfrm>
          <a:off x="5151120" y="1389888"/>
          <a:ext cx="6599507" cy="3660204"/>
        </p:xfrm>
        <a:graphic>
          <a:graphicData uri="http://schemas.openxmlformats.org/drawingml/2006/table">
            <a:tbl>
              <a:tblPr firstRow="1" bandRow="1">
                <a:tableStyleId>{6E25E649-3F16-4E02-A733-19D2CDBF48F0}</a:tableStyleId>
              </a:tblPr>
              <a:tblGrid>
                <a:gridCol w="3718560">
                  <a:extLst>
                    <a:ext uri="{9D8B030D-6E8A-4147-A177-3AD203B41FA5}">
                      <a16:colId xmlns:a16="http://schemas.microsoft.com/office/drawing/2014/main" val="3161920086"/>
                    </a:ext>
                  </a:extLst>
                </a:gridCol>
                <a:gridCol w="1371600">
                  <a:extLst>
                    <a:ext uri="{9D8B030D-6E8A-4147-A177-3AD203B41FA5}">
                      <a16:colId xmlns:a16="http://schemas.microsoft.com/office/drawing/2014/main" val="3932117982"/>
                    </a:ext>
                  </a:extLst>
                </a:gridCol>
                <a:gridCol w="1509347">
                  <a:extLst>
                    <a:ext uri="{9D8B030D-6E8A-4147-A177-3AD203B41FA5}">
                      <a16:colId xmlns:a16="http://schemas.microsoft.com/office/drawing/2014/main" val="4216625977"/>
                    </a:ext>
                  </a:extLst>
                </a:gridCol>
              </a:tblGrid>
              <a:tr h="333484">
                <a:tc>
                  <a:txBody>
                    <a:bodyPr/>
                    <a:lstStyle/>
                    <a:p>
                      <a:pPr algn="l"/>
                      <a:endParaRPr lang="en-US" sz="1200" b="1" dirty="0">
                        <a:solidFill>
                          <a:schemeClr val="bg1"/>
                        </a:solidFill>
                        <a:latin typeface="+mn-lt"/>
                      </a:endParaRPr>
                    </a:p>
                  </a:txBody>
                  <a:tcPr marL="45720" marR="45720" marT="18000" marB="18000" anchor="b">
                    <a:lnL w="12700" cap="flat" cmpd="sng" algn="ctr">
                      <a:solidFill>
                        <a:srgbClr val="0000C9"/>
                      </a:solidFill>
                      <a:prstDash val="solid"/>
                      <a:round/>
                      <a:headEnd type="none" w="med" len="med"/>
                      <a:tailEnd type="none" w="med" len="med"/>
                    </a:lnL>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600" b="1" baseline="0" dirty="0">
                          <a:solidFill>
                            <a:schemeClr val="bg1"/>
                          </a:solidFill>
                        </a:rPr>
                        <a:t>N=37</a:t>
                      </a: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100"/>
                    </a:p>
                  </a:txBody>
                  <a:tcPr marL="36000" marR="36000" marT="0" marB="18000" anchor="ctr">
                    <a:lnL>
                      <a:noFill/>
                    </a:lnL>
                    <a:lnR w="127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01493955"/>
                  </a:ext>
                </a:extLst>
              </a:tr>
              <a:tr h="333484">
                <a:tc>
                  <a:txBody>
                    <a:bodyPr/>
                    <a:lstStyle/>
                    <a:p>
                      <a:pPr algn="l"/>
                      <a:r>
                        <a:rPr lang="en-US" sz="1400" b="1" dirty="0">
                          <a:solidFill>
                            <a:schemeClr val="tx1"/>
                          </a:solidFill>
                          <a:latin typeface="+mn-lt"/>
                        </a:rPr>
                        <a:t>TEAE, n (%)</a:t>
                      </a:r>
                      <a:r>
                        <a:rPr lang="en-US" sz="1400" b="1" baseline="30000" dirty="0">
                          <a:solidFill>
                            <a:schemeClr val="tx1"/>
                          </a:solidFill>
                          <a:latin typeface="+mn-lt"/>
                        </a:rPr>
                        <a:t>a</a:t>
                      </a:r>
                    </a:p>
                  </a:txBody>
                  <a:tcPr marL="45720" marR="45720" marT="18000" marB="18000" anchor="ctr">
                    <a:lnL w="12700" cap="flat" cmpd="sng" algn="ctr">
                      <a:solidFill>
                        <a:srgbClr val="0000C9"/>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baseline="0" dirty="0">
                          <a:solidFill>
                            <a:schemeClr val="tx1"/>
                          </a:solidFill>
                        </a:rPr>
                        <a:t>Any grade</a:t>
                      </a:r>
                    </a:p>
                  </a:txBody>
                  <a:tcPr marL="36000" marR="36000" marT="0" marB="1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baseline="0" dirty="0">
                          <a:solidFill>
                            <a:schemeClr val="tx1"/>
                          </a:solidFill>
                        </a:rPr>
                        <a:t>Grade 3/4</a:t>
                      </a:r>
                      <a:endParaRPr lang="en-US" sz="1400" b="1" dirty="0">
                        <a:solidFill>
                          <a:schemeClr val="tx1"/>
                        </a:solidFill>
                      </a:endParaRP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7590894"/>
                  </a:ext>
                </a:extLst>
              </a:tr>
              <a:tr h="333484">
                <a:tc>
                  <a:txBody>
                    <a:bodyPr/>
                    <a:lstStyle/>
                    <a:p>
                      <a:pPr indent="0" algn="l"/>
                      <a:r>
                        <a:rPr lang="en-US" sz="1400" b="0" dirty="0">
                          <a:solidFill>
                            <a:schemeClr val="tx1"/>
                          </a:solidFill>
                          <a:latin typeface="+mn-lt"/>
                        </a:rPr>
                        <a:t>Infections</a:t>
                      </a:r>
                      <a:r>
                        <a:rPr lang="en-US" sz="1400" b="0" baseline="30000" dirty="0">
                          <a:solidFill>
                            <a:schemeClr val="tx1"/>
                          </a:solidFill>
                          <a:latin typeface="+mn-lt"/>
                        </a:rPr>
                        <a:t>b</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solidFill>
                        </a:rPr>
                        <a:t>26 (70.3)</a:t>
                      </a:r>
                    </a:p>
                  </a:txBody>
                  <a:tcPr marL="36000" marR="36000" marT="0" marB="180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solidFill>
                        </a:rPr>
                        <a:t>7 (18.9)</a:t>
                      </a:r>
                    </a:p>
                  </a:txBody>
                  <a:tcPr marL="36000" marR="36000" marT="0" marB="18000" anchor="ctr">
                    <a:lnL>
                      <a:noFill/>
                    </a:lnL>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081509"/>
                  </a:ext>
                </a:extLst>
              </a:tr>
              <a:tr h="333484">
                <a:tc>
                  <a:txBody>
                    <a:bodyPr/>
                    <a:lstStyle/>
                    <a:p>
                      <a:pPr marL="91440" indent="0" algn="l">
                        <a:lnSpc>
                          <a:spcPct val="107000"/>
                        </a:lnSpc>
                        <a:spcAft>
                          <a:spcPts val="800"/>
                        </a:spcAft>
                      </a:pPr>
                      <a:r>
                        <a:rPr lang="en-US" sz="1400" baseline="0" dirty="0">
                          <a:solidFill>
                            <a:schemeClr val="tx1"/>
                          </a:solidFill>
                          <a:effectLst/>
                          <a:latin typeface="+mn-lt"/>
                          <a:ea typeface="Calibri" panose="020F0502020204030204" pitchFamily="34" charset="0"/>
                          <a:cs typeface="Times New Roman"/>
                        </a:rPr>
                        <a:t>Upper respiratory tract infection</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8 (21.6)</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04152"/>
                  </a:ext>
                </a:extLst>
              </a:tr>
              <a:tr h="333484">
                <a:tc>
                  <a:txBody>
                    <a:bodyPr/>
                    <a:lstStyle/>
                    <a:p>
                      <a:pPr marL="91440" indent="0" algn="l"/>
                      <a:r>
                        <a:rPr lang="en-US" sz="1400" i="1" dirty="0">
                          <a:solidFill>
                            <a:schemeClr val="tx1"/>
                          </a:solidFill>
                          <a:latin typeface="+mn-lt"/>
                        </a:rPr>
                        <a:t>Escherichia</a:t>
                      </a:r>
                      <a:r>
                        <a:rPr lang="en-US" sz="1400" dirty="0">
                          <a:solidFill>
                            <a:schemeClr val="tx1"/>
                          </a:solidFill>
                          <a:latin typeface="+mn-lt"/>
                        </a:rPr>
                        <a:t> urinary tract infection</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4 (10.8)</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1 (2.7)</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438107"/>
                  </a:ext>
                </a:extLst>
              </a:tr>
              <a:tr h="333484">
                <a:tc>
                  <a:txBody>
                    <a:bodyPr/>
                    <a:lstStyle/>
                    <a:p>
                      <a:pPr marL="91440" indent="0" algn="l">
                        <a:lnSpc>
                          <a:spcPct val="107000"/>
                        </a:lnSpc>
                        <a:spcAft>
                          <a:spcPts val="800"/>
                        </a:spcAft>
                      </a:pPr>
                      <a:r>
                        <a:rPr lang="en-US" sz="1400" dirty="0">
                          <a:solidFill>
                            <a:schemeClr val="tx1"/>
                          </a:solidFill>
                          <a:effectLst/>
                          <a:latin typeface="+mn-lt"/>
                          <a:ea typeface="Calibri" panose="020F0502020204030204" pitchFamily="34" charset="0"/>
                          <a:cs typeface="Times New Roman"/>
                        </a:rPr>
                        <a:t>Bronchitis</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 (8.1)</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772433"/>
                  </a:ext>
                </a:extLst>
              </a:tr>
              <a:tr h="333484">
                <a:tc>
                  <a:txBody>
                    <a:bodyPr/>
                    <a:lstStyle/>
                    <a:p>
                      <a:pPr marL="91440" indent="0" algn="l">
                        <a:lnSpc>
                          <a:spcPct val="107000"/>
                        </a:lnSpc>
                        <a:spcAft>
                          <a:spcPts val="800"/>
                        </a:spcAft>
                      </a:pPr>
                      <a:r>
                        <a:rPr lang="en-US" sz="1400" dirty="0">
                          <a:solidFill>
                            <a:schemeClr val="tx1"/>
                          </a:solidFill>
                          <a:effectLst/>
                          <a:latin typeface="+mn-lt"/>
                          <a:ea typeface="Calibri" panose="020F0502020204030204" pitchFamily="34" charset="0"/>
                          <a:cs typeface="Times New Roman"/>
                        </a:rPr>
                        <a:t>Cytomegalovirus infection reactivation</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 (8.1)</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400730"/>
                  </a:ext>
                </a:extLst>
              </a:tr>
              <a:tr h="331454">
                <a:tc>
                  <a:txBody>
                    <a:bodyPr/>
                    <a:lstStyle/>
                    <a:p>
                      <a:pPr marL="91440" indent="0" algn="l">
                        <a:lnSpc>
                          <a:spcPct val="107000"/>
                        </a:lnSpc>
                        <a:spcAft>
                          <a:spcPts val="800"/>
                        </a:spcAft>
                      </a:pPr>
                      <a:r>
                        <a:rPr lang="en-US" sz="1400" dirty="0">
                          <a:solidFill>
                            <a:schemeClr val="tx1"/>
                          </a:solidFill>
                          <a:effectLst/>
                          <a:latin typeface="+mn-lt"/>
                          <a:ea typeface="Calibri" panose="020F0502020204030204" pitchFamily="34" charset="0"/>
                          <a:cs typeface="Times New Roman"/>
                        </a:rPr>
                        <a:t>Rhinitis</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 (8.1)</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288590"/>
                  </a:ext>
                </a:extLst>
              </a:tr>
              <a:tr h="331454">
                <a:tc>
                  <a:txBody>
                    <a:bodyPr/>
                    <a:lstStyle/>
                    <a:p>
                      <a:pPr marL="9144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ffectLst/>
                          <a:latin typeface="+mn-lt"/>
                          <a:ea typeface="Calibri" panose="020F0502020204030204" pitchFamily="34" charset="0"/>
                          <a:cs typeface="Times New Roman"/>
                        </a:rPr>
                        <a:t>Viral upper respiratory tract infection</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 (8.1)</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7619548"/>
                  </a:ext>
                </a:extLst>
              </a:tr>
              <a:tr h="331454">
                <a:tc>
                  <a:txBody>
                    <a:bodyPr/>
                    <a:lstStyle/>
                    <a:p>
                      <a:pPr marL="91440" indent="0" algn="l">
                        <a:lnSpc>
                          <a:spcPct val="107000"/>
                        </a:lnSpc>
                        <a:spcAft>
                          <a:spcPts val="800"/>
                        </a:spcAft>
                      </a:pPr>
                      <a:r>
                        <a:rPr lang="en-US" sz="1400" dirty="0">
                          <a:solidFill>
                            <a:schemeClr val="tx1"/>
                          </a:solidFill>
                          <a:effectLst/>
                          <a:latin typeface="+mn-lt"/>
                          <a:ea typeface="Calibri" panose="020F0502020204030204" pitchFamily="34" charset="0"/>
                          <a:cs typeface="Times New Roman"/>
                        </a:rPr>
                        <a:t>Pneumonia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 (5.4)</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1 (2.7)</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819685"/>
                  </a:ext>
                </a:extLst>
              </a:tr>
              <a:tr h="331454">
                <a:tc>
                  <a:txBody>
                    <a:bodyPr/>
                    <a:lstStyle/>
                    <a:p>
                      <a:pPr marL="91440" indent="0" algn="l">
                        <a:lnSpc>
                          <a:spcPct val="107000"/>
                        </a:lnSpc>
                        <a:spcAft>
                          <a:spcPts val="800"/>
                        </a:spcAft>
                      </a:pPr>
                      <a:r>
                        <a:rPr lang="en-US" sz="1400" dirty="0">
                          <a:solidFill>
                            <a:schemeClr val="tx1"/>
                          </a:solidFill>
                          <a:effectLst/>
                          <a:latin typeface="+mn-lt"/>
                          <a:ea typeface="Calibri" panose="020F0502020204030204" pitchFamily="34" charset="0"/>
                          <a:cs typeface="Times New Roman"/>
                        </a:rPr>
                        <a:t>Urinary tract infection</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 (5.4)</a:t>
                      </a:r>
                    </a:p>
                  </a:txBody>
                  <a:tcPr marL="45720" marR="45720" marT="18000" marB="18000" anchor="ctr">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4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626401"/>
                  </a:ext>
                </a:extLst>
              </a:tr>
            </a:tbl>
          </a:graphicData>
        </a:graphic>
      </p:graphicFrame>
    </p:spTree>
    <p:extLst>
      <p:ext uri="{BB962C8B-B14F-4D97-AF65-F5344CB8AC3E}">
        <p14:creationId xmlns:p14="http://schemas.microsoft.com/office/powerpoint/2010/main" val="259767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7ABF-2E0F-B609-9415-244479D067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B2B2C-9551-A6F9-F2CD-9EDA5887B17A}"/>
              </a:ext>
            </a:extLst>
          </p:cNvPr>
          <p:cNvSpPr>
            <a:spLocks noGrp="1"/>
          </p:cNvSpPr>
          <p:nvPr>
            <p:ph sz="quarter" idx="13"/>
          </p:nvPr>
        </p:nvSpPr>
        <p:spPr>
          <a:xfrm>
            <a:off x="484632" y="1389888"/>
            <a:ext cx="4805963" cy="2970044"/>
          </a:xfrm>
        </p:spPr>
        <p:txBody>
          <a:bodyPr vert="horz" wrap="square" lIns="91440" tIns="45720" rIns="91440" bIns="45720" rtlCol="0" anchor="t">
            <a:spAutoFit/>
          </a:bodyPr>
          <a:lstStyle/>
          <a:p>
            <a:pPr>
              <a:buSzPct val="100000"/>
            </a:pPr>
            <a:r>
              <a:rPr lang="en-GB" sz="1800" dirty="0">
                <a:solidFill>
                  <a:schemeClr val="tx1"/>
                </a:solidFill>
                <a:latin typeface="+mj-lt"/>
                <a:ea typeface="Times New Roman" panose="02020603050405020304" pitchFamily="18" charset="0"/>
              </a:rPr>
              <a:t>The confirmed ORR by investigator </a:t>
            </a:r>
            <a:br>
              <a:rPr lang="en-GB" sz="1800" dirty="0">
                <a:solidFill>
                  <a:schemeClr val="tx1"/>
                </a:solidFill>
                <a:latin typeface="+mj-lt"/>
                <a:ea typeface="Times New Roman" panose="02020603050405020304" pitchFamily="18" charset="0"/>
              </a:rPr>
            </a:br>
            <a:r>
              <a:rPr lang="en-GB" sz="1800" dirty="0">
                <a:solidFill>
                  <a:schemeClr val="tx1"/>
                </a:solidFill>
                <a:latin typeface="+mj-lt"/>
                <a:ea typeface="Times New Roman" panose="02020603050405020304" pitchFamily="18" charset="0"/>
              </a:rPr>
              <a:t>was 97.3% (95% CI</a:t>
            </a:r>
            <a:r>
              <a:rPr lang="en-GB" sz="1800">
                <a:solidFill>
                  <a:schemeClr val="tx1"/>
                </a:solidFill>
                <a:latin typeface="+mj-lt"/>
                <a:ea typeface="Times New Roman" panose="02020603050405020304" pitchFamily="18" charset="0"/>
              </a:rPr>
              <a:t>, 85.8, 99.9</a:t>
            </a:r>
            <a:r>
              <a:rPr lang="en-GB" sz="1800" dirty="0">
                <a:solidFill>
                  <a:schemeClr val="tx1"/>
                </a:solidFill>
                <a:latin typeface="+mj-lt"/>
                <a:ea typeface="Times New Roman" panose="02020603050405020304" pitchFamily="18" charset="0"/>
              </a:rPr>
              <a:t>)</a:t>
            </a:r>
          </a:p>
          <a:p>
            <a:pPr lvl="1">
              <a:buSzPct val="100000"/>
            </a:pPr>
            <a:r>
              <a:rPr lang="en-GB" sz="1800" dirty="0">
                <a:solidFill>
                  <a:schemeClr val="tx1"/>
                </a:solidFill>
                <a:latin typeface="+mj-lt"/>
                <a:ea typeface="Times New Roman" panose="02020603050405020304" pitchFamily="18" charset="0"/>
              </a:rPr>
              <a:t>94.6% had ≥VGPR </a:t>
            </a:r>
          </a:p>
          <a:p>
            <a:pPr lvl="1">
              <a:buSzPct val="100000"/>
            </a:pPr>
            <a:r>
              <a:rPr lang="en-GB" sz="1800" dirty="0">
                <a:solidFill>
                  <a:schemeClr val="tx1"/>
                </a:solidFill>
                <a:latin typeface="+mj-lt"/>
                <a:ea typeface="Times New Roman" panose="02020603050405020304" pitchFamily="18" charset="0"/>
              </a:rPr>
              <a:t>27.0% had ≥CR</a:t>
            </a:r>
          </a:p>
          <a:p>
            <a:pPr>
              <a:buSzPct val="100000"/>
            </a:pPr>
            <a:endParaRPr lang="en-GB" sz="1800" dirty="0">
              <a:solidFill>
                <a:schemeClr val="tx1"/>
              </a:solidFill>
              <a:latin typeface="+mj-lt"/>
              <a:ea typeface="Times New Roman" panose="02020603050405020304" pitchFamily="18" charset="0"/>
            </a:endParaRPr>
          </a:p>
          <a:p>
            <a:pPr>
              <a:buSzPct val="100000"/>
            </a:pPr>
            <a:r>
              <a:rPr lang="en-GB" sz="1800" dirty="0">
                <a:solidFill>
                  <a:schemeClr val="tx1"/>
                </a:solidFill>
                <a:latin typeface="+mj-lt"/>
                <a:ea typeface="Times New Roman" panose="02020603050405020304" pitchFamily="18" charset="0"/>
              </a:rPr>
              <a:t>Responses were early with a median (range) time to response of 1.5 (0.3, 4.2) months</a:t>
            </a:r>
          </a:p>
          <a:p>
            <a:pPr marL="274320" lvl="1" indent="0">
              <a:buSzPct val="100000"/>
              <a:buNone/>
            </a:pPr>
            <a:endParaRPr lang="en-GB" sz="1800" dirty="0">
              <a:solidFill>
                <a:schemeClr val="tx1"/>
              </a:solidFill>
              <a:latin typeface="+mj-lt"/>
              <a:ea typeface="Times New Roman" panose="02020603050405020304" pitchFamily="18" charset="0"/>
            </a:endParaRPr>
          </a:p>
        </p:txBody>
      </p:sp>
      <p:graphicFrame>
        <p:nvGraphicFramePr>
          <p:cNvPr id="24" name="Table 23">
            <a:extLst>
              <a:ext uri="{FF2B5EF4-FFF2-40B4-BE49-F238E27FC236}">
                <a16:creationId xmlns:a16="http://schemas.microsoft.com/office/drawing/2014/main" id="{4FCF5020-B1F2-4707-1657-D70F9279FC72}"/>
              </a:ext>
            </a:extLst>
          </p:cNvPr>
          <p:cNvGraphicFramePr>
            <a:graphicFrameLocks noGrp="1"/>
          </p:cNvGraphicFramePr>
          <p:nvPr>
            <p:extLst>
              <p:ext uri="{D42A27DB-BD31-4B8C-83A1-F6EECF244321}">
                <p14:modId xmlns:p14="http://schemas.microsoft.com/office/powerpoint/2010/main" val="654535717"/>
              </p:ext>
            </p:extLst>
          </p:nvPr>
        </p:nvGraphicFramePr>
        <p:xfrm>
          <a:off x="4999666" y="1494063"/>
          <a:ext cx="6328097" cy="1127143"/>
        </p:xfrm>
        <a:graphic>
          <a:graphicData uri="http://schemas.openxmlformats.org/drawingml/2006/table">
            <a:tbl>
              <a:tblPr>
                <a:tableStyleId>{5C22544A-7EE6-4342-B048-85BDC9FD1C3A}</a:tableStyleId>
              </a:tblPr>
              <a:tblGrid>
                <a:gridCol w="1203154">
                  <a:extLst>
                    <a:ext uri="{9D8B030D-6E8A-4147-A177-3AD203B41FA5}">
                      <a16:colId xmlns:a16="http://schemas.microsoft.com/office/drawing/2014/main" val="1274648362"/>
                    </a:ext>
                  </a:extLst>
                </a:gridCol>
                <a:gridCol w="2404370">
                  <a:extLst>
                    <a:ext uri="{9D8B030D-6E8A-4147-A177-3AD203B41FA5}">
                      <a16:colId xmlns:a16="http://schemas.microsoft.com/office/drawing/2014/main" val="4188947254"/>
                    </a:ext>
                  </a:extLst>
                </a:gridCol>
                <a:gridCol w="340040">
                  <a:extLst>
                    <a:ext uri="{9D8B030D-6E8A-4147-A177-3AD203B41FA5}">
                      <a16:colId xmlns:a16="http://schemas.microsoft.com/office/drawing/2014/main" val="197409800"/>
                    </a:ext>
                  </a:extLst>
                </a:gridCol>
                <a:gridCol w="2380533">
                  <a:extLst>
                    <a:ext uri="{9D8B030D-6E8A-4147-A177-3AD203B41FA5}">
                      <a16:colId xmlns:a16="http://schemas.microsoft.com/office/drawing/2014/main" val="1293309169"/>
                    </a:ext>
                  </a:extLst>
                </a:gridCol>
              </a:tblGrid>
              <a:tr h="211339">
                <a:tc>
                  <a:txBody>
                    <a:bodyPr/>
                    <a:lstStyle/>
                    <a:p>
                      <a:pPr algn="r"/>
                      <a:r>
                        <a:rPr lang="en-US" sz="1200" b="1" dirty="0"/>
                        <a:t>Data cutoff</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Dec 23, 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t>Apr 1, 2025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26621"/>
                  </a:ext>
                </a:extLst>
              </a:tr>
              <a:tr h="634018">
                <a:tc>
                  <a:txBody>
                    <a:bodyPr/>
                    <a:lstStyle/>
                    <a:p>
                      <a:pPr algn="r"/>
                      <a:r>
                        <a:rPr lang="en-US" sz="1200" b="1" dirty="0">
                          <a:solidFill>
                            <a:schemeClr val="accent1"/>
                          </a:solidFill>
                        </a:rPr>
                        <a:t>Duration of </a:t>
                      </a:r>
                      <a:br>
                        <a:rPr lang="en-US" sz="1200" b="1" dirty="0">
                          <a:solidFill>
                            <a:schemeClr val="accent1"/>
                          </a:solidFill>
                        </a:rPr>
                      </a:br>
                      <a:r>
                        <a:rPr lang="en-US" sz="1200" b="1" dirty="0">
                          <a:solidFill>
                            <a:schemeClr val="accent1"/>
                          </a:solidFill>
                        </a:rPr>
                        <a:t>follow-up, </a:t>
                      </a:r>
                      <a:br>
                        <a:rPr lang="en-US" sz="1200" b="1" dirty="0">
                          <a:solidFill>
                            <a:schemeClr val="accent1"/>
                          </a:solidFill>
                        </a:rPr>
                      </a:br>
                      <a:r>
                        <a:rPr lang="en-US" sz="1200" b="1" dirty="0">
                          <a:solidFill>
                            <a:schemeClr val="accent1"/>
                          </a:solidFill>
                        </a:rPr>
                        <a:t>median (range)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accent1"/>
                          </a:solidFill>
                        </a:rPr>
                        <a:t>4.6 (1.2-6.2) mos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accent1"/>
                          </a:solidFill>
                        </a:rPr>
                        <a:t>7.9 (1.2-9.5) mos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06470793"/>
                  </a:ext>
                </a:extLst>
              </a:tr>
              <a:tr h="281786">
                <a:tc>
                  <a:txBody>
                    <a:bodyPr/>
                    <a:lstStyle/>
                    <a:p>
                      <a:pPr algn="r"/>
                      <a:r>
                        <a:rPr lang="en-US" sz="1200" b="1" dirty="0"/>
                        <a:t>ORR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91.9%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t>97.3%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084134"/>
                  </a:ext>
                </a:extLst>
              </a:tr>
            </a:tbl>
          </a:graphicData>
        </a:graphic>
      </p:graphicFrame>
      <p:sp>
        <p:nvSpPr>
          <p:cNvPr id="49" name="Title 3">
            <a:extLst>
              <a:ext uri="{FF2B5EF4-FFF2-40B4-BE49-F238E27FC236}">
                <a16:creationId xmlns:a16="http://schemas.microsoft.com/office/drawing/2014/main" id="{44D85951-7535-7391-DAFE-9C5A65F2CDB7}"/>
              </a:ext>
            </a:extLst>
          </p:cNvPr>
          <p:cNvSpPr>
            <a:spLocks noGrp="1"/>
          </p:cNvSpPr>
          <p:nvPr>
            <p:ph type="title"/>
          </p:nvPr>
        </p:nvSpPr>
        <p:spPr>
          <a:xfrm>
            <a:off x="502323" y="702940"/>
            <a:ext cx="11408066" cy="615553"/>
          </a:xfrm>
        </p:spPr>
        <p:txBody>
          <a:bodyPr/>
          <a:lstStyle/>
          <a:p>
            <a:r>
              <a:rPr lang="en-US" dirty="0"/>
              <a:t>Early Emerging Response Data</a:t>
            </a:r>
          </a:p>
        </p:txBody>
      </p:sp>
      <p:sp>
        <p:nvSpPr>
          <p:cNvPr id="3" name="Content Placeholder 3">
            <a:extLst>
              <a:ext uri="{FF2B5EF4-FFF2-40B4-BE49-F238E27FC236}">
                <a16:creationId xmlns:a16="http://schemas.microsoft.com/office/drawing/2014/main" id="{F4EA7060-D2A3-02FE-72E2-7B3EB6566FE9}"/>
              </a:ext>
            </a:extLst>
          </p:cNvPr>
          <p:cNvSpPr>
            <a:spLocks noGrp="1"/>
          </p:cNvSpPr>
          <p:nvPr>
            <p:ph sz="quarter" idx="14"/>
          </p:nvPr>
        </p:nvSpPr>
        <p:spPr>
          <a:xfrm>
            <a:off x="484632" y="6527406"/>
            <a:ext cx="11220449" cy="215444"/>
          </a:xfrm>
        </p:spPr>
        <p:txBody>
          <a:bodyPr/>
          <a:lstStyle/>
          <a:p>
            <a:r>
              <a:rPr lang="en-US" sz="800" dirty="0">
                <a:solidFill>
                  <a:schemeClr val="tx1"/>
                </a:solidFill>
              </a:rPr>
              <a:t>CR=complete response; mos=months; </a:t>
            </a:r>
            <a:r>
              <a:rPr lang="en-US" sz="800" dirty="0" err="1">
                <a:solidFill>
                  <a:schemeClr val="tx1"/>
                </a:solidFill>
              </a:rPr>
              <a:t>mos</a:t>
            </a:r>
            <a:r>
              <a:rPr lang="en-US" sz="800" dirty="0">
                <a:solidFill>
                  <a:schemeClr val="tx1"/>
                </a:solidFill>
              </a:rPr>
              <a:t>=months; ORR=objective response rate; PR=partial response; sCR=stringent complete response; VGPR=very good partial response</a:t>
            </a:r>
          </a:p>
        </p:txBody>
      </p:sp>
      <p:grpSp>
        <p:nvGrpSpPr>
          <p:cNvPr id="9" name="Group 8">
            <a:extLst>
              <a:ext uri="{FF2B5EF4-FFF2-40B4-BE49-F238E27FC236}">
                <a16:creationId xmlns:a16="http://schemas.microsoft.com/office/drawing/2014/main" id="{EF4D5B81-7B06-62F4-CF2E-EBF4F9F35CF7}"/>
              </a:ext>
            </a:extLst>
          </p:cNvPr>
          <p:cNvGrpSpPr/>
          <p:nvPr/>
        </p:nvGrpSpPr>
        <p:grpSpPr>
          <a:xfrm>
            <a:off x="5163269" y="2539034"/>
            <a:ext cx="6552939" cy="4382307"/>
            <a:chOff x="442947" y="2722165"/>
            <a:chExt cx="4578852" cy="3158155"/>
          </a:xfrm>
        </p:grpSpPr>
        <p:grpSp>
          <p:nvGrpSpPr>
            <p:cNvPr id="10" name="Group 9">
              <a:extLst>
                <a:ext uri="{FF2B5EF4-FFF2-40B4-BE49-F238E27FC236}">
                  <a16:creationId xmlns:a16="http://schemas.microsoft.com/office/drawing/2014/main" id="{661924F2-9417-F5D4-2656-AC76AC1BD370}"/>
                </a:ext>
              </a:extLst>
            </p:cNvPr>
            <p:cNvGrpSpPr/>
            <p:nvPr/>
          </p:nvGrpSpPr>
          <p:grpSpPr>
            <a:xfrm>
              <a:off x="442947" y="2722165"/>
              <a:ext cx="4578852" cy="3158155"/>
              <a:chOff x="335665" y="2235648"/>
              <a:chExt cx="6050847" cy="3158155"/>
            </a:xfrm>
          </p:grpSpPr>
          <p:graphicFrame>
            <p:nvGraphicFramePr>
              <p:cNvPr id="13" name="Chart 12">
                <a:extLst>
                  <a:ext uri="{FF2B5EF4-FFF2-40B4-BE49-F238E27FC236}">
                    <a16:creationId xmlns:a16="http://schemas.microsoft.com/office/drawing/2014/main" id="{D6861DC0-2A6F-E761-4B52-73478358E771}"/>
                  </a:ext>
                </a:extLst>
              </p:cNvPr>
              <p:cNvGraphicFramePr/>
              <p:nvPr>
                <p:extLst>
                  <p:ext uri="{D42A27DB-BD31-4B8C-83A1-F6EECF244321}">
                    <p14:modId xmlns:p14="http://schemas.microsoft.com/office/powerpoint/2010/main" val="907604980"/>
                  </p:ext>
                </p:extLst>
              </p:nvPr>
            </p:nvGraphicFramePr>
            <p:xfrm>
              <a:off x="335665" y="2235648"/>
              <a:ext cx="6050847" cy="315815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693B685A-343E-97B0-3A4C-69DD50BE02E3}"/>
                  </a:ext>
                </a:extLst>
              </p:cNvPr>
              <p:cNvSpPr txBox="1"/>
              <p:nvPr/>
            </p:nvSpPr>
            <p:spPr>
              <a:xfrm>
                <a:off x="1026354" y="2488752"/>
                <a:ext cx="614441" cy="377064"/>
              </a:xfrm>
              <a:prstGeom prst="rect">
                <a:avLst/>
              </a:prstGeom>
              <a:noFill/>
            </p:spPr>
            <p:txBody>
              <a:bodyPr wrap="none" rtlCol="0">
                <a:spAutoFit/>
              </a:bodyPr>
              <a:lstStyle/>
              <a:p>
                <a:pPr algn="r"/>
                <a:r>
                  <a:rPr lang="en-US" sz="1400" b="1" dirty="0">
                    <a:solidFill>
                      <a:schemeClr val="tx1"/>
                    </a:solidFill>
                    <a:latin typeface="+mn-lt"/>
                    <a:cs typeface="Arial" panose="020B0604020202020204" pitchFamily="34" charset="0"/>
                  </a:rPr>
                  <a:t>≥CR</a:t>
                </a:r>
              </a:p>
              <a:p>
                <a:pPr algn="r"/>
                <a:r>
                  <a:rPr lang="en-US" sz="1400" b="1" dirty="0">
                    <a:solidFill>
                      <a:schemeClr val="tx1"/>
                    </a:solidFill>
                    <a:latin typeface="+mn-lt"/>
                    <a:cs typeface="Arial" panose="020B0604020202020204" pitchFamily="34" charset="0"/>
                  </a:rPr>
                  <a:t>5.4%</a:t>
                </a:r>
              </a:p>
            </p:txBody>
          </p:sp>
          <p:sp>
            <p:nvSpPr>
              <p:cNvPr id="17" name="TextBox 16">
                <a:extLst>
                  <a:ext uri="{FF2B5EF4-FFF2-40B4-BE49-F238E27FC236}">
                    <a16:creationId xmlns:a16="http://schemas.microsoft.com/office/drawing/2014/main" id="{570819E9-D82D-FAFA-5DB9-10BA7402531A}"/>
                  </a:ext>
                </a:extLst>
              </p:cNvPr>
              <p:cNvSpPr txBox="1"/>
              <p:nvPr/>
            </p:nvSpPr>
            <p:spPr>
              <a:xfrm>
                <a:off x="3422557" y="3337105"/>
                <a:ext cx="820252" cy="377064"/>
              </a:xfrm>
              <a:prstGeom prst="rect">
                <a:avLst/>
              </a:prstGeom>
              <a:noFill/>
            </p:spPr>
            <p:txBody>
              <a:bodyPr wrap="none" rtlCol="0">
                <a:spAutoFit/>
              </a:bodyPr>
              <a:lstStyle/>
              <a:p>
                <a:r>
                  <a:rPr lang="en-US" sz="1400" b="1" dirty="0">
                    <a:solidFill>
                      <a:schemeClr val="tx1"/>
                    </a:solidFill>
                    <a:latin typeface="+mn-lt"/>
                    <a:cs typeface="Arial" panose="020B0604020202020204" pitchFamily="34" charset="0"/>
                  </a:rPr>
                  <a:t>≥VGPR</a:t>
                </a:r>
              </a:p>
              <a:p>
                <a:r>
                  <a:rPr lang="en-US" sz="1400" b="1" dirty="0">
                    <a:solidFill>
                      <a:schemeClr val="tx1"/>
                    </a:solidFill>
                    <a:latin typeface="+mn-lt"/>
                    <a:cs typeface="Arial" panose="020B0604020202020204" pitchFamily="34" charset="0"/>
                  </a:rPr>
                  <a:t>81.1%</a:t>
                </a:r>
              </a:p>
            </p:txBody>
          </p:sp>
        </p:grpSp>
        <p:sp>
          <p:nvSpPr>
            <p:cNvPr id="11" name="Right Brace 10">
              <a:extLst>
                <a:ext uri="{FF2B5EF4-FFF2-40B4-BE49-F238E27FC236}">
                  <a16:creationId xmlns:a16="http://schemas.microsoft.com/office/drawing/2014/main" id="{0D03623E-6A6B-BA45-9F74-258F10A677A7}"/>
                </a:ext>
              </a:extLst>
            </p:cNvPr>
            <p:cNvSpPr/>
            <p:nvPr/>
          </p:nvSpPr>
          <p:spPr>
            <a:xfrm rot="10800000" flipH="1">
              <a:off x="2745495" y="3085007"/>
              <a:ext cx="66787" cy="18542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12" name="Right Brace 11">
              <a:extLst>
                <a:ext uri="{FF2B5EF4-FFF2-40B4-BE49-F238E27FC236}">
                  <a16:creationId xmlns:a16="http://schemas.microsoft.com/office/drawing/2014/main" id="{F93BC2D1-770B-05A5-6708-73133955BFF9}"/>
                </a:ext>
              </a:extLst>
            </p:cNvPr>
            <p:cNvSpPr/>
            <p:nvPr/>
          </p:nvSpPr>
          <p:spPr>
            <a:xfrm flipH="1">
              <a:off x="1411176" y="3085006"/>
              <a:ext cx="66787" cy="12700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grpSp>
      <p:sp>
        <p:nvSpPr>
          <p:cNvPr id="19" name="TextBox 18">
            <a:extLst>
              <a:ext uri="{FF2B5EF4-FFF2-40B4-BE49-F238E27FC236}">
                <a16:creationId xmlns:a16="http://schemas.microsoft.com/office/drawing/2014/main" id="{B2CEE21B-9A74-3EB6-FA34-D427CF9E925B}"/>
              </a:ext>
            </a:extLst>
          </p:cNvPr>
          <p:cNvSpPr txBox="1"/>
          <p:nvPr/>
        </p:nvSpPr>
        <p:spPr>
          <a:xfrm>
            <a:off x="8675348" y="3071591"/>
            <a:ext cx="692818" cy="523220"/>
          </a:xfrm>
          <a:prstGeom prst="rect">
            <a:avLst/>
          </a:prstGeom>
          <a:noFill/>
        </p:spPr>
        <p:txBody>
          <a:bodyPr wrap="none" rtlCol="0">
            <a:spAutoFit/>
          </a:bodyPr>
          <a:lstStyle/>
          <a:p>
            <a:pPr algn="r"/>
            <a:r>
              <a:rPr lang="en-US" sz="1400" b="1" dirty="0">
                <a:solidFill>
                  <a:schemeClr val="tx1"/>
                </a:solidFill>
                <a:latin typeface="+mn-lt"/>
                <a:cs typeface="Arial" panose="020B0604020202020204" pitchFamily="34" charset="0"/>
              </a:rPr>
              <a:t>≥CR</a:t>
            </a:r>
          </a:p>
          <a:p>
            <a:pPr algn="r"/>
            <a:r>
              <a:rPr lang="en-US" sz="1400" b="1" dirty="0">
                <a:solidFill>
                  <a:schemeClr val="tx1"/>
                </a:solidFill>
                <a:latin typeface="+mn-lt"/>
                <a:cs typeface="Arial" panose="020B0604020202020204" pitchFamily="34" charset="0"/>
              </a:rPr>
              <a:t>27.0%</a:t>
            </a:r>
          </a:p>
        </p:txBody>
      </p:sp>
      <p:sp>
        <p:nvSpPr>
          <p:cNvPr id="20" name="Right Brace 19">
            <a:extLst>
              <a:ext uri="{FF2B5EF4-FFF2-40B4-BE49-F238E27FC236}">
                <a16:creationId xmlns:a16="http://schemas.microsoft.com/office/drawing/2014/main" id="{461039A2-8E63-DD00-9292-EDB28D250ECF}"/>
              </a:ext>
            </a:extLst>
          </p:cNvPr>
          <p:cNvSpPr/>
          <p:nvPr/>
        </p:nvSpPr>
        <p:spPr>
          <a:xfrm flipH="1">
            <a:off x="9315817" y="2871421"/>
            <a:ext cx="104698" cy="86200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21" name="TextBox 20">
            <a:extLst>
              <a:ext uri="{FF2B5EF4-FFF2-40B4-BE49-F238E27FC236}">
                <a16:creationId xmlns:a16="http://schemas.microsoft.com/office/drawing/2014/main" id="{F397CFAD-B63D-5FEB-94D2-F49F334AA828}"/>
              </a:ext>
            </a:extLst>
          </p:cNvPr>
          <p:cNvSpPr txBox="1"/>
          <p:nvPr/>
        </p:nvSpPr>
        <p:spPr>
          <a:xfrm>
            <a:off x="11304863" y="4114724"/>
            <a:ext cx="792205" cy="523220"/>
          </a:xfrm>
          <a:prstGeom prst="rect">
            <a:avLst/>
          </a:prstGeom>
          <a:noFill/>
        </p:spPr>
        <p:txBody>
          <a:bodyPr wrap="none" rtlCol="0">
            <a:spAutoFit/>
          </a:bodyPr>
          <a:lstStyle/>
          <a:p>
            <a:r>
              <a:rPr lang="en-US" sz="1400" b="1" dirty="0">
                <a:solidFill>
                  <a:schemeClr val="tx1"/>
                </a:solidFill>
                <a:latin typeface="+mn-lt"/>
                <a:cs typeface="Arial" panose="020B0604020202020204" pitchFamily="34" charset="0"/>
              </a:rPr>
              <a:t>≥VGPR</a:t>
            </a:r>
          </a:p>
          <a:p>
            <a:r>
              <a:rPr lang="en-US" sz="1400" b="1" dirty="0">
                <a:solidFill>
                  <a:schemeClr val="tx1"/>
                </a:solidFill>
                <a:latin typeface="+mn-lt"/>
                <a:cs typeface="Arial" panose="020B0604020202020204" pitchFamily="34" charset="0"/>
              </a:rPr>
              <a:t>94.6%</a:t>
            </a:r>
          </a:p>
        </p:txBody>
      </p:sp>
      <p:sp>
        <p:nvSpPr>
          <p:cNvPr id="22" name="Right Brace 21">
            <a:extLst>
              <a:ext uri="{FF2B5EF4-FFF2-40B4-BE49-F238E27FC236}">
                <a16:creationId xmlns:a16="http://schemas.microsoft.com/office/drawing/2014/main" id="{05C9D7FA-985A-C9D8-87BE-F0639B7F8724}"/>
              </a:ext>
            </a:extLst>
          </p:cNvPr>
          <p:cNvSpPr/>
          <p:nvPr/>
        </p:nvSpPr>
        <p:spPr>
          <a:xfrm rot="10800000" flipH="1">
            <a:off x="11285143" y="2871418"/>
            <a:ext cx="85240" cy="297274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5" name="Arrow: Right 4">
            <a:extLst>
              <a:ext uri="{FF2B5EF4-FFF2-40B4-BE49-F238E27FC236}">
                <a16:creationId xmlns:a16="http://schemas.microsoft.com/office/drawing/2014/main" id="{58B745DE-6B91-F4F5-4780-7AF78E0B1065}"/>
              </a:ext>
            </a:extLst>
          </p:cNvPr>
          <p:cNvSpPr/>
          <p:nvPr/>
        </p:nvSpPr>
        <p:spPr>
          <a:xfrm>
            <a:off x="8284290" y="1915494"/>
            <a:ext cx="1031527" cy="2655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FF0000"/>
              </a:solidFill>
              <a:highlight>
                <a:srgbClr val="FFFF00"/>
              </a:highlight>
            </a:endParaRPr>
          </a:p>
        </p:txBody>
      </p:sp>
    </p:spTree>
    <p:extLst>
      <p:ext uri="{BB962C8B-B14F-4D97-AF65-F5344CB8AC3E}">
        <p14:creationId xmlns:p14="http://schemas.microsoft.com/office/powerpoint/2010/main" val="105361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E1F2-75C1-642B-9DCF-A1BA6AAB24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56447A-3C00-2F3A-3D3C-346979DC2EA8}"/>
              </a:ext>
            </a:extLst>
          </p:cNvPr>
          <p:cNvSpPr>
            <a:spLocks noGrp="1"/>
          </p:cNvSpPr>
          <p:nvPr>
            <p:ph type="title"/>
          </p:nvPr>
        </p:nvSpPr>
        <p:spPr>
          <a:xfrm>
            <a:off x="487680" y="719650"/>
            <a:ext cx="10515600" cy="615553"/>
          </a:xfrm>
        </p:spPr>
        <p:txBody>
          <a:bodyPr/>
          <a:lstStyle/>
          <a:p>
            <a:r>
              <a:rPr lang="en-US" dirty="0"/>
              <a:t>Conclusions</a:t>
            </a:r>
          </a:p>
        </p:txBody>
      </p:sp>
      <p:sp>
        <p:nvSpPr>
          <p:cNvPr id="19" name="Content Placeholder 1">
            <a:extLst>
              <a:ext uri="{FF2B5EF4-FFF2-40B4-BE49-F238E27FC236}">
                <a16:creationId xmlns:a16="http://schemas.microsoft.com/office/drawing/2014/main" id="{06A922AB-60EC-8573-3A77-68F3238C721D}"/>
              </a:ext>
            </a:extLst>
          </p:cNvPr>
          <p:cNvSpPr>
            <a:spLocks noGrp="1"/>
          </p:cNvSpPr>
          <p:nvPr>
            <p:ph sz="quarter" idx="13"/>
          </p:nvPr>
        </p:nvSpPr>
        <p:spPr>
          <a:xfrm>
            <a:off x="487680" y="1360464"/>
            <a:ext cx="11351812" cy="3633114"/>
          </a:xfrm>
        </p:spPr>
        <p:txBody>
          <a:bodyPr vert="horz" lIns="91440" tIns="45720" rIns="91440" bIns="45720" rtlCol="0" anchor="t">
            <a:noAutofit/>
          </a:bodyPr>
          <a:lstStyle/>
          <a:p>
            <a:pPr>
              <a:spcBef>
                <a:spcPts val="0"/>
              </a:spcBef>
              <a:spcAft>
                <a:spcPts val="600"/>
              </a:spcAft>
            </a:pPr>
            <a:r>
              <a:rPr lang="en-US" sz="1700" dirty="0">
                <a:solidFill>
                  <a:schemeClr val="tx1"/>
                </a:solidFill>
              </a:rPr>
              <a:t>Initial data from MagnetisMM-6 Part 1, dose level G demonstrate that the combination of </a:t>
            </a:r>
            <a:r>
              <a:rPr lang="en-US" sz="1700" b="1" dirty="0">
                <a:solidFill>
                  <a:schemeClr val="tx1"/>
                </a:solidFill>
              </a:rPr>
              <a:t>elranatamab with daratumumab and lenalidomide is effective and manageable </a:t>
            </a:r>
            <a:r>
              <a:rPr lang="en-US" sz="1700" dirty="0">
                <a:solidFill>
                  <a:schemeClr val="tx1"/>
                </a:solidFill>
              </a:rPr>
              <a:t>in patients with NDMM who are not eligible for transplant</a:t>
            </a:r>
          </a:p>
          <a:p>
            <a:pPr lvl="1">
              <a:spcBef>
                <a:spcPts val="0"/>
              </a:spcBef>
              <a:spcAft>
                <a:spcPts val="600"/>
              </a:spcAft>
            </a:pPr>
            <a:r>
              <a:rPr lang="en-GB" sz="1700" b="1" dirty="0">
                <a:solidFill>
                  <a:schemeClr val="tx1"/>
                </a:solidFill>
                <a:latin typeface="+mn-lt"/>
              </a:rPr>
              <a:t>The safety profile was consistent with the known toxicities of the components</a:t>
            </a:r>
          </a:p>
          <a:p>
            <a:pPr lvl="2">
              <a:spcBef>
                <a:spcPts val="0"/>
              </a:spcBef>
              <a:spcAft>
                <a:spcPts val="600"/>
              </a:spcAft>
              <a:buSzPct val="100000"/>
            </a:pPr>
            <a:r>
              <a:rPr lang="en-US" sz="1700" dirty="0">
                <a:solidFill>
                  <a:schemeClr val="tx1"/>
                </a:solidFill>
                <a:latin typeface="+mn-lt"/>
                <a:ea typeface="Times New Roman" panose="02020603050405020304" pitchFamily="18" charset="0"/>
              </a:rPr>
              <a:t>The most frequent TEAEs were hematologic AEs, infections, and CRS</a:t>
            </a:r>
          </a:p>
          <a:p>
            <a:pPr lvl="2">
              <a:spcBef>
                <a:spcPts val="0"/>
              </a:spcBef>
              <a:spcAft>
                <a:spcPts val="600"/>
              </a:spcAft>
              <a:buSzPct val="100000"/>
            </a:pPr>
            <a:r>
              <a:rPr lang="en-GB" sz="1700" dirty="0">
                <a:solidFill>
                  <a:schemeClr val="tx1"/>
                </a:solidFill>
                <a:latin typeface="+mn-lt"/>
                <a:ea typeface="Times New Roman" panose="02020603050405020304" pitchFamily="18" charset="0"/>
              </a:rPr>
              <a:t>All CRS and ICANS events were grade ≤2</a:t>
            </a:r>
          </a:p>
          <a:p>
            <a:pPr lvl="2">
              <a:spcBef>
                <a:spcPts val="0"/>
              </a:spcBef>
              <a:spcAft>
                <a:spcPts val="600"/>
              </a:spcAft>
              <a:buSzPct val="100000"/>
            </a:pPr>
            <a:r>
              <a:rPr lang="en-GB" sz="1700" dirty="0">
                <a:solidFill>
                  <a:schemeClr val="tx1"/>
                </a:solidFill>
                <a:latin typeface="+mn-lt"/>
                <a:ea typeface="Times New Roman" panose="02020603050405020304" pitchFamily="18" charset="0"/>
              </a:rPr>
              <a:t>Majority of infections were grade ≤2</a:t>
            </a:r>
          </a:p>
          <a:p>
            <a:pPr lvl="1">
              <a:spcBef>
                <a:spcPts val="0"/>
              </a:spcBef>
              <a:spcAft>
                <a:spcPts val="600"/>
              </a:spcAft>
              <a:buSzPct val="100000"/>
            </a:pPr>
            <a:r>
              <a:rPr lang="en-GB" sz="1700" b="1" dirty="0">
                <a:solidFill>
                  <a:schemeClr val="tx1"/>
                </a:solidFill>
                <a:effectLst/>
                <a:latin typeface="+mn-lt"/>
                <a:ea typeface="Times New Roman" panose="02020603050405020304" pitchFamily="18" charset="0"/>
              </a:rPr>
              <a:t>Early </a:t>
            </a:r>
            <a:r>
              <a:rPr lang="en-GB" sz="1700" b="1" dirty="0">
                <a:solidFill>
                  <a:schemeClr val="tx1"/>
                </a:solidFill>
                <a:latin typeface="+mn-lt"/>
                <a:ea typeface="Times New Roman" panose="02020603050405020304" pitchFamily="18" charset="0"/>
              </a:rPr>
              <a:t>and promising e</a:t>
            </a:r>
            <a:r>
              <a:rPr lang="en-GB" sz="1700" b="1" dirty="0">
                <a:solidFill>
                  <a:schemeClr val="tx1"/>
                </a:solidFill>
                <a:effectLst/>
                <a:latin typeface="+mn-lt"/>
                <a:ea typeface="Times New Roman" panose="02020603050405020304" pitchFamily="18" charset="0"/>
              </a:rPr>
              <a:t>fficacy </a:t>
            </a:r>
          </a:p>
          <a:p>
            <a:pPr lvl="2">
              <a:spcBef>
                <a:spcPts val="0"/>
              </a:spcBef>
              <a:spcAft>
                <a:spcPts val="600"/>
              </a:spcAft>
              <a:buSzPct val="100000"/>
            </a:pPr>
            <a:r>
              <a:rPr lang="en-GB" sz="1700" dirty="0">
                <a:solidFill>
                  <a:schemeClr val="tx1"/>
                </a:solidFill>
                <a:latin typeface="+mn-lt"/>
                <a:ea typeface="Times New Roman" panose="02020603050405020304" pitchFamily="18" charset="0"/>
              </a:rPr>
              <a:t>Responses deepen over time and are expected to deepen even further with longer follow-up </a:t>
            </a:r>
          </a:p>
          <a:p>
            <a:pPr>
              <a:spcBef>
                <a:spcPts val="0"/>
              </a:spcBef>
              <a:spcAft>
                <a:spcPts val="600"/>
              </a:spcAft>
            </a:pPr>
            <a:r>
              <a:rPr lang="en-US" sz="1700" dirty="0">
                <a:solidFill>
                  <a:schemeClr val="tx1"/>
                </a:solidFill>
                <a:effectLst/>
                <a:ea typeface="Times New Roman" panose="02020603050405020304" pitchFamily="18" charset="0"/>
              </a:rPr>
              <a:t>MagnetisMM-6 Part 1 enrollment in the ER combination cohort is ongoing</a:t>
            </a:r>
          </a:p>
          <a:p>
            <a:pPr>
              <a:spcBef>
                <a:spcPts val="0"/>
              </a:spcBef>
              <a:spcAft>
                <a:spcPts val="600"/>
              </a:spcAft>
            </a:pPr>
            <a:r>
              <a:rPr lang="en-US" sz="1700" dirty="0">
                <a:solidFill>
                  <a:schemeClr val="tx1"/>
                </a:solidFill>
                <a:ea typeface="Times New Roman" panose="02020603050405020304" pitchFamily="18" charset="0"/>
              </a:rPr>
              <a:t>MagnetisMM-6 Part 2 will start when the RP3D is determined based on the data from Part 1</a:t>
            </a:r>
            <a:endParaRPr lang="en-US" sz="1700" dirty="0">
              <a:solidFill>
                <a:schemeClr val="tx1"/>
              </a:solidFill>
              <a:effectLst/>
              <a:ea typeface="Times New Roman" panose="02020603050405020304" pitchFamily="18" charset="0"/>
            </a:endParaRPr>
          </a:p>
        </p:txBody>
      </p:sp>
      <p:sp>
        <p:nvSpPr>
          <p:cNvPr id="6" name="Content Placeholder 3">
            <a:extLst>
              <a:ext uri="{FF2B5EF4-FFF2-40B4-BE49-F238E27FC236}">
                <a16:creationId xmlns:a16="http://schemas.microsoft.com/office/drawing/2014/main" id="{727949D9-F8EA-B027-97B5-46E72B715A14}"/>
              </a:ext>
            </a:extLst>
          </p:cNvPr>
          <p:cNvSpPr txBox="1">
            <a:spLocks/>
          </p:cNvSpPr>
          <p:nvPr/>
        </p:nvSpPr>
        <p:spPr>
          <a:xfrm>
            <a:off x="484632" y="6399608"/>
            <a:ext cx="11170210" cy="338554"/>
          </a:xfrm>
          <a:prstGeom prst="rect">
            <a:avLst/>
          </a:prstGeom>
        </p:spPr>
        <p:txBody>
          <a:bodyPr vert="horz" wrap="square" lIns="91440" tIns="45720" rIns="91440" bIns="45720" rtlCol="0" anchor="b"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accent1"/>
              </a:buClr>
              <a:buFont typeface="Arial" panose="020B0604020202020204" pitchFamily="34" charset="0"/>
              <a:buNone/>
              <a:defRPr sz="9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800" dirty="0">
                <a:solidFill>
                  <a:schemeClr val="tx1"/>
                </a:solidFill>
              </a:rPr>
              <a:t>AE=adverse event; CRS=cytokine release syndrome; ER=elranatamab + lenalidomide; ICANS=immune effector cell-associated neurotoxicity syndrome; NDMM=newly diagnosed multiple myeloma; ORR=objective response rate; RP3D=recommended phase 3 dose; TEAE=treatment-emergent AE; VGPR=very good partial response </a:t>
            </a:r>
          </a:p>
        </p:txBody>
      </p:sp>
      <p:grpSp>
        <p:nvGrpSpPr>
          <p:cNvPr id="7" name="Group 6">
            <a:extLst>
              <a:ext uri="{FF2B5EF4-FFF2-40B4-BE49-F238E27FC236}">
                <a16:creationId xmlns:a16="http://schemas.microsoft.com/office/drawing/2014/main" id="{F90F6888-8D73-67DB-DEC5-B4D1E846F8C1}"/>
              </a:ext>
            </a:extLst>
          </p:cNvPr>
          <p:cNvGrpSpPr/>
          <p:nvPr/>
        </p:nvGrpSpPr>
        <p:grpSpPr>
          <a:xfrm>
            <a:off x="439768" y="5055669"/>
            <a:ext cx="11224218" cy="1321088"/>
            <a:chOff x="439768" y="5462406"/>
            <a:chExt cx="11224218" cy="914351"/>
          </a:xfrm>
        </p:grpSpPr>
        <p:sp>
          <p:nvSpPr>
            <p:cNvPr id="11" name="Rectangle 10">
              <a:extLst>
                <a:ext uri="{FF2B5EF4-FFF2-40B4-BE49-F238E27FC236}">
                  <a16:creationId xmlns:a16="http://schemas.microsoft.com/office/drawing/2014/main" id="{FAF4B2D4-6D6F-BF0A-5F83-91D30ABB6E3A}"/>
                </a:ext>
              </a:extLst>
            </p:cNvPr>
            <p:cNvSpPr/>
            <p:nvPr/>
          </p:nvSpPr>
          <p:spPr>
            <a:xfrm>
              <a:off x="451474" y="5498504"/>
              <a:ext cx="11212512" cy="878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12" name="object 204">
              <a:extLst>
                <a:ext uri="{FF2B5EF4-FFF2-40B4-BE49-F238E27FC236}">
                  <a16:creationId xmlns:a16="http://schemas.microsoft.com/office/drawing/2014/main" id="{CE206E04-E7FC-A519-63F3-F10C2E735427}"/>
                </a:ext>
              </a:extLst>
            </p:cNvPr>
            <p:cNvSpPr txBox="1"/>
            <p:nvPr/>
          </p:nvSpPr>
          <p:spPr>
            <a:xfrm>
              <a:off x="8696121" y="5527410"/>
              <a:ext cx="2920365" cy="568795"/>
            </a:xfrm>
            <a:prstGeom prst="rect">
              <a:avLst/>
            </a:prstGeom>
          </p:spPr>
          <p:txBody>
            <a:bodyPr vert="horz" wrap="square" lIns="0" tIns="26468" rIns="0" bIns="0" rtlCol="0">
              <a:spAutoFit/>
            </a:bodyPr>
            <a:lstStyle/>
            <a:p>
              <a:pPr marL="91440" marR="11145" defTabSz="2005943">
                <a:spcBef>
                  <a:spcPts val="600"/>
                </a:spcBef>
                <a:defRPr/>
              </a:pPr>
              <a:r>
                <a:rPr lang="en-US" sz="1000" b="1" dirty="0">
                  <a:solidFill>
                    <a:schemeClr val="tx1"/>
                  </a:solidFill>
                  <a:latin typeface="+mj-lt"/>
                  <a:cs typeface="Arial" panose="020B0604020202020204" pitchFamily="34" charset="0"/>
                </a:rPr>
                <a:t>Presentation slides</a:t>
              </a:r>
            </a:p>
            <a:p>
              <a:pPr marL="91440" marR="11145" defTabSz="2005943">
                <a:spcBef>
                  <a:spcPts val="200"/>
                </a:spcBef>
                <a:defRPr/>
              </a:pPr>
              <a:r>
                <a:rPr lang="en-US" sz="800" dirty="0">
                  <a:solidFill>
                    <a:schemeClr val="tx1"/>
                  </a:solidFill>
                  <a:latin typeface="Arial" panose="020B0604020202020204" pitchFamily="34" charset="0"/>
                  <a:cs typeface="Arial" panose="020B0604020202020204" pitchFamily="34" charset="0"/>
                </a:rPr>
                <a:t>Please scan this quick response (QR) code with your smartphone app to view the slides for this presentation. </a:t>
              </a:r>
              <a:r>
                <a:rPr lang="en-US" sz="800" dirty="0">
                  <a:solidFill>
                    <a:schemeClr val="tx1"/>
                  </a:solidFill>
                  <a:latin typeface="+mj-lt"/>
                  <a:cs typeface="Arial" panose="020B0604020202020204" pitchFamily="34" charset="0"/>
                </a:rPr>
                <a:t>If you do not have a smartphone, you may access this material via the internet at </a:t>
              </a:r>
              <a:br>
                <a:rPr lang="en-US" sz="800" dirty="0">
                  <a:solidFill>
                    <a:schemeClr val="tx1"/>
                  </a:solidFill>
                  <a:latin typeface="+mj-lt"/>
                  <a:cs typeface="Arial" panose="020B0604020202020204" pitchFamily="34" charset="0"/>
                </a:rPr>
              </a:br>
              <a:r>
                <a:rPr lang="en-US" sz="800" kern="0" dirty="0">
                  <a:solidFill>
                    <a:schemeClr val="accent1"/>
                  </a:solidFill>
                  <a:effectLst/>
                  <a:latin typeface="+mj-lt"/>
                  <a:ea typeface="Aptos" panose="020B0004020202020204" pitchFamily="34" charset="0"/>
                  <a:cs typeface="Aptos" panose="020B0004020202020204" pitchFamily="34" charset="0"/>
                  <a:hlinkClick r:id="rId3" invalidUrl="https:///"/>
                </a:rPr>
                <a:t>https://</a:t>
              </a:r>
              <a:r>
                <a:rPr lang="en-US" sz="800" kern="0" dirty="0">
                  <a:solidFill>
                    <a:schemeClr val="accent1"/>
                  </a:solidFill>
                  <a:effectLst/>
                  <a:latin typeface="+mj-lt"/>
                  <a:ea typeface="Aptos" panose="020B0004020202020204" pitchFamily="34" charset="0"/>
                  <a:cs typeface="Aptos" panose="020B0004020202020204" pitchFamily="34" charset="0"/>
                </a:rPr>
                <a:t>xxx</a:t>
              </a:r>
              <a:endParaRPr lang="en-US" sz="800" dirty="0">
                <a:solidFill>
                  <a:schemeClr val="tx1"/>
                </a:solidFill>
                <a:latin typeface="+mj-lt"/>
                <a:cs typeface="Arial" panose="020B0604020202020204" pitchFamily="34" charset="0"/>
              </a:endParaRPr>
            </a:p>
          </p:txBody>
        </p:sp>
        <p:sp>
          <p:nvSpPr>
            <p:cNvPr id="13" name="Content Placeholder 1">
              <a:extLst>
                <a:ext uri="{FF2B5EF4-FFF2-40B4-BE49-F238E27FC236}">
                  <a16:creationId xmlns:a16="http://schemas.microsoft.com/office/drawing/2014/main" id="{94F4A3EB-3485-2ED0-0B64-10D0DE15FF30}"/>
                </a:ext>
              </a:extLst>
            </p:cNvPr>
            <p:cNvSpPr txBox="1">
              <a:spLocks/>
            </p:cNvSpPr>
            <p:nvPr/>
          </p:nvSpPr>
          <p:spPr>
            <a:xfrm>
              <a:off x="451474" y="5687575"/>
              <a:ext cx="6268815" cy="500111"/>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1200" dirty="0">
                  <a:latin typeface="+mj-lt"/>
                </a:rPr>
                <a:t>We </a:t>
              </a:r>
              <a:r>
                <a:rPr lang="en-US" sz="1200" dirty="0">
                  <a:solidFill>
                    <a:schemeClr val="tx1"/>
                  </a:solidFill>
                  <a:latin typeface="+mj-lt"/>
                </a:rPr>
                <a:t>thank the MagnetisMM-6 trial patients and their families, as well as the study investigators, nurses, and site staff. This study was sponsored by Pfizer. Medical writing support was provided by William Clafshenkel PharmD, PhD</a:t>
              </a:r>
              <a:r>
                <a:rPr lang="en-US" sz="1200" dirty="0">
                  <a:latin typeface="+mj-lt"/>
                </a:rPr>
                <a:t>, of Nucleus Global and was funded by Pfizer.</a:t>
              </a:r>
            </a:p>
          </p:txBody>
        </p:sp>
        <p:sp>
          <p:nvSpPr>
            <p:cNvPr id="14" name="Title 3">
              <a:extLst>
                <a:ext uri="{FF2B5EF4-FFF2-40B4-BE49-F238E27FC236}">
                  <a16:creationId xmlns:a16="http://schemas.microsoft.com/office/drawing/2014/main" id="{1348BABB-AEB2-F141-9A62-6E05EA51B57A}"/>
                </a:ext>
              </a:extLst>
            </p:cNvPr>
            <p:cNvSpPr txBox="1">
              <a:spLocks/>
            </p:cNvSpPr>
            <p:nvPr/>
          </p:nvSpPr>
          <p:spPr>
            <a:xfrm>
              <a:off x="439768" y="5462406"/>
              <a:ext cx="5479586" cy="461665"/>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t>Acknowledgments</a:t>
              </a:r>
            </a:p>
          </p:txBody>
        </p:sp>
        <p:grpSp>
          <p:nvGrpSpPr>
            <p:cNvPr id="3" name="Group 2">
              <a:extLst>
                <a:ext uri="{FF2B5EF4-FFF2-40B4-BE49-F238E27FC236}">
                  <a16:creationId xmlns:a16="http://schemas.microsoft.com/office/drawing/2014/main" id="{0B8215EA-DCF5-025C-C9A4-B2BAB8C97670}"/>
                </a:ext>
              </a:extLst>
            </p:cNvPr>
            <p:cNvGrpSpPr/>
            <p:nvPr/>
          </p:nvGrpSpPr>
          <p:grpSpPr>
            <a:xfrm>
              <a:off x="7853092" y="5608503"/>
              <a:ext cx="857658" cy="499970"/>
              <a:chOff x="7676603" y="5391147"/>
              <a:chExt cx="1019518" cy="594327"/>
            </a:xfrm>
          </p:grpSpPr>
          <p:pic>
            <p:nvPicPr>
              <p:cNvPr id="16" name="Picture 15">
                <a:extLst>
                  <a:ext uri="{FF2B5EF4-FFF2-40B4-BE49-F238E27FC236}">
                    <a16:creationId xmlns:a16="http://schemas.microsoft.com/office/drawing/2014/main" id="{CCC4127C-8B04-2C50-AF75-A1B9EB391933}"/>
                  </a:ext>
                </a:extLst>
              </p:cNvPr>
              <p:cNvPicPr>
                <a:picLocks/>
              </p:cNvPicPr>
              <p:nvPr/>
            </p:nvPicPr>
            <p:blipFill>
              <a:blip r:embed="rId4"/>
              <a:stretch>
                <a:fillRect/>
              </a:stretch>
            </p:blipFill>
            <p:spPr>
              <a:xfrm>
                <a:off x="7748262" y="5391147"/>
                <a:ext cx="858286" cy="594327"/>
              </a:xfrm>
              <a:prstGeom prst="rect">
                <a:avLst/>
              </a:prstGeom>
            </p:spPr>
          </p:pic>
          <p:sp>
            <p:nvSpPr>
              <p:cNvPr id="2" name="TextBox 1">
                <a:extLst>
                  <a:ext uri="{FF2B5EF4-FFF2-40B4-BE49-F238E27FC236}">
                    <a16:creationId xmlns:a16="http://schemas.microsoft.com/office/drawing/2014/main" id="{51CACD62-F491-6E97-D37E-D716FC87BA9F}"/>
                  </a:ext>
                </a:extLst>
              </p:cNvPr>
              <p:cNvSpPr txBox="1"/>
              <p:nvPr/>
            </p:nvSpPr>
            <p:spPr>
              <a:xfrm>
                <a:off x="7676603" y="5491307"/>
                <a:ext cx="1019518" cy="274964"/>
              </a:xfrm>
              <a:prstGeom prst="rect">
                <a:avLst/>
              </a:prstGeom>
              <a:solidFill>
                <a:srgbClr val="FF00FF"/>
              </a:solidFill>
            </p:spPr>
            <p:txBody>
              <a:bodyPr vert="horz" wrap="none" lIns="91440" tIns="45720" rIns="91440" bIns="45720" rtlCol="0">
                <a:noAutofit/>
              </a:bodyPr>
              <a:lstStyle/>
              <a:p>
                <a:pPr algn="ctr"/>
                <a:r>
                  <a:rPr lang="en-US" dirty="0">
                    <a:solidFill>
                      <a:schemeClr val="bg1"/>
                    </a:solidFill>
                    <a:highlight>
                      <a:srgbClr val="FF00FF"/>
                    </a:highlight>
                  </a:rPr>
                  <a:t>FPO</a:t>
                </a:r>
              </a:p>
            </p:txBody>
          </p:sp>
        </p:grpSp>
      </p:grpSp>
    </p:spTree>
    <p:extLst>
      <p:ext uri="{BB962C8B-B14F-4D97-AF65-F5344CB8AC3E}">
        <p14:creationId xmlns:p14="http://schemas.microsoft.com/office/powerpoint/2010/main" val="22127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B142A-EC17-7E32-FB06-F6B45F29CF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E98A07-4738-D9E4-65D7-EA3CDBB67676}"/>
              </a:ext>
            </a:extLst>
          </p:cNvPr>
          <p:cNvSpPr>
            <a:spLocks noGrp="1"/>
          </p:cNvSpPr>
          <p:nvPr>
            <p:ph type="title"/>
          </p:nvPr>
        </p:nvSpPr>
        <p:spPr>
          <a:xfrm>
            <a:off x="487680" y="719650"/>
            <a:ext cx="10515600" cy="615553"/>
          </a:xfrm>
        </p:spPr>
        <p:txBody>
          <a:bodyPr/>
          <a:lstStyle/>
          <a:p>
            <a:r>
              <a:rPr lang="en-US" dirty="0"/>
              <a:t>Key takeaways</a:t>
            </a:r>
          </a:p>
        </p:txBody>
      </p:sp>
      <p:sp>
        <p:nvSpPr>
          <p:cNvPr id="19" name="Content Placeholder 1">
            <a:extLst>
              <a:ext uri="{FF2B5EF4-FFF2-40B4-BE49-F238E27FC236}">
                <a16:creationId xmlns:a16="http://schemas.microsoft.com/office/drawing/2014/main" id="{B27C11B7-17FC-1F25-1070-A3E78A72FC90}"/>
              </a:ext>
            </a:extLst>
          </p:cNvPr>
          <p:cNvSpPr>
            <a:spLocks noGrp="1"/>
          </p:cNvSpPr>
          <p:nvPr>
            <p:ph sz="quarter" idx="13"/>
          </p:nvPr>
        </p:nvSpPr>
        <p:spPr>
          <a:xfrm>
            <a:off x="487680" y="1387359"/>
            <a:ext cx="11351812" cy="4099041"/>
          </a:xfrm>
        </p:spPr>
        <p:txBody>
          <a:bodyPr/>
          <a:lstStyle/>
          <a:p>
            <a:pPr>
              <a:spcBef>
                <a:spcPts val="0"/>
              </a:spcBef>
              <a:spcAft>
                <a:spcPts val="1200"/>
              </a:spcAft>
            </a:pPr>
            <a:r>
              <a:rPr lang="en-US" sz="1800" dirty="0">
                <a:solidFill>
                  <a:schemeClr val="tx1"/>
                </a:solidFill>
              </a:rPr>
              <a:t>Initial data from MagnetisMM-6 Part 1, dose level G (elranatamab 76 mg Q4W + daratumumab + lenalidomide) demonstrate that the combination of elranatamab with daratumumab and lenalidomide is effective and manageable in patients with NDMM who are not eligible for transplant</a:t>
            </a:r>
          </a:p>
          <a:p>
            <a:pPr lvl="1">
              <a:spcBef>
                <a:spcPts val="0"/>
              </a:spcBef>
              <a:spcAft>
                <a:spcPts val="1200"/>
              </a:spcAft>
            </a:pPr>
            <a:r>
              <a:rPr lang="en-GB" sz="1800" dirty="0">
                <a:solidFill>
                  <a:schemeClr val="tx1"/>
                </a:solidFill>
                <a:latin typeface="+mn-lt"/>
              </a:rPr>
              <a:t>The safety profile was predictable and consistent with the known toxicities of the components</a:t>
            </a:r>
          </a:p>
          <a:p>
            <a:pPr lvl="2">
              <a:spcBef>
                <a:spcPts val="0"/>
              </a:spcBef>
              <a:spcAft>
                <a:spcPts val="1200"/>
              </a:spcAft>
              <a:buSzPct val="100000"/>
            </a:pPr>
            <a:r>
              <a:rPr lang="en-GB" sz="1800" dirty="0">
                <a:solidFill>
                  <a:schemeClr val="tx1"/>
                </a:solidFill>
                <a:latin typeface="+mn-lt"/>
                <a:ea typeface="Times New Roman" panose="02020603050405020304" pitchFamily="18" charset="0"/>
              </a:rPr>
              <a:t>Most frequent (≥50%) TEAEs were hematologic AEs, infections and CRS</a:t>
            </a:r>
          </a:p>
          <a:p>
            <a:pPr lvl="1">
              <a:spcBef>
                <a:spcPts val="0"/>
              </a:spcBef>
              <a:spcAft>
                <a:spcPts val="1200"/>
              </a:spcAft>
              <a:buSzPct val="100000"/>
            </a:pPr>
            <a:r>
              <a:rPr lang="en-GB" sz="1800" dirty="0">
                <a:solidFill>
                  <a:schemeClr val="tx1"/>
                </a:solidFill>
                <a:effectLst/>
                <a:latin typeface="+mn-lt"/>
                <a:ea typeface="Times New Roman" panose="02020603050405020304" pitchFamily="18" charset="0"/>
              </a:rPr>
              <a:t>The combination showed early </a:t>
            </a:r>
            <a:r>
              <a:rPr lang="en-GB" sz="1800" dirty="0">
                <a:solidFill>
                  <a:schemeClr val="tx1"/>
                </a:solidFill>
                <a:latin typeface="+mn-lt"/>
                <a:ea typeface="Times New Roman" panose="02020603050405020304" pitchFamily="18" charset="0"/>
              </a:rPr>
              <a:t>and promising e</a:t>
            </a:r>
            <a:r>
              <a:rPr lang="en-GB" sz="1800" dirty="0">
                <a:solidFill>
                  <a:schemeClr val="tx1"/>
                </a:solidFill>
                <a:effectLst/>
                <a:latin typeface="+mn-lt"/>
                <a:ea typeface="Times New Roman" panose="02020603050405020304" pitchFamily="18" charset="0"/>
              </a:rPr>
              <a:t>fficacy </a:t>
            </a:r>
            <a:endParaRPr lang="en-GB" sz="1800" strike="sngStrike" dirty="0">
              <a:solidFill>
                <a:srgbClr val="FF0000"/>
              </a:solidFill>
              <a:latin typeface="+mn-lt"/>
              <a:ea typeface="Times New Roman" panose="02020603050405020304" pitchFamily="18" charset="0"/>
            </a:endParaRPr>
          </a:p>
          <a:p>
            <a:pPr lvl="2">
              <a:spcBef>
                <a:spcPts val="0"/>
              </a:spcBef>
              <a:spcAft>
                <a:spcPts val="1200"/>
              </a:spcAft>
              <a:buSzPct val="100000"/>
            </a:pPr>
            <a:r>
              <a:rPr lang="en-GB" sz="1800" dirty="0">
                <a:solidFill>
                  <a:schemeClr val="tx1"/>
                </a:solidFill>
                <a:latin typeface="+mn-lt"/>
                <a:ea typeface="Times New Roman" panose="02020603050405020304" pitchFamily="18" charset="0"/>
              </a:rPr>
              <a:t>Responses are expected to further deepen with longer follow-up</a:t>
            </a:r>
          </a:p>
        </p:txBody>
      </p:sp>
      <p:sp>
        <p:nvSpPr>
          <p:cNvPr id="6" name="Content Placeholder 3">
            <a:extLst>
              <a:ext uri="{FF2B5EF4-FFF2-40B4-BE49-F238E27FC236}">
                <a16:creationId xmlns:a16="http://schemas.microsoft.com/office/drawing/2014/main" id="{ADCB7526-8628-655A-83E5-14D10664A976}"/>
              </a:ext>
            </a:extLst>
          </p:cNvPr>
          <p:cNvSpPr txBox="1">
            <a:spLocks/>
          </p:cNvSpPr>
          <p:nvPr/>
        </p:nvSpPr>
        <p:spPr>
          <a:xfrm>
            <a:off x="484632" y="6522718"/>
            <a:ext cx="11170210" cy="215444"/>
          </a:xfrm>
          <a:prstGeom prst="rect">
            <a:avLst/>
          </a:prstGeom>
        </p:spPr>
        <p:txBody>
          <a:bodyPr vert="horz" wrap="square" lIns="91440" tIns="45720" rIns="91440" bIns="45720" rtlCol="0" anchor="b" anchorCtr="0">
            <a:spAutoFit/>
          </a:bodyPr>
          <a:lstStyle>
            <a:defPPr marR="0" lvl="0" algn="l" rtl="0">
              <a:lnSpc>
                <a:spcPct val="100000"/>
              </a:lnSpc>
              <a:spcBef>
                <a:spcPts val="0"/>
              </a:spcBef>
              <a:spcAft>
                <a:spcPts val="0"/>
              </a:spcAft>
            </a:defPPr>
            <a:lvl1pPr marL="0" marR="0" lvl="0" indent="0" algn="l" rtl="0">
              <a:lnSpc>
                <a:spcPct val="100000"/>
              </a:lnSpc>
              <a:spcBef>
                <a:spcPts val="400"/>
              </a:spcBef>
              <a:spcAft>
                <a:spcPts val="0"/>
              </a:spcAft>
              <a:buClr>
                <a:schemeClr val="accent1"/>
              </a:buClr>
              <a:buFont typeface="Arial" panose="020B0604020202020204" pitchFamily="34" charset="0"/>
              <a:buNone/>
              <a:defRPr sz="9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800" dirty="0">
                <a:solidFill>
                  <a:schemeClr val="tx1"/>
                </a:solidFill>
              </a:rPr>
              <a:t>AE=adverse event; CRS=cytokine release syndrome; NDMM=newly diagnosed multiple myeloma; Q4W=every 4 weeks; TEAEs=treatment-emergent AE </a:t>
            </a:r>
          </a:p>
        </p:txBody>
      </p:sp>
    </p:spTree>
    <p:extLst>
      <p:ext uri="{BB962C8B-B14F-4D97-AF65-F5344CB8AC3E}">
        <p14:creationId xmlns:p14="http://schemas.microsoft.com/office/powerpoint/2010/main" val="330491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4632" y="1389888"/>
            <a:ext cx="3939083" cy="4118713"/>
          </a:xfrm>
        </p:spPr>
        <p:txBody>
          <a:bodyPr vert="horz" lIns="91440" tIns="45720" rIns="91440" bIns="45720" rtlCol="0" anchor="t">
            <a:noAutofit/>
          </a:bodyPr>
          <a:lstStyle/>
          <a:p>
            <a:pPr>
              <a:buSzPct val="100000"/>
            </a:pPr>
            <a:r>
              <a:rPr lang="en-US" sz="1400" b="1" dirty="0">
                <a:solidFill>
                  <a:schemeClr val="tx1"/>
                </a:solidFill>
                <a:effectLst/>
                <a:ea typeface="Times New Roman" panose="02020603050405020304" pitchFamily="18" charset="0"/>
              </a:rPr>
              <a:t>Elranatamab</a:t>
            </a:r>
            <a:r>
              <a:rPr lang="en-US" sz="1400" dirty="0">
                <a:solidFill>
                  <a:schemeClr val="tx1"/>
                </a:solidFill>
                <a:effectLst/>
                <a:ea typeface="Times New Roman" panose="02020603050405020304" pitchFamily="18" charset="0"/>
              </a:rPr>
              <a:t> is a </a:t>
            </a:r>
            <a:r>
              <a:rPr lang="en-US" altLang="en-US" sz="1400" dirty="0">
                <a:solidFill>
                  <a:schemeClr val="tx1"/>
                </a:solidFill>
              </a:rPr>
              <a:t>BCMA-CD3 bispecific antibody approved as a monotherapy for patients with RRMM </a:t>
            </a:r>
            <a:r>
              <a:rPr lang="en-GB" sz="1400" dirty="0">
                <a:solidFill>
                  <a:schemeClr val="tx1"/>
                </a:solidFill>
                <a:ea typeface="Times New Roman" panose="02020603050405020304" pitchFamily="18" charset="0"/>
              </a:rPr>
              <a:t>who have received ≥1 IMiD, ≥1 PI, and ≥1 anti-CD38 mAb</a:t>
            </a:r>
            <a:r>
              <a:rPr lang="en-GB" sz="1400" baseline="30000" dirty="0">
                <a:solidFill>
                  <a:schemeClr val="tx1"/>
                </a:solidFill>
                <a:effectLst/>
                <a:ea typeface="Times New Roman" panose="02020603050405020304" pitchFamily="18" charset="0"/>
              </a:rPr>
              <a:t>1-2</a:t>
            </a:r>
            <a:r>
              <a:rPr lang="en-GB" sz="1400" dirty="0">
                <a:solidFill>
                  <a:schemeClr val="tx1"/>
                </a:solidFill>
                <a:effectLst/>
                <a:ea typeface="Times New Roman" panose="02020603050405020304" pitchFamily="18" charset="0"/>
              </a:rPr>
              <a:t> </a:t>
            </a:r>
            <a:endParaRPr lang="en-US" altLang="en-US" sz="1400" dirty="0">
              <a:solidFill>
                <a:schemeClr val="tx1"/>
              </a:solidFill>
              <a:cs typeface="Arial" panose="020B0604020202020204" pitchFamily="34" charset="0"/>
            </a:endParaRPr>
          </a:p>
          <a:p>
            <a:pPr lvl="1">
              <a:buSzPct val="100000"/>
            </a:pPr>
            <a:r>
              <a:rPr lang="en-GB" sz="1400" dirty="0">
                <a:solidFill>
                  <a:schemeClr val="tx1"/>
                </a:solidFill>
                <a:ea typeface="Times New Roman" panose="02020603050405020304" pitchFamily="18" charset="0"/>
              </a:rPr>
              <a:t>Based on MagnetisMM-3 (NCT04649359), </a:t>
            </a:r>
            <a:r>
              <a:rPr lang="en-US" sz="1400" dirty="0">
                <a:solidFill>
                  <a:schemeClr val="tx1"/>
                </a:solidFill>
              </a:rPr>
              <a:t>ORR was 61.0%, mPFS was 17.2 months, and mOS was 24.6 months</a:t>
            </a:r>
            <a:r>
              <a:rPr lang="en-GB" sz="1400" baseline="30000" dirty="0">
                <a:solidFill>
                  <a:schemeClr val="tx1"/>
                </a:solidFill>
                <a:ea typeface="Times New Roman" panose="02020603050405020304" pitchFamily="18" charset="0"/>
              </a:rPr>
              <a:t>3,4</a:t>
            </a:r>
          </a:p>
          <a:p>
            <a:pPr>
              <a:buSzPct val="100000"/>
            </a:pPr>
            <a:r>
              <a:rPr lang="en-GB" sz="1400" dirty="0">
                <a:solidFill>
                  <a:schemeClr val="tx1"/>
                </a:solidFill>
                <a:ea typeface="Times New Roman" panose="02020603050405020304" pitchFamily="18" charset="0"/>
              </a:rPr>
              <a:t>Combining elranatamab with lenalidomide and daratumumab may enhance immune cell-mediated myeloma cell death as:</a:t>
            </a:r>
          </a:p>
          <a:p>
            <a:pPr lvl="1">
              <a:buSzPct val="100000"/>
            </a:pPr>
            <a:r>
              <a:rPr lang="en-GB" sz="1400" b="1" dirty="0">
                <a:solidFill>
                  <a:schemeClr val="tx1"/>
                </a:solidFill>
                <a:ea typeface="Times New Roman" panose="02020603050405020304" pitchFamily="18" charset="0"/>
              </a:rPr>
              <a:t>Lenalidomide</a:t>
            </a:r>
            <a:r>
              <a:rPr lang="en-GB" sz="1400" dirty="0">
                <a:solidFill>
                  <a:schemeClr val="tx1"/>
                </a:solidFill>
                <a:ea typeface="Times New Roman" panose="02020603050405020304" pitchFamily="18" charset="0"/>
              </a:rPr>
              <a:t> stimulates the activation of CD4+ and CD8+ T cells and NK cells</a:t>
            </a:r>
            <a:r>
              <a:rPr lang="en-GB" sz="1400" baseline="30000" dirty="0">
                <a:solidFill>
                  <a:schemeClr val="tx1"/>
                </a:solidFill>
                <a:ea typeface="Times New Roman" panose="02020603050405020304" pitchFamily="18" charset="0"/>
              </a:rPr>
              <a:t>5</a:t>
            </a:r>
          </a:p>
          <a:p>
            <a:pPr lvl="1">
              <a:buSzPct val="100000"/>
            </a:pPr>
            <a:r>
              <a:rPr lang="en-GB" sz="1400" b="1" dirty="0">
                <a:solidFill>
                  <a:schemeClr val="tx1"/>
                </a:solidFill>
                <a:ea typeface="Times New Roman" panose="02020603050405020304" pitchFamily="18" charset="0"/>
              </a:rPr>
              <a:t>Daratumumab</a:t>
            </a:r>
            <a:r>
              <a:rPr lang="en-GB" sz="1400" dirty="0">
                <a:solidFill>
                  <a:schemeClr val="tx1"/>
                </a:solidFill>
                <a:ea typeface="Times New Roman" panose="02020603050405020304" pitchFamily="18" charset="0"/>
              </a:rPr>
              <a:t> has immunomodulatory effects and multiple actions (ie, ADCC, CDC, and ADCP) against CD38-expressing myeloma</a:t>
            </a:r>
            <a:r>
              <a:rPr lang="en-GB" sz="1400" baseline="30000" dirty="0">
                <a:solidFill>
                  <a:schemeClr val="tx1"/>
                </a:solidFill>
                <a:ea typeface="Times New Roman" panose="02020603050405020304" pitchFamily="18" charset="0"/>
              </a:rPr>
              <a:t>6,7</a:t>
            </a: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sz="2800" dirty="0"/>
              <a:t>Background</a:t>
            </a:r>
            <a:endParaRPr lang="en-US" dirty="0"/>
          </a:p>
        </p:txBody>
      </p:sp>
      <p:sp>
        <p:nvSpPr>
          <p:cNvPr id="5" name="Text Placeholder 4">
            <a:extLst>
              <a:ext uri="{FF2B5EF4-FFF2-40B4-BE49-F238E27FC236}">
                <a16:creationId xmlns:a16="http://schemas.microsoft.com/office/drawing/2014/main" id="{C7EB8D92-D428-FB49-8D14-98CFA2611B3C}"/>
              </a:ext>
            </a:extLst>
          </p:cNvPr>
          <p:cNvSpPr>
            <a:spLocks noGrp="1"/>
          </p:cNvSpPr>
          <p:nvPr>
            <p:ph sz="quarter" idx="14"/>
          </p:nvPr>
        </p:nvSpPr>
        <p:spPr>
          <a:xfrm>
            <a:off x="484632" y="6100973"/>
            <a:ext cx="10966447" cy="636072"/>
          </a:xfrm>
        </p:spPr>
        <p:txBody>
          <a:bodyPr/>
          <a:lstStyle/>
          <a:p>
            <a:r>
              <a:rPr lang="en-US" sz="800" b="1" i="0" u="none" strike="noStrike" baseline="0" dirty="0">
                <a:solidFill>
                  <a:schemeClr val="tx1"/>
                </a:solidFill>
                <a:latin typeface="+mj-lt"/>
              </a:rPr>
              <a:t>1. </a:t>
            </a:r>
            <a:r>
              <a:rPr lang="en-US" sz="800" i="0" u="none" strike="noStrike" baseline="0" dirty="0">
                <a:solidFill>
                  <a:schemeClr val="tx1"/>
                </a:solidFill>
                <a:latin typeface="+mj-lt"/>
              </a:rPr>
              <a:t>Elrexfio (elranatamab-bcmm). Prescribing information. Pfizer Inc; 2023. </a:t>
            </a:r>
            <a:r>
              <a:rPr lang="en-US" sz="800" b="1" i="0" u="none" strike="noStrike" baseline="0" dirty="0">
                <a:solidFill>
                  <a:schemeClr val="tx1"/>
                </a:solidFill>
                <a:latin typeface="+mj-lt"/>
              </a:rPr>
              <a:t>2</a:t>
            </a:r>
            <a:r>
              <a:rPr lang="en-US" sz="800" i="0" u="none" strike="noStrike" baseline="0" dirty="0">
                <a:solidFill>
                  <a:schemeClr val="tx1"/>
                </a:solidFill>
                <a:latin typeface="+mj-lt"/>
              </a:rPr>
              <a:t>. Elrexfio (elranatamab-bcmm). Summary of product characteristics. Pfizer Europe MA EEIG; 2024. </a:t>
            </a:r>
            <a:r>
              <a:rPr lang="en-US" sz="800" b="1" i="0" u="none" strike="noStrike" baseline="0" dirty="0">
                <a:solidFill>
                  <a:schemeClr val="tx1"/>
                </a:solidFill>
                <a:latin typeface="+mj-lt"/>
              </a:rPr>
              <a:t>3. </a:t>
            </a:r>
            <a:r>
              <a:rPr lang="en-US" sz="800" i="0" u="none" strike="noStrike" baseline="0" dirty="0">
                <a:solidFill>
                  <a:schemeClr val="tx1"/>
                </a:solidFill>
                <a:latin typeface="+mj-lt"/>
              </a:rPr>
              <a:t>Lesokhin </a:t>
            </a:r>
            <a:r>
              <a:rPr lang="en-US" sz="800" dirty="0">
                <a:solidFill>
                  <a:schemeClr val="tx1"/>
                </a:solidFill>
                <a:latin typeface="+mj-lt"/>
              </a:rPr>
              <a:t>AM, </a:t>
            </a:r>
            <a:r>
              <a:rPr lang="en-US" sz="800" i="0" u="none" strike="noStrike" baseline="0" dirty="0">
                <a:solidFill>
                  <a:schemeClr val="tx1"/>
                </a:solidFill>
                <a:latin typeface="+mj-lt"/>
              </a:rPr>
              <a:t>et al. </a:t>
            </a:r>
            <a:r>
              <a:rPr lang="en-US" sz="800" u="none" strike="noStrike" baseline="0" dirty="0">
                <a:solidFill>
                  <a:schemeClr val="tx1"/>
                </a:solidFill>
                <a:latin typeface="+mj-lt"/>
              </a:rPr>
              <a:t>Nat Med </a:t>
            </a:r>
            <a:r>
              <a:rPr lang="en-US" sz="800" i="0" u="none" strike="noStrike" baseline="0" dirty="0">
                <a:solidFill>
                  <a:schemeClr val="tx1"/>
                </a:solidFill>
                <a:latin typeface="+mj-lt"/>
              </a:rPr>
              <a:t>2023;29:2259-2267. </a:t>
            </a:r>
            <a:br>
              <a:rPr lang="en-US" sz="800" i="0" u="none" strike="noStrike" baseline="0" dirty="0">
                <a:solidFill>
                  <a:schemeClr val="tx1"/>
                </a:solidFill>
                <a:latin typeface="+mj-lt"/>
              </a:rPr>
            </a:br>
            <a:r>
              <a:rPr lang="en-US" sz="800" b="1" i="0" u="none" strike="noStrike" baseline="0" dirty="0">
                <a:solidFill>
                  <a:schemeClr val="tx1"/>
                </a:solidFill>
                <a:latin typeface="+mj-lt"/>
              </a:rPr>
              <a:t>4.</a:t>
            </a:r>
            <a:r>
              <a:rPr lang="en-US" sz="800" i="0" u="none" strike="noStrike" baseline="0" dirty="0">
                <a:solidFill>
                  <a:schemeClr val="tx1"/>
                </a:solidFill>
                <a:latin typeface="+mj-lt"/>
              </a:rPr>
              <a:t> Tomasson MH, et al. Hemasphere 2024;8:e136</a:t>
            </a:r>
            <a:r>
              <a:rPr lang="en-US" sz="800" dirty="0">
                <a:solidFill>
                  <a:schemeClr val="tx1"/>
                </a:solidFill>
                <a:latin typeface="+mj-lt"/>
              </a:rPr>
              <a:t>. </a:t>
            </a:r>
            <a:r>
              <a:rPr lang="en-US" sz="800" b="1" dirty="0">
                <a:solidFill>
                  <a:schemeClr val="tx1"/>
                </a:solidFill>
                <a:latin typeface="+mj-lt"/>
              </a:rPr>
              <a:t>5. </a:t>
            </a:r>
            <a:r>
              <a:rPr lang="en-US" sz="800" dirty="0">
                <a:solidFill>
                  <a:schemeClr val="tx1"/>
                </a:solidFill>
                <a:latin typeface="+mj-lt"/>
              </a:rPr>
              <a:t>Gandhi AK, et al. Br J Haematol 2014;164:811-821. </a:t>
            </a:r>
            <a:r>
              <a:rPr lang="en-US" sz="800" b="1" dirty="0">
                <a:solidFill>
                  <a:schemeClr val="tx1"/>
                </a:solidFill>
                <a:latin typeface="+mj-lt"/>
              </a:rPr>
              <a:t>6. </a:t>
            </a:r>
            <a:r>
              <a:rPr lang="en-US" sz="800" dirty="0">
                <a:solidFill>
                  <a:schemeClr val="tx1"/>
                </a:solidFill>
                <a:latin typeface="+mj-lt"/>
              </a:rPr>
              <a:t>Krejcik J, et al. Blood 2016;128:384-394. </a:t>
            </a:r>
            <a:r>
              <a:rPr lang="en-US" sz="800" b="1" dirty="0">
                <a:solidFill>
                  <a:schemeClr val="tx1"/>
                </a:solidFill>
                <a:latin typeface="+mj-lt"/>
              </a:rPr>
              <a:t>7. </a:t>
            </a:r>
            <a:r>
              <a:rPr lang="en-US" sz="800" dirty="0">
                <a:solidFill>
                  <a:schemeClr val="tx1"/>
                </a:solidFill>
                <a:latin typeface="+mj-lt"/>
              </a:rPr>
              <a:t>Sanchez L, et al. J Hematol Oncol 2016;9:51.</a:t>
            </a:r>
            <a:endParaRPr lang="en-US" sz="800" i="0" u="none" strike="noStrike" baseline="30000" dirty="0">
              <a:solidFill>
                <a:schemeClr val="tx1"/>
              </a:solidFill>
              <a:latin typeface="+mj-lt"/>
            </a:endParaRPr>
          </a:p>
          <a:p>
            <a:r>
              <a:rPr lang="en-US" sz="800" dirty="0">
                <a:solidFill>
                  <a:schemeClr val="tx1"/>
                </a:solidFill>
              </a:rPr>
              <a:t>ADCC=antibody-dependent cell-mediated cytotoxicity; ADCP=antibody-dependent cellular phagocytosis; BCMA=B-cell maturation antigen; CDC=complement-dependent cytotoxicity; IMiD=immunomodulatory drug; mAb: monoclonal antibody; mOS=median overall survival; mPFS=median progression-free survival; NK=natural killer; ORR=objective response rate; PI=proteasome inhibitor; RRMM=relapsed or refractory multiple myeloma</a:t>
            </a:r>
          </a:p>
        </p:txBody>
      </p:sp>
      <p:sp>
        <p:nvSpPr>
          <p:cNvPr id="33" name="TextBox 32">
            <a:extLst>
              <a:ext uri="{FF2B5EF4-FFF2-40B4-BE49-F238E27FC236}">
                <a16:creationId xmlns:a16="http://schemas.microsoft.com/office/drawing/2014/main" id="{155E081B-8934-AC0E-960D-4E6BF2E4731E}"/>
              </a:ext>
            </a:extLst>
          </p:cNvPr>
          <p:cNvSpPr txBox="1"/>
          <p:nvPr/>
        </p:nvSpPr>
        <p:spPr>
          <a:xfrm>
            <a:off x="9295278" y="3612605"/>
            <a:ext cx="2787938" cy="866711"/>
          </a:xfrm>
          <a:prstGeom prst="rect">
            <a:avLst/>
          </a:prstGeom>
          <a:solidFill>
            <a:schemeClr val="bg1">
              <a:lumMod val="95000"/>
            </a:schemeClr>
          </a:solidFill>
          <a:ln>
            <a:noFill/>
          </a:ln>
          <a:effectLst>
            <a:outerShdw blurRad="50800" dist="38100" dir="8100000" algn="tr" rotWithShape="0">
              <a:prstClr val="black">
                <a:alpha val="40000"/>
              </a:prstClr>
            </a:outerShdw>
          </a:effectLst>
        </p:spPr>
        <p:txBody>
          <a:bodyPr wrap="square" rtlCol="0">
            <a:noAutofit/>
          </a:bodyPr>
          <a:lstStyle/>
          <a:p>
            <a:pPr marL="457200" marR="0" lvl="0" indent="-91440" algn="l" defTabSz="914400" rtl="0" eaLnBrk="1" fontAlgn="auto" latinLnBrk="0" hangingPunct="1">
              <a:lnSpc>
                <a:spcPct val="100000"/>
              </a:lnSpc>
              <a:spcBef>
                <a:spcPts val="0"/>
              </a:spcBef>
              <a:spcAft>
                <a:spcPts val="36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 cells activated by CD3 binding release cytokines and perforin/granzymes, resulting in myeloma cell lysis</a:t>
            </a:r>
            <a:endParaRPr kumimoji="0" lang="en-US" sz="1200" b="1" i="0" u="none" strike="noStrike" kern="0" cap="none" spc="0" normalizeH="0" baseline="30000" noProof="0" dirty="0">
              <a:ln>
                <a:noFill/>
              </a:ln>
              <a:solidFill>
                <a:srgbClr val="000000"/>
              </a:solidFill>
              <a:effectLst/>
              <a:uLnTx/>
              <a:uFillTx/>
              <a:latin typeface="Arial"/>
              <a:cs typeface="Arial"/>
              <a:sym typeface="Arial"/>
            </a:endParaRPr>
          </a:p>
        </p:txBody>
      </p:sp>
      <p:sp>
        <p:nvSpPr>
          <p:cNvPr id="34" name="TextBox 33">
            <a:extLst>
              <a:ext uri="{FF2B5EF4-FFF2-40B4-BE49-F238E27FC236}">
                <a16:creationId xmlns:a16="http://schemas.microsoft.com/office/drawing/2014/main" id="{F802354D-85FF-3781-76C0-4CD2DB9303AC}"/>
              </a:ext>
            </a:extLst>
          </p:cNvPr>
          <p:cNvSpPr txBox="1"/>
          <p:nvPr/>
        </p:nvSpPr>
        <p:spPr>
          <a:xfrm>
            <a:off x="5306697" y="595992"/>
            <a:ext cx="2103062" cy="704041"/>
          </a:xfrm>
          <a:prstGeom prst="rect">
            <a:avLst/>
          </a:prstGeom>
          <a:solidFill>
            <a:schemeClr val="bg1">
              <a:lumMod val="95000"/>
            </a:schemeClr>
          </a:solidFill>
          <a:ln>
            <a:noFill/>
          </a:ln>
          <a:effectLst>
            <a:outerShdw blurRad="50800" dist="38100" dir="8100000" algn="tr" rotWithShape="0">
              <a:prstClr val="black">
                <a:alpha val="40000"/>
              </a:prstClr>
            </a:outerShdw>
          </a:effectLst>
        </p:spPr>
        <p:txBody>
          <a:bodyPr wrap="square" rtlCol="0">
            <a:noAutofit/>
          </a:bodyPr>
          <a:lstStyle/>
          <a:p>
            <a:pPr marL="109730" marR="0" lvl="0" indent="-109730" algn="l" defTabSz="914400" rtl="0" eaLnBrk="1" fontAlgn="auto" latinLnBrk="0" hangingPunct="1">
              <a:lnSpc>
                <a:spcPct val="100000"/>
              </a:lnSpc>
              <a:spcBef>
                <a:spcPts val="0"/>
              </a:spcBef>
              <a:spcAft>
                <a:spcPts val="36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Elranatamab binds </a:t>
            </a:r>
            <a:r>
              <a:rPr kumimoji="0" lang="en-US" sz="1200" b="1" i="0" u="none" strike="noStrike" kern="0" cap="none" spc="0" normalizeH="0" baseline="0" noProof="0" dirty="0">
                <a:ln>
                  <a:noFill/>
                </a:ln>
                <a:solidFill>
                  <a:schemeClr val="accent6">
                    <a:lumMod val="75000"/>
                  </a:schemeClr>
                </a:solidFill>
                <a:effectLst/>
                <a:uLnTx/>
                <a:uFillTx/>
                <a:latin typeface="Arial"/>
                <a:cs typeface="Arial"/>
                <a:sym typeface="Arial"/>
              </a:rPr>
              <a:t>BCMA</a:t>
            </a:r>
            <a:r>
              <a:rPr kumimoji="0" lang="en-US" sz="1200" b="0" i="0" u="none" strike="noStrike" kern="0" cap="none" spc="0" normalizeH="0" baseline="0" noProof="0" dirty="0">
                <a:ln>
                  <a:noFill/>
                </a:ln>
                <a:solidFill>
                  <a:srgbClr val="000000"/>
                </a:solidFill>
                <a:effectLst/>
                <a:uLnTx/>
                <a:uFillTx/>
                <a:latin typeface="Arial"/>
                <a:cs typeface="Arial"/>
                <a:sym typeface="Arial"/>
              </a:rPr>
              <a:t> on myeloma cells and</a:t>
            </a:r>
            <a:r>
              <a:rPr kumimoji="0" lang="en-US" sz="1200" b="0" i="0" u="none" strike="noStrike" kern="0" cap="none" spc="0" normalizeH="0" baseline="0" noProof="0" dirty="0">
                <a:ln>
                  <a:noFill/>
                </a:ln>
                <a:solidFill>
                  <a:srgbClr val="FFFFFF"/>
                </a:solidFill>
                <a:effectLst/>
                <a:uLnTx/>
                <a:uFillTx/>
                <a:latin typeface="Arial"/>
                <a:cs typeface="Arial"/>
                <a:sym typeface="Arial"/>
              </a:rPr>
              <a:t> </a:t>
            </a:r>
            <a:r>
              <a:rPr kumimoji="0" lang="en-US" sz="1200" b="1" i="0" u="none" strike="noStrike" kern="0" cap="none" spc="0" normalizeH="0" baseline="0" noProof="0" dirty="0">
                <a:ln>
                  <a:noFill/>
                </a:ln>
                <a:solidFill>
                  <a:schemeClr val="accent5">
                    <a:lumMod val="75000"/>
                  </a:schemeClr>
                </a:solidFill>
                <a:effectLst/>
                <a:uLnTx/>
                <a:uFillTx/>
                <a:latin typeface="Arial"/>
                <a:cs typeface="Arial"/>
                <a:sym typeface="Arial"/>
              </a:rPr>
              <a:t>CD3</a:t>
            </a:r>
            <a:r>
              <a:rPr kumimoji="0" lang="en-US" sz="1200" b="0" i="0" u="none" strike="noStrike" kern="0" cap="none" spc="0" normalizeH="0" baseline="0" noProof="0" dirty="0">
                <a:ln>
                  <a:noFill/>
                </a:ln>
                <a:solidFill>
                  <a:srgbClr val="000000"/>
                </a:solidFill>
                <a:effectLst/>
                <a:uLnTx/>
                <a:uFillTx/>
                <a:latin typeface="Arial"/>
                <a:cs typeface="Arial"/>
                <a:sym typeface="Arial"/>
              </a:rPr>
              <a:t> on T cells</a:t>
            </a:r>
          </a:p>
        </p:txBody>
      </p:sp>
      <p:pic>
        <p:nvPicPr>
          <p:cNvPr id="36" name="Picture 35" descr="A red virus with many small red particles&#10;&#10;Description automatically generated with medium confidence">
            <a:extLst>
              <a:ext uri="{FF2B5EF4-FFF2-40B4-BE49-F238E27FC236}">
                <a16:creationId xmlns:a16="http://schemas.microsoft.com/office/drawing/2014/main" id="{4B7E3790-713A-9856-58B1-42C9875D88B4}"/>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a:ext>
            </a:extLst>
          </a:blip>
          <a:srcRect b="-6842"/>
          <a:stretch/>
        </p:blipFill>
        <p:spPr>
          <a:xfrm>
            <a:off x="6223715" y="712570"/>
            <a:ext cx="3800514" cy="1795889"/>
          </a:xfrm>
          <a:custGeom>
            <a:avLst/>
            <a:gdLst>
              <a:gd name="connsiteX0" fmla="*/ 2642715 w 5285430"/>
              <a:gd name="connsiteY0" fmla="*/ 0 h 2497568"/>
              <a:gd name="connsiteX1" fmla="*/ 5279465 w 5285430"/>
              <a:gd name="connsiteY1" fmla="*/ 2379443 h 2497568"/>
              <a:gd name="connsiteX2" fmla="*/ 5285430 w 5285430"/>
              <a:gd name="connsiteY2" fmla="*/ 2497568 h 2497568"/>
              <a:gd name="connsiteX3" fmla="*/ 0 w 5285430"/>
              <a:gd name="connsiteY3" fmla="*/ 2497568 h 2497568"/>
              <a:gd name="connsiteX4" fmla="*/ 5965 w 5285430"/>
              <a:gd name="connsiteY4" fmla="*/ 2379443 h 2497568"/>
              <a:gd name="connsiteX5" fmla="*/ 2642715 w 5285430"/>
              <a:gd name="connsiteY5" fmla="*/ 0 h 249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5430" h="2497568">
                <a:moveTo>
                  <a:pt x="2642715" y="0"/>
                </a:moveTo>
                <a:cubicBezTo>
                  <a:pt x="4015022" y="0"/>
                  <a:pt x="5143736" y="1042945"/>
                  <a:pt x="5279465" y="2379443"/>
                </a:cubicBezTo>
                <a:lnTo>
                  <a:pt x="5285430" y="2497568"/>
                </a:lnTo>
                <a:lnTo>
                  <a:pt x="0" y="2497568"/>
                </a:lnTo>
                <a:lnTo>
                  <a:pt x="5965" y="2379443"/>
                </a:lnTo>
                <a:cubicBezTo>
                  <a:pt x="141694" y="1042945"/>
                  <a:pt x="1270408" y="0"/>
                  <a:pt x="2642715" y="0"/>
                </a:cubicBezTo>
                <a:close/>
              </a:path>
            </a:pathLst>
          </a:custGeom>
        </p:spPr>
      </p:pic>
      <p:pic>
        <p:nvPicPr>
          <p:cNvPr id="37" name="Picture 36">
            <a:extLst>
              <a:ext uri="{FF2B5EF4-FFF2-40B4-BE49-F238E27FC236}">
                <a16:creationId xmlns:a16="http://schemas.microsoft.com/office/drawing/2014/main" id="{58790EFF-D54D-653E-A2FE-9E5D50E3459E}"/>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a:stretch/>
        </p:blipFill>
        <p:spPr>
          <a:xfrm>
            <a:off x="6221817" y="2556459"/>
            <a:ext cx="3811615" cy="1985992"/>
          </a:xfrm>
          <a:custGeom>
            <a:avLst/>
            <a:gdLst>
              <a:gd name="connsiteX0" fmla="*/ 634 w 5300868"/>
              <a:gd name="connsiteY0" fmla="*/ 0 h 2662981"/>
              <a:gd name="connsiteX1" fmla="*/ 5300234 w 5300868"/>
              <a:gd name="connsiteY1" fmla="*/ 0 h 2662981"/>
              <a:gd name="connsiteX2" fmla="*/ 5300868 w 5300868"/>
              <a:gd name="connsiteY2" fmla="*/ 12547 h 2662981"/>
              <a:gd name="connsiteX3" fmla="*/ 2650434 w 5300868"/>
              <a:gd name="connsiteY3" fmla="*/ 2662981 h 2662981"/>
              <a:gd name="connsiteX4" fmla="*/ 0 w 5300868"/>
              <a:gd name="connsiteY4" fmla="*/ 12547 h 266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868" h="2662981">
                <a:moveTo>
                  <a:pt x="634" y="0"/>
                </a:moveTo>
                <a:lnTo>
                  <a:pt x="5300234" y="0"/>
                </a:lnTo>
                <a:lnTo>
                  <a:pt x="5300868" y="12547"/>
                </a:lnTo>
                <a:cubicBezTo>
                  <a:pt x="5300868" y="1476341"/>
                  <a:pt x="4114228" y="2662981"/>
                  <a:pt x="2650434" y="2662981"/>
                </a:cubicBezTo>
                <a:cubicBezTo>
                  <a:pt x="1186640" y="2662981"/>
                  <a:pt x="0" y="1476341"/>
                  <a:pt x="0" y="12547"/>
                </a:cubicBezTo>
                <a:close/>
              </a:path>
            </a:pathLst>
          </a:custGeom>
        </p:spPr>
      </p:pic>
      <p:pic>
        <p:nvPicPr>
          <p:cNvPr id="38" name="Picture 37">
            <a:extLst>
              <a:ext uri="{FF2B5EF4-FFF2-40B4-BE49-F238E27FC236}">
                <a16:creationId xmlns:a16="http://schemas.microsoft.com/office/drawing/2014/main" id="{7AF467C6-8836-2420-6B1E-D71E2673F59A}"/>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rot="20248134">
            <a:off x="4165692" y="1928756"/>
            <a:ext cx="1885025" cy="1414689"/>
          </a:xfrm>
          <a:prstGeom prst="rect">
            <a:avLst/>
          </a:prstGeom>
        </p:spPr>
      </p:pic>
      <p:pic>
        <p:nvPicPr>
          <p:cNvPr id="39" name="Content Placeholder 6" descr="A black background with white dots&#10;&#10;Description automatically generated">
            <a:extLst>
              <a:ext uri="{FF2B5EF4-FFF2-40B4-BE49-F238E27FC236}">
                <a16:creationId xmlns:a16="http://schemas.microsoft.com/office/drawing/2014/main" id="{1ED688D1-1197-B00F-93E5-15E24A4C8C22}"/>
              </a:ext>
            </a:extLst>
          </p:cNvPr>
          <p:cNvPicPr>
            <a:picLocks noChangeAspect="1"/>
          </p:cNvPicPr>
          <p:nvPr/>
        </p:nvPicPr>
        <p:blipFill rotWithShape="1">
          <a:blip r:embed="rId8" cstate="hqprint">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a:ext>
            </a:extLst>
          </a:blip>
          <a:srcRect/>
          <a:stretch/>
        </p:blipFill>
        <p:spPr>
          <a:xfrm>
            <a:off x="6786211" y="1347927"/>
            <a:ext cx="2480222" cy="1767515"/>
          </a:xfrm>
          <a:prstGeom prst="rect">
            <a:avLst/>
          </a:prstGeom>
          <a:noFill/>
        </p:spPr>
      </p:pic>
      <p:grpSp>
        <p:nvGrpSpPr>
          <p:cNvPr id="40" name="Group 39">
            <a:extLst>
              <a:ext uri="{FF2B5EF4-FFF2-40B4-BE49-F238E27FC236}">
                <a16:creationId xmlns:a16="http://schemas.microsoft.com/office/drawing/2014/main" id="{8673EE19-28A7-85F9-764A-4AE88B658A40}"/>
              </a:ext>
            </a:extLst>
          </p:cNvPr>
          <p:cNvGrpSpPr/>
          <p:nvPr/>
        </p:nvGrpSpPr>
        <p:grpSpPr>
          <a:xfrm>
            <a:off x="4543622" y="1823053"/>
            <a:ext cx="1783087" cy="1631955"/>
            <a:chOff x="1413317" y="2055912"/>
            <a:chExt cx="2479765" cy="2269582"/>
          </a:xfrm>
        </p:grpSpPr>
        <p:sp>
          <p:nvSpPr>
            <p:cNvPr id="56" name="TextBox 55">
              <a:extLst>
                <a:ext uri="{FF2B5EF4-FFF2-40B4-BE49-F238E27FC236}">
                  <a16:creationId xmlns:a16="http://schemas.microsoft.com/office/drawing/2014/main" id="{345899A1-C5A1-9A0B-56EC-51058707888E}"/>
                </a:ext>
              </a:extLst>
            </p:cNvPr>
            <p:cNvSpPr txBox="1"/>
            <p:nvPr/>
          </p:nvSpPr>
          <p:spPr>
            <a:xfrm>
              <a:off x="1413317" y="2055912"/>
              <a:ext cx="2479765" cy="4280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accent6">
                      <a:lumMod val="75000"/>
                    </a:schemeClr>
                  </a:solidFill>
                  <a:effectLst/>
                  <a:uLnTx/>
                  <a:uFillTx/>
                  <a:latin typeface="Arial"/>
                  <a:cs typeface="Arial"/>
                  <a:sym typeface="Arial"/>
                </a:rPr>
                <a:t>BCMA</a:t>
              </a:r>
              <a:r>
                <a:rPr kumimoji="0" lang="en-US" sz="1400" b="0" i="0" u="none" strike="noStrike" kern="0" cap="none" spc="0" normalizeH="0" baseline="0" noProof="0" dirty="0">
                  <a:ln>
                    <a:noFill/>
                  </a:ln>
                  <a:solidFill>
                    <a:schemeClr val="accent6">
                      <a:lumMod val="75000"/>
                    </a:schemeClr>
                  </a:solidFill>
                  <a:effectLst/>
                  <a:uLnTx/>
                  <a:uFillTx/>
                  <a:latin typeface="Arial"/>
                  <a:cs typeface="Arial"/>
                  <a:sym typeface="Arial"/>
                </a:rPr>
                <a:t>-binding</a:t>
              </a:r>
              <a:r>
                <a:rPr kumimoji="0" lang="en-US" sz="1400" b="0" i="0" u="none" strike="noStrike" kern="0" cap="none" spc="0" normalizeH="0" baseline="0" noProof="0" dirty="0">
                  <a:ln>
                    <a:noFill/>
                  </a:ln>
                  <a:solidFill>
                    <a:srgbClr val="000000"/>
                  </a:solidFill>
                  <a:effectLst/>
                  <a:uLnTx/>
                  <a:uFillTx/>
                  <a:latin typeface="Arial"/>
                  <a:cs typeface="Arial"/>
                  <a:sym typeface="Arial"/>
                </a:rPr>
                <a:t> arm</a:t>
              </a:r>
            </a:p>
          </p:txBody>
        </p:sp>
        <p:sp>
          <p:nvSpPr>
            <p:cNvPr id="59" name="TextBox 58">
              <a:extLst>
                <a:ext uri="{FF2B5EF4-FFF2-40B4-BE49-F238E27FC236}">
                  <a16:creationId xmlns:a16="http://schemas.microsoft.com/office/drawing/2014/main" id="{4C1BB0D8-DF6B-FFB4-45C2-1131E01DBBDB}"/>
                </a:ext>
              </a:extLst>
            </p:cNvPr>
            <p:cNvSpPr txBox="1"/>
            <p:nvPr/>
          </p:nvSpPr>
          <p:spPr>
            <a:xfrm>
              <a:off x="1504538" y="3897464"/>
              <a:ext cx="2163585" cy="4280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accent5">
                      <a:lumMod val="75000"/>
                    </a:schemeClr>
                  </a:solidFill>
                  <a:effectLst/>
                  <a:uLnTx/>
                  <a:uFillTx/>
                  <a:latin typeface="Arial"/>
                  <a:cs typeface="Arial"/>
                  <a:sym typeface="Arial"/>
                </a:rPr>
                <a:t>CD3</a:t>
              </a:r>
              <a:r>
                <a:rPr kumimoji="0" lang="en-US" sz="1400" b="0" i="0" u="none" strike="noStrike" kern="0" cap="none" spc="0" normalizeH="0" baseline="0" noProof="0" dirty="0">
                  <a:ln>
                    <a:noFill/>
                  </a:ln>
                  <a:solidFill>
                    <a:schemeClr val="accent5">
                      <a:lumMod val="75000"/>
                    </a:schemeClr>
                  </a:solidFill>
                  <a:effectLst/>
                  <a:uLnTx/>
                  <a:uFillTx/>
                  <a:latin typeface="Arial"/>
                  <a:cs typeface="Arial"/>
                  <a:sym typeface="Arial"/>
                </a:rPr>
                <a:t>-binding</a:t>
              </a:r>
              <a:r>
                <a:rPr kumimoji="0" lang="en-US" sz="1400" b="0" i="0" u="none" strike="noStrike" kern="0" cap="none" spc="0" normalizeH="0" baseline="0" noProof="0" dirty="0">
                  <a:ln>
                    <a:noFill/>
                  </a:ln>
                  <a:solidFill>
                    <a:srgbClr val="000000"/>
                  </a:solidFill>
                  <a:effectLst/>
                  <a:uLnTx/>
                  <a:uFillTx/>
                  <a:latin typeface="Arial"/>
                  <a:cs typeface="Arial"/>
                  <a:sym typeface="Arial"/>
                </a:rPr>
                <a:t> arm</a:t>
              </a:r>
            </a:p>
          </p:txBody>
        </p:sp>
      </p:grpSp>
      <p:sp>
        <p:nvSpPr>
          <p:cNvPr id="41" name="TextBox 40">
            <a:extLst>
              <a:ext uri="{FF2B5EF4-FFF2-40B4-BE49-F238E27FC236}">
                <a16:creationId xmlns:a16="http://schemas.microsoft.com/office/drawing/2014/main" id="{D52D8BF1-1CB2-8AA3-C9D3-ABF2D09C05A5}"/>
              </a:ext>
            </a:extLst>
          </p:cNvPr>
          <p:cNvSpPr txBox="1"/>
          <p:nvPr/>
        </p:nvSpPr>
        <p:spPr>
          <a:xfrm>
            <a:off x="7452814" y="1218841"/>
            <a:ext cx="13611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bg1"/>
                </a:solidFill>
                <a:effectLst/>
                <a:uLnTx/>
                <a:uFillTx/>
                <a:latin typeface="Arial"/>
                <a:cs typeface="Arial"/>
                <a:sym typeface="Arial"/>
              </a:rPr>
              <a:t>Myeloma cell</a:t>
            </a:r>
          </a:p>
        </p:txBody>
      </p:sp>
      <p:sp>
        <p:nvSpPr>
          <p:cNvPr id="42" name="TextBox 41">
            <a:extLst>
              <a:ext uri="{FF2B5EF4-FFF2-40B4-BE49-F238E27FC236}">
                <a16:creationId xmlns:a16="http://schemas.microsoft.com/office/drawing/2014/main" id="{0D8601E4-49AD-DE3A-E36A-2DA0CEB2F25E}"/>
              </a:ext>
            </a:extLst>
          </p:cNvPr>
          <p:cNvSpPr txBox="1"/>
          <p:nvPr/>
        </p:nvSpPr>
        <p:spPr>
          <a:xfrm>
            <a:off x="7568753" y="3583174"/>
            <a:ext cx="11292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T cell</a:t>
            </a:r>
          </a:p>
        </p:txBody>
      </p:sp>
      <p:pic>
        <p:nvPicPr>
          <p:cNvPr id="43" name="Picture 42">
            <a:extLst>
              <a:ext uri="{FF2B5EF4-FFF2-40B4-BE49-F238E27FC236}">
                <a16:creationId xmlns:a16="http://schemas.microsoft.com/office/drawing/2014/main" id="{53F3CF94-7BEB-87EE-9CF4-54E4C5365CA6}"/>
              </a:ext>
            </a:extLst>
          </p:cNvPr>
          <p:cNvPicPr>
            <a:picLocks noChangeAspect="1"/>
          </p:cNvPicPr>
          <p:nvPr/>
        </p:nvPicPr>
        <p:blipFill>
          <a:blip r:embed="rId10" cstate="hqprint">
            <a:extLst>
              <a:ext uri="{BEBA8EAE-BF5A-486C-A8C5-ECC9F3942E4B}">
                <a14:imgProps xmlns:a14="http://schemas.microsoft.com/office/drawing/2010/main">
                  <a14:imgLayer r:embed="rId11">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10303948" y="2062711"/>
            <a:ext cx="1432389" cy="1074990"/>
          </a:xfrm>
          <a:prstGeom prst="rect">
            <a:avLst/>
          </a:prstGeom>
        </p:spPr>
      </p:pic>
      <p:cxnSp>
        <p:nvCxnSpPr>
          <p:cNvPr id="44" name="Straight Arrow Connector 43">
            <a:extLst>
              <a:ext uri="{FF2B5EF4-FFF2-40B4-BE49-F238E27FC236}">
                <a16:creationId xmlns:a16="http://schemas.microsoft.com/office/drawing/2014/main" id="{F6B1039C-C609-6031-374D-BC6082182E9F}"/>
              </a:ext>
            </a:extLst>
          </p:cNvPr>
          <p:cNvCxnSpPr>
            <a:cxnSpLocks/>
          </p:cNvCxnSpPr>
          <p:nvPr/>
        </p:nvCxnSpPr>
        <p:spPr>
          <a:xfrm flipH="1">
            <a:off x="9544817" y="3054852"/>
            <a:ext cx="29117" cy="300799"/>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A43F5D3-B4E2-3E71-398A-5536EA8714D3}"/>
              </a:ext>
            </a:extLst>
          </p:cNvPr>
          <p:cNvSpPr txBox="1"/>
          <p:nvPr/>
        </p:nvSpPr>
        <p:spPr>
          <a:xfrm>
            <a:off x="9381034" y="2803310"/>
            <a:ext cx="6431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CD3</a:t>
            </a:r>
          </a:p>
        </p:txBody>
      </p:sp>
      <p:sp>
        <p:nvSpPr>
          <p:cNvPr id="46" name="TextBox 45">
            <a:extLst>
              <a:ext uri="{FF2B5EF4-FFF2-40B4-BE49-F238E27FC236}">
                <a16:creationId xmlns:a16="http://schemas.microsoft.com/office/drawing/2014/main" id="{54C4E371-0E4D-60B4-8944-3DF2A7875384}"/>
              </a:ext>
            </a:extLst>
          </p:cNvPr>
          <p:cNvSpPr txBox="1"/>
          <p:nvPr/>
        </p:nvSpPr>
        <p:spPr>
          <a:xfrm>
            <a:off x="10110275" y="1729630"/>
            <a:ext cx="184360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Myeloma cell death</a:t>
            </a:r>
          </a:p>
        </p:txBody>
      </p:sp>
      <p:sp>
        <p:nvSpPr>
          <p:cNvPr id="47" name="TextBox 46">
            <a:extLst>
              <a:ext uri="{FF2B5EF4-FFF2-40B4-BE49-F238E27FC236}">
                <a16:creationId xmlns:a16="http://schemas.microsoft.com/office/drawing/2014/main" id="{F3BAA540-FD9A-9209-F928-4107E03613CB}"/>
              </a:ext>
            </a:extLst>
          </p:cNvPr>
          <p:cNvSpPr txBox="1"/>
          <p:nvPr/>
        </p:nvSpPr>
        <p:spPr>
          <a:xfrm>
            <a:off x="8360955" y="2035164"/>
            <a:ext cx="122179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Cytokines,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perforin, granzymes</a:t>
            </a:r>
          </a:p>
        </p:txBody>
      </p:sp>
      <p:sp>
        <p:nvSpPr>
          <p:cNvPr id="48" name="TextBox 47">
            <a:extLst>
              <a:ext uri="{FF2B5EF4-FFF2-40B4-BE49-F238E27FC236}">
                <a16:creationId xmlns:a16="http://schemas.microsoft.com/office/drawing/2014/main" id="{EFFBC4C7-BEAA-600C-9EB3-24C28DC7D83E}"/>
              </a:ext>
            </a:extLst>
          </p:cNvPr>
          <p:cNvSpPr txBox="1"/>
          <p:nvPr/>
        </p:nvSpPr>
        <p:spPr>
          <a:xfrm>
            <a:off x="4463944" y="1512499"/>
            <a:ext cx="174409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Elranatamab </a:t>
            </a:r>
            <a:endParaRPr kumimoji="0" lang="en-US" sz="1400" b="1" i="0" u="none" strike="noStrike" kern="0" cap="none" spc="0" normalizeH="0" baseline="30000" noProof="0" dirty="0">
              <a:ln>
                <a:noFill/>
              </a:ln>
              <a:solidFill>
                <a:srgbClr val="000000"/>
              </a:solidFill>
              <a:effectLst/>
              <a:uLnTx/>
              <a:uFillTx/>
              <a:latin typeface="Arial"/>
              <a:cs typeface="Arial"/>
              <a:sym typeface="Arial"/>
            </a:endParaRPr>
          </a:p>
        </p:txBody>
      </p:sp>
      <p:pic>
        <p:nvPicPr>
          <p:cNvPr id="49" name="Picture 48">
            <a:extLst>
              <a:ext uri="{FF2B5EF4-FFF2-40B4-BE49-F238E27FC236}">
                <a16:creationId xmlns:a16="http://schemas.microsoft.com/office/drawing/2014/main" id="{01940DAE-20E7-14C8-703F-361BC9F4B213}"/>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rot="19907871">
            <a:off x="6218336" y="1731127"/>
            <a:ext cx="2401021" cy="1801938"/>
          </a:xfrm>
          <a:prstGeom prst="rect">
            <a:avLst/>
          </a:prstGeom>
        </p:spPr>
      </p:pic>
      <p:sp>
        <p:nvSpPr>
          <p:cNvPr id="50" name="Oval 49">
            <a:extLst>
              <a:ext uri="{FF2B5EF4-FFF2-40B4-BE49-F238E27FC236}">
                <a16:creationId xmlns:a16="http://schemas.microsoft.com/office/drawing/2014/main" id="{6482BCA0-D872-A8BD-FA33-2D1EB39EB363}"/>
              </a:ext>
            </a:extLst>
          </p:cNvPr>
          <p:cNvSpPr/>
          <p:nvPr/>
        </p:nvSpPr>
        <p:spPr>
          <a:xfrm>
            <a:off x="6218164" y="712570"/>
            <a:ext cx="3811615" cy="38116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51" name="Picture 50" descr="A grey curved line in a black background&#10;&#10;Description automatically generated">
            <a:extLst>
              <a:ext uri="{FF2B5EF4-FFF2-40B4-BE49-F238E27FC236}">
                <a16:creationId xmlns:a16="http://schemas.microsoft.com/office/drawing/2014/main" id="{34431056-717E-DF32-D9F5-46694D371CA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rot="1006840">
            <a:off x="5661490" y="2244842"/>
            <a:ext cx="809754" cy="363607"/>
          </a:xfrm>
          <a:prstGeom prst="rect">
            <a:avLst/>
          </a:prstGeom>
        </p:spPr>
      </p:pic>
      <p:sp>
        <p:nvSpPr>
          <p:cNvPr id="52" name="TextBox 51">
            <a:extLst>
              <a:ext uri="{FF2B5EF4-FFF2-40B4-BE49-F238E27FC236}">
                <a16:creationId xmlns:a16="http://schemas.microsoft.com/office/drawing/2014/main" id="{FAECA10B-F35C-99DA-E2C7-DB667C1A230E}"/>
              </a:ext>
            </a:extLst>
          </p:cNvPr>
          <p:cNvSpPr txBox="1"/>
          <p:nvPr/>
        </p:nvSpPr>
        <p:spPr>
          <a:xfrm>
            <a:off x="9151123" y="1765298"/>
            <a:ext cx="8218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BCMA</a:t>
            </a:r>
          </a:p>
        </p:txBody>
      </p:sp>
      <p:cxnSp>
        <p:nvCxnSpPr>
          <p:cNvPr id="53" name="Straight Arrow Connector 52">
            <a:extLst>
              <a:ext uri="{FF2B5EF4-FFF2-40B4-BE49-F238E27FC236}">
                <a16:creationId xmlns:a16="http://schemas.microsoft.com/office/drawing/2014/main" id="{39876D73-4A6D-DBD0-C5D8-3957381BDC2B}"/>
              </a:ext>
            </a:extLst>
          </p:cNvPr>
          <p:cNvCxnSpPr>
            <a:cxnSpLocks/>
          </p:cNvCxnSpPr>
          <p:nvPr/>
        </p:nvCxnSpPr>
        <p:spPr>
          <a:xfrm flipH="1" flipV="1">
            <a:off x="9116299" y="1697353"/>
            <a:ext cx="160264" cy="11942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53" descr="A grey curved line in a black background&#10;&#10;Description automatically generated">
            <a:extLst>
              <a:ext uri="{FF2B5EF4-FFF2-40B4-BE49-F238E27FC236}">
                <a16:creationId xmlns:a16="http://schemas.microsoft.com/office/drawing/2014/main" id="{86016A3E-DA40-BE4B-9B15-4B1C6886BF02}"/>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rot="1006840">
            <a:off x="9307445" y="2178771"/>
            <a:ext cx="1222838" cy="549096"/>
          </a:xfrm>
          <a:prstGeom prst="rect">
            <a:avLst/>
          </a:prstGeom>
        </p:spPr>
      </p:pic>
      <p:sp>
        <p:nvSpPr>
          <p:cNvPr id="3" name="TextBox 2">
            <a:extLst>
              <a:ext uri="{FF2B5EF4-FFF2-40B4-BE49-F238E27FC236}">
                <a16:creationId xmlns:a16="http://schemas.microsoft.com/office/drawing/2014/main" id="{26544A28-4B53-0870-CFF0-A5B761F8426F}"/>
              </a:ext>
            </a:extLst>
          </p:cNvPr>
          <p:cNvSpPr txBox="1"/>
          <p:nvPr/>
        </p:nvSpPr>
        <p:spPr>
          <a:xfrm>
            <a:off x="4499962" y="5013118"/>
            <a:ext cx="7583254" cy="864996"/>
          </a:xfrm>
          <a:prstGeom prst="rect">
            <a:avLst/>
          </a:prstGeom>
          <a:solidFill>
            <a:schemeClr val="bg1">
              <a:lumMod val="95000"/>
            </a:schemeClr>
          </a:solidFill>
          <a:ln w="28575">
            <a:noFill/>
          </a:ln>
          <a:effectLst>
            <a:outerShdw blurRad="50800" dist="38100" dir="5400000" algn="t" rotWithShape="0">
              <a:schemeClr val="accent1">
                <a:alpha val="40000"/>
              </a:schemeClr>
            </a:outerShdw>
          </a:effectLst>
        </p:spPr>
        <p:txBody>
          <a:bodyPr wrap="square">
            <a:noAutofit/>
          </a:bodyPr>
          <a:lstStyle/>
          <a:p>
            <a:pPr marL="228600" lvl="1" algn="ctr">
              <a:buSzPct val="100000"/>
            </a:pPr>
            <a:endParaRPr lang="en-US" sz="1200" dirty="0">
              <a:solidFill>
                <a:schemeClr val="tx1"/>
              </a:solidFill>
              <a:latin typeface="+mn-lt"/>
            </a:endParaRPr>
          </a:p>
        </p:txBody>
      </p:sp>
      <p:sp>
        <p:nvSpPr>
          <p:cNvPr id="6" name="TextBox 5">
            <a:extLst>
              <a:ext uri="{FF2B5EF4-FFF2-40B4-BE49-F238E27FC236}">
                <a16:creationId xmlns:a16="http://schemas.microsoft.com/office/drawing/2014/main" id="{0E3E30D3-5E08-3DEE-8D02-C5B9E89E745D}"/>
              </a:ext>
            </a:extLst>
          </p:cNvPr>
          <p:cNvSpPr txBox="1"/>
          <p:nvPr/>
        </p:nvSpPr>
        <p:spPr>
          <a:xfrm>
            <a:off x="4453746" y="5105664"/>
            <a:ext cx="2868814" cy="646331"/>
          </a:xfrm>
          <a:prstGeom prst="rect">
            <a:avLst/>
          </a:prstGeom>
        </p:spPr>
        <p:txBody>
          <a:bodyPr vert="horz" wrap="square" lIns="91440" tIns="45720" rIns="91440" bIns="45720" rtlCol="0">
            <a:spAutoFit/>
          </a:bodyPr>
          <a:lstStyle/>
          <a:p>
            <a:r>
              <a:rPr lang="en-US" sz="1200" b="1" dirty="0"/>
              <a:t>Lenalidomide and daratumumab</a:t>
            </a:r>
          </a:p>
          <a:p>
            <a:pPr marL="171450" indent="-171450">
              <a:buClr>
                <a:schemeClr val="accent1"/>
              </a:buClr>
              <a:buFont typeface="Arial" panose="020B0604020202020204" pitchFamily="34" charset="0"/>
              <a:buChar char="•"/>
            </a:pPr>
            <a:r>
              <a:rPr lang="en-US" sz="1200" dirty="0">
                <a:solidFill>
                  <a:schemeClr val="tx1"/>
                </a:solidFill>
              </a:rPr>
              <a:t>Enhance T-cell activation</a:t>
            </a:r>
          </a:p>
          <a:p>
            <a:pPr marL="171450" indent="-171450">
              <a:buClr>
                <a:schemeClr val="accent1"/>
              </a:buClr>
              <a:buFont typeface="Arial" panose="020B0604020202020204" pitchFamily="34" charset="0"/>
              <a:buChar char="•"/>
            </a:pPr>
            <a:r>
              <a:rPr lang="en-US" sz="1200" dirty="0">
                <a:solidFill>
                  <a:schemeClr val="tx1"/>
                </a:solidFill>
              </a:rPr>
              <a:t>Deplete immune-suppressive </a:t>
            </a:r>
            <a:r>
              <a:rPr lang="en-US" sz="1200" dirty="0"/>
              <a:t>cells</a:t>
            </a:r>
          </a:p>
        </p:txBody>
      </p:sp>
      <p:sp>
        <p:nvSpPr>
          <p:cNvPr id="7" name="TextBox 6">
            <a:extLst>
              <a:ext uri="{FF2B5EF4-FFF2-40B4-BE49-F238E27FC236}">
                <a16:creationId xmlns:a16="http://schemas.microsoft.com/office/drawing/2014/main" id="{B85B0626-0F96-F2CF-83D4-8762CD754337}"/>
              </a:ext>
            </a:extLst>
          </p:cNvPr>
          <p:cNvSpPr txBox="1"/>
          <p:nvPr/>
        </p:nvSpPr>
        <p:spPr>
          <a:xfrm>
            <a:off x="7442480" y="5085011"/>
            <a:ext cx="1792586" cy="646331"/>
          </a:xfrm>
          <a:prstGeom prst="rect">
            <a:avLst/>
          </a:prstGeom>
        </p:spPr>
        <p:txBody>
          <a:bodyPr vert="horz" wrap="square" lIns="91440" tIns="45720" rIns="91440" bIns="45720" rtlCol="0">
            <a:spAutoFit/>
          </a:bodyPr>
          <a:lstStyle/>
          <a:p>
            <a:pPr algn="l"/>
            <a:r>
              <a:rPr lang="en-US" sz="1200" b="1" dirty="0"/>
              <a:t>Elranatamab</a:t>
            </a:r>
          </a:p>
          <a:p>
            <a:pPr algn="l">
              <a:buClr>
                <a:schemeClr val="accent1"/>
              </a:buClr>
            </a:pPr>
            <a:r>
              <a:rPr lang="en-US" sz="1200" dirty="0"/>
              <a:t>Promot</a:t>
            </a:r>
            <a:r>
              <a:rPr lang="en-US" sz="1200" dirty="0">
                <a:solidFill>
                  <a:schemeClr val="tx1"/>
                </a:solidFill>
              </a:rPr>
              <a:t>es</a:t>
            </a:r>
            <a:r>
              <a:rPr lang="en-US" sz="1200" dirty="0"/>
              <a:t> T-cell–mediated tumor lysis</a:t>
            </a:r>
          </a:p>
        </p:txBody>
      </p:sp>
      <p:sp>
        <p:nvSpPr>
          <p:cNvPr id="9" name="TextBox 8">
            <a:extLst>
              <a:ext uri="{FF2B5EF4-FFF2-40B4-BE49-F238E27FC236}">
                <a16:creationId xmlns:a16="http://schemas.microsoft.com/office/drawing/2014/main" id="{A49E9236-D84D-0836-579C-C20605EE567C}"/>
              </a:ext>
            </a:extLst>
          </p:cNvPr>
          <p:cNvSpPr txBox="1"/>
          <p:nvPr/>
        </p:nvSpPr>
        <p:spPr>
          <a:xfrm>
            <a:off x="9625327" y="5008917"/>
            <a:ext cx="2319494" cy="830997"/>
          </a:xfrm>
          <a:prstGeom prst="rect">
            <a:avLst/>
          </a:prstGeom>
        </p:spPr>
        <p:txBody>
          <a:bodyPr vert="horz" wrap="square" lIns="91440" tIns="45720" rIns="91440" bIns="45720" rtlCol="0">
            <a:spAutoFit/>
          </a:bodyPr>
          <a:lstStyle/>
          <a:p>
            <a:pPr algn="ctr"/>
            <a:r>
              <a:rPr lang="en-US" sz="1200" b="1" dirty="0">
                <a:solidFill>
                  <a:schemeClr val="tx1"/>
                </a:solidFill>
              </a:rPr>
              <a:t>Combination proposed to enhance the activation of immune cell–mediated myeloma cell death</a:t>
            </a:r>
            <a:endParaRPr lang="en-US" sz="1200" dirty="0">
              <a:solidFill>
                <a:schemeClr val="tx1"/>
              </a:solidFill>
            </a:endParaRPr>
          </a:p>
        </p:txBody>
      </p:sp>
      <p:sp>
        <p:nvSpPr>
          <p:cNvPr id="10" name="Plus Sign 9">
            <a:extLst>
              <a:ext uri="{FF2B5EF4-FFF2-40B4-BE49-F238E27FC236}">
                <a16:creationId xmlns:a16="http://schemas.microsoft.com/office/drawing/2014/main" id="{978CDA3A-58E6-9A1C-2ED0-919326B7072C}"/>
              </a:ext>
            </a:extLst>
          </p:cNvPr>
          <p:cNvSpPr/>
          <p:nvPr/>
        </p:nvSpPr>
        <p:spPr>
          <a:xfrm>
            <a:off x="7112003" y="5253335"/>
            <a:ext cx="374890" cy="350623"/>
          </a:xfrm>
          <a:prstGeom prst="mathPlus">
            <a:avLst>
              <a:gd name="adj1" fmla="val 9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11" name="Arrow: Right 10">
            <a:extLst>
              <a:ext uri="{FF2B5EF4-FFF2-40B4-BE49-F238E27FC236}">
                <a16:creationId xmlns:a16="http://schemas.microsoft.com/office/drawing/2014/main" id="{43CC116D-3D9B-A520-A1C0-4F7B00DA8317}"/>
              </a:ext>
            </a:extLst>
          </p:cNvPr>
          <p:cNvSpPr/>
          <p:nvPr/>
        </p:nvSpPr>
        <p:spPr>
          <a:xfrm>
            <a:off x="9139205" y="5365432"/>
            <a:ext cx="377503" cy="11796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Tree>
    <p:extLst>
      <p:ext uri="{BB962C8B-B14F-4D97-AF65-F5344CB8AC3E}">
        <p14:creationId xmlns:p14="http://schemas.microsoft.com/office/powerpoint/2010/main" val="265012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806B5-9F58-40AF-BFAB-E7D885540713}"/>
              </a:ext>
            </a:extLst>
          </p:cNvPr>
          <p:cNvSpPr>
            <a:spLocks noGrp="1"/>
          </p:cNvSpPr>
          <p:nvPr>
            <p:ph sz="quarter" idx="13"/>
          </p:nvPr>
        </p:nvSpPr>
        <p:spPr>
          <a:xfrm>
            <a:off x="484632" y="1389888"/>
            <a:ext cx="11365992" cy="4199549"/>
          </a:xfrm>
        </p:spPr>
        <p:txBody>
          <a:bodyPr vert="horz" lIns="91440" tIns="45720" rIns="91440" bIns="45720" rtlCol="0" anchor="t">
            <a:noAutofit/>
          </a:bodyPr>
          <a:lstStyle/>
          <a:p>
            <a:pPr>
              <a:buSzPct val="100000"/>
            </a:pPr>
            <a:r>
              <a:rPr lang="en-US" sz="1800" dirty="0">
                <a:solidFill>
                  <a:schemeClr val="tx1"/>
                </a:solidFill>
              </a:rPr>
              <a:t>MagnetisMM-6 is</a:t>
            </a:r>
            <a:r>
              <a:rPr lang="en-US" sz="1800" dirty="0">
                <a:solidFill>
                  <a:srgbClr val="FF0000"/>
                </a:solidFill>
              </a:rPr>
              <a:t> </a:t>
            </a:r>
            <a:r>
              <a:rPr lang="en-US" sz="1800" dirty="0">
                <a:solidFill>
                  <a:schemeClr val="tx1"/>
                </a:solidFill>
              </a:rPr>
              <a:t>designed to:</a:t>
            </a:r>
          </a:p>
          <a:p>
            <a:pPr lvl="1">
              <a:buSzPct val="100000"/>
            </a:pPr>
            <a:r>
              <a:rPr lang="en-US" sz="1800" dirty="0">
                <a:solidFill>
                  <a:schemeClr val="tx1"/>
                </a:solidFill>
                <a:latin typeface="+mj-lt"/>
                <a:ea typeface="Calibri" panose="020F0502020204030204" pitchFamily="34" charset="0"/>
                <a:cs typeface="Arial" panose="020B0604020202020204" pitchFamily="34" charset="0"/>
              </a:rPr>
              <a:t>Evaluate the efficacy and safety of elranatamab + </a:t>
            </a:r>
            <a:r>
              <a:rPr lang="en-US" sz="1800" dirty="0">
                <a:solidFill>
                  <a:schemeClr val="tx1"/>
                </a:solidFill>
                <a:effectLst/>
                <a:latin typeface="+mj-lt"/>
                <a:ea typeface="Calibri" panose="020F0502020204030204" pitchFamily="34" charset="0"/>
                <a:cs typeface="Arial" panose="020B0604020202020204" pitchFamily="34" charset="0"/>
              </a:rPr>
              <a:t>lenalidomide ± daratumumab (EDR or ER) vs </a:t>
            </a:r>
            <a:br>
              <a:rPr lang="en-US" sz="1800" dirty="0">
                <a:solidFill>
                  <a:schemeClr val="tx1"/>
                </a:solidFill>
                <a:effectLst/>
                <a:latin typeface="+mj-lt"/>
                <a:ea typeface="Calibri" panose="020F0502020204030204" pitchFamily="34" charset="0"/>
                <a:cs typeface="Arial" panose="020B0604020202020204" pitchFamily="34" charset="0"/>
              </a:rPr>
            </a:br>
            <a:r>
              <a:rPr lang="en-US" sz="1800" dirty="0">
                <a:solidFill>
                  <a:schemeClr val="tx1"/>
                </a:solidFill>
                <a:effectLst/>
                <a:latin typeface="+mj-lt"/>
                <a:ea typeface="Calibri" panose="020F0502020204030204" pitchFamily="34" charset="0"/>
                <a:cs typeface="Arial" panose="020B0604020202020204" pitchFamily="34" charset="0"/>
              </a:rPr>
              <a:t>daratumumab + lenalidomide + dexamethasone (DRd) in patients with transplant-ineligible NDMM</a:t>
            </a:r>
          </a:p>
          <a:p>
            <a:pPr lvl="1">
              <a:buSzPct val="100000"/>
            </a:pPr>
            <a:r>
              <a:rPr lang="en-US" sz="1800" dirty="0">
                <a:solidFill>
                  <a:schemeClr val="tx1"/>
                </a:solidFill>
                <a:effectLst/>
                <a:latin typeface="+mj-lt"/>
                <a:ea typeface="Calibri" panose="020F0502020204030204" pitchFamily="34" charset="0"/>
                <a:cs typeface="Arial" panose="020B0604020202020204" pitchFamily="34" charset="0"/>
              </a:rPr>
              <a:t>Part 1 of the study evaluates the optimal dose of EDR or ER in patients with RRMM or NDMM to determine the recommended phase 3 dose for part 2</a:t>
            </a:r>
          </a:p>
        </p:txBody>
      </p:sp>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p:txBody>
          <a:bodyPr/>
          <a:lstStyle/>
          <a:p>
            <a:r>
              <a:rPr lang="en-US" dirty="0"/>
              <a:t>Objectives</a:t>
            </a:r>
          </a:p>
        </p:txBody>
      </p:sp>
      <p:sp>
        <p:nvSpPr>
          <p:cNvPr id="3" name="Content Placeholder 3">
            <a:extLst>
              <a:ext uri="{FF2B5EF4-FFF2-40B4-BE49-F238E27FC236}">
                <a16:creationId xmlns:a16="http://schemas.microsoft.com/office/drawing/2014/main" id="{0F928F56-159B-3763-E43D-AB464E80473F}"/>
              </a:ext>
            </a:extLst>
          </p:cNvPr>
          <p:cNvSpPr>
            <a:spLocks noGrp="1"/>
          </p:cNvSpPr>
          <p:nvPr>
            <p:ph sz="quarter" idx="14"/>
          </p:nvPr>
        </p:nvSpPr>
        <p:spPr>
          <a:xfrm>
            <a:off x="484632" y="6521563"/>
            <a:ext cx="11220449" cy="215444"/>
          </a:xfrm>
        </p:spPr>
        <p:txBody>
          <a:bodyPr/>
          <a:lstStyle/>
          <a:p>
            <a:r>
              <a:rPr lang="en-US" sz="800" dirty="0">
                <a:solidFill>
                  <a:schemeClr val="tx1"/>
                </a:solidFill>
              </a:rPr>
              <a:t>DRd=daratumumab + lenalidomide + dexamethasone; EDR=elranatamab + daratumumab + lenalidomide; ER=elranatamab + lenalidomide; NDMM=newly diagnosed multiple myeloma; RRMM=relapsed or refractory multiple myeloma</a:t>
            </a:r>
            <a:endParaRPr lang="en-US" sz="800" strike="sngStrike" dirty="0">
              <a:solidFill>
                <a:schemeClr val="tx1"/>
              </a:solidFill>
            </a:endParaRPr>
          </a:p>
        </p:txBody>
      </p:sp>
    </p:spTree>
    <p:extLst>
      <p:ext uri="{BB962C8B-B14F-4D97-AF65-F5344CB8AC3E}">
        <p14:creationId xmlns:p14="http://schemas.microsoft.com/office/powerpoint/2010/main" val="286817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51E0-91B5-4750-9721-253C6F365BE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218B3A8-A750-C3D0-E63C-8D9A61B00BCF}"/>
              </a:ext>
            </a:extLst>
          </p:cNvPr>
          <p:cNvSpPr>
            <a:spLocks noGrp="1"/>
          </p:cNvSpPr>
          <p:nvPr>
            <p:ph sz="quarter" idx="14"/>
          </p:nvPr>
        </p:nvSpPr>
        <p:spPr>
          <a:xfrm>
            <a:off x="489141" y="5843634"/>
            <a:ext cx="11117560" cy="933589"/>
          </a:xfrm>
        </p:spPr>
        <p:txBody>
          <a:bodyPr/>
          <a:lstStyle/>
          <a:p>
            <a:r>
              <a:rPr lang="en-US" sz="800" b="1" dirty="0">
                <a:solidFill>
                  <a:schemeClr val="tx1"/>
                </a:solidFill>
              </a:rPr>
              <a:t>1. </a:t>
            </a:r>
            <a:r>
              <a:rPr lang="it-IT" sz="800" dirty="0">
                <a:solidFill>
                  <a:schemeClr val="tx1"/>
                </a:solidFill>
              </a:rPr>
              <a:t>Kumar S, et al. Lancet Oncol 2016;17:e328-e346. </a:t>
            </a:r>
            <a:endParaRPr lang="en-US" sz="800" dirty="0">
              <a:solidFill>
                <a:schemeClr val="tx1"/>
              </a:solidFill>
            </a:endParaRPr>
          </a:p>
          <a:p>
            <a:r>
              <a:rPr lang="en-US" sz="800" baseline="30000" dirty="0">
                <a:solidFill>
                  <a:schemeClr val="tx1"/>
                </a:solidFill>
              </a:rPr>
              <a:t>a </a:t>
            </a:r>
            <a:r>
              <a:rPr lang="en-US" sz="800" dirty="0">
                <a:solidFill>
                  <a:schemeClr val="tx1"/>
                </a:solidFill>
              </a:rPr>
              <a:t>Must have received 1-2 prior lines of MM therapy including at least 1 IMiD and 1 PI; </a:t>
            </a:r>
            <a:r>
              <a:rPr lang="en-GB" sz="800" baseline="30000" dirty="0">
                <a:solidFill>
                  <a:schemeClr val="tx1"/>
                </a:solidFill>
              </a:rPr>
              <a:t>b </a:t>
            </a:r>
            <a:r>
              <a:rPr lang="en-US" sz="800" dirty="0">
                <a:solidFill>
                  <a:schemeClr val="tx1"/>
                </a:solidFill>
              </a:rPr>
              <a:t>Defined as age ≥65 years or &lt;65 years with comorbidities impacting the possibility of transplant;</a:t>
            </a:r>
            <a:r>
              <a:rPr lang="en-GB" sz="800" dirty="0">
                <a:solidFill>
                  <a:schemeClr val="tx1"/>
                </a:solidFill>
              </a:rPr>
              <a:t> </a:t>
            </a:r>
            <a:r>
              <a:rPr lang="en-GB" sz="800" baseline="30000" dirty="0">
                <a:solidFill>
                  <a:schemeClr val="tx1"/>
                </a:solidFill>
              </a:rPr>
              <a:t>c</a:t>
            </a:r>
            <a:r>
              <a:rPr lang="en-US" sz="800" dirty="0">
                <a:solidFill>
                  <a:schemeClr val="tx1"/>
                </a:solidFill>
              </a:rPr>
              <a:t> DLTs were not evaluated in DL G because DL C, which evaluated the same dosing regimen except elranatamab is given less frequently (Q4W vs Q2W in DL C), was determined to be tolerable</a:t>
            </a:r>
            <a:r>
              <a:rPr lang="en-GB" sz="800" dirty="0">
                <a:solidFill>
                  <a:schemeClr val="tx1"/>
                </a:solidFill>
              </a:rPr>
              <a:t>; </a:t>
            </a:r>
            <a:r>
              <a:rPr lang="en-GB" sz="800" baseline="30000" dirty="0">
                <a:solidFill>
                  <a:schemeClr val="tx1"/>
                </a:solidFill>
              </a:rPr>
              <a:t>d</a:t>
            </a:r>
            <a:r>
              <a:rPr lang="en-GB" sz="800" dirty="0">
                <a:solidFill>
                  <a:schemeClr val="tx1"/>
                </a:solidFill>
              </a:rPr>
              <a:t> Per IMWG response criteria; </a:t>
            </a:r>
            <a:r>
              <a:rPr lang="en-GB" sz="800" baseline="30000" dirty="0">
                <a:solidFill>
                  <a:schemeClr val="tx1"/>
                </a:solidFill>
              </a:rPr>
              <a:t>e</a:t>
            </a:r>
            <a:r>
              <a:rPr lang="en-GB" sz="800" dirty="0">
                <a:solidFill>
                  <a:schemeClr val="tx1"/>
                </a:solidFill>
              </a:rPr>
              <a:t> Per IMWG sequencing criteria</a:t>
            </a:r>
            <a:endParaRPr lang="en-US" sz="800" dirty="0">
              <a:solidFill>
                <a:schemeClr val="tx1"/>
              </a:solidFill>
            </a:endParaRPr>
          </a:p>
          <a:p>
            <a:r>
              <a:rPr lang="en-US" sz="800" dirty="0">
                <a:solidFill>
                  <a:schemeClr val="tx1"/>
                </a:solidFill>
              </a:rPr>
              <a:t>AE=adverse event; DL=dose level; DLT=dose-limiting toxicity; ECOG PS=Eastern Cooperative Oncology Group performance status; EDR=elranatamab + daratumumab + lenalidomide; ER=elranatamab + lenalidomide; IMiD=immunomodulatory drug; IMWG=International Myeloma Working Group; MM=multiple myeloma; MRD=minimal residual disease; NDMM=newly diagnosed MM; ORR=objective response rate; PI=proteasome inhibitor; RRMM=relapsed </a:t>
            </a:r>
            <a:br>
              <a:rPr lang="en-US" sz="800" dirty="0">
                <a:solidFill>
                  <a:schemeClr val="tx1"/>
                </a:solidFill>
              </a:rPr>
            </a:br>
            <a:r>
              <a:rPr lang="en-US" sz="800" dirty="0">
                <a:solidFill>
                  <a:schemeClr val="tx1"/>
                </a:solidFill>
              </a:rPr>
              <a:t>or refractory MM; SCT=stem cell transplant; TI=transplant-ineligible; QW=once weekly; Q2W=every 2 weeks; Q4W=every 4 weeks</a:t>
            </a:r>
          </a:p>
        </p:txBody>
      </p:sp>
      <p:sp>
        <p:nvSpPr>
          <p:cNvPr id="2" name="Slide Number Placeholder 1">
            <a:extLst>
              <a:ext uri="{FF2B5EF4-FFF2-40B4-BE49-F238E27FC236}">
                <a16:creationId xmlns:a16="http://schemas.microsoft.com/office/drawing/2014/main" id="{28C5A62D-AC50-FD0B-30B7-27772185B531}"/>
              </a:ext>
            </a:extLst>
          </p:cNvPr>
          <p:cNvSpPr>
            <a:spLocks noGrp="1"/>
          </p:cNvSpPr>
          <p:nvPr>
            <p:ph type="sldNum" idx="4294967295"/>
          </p:nvPr>
        </p:nvSpPr>
        <p:spPr>
          <a:xfrm>
            <a:off x="11460353" y="6331783"/>
            <a:ext cx="730060" cy="525325"/>
          </a:xfrm>
          <a:prstGeom prst="rect">
            <a:avLst/>
          </a:prstGeom>
        </p:spPr>
        <p:txBody>
          <a:bodyPr spcFirstLastPara="1" wrap="square" lIns="91401" tIns="91401" rIns="91401" bIns="914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algn="r" defTabSz="914126"/>
            <a:fld id="{00000000-1234-1234-1234-123412341234}" type="slidenum">
              <a:rPr lang="en-US" kern="0"/>
              <a:pPr algn="r" defTabSz="914126"/>
              <a:t>5</a:t>
            </a:fld>
            <a:endParaRPr lang="en-US" kern="0" dirty="0"/>
          </a:p>
        </p:txBody>
      </p:sp>
      <p:cxnSp>
        <p:nvCxnSpPr>
          <p:cNvPr id="50" name="Straight Connector 49">
            <a:extLst>
              <a:ext uri="{FF2B5EF4-FFF2-40B4-BE49-F238E27FC236}">
                <a16:creationId xmlns:a16="http://schemas.microsoft.com/office/drawing/2014/main" id="{19168D89-AFFB-F2E8-A793-35D5BC8102DB}"/>
              </a:ext>
            </a:extLst>
          </p:cNvPr>
          <p:cNvCxnSpPr>
            <a:cxnSpLocks/>
            <a:endCxn id="47" idx="3"/>
          </p:cNvCxnSpPr>
          <p:nvPr/>
        </p:nvCxnSpPr>
        <p:spPr>
          <a:xfrm flipH="1">
            <a:off x="8239870" y="2985765"/>
            <a:ext cx="416583" cy="0"/>
          </a:xfrm>
          <a:prstGeom prst="line">
            <a:avLst/>
          </a:prstGeom>
          <a:ln w="25400">
            <a:solidFill>
              <a:srgbClr val="0000C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8DCE485-45EC-B00A-F082-17E4F16317A8}"/>
              </a:ext>
            </a:extLst>
          </p:cNvPr>
          <p:cNvGrpSpPr/>
          <p:nvPr/>
        </p:nvGrpSpPr>
        <p:grpSpPr>
          <a:xfrm>
            <a:off x="8656453" y="1380921"/>
            <a:ext cx="3208532" cy="3206714"/>
            <a:chOff x="9212075" y="1283155"/>
            <a:chExt cx="3142472" cy="3230578"/>
          </a:xfrm>
        </p:grpSpPr>
        <p:sp>
          <p:nvSpPr>
            <p:cNvPr id="17" name="Rectangle 16">
              <a:extLst>
                <a:ext uri="{FF2B5EF4-FFF2-40B4-BE49-F238E27FC236}">
                  <a16:creationId xmlns:a16="http://schemas.microsoft.com/office/drawing/2014/main" id="{19B06D25-2C68-9F7E-8D4E-756E9CC55039}"/>
                </a:ext>
              </a:extLst>
            </p:cNvPr>
            <p:cNvSpPr/>
            <p:nvPr/>
          </p:nvSpPr>
          <p:spPr>
            <a:xfrm>
              <a:off x="9212075" y="1283155"/>
              <a:ext cx="2969971" cy="3230578"/>
            </a:xfrm>
            <a:prstGeom prst="rect">
              <a:avLst/>
            </a:prstGeom>
            <a:solidFill>
              <a:srgbClr val="D8E0E9"/>
            </a:solidFill>
            <a:ln w="12700">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
                  <a:srgbClr val="000000"/>
                </a:buClr>
              </a:pPr>
              <a:endParaRPr lang="en-US" sz="1866" kern="0" dirty="0">
                <a:solidFill>
                  <a:srgbClr val="FFFFFF"/>
                </a:solidFill>
                <a:latin typeface="Arial"/>
                <a:sym typeface="Arial"/>
              </a:endParaRPr>
            </a:p>
          </p:txBody>
        </p:sp>
        <p:sp>
          <p:nvSpPr>
            <p:cNvPr id="19" name="Rectangle 18">
              <a:extLst>
                <a:ext uri="{FF2B5EF4-FFF2-40B4-BE49-F238E27FC236}">
                  <a16:creationId xmlns:a16="http://schemas.microsoft.com/office/drawing/2014/main" id="{FF65A400-FEF1-8C5A-1927-290C4F71D3DD}"/>
                </a:ext>
              </a:extLst>
            </p:cNvPr>
            <p:cNvSpPr/>
            <p:nvPr/>
          </p:nvSpPr>
          <p:spPr>
            <a:xfrm>
              <a:off x="9212075" y="1286963"/>
              <a:ext cx="2969971" cy="276361"/>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126">
                <a:buClr>
                  <a:srgbClr val="000000"/>
                </a:buClr>
              </a:pPr>
              <a:r>
                <a:rPr lang="en-US" sz="1400" b="1" kern="0" dirty="0">
                  <a:solidFill>
                    <a:srgbClr val="FFFFFF"/>
                  </a:solidFill>
                  <a:latin typeface="Arial"/>
                  <a:ea typeface="TimesNewRoman"/>
                  <a:cs typeface="Times New Roman" panose="02020603050405020304" pitchFamily="18" charset="0"/>
                  <a:sym typeface="Arial"/>
                </a:rPr>
                <a:t>Primary endpoint</a:t>
              </a:r>
            </a:p>
          </p:txBody>
        </p:sp>
        <p:sp>
          <p:nvSpPr>
            <p:cNvPr id="20" name="Rectangle 19">
              <a:extLst>
                <a:ext uri="{FF2B5EF4-FFF2-40B4-BE49-F238E27FC236}">
                  <a16:creationId xmlns:a16="http://schemas.microsoft.com/office/drawing/2014/main" id="{934ADD54-E4F9-44D6-C820-EB833E25F218}"/>
                </a:ext>
              </a:extLst>
            </p:cNvPr>
            <p:cNvSpPr/>
            <p:nvPr/>
          </p:nvSpPr>
          <p:spPr>
            <a:xfrm>
              <a:off x="9212075" y="2019006"/>
              <a:ext cx="2959795" cy="274320"/>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126">
                <a:buClr>
                  <a:srgbClr val="000000"/>
                </a:buClr>
              </a:pPr>
              <a:r>
                <a:rPr lang="en-US" sz="1400" b="1" kern="0" dirty="0">
                  <a:solidFill>
                    <a:srgbClr val="FFFFFF"/>
                  </a:solidFill>
                  <a:latin typeface="Arial"/>
                  <a:ea typeface="TimesNewRoman"/>
                  <a:cs typeface="Times New Roman" panose="02020603050405020304" pitchFamily="18" charset="0"/>
                  <a:sym typeface="Arial"/>
                </a:rPr>
                <a:t>Secondary endpoints</a:t>
              </a:r>
            </a:p>
          </p:txBody>
        </p:sp>
        <p:sp>
          <p:nvSpPr>
            <p:cNvPr id="10" name="Content Placeholder 1">
              <a:extLst>
                <a:ext uri="{FF2B5EF4-FFF2-40B4-BE49-F238E27FC236}">
                  <a16:creationId xmlns:a16="http://schemas.microsoft.com/office/drawing/2014/main" id="{B8B505E9-1BDD-0810-589D-D42CDE92C2AB}"/>
                </a:ext>
              </a:extLst>
            </p:cNvPr>
            <p:cNvSpPr txBox="1">
              <a:spLocks/>
            </p:cNvSpPr>
            <p:nvPr/>
          </p:nvSpPr>
          <p:spPr>
            <a:xfrm>
              <a:off x="9364491" y="1644157"/>
              <a:ext cx="2990056" cy="363873"/>
            </a:xfrm>
            <a:prstGeom prst="rect">
              <a:avLst/>
            </a:prstGeom>
          </p:spPr>
          <p:txBody>
            <a:bodyPr vert="horz" lIns="91416" tIns="45708" rIns="91416" bIns="45708"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93635" indent="-93635" defTabSz="914126">
                <a:spcBef>
                  <a:spcPts val="50"/>
                </a:spcBef>
                <a:spcAft>
                  <a:spcPts val="100"/>
                </a:spcAft>
                <a:buClr>
                  <a:srgbClr val="0000C9"/>
                </a:buClr>
                <a:tabLst>
                  <a:tab pos="93635" algn="l"/>
                </a:tabLst>
              </a:pPr>
              <a:r>
                <a:rPr lang="en-US" sz="1200" kern="0" dirty="0">
                  <a:latin typeface="Arial"/>
                  <a:cs typeface="Arial" panose="020B0604020202020204" pitchFamily="34" charset="0"/>
                </a:rPr>
                <a:t>DLTs during DLT observation period</a:t>
              </a:r>
              <a:r>
                <a:rPr lang="en-US" sz="1200" baseline="30000" dirty="0">
                  <a:latin typeface="Arial"/>
                  <a:cs typeface="Arial" panose="020B0604020202020204" pitchFamily="34" charset="0"/>
                </a:rPr>
                <a:t>c</a:t>
              </a:r>
              <a:endParaRPr lang="en-US" sz="1200" kern="0" baseline="30000" dirty="0">
                <a:latin typeface="Arial"/>
              </a:endParaRPr>
            </a:p>
          </p:txBody>
        </p:sp>
        <p:sp>
          <p:nvSpPr>
            <p:cNvPr id="12" name="Content Placeholder 1">
              <a:extLst>
                <a:ext uri="{FF2B5EF4-FFF2-40B4-BE49-F238E27FC236}">
                  <a16:creationId xmlns:a16="http://schemas.microsoft.com/office/drawing/2014/main" id="{12181A81-B995-D7F4-DE1D-043ED0BF7081}"/>
                </a:ext>
              </a:extLst>
            </p:cNvPr>
            <p:cNvSpPr txBox="1">
              <a:spLocks/>
            </p:cNvSpPr>
            <p:nvPr/>
          </p:nvSpPr>
          <p:spPr>
            <a:xfrm>
              <a:off x="9256387" y="2347940"/>
              <a:ext cx="2969971" cy="2032143"/>
            </a:xfrm>
            <a:prstGeom prst="rect">
              <a:avLst/>
            </a:prstGeom>
          </p:spPr>
          <p:txBody>
            <a:bodyPr vert="horz" lIns="91416" tIns="45708" rIns="91416" bIns="45708"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93635" indent="-93635" defTabSz="914126">
                <a:spcBef>
                  <a:spcPts val="50"/>
                </a:spcBef>
                <a:spcAft>
                  <a:spcPts val="100"/>
                </a:spcAft>
                <a:buClr>
                  <a:srgbClr val="0000C9"/>
                </a:buClr>
                <a:tabLst>
                  <a:tab pos="93635" algn="l"/>
                </a:tabLst>
              </a:pPr>
              <a:r>
                <a:rPr lang="en-US" sz="1200" kern="0" dirty="0">
                  <a:latin typeface="Arial"/>
                  <a:cs typeface="Arial" panose="020B0604020202020204" pitchFamily="34" charset="0"/>
                </a:rPr>
                <a:t>AEs and </a:t>
              </a:r>
              <a:r>
                <a:rPr lang="en-US" sz="1200" kern="0" dirty="0">
                  <a:solidFill>
                    <a:schemeClr val="tx1"/>
                  </a:solidFill>
                  <a:latin typeface="Arial"/>
                  <a:cs typeface="Arial" panose="020B0604020202020204" pitchFamily="34" charset="0"/>
                </a:rPr>
                <a:t>laboratory abnormalities</a:t>
              </a:r>
            </a:p>
            <a:p>
              <a:pPr marL="93663" indent="-93663">
                <a:spcBef>
                  <a:spcPts val="50"/>
                </a:spcBef>
                <a:spcAft>
                  <a:spcPts val="100"/>
                </a:spcAft>
                <a:tabLst>
                  <a:tab pos="93663" algn="l"/>
                </a:tabLst>
              </a:pPr>
              <a:r>
                <a:rPr lang="en-US" sz="1200" dirty="0">
                  <a:solidFill>
                    <a:schemeClr val="tx1"/>
                  </a:solidFill>
                  <a:cs typeface="Arial" panose="020B0604020202020204" pitchFamily="34" charset="0"/>
                </a:rPr>
                <a:t>ORR</a:t>
              </a:r>
              <a:r>
                <a:rPr lang="en-US" sz="1200" baseline="30000" dirty="0">
                  <a:solidFill>
                    <a:schemeClr val="tx1"/>
                  </a:solidFill>
                  <a:cs typeface="Arial" panose="020B0604020202020204" pitchFamily="34" charset="0"/>
                </a:rPr>
                <a:t> </a:t>
              </a:r>
              <a:r>
                <a:rPr lang="en-US" sz="1200" dirty="0">
                  <a:solidFill>
                    <a:schemeClr val="tx1"/>
                  </a:solidFill>
                  <a:cs typeface="Arial" panose="020B0604020202020204" pitchFamily="34" charset="0"/>
                </a:rPr>
                <a:t>and complete response rate</a:t>
              </a:r>
              <a:r>
                <a:rPr lang="en-US" sz="1200" baseline="30000" dirty="0">
                  <a:solidFill>
                    <a:schemeClr val="tx1"/>
                  </a:solidFill>
                  <a:cs typeface="Arial" panose="020B0604020202020204" pitchFamily="34" charset="0"/>
                </a:rPr>
                <a:t>d</a:t>
              </a:r>
            </a:p>
            <a:p>
              <a:pPr marL="93663" indent="-93663">
                <a:spcBef>
                  <a:spcPts val="50"/>
                </a:spcBef>
                <a:spcAft>
                  <a:spcPts val="100"/>
                </a:spcAft>
                <a:tabLst>
                  <a:tab pos="93663" algn="l"/>
                </a:tabLst>
              </a:pPr>
              <a:r>
                <a:rPr lang="en-US" sz="1200" dirty="0">
                  <a:solidFill>
                    <a:schemeClr val="tx1"/>
                  </a:solidFill>
                  <a:cs typeface="Arial" panose="020B0604020202020204" pitchFamily="34" charset="0"/>
                </a:rPr>
                <a:t>Time to event endpoints</a:t>
              </a:r>
            </a:p>
            <a:p>
              <a:pPr marL="367983" lvl="1"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Time to response</a:t>
              </a:r>
              <a:r>
                <a:rPr lang="en-US" sz="1200" baseline="30000" dirty="0">
                  <a:solidFill>
                    <a:schemeClr val="tx1"/>
                  </a:solidFill>
                  <a:latin typeface="+mn-lt"/>
                  <a:cs typeface="Arial" panose="020B0604020202020204" pitchFamily="34" charset="0"/>
                </a:rPr>
                <a:t>d</a:t>
              </a:r>
            </a:p>
            <a:p>
              <a:pPr marL="367983" lvl="1"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Duration of response</a:t>
              </a:r>
              <a:r>
                <a:rPr lang="en-US" sz="1200" baseline="30000" dirty="0">
                  <a:solidFill>
                    <a:schemeClr val="tx1"/>
                  </a:solidFill>
                  <a:latin typeface="+mn-lt"/>
                  <a:cs typeface="Arial" panose="020B0604020202020204" pitchFamily="34" charset="0"/>
                </a:rPr>
                <a:t>d</a:t>
              </a:r>
            </a:p>
            <a:p>
              <a:pPr marL="367983" lvl="1"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Progression-free survival</a:t>
              </a:r>
              <a:r>
                <a:rPr lang="en-US" sz="1200" baseline="30000" dirty="0">
                  <a:solidFill>
                    <a:schemeClr val="tx1"/>
                  </a:solidFill>
                  <a:latin typeface="+mn-lt"/>
                  <a:cs typeface="Arial" panose="020B0604020202020204" pitchFamily="34" charset="0"/>
                </a:rPr>
                <a:t>d</a:t>
              </a:r>
              <a:endParaRPr lang="en-US" sz="1200" dirty="0">
                <a:solidFill>
                  <a:schemeClr val="tx1"/>
                </a:solidFill>
                <a:latin typeface="+mn-lt"/>
                <a:cs typeface="Arial" panose="020B0604020202020204" pitchFamily="34" charset="0"/>
              </a:endParaRPr>
            </a:p>
            <a:p>
              <a:pPr marL="367983" lvl="1"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Overall survival</a:t>
              </a:r>
            </a:p>
            <a:p>
              <a:pPr marL="93663" indent="-180000">
                <a:spcBef>
                  <a:spcPts val="50"/>
                </a:spcBef>
                <a:spcAft>
                  <a:spcPts val="100"/>
                </a:spcAft>
                <a:tabLst>
                  <a:tab pos="93663" algn="l"/>
                </a:tabLst>
              </a:pPr>
              <a:r>
                <a:rPr lang="en-US" sz="1200" dirty="0">
                  <a:solidFill>
                    <a:schemeClr val="tx1"/>
                  </a:solidFill>
                  <a:cs typeface="Arial" panose="020B0604020202020204" pitchFamily="34" charset="0"/>
                </a:rPr>
                <a:t>MRD negativity rate</a:t>
              </a:r>
              <a:r>
                <a:rPr lang="en-US" sz="1200" baseline="30000" dirty="0">
                  <a:solidFill>
                    <a:schemeClr val="tx1"/>
                  </a:solidFill>
                  <a:cs typeface="Arial" panose="020B0604020202020204" pitchFamily="34" charset="0"/>
                </a:rPr>
                <a:t>e</a:t>
              </a:r>
            </a:p>
            <a:p>
              <a:pPr marL="93663"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Pharmacokinetics</a:t>
              </a:r>
            </a:p>
            <a:p>
              <a:pPr marL="93663" indent="-180000">
                <a:spcBef>
                  <a:spcPts val="50"/>
                </a:spcBef>
                <a:spcAft>
                  <a:spcPts val="100"/>
                </a:spcAft>
                <a:tabLst>
                  <a:tab pos="93663" algn="l"/>
                </a:tabLst>
              </a:pPr>
              <a:r>
                <a:rPr lang="en-US" sz="1200" dirty="0">
                  <a:solidFill>
                    <a:schemeClr val="tx1"/>
                  </a:solidFill>
                  <a:latin typeface="+mn-lt"/>
                  <a:cs typeface="Arial" panose="020B0604020202020204" pitchFamily="34" charset="0"/>
                </a:rPr>
                <a:t>Immunogenicity</a:t>
              </a:r>
              <a:endParaRPr lang="en-GB" sz="1200" dirty="0">
                <a:solidFill>
                  <a:schemeClr val="tx1"/>
                </a:solidFill>
                <a:latin typeface="+mn-lt"/>
                <a:cs typeface="Arial" panose="020B0604020202020204" pitchFamily="34" charset="0"/>
              </a:endParaRPr>
            </a:p>
          </p:txBody>
        </p:sp>
      </p:grpSp>
      <p:sp>
        <p:nvSpPr>
          <p:cNvPr id="47" name="Rectangle: Rounded Corners 46">
            <a:extLst>
              <a:ext uri="{FF2B5EF4-FFF2-40B4-BE49-F238E27FC236}">
                <a16:creationId xmlns:a16="http://schemas.microsoft.com/office/drawing/2014/main" id="{1F10558E-AAC6-88CB-7E34-31333A15B264}"/>
              </a:ext>
            </a:extLst>
          </p:cNvPr>
          <p:cNvSpPr/>
          <p:nvPr/>
        </p:nvSpPr>
        <p:spPr>
          <a:xfrm>
            <a:off x="5732890" y="1310640"/>
            <a:ext cx="2506980" cy="3350249"/>
          </a:xfrm>
          <a:prstGeom prst="roundRect">
            <a:avLst>
              <a:gd name="adj" fmla="val 152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
                <a:srgbClr val="000000"/>
              </a:buClr>
            </a:pPr>
            <a:endParaRPr lang="en-US" sz="1100" b="1" kern="0" dirty="0">
              <a:solidFill>
                <a:srgbClr val="000000"/>
              </a:solidFill>
              <a:latin typeface="Arial"/>
              <a:sym typeface="Arial"/>
            </a:endParaRPr>
          </a:p>
        </p:txBody>
      </p:sp>
      <p:sp>
        <p:nvSpPr>
          <p:cNvPr id="11" name="Rectangle 10">
            <a:extLst>
              <a:ext uri="{FF2B5EF4-FFF2-40B4-BE49-F238E27FC236}">
                <a16:creationId xmlns:a16="http://schemas.microsoft.com/office/drawing/2014/main" id="{81F6FD9F-66D0-B30A-0FA2-1BEEEC5F2216}"/>
              </a:ext>
            </a:extLst>
          </p:cNvPr>
          <p:cNvSpPr/>
          <p:nvPr/>
        </p:nvSpPr>
        <p:spPr>
          <a:xfrm>
            <a:off x="939908" y="2451368"/>
            <a:ext cx="4401653" cy="1069072"/>
          </a:xfrm>
          <a:prstGeom prst="rect">
            <a:avLst/>
          </a:prstGeom>
          <a:solidFill>
            <a:srgbClr val="D8E0E9"/>
          </a:solidFill>
          <a:ln w="12700">
            <a:solidFill>
              <a:srgbClr val="000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71E08FC-E2D1-7EB8-03C0-EC3F9C774F51}"/>
              </a:ext>
            </a:extLst>
          </p:cNvPr>
          <p:cNvSpPr/>
          <p:nvPr/>
        </p:nvSpPr>
        <p:spPr>
          <a:xfrm>
            <a:off x="939504" y="2177937"/>
            <a:ext cx="4402460" cy="274320"/>
          </a:xfrm>
          <a:prstGeom prst="rect">
            <a:avLst/>
          </a:prstGeom>
          <a:solidFill>
            <a:srgbClr val="0000C9"/>
          </a:solidFill>
          <a:ln w="12700">
            <a:solidFill>
              <a:srgbClr val="0000C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Key eligibility criteria for Part 1</a:t>
            </a:r>
          </a:p>
        </p:txBody>
      </p:sp>
      <p:cxnSp>
        <p:nvCxnSpPr>
          <p:cNvPr id="15" name="Straight Connector 14">
            <a:extLst>
              <a:ext uri="{FF2B5EF4-FFF2-40B4-BE49-F238E27FC236}">
                <a16:creationId xmlns:a16="http://schemas.microsoft.com/office/drawing/2014/main" id="{EF7726A0-B6FD-1C11-51F8-397684A73D98}"/>
              </a:ext>
            </a:extLst>
          </p:cNvPr>
          <p:cNvCxnSpPr>
            <a:cxnSpLocks/>
            <a:stCxn id="47" idx="1"/>
            <a:endCxn id="11" idx="3"/>
          </p:cNvCxnSpPr>
          <p:nvPr/>
        </p:nvCxnSpPr>
        <p:spPr>
          <a:xfrm flipH="1">
            <a:off x="5341561" y="2985765"/>
            <a:ext cx="391329" cy="139"/>
          </a:xfrm>
          <a:prstGeom prst="line">
            <a:avLst/>
          </a:prstGeom>
          <a:ln w="25400">
            <a:solidFill>
              <a:srgbClr val="0000C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1">
            <a:extLst>
              <a:ext uri="{FF2B5EF4-FFF2-40B4-BE49-F238E27FC236}">
                <a16:creationId xmlns:a16="http://schemas.microsoft.com/office/drawing/2014/main" id="{6B89785C-FD50-3BD4-BF35-36F58F8BD8E4}"/>
              </a:ext>
            </a:extLst>
          </p:cNvPr>
          <p:cNvSpPr>
            <a:spLocks noGrp="1"/>
          </p:cNvSpPr>
          <p:nvPr>
            <p:ph sz="quarter" idx="13"/>
          </p:nvPr>
        </p:nvSpPr>
        <p:spPr>
          <a:xfrm>
            <a:off x="965015" y="2462687"/>
            <a:ext cx="4351439" cy="925674"/>
          </a:xfrm>
        </p:spPr>
        <p:txBody>
          <a:bodyPr/>
          <a:lstStyle/>
          <a:p>
            <a:pPr marL="93663" indent="-93663" algn="l">
              <a:spcBef>
                <a:spcPts val="0"/>
              </a:spcBef>
              <a:spcAft>
                <a:spcPts val="600"/>
              </a:spcAft>
              <a:buFont typeface="Arial" panose="020B0604020202020204" pitchFamily="34" charset="0"/>
              <a:buChar char="•"/>
              <a:tabLst>
                <a:tab pos="93663" algn="l"/>
              </a:tabLst>
            </a:pPr>
            <a:r>
              <a:rPr lang="en-US" sz="1200" dirty="0">
                <a:solidFill>
                  <a:schemeClr val="tx1"/>
                </a:solidFill>
                <a:cs typeface="Arial" panose="020B0604020202020204" pitchFamily="34" charset="0"/>
              </a:rPr>
              <a:t>Age ≥18 years with </a:t>
            </a:r>
            <a:r>
              <a:rPr lang="en-US" sz="1200" dirty="0" err="1">
                <a:solidFill>
                  <a:schemeClr val="tx1"/>
                </a:solidFill>
                <a:cs typeface="Arial" panose="020B0604020202020204" pitchFamily="34" charset="0"/>
              </a:rPr>
              <a:t>RRMM</a:t>
            </a:r>
            <a:r>
              <a:rPr lang="en-US" sz="1200" baseline="30000" dirty="0" err="1">
                <a:solidFill>
                  <a:schemeClr val="tx1"/>
                </a:solidFill>
                <a:cs typeface="Arial" panose="020B0604020202020204" pitchFamily="34" charset="0"/>
              </a:rPr>
              <a:t>a</a:t>
            </a:r>
            <a:r>
              <a:rPr lang="en-US" sz="1200" dirty="0">
                <a:solidFill>
                  <a:srgbClr val="FF0000"/>
                </a:solidFill>
                <a:cs typeface="Arial" panose="020B0604020202020204" pitchFamily="34" charset="0"/>
              </a:rPr>
              <a:t> </a:t>
            </a:r>
            <a:r>
              <a:rPr lang="en-US" sz="1200" dirty="0">
                <a:solidFill>
                  <a:schemeClr val="tx1"/>
                </a:solidFill>
                <a:cs typeface="Arial" panose="020B0604020202020204" pitchFamily="34" charset="0"/>
              </a:rPr>
              <a:t>and/or TI </a:t>
            </a:r>
            <a:r>
              <a:rPr lang="en-US" sz="1200" dirty="0" err="1">
                <a:solidFill>
                  <a:schemeClr val="tx1"/>
                </a:solidFill>
                <a:cs typeface="Arial" panose="020B0604020202020204" pitchFamily="34" charset="0"/>
              </a:rPr>
              <a:t>NDMM</a:t>
            </a:r>
            <a:r>
              <a:rPr lang="en-US" sz="1200" baseline="30000" dirty="0" err="1">
                <a:solidFill>
                  <a:schemeClr val="tx1"/>
                </a:solidFill>
                <a:cs typeface="Arial" panose="020B0604020202020204" pitchFamily="34" charset="0"/>
              </a:rPr>
              <a:t>b</a:t>
            </a:r>
            <a:endParaRPr lang="en-US" sz="1200" dirty="0">
              <a:solidFill>
                <a:schemeClr val="tx1"/>
              </a:solidFill>
              <a:cs typeface="Arial" panose="020B0604020202020204" pitchFamily="34" charset="0"/>
            </a:endParaRPr>
          </a:p>
          <a:p>
            <a:pPr marL="93663" indent="-93663" algn="l">
              <a:spcBef>
                <a:spcPts val="0"/>
              </a:spcBef>
              <a:spcAft>
                <a:spcPts val="600"/>
              </a:spcAft>
              <a:buFont typeface="Arial" panose="020B0604020202020204" pitchFamily="34" charset="0"/>
              <a:buChar char="•"/>
              <a:tabLst>
                <a:tab pos="93663" algn="l"/>
              </a:tabLst>
            </a:pPr>
            <a:r>
              <a:rPr lang="en-US" sz="1200" dirty="0">
                <a:solidFill>
                  <a:schemeClr val="tx1"/>
                </a:solidFill>
                <a:cs typeface="Arial" panose="020B0604020202020204" pitchFamily="34" charset="0"/>
              </a:rPr>
              <a:t>Measurable disease according to IMWG criteria</a:t>
            </a:r>
            <a:r>
              <a:rPr lang="en-US" sz="1200" baseline="30000" dirty="0">
                <a:solidFill>
                  <a:schemeClr val="tx1"/>
                </a:solidFill>
                <a:cs typeface="Arial" panose="020B0604020202020204" pitchFamily="34" charset="0"/>
              </a:rPr>
              <a:t>1</a:t>
            </a:r>
            <a:endParaRPr lang="en-US" sz="1200" dirty="0">
              <a:solidFill>
                <a:schemeClr val="tx1"/>
              </a:solidFill>
              <a:cs typeface="Arial" panose="020B0604020202020204" pitchFamily="34" charset="0"/>
            </a:endParaRPr>
          </a:p>
          <a:p>
            <a:pPr marL="93663" indent="-93663" algn="l">
              <a:spcBef>
                <a:spcPts val="0"/>
              </a:spcBef>
              <a:spcAft>
                <a:spcPts val="600"/>
              </a:spcAft>
              <a:buFont typeface="Arial" panose="020B0604020202020204" pitchFamily="34" charset="0"/>
              <a:buChar char="•"/>
              <a:tabLst>
                <a:tab pos="93663" algn="l"/>
              </a:tabLst>
            </a:pPr>
            <a:r>
              <a:rPr lang="en-US" sz="1200" dirty="0">
                <a:solidFill>
                  <a:schemeClr val="tx1"/>
                </a:solidFill>
                <a:cs typeface="Arial" panose="020B0604020202020204" pitchFamily="34" charset="0"/>
              </a:rPr>
              <a:t>ECOG PS ≤2</a:t>
            </a:r>
          </a:p>
          <a:p>
            <a:pPr marL="93663" indent="-93663" algn="l">
              <a:spcBef>
                <a:spcPts val="0"/>
              </a:spcBef>
              <a:spcAft>
                <a:spcPts val="600"/>
              </a:spcAft>
              <a:buFont typeface="Arial" panose="020B0604020202020204" pitchFamily="34" charset="0"/>
              <a:buChar char="•"/>
              <a:tabLst>
                <a:tab pos="93663" algn="l"/>
              </a:tabLst>
            </a:pPr>
            <a:r>
              <a:rPr lang="en-US" sz="1200" dirty="0">
                <a:solidFill>
                  <a:schemeClr val="tx1"/>
                </a:solidFill>
                <a:cs typeface="Arial" panose="020B0604020202020204" pitchFamily="34" charset="0"/>
              </a:rPr>
              <a:t>Adequate liver, renal, and bone marrow function</a:t>
            </a:r>
          </a:p>
        </p:txBody>
      </p:sp>
      <p:grpSp>
        <p:nvGrpSpPr>
          <p:cNvPr id="14" name="Group 13">
            <a:extLst>
              <a:ext uri="{FF2B5EF4-FFF2-40B4-BE49-F238E27FC236}">
                <a16:creationId xmlns:a16="http://schemas.microsoft.com/office/drawing/2014/main" id="{B3C9BC96-B986-99C4-C10A-0095D286A060}"/>
              </a:ext>
            </a:extLst>
          </p:cNvPr>
          <p:cNvGrpSpPr/>
          <p:nvPr/>
        </p:nvGrpSpPr>
        <p:grpSpPr>
          <a:xfrm>
            <a:off x="5818899" y="1176578"/>
            <a:ext cx="2351432" cy="3629113"/>
            <a:chOff x="5911499" y="1227378"/>
            <a:chExt cx="2351432" cy="3629113"/>
          </a:xfrm>
        </p:grpSpPr>
        <p:sp>
          <p:nvSpPr>
            <p:cNvPr id="24" name="Rectangle 23">
              <a:extLst>
                <a:ext uri="{FF2B5EF4-FFF2-40B4-BE49-F238E27FC236}">
                  <a16:creationId xmlns:a16="http://schemas.microsoft.com/office/drawing/2014/main" id="{2FE1926D-845D-CB0F-B03D-5A334B0C029C}"/>
                </a:ext>
              </a:extLst>
            </p:cNvPr>
            <p:cNvSpPr/>
            <p:nvPr/>
          </p:nvSpPr>
          <p:spPr>
            <a:xfrm>
              <a:off x="5912923" y="1376770"/>
              <a:ext cx="2350008" cy="640080"/>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lIns="91416" tIns="91416" rIns="91416" bIns="45708" rtlCol="0" anchor="ctr" anchorCtr="0"/>
            <a:lstStyle/>
            <a:p>
              <a:pPr algn="ctr" defTabSz="914126">
                <a:spcAft>
                  <a:spcPts val="400"/>
                </a:spcAft>
                <a:buClr>
                  <a:srgbClr val="000000"/>
                </a:buClr>
              </a:pPr>
              <a:r>
                <a:rPr lang="en-US" sz="1200" b="1" u="sng" kern="0" dirty="0">
                  <a:solidFill>
                    <a:schemeClr val="tx1"/>
                  </a:solidFill>
                  <a:latin typeface="Arial"/>
                  <a:ea typeface="Times New Roman" panose="02020603050405020304" pitchFamily="18" charset="0"/>
                  <a:sym typeface="Arial"/>
                </a:rPr>
                <a:t>Dose </a:t>
              </a:r>
              <a:r>
                <a:rPr lang="en-US" sz="1200" b="1" u="sng" dirty="0">
                  <a:solidFill>
                    <a:schemeClr val="tx1"/>
                  </a:solidFill>
                  <a:latin typeface="Arial"/>
                  <a:ea typeface="Times New Roman" panose="02020603050405020304" pitchFamily="18" charset="0"/>
                </a:rPr>
                <a:t>level</a:t>
              </a:r>
              <a:r>
                <a:rPr lang="en-US" sz="1200" b="1" u="sng" kern="0" dirty="0">
                  <a:solidFill>
                    <a:schemeClr val="tx1"/>
                  </a:solidFill>
                  <a:latin typeface="Arial"/>
                  <a:ea typeface="Times New Roman" panose="02020603050405020304" pitchFamily="18" charset="0"/>
                  <a:sym typeface="Arial"/>
                </a:rPr>
                <a:t> 1, A</a:t>
              </a:r>
              <a:endParaRPr lang="en-US" sz="1200" b="1" kern="0" dirty="0">
                <a:solidFill>
                  <a:srgbClr val="000000"/>
                </a:solidFill>
                <a:latin typeface="Arial"/>
                <a:ea typeface="Times New Roman" panose="02020603050405020304" pitchFamily="18" charset="0"/>
                <a:sym typeface="Arial"/>
              </a:endParaRPr>
            </a:p>
            <a:p>
              <a:pPr algn="ctr" defTabSz="914126">
                <a:spcAft>
                  <a:spcPts val="400"/>
                </a:spcAft>
                <a:buClr>
                  <a:srgbClr val="000000"/>
                </a:buClr>
              </a:pPr>
              <a:r>
                <a:rPr lang="en-US" sz="1000" b="1" kern="0" dirty="0">
                  <a:solidFill>
                    <a:srgbClr val="000000"/>
                  </a:solidFill>
                  <a:latin typeface="Arial"/>
                  <a:ea typeface="Times New Roman" panose="02020603050405020304" pitchFamily="18" charset="0"/>
                  <a:sym typeface="Arial"/>
                </a:rPr>
                <a:t>EDR (28D cycle): E 76 mg </a:t>
              </a:r>
              <a:r>
                <a:rPr lang="en-US" sz="1000" b="1" kern="0" dirty="0">
                  <a:solidFill>
                    <a:schemeClr val="accent1"/>
                  </a:solidFill>
                  <a:latin typeface="Arial"/>
                  <a:ea typeface="Times New Roman" panose="02020603050405020304" pitchFamily="18" charset="0"/>
                  <a:sym typeface="Arial"/>
                </a:rPr>
                <a:t>QW</a:t>
              </a:r>
              <a:r>
                <a:rPr lang="en-US" sz="1000" b="1" kern="0" dirty="0">
                  <a:solidFill>
                    <a:srgbClr val="FF0000"/>
                  </a:solidFill>
                  <a:latin typeface="Arial"/>
                  <a:ea typeface="Times New Roman" panose="02020603050405020304" pitchFamily="18" charset="0"/>
                  <a:sym typeface="Arial"/>
                </a:rPr>
                <a:t> </a:t>
              </a:r>
              <a:br>
                <a:rPr lang="en-US" sz="1000" b="1" kern="0" dirty="0">
                  <a:solidFill>
                    <a:srgbClr val="FF0000"/>
                  </a:solidFill>
                  <a:latin typeface="Arial"/>
                  <a:ea typeface="Times New Roman" panose="02020603050405020304" pitchFamily="18" charset="0"/>
                  <a:sym typeface="Arial"/>
                </a:rPr>
              </a:br>
              <a:r>
                <a:rPr lang="en-US" sz="1000" b="1" kern="0" dirty="0">
                  <a:solidFill>
                    <a:schemeClr val="tx1"/>
                  </a:solidFill>
                  <a:latin typeface="Arial"/>
                  <a:ea typeface="Times New Roman" panose="02020603050405020304" pitchFamily="18" charset="0"/>
                  <a:sym typeface="Arial"/>
                </a:rPr>
                <a:t>+</a:t>
              </a:r>
              <a:r>
                <a:rPr lang="en-US" sz="1000" b="1" kern="0" dirty="0">
                  <a:solidFill>
                    <a:srgbClr val="FF0000"/>
                  </a:solidFill>
                  <a:latin typeface="Arial"/>
                  <a:ea typeface="Times New Roman" panose="02020603050405020304" pitchFamily="18" charset="0"/>
                  <a:sym typeface="Arial"/>
                </a:rPr>
                <a:t> </a:t>
              </a:r>
              <a:r>
                <a:rPr lang="en-US" sz="1000" b="1" kern="0" dirty="0">
                  <a:solidFill>
                    <a:schemeClr val="tx1"/>
                  </a:solidFill>
                  <a:latin typeface="Arial"/>
                  <a:ea typeface="Times New Roman" panose="02020603050405020304" pitchFamily="18" charset="0"/>
                  <a:sym typeface="Arial"/>
                </a:rPr>
                <a:t>Dara 1800 mg + Len 15mg</a:t>
              </a:r>
            </a:p>
          </p:txBody>
        </p:sp>
        <p:sp>
          <p:nvSpPr>
            <p:cNvPr id="45" name="Rectangle 44">
              <a:extLst>
                <a:ext uri="{FF2B5EF4-FFF2-40B4-BE49-F238E27FC236}">
                  <a16:creationId xmlns:a16="http://schemas.microsoft.com/office/drawing/2014/main" id="{CB301420-3B49-E382-E60B-1F9F703E7781}"/>
                </a:ext>
              </a:extLst>
            </p:cNvPr>
            <p:cNvSpPr/>
            <p:nvPr/>
          </p:nvSpPr>
          <p:spPr>
            <a:xfrm>
              <a:off x="5912923" y="2047281"/>
              <a:ext cx="2350008" cy="640080"/>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lIns="91416" tIns="91416" rIns="91416" bIns="45708" rtlCol="0" anchor="ctr" anchorCtr="0"/>
            <a:lstStyle/>
            <a:p>
              <a:pPr algn="ctr" defTabSz="914126">
                <a:spcAft>
                  <a:spcPts val="400"/>
                </a:spcAft>
                <a:buClr>
                  <a:srgbClr val="000000"/>
                </a:buClr>
              </a:pPr>
              <a:r>
                <a:rPr lang="en-US" sz="1200" b="1" u="sng" kern="0" dirty="0">
                  <a:solidFill>
                    <a:schemeClr val="tx1"/>
                  </a:solidFill>
                  <a:latin typeface="Arial"/>
                  <a:ea typeface="Times New Roman" panose="02020603050405020304" pitchFamily="18" charset="0"/>
                  <a:sym typeface="Arial"/>
                </a:rPr>
                <a:t>Dose </a:t>
              </a:r>
              <a:r>
                <a:rPr lang="en-US" sz="1200" b="1" u="sng" dirty="0">
                  <a:solidFill>
                    <a:schemeClr val="tx1"/>
                  </a:solidFill>
                  <a:latin typeface="Arial"/>
                  <a:ea typeface="Times New Roman" panose="02020603050405020304" pitchFamily="18" charset="0"/>
                </a:rPr>
                <a:t>level</a:t>
              </a:r>
              <a:r>
                <a:rPr lang="en-US" sz="1200" b="1" u="sng" kern="0" dirty="0">
                  <a:solidFill>
                    <a:schemeClr val="tx1"/>
                  </a:solidFill>
                  <a:latin typeface="Arial"/>
                  <a:ea typeface="Times New Roman" panose="02020603050405020304" pitchFamily="18" charset="0"/>
                  <a:sym typeface="Arial"/>
                </a:rPr>
                <a:t> B</a:t>
              </a:r>
              <a:endParaRPr lang="en-US" sz="1200" b="1" kern="0" dirty="0">
                <a:solidFill>
                  <a:srgbClr val="000000"/>
                </a:solidFill>
                <a:latin typeface="Arial"/>
                <a:ea typeface="Times New Roman" panose="02020603050405020304" pitchFamily="18" charset="0"/>
                <a:sym typeface="Arial"/>
              </a:endParaRPr>
            </a:p>
            <a:p>
              <a:pPr algn="ctr" defTabSz="914126">
                <a:spcAft>
                  <a:spcPts val="400"/>
                </a:spcAft>
                <a:buClr>
                  <a:srgbClr val="000000"/>
                </a:buClr>
              </a:pPr>
              <a:r>
                <a:rPr lang="en-US" sz="1000" b="1" kern="0" dirty="0">
                  <a:solidFill>
                    <a:srgbClr val="000000"/>
                  </a:solidFill>
                  <a:latin typeface="Arial"/>
                  <a:ea typeface="Times New Roman" panose="02020603050405020304" pitchFamily="18" charset="0"/>
                  <a:sym typeface="Arial"/>
                </a:rPr>
                <a:t>EDR (28D cycle): E 76 mg </a:t>
              </a:r>
              <a:r>
                <a:rPr lang="en-US" sz="1000" b="1" kern="0" dirty="0">
                  <a:solidFill>
                    <a:schemeClr val="accent1"/>
                  </a:solidFill>
                  <a:latin typeface="Arial"/>
                  <a:ea typeface="Times New Roman" panose="02020603050405020304" pitchFamily="18" charset="0"/>
                  <a:sym typeface="Arial"/>
                </a:rPr>
                <a:t>QW</a:t>
              </a:r>
              <a:r>
                <a:rPr lang="en-US" sz="1000" b="1" kern="0" dirty="0">
                  <a:solidFill>
                    <a:srgbClr val="FF0000"/>
                  </a:solidFill>
                  <a:latin typeface="Arial"/>
                  <a:ea typeface="Times New Roman" panose="02020603050405020304" pitchFamily="18" charset="0"/>
                  <a:sym typeface="Arial"/>
                </a:rPr>
                <a:t> </a:t>
              </a:r>
              <a:br>
                <a:rPr lang="en-US" sz="1000" b="1" kern="0" dirty="0">
                  <a:solidFill>
                    <a:srgbClr val="FF0000"/>
                  </a:solidFill>
                  <a:latin typeface="Arial"/>
                  <a:ea typeface="Times New Roman" panose="02020603050405020304" pitchFamily="18" charset="0"/>
                  <a:sym typeface="Arial"/>
                </a:rPr>
              </a:br>
              <a:r>
                <a:rPr lang="en-US" sz="1000" b="1" kern="0" dirty="0">
                  <a:solidFill>
                    <a:schemeClr val="tx1"/>
                  </a:solidFill>
                  <a:latin typeface="Arial"/>
                  <a:ea typeface="Times New Roman" panose="02020603050405020304" pitchFamily="18" charset="0"/>
                  <a:sym typeface="Arial"/>
                </a:rPr>
                <a:t>+</a:t>
              </a:r>
              <a:r>
                <a:rPr lang="en-US" sz="1000" b="1" kern="0" dirty="0">
                  <a:solidFill>
                    <a:srgbClr val="FF0000"/>
                  </a:solidFill>
                  <a:latin typeface="Arial"/>
                  <a:ea typeface="Times New Roman" panose="02020603050405020304" pitchFamily="18" charset="0"/>
                  <a:sym typeface="Arial"/>
                </a:rPr>
                <a:t> </a:t>
              </a:r>
              <a:r>
                <a:rPr lang="en-US" sz="1000" b="1" kern="0" dirty="0">
                  <a:solidFill>
                    <a:schemeClr val="tx1"/>
                  </a:solidFill>
                  <a:latin typeface="Arial"/>
                  <a:ea typeface="Times New Roman" panose="02020603050405020304" pitchFamily="18" charset="0"/>
                  <a:sym typeface="Arial"/>
                </a:rPr>
                <a:t>Dara 1800 mg + Len 25mg</a:t>
              </a:r>
            </a:p>
          </p:txBody>
        </p:sp>
        <p:sp>
          <p:nvSpPr>
            <p:cNvPr id="49" name="Rectangle 48">
              <a:extLst>
                <a:ext uri="{FF2B5EF4-FFF2-40B4-BE49-F238E27FC236}">
                  <a16:creationId xmlns:a16="http://schemas.microsoft.com/office/drawing/2014/main" id="{596C7C6D-8B4E-A245-B534-AC09DD2AD1C1}"/>
                </a:ext>
              </a:extLst>
            </p:cNvPr>
            <p:cNvSpPr/>
            <p:nvPr/>
          </p:nvSpPr>
          <p:spPr>
            <a:xfrm>
              <a:off x="5914348" y="2717792"/>
              <a:ext cx="2347158" cy="640080"/>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lIns="91416" tIns="91416" rIns="91416" bIns="45708" rtlCol="0" anchor="ctr" anchorCtr="0"/>
            <a:lstStyle/>
            <a:p>
              <a:pPr algn="ctr" defTabSz="914126">
                <a:spcAft>
                  <a:spcPts val="400"/>
                </a:spcAft>
                <a:buClr>
                  <a:srgbClr val="000000"/>
                </a:buClr>
              </a:pPr>
              <a:r>
                <a:rPr lang="en-US" sz="1200" b="1" u="sng" kern="0" dirty="0">
                  <a:solidFill>
                    <a:schemeClr val="tx1"/>
                  </a:solidFill>
                  <a:latin typeface="Arial"/>
                  <a:ea typeface="Times New Roman" panose="02020603050405020304" pitchFamily="18" charset="0"/>
                  <a:sym typeface="Arial"/>
                </a:rPr>
                <a:t>Dose </a:t>
              </a:r>
              <a:r>
                <a:rPr lang="en-US" sz="1200" b="1" u="sng" dirty="0">
                  <a:solidFill>
                    <a:schemeClr val="tx1"/>
                  </a:solidFill>
                  <a:latin typeface="Arial"/>
                  <a:ea typeface="Times New Roman" panose="02020603050405020304" pitchFamily="18" charset="0"/>
                </a:rPr>
                <a:t>level</a:t>
              </a:r>
              <a:r>
                <a:rPr lang="en-US" sz="1200" b="1" u="sng" kern="0" dirty="0">
                  <a:solidFill>
                    <a:schemeClr val="tx1"/>
                  </a:solidFill>
                  <a:latin typeface="Arial"/>
                  <a:ea typeface="Times New Roman" panose="02020603050405020304" pitchFamily="18" charset="0"/>
                  <a:sym typeface="Arial"/>
                </a:rPr>
                <a:t> C</a:t>
              </a:r>
              <a:endParaRPr lang="en-US" sz="1200" b="1" kern="0" dirty="0">
                <a:solidFill>
                  <a:srgbClr val="000000"/>
                </a:solidFill>
                <a:latin typeface="Arial"/>
                <a:ea typeface="Times New Roman" panose="02020603050405020304" pitchFamily="18" charset="0"/>
                <a:sym typeface="Arial"/>
              </a:endParaRPr>
            </a:p>
            <a:p>
              <a:pPr algn="ctr" defTabSz="914126">
                <a:spcAft>
                  <a:spcPts val="400"/>
                </a:spcAft>
                <a:buClr>
                  <a:srgbClr val="000000"/>
                </a:buClr>
              </a:pPr>
              <a:r>
                <a:rPr lang="en-US" sz="1000" b="1" kern="0" dirty="0">
                  <a:solidFill>
                    <a:srgbClr val="000000"/>
                  </a:solidFill>
                  <a:latin typeface="Arial"/>
                  <a:ea typeface="Times New Roman" panose="02020603050405020304" pitchFamily="18" charset="0"/>
                  <a:sym typeface="Arial"/>
                </a:rPr>
                <a:t>EDR (28D cycle): E 76 mg </a:t>
              </a:r>
              <a:r>
                <a:rPr lang="en-US" sz="1000" b="1" kern="0" dirty="0">
                  <a:solidFill>
                    <a:schemeClr val="accent1"/>
                  </a:solidFill>
                  <a:latin typeface="Arial"/>
                  <a:ea typeface="Times New Roman" panose="02020603050405020304" pitchFamily="18" charset="0"/>
                  <a:sym typeface="Arial"/>
                </a:rPr>
                <a:t>Q2W</a:t>
              </a:r>
              <a:r>
                <a:rPr lang="en-US" sz="1000" b="1" kern="0" dirty="0">
                  <a:solidFill>
                    <a:srgbClr val="FF0000"/>
                  </a:solidFill>
                  <a:latin typeface="Arial"/>
                  <a:ea typeface="Times New Roman" panose="02020603050405020304" pitchFamily="18" charset="0"/>
                  <a:sym typeface="Arial"/>
                </a:rPr>
                <a:t> </a:t>
              </a:r>
              <a:br>
                <a:rPr lang="en-US" sz="1000" b="1" kern="0" dirty="0">
                  <a:solidFill>
                    <a:srgbClr val="FF0000"/>
                  </a:solidFill>
                  <a:latin typeface="Arial"/>
                  <a:ea typeface="Times New Roman" panose="02020603050405020304" pitchFamily="18" charset="0"/>
                  <a:sym typeface="Arial"/>
                </a:rPr>
              </a:br>
              <a:r>
                <a:rPr lang="en-US" sz="1000" b="1" kern="0" dirty="0">
                  <a:solidFill>
                    <a:schemeClr val="tx1"/>
                  </a:solidFill>
                  <a:latin typeface="Arial"/>
                  <a:ea typeface="Times New Roman" panose="02020603050405020304" pitchFamily="18" charset="0"/>
                  <a:sym typeface="Arial"/>
                </a:rPr>
                <a:t>+ Dara 1800 mg + Len 25mg</a:t>
              </a:r>
            </a:p>
          </p:txBody>
        </p:sp>
        <p:sp>
          <p:nvSpPr>
            <p:cNvPr id="51" name="Rectangle 50">
              <a:extLst>
                <a:ext uri="{FF2B5EF4-FFF2-40B4-BE49-F238E27FC236}">
                  <a16:creationId xmlns:a16="http://schemas.microsoft.com/office/drawing/2014/main" id="{83CB3DFE-C7D2-2687-74B9-9345B3C8C473}"/>
                </a:ext>
              </a:extLst>
            </p:cNvPr>
            <p:cNvSpPr/>
            <p:nvPr/>
          </p:nvSpPr>
          <p:spPr>
            <a:xfrm>
              <a:off x="5914348" y="3388303"/>
              <a:ext cx="2347158" cy="640080"/>
            </a:xfrm>
            <a:prstGeom prst="rect">
              <a:avLst/>
            </a:prstGeom>
            <a:solidFill>
              <a:srgbClr val="99D5FF"/>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lIns="91416" tIns="91416" rIns="91416" bIns="45708" rtlCol="0" anchor="ctr" anchorCtr="0"/>
            <a:lstStyle/>
            <a:p>
              <a:pPr algn="ctr" defTabSz="914126">
                <a:spcAft>
                  <a:spcPts val="400"/>
                </a:spcAft>
                <a:buClr>
                  <a:srgbClr val="000000"/>
                </a:buClr>
              </a:pPr>
              <a:r>
                <a:rPr lang="en-US" sz="1200" b="1" u="sng" kern="0" dirty="0">
                  <a:solidFill>
                    <a:schemeClr val="tx1"/>
                  </a:solidFill>
                  <a:latin typeface="Arial"/>
                  <a:ea typeface="Times New Roman" panose="02020603050405020304" pitchFamily="18" charset="0"/>
                  <a:sym typeface="Arial"/>
                </a:rPr>
                <a:t>Dose </a:t>
              </a:r>
              <a:r>
                <a:rPr lang="en-US" sz="1200" b="1" u="sng" dirty="0">
                  <a:solidFill>
                    <a:schemeClr val="tx1"/>
                  </a:solidFill>
                  <a:latin typeface="Arial"/>
                  <a:ea typeface="Times New Roman" panose="02020603050405020304" pitchFamily="18" charset="0"/>
                </a:rPr>
                <a:t>level</a:t>
              </a:r>
              <a:r>
                <a:rPr lang="en-US" sz="1200" b="1" u="sng" kern="0" dirty="0">
                  <a:solidFill>
                    <a:schemeClr val="tx1"/>
                  </a:solidFill>
                  <a:latin typeface="Arial"/>
                  <a:ea typeface="Times New Roman" panose="02020603050405020304" pitchFamily="18" charset="0"/>
                  <a:sym typeface="Arial"/>
                </a:rPr>
                <a:t> G</a:t>
              </a:r>
              <a:endParaRPr lang="en-US" sz="1200" b="1" kern="0" dirty="0">
                <a:solidFill>
                  <a:srgbClr val="000000"/>
                </a:solidFill>
                <a:latin typeface="Arial"/>
                <a:ea typeface="Times New Roman" panose="02020603050405020304" pitchFamily="18" charset="0"/>
                <a:sym typeface="Arial"/>
              </a:endParaRPr>
            </a:p>
            <a:p>
              <a:pPr algn="ctr" defTabSz="914126">
                <a:buClr>
                  <a:srgbClr val="000000"/>
                </a:buClr>
              </a:pPr>
              <a:r>
                <a:rPr lang="en-US" sz="1000" b="1" kern="0" dirty="0">
                  <a:solidFill>
                    <a:srgbClr val="000000"/>
                  </a:solidFill>
                  <a:latin typeface="Arial"/>
                  <a:ea typeface="Times New Roman" panose="02020603050405020304" pitchFamily="18" charset="0"/>
                  <a:sym typeface="Arial"/>
                </a:rPr>
                <a:t>EDR (28D cycle): E 76 mg </a:t>
              </a:r>
              <a:r>
                <a:rPr lang="en-US" sz="1000" b="1" kern="0" dirty="0">
                  <a:solidFill>
                    <a:schemeClr val="accent1"/>
                  </a:solidFill>
                  <a:latin typeface="Arial"/>
                  <a:ea typeface="Times New Roman" panose="02020603050405020304" pitchFamily="18" charset="0"/>
                  <a:sym typeface="Arial"/>
                </a:rPr>
                <a:t>Q4W</a:t>
              </a:r>
              <a:r>
                <a:rPr lang="en-US" sz="1000" b="1" kern="0" dirty="0">
                  <a:solidFill>
                    <a:srgbClr val="FF0000"/>
                  </a:solidFill>
                  <a:latin typeface="Arial"/>
                  <a:ea typeface="Times New Roman" panose="02020603050405020304" pitchFamily="18" charset="0"/>
                  <a:sym typeface="Arial"/>
                </a:rPr>
                <a:t> </a:t>
              </a:r>
              <a:br>
                <a:rPr lang="en-US" sz="1000" b="1" kern="0" dirty="0">
                  <a:solidFill>
                    <a:srgbClr val="FF0000"/>
                  </a:solidFill>
                  <a:latin typeface="Arial"/>
                  <a:ea typeface="Times New Roman" panose="02020603050405020304" pitchFamily="18" charset="0"/>
                  <a:sym typeface="Arial"/>
                </a:rPr>
              </a:br>
              <a:r>
                <a:rPr lang="en-US" sz="1000" b="1" kern="0" dirty="0">
                  <a:solidFill>
                    <a:schemeClr val="tx1"/>
                  </a:solidFill>
                  <a:latin typeface="Arial"/>
                  <a:ea typeface="Times New Roman" panose="02020603050405020304" pitchFamily="18" charset="0"/>
                  <a:sym typeface="Arial"/>
                </a:rPr>
                <a:t>+ Dara 1800 mg + Len 25mg</a:t>
              </a:r>
            </a:p>
          </p:txBody>
        </p:sp>
        <p:sp>
          <p:nvSpPr>
            <p:cNvPr id="52" name="Rectangle 51">
              <a:extLst>
                <a:ext uri="{FF2B5EF4-FFF2-40B4-BE49-F238E27FC236}">
                  <a16:creationId xmlns:a16="http://schemas.microsoft.com/office/drawing/2014/main" id="{DF992A1C-1031-71E1-C475-D16D58CFC755}"/>
                </a:ext>
              </a:extLst>
            </p:cNvPr>
            <p:cNvSpPr/>
            <p:nvPr/>
          </p:nvSpPr>
          <p:spPr>
            <a:xfrm>
              <a:off x="5914348" y="4058813"/>
              <a:ext cx="2347158" cy="640080"/>
            </a:xfrm>
            <a:prstGeom prst="rect">
              <a:avLst/>
            </a:prstGeom>
            <a:solidFill>
              <a:schemeClr val="accent5">
                <a:lumMod val="20000"/>
                <a:lumOff val="80000"/>
              </a:schemeClr>
            </a:solidFill>
            <a:ln w="12700">
              <a:solidFill>
                <a:srgbClr val="182853"/>
              </a:solidFill>
            </a:ln>
          </p:spPr>
          <p:style>
            <a:lnRef idx="2">
              <a:schemeClr val="accent2">
                <a:shade val="50000"/>
              </a:schemeClr>
            </a:lnRef>
            <a:fillRef idx="1">
              <a:schemeClr val="accent2"/>
            </a:fillRef>
            <a:effectRef idx="0">
              <a:schemeClr val="accent2"/>
            </a:effectRef>
            <a:fontRef idx="minor">
              <a:schemeClr val="lt1"/>
            </a:fontRef>
          </p:style>
          <p:txBody>
            <a:bodyPr lIns="91416" tIns="91416" rIns="91416" bIns="45708" rtlCol="0" anchor="ctr" anchorCtr="0"/>
            <a:lstStyle/>
            <a:p>
              <a:pPr algn="ctr" defTabSz="914126">
                <a:spcAft>
                  <a:spcPts val="400"/>
                </a:spcAft>
                <a:buClr>
                  <a:srgbClr val="000000"/>
                </a:buClr>
              </a:pPr>
              <a:r>
                <a:rPr lang="en-US" sz="1200" b="1" u="sng" kern="0" dirty="0">
                  <a:solidFill>
                    <a:schemeClr val="tx1"/>
                  </a:solidFill>
                  <a:latin typeface="Arial"/>
                  <a:ea typeface="Times New Roman" panose="02020603050405020304" pitchFamily="18" charset="0"/>
                  <a:sym typeface="Arial"/>
                </a:rPr>
                <a:t>Dose </a:t>
              </a:r>
              <a:r>
                <a:rPr lang="en-US" sz="1200" b="1" u="sng" dirty="0">
                  <a:solidFill>
                    <a:schemeClr val="tx1"/>
                  </a:solidFill>
                  <a:latin typeface="Arial"/>
                  <a:ea typeface="Times New Roman" panose="02020603050405020304" pitchFamily="18" charset="0"/>
                </a:rPr>
                <a:t>level</a:t>
              </a:r>
              <a:r>
                <a:rPr lang="en-US" sz="1200" b="1" u="sng" kern="0" dirty="0">
                  <a:solidFill>
                    <a:schemeClr val="tx1"/>
                  </a:solidFill>
                  <a:latin typeface="Arial"/>
                  <a:ea typeface="Times New Roman" panose="02020603050405020304" pitchFamily="18" charset="0"/>
                  <a:sym typeface="Arial"/>
                </a:rPr>
                <a:t> H</a:t>
              </a:r>
              <a:endParaRPr lang="en-US" sz="1600" b="1" kern="0" dirty="0">
                <a:solidFill>
                  <a:srgbClr val="000000"/>
                </a:solidFill>
                <a:latin typeface="Arial"/>
                <a:ea typeface="Times New Roman" panose="02020603050405020304" pitchFamily="18" charset="0"/>
                <a:sym typeface="Arial"/>
              </a:endParaRPr>
            </a:p>
            <a:p>
              <a:pPr algn="ctr" defTabSz="914126">
                <a:spcAft>
                  <a:spcPts val="400"/>
                </a:spcAft>
                <a:buClr>
                  <a:srgbClr val="000000"/>
                </a:buClr>
              </a:pPr>
              <a:r>
                <a:rPr lang="en-US" sz="1000" b="1" kern="0" dirty="0">
                  <a:solidFill>
                    <a:srgbClr val="000000"/>
                  </a:solidFill>
                  <a:latin typeface="Arial"/>
                  <a:ea typeface="Times New Roman" panose="02020603050405020304" pitchFamily="18" charset="0"/>
                  <a:sym typeface="Arial"/>
                </a:rPr>
                <a:t>ER (28D cycle): E 76 mg </a:t>
              </a:r>
              <a:r>
                <a:rPr lang="en-US" sz="1000" b="1" kern="0" dirty="0">
                  <a:solidFill>
                    <a:schemeClr val="accent1"/>
                  </a:solidFill>
                  <a:latin typeface="Arial"/>
                  <a:ea typeface="Times New Roman" panose="02020603050405020304" pitchFamily="18" charset="0"/>
                  <a:sym typeface="Arial"/>
                </a:rPr>
                <a:t>Q2W</a:t>
              </a:r>
              <a:r>
                <a:rPr lang="en-US" sz="1000" b="1" kern="0" dirty="0">
                  <a:solidFill>
                    <a:srgbClr val="FF0000"/>
                  </a:solidFill>
                  <a:latin typeface="Arial"/>
                  <a:ea typeface="Times New Roman" panose="02020603050405020304" pitchFamily="18" charset="0"/>
                  <a:sym typeface="Arial"/>
                </a:rPr>
                <a:t> </a:t>
              </a:r>
              <a:br>
                <a:rPr lang="en-US" sz="1000" b="1" kern="0" dirty="0">
                  <a:solidFill>
                    <a:srgbClr val="FF0000"/>
                  </a:solidFill>
                  <a:latin typeface="Arial"/>
                  <a:ea typeface="Times New Roman" panose="02020603050405020304" pitchFamily="18" charset="0"/>
                  <a:sym typeface="Arial"/>
                </a:rPr>
              </a:br>
              <a:r>
                <a:rPr lang="en-US" sz="1000" b="1" kern="0" dirty="0">
                  <a:solidFill>
                    <a:schemeClr val="tx1"/>
                  </a:solidFill>
                  <a:latin typeface="Arial"/>
                  <a:ea typeface="Times New Roman" panose="02020603050405020304" pitchFamily="18" charset="0"/>
                  <a:sym typeface="Arial"/>
                </a:rPr>
                <a:t>+ Len 25mg</a:t>
              </a:r>
            </a:p>
          </p:txBody>
        </p:sp>
        <p:sp>
          <p:nvSpPr>
            <p:cNvPr id="44" name="Rectangle 43">
              <a:extLst>
                <a:ext uri="{FF2B5EF4-FFF2-40B4-BE49-F238E27FC236}">
                  <a16:creationId xmlns:a16="http://schemas.microsoft.com/office/drawing/2014/main" id="{207A24C4-225C-4DCD-466E-E72490E376F1}"/>
                </a:ext>
              </a:extLst>
            </p:cNvPr>
            <p:cNvSpPr/>
            <p:nvPr/>
          </p:nvSpPr>
          <p:spPr>
            <a:xfrm>
              <a:off x="5911499" y="1227378"/>
              <a:ext cx="2347158" cy="14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46" name="Rectangle 45">
              <a:extLst>
                <a:ext uri="{FF2B5EF4-FFF2-40B4-BE49-F238E27FC236}">
                  <a16:creationId xmlns:a16="http://schemas.microsoft.com/office/drawing/2014/main" id="{FA88F5D1-94A5-46E8-3A1A-691899FDFFFD}"/>
                </a:ext>
              </a:extLst>
            </p:cNvPr>
            <p:cNvSpPr/>
            <p:nvPr/>
          </p:nvSpPr>
          <p:spPr>
            <a:xfrm>
              <a:off x="5911499" y="4693299"/>
              <a:ext cx="2350007" cy="16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grpSp>
      <p:sp>
        <p:nvSpPr>
          <p:cNvPr id="54" name="Title 53">
            <a:extLst>
              <a:ext uri="{FF2B5EF4-FFF2-40B4-BE49-F238E27FC236}">
                <a16:creationId xmlns:a16="http://schemas.microsoft.com/office/drawing/2014/main" id="{CE8F04E5-0C54-38CC-834D-9EEE2659DF7C}"/>
              </a:ext>
            </a:extLst>
          </p:cNvPr>
          <p:cNvSpPr>
            <a:spLocks noGrp="1"/>
          </p:cNvSpPr>
          <p:nvPr>
            <p:ph type="title"/>
          </p:nvPr>
        </p:nvSpPr>
        <p:spPr/>
        <p:txBody>
          <a:bodyPr/>
          <a:lstStyle/>
          <a:p>
            <a:r>
              <a:rPr lang="en-US" dirty="0"/>
              <a:t>MagnetisMM-6 Part 1 Study Design</a:t>
            </a:r>
          </a:p>
        </p:txBody>
      </p:sp>
      <p:grpSp>
        <p:nvGrpSpPr>
          <p:cNvPr id="55" name="Group 54">
            <a:extLst>
              <a:ext uri="{FF2B5EF4-FFF2-40B4-BE49-F238E27FC236}">
                <a16:creationId xmlns:a16="http://schemas.microsoft.com/office/drawing/2014/main" id="{4F8E357F-8D51-F74F-90E1-DCEFF8EC4E86}"/>
              </a:ext>
            </a:extLst>
          </p:cNvPr>
          <p:cNvGrpSpPr/>
          <p:nvPr/>
        </p:nvGrpSpPr>
        <p:grpSpPr>
          <a:xfrm>
            <a:off x="486094" y="4761041"/>
            <a:ext cx="11451449" cy="1020146"/>
            <a:chOff x="486094" y="5401121"/>
            <a:chExt cx="11451449" cy="1020146"/>
          </a:xfrm>
        </p:grpSpPr>
        <p:sp>
          <p:nvSpPr>
            <p:cNvPr id="4" name="Rectangle 3">
              <a:extLst>
                <a:ext uri="{FF2B5EF4-FFF2-40B4-BE49-F238E27FC236}">
                  <a16:creationId xmlns:a16="http://schemas.microsoft.com/office/drawing/2014/main" id="{38AFF324-E4CE-19F7-7BBF-7376124A0090}"/>
                </a:ext>
              </a:extLst>
            </p:cNvPr>
            <p:cNvSpPr/>
            <p:nvPr/>
          </p:nvSpPr>
          <p:spPr>
            <a:xfrm>
              <a:off x="486094" y="5411335"/>
              <a:ext cx="11451449" cy="1009932"/>
            </a:xfrm>
            <a:prstGeom prst="rect">
              <a:avLst/>
            </a:prstGeom>
            <a:solidFill>
              <a:srgbClr val="99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
                  <a:srgbClr val="000000"/>
                </a:buClr>
              </a:pPr>
              <a:endParaRPr lang="en-US" sz="1100" b="1" kern="0" dirty="0">
                <a:solidFill>
                  <a:srgbClr val="000000"/>
                </a:solidFill>
                <a:latin typeface="Arial"/>
                <a:sym typeface="Arial"/>
              </a:endParaRPr>
            </a:p>
          </p:txBody>
        </p:sp>
        <p:sp>
          <p:nvSpPr>
            <p:cNvPr id="30" name="Content Placeholder 1">
              <a:extLst>
                <a:ext uri="{FF2B5EF4-FFF2-40B4-BE49-F238E27FC236}">
                  <a16:creationId xmlns:a16="http://schemas.microsoft.com/office/drawing/2014/main" id="{75F401EC-69A5-1E56-571B-D41D8187396F}"/>
                </a:ext>
              </a:extLst>
            </p:cNvPr>
            <p:cNvSpPr txBox="1">
              <a:spLocks/>
            </p:cNvSpPr>
            <p:nvPr/>
          </p:nvSpPr>
          <p:spPr>
            <a:xfrm>
              <a:off x="486601" y="5401121"/>
              <a:ext cx="11218798" cy="1009932"/>
            </a:xfrm>
            <a:prstGeom prst="rect">
              <a:avLst/>
            </a:prstGeom>
          </p:spPr>
          <p:txBody>
            <a:bodyPr vert="horz" lIns="91416" tIns="45708" rIns="91416" bIns="45708"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531" indent="-228531" defTabSz="914126">
                <a:buClr>
                  <a:srgbClr val="0000C9"/>
                </a:buClr>
              </a:pPr>
              <a:r>
                <a:rPr lang="en-US" sz="1999" kern="0" dirty="0">
                  <a:latin typeface="Arial"/>
                  <a:ea typeface="Calibri" panose="020F0502020204030204" pitchFamily="34" charset="0"/>
                </a:rPr>
                <a:t>MagnetisMM-6 Part 1 </a:t>
              </a:r>
              <a:r>
                <a:rPr lang="en-US" sz="1999" b="1" kern="0" dirty="0">
                  <a:latin typeface="Arial"/>
                  <a:ea typeface="Calibri" panose="020F0502020204030204" pitchFamily="34" charset="0"/>
                </a:rPr>
                <a:t>dose level G </a:t>
              </a:r>
              <a:r>
                <a:rPr lang="en-US" sz="1999" kern="0" dirty="0">
                  <a:latin typeface="Arial"/>
                  <a:ea typeface="Calibri" panose="020F0502020204030204" pitchFamily="34" charset="0"/>
                </a:rPr>
                <a:t>is evaluating the combination of </a:t>
              </a:r>
              <a:r>
                <a:rPr lang="en-US" sz="1999" b="1" kern="0" dirty="0">
                  <a:latin typeface="Arial"/>
                  <a:ea typeface="Calibri" panose="020F0502020204030204" pitchFamily="34" charset="0"/>
                </a:rPr>
                <a:t>elranatamab 76 mg SC Q4W</a:t>
              </a:r>
              <a:r>
                <a:rPr lang="en-US" sz="1999" kern="0" dirty="0">
                  <a:latin typeface="Arial"/>
                  <a:ea typeface="Calibri" panose="020F0502020204030204" pitchFamily="34" charset="0"/>
                </a:rPr>
                <a:t>, </a:t>
              </a:r>
              <a:r>
                <a:rPr lang="en-US" sz="1999" b="1" kern="0" dirty="0">
                  <a:latin typeface="Arial"/>
                  <a:ea typeface="Calibri" panose="020F0502020204030204" pitchFamily="34" charset="0"/>
                </a:rPr>
                <a:t>daratumumab 1800 mg SC</a:t>
              </a:r>
              <a:r>
                <a:rPr lang="en-US" sz="1999" kern="0" dirty="0">
                  <a:latin typeface="Arial"/>
                  <a:ea typeface="Calibri" panose="020F0502020204030204" pitchFamily="34" charset="0"/>
                </a:rPr>
                <a:t>, and </a:t>
              </a:r>
              <a:r>
                <a:rPr lang="en-US" sz="1999" b="1" kern="0" dirty="0">
                  <a:latin typeface="Arial"/>
                  <a:ea typeface="Calibri" panose="020F0502020204030204" pitchFamily="34" charset="0"/>
                </a:rPr>
                <a:t>lenalidomide 25 mg PO </a:t>
              </a:r>
              <a:r>
                <a:rPr lang="en-US" sz="1999" kern="0" dirty="0">
                  <a:latin typeface="Arial"/>
                  <a:ea typeface="Calibri" panose="020F0502020204030204" pitchFamily="34" charset="0"/>
                </a:rPr>
                <a:t>in patients with transplant-ineligible </a:t>
              </a:r>
              <a:r>
                <a:rPr lang="en-US" sz="1999" b="1" kern="0" dirty="0">
                  <a:latin typeface="Arial"/>
                  <a:ea typeface="Calibri" panose="020F0502020204030204" pitchFamily="34" charset="0"/>
                </a:rPr>
                <a:t>NDMM</a:t>
              </a:r>
              <a:r>
                <a:rPr lang="en-US" sz="1999" kern="0" dirty="0">
                  <a:latin typeface="Arial"/>
                  <a:ea typeface="Calibri" panose="020F0502020204030204" pitchFamily="34" charset="0"/>
                </a:rPr>
                <a:t> (Data cutoff: April 1, 2025)</a:t>
              </a:r>
            </a:p>
          </p:txBody>
        </p:sp>
      </p:grpSp>
    </p:spTree>
    <p:extLst>
      <p:ext uri="{BB962C8B-B14F-4D97-AF65-F5344CB8AC3E}">
        <p14:creationId xmlns:p14="http://schemas.microsoft.com/office/powerpoint/2010/main" val="15619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46CD-518E-FFF2-9814-80B6F51CD2F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9E6095-85D4-ED9F-4C09-5EE1A8EC9B5F}"/>
              </a:ext>
            </a:extLst>
          </p:cNvPr>
          <p:cNvSpPr>
            <a:spLocks noGrp="1"/>
          </p:cNvSpPr>
          <p:nvPr>
            <p:ph sz="quarter" idx="14"/>
          </p:nvPr>
        </p:nvSpPr>
        <p:spPr>
          <a:xfrm>
            <a:off x="484632" y="6527406"/>
            <a:ext cx="11220449" cy="215444"/>
          </a:xfrm>
        </p:spPr>
        <p:txBody>
          <a:bodyPr/>
          <a:lstStyle/>
          <a:p>
            <a:pPr>
              <a:spcBef>
                <a:spcPts val="0"/>
              </a:spcBef>
            </a:pPr>
            <a:r>
              <a:rPr lang="en-US" sz="800" dirty="0">
                <a:solidFill>
                  <a:schemeClr val="tx1"/>
                </a:solidFill>
              </a:rPr>
              <a:t>D=day; DARA=daratumumab; ELRA=elranatamab; IV=intravenously; PO=orally; QD=daily; QW=once weekly; Q2W=every 2 weeks; Q4W=every 4 weeks; SC=subcutaneously</a:t>
            </a:r>
          </a:p>
        </p:txBody>
      </p:sp>
      <p:sp>
        <p:nvSpPr>
          <p:cNvPr id="2" name="Slide Number Placeholder 1">
            <a:extLst>
              <a:ext uri="{FF2B5EF4-FFF2-40B4-BE49-F238E27FC236}">
                <a16:creationId xmlns:a16="http://schemas.microsoft.com/office/drawing/2014/main" id="{47F39C83-1D8E-17B3-B558-77C76A6AD53F}"/>
              </a:ext>
            </a:extLst>
          </p:cNvPr>
          <p:cNvSpPr>
            <a:spLocks noGrp="1"/>
          </p:cNvSpPr>
          <p:nvPr>
            <p:ph type="sldNum" idx="4294967295"/>
          </p:nvPr>
        </p:nvSpPr>
        <p:spPr>
          <a:xfrm>
            <a:off x="11461750" y="6282046"/>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800" b="0" i="0" u="none" strike="noStrike" kern="0" cap="none" spc="0" normalizeH="0" baseline="0" noProof="0" dirty="0">
              <a:ln>
                <a:noFill/>
              </a:ln>
              <a:solidFill>
                <a:srgbClr val="FFFFFF"/>
              </a:solidFill>
              <a:effectLst/>
              <a:uLnTx/>
              <a:uFillTx/>
              <a:latin typeface="Arial"/>
              <a:cs typeface="Arial"/>
              <a:sym typeface="Arial"/>
            </a:endParaRPr>
          </a:p>
        </p:txBody>
      </p:sp>
      <p:sp>
        <p:nvSpPr>
          <p:cNvPr id="7" name="Title 2">
            <a:extLst>
              <a:ext uri="{FF2B5EF4-FFF2-40B4-BE49-F238E27FC236}">
                <a16:creationId xmlns:a16="http://schemas.microsoft.com/office/drawing/2014/main" id="{5D72884E-1B88-EBBC-AEEF-9A227EC8B25D}"/>
              </a:ext>
            </a:extLst>
          </p:cNvPr>
          <p:cNvSpPr>
            <a:spLocks noGrp="1"/>
          </p:cNvSpPr>
          <p:nvPr>
            <p:ph type="title"/>
          </p:nvPr>
        </p:nvSpPr>
        <p:spPr>
          <a:xfrm>
            <a:off x="487680" y="731520"/>
            <a:ext cx="10515600" cy="615553"/>
          </a:xfrm>
        </p:spPr>
        <p:txBody>
          <a:bodyPr/>
          <a:lstStyle/>
          <a:p>
            <a:r>
              <a:rPr lang="en-US" dirty="0"/>
              <a:t>MagnetisMM-6 Part 1 Dose Level G Dosing Schedule</a:t>
            </a:r>
            <a:endParaRPr lang="en-GB" dirty="0"/>
          </a:p>
        </p:txBody>
      </p:sp>
      <p:sp>
        <p:nvSpPr>
          <p:cNvPr id="18" name="TextBox 17">
            <a:extLst>
              <a:ext uri="{FF2B5EF4-FFF2-40B4-BE49-F238E27FC236}">
                <a16:creationId xmlns:a16="http://schemas.microsoft.com/office/drawing/2014/main" id="{A7C5CB53-E5B8-5989-2D04-256F07776AA9}"/>
              </a:ext>
            </a:extLst>
          </p:cNvPr>
          <p:cNvSpPr txBox="1"/>
          <p:nvPr/>
        </p:nvSpPr>
        <p:spPr>
          <a:xfrm>
            <a:off x="5079181" y="1389888"/>
            <a:ext cx="1284932" cy="469133"/>
          </a:xfrm>
          <a:prstGeom prst="rect">
            <a:avLst/>
          </a:prstGeom>
        </p:spPr>
        <p:txBody>
          <a:bodyPr vert="horz" wrap="square" lIns="91440" tIns="45720" rIns="91440" bIns="45720" rtlCol="0">
            <a:noAutofit/>
          </a:bodyPr>
          <a:lstStyle/>
          <a:p>
            <a:pPr algn="ctr"/>
            <a:r>
              <a:rPr lang="en-US" sz="1400" b="1" dirty="0"/>
              <a:t>Cycles 1-2</a:t>
            </a:r>
            <a:endParaRPr lang="en-GB" sz="1400" b="1" dirty="0"/>
          </a:p>
        </p:txBody>
      </p:sp>
      <p:cxnSp>
        <p:nvCxnSpPr>
          <p:cNvPr id="26" name="Straight Arrow Connector 25">
            <a:extLst>
              <a:ext uri="{FF2B5EF4-FFF2-40B4-BE49-F238E27FC236}">
                <a16:creationId xmlns:a16="http://schemas.microsoft.com/office/drawing/2014/main" id="{7B7190A1-FBEA-E9DF-251D-34D908518A26}"/>
              </a:ext>
            </a:extLst>
          </p:cNvPr>
          <p:cNvCxnSpPr>
            <a:cxnSpLocks/>
          </p:cNvCxnSpPr>
          <p:nvPr/>
        </p:nvCxnSpPr>
        <p:spPr>
          <a:xfrm>
            <a:off x="4528716" y="1693809"/>
            <a:ext cx="23858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C879CE71-3692-489A-695A-6230338B805D}"/>
              </a:ext>
            </a:extLst>
          </p:cNvPr>
          <p:cNvGrpSpPr/>
          <p:nvPr/>
        </p:nvGrpSpPr>
        <p:grpSpPr>
          <a:xfrm>
            <a:off x="4516301" y="2769000"/>
            <a:ext cx="367291" cy="375620"/>
            <a:chOff x="4271993" y="2957154"/>
            <a:chExt cx="211211" cy="216000"/>
          </a:xfrm>
        </p:grpSpPr>
        <p:sp>
          <p:nvSpPr>
            <p:cNvPr id="28" name="Arrow: Up 27">
              <a:extLst>
                <a:ext uri="{FF2B5EF4-FFF2-40B4-BE49-F238E27FC236}">
                  <a16:creationId xmlns:a16="http://schemas.microsoft.com/office/drawing/2014/main" id="{D7F77E75-2992-E553-81FC-0F00AA4CB810}"/>
                </a:ext>
              </a:extLst>
            </p:cNvPr>
            <p:cNvSpPr/>
            <p:nvPr/>
          </p:nvSpPr>
          <p:spPr>
            <a:xfrm>
              <a:off x="4271993"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73" name="Oval 72">
              <a:extLst>
                <a:ext uri="{FF2B5EF4-FFF2-40B4-BE49-F238E27FC236}">
                  <a16:creationId xmlns:a16="http://schemas.microsoft.com/office/drawing/2014/main" id="{FDF80836-276A-F1AE-53DC-9043D6BD1099}"/>
                </a:ext>
              </a:extLst>
            </p:cNvPr>
            <p:cNvSpPr/>
            <p:nvPr/>
          </p:nvSpPr>
          <p:spPr>
            <a:xfrm>
              <a:off x="4411204" y="2957154"/>
              <a:ext cx="72000" cy="216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grpSp>
      <p:sp>
        <p:nvSpPr>
          <p:cNvPr id="148" name="Oval 147">
            <a:extLst>
              <a:ext uri="{FF2B5EF4-FFF2-40B4-BE49-F238E27FC236}">
                <a16:creationId xmlns:a16="http://schemas.microsoft.com/office/drawing/2014/main" id="{F82DAAB0-5B75-3BB1-C3D2-EB0F22EFC3A0}"/>
              </a:ext>
            </a:extLst>
          </p:cNvPr>
          <p:cNvSpPr/>
          <p:nvPr/>
        </p:nvSpPr>
        <p:spPr>
          <a:xfrm>
            <a:off x="5164059" y="2769000"/>
            <a:ext cx="125205" cy="37562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52" name="Oval 151">
            <a:extLst>
              <a:ext uri="{FF2B5EF4-FFF2-40B4-BE49-F238E27FC236}">
                <a16:creationId xmlns:a16="http://schemas.microsoft.com/office/drawing/2014/main" id="{77ADCDB1-5D8C-AAC8-8E99-6A7E779A28A9}"/>
              </a:ext>
            </a:extLst>
          </p:cNvPr>
          <p:cNvSpPr/>
          <p:nvPr/>
        </p:nvSpPr>
        <p:spPr>
          <a:xfrm>
            <a:off x="5687731" y="2769000"/>
            <a:ext cx="125205" cy="37562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56" name="TextBox 55">
            <a:extLst>
              <a:ext uri="{FF2B5EF4-FFF2-40B4-BE49-F238E27FC236}">
                <a16:creationId xmlns:a16="http://schemas.microsoft.com/office/drawing/2014/main" id="{2BCF41DD-4894-183C-081C-B9CEA4B7F01C}"/>
              </a:ext>
            </a:extLst>
          </p:cNvPr>
          <p:cNvSpPr txBox="1"/>
          <p:nvPr/>
        </p:nvSpPr>
        <p:spPr>
          <a:xfrm>
            <a:off x="7534189" y="1389888"/>
            <a:ext cx="1284932" cy="469133"/>
          </a:xfrm>
          <a:prstGeom prst="rect">
            <a:avLst/>
          </a:prstGeom>
        </p:spPr>
        <p:txBody>
          <a:bodyPr vert="horz" wrap="square" lIns="91440" tIns="45720" rIns="91440" bIns="45720" rtlCol="0">
            <a:noAutofit/>
          </a:bodyPr>
          <a:lstStyle/>
          <a:p>
            <a:pPr algn="ctr"/>
            <a:r>
              <a:rPr lang="en-US" sz="1400" b="1" dirty="0"/>
              <a:t>Cycles 3-6</a:t>
            </a:r>
            <a:endParaRPr lang="en-GB" sz="1400" b="1" dirty="0">
              <a:solidFill>
                <a:schemeClr val="tx1"/>
              </a:solidFill>
            </a:endParaRPr>
          </a:p>
        </p:txBody>
      </p:sp>
      <p:cxnSp>
        <p:nvCxnSpPr>
          <p:cNvPr id="61" name="Straight Arrow Connector 60">
            <a:extLst>
              <a:ext uri="{FF2B5EF4-FFF2-40B4-BE49-F238E27FC236}">
                <a16:creationId xmlns:a16="http://schemas.microsoft.com/office/drawing/2014/main" id="{88D1BDCB-B395-D605-8F65-F5D4E0B67F4B}"/>
              </a:ext>
            </a:extLst>
          </p:cNvPr>
          <p:cNvCxnSpPr>
            <a:cxnSpLocks/>
          </p:cNvCxnSpPr>
          <p:nvPr/>
        </p:nvCxnSpPr>
        <p:spPr>
          <a:xfrm>
            <a:off x="6983724" y="1693809"/>
            <a:ext cx="23858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E253A41D-EEEA-DF5D-38DC-00DDE6263B69}"/>
              </a:ext>
            </a:extLst>
          </p:cNvPr>
          <p:cNvGrpSpPr/>
          <p:nvPr/>
        </p:nvGrpSpPr>
        <p:grpSpPr>
          <a:xfrm>
            <a:off x="7000441" y="2769000"/>
            <a:ext cx="367291" cy="375620"/>
            <a:chOff x="4271996" y="2957154"/>
            <a:chExt cx="211211" cy="216000"/>
          </a:xfrm>
        </p:grpSpPr>
        <p:sp>
          <p:nvSpPr>
            <p:cNvPr id="174" name="Arrow: Up 173">
              <a:extLst>
                <a:ext uri="{FF2B5EF4-FFF2-40B4-BE49-F238E27FC236}">
                  <a16:creationId xmlns:a16="http://schemas.microsoft.com/office/drawing/2014/main" id="{2EA5B186-89FB-A3E1-70E7-1BB533CFA96E}"/>
                </a:ext>
              </a:extLst>
            </p:cNvPr>
            <p:cNvSpPr/>
            <p:nvPr/>
          </p:nvSpPr>
          <p:spPr>
            <a:xfrm>
              <a:off x="4271996"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175" name="Oval 174">
              <a:extLst>
                <a:ext uri="{FF2B5EF4-FFF2-40B4-BE49-F238E27FC236}">
                  <a16:creationId xmlns:a16="http://schemas.microsoft.com/office/drawing/2014/main" id="{587A736B-882C-0DAF-1BCD-896DECF0FE2D}"/>
                </a:ext>
              </a:extLst>
            </p:cNvPr>
            <p:cNvSpPr/>
            <p:nvPr/>
          </p:nvSpPr>
          <p:spPr>
            <a:xfrm>
              <a:off x="4411207" y="2957154"/>
              <a:ext cx="72000" cy="216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grpSp>
      <p:sp>
        <p:nvSpPr>
          <p:cNvPr id="183" name="Oval 182">
            <a:extLst>
              <a:ext uri="{FF2B5EF4-FFF2-40B4-BE49-F238E27FC236}">
                <a16:creationId xmlns:a16="http://schemas.microsoft.com/office/drawing/2014/main" id="{4DFEF8FF-6624-F03C-D950-8D95F13B9D3C}"/>
              </a:ext>
            </a:extLst>
          </p:cNvPr>
          <p:cNvSpPr/>
          <p:nvPr/>
        </p:nvSpPr>
        <p:spPr>
          <a:xfrm>
            <a:off x="8114097" y="2769000"/>
            <a:ext cx="125205" cy="37562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5EAD7276-90C5-1644-8C3C-BE62BBB056FD}"/>
              </a:ext>
            </a:extLst>
          </p:cNvPr>
          <p:cNvSpPr/>
          <p:nvPr/>
        </p:nvSpPr>
        <p:spPr>
          <a:xfrm>
            <a:off x="407913" y="1800789"/>
            <a:ext cx="2015883" cy="431981"/>
          </a:xfrm>
          <a:prstGeom prst="rect">
            <a:avLst/>
          </a:prstGeom>
          <a:gradFill flip="none" rotWithShape="1">
            <a:gsLst>
              <a:gs pos="0">
                <a:schemeClr val="accent1"/>
              </a:gs>
              <a:gs pos="28000">
                <a:schemeClr val="accent1"/>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Step-up doses of </a:t>
            </a:r>
            <a:br>
              <a:rPr lang="en-US" sz="1200" b="1" dirty="0">
                <a:solidFill>
                  <a:schemeClr val="bg1"/>
                </a:solidFill>
              </a:rPr>
            </a:br>
            <a:r>
              <a:rPr lang="en-US" sz="1200" b="1" dirty="0">
                <a:solidFill>
                  <a:schemeClr val="bg1"/>
                </a:solidFill>
              </a:rPr>
              <a:t>ELRA 12 and 32 mg</a:t>
            </a:r>
            <a:endParaRPr lang="en-GB" sz="1200" b="1" dirty="0">
              <a:solidFill>
                <a:schemeClr val="bg1"/>
              </a:solidFill>
            </a:endParaRPr>
          </a:p>
        </p:txBody>
      </p:sp>
      <p:sp>
        <p:nvSpPr>
          <p:cNvPr id="10" name="Rectangle 9">
            <a:extLst>
              <a:ext uri="{FF2B5EF4-FFF2-40B4-BE49-F238E27FC236}">
                <a16:creationId xmlns:a16="http://schemas.microsoft.com/office/drawing/2014/main" id="{EC110626-BFD6-BDD8-5645-EB0E32C62BEA}"/>
              </a:ext>
            </a:extLst>
          </p:cNvPr>
          <p:cNvSpPr/>
          <p:nvPr/>
        </p:nvSpPr>
        <p:spPr>
          <a:xfrm>
            <a:off x="2502106" y="1800789"/>
            <a:ext cx="1935307" cy="43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ELRA 76 mg</a:t>
            </a:r>
            <a:endParaRPr lang="en-GB" sz="1200" b="1" dirty="0">
              <a:solidFill>
                <a:schemeClr val="bg1"/>
              </a:solidFill>
            </a:endParaRPr>
          </a:p>
        </p:txBody>
      </p:sp>
      <p:sp>
        <p:nvSpPr>
          <p:cNvPr id="12" name="Rectangle 11">
            <a:extLst>
              <a:ext uri="{FF2B5EF4-FFF2-40B4-BE49-F238E27FC236}">
                <a16:creationId xmlns:a16="http://schemas.microsoft.com/office/drawing/2014/main" id="{F4C3DA30-1563-03E2-12C7-142619A24FB6}"/>
              </a:ext>
            </a:extLst>
          </p:cNvPr>
          <p:cNvSpPr/>
          <p:nvPr/>
        </p:nvSpPr>
        <p:spPr>
          <a:xfrm>
            <a:off x="2510114" y="2307943"/>
            <a:ext cx="1927299"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D8</a:t>
            </a:r>
            <a:endParaRPr lang="en-GB" sz="1200" b="1" dirty="0">
              <a:solidFill>
                <a:schemeClr val="tx1"/>
              </a:solidFill>
            </a:endParaRPr>
          </a:p>
        </p:txBody>
      </p:sp>
      <p:cxnSp>
        <p:nvCxnSpPr>
          <p:cNvPr id="14" name="Straight Arrow Connector 13">
            <a:extLst>
              <a:ext uri="{FF2B5EF4-FFF2-40B4-BE49-F238E27FC236}">
                <a16:creationId xmlns:a16="http://schemas.microsoft.com/office/drawing/2014/main" id="{4040E99F-85C0-71DF-BC63-9C3B7372D4C0}"/>
              </a:ext>
            </a:extLst>
          </p:cNvPr>
          <p:cNvCxnSpPr>
            <a:cxnSpLocks/>
          </p:cNvCxnSpPr>
          <p:nvPr/>
        </p:nvCxnSpPr>
        <p:spPr>
          <a:xfrm>
            <a:off x="400510" y="1693809"/>
            <a:ext cx="402074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16CB4E-0E29-AF17-A837-3E7EB5B0B228}"/>
              </a:ext>
            </a:extLst>
          </p:cNvPr>
          <p:cNvSpPr txBox="1"/>
          <p:nvPr/>
        </p:nvSpPr>
        <p:spPr>
          <a:xfrm>
            <a:off x="1974552" y="1389888"/>
            <a:ext cx="872660" cy="469133"/>
          </a:xfrm>
          <a:prstGeom prst="rect">
            <a:avLst/>
          </a:prstGeom>
        </p:spPr>
        <p:txBody>
          <a:bodyPr vert="horz" wrap="square" lIns="91440" tIns="45720" rIns="91440" bIns="45720" rtlCol="0">
            <a:noAutofit/>
          </a:bodyPr>
          <a:lstStyle/>
          <a:p>
            <a:pPr algn="ctr"/>
            <a:r>
              <a:rPr lang="en-US" sz="1400" b="1" dirty="0">
                <a:solidFill>
                  <a:schemeClr val="tx1"/>
                </a:solidFill>
              </a:rPr>
              <a:t>Cycle 0</a:t>
            </a:r>
            <a:r>
              <a:rPr lang="en-US" sz="1400" b="1" baseline="30000" dirty="0">
                <a:solidFill>
                  <a:schemeClr val="tx1"/>
                </a:solidFill>
              </a:rPr>
              <a:t>a</a:t>
            </a:r>
            <a:endParaRPr lang="en-GB" sz="1400" b="1" dirty="0">
              <a:solidFill>
                <a:schemeClr val="tx1"/>
              </a:solidFill>
            </a:endParaRPr>
          </a:p>
        </p:txBody>
      </p:sp>
      <p:sp>
        <p:nvSpPr>
          <p:cNvPr id="19" name="Arrow: Up 18">
            <a:extLst>
              <a:ext uri="{FF2B5EF4-FFF2-40B4-BE49-F238E27FC236}">
                <a16:creationId xmlns:a16="http://schemas.microsoft.com/office/drawing/2014/main" id="{544241AE-A6BA-25F8-3E32-D9DB919BA4E6}"/>
              </a:ext>
            </a:extLst>
          </p:cNvPr>
          <p:cNvSpPr/>
          <p:nvPr/>
        </p:nvSpPr>
        <p:spPr>
          <a:xfrm>
            <a:off x="392748" y="2769000"/>
            <a:ext cx="187810" cy="375620"/>
          </a:xfrm>
          <a:prstGeom prst="upArrow">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20" name="Arrow: Up 19">
            <a:extLst>
              <a:ext uri="{FF2B5EF4-FFF2-40B4-BE49-F238E27FC236}">
                <a16:creationId xmlns:a16="http://schemas.microsoft.com/office/drawing/2014/main" id="{35512E50-264D-FA0C-024E-B0A6ACA22D84}"/>
              </a:ext>
            </a:extLst>
          </p:cNvPr>
          <p:cNvSpPr/>
          <p:nvPr/>
        </p:nvSpPr>
        <p:spPr>
          <a:xfrm>
            <a:off x="1431750" y="2769000"/>
            <a:ext cx="187810" cy="375620"/>
          </a:xfrm>
          <a:prstGeom prst="upArrow">
            <a:avLst/>
          </a:prstGeom>
          <a:solidFill>
            <a:srgbClr val="717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21" name="Arrow: Up 20">
            <a:extLst>
              <a:ext uri="{FF2B5EF4-FFF2-40B4-BE49-F238E27FC236}">
                <a16:creationId xmlns:a16="http://schemas.microsoft.com/office/drawing/2014/main" id="{CB569BEC-06C6-60A9-0ABA-CC9D4E3EE81F}"/>
              </a:ext>
            </a:extLst>
          </p:cNvPr>
          <p:cNvSpPr/>
          <p:nvPr/>
        </p:nvSpPr>
        <p:spPr>
          <a:xfrm>
            <a:off x="2470285" y="2769000"/>
            <a:ext cx="187810" cy="37562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43" name="Rectangle 42">
            <a:extLst>
              <a:ext uri="{FF2B5EF4-FFF2-40B4-BE49-F238E27FC236}">
                <a16:creationId xmlns:a16="http://schemas.microsoft.com/office/drawing/2014/main" id="{D13E9986-A170-C743-4372-1CBE89CF4FFC}"/>
              </a:ext>
            </a:extLst>
          </p:cNvPr>
          <p:cNvSpPr/>
          <p:nvPr/>
        </p:nvSpPr>
        <p:spPr>
          <a:xfrm>
            <a:off x="410180" y="2307943"/>
            <a:ext cx="963649"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D1</a:t>
            </a:r>
            <a:endParaRPr lang="en-GB" sz="1200" b="1" dirty="0">
              <a:solidFill>
                <a:schemeClr val="tx1"/>
              </a:solidFill>
            </a:endParaRPr>
          </a:p>
        </p:txBody>
      </p:sp>
      <p:sp>
        <p:nvSpPr>
          <p:cNvPr id="51" name="Rectangle 50">
            <a:extLst>
              <a:ext uri="{FF2B5EF4-FFF2-40B4-BE49-F238E27FC236}">
                <a16:creationId xmlns:a16="http://schemas.microsoft.com/office/drawing/2014/main" id="{7355B199-C67E-B97C-4CC9-4AE30DC5B5D5}"/>
              </a:ext>
            </a:extLst>
          </p:cNvPr>
          <p:cNvSpPr/>
          <p:nvPr/>
        </p:nvSpPr>
        <p:spPr>
          <a:xfrm>
            <a:off x="1460147" y="2307943"/>
            <a:ext cx="963649"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D4</a:t>
            </a:r>
            <a:endParaRPr lang="en-GB" sz="1200" b="1" dirty="0">
              <a:solidFill>
                <a:schemeClr val="tx1"/>
              </a:solidFill>
            </a:endParaRPr>
          </a:p>
        </p:txBody>
      </p:sp>
      <p:sp>
        <p:nvSpPr>
          <p:cNvPr id="6" name="TextBox 5">
            <a:extLst>
              <a:ext uri="{FF2B5EF4-FFF2-40B4-BE49-F238E27FC236}">
                <a16:creationId xmlns:a16="http://schemas.microsoft.com/office/drawing/2014/main" id="{CA55EA20-A729-8A69-78AD-CCE1342EBABA}"/>
              </a:ext>
            </a:extLst>
          </p:cNvPr>
          <p:cNvSpPr txBox="1"/>
          <p:nvPr/>
        </p:nvSpPr>
        <p:spPr>
          <a:xfrm>
            <a:off x="10001836" y="1389888"/>
            <a:ext cx="1284932" cy="469133"/>
          </a:xfrm>
          <a:prstGeom prst="rect">
            <a:avLst/>
          </a:prstGeom>
        </p:spPr>
        <p:txBody>
          <a:bodyPr vert="horz" wrap="square" lIns="91440" tIns="45720" rIns="91440" bIns="45720" rtlCol="0">
            <a:noAutofit/>
          </a:bodyPr>
          <a:lstStyle/>
          <a:p>
            <a:pPr algn="ctr"/>
            <a:r>
              <a:rPr lang="en-US" sz="1400" b="1" dirty="0"/>
              <a:t>Cycles ≥7</a:t>
            </a:r>
            <a:endParaRPr lang="en-GB" sz="1400" b="1" dirty="0">
              <a:solidFill>
                <a:schemeClr val="tx1"/>
              </a:solidFill>
            </a:endParaRPr>
          </a:p>
        </p:txBody>
      </p:sp>
      <p:cxnSp>
        <p:nvCxnSpPr>
          <p:cNvPr id="29" name="Straight Arrow Connector 28">
            <a:extLst>
              <a:ext uri="{FF2B5EF4-FFF2-40B4-BE49-F238E27FC236}">
                <a16:creationId xmlns:a16="http://schemas.microsoft.com/office/drawing/2014/main" id="{1667FFBF-985F-B7FF-0354-C9211ABA382D}"/>
              </a:ext>
            </a:extLst>
          </p:cNvPr>
          <p:cNvCxnSpPr>
            <a:cxnSpLocks/>
          </p:cNvCxnSpPr>
          <p:nvPr/>
        </p:nvCxnSpPr>
        <p:spPr>
          <a:xfrm>
            <a:off x="9451371" y="1693809"/>
            <a:ext cx="23858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8A21796-903E-2D16-7970-219DACA5A439}"/>
              </a:ext>
            </a:extLst>
          </p:cNvPr>
          <p:cNvGrpSpPr/>
          <p:nvPr/>
        </p:nvGrpSpPr>
        <p:grpSpPr>
          <a:xfrm>
            <a:off x="9468088" y="2769000"/>
            <a:ext cx="367291" cy="375620"/>
            <a:chOff x="4271996" y="2957154"/>
            <a:chExt cx="211211" cy="216000"/>
          </a:xfrm>
        </p:grpSpPr>
        <p:sp>
          <p:nvSpPr>
            <p:cNvPr id="31" name="Arrow: Up 30">
              <a:extLst>
                <a:ext uri="{FF2B5EF4-FFF2-40B4-BE49-F238E27FC236}">
                  <a16:creationId xmlns:a16="http://schemas.microsoft.com/office/drawing/2014/main" id="{4D8FD08F-1FEC-4D89-674D-1CA11C5A949E}"/>
                </a:ext>
              </a:extLst>
            </p:cNvPr>
            <p:cNvSpPr/>
            <p:nvPr/>
          </p:nvSpPr>
          <p:spPr>
            <a:xfrm>
              <a:off x="4271996" y="2957154"/>
              <a:ext cx="108000" cy="21600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32" name="Oval 31">
              <a:extLst>
                <a:ext uri="{FF2B5EF4-FFF2-40B4-BE49-F238E27FC236}">
                  <a16:creationId xmlns:a16="http://schemas.microsoft.com/office/drawing/2014/main" id="{23312982-CB24-94D3-E82A-4044872BFB82}"/>
                </a:ext>
              </a:extLst>
            </p:cNvPr>
            <p:cNvSpPr/>
            <p:nvPr/>
          </p:nvSpPr>
          <p:spPr>
            <a:xfrm>
              <a:off x="4411207" y="2957154"/>
              <a:ext cx="72000" cy="216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grpSp>
      <p:sp>
        <p:nvSpPr>
          <p:cNvPr id="64" name="Oval 63">
            <a:extLst>
              <a:ext uri="{FF2B5EF4-FFF2-40B4-BE49-F238E27FC236}">
                <a16:creationId xmlns:a16="http://schemas.microsoft.com/office/drawing/2014/main" id="{381F6247-D86C-8FA4-8E53-C7EA614F154E}"/>
              </a:ext>
            </a:extLst>
          </p:cNvPr>
          <p:cNvSpPr/>
          <p:nvPr/>
        </p:nvSpPr>
        <p:spPr>
          <a:xfrm>
            <a:off x="6306569" y="2769000"/>
            <a:ext cx="125205" cy="37562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cxnSp>
        <p:nvCxnSpPr>
          <p:cNvPr id="71" name="Straight Connector 70">
            <a:extLst>
              <a:ext uri="{FF2B5EF4-FFF2-40B4-BE49-F238E27FC236}">
                <a16:creationId xmlns:a16="http://schemas.microsoft.com/office/drawing/2014/main" id="{82FF2E5C-C3D1-C91E-C60E-F8BDFA28C18E}"/>
              </a:ext>
            </a:extLst>
          </p:cNvPr>
          <p:cNvCxnSpPr>
            <a:cxnSpLocks/>
          </p:cNvCxnSpPr>
          <p:nvPr/>
        </p:nvCxnSpPr>
        <p:spPr>
          <a:xfrm flipV="1">
            <a:off x="6954424" y="1450848"/>
            <a:ext cx="0" cy="1749708"/>
          </a:xfrm>
          <a:prstGeom prst="line">
            <a:avLst/>
          </a:prstGeom>
          <a:ln w="19050"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Connector 73">
            <a:extLst>
              <a:ext uri="{FF2B5EF4-FFF2-40B4-BE49-F238E27FC236}">
                <a16:creationId xmlns:a16="http://schemas.microsoft.com/office/drawing/2014/main" id="{6B94BEAB-5AFF-4F6E-F309-9326CFE6C69B}"/>
              </a:ext>
            </a:extLst>
          </p:cNvPr>
          <p:cNvCxnSpPr>
            <a:cxnSpLocks/>
          </p:cNvCxnSpPr>
          <p:nvPr/>
        </p:nvCxnSpPr>
        <p:spPr>
          <a:xfrm flipV="1">
            <a:off x="9419494" y="1450847"/>
            <a:ext cx="0" cy="1749709"/>
          </a:xfrm>
          <a:prstGeom prst="line">
            <a:avLst/>
          </a:prstGeom>
          <a:ln w="19050"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F234160C-9FF9-D56E-2507-7E254F7918A7}"/>
              </a:ext>
            </a:extLst>
          </p:cNvPr>
          <p:cNvSpPr/>
          <p:nvPr/>
        </p:nvSpPr>
        <p:spPr>
          <a:xfrm>
            <a:off x="4523730" y="1800789"/>
            <a:ext cx="7313504" cy="4319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ELRA 76 mg (Q4W) + DARA 1800 mg (QW, Q2W, or Q4W) + lenalidomide 25 mg (QD, D1-21) </a:t>
            </a:r>
            <a:endParaRPr lang="en-GB" sz="1200" b="1" dirty="0">
              <a:solidFill>
                <a:schemeClr val="bg1"/>
              </a:solidFill>
            </a:endParaRPr>
          </a:p>
        </p:txBody>
      </p:sp>
      <p:cxnSp>
        <p:nvCxnSpPr>
          <p:cNvPr id="67" name="Straight Connector 66">
            <a:extLst>
              <a:ext uri="{FF2B5EF4-FFF2-40B4-BE49-F238E27FC236}">
                <a16:creationId xmlns:a16="http://schemas.microsoft.com/office/drawing/2014/main" id="{3958190A-C59A-F058-FB76-2EA594AC2761}"/>
              </a:ext>
            </a:extLst>
          </p:cNvPr>
          <p:cNvCxnSpPr>
            <a:cxnSpLocks/>
          </p:cNvCxnSpPr>
          <p:nvPr/>
        </p:nvCxnSpPr>
        <p:spPr>
          <a:xfrm>
            <a:off x="4523730" y="3211165"/>
            <a:ext cx="1743738"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B3290DB-1D81-BF1E-74A8-0870062C7758}"/>
              </a:ext>
            </a:extLst>
          </p:cNvPr>
          <p:cNvSpPr/>
          <p:nvPr/>
        </p:nvSpPr>
        <p:spPr>
          <a:xfrm>
            <a:off x="4527453" y="2305457"/>
            <a:ext cx="2375029"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D1        D8        D15        D22    </a:t>
            </a:r>
            <a:endParaRPr lang="en-GB" sz="1200" b="1" dirty="0">
              <a:solidFill>
                <a:schemeClr val="tx1"/>
              </a:solidFill>
            </a:endParaRPr>
          </a:p>
        </p:txBody>
      </p:sp>
      <p:sp>
        <p:nvSpPr>
          <p:cNvPr id="16" name="Rectangle 15">
            <a:extLst>
              <a:ext uri="{FF2B5EF4-FFF2-40B4-BE49-F238E27FC236}">
                <a16:creationId xmlns:a16="http://schemas.microsoft.com/office/drawing/2014/main" id="{BD2821C6-612B-5CE5-AE36-510874DDAD8D}"/>
              </a:ext>
            </a:extLst>
          </p:cNvPr>
          <p:cNvSpPr/>
          <p:nvPr/>
        </p:nvSpPr>
        <p:spPr>
          <a:xfrm>
            <a:off x="7006367" y="2305456"/>
            <a:ext cx="2375029"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D1        D8        D15        D22    </a:t>
            </a:r>
            <a:endParaRPr lang="en-GB" sz="1200" b="1" dirty="0">
              <a:solidFill>
                <a:schemeClr val="tx1"/>
              </a:solidFill>
            </a:endParaRPr>
          </a:p>
        </p:txBody>
      </p:sp>
      <p:sp>
        <p:nvSpPr>
          <p:cNvPr id="27" name="Rectangle 26">
            <a:extLst>
              <a:ext uri="{FF2B5EF4-FFF2-40B4-BE49-F238E27FC236}">
                <a16:creationId xmlns:a16="http://schemas.microsoft.com/office/drawing/2014/main" id="{7404FF07-052D-BD04-F67E-6A49AADB7641}"/>
              </a:ext>
            </a:extLst>
          </p:cNvPr>
          <p:cNvSpPr/>
          <p:nvPr/>
        </p:nvSpPr>
        <p:spPr>
          <a:xfrm>
            <a:off x="9462555" y="2311990"/>
            <a:ext cx="2374680" cy="431981"/>
          </a:xfrm>
          <a:prstGeom prst="rect">
            <a:avLst/>
          </a:prstGeom>
          <a:solidFill>
            <a:srgbClr val="D8E0E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D1        D8        D15        D22    </a:t>
            </a:r>
            <a:endParaRPr lang="en-GB" sz="1200" b="1" dirty="0">
              <a:solidFill>
                <a:schemeClr val="tx1"/>
              </a:solidFill>
            </a:endParaRPr>
          </a:p>
        </p:txBody>
      </p:sp>
      <p:cxnSp>
        <p:nvCxnSpPr>
          <p:cNvPr id="33" name="Straight Connector 32">
            <a:extLst>
              <a:ext uri="{FF2B5EF4-FFF2-40B4-BE49-F238E27FC236}">
                <a16:creationId xmlns:a16="http://schemas.microsoft.com/office/drawing/2014/main" id="{DFEF14C8-44A9-D19B-D259-CE40975ACD34}"/>
              </a:ext>
            </a:extLst>
          </p:cNvPr>
          <p:cNvCxnSpPr>
            <a:cxnSpLocks/>
          </p:cNvCxnSpPr>
          <p:nvPr/>
        </p:nvCxnSpPr>
        <p:spPr>
          <a:xfrm>
            <a:off x="7020761" y="3211165"/>
            <a:ext cx="1743738"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13F94E-C278-6CCA-0E25-8C6DCE95FC8C}"/>
              </a:ext>
            </a:extLst>
          </p:cNvPr>
          <p:cNvCxnSpPr>
            <a:cxnSpLocks/>
          </p:cNvCxnSpPr>
          <p:nvPr/>
        </p:nvCxnSpPr>
        <p:spPr>
          <a:xfrm>
            <a:off x="9483000" y="3211165"/>
            <a:ext cx="1743738" cy="0"/>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051DF8B-9763-6670-E8C3-C12875637F67}"/>
              </a:ext>
            </a:extLst>
          </p:cNvPr>
          <p:cNvGrpSpPr/>
          <p:nvPr/>
        </p:nvGrpSpPr>
        <p:grpSpPr>
          <a:xfrm>
            <a:off x="5195146" y="4852631"/>
            <a:ext cx="6676377" cy="1429415"/>
            <a:chOff x="5195146" y="4852631"/>
            <a:chExt cx="6676377" cy="1429415"/>
          </a:xfrm>
        </p:grpSpPr>
        <p:sp>
          <p:nvSpPr>
            <p:cNvPr id="4" name="TextBox 3">
              <a:extLst>
                <a:ext uri="{FF2B5EF4-FFF2-40B4-BE49-F238E27FC236}">
                  <a16:creationId xmlns:a16="http://schemas.microsoft.com/office/drawing/2014/main" id="{A4B16111-C7D2-FD20-B1C2-243C920E0D2B}"/>
                </a:ext>
              </a:extLst>
            </p:cNvPr>
            <p:cNvSpPr txBox="1"/>
            <p:nvPr/>
          </p:nvSpPr>
          <p:spPr>
            <a:xfrm>
              <a:off x="5195146" y="5622965"/>
              <a:ext cx="4201190" cy="659081"/>
            </a:xfrm>
            <a:prstGeom prst="rect">
              <a:avLst/>
            </a:prstGeom>
          </p:spPr>
          <p:txBody>
            <a:bodyPr vert="horz" wrap="square" lIns="91440" tIns="45720" rIns="91440" bIns="45720" rtlCol="0">
              <a:noAutofit/>
            </a:bodyPr>
            <a:lstStyle/>
            <a:p>
              <a:pPr algn="l">
                <a:buClr>
                  <a:srgbClr val="0000C9"/>
                </a:buClr>
              </a:pPr>
              <a:r>
                <a:rPr lang="en-US" sz="900" b="1" dirty="0">
                  <a:solidFill>
                    <a:schemeClr val="tx1"/>
                  </a:solidFill>
                </a:rPr>
                <a:t>Daratumumab premedication</a:t>
              </a:r>
            </a:p>
            <a:p>
              <a:pPr marL="285750" indent="-285750">
                <a:buClr>
                  <a:srgbClr val="0000C9"/>
                </a:buClr>
                <a:buFont typeface="Arial" panose="020B0604020202020204" pitchFamily="34" charset="0"/>
                <a:buChar char="–"/>
              </a:pPr>
              <a:r>
                <a:rPr lang="en-US" sz="900" dirty="0"/>
                <a:t>Diphenhydramine 25-50 mg (or equivalent) PO or IV</a:t>
              </a:r>
            </a:p>
            <a:p>
              <a:pPr marL="285750" indent="-285750">
                <a:buClr>
                  <a:srgbClr val="0000C9"/>
                </a:buClr>
                <a:buFont typeface="Arial" panose="020B0604020202020204" pitchFamily="34" charset="0"/>
                <a:buChar char="–"/>
              </a:pPr>
              <a:r>
                <a:rPr lang="en-US" sz="900" dirty="0"/>
                <a:t>Acetaminophen 650-1000 mg (or paracetamol 500) PO</a:t>
              </a:r>
            </a:p>
            <a:p>
              <a:pPr marL="285750" indent="-285750">
                <a:buClr>
                  <a:srgbClr val="0000C9"/>
                </a:buClr>
                <a:buFont typeface="Arial" panose="020B0604020202020204" pitchFamily="34" charset="0"/>
                <a:buChar char="–"/>
              </a:pPr>
              <a:r>
                <a:rPr lang="en-US" sz="900" dirty="0"/>
                <a:t>Dexamethasone 20 mg (or equivalent) PO or IV</a:t>
              </a:r>
            </a:p>
          </p:txBody>
        </p:sp>
        <p:sp>
          <p:nvSpPr>
            <p:cNvPr id="8" name="TextBox 7">
              <a:extLst>
                <a:ext uri="{FF2B5EF4-FFF2-40B4-BE49-F238E27FC236}">
                  <a16:creationId xmlns:a16="http://schemas.microsoft.com/office/drawing/2014/main" id="{61EFE8FC-438F-0360-0060-CCDCDDE01C00}"/>
                </a:ext>
              </a:extLst>
            </p:cNvPr>
            <p:cNvSpPr txBox="1"/>
            <p:nvPr/>
          </p:nvSpPr>
          <p:spPr>
            <a:xfrm>
              <a:off x="5195147" y="4852631"/>
              <a:ext cx="3514234" cy="858143"/>
            </a:xfrm>
            <a:prstGeom prst="rect">
              <a:avLst/>
            </a:prstGeom>
          </p:spPr>
          <p:txBody>
            <a:bodyPr vert="horz" wrap="square" lIns="91440" tIns="45720" rIns="91440" bIns="45720" rtlCol="0">
              <a:noAutofit/>
            </a:bodyPr>
            <a:lstStyle/>
            <a:p>
              <a:pPr algn="l"/>
              <a:r>
                <a:rPr lang="en-US" sz="900" b="1" dirty="0"/>
                <a:t>Elranatamab premedication</a:t>
              </a:r>
            </a:p>
            <a:p>
              <a:pPr marL="285750" indent="-285750" algn="l">
                <a:buClr>
                  <a:srgbClr val="0000C9"/>
                </a:buClr>
                <a:buFont typeface="Arial" panose="020B0604020202020204" pitchFamily="34" charset="0"/>
                <a:buChar char="–"/>
              </a:pPr>
              <a:r>
                <a:rPr lang="en-US" sz="900" dirty="0"/>
                <a:t>Diphenhydramine 25 mg (or equivalent) PO or IV</a:t>
              </a:r>
            </a:p>
            <a:p>
              <a:pPr marL="285750" indent="-285750" algn="l">
                <a:buClr>
                  <a:srgbClr val="0000C9"/>
                </a:buClr>
                <a:buFont typeface="Arial" panose="020B0604020202020204" pitchFamily="34" charset="0"/>
                <a:buChar char="–"/>
              </a:pPr>
              <a:r>
                <a:rPr lang="en-US" sz="900" dirty="0"/>
                <a:t>Acetaminophen 650 mg (or paracetamol 500 mg) PO</a:t>
              </a:r>
            </a:p>
            <a:p>
              <a:pPr marL="285750" indent="-285750" algn="l">
                <a:buClr>
                  <a:srgbClr val="0000C9"/>
                </a:buClr>
                <a:buFont typeface="Arial" panose="020B0604020202020204" pitchFamily="34" charset="0"/>
                <a:buChar char="–"/>
              </a:pPr>
              <a:r>
                <a:rPr lang="en-US" sz="900" dirty="0"/>
                <a:t>Dexamethasone 20 mg (or equivalent) PO or IV</a:t>
              </a:r>
            </a:p>
          </p:txBody>
        </p:sp>
        <p:sp>
          <p:nvSpPr>
            <p:cNvPr id="39" name="TextBox 38">
              <a:extLst>
                <a:ext uri="{FF2B5EF4-FFF2-40B4-BE49-F238E27FC236}">
                  <a16:creationId xmlns:a16="http://schemas.microsoft.com/office/drawing/2014/main" id="{8F5B0688-35E4-8CAA-433E-F884ED98301F}"/>
                </a:ext>
              </a:extLst>
            </p:cNvPr>
            <p:cNvSpPr txBox="1"/>
            <p:nvPr/>
          </p:nvSpPr>
          <p:spPr>
            <a:xfrm>
              <a:off x="8880019" y="4852631"/>
              <a:ext cx="2991504" cy="1315913"/>
            </a:xfrm>
            <a:prstGeom prst="rect">
              <a:avLst/>
            </a:prstGeom>
          </p:spPr>
          <p:txBody>
            <a:bodyPr vert="horz" wrap="square" lIns="91440" tIns="45720" rIns="91440" bIns="45720" rtlCol="0">
              <a:noAutofit/>
            </a:bodyPr>
            <a:lstStyle/>
            <a:p>
              <a:pPr algn="l">
                <a:buClr>
                  <a:srgbClr val="0000C9"/>
                </a:buClr>
              </a:pPr>
              <a:r>
                <a:rPr lang="en-US" sz="900" b="1" baseline="30000" dirty="0">
                  <a:solidFill>
                    <a:schemeClr val="tx1"/>
                  </a:solidFill>
                </a:rPr>
                <a:t>a</a:t>
              </a:r>
              <a:r>
                <a:rPr lang="en-US" sz="900" b="1" dirty="0">
                  <a:solidFill>
                    <a:schemeClr val="tx1"/>
                  </a:solidFill>
                </a:rPr>
                <a:t> </a:t>
              </a:r>
              <a:r>
                <a:rPr lang="en-US" sz="900" b="1" dirty="0"/>
                <a:t>Protocol-required </a:t>
              </a:r>
              <a:r>
                <a:rPr lang="en-US" sz="900" b="1" dirty="0">
                  <a:solidFill>
                    <a:schemeClr val="tx1"/>
                  </a:solidFill>
                </a:rPr>
                <a:t>hospitalization for elranatamab</a:t>
              </a:r>
            </a:p>
            <a:p>
              <a:pPr marL="285750" indent="-285750">
                <a:buClr>
                  <a:srgbClr val="0000C9"/>
                </a:buClr>
                <a:buFont typeface="Arial" panose="020B0604020202020204" pitchFamily="34" charset="0"/>
                <a:buChar char="–"/>
              </a:pPr>
              <a:r>
                <a:rPr lang="en-US" sz="900" dirty="0"/>
                <a:t>Dose 1: 48 hours</a:t>
              </a:r>
            </a:p>
            <a:p>
              <a:pPr marL="285750" indent="-285750">
                <a:buClr>
                  <a:srgbClr val="0000C9"/>
                </a:buClr>
                <a:buFont typeface="Arial" panose="020B0604020202020204" pitchFamily="34" charset="0"/>
                <a:buChar char="–"/>
              </a:pPr>
              <a:r>
                <a:rPr lang="en-US" sz="900" dirty="0"/>
                <a:t>Dose 2: 24 hours</a:t>
              </a:r>
            </a:p>
            <a:p>
              <a:pPr marL="285750" indent="-285750">
                <a:buClr>
                  <a:srgbClr val="0000C9"/>
                </a:buClr>
                <a:buFont typeface="Arial" panose="020B0604020202020204" pitchFamily="34" charset="0"/>
                <a:buChar char="–"/>
              </a:pPr>
              <a:endParaRPr lang="en-US" sz="900" dirty="0"/>
            </a:p>
            <a:p>
              <a:pPr algn="l">
                <a:buClr>
                  <a:srgbClr val="0000C9"/>
                </a:buClr>
              </a:pPr>
              <a:r>
                <a:rPr lang="en-US" sz="900" b="1" dirty="0"/>
                <a:t>Cycle length</a:t>
              </a:r>
            </a:p>
            <a:p>
              <a:pPr marL="285750" indent="-285750" algn="l">
                <a:buClr>
                  <a:srgbClr val="0000C9"/>
                </a:buClr>
                <a:buFont typeface="Arial" panose="020B0604020202020204" pitchFamily="34" charset="0"/>
                <a:buChar char="–"/>
              </a:pPr>
              <a:r>
                <a:rPr lang="en-US" sz="900" dirty="0"/>
                <a:t>Cycle 0: 14 days</a:t>
              </a:r>
            </a:p>
            <a:p>
              <a:pPr marL="285750" indent="-285750" algn="l">
                <a:buClr>
                  <a:srgbClr val="0000C9"/>
                </a:buClr>
                <a:buFont typeface="Arial" panose="020B0604020202020204" pitchFamily="34" charset="0"/>
                <a:buChar char="–"/>
              </a:pPr>
              <a:r>
                <a:rPr lang="en-US" sz="900" dirty="0"/>
                <a:t>Cyle ≥1: 28 days</a:t>
              </a:r>
            </a:p>
            <a:p>
              <a:pPr algn="l">
                <a:buClr>
                  <a:srgbClr val="0000C9"/>
                </a:buClr>
              </a:pPr>
              <a:endParaRPr lang="en-GB" sz="1000" dirty="0"/>
            </a:p>
          </p:txBody>
        </p:sp>
      </p:grpSp>
      <p:grpSp>
        <p:nvGrpSpPr>
          <p:cNvPr id="11" name="Group 10">
            <a:extLst>
              <a:ext uri="{FF2B5EF4-FFF2-40B4-BE49-F238E27FC236}">
                <a16:creationId xmlns:a16="http://schemas.microsoft.com/office/drawing/2014/main" id="{E65AE717-2535-441D-48C1-01279B0ED492}"/>
              </a:ext>
            </a:extLst>
          </p:cNvPr>
          <p:cNvGrpSpPr/>
          <p:nvPr/>
        </p:nvGrpSpPr>
        <p:grpSpPr>
          <a:xfrm>
            <a:off x="1046480" y="3715541"/>
            <a:ext cx="3039246" cy="2566505"/>
            <a:chOff x="365760" y="3463319"/>
            <a:chExt cx="3039246" cy="2566505"/>
          </a:xfrm>
        </p:grpSpPr>
        <p:cxnSp>
          <p:nvCxnSpPr>
            <p:cNvPr id="77" name="Straight Connector 76">
              <a:extLst>
                <a:ext uri="{FF2B5EF4-FFF2-40B4-BE49-F238E27FC236}">
                  <a16:creationId xmlns:a16="http://schemas.microsoft.com/office/drawing/2014/main" id="{0089A2B8-A8FF-CA70-C266-161B79BD2436}"/>
                </a:ext>
              </a:extLst>
            </p:cNvPr>
            <p:cNvCxnSpPr>
              <a:cxnSpLocks/>
            </p:cNvCxnSpPr>
            <p:nvPr/>
          </p:nvCxnSpPr>
          <p:spPr>
            <a:xfrm>
              <a:off x="365760" y="5868001"/>
              <a:ext cx="206314" cy="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3DFF73D-F221-947A-5305-EA2F115F2504}"/>
                </a:ext>
              </a:extLst>
            </p:cNvPr>
            <p:cNvSpPr/>
            <p:nvPr/>
          </p:nvSpPr>
          <p:spPr>
            <a:xfrm>
              <a:off x="404979" y="5142077"/>
              <a:ext cx="125205" cy="37562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69" name="TextBox 68">
              <a:extLst>
                <a:ext uri="{FF2B5EF4-FFF2-40B4-BE49-F238E27FC236}">
                  <a16:creationId xmlns:a16="http://schemas.microsoft.com/office/drawing/2014/main" id="{D2D6D65E-2B4D-7FF7-5B1D-B44427573F3D}"/>
                </a:ext>
              </a:extLst>
            </p:cNvPr>
            <p:cNvSpPr txBox="1"/>
            <p:nvPr/>
          </p:nvSpPr>
          <p:spPr>
            <a:xfrm>
              <a:off x="572074" y="3512654"/>
              <a:ext cx="2832932" cy="2517170"/>
            </a:xfrm>
            <a:prstGeom prst="rect">
              <a:avLst/>
            </a:prstGeom>
          </p:spPr>
          <p:txBody>
            <a:bodyPr vert="horz" wrap="square" lIns="91440" tIns="45720" rIns="91440" bIns="45720" rtlCol="0">
              <a:noAutofit/>
            </a:bodyPr>
            <a:lstStyle/>
            <a:p>
              <a:pPr algn="l">
                <a:spcBef>
                  <a:spcPts val="2400"/>
                </a:spcBef>
              </a:pPr>
              <a:r>
                <a:rPr lang="en-US" sz="1600" dirty="0">
                  <a:solidFill>
                    <a:schemeClr val="tx1"/>
                  </a:solidFill>
                </a:rPr>
                <a:t>Elranatamab 12 mg SC</a:t>
              </a:r>
            </a:p>
            <a:p>
              <a:pPr algn="l">
                <a:spcBef>
                  <a:spcPts val="2400"/>
                </a:spcBef>
              </a:pPr>
              <a:r>
                <a:rPr lang="en-US" sz="1600" dirty="0">
                  <a:solidFill>
                    <a:schemeClr val="tx1"/>
                  </a:solidFill>
                </a:rPr>
                <a:t>Elranatamab 32 mg SC</a:t>
              </a:r>
            </a:p>
            <a:p>
              <a:pPr algn="l">
                <a:spcBef>
                  <a:spcPts val="2400"/>
                </a:spcBef>
              </a:pPr>
              <a:r>
                <a:rPr lang="en-US" sz="1600" dirty="0">
                  <a:solidFill>
                    <a:schemeClr val="tx1"/>
                  </a:solidFill>
                </a:rPr>
                <a:t>Elranatamab 76 mg SC</a:t>
              </a:r>
            </a:p>
            <a:p>
              <a:pPr>
                <a:spcBef>
                  <a:spcPts val="2400"/>
                </a:spcBef>
              </a:pPr>
              <a:r>
                <a:rPr lang="en-GB" sz="1600" dirty="0">
                  <a:solidFill>
                    <a:schemeClr val="tx1"/>
                  </a:solidFill>
                </a:rPr>
                <a:t>Daratumumab 1800 mg SC</a:t>
              </a:r>
            </a:p>
            <a:p>
              <a:pPr>
                <a:spcBef>
                  <a:spcPts val="2400"/>
                </a:spcBef>
              </a:pPr>
              <a:r>
                <a:rPr lang="en-GB" sz="1600" dirty="0">
                  <a:solidFill>
                    <a:schemeClr val="tx1"/>
                  </a:solidFill>
                </a:rPr>
                <a:t>Lenalidomide </a:t>
              </a:r>
              <a:r>
                <a:rPr kumimoji="0" lang="en-GB" sz="1600" b="0" i="0" u="none" strike="noStrike" kern="0" cap="none" spc="0" normalizeH="0" baseline="0" noProof="0" dirty="0">
                  <a:ln>
                    <a:noFill/>
                  </a:ln>
                  <a:solidFill>
                    <a:schemeClr val="tx1"/>
                  </a:solidFill>
                  <a:effectLst/>
                  <a:uLnTx/>
                  <a:uFillTx/>
                  <a:latin typeface="Arial"/>
                  <a:cs typeface="Arial"/>
                  <a:sym typeface="Arial"/>
                </a:rPr>
                <a:t>25 mg PO</a:t>
              </a:r>
              <a:endParaRPr lang="en-GB" sz="1600" baseline="30000" dirty="0">
                <a:solidFill>
                  <a:schemeClr val="tx1"/>
                </a:solidFill>
              </a:endParaRPr>
            </a:p>
            <a:p>
              <a:pPr algn="l">
                <a:spcBef>
                  <a:spcPts val="2400"/>
                </a:spcBef>
              </a:pPr>
              <a:endParaRPr lang="en-US" sz="1600" dirty="0">
                <a:solidFill>
                  <a:schemeClr val="tx1"/>
                </a:solidFill>
              </a:endParaRPr>
            </a:p>
          </p:txBody>
        </p:sp>
        <p:sp>
          <p:nvSpPr>
            <p:cNvPr id="23" name="Arrow: Up 22">
              <a:extLst>
                <a:ext uri="{FF2B5EF4-FFF2-40B4-BE49-F238E27FC236}">
                  <a16:creationId xmlns:a16="http://schemas.microsoft.com/office/drawing/2014/main" id="{2DF4E970-CB92-F499-607B-719F0E9B01DF}"/>
                </a:ext>
              </a:extLst>
            </p:cNvPr>
            <p:cNvSpPr/>
            <p:nvPr/>
          </p:nvSpPr>
          <p:spPr>
            <a:xfrm>
              <a:off x="392987" y="3463319"/>
              <a:ext cx="187810" cy="375620"/>
            </a:xfrm>
            <a:prstGeom prst="upArrow">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24" name="Arrow: Up 23">
              <a:extLst>
                <a:ext uri="{FF2B5EF4-FFF2-40B4-BE49-F238E27FC236}">
                  <a16:creationId xmlns:a16="http://schemas.microsoft.com/office/drawing/2014/main" id="{04289019-B518-0721-6D91-FBEBF66D14E1}"/>
                </a:ext>
              </a:extLst>
            </p:cNvPr>
            <p:cNvSpPr/>
            <p:nvPr/>
          </p:nvSpPr>
          <p:spPr>
            <a:xfrm>
              <a:off x="390637" y="3992425"/>
              <a:ext cx="187810" cy="375620"/>
            </a:xfrm>
            <a:prstGeom prst="upArrow">
              <a:avLst/>
            </a:prstGeom>
            <a:solidFill>
              <a:srgbClr val="717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sp>
          <p:nvSpPr>
            <p:cNvPr id="25" name="Arrow: Up 24">
              <a:extLst>
                <a:ext uri="{FF2B5EF4-FFF2-40B4-BE49-F238E27FC236}">
                  <a16:creationId xmlns:a16="http://schemas.microsoft.com/office/drawing/2014/main" id="{403F56AC-EF49-B7C0-C3CF-4A5DDC4235CE}"/>
                </a:ext>
              </a:extLst>
            </p:cNvPr>
            <p:cNvSpPr/>
            <p:nvPr/>
          </p:nvSpPr>
          <p:spPr>
            <a:xfrm>
              <a:off x="390637" y="4521531"/>
              <a:ext cx="187810" cy="375620"/>
            </a:xfrm>
            <a:prstGeom prst="upArrow">
              <a:avLst/>
            </a:prstGeom>
            <a:solidFill>
              <a:srgbClr val="000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p:txBody>
        </p:sp>
      </p:grpSp>
    </p:spTree>
    <p:extLst>
      <p:ext uri="{BB962C8B-B14F-4D97-AF65-F5344CB8AC3E}">
        <p14:creationId xmlns:p14="http://schemas.microsoft.com/office/powerpoint/2010/main" val="108924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6329A-6505-6ECD-71D3-412EA9D66F98}"/>
              </a:ext>
            </a:extLst>
          </p:cNvPr>
          <p:cNvSpPr>
            <a:spLocks noGrp="1"/>
          </p:cNvSpPr>
          <p:nvPr>
            <p:ph type="title"/>
          </p:nvPr>
        </p:nvSpPr>
        <p:spPr>
          <a:xfrm>
            <a:off x="487680" y="731520"/>
            <a:ext cx="10515600" cy="615553"/>
          </a:xfrm>
        </p:spPr>
        <p:txBody>
          <a:bodyPr/>
          <a:lstStyle/>
          <a:p>
            <a:r>
              <a:rPr lang="en-US" dirty="0"/>
              <a:t>Baseline Characteristics</a:t>
            </a:r>
          </a:p>
        </p:txBody>
      </p:sp>
      <p:sp>
        <p:nvSpPr>
          <p:cNvPr id="11" name="Content Placeholder 10">
            <a:extLst>
              <a:ext uri="{FF2B5EF4-FFF2-40B4-BE49-F238E27FC236}">
                <a16:creationId xmlns:a16="http://schemas.microsoft.com/office/drawing/2014/main" id="{1BEE0C1E-D539-434C-B8DE-EF6F634591E0}"/>
              </a:ext>
            </a:extLst>
          </p:cNvPr>
          <p:cNvSpPr>
            <a:spLocks noGrp="1"/>
          </p:cNvSpPr>
          <p:nvPr>
            <p:ph sz="quarter" idx="14"/>
          </p:nvPr>
        </p:nvSpPr>
        <p:spPr>
          <a:xfrm>
            <a:off x="484632" y="6347157"/>
            <a:ext cx="10972798" cy="389850"/>
          </a:xfrm>
          <a:ln>
            <a:noFill/>
          </a:ln>
        </p:spPr>
        <p:txBody>
          <a:bodyPr/>
          <a:lstStyle/>
          <a:p>
            <a:r>
              <a:rPr lang="en-US" sz="800" baseline="30000" dirty="0">
                <a:solidFill>
                  <a:schemeClr val="tx1"/>
                </a:solidFill>
              </a:rPr>
              <a:t>a</a:t>
            </a:r>
            <a:r>
              <a:rPr lang="en-US" sz="800" dirty="0">
                <a:solidFill>
                  <a:schemeClr val="tx1"/>
                </a:solidFill>
              </a:rPr>
              <a:t> According to the simplified IMWG scale using scores for ECOG PS, Charlson Comorbidity Index, and age</a:t>
            </a:r>
          </a:p>
          <a:p>
            <a:r>
              <a:rPr lang="en-US" sz="800" dirty="0">
                <a:solidFill>
                  <a:schemeClr val="tx1"/>
                </a:solidFill>
              </a:rPr>
              <a:t>ECOG PS=Eastern Cooperative Oncology Group performance status; IMWG=International Myeloma Working Group; NDMM=newly diagnosed multiple myeloma; R-ISS=Revised International Staging System </a:t>
            </a:r>
          </a:p>
        </p:txBody>
      </p:sp>
      <p:sp>
        <p:nvSpPr>
          <p:cNvPr id="2" name="Slide Number Placeholder 1">
            <a:extLst>
              <a:ext uri="{FF2B5EF4-FFF2-40B4-BE49-F238E27FC236}">
                <a16:creationId xmlns:a16="http://schemas.microsoft.com/office/drawing/2014/main" id="{FAE97F23-F834-46E5-99BA-F912AA4EF465}"/>
              </a:ext>
            </a:extLst>
          </p:cNvPr>
          <p:cNvSpPr>
            <a:spLocks noGrp="1"/>
          </p:cNvSpPr>
          <p:nvPr>
            <p:ph type="sldNum" idx="4294967295"/>
          </p:nvPr>
        </p:nvSpPr>
        <p:spPr>
          <a:xfrm>
            <a:off x="7804150" y="6511991"/>
            <a:ext cx="730250" cy="525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0" i="0" u="none" strike="noStrike" cap="none">
                <a:solidFill>
                  <a:srgbClr val="FFFFF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2" name="Table 11">
            <a:extLst>
              <a:ext uri="{FF2B5EF4-FFF2-40B4-BE49-F238E27FC236}">
                <a16:creationId xmlns:a16="http://schemas.microsoft.com/office/drawing/2014/main" id="{6D4E0B72-F68B-4525-61BD-7BBEDC5E29B6}"/>
              </a:ext>
            </a:extLst>
          </p:cNvPr>
          <p:cNvGraphicFramePr>
            <a:graphicFrameLocks/>
          </p:cNvGraphicFramePr>
          <p:nvPr>
            <p:extLst>
              <p:ext uri="{D42A27DB-BD31-4B8C-83A1-F6EECF244321}">
                <p14:modId xmlns:p14="http://schemas.microsoft.com/office/powerpoint/2010/main" val="2715109892"/>
              </p:ext>
            </p:extLst>
          </p:nvPr>
        </p:nvGraphicFramePr>
        <p:xfrm>
          <a:off x="607378" y="1929923"/>
          <a:ext cx="5328000" cy="3023040"/>
        </p:xfrm>
        <a:graphic>
          <a:graphicData uri="http://schemas.openxmlformats.org/drawingml/2006/table">
            <a:tbl>
              <a:tblPr firstRow="1" bandRow="1">
                <a:tableStyleId>{6E25E649-3F16-4E02-A733-19D2CDBF48F0}</a:tableStyleId>
              </a:tblPr>
              <a:tblGrid>
                <a:gridCol w="3858207">
                  <a:extLst>
                    <a:ext uri="{9D8B030D-6E8A-4147-A177-3AD203B41FA5}">
                      <a16:colId xmlns:a16="http://schemas.microsoft.com/office/drawing/2014/main" val="3161920086"/>
                    </a:ext>
                  </a:extLst>
                </a:gridCol>
                <a:gridCol w="1469793">
                  <a:extLst>
                    <a:ext uri="{9D8B030D-6E8A-4147-A177-3AD203B41FA5}">
                      <a16:colId xmlns:a16="http://schemas.microsoft.com/office/drawing/2014/main" val="3932117982"/>
                    </a:ext>
                  </a:extLst>
                </a:gridCol>
              </a:tblGrid>
              <a:tr h="269964">
                <a:tc>
                  <a:txBody>
                    <a:bodyPr/>
                    <a:lstStyle/>
                    <a:p>
                      <a:endParaRPr lang="en-US" sz="1200" dirty="0">
                        <a:solidFill>
                          <a:schemeClr val="bg1"/>
                        </a:solidFill>
                        <a:latin typeface="+mn-lt"/>
                      </a:endParaRP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aseline="0" dirty="0">
                          <a:solidFill>
                            <a:schemeClr val="bg1"/>
                          </a:solidFill>
                          <a:latin typeface="+mn-lt"/>
                        </a:rPr>
                        <a:t>N=37</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7590894"/>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Age, median (range), years</a:t>
                      </a: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cs typeface="Arial" panose="020B0604020202020204" pitchFamily="34" charset="0"/>
                        </a:rPr>
                        <a:t>75.0 (67-83)</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7357997"/>
                  </a:ext>
                </a:extLst>
              </a:tr>
              <a:tr h="274320">
                <a:tc>
                  <a:txBody>
                    <a:bodyPr/>
                    <a:lstStyle/>
                    <a:p>
                      <a:pPr marR="0" algn="l" rtl="0">
                        <a:spcBef>
                          <a:spcPts val="0"/>
                        </a:spcBef>
                        <a:spcAft>
                          <a:spcPts val="0"/>
                        </a:spcAft>
                      </a:pPr>
                      <a:r>
                        <a:rPr lang="en-US" sz="1400" dirty="0">
                          <a:solidFill>
                            <a:schemeClr val="tx1"/>
                          </a:solidFill>
                          <a:effectLst/>
                          <a:latin typeface="+mn-lt"/>
                        </a:rPr>
                        <a:t>Female,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cs typeface="Arial" panose="020B0604020202020204" pitchFamily="34" charset="0"/>
                        </a:rPr>
                        <a:t>23 (62.2)</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426804"/>
                  </a:ext>
                </a:extLst>
              </a:tr>
              <a:tr h="274320">
                <a:tc>
                  <a:txBody>
                    <a:bodyPr/>
                    <a:lstStyle/>
                    <a:p>
                      <a:pPr marR="0" algn="l" rtl="0">
                        <a:spcBef>
                          <a:spcPts val="0"/>
                        </a:spcBef>
                        <a:spcAft>
                          <a:spcPts val="0"/>
                        </a:spcAft>
                      </a:pPr>
                      <a:r>
                        <a:rPr lang="en-US" sz="1400" dirty="0">
                          <a:solidFill>
                            <a:schemeClr val="tx1"/>
                          </a:solidFill>
                          <a:effectLst/>
                          <a:latin typeface="+mn-lt"/>
                        </a:rPr>
                        <a:t>Race,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4584050"/>
                  </a:ext>
                </a:extLst>
              </a:tr>
              <a:tr h="274320">
                <a:tc>
                  <a:txBody>
                    <a:bodyPr/>
                    <a:lstStyle/>
                    <a:p>
                      <a:pPr marL="114300" indent="0" algn="l"/>
                      <a:r>
                        <a:rPr lang="en-US" sz="1400" dirty="0">
                          <a:solidFill>
                            <a:schemeClr val="tx1"/>
                          </a:solidFill>
                          <a:latin typeface="+mn-lt"/>
                        </a:rPr>
                        <a:t>Asian</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5 (13.5)</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220161"/>
                  </a:ext>
                </a:extLst>
              </a:tr>
              <a:tr h="274320">
                <a:tc>
                  <a:txBody>
                    <a:bodyPr/>
                    <a:lstStyle/>
                    <a:p>
                      <a:pPr marL="114300" indent="0" algn="l"/>
                      <a:r>
                        <a:rPr lang="en-US" sz="1400" dirty="0">
                          <a:solidFill>
                            <a:schemeClr val="tx1"/>
                          </a:solidFill>
                          <a:latin typeface="+mn-lt"/>
                        </a:rPr>
                        <a:t>Black or African American</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0</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3445172"/>
                  </a:ext>
                </a:extLst>
              </a:tr>
              <a:tr h="274320">
                <a:tc>
                  <a:txBody>
                    <a:bodyPr/>
                    <a:lstStyle/>
                    <a:p>
                      <a:pPr marL="114300" indent="0" algn="l"/>
                      <a:r>
                        <a:rPr lang="en-US" sz="1400" dirty="0">
                          <a:solidFill>
                            <a:schemeClr val="tx1"/>
                          </a:solidFill>
                          <a:latin typeface="+mn-lt"/>
                        </a:rPr>
                        <a:t>White</a:t>
                      </a:r>
                    </a:p>
                  </a:txBody>
                  <a:tcPr marL="36000" marR="36000" marT="0" marB="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32 (86.5)</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6201611"/>
                  </a:ext>
                </a:extLst>
              </a:tr>
              <a:tr h="274320">
                <a:tc>
                  <a:txBody>
                    <a:bodyPr/>
                    <a:lstStyle/>
                    <a:p>
                      <a:pPr marR="0" algn="l" rtl="0">
                        <a:spcBef>
                          <a:spcPts val="0"/>
                        </a:spcBef>
                        <a:spcAft>
                          <a:spcPts val="0"/>
                        </a:spcAft>
                      </a:pPr>
                      <a:r>
                        <a:rPr lang="en-US" sz="1400" dirty="0">
                          <a:solidFill>
                            <a:schemeClr val="tx1"/>
                          </a:solidFill>
                          <a:effectLst/>
                          <a:latin typeface="+mn-lt"/>
                        </a:rPr>
                        <a:t>ECOG PS, n (%)</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67327332"/>
                  </a:ext>
                </a:extLst>
              </a:tr>
              <a:tr h="274320">
                <a:tc>
                  <a:txBody>
                    <a:bodyPr/>
                    <a:lstStyle/>
                    <a:p>
                      <a:pPr marL="114300" marR="0" indent="0" algn="l" rtl="0">
                        <a:spcBef>
                          <a:spcPts val="0"/>
                        </a:spcBef>
                        <a:spcAft>
                          <a:spcPts val="0"/>
                        </a:spcAft>
                      </a:pPr>
                      <a:r>
                        <a:rPr lang="en-US" sz="1400" dirty="0">
                          <a:solidFill>
                            <a:schemeClr val="tx1"/>
                          </a:solidFill>
                          <a:effectLst/>
                          <a:latin typeface="+mn-lt"/>
                        </a:rPr>
                        <a:t>0</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Arial" panose="020B0604020202020204" pitchFamily="34" charset="0"/>
                        </a:rPr>
                        <a:t>22 (59.5)</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39741351"/>
                  </a:ext>
                </a:extLst>
              </a:tr>
              <a:tr h="274320">
                <a:tc>
                  <a:txBody>
                    <a:bodyPr/>
                    <a:lstStyle/>
                    <a:p>
                      <a:pPr marL="114300" marR="0" indent="0" algn="l" rtl="0">
                        <a:spcBef>
                          <a:spcPts val="0"/>
                        </a:spcBef>
                        <a:spcAft>
                          <a:spcPts val="0"/>
                        </a:spcAft>
                      </a:pPr>
                      <a:r>
                        <a:rPr lang="en-US" sz="1400" dirty="0">
                          <a:solidFill>
                            <a:schemeClr val="tx1"/>
                          </a:solidFill>
                          <a:effectLst/>
                          <a:latin typeface="+mn-lt"/>
                        </a:rPr>
                        <a:t>1</a:t>
                      </a:r>
                    </a:p>
                  </a:txBody>
                  <a:tcPr marR="0" marT="18000" marB="18000" anchor="ctr">
                    <a:lnL w="12700" cap="flat" cmpd="sng" algn="ctr">
                      <a:solidFill>
                        <a:schemeClr val="accent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Arial" panose="020B0604020202020204" pitchFamily="34" charset="0"/>
                        </a:rPr>
                        <a:t>14 (37.8)</a:t>
                      </a:r>
                    </a:p>
                  </a:txBody>
                  <a:tcPr marL="36000" marR="36000" marT="0" marB="0" anchor="ctr">
                    <a:lnL>
                      <a:noFill/>
                    </a:lnL>
                    <a:lnR w="12700" cap="flat" cmpd="sng" algn="ctr">
                      <a:solidFill>
                        <a:schemeClr val="accent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108057"/>
                  </a:ext>
                </a:extLst>
              </a:tr>
              <a:tr h="274320">
                <a:tc>
                  <a:txBody>
                    <a:bodyPr/>
                    <a:lstStyle/>
                    <a:p>
                      <a:pPr marL="114300" marR="0" indent="0" algn="l" rtl="0">
                        <a:spcBef>
                          <a:spcPts val="0"/>
                        </a:spcBef>
                        <a:spcAft>
                          <a:spcPts val="0"/>
                        </a:spcAft>
                      </a:pPr>
                      <a:r>
                        <a:rPr lang="en-US" sz="1400" dirty="0">
                          <a:solidFill>
                            <a:schemeClr val="tx1"/>
                          </a:solidFill>
                          <a:effectLst/>
                          <a:latin typeface="+mn-lt"/>
                        </a:rPr>
                        <a:t>2</a:t>
                      </a:r>
                    </a:p>
                  </a:txBody>
                  <a:tcPr marR="0" marT="18000" marB="18000" anchor="ctr">
                    <a:lnL w="12700" cap="flat" cmpd="sng" algn="ctr">
                      <a:solidFill>
                        <a:schemeClr val="accent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cs typeface="Arial" panose="020B0604020202020204" pitchFamily="34" charset="0"/>
                        </a:rPr>
                        <a:t>1 (2.7)</a:t>
                      </a:r>
                    </a:p>
                  </a:txBody>
                  <a:tcPr marL="36000" marR="36000" marT="0" marB="0" anchor="ctr">
                    <a:lnL>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198961"/>
                  </a:ext>
                </a:extLst>
              </a:tr>
            </a:tbl>
          </a:graphicData>
        </a:graphic>
      </p:graphicFrame>
      <p:graphicFrame>
        <p:nvGraphicFramePr>
          <p:cNvPr id="13" name="Table 12">
            <a:extLst>
              <a:ext uri="{FF2B5EF4-FFF2-40B4-BE49-F238E27FC236}">
                <a16:creationId xmlns:a16="http://schemas.microsoft.com/office/drawing/2014/main" id="{B883E4E4-B96A-0219-6667-F99CB74A8CC6}"/>
              </a:ext>
            </a:extLst>
          </p:cNvPr>
          <p:cNvGraphicFramePr>
            <a:graphicFrameLocks/>
          </p:cNvGraphicFramePr>
          <p:nvPr>
            <p:extLst>
              <p:ext uri="{D42A27DB-BD31-4B8C-83A1-F6EECF244321}">
                <p14:modId xmlns:p14="http://schemas.microsoft.com/office/powerpoint/2010/main" val="2870974505"/>
              </p:ext>
            </p:extLst>
          </p:nvPr>
        </p:nvGraphicFramePr>
        <p:xfrm>
          <a:off x="6359616" y="1929922"/>
          <a:ext cx="5303520" cy="3862700"/>
        </p:xfrm>
        <a:graphic>
          <a:graphicData uri="http://schemas.openxmlformats.org/drawingml/2006/table">
            <a:tbl>
              <a:tblPr firstRow="1" bandRow="1">
                <a:tableStyleId>{6E25E649-3F16-4E02-A733-19D2CDBF48F0}</a:tableStyleId>
              </a:tblPr>
              <a:tblGrid>
                <a:gridCol w="3840480">
                  <a:extLst>
                    <a:ext uri="{9D8B030D-6E8A-4147-A177-3AD203B41FA5}">
                      <a16:colId xmlns:a16="http://schemas.microsoft.com/office/drawing/2014/main" val="3161920086"/>
                    </a:ext>
                  </a:extLst>
                </a:gridCol>
                <a:gridCol w="1463040">
                  <a:extLst>
                    <a:ext uri="{9D8B030D-6E8A-4147-A177-3AD203B41FA5}">
                      <a16:colId xmlns:a16="http://schemas.microsoft.com/office/drawing/2014/main" val="3932117982"/>
                    </a:ext>
                  </a:extLst>
                </a:gridCol>
              </a:tblGrid>
              <a:tr h="292234">
                <a:tc>
                  <a:txBody>
                    <a:bodyPr/>
                    <a:lstStyle/>
                    <a:p>
                      <a:endParaRPr lang="en-US" sz="1200" dirty="0">
                        <a:solidFill>
                          <a:schemeClr val="bg1"/>
                        </a:solidFill>
                        <a:latin typeface="+mn-lt"/>
                      </a:endParaRPr>
                    </a:p>
                  </a:txBody>
                  <a:tcPr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aseline="0" dirty="0">
                          <a:solidFill>
                            <a:schemeClr val="bg1"/>
                          </a:solidFill>
                          <a:latin typeface="+mn-lt"/>
                        </a:rPr>
                        <a:t>N=37</a:t>
                      </a: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7590894"/>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R-ISS disease stage by investigator, n (%)</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16164015"/>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   I</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9 (24.3)</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98670425"/>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   II</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20 (54.1)</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5412224"/>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   III</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5 (13.5)</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7536214"/>
                  </a:ext>
                </a:extLst>
              </a:tr>
              <a:tr h="260404">
                <a:tc>
                  <a:txBody>
                    <a:bodyPr/>
                    <a:lstStyle/>
                    <a:p>
                      <a:pPr marL="1174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Unknown</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3 (8.1)</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654359"/>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Extramedullary disease by investigator, n (%)</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dirty="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01540"/>
                  </a:ext>
                </a:extLst>
              </a:tr>
              <a:tr h="260404">
                <a:tc>
                  <a:txBody>
                    <a:bodyPr/>
                    <a:lstStyle/>
                    <a:p>
                      <a:pPr marL="1174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Yes</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cs typeface="Arial" panose="020B0604020202020204" pitchFamily="34" charset="0"/>
                        </a:rPr>
                        <a:t>0</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5008354"/>
                  </a:ext>
                </a:extLst>
              </a:tr>
              <a:tr h="260404">
                <a:tc>
                  <a:txBody>
                    <a:bodyPr/>
                    <a:lstStyle/>
                    <a:p>
                      <a:pPr marL="114300" marR="0" lvl="0" indent="-317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sym typeface="Arial"/>
                        </a:rPr>
                        <a:t>No</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cs typeface="Arial" panose="020B0604020202020204" pitchFamily="34" charset="0"/>
                        </a:rPr>
                        <a:t>37 (100)</a:t>
                      </a: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2027024"/>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Baseline bone marrow plasma cells, n (%)</a:t>
                      </a:r>
                    </a:p>
                  </a:txBody>
                  <a:tcPr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dirty="0">
                        <a:solidFill>
                          <a:schemeClr val="tx1"/>
                        </a:solidFill>
                        <a:latin typeface="+mn-lt"/>
                      </a:endParaRPr>
                    </a:p>
                  </a:txBody>
                  <a:tcPr marT="1800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307830"/>
                  </a:ext>
                </a:extLst>
              </a:tr>
              <a:tr h="222809">
                <a:tc>
                  <a:txBody>
                    <a:bodyPr/>
                    <a:lstStyle/>
                    <a:p>
                      <a:pPr marL="114300" indent="0" algn="l"/>
                      <a:r>
                        <a:rPr lang="en-US" sz="1400" dirty="0">
                          <a:solidFill>
                            <a:schemeClr val="tx1"/>
                          </a:solidFill>
                          <a:latin typeface="+mn-lt"/>
                        </a:rPr>
                        <a:t>&lt;50%</a:t>
                      </a:r>
                    </a:p>
                  </a:txBody>
                  <a:tcPr marL="36000" marR="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28 (75.7)</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131149"/>
                  </a:ext>
                </a:extLst>
              </a:tr>
              <a:tr h="222809">
                <a:tc>
                  <a:txBody>
                    <a:bodyPr/>
                    <a:lstStyle/>
                    <a:p>
                      <a:pPr marL="114300" indent="0" algn="l"/>
                      <a:r>
                        <a:rPr lang="en-US" sz="1400" baseline="0" dirty="0">
                          <a:solidFill>
                            <a:schemeClr val="tx1"/>
                          </a:solidFill>
                          <a:latin typeface="+mn-lt"/>
                        </a:rPr>
                        <a:t>≥50%</a:t>
                      </a:r>
                    </a:p>
                  </a:txBody>
                  <a:tcPr marL="36000" marR="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latin typeface="+mn-lt"/>
                          <a:cs typeface="Arial" panose="020B0604020202020204" pitchFamily="34" charset="0"/>
                        </a:rPr>
                        <a:t>9 (24.3)</a:t>
                      </a:r>
                    </a:p>
                  </a:txBody>
                  <a:tcPr marL="36000" marR="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7635620"/>
                  </a:ext>
                </a:extLst>
              </a:tr>
              <a:tr h="2604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Frail status, n (%)</a:t>
                      </a:r>
                      <a:r>
                        <a:rPr lang="en-US" sz="1400" baseline="30000" dirty="0">
                          <a:solidFill>
                            <a:schemeClr val="tx1"/>
                          </a:solidFill>
                          <a:latin typeface="+mn-lt"/>
                        </a:rPr>
                        <a:t>a</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dirty="0">
                        <a:solidFill>
                          <a:schemeClr val="tx1"/>
                        </a:solidFill>
                        <a:latin typeface="+mn-lt"/>
                      </a:endParaRPr>
                    </a:p>
                  </a:txBody>
                  <a:tcPr marL="36000" marR="36000" marT="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271320"/>
                  </a:ext>
                </a:extLst>
              </a:tr>
              <a:tr h="260404">
                <a:tc>
                  <a:txBody>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Yes</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solidFill>
                          <a:latin typeface="+mn-lt"/>
                        </a:rPr>
                        <a:t>9 (24.3)</a:t>
                      </a:r>
                    </a:p>
                  </a:txBody>
                  <a:tcPr marL="36000" marR="36000" marT="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380645"/>
                  </a:ext>
                </a:extLst>
              </a:tr>
              <a:tr h="260404">
                <a:tc>
                  <a:txBody>
                    <a:bodyPr/>
                    <a:lstStyle/>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No</a:t>
                      </a:r>
                    </a:p>
                  </a:txBody>
                  <a:tcPr marR="0" marT="18000" marB="1800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solidFill>
                          <a:latin typeface="+mn-lt"/>
                        </a:rPr>
                        <a:t>28 (75.7)</a:t>
                      </a:r>
                    </a:p>
                  </a:txBody>
                  <a:tcPr marL="36000" marR="36000" marT="0" marB="1800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568508"/>
                  </a:ext>
                </a:extLst>
              </a:tr>
            </a:tbl>
          </a:graphicData>
        </a:graphic>
      </p:graphicFrame>
      <p:sp>
        <p:nvSpPr>
          <p:cNvPr id="4" name="Content Placeholder 1">
            <a:extLst>
              <a:ext uri="{FF2B5EF4-FFF2-40B4-BE49-F238E27FC236}">
                <a16:creationId xmlns:a16="http://schemas.microsoft.com/office/drawing/2014/main" id="{1081A416-E3AF-6015-B491-EA5078158279}"/>
              </a:ext>
            </a:extLst>
          </p:cNvPr>
          <p:cNvSpPr txBox="1">
            <a:spLocks/>
          </p:cNvSpPr>
          <p:nvPr/>
        </p:nvSpPr>
        <p:spPr>
          <a:xfrm>
            <a:off x="484632" y="1389888"/>
            <a:ext cx="11221720" cy="3534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800" dirty="0">
                <a:solidFill>
                  <a:schemeClr val="tx1"/>
                </a:solidFill>
                <a:ea typeface="Calibri" panose="020F0502020204030204" pitchFamily="34" charset="0"/>
              </a:rPr>
              <a:t>All patients (100%) had NDMM</a:t>
            </a:r>
            <a:endParaRPr lang="en-US" sz="180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333398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CE822-7CC5-B9C2-5044-E5B5CB8DAA08}"/>
              </a:ext>
            </a:extLst>
          </p:cNvPr>
          <p:cNvSpPr>
            <a:spLocks noGrp="1"/>
          </p:cNvSpPr>
          <p:nvPr>
            <p:ph sz="quarter" idx="13"/>
          </p:nvPr>
        </p:nvSpPr>
        <p:spPr>
          <a:xfrm>
            <a:off x="484632" y="1389888"/>
            <a:ext cx="4637389" cy="3440264"/>
          </a:xfrm>
        </p:spPr>
        <p:txBody>
          <a:bodyPr/>
          <a:lstStyle/>
          <a:p>
            <a:pPr defTabSz="2292499">
              <a:spcBef>
                <a:spcPts val="600"/>
              </a:spcBef>
              <a:buClr>
                <a:srgbClr val="0000C9"/>
              </a:buClr>
              <a:buFont typeface="Arial" panose="020B0604020202020204" pitchFamily="34" charset="0"/>
              <a:buChar char="•"/>
              <a:defRPr/>
            </a:pPr>
            <a:r>
              <a:rPr lang="en-GB" sz="1800" dirty="0">
                <a:solidFill>
                  <a:schemeClr val="tx1"/>
                </a:solidFill>
                <a:latin typeface="Arial" panose="020B0604020202020204" pitchFamily="34" charset="0"/>
                <a:cs typeface="Arial" panose="020B0604020202020204" pitchFamily="34" charset="0"/>
              </a:rPr>
              <a:t>37 patients with TI NDMM enrolled and received at least one dose of elranatamab</a:t>
            </a:r>
          </a:p>
          <a:p>
            <a:pPr lvl="1" defTabSz="2292499">
              <a:buClr>
                <a:srgbClr val="0000C9"/>
              </a:buClr>
              <a:defRPr/>
            </a:pPr>
            <a:r>
              <a:rPr lang="en-GB" sz="1800" dirty="0">
                <a:solidFill>
                  <a:schemeClr val="tx1"/>
                </a:solidFill>
                <a:latin typeface="Arial" panose="020B0604020202020204" pitchFamily="34" charset="0"/>
                <a:cs typeface="Arial" panose="020B0604020202020204" pitchFamily="34" charset="0"/>
              </a:rPr>
              <a:t>34 patients received the EDR regimen</a:t>
            </a:r>
          </a:p>
          <a:p>
            <a:pPr lvl="1" defTabSz="2292499">
              <a:buClr>
                <a:srgbClr val="0000C9"/>
              </a:buClr>
              <a:defRPr/>
            </a:pPr>
            <a:endParaRPr lang="en-GB" sz="1800" dirty="0">
              <a:solidFill>
                <a:schemeClr val="tx1"/>
              </a:solidFill>
              <a:latin typeface="Arial" panose="020B0604020202020204" pitchFamily="34" charset="0"/>
              <a:cs typeface="Arial" panose="020B0604020202020204" pitchFamily="34" charset="0"/>
            </a:endParaRPr>
          </a:p>
          <a:p>
            <a:pPr defTabSz="2292499">
              <a:buClr>
                <a:srgbClr val="0000C9"/>
              </a:buClr>
              <a:defRPr/>
            </a:pPr>
            <a:r>
              <a:rPr lang="en-GB" sz="1800" dirty="0">
                <a:solidFill>
                  <a:schemeClr val="tx1"/>
                </a:solidFill>
                <a:latin typeface="Arial" panose="020B0604020202020204" pitchFamily="34" charset="0"/>
                <a:cs typeface="Arial" panose="020B0604020202020204" pitchFamily="34" charset="0"/>
              </a:rPr>
              <a:t>As of the data cutoff</a:t>
            </a:r>
            <a:r>
              <a:rPr lang="en-GB" sz="1800" baseline="30000" dirty="0">
                <a:solidFill>
                  <a:schemeClr val="tx1"/>
                </a:solidFill>
                <a:latin typeface="Arial" panose="020B0604020202020204" pitchFamily="34" charset="0"/>
                <a:cs typeface="Arial" panose="020B0604020202020204" pitchFamily="34" charset="0"/>
              </a:rPr>
              <a:t>a</a:t>
            </a:r>
            <a:r>
              <a:rPr lang="en-GB" sz="1800" dirty="0">
                <a:solidFill>
                  <a:schemeClr val="tx1"/>
                </a:solidFill>
                <a:latin typeface="Arial" panose="020B0604020202020204" pitchFamily="34" charset="0"/>
                <a:cs typeface="Arial" panose="020B0604020202020204" pitchFamily="34" charset="0"/>
              </a:rPr>
              <a:t>, median (range) duration of follow-up was 7.9 (1.2, 9.5) months</a:t>
            </a:r>
          </a:p>
          <a:p>
            <a:pPr lvl="1" defTabSz="2292499">
              <a:buClr>
                <a:srgbClr val="0000C9"/>
              </a:buClr>
              <a:defRPr/>
            </a:pPr>
            <a:r>
              <a:rPr lang="en-GB" sz="1800" dirty="0">
                <a:solidFill>
                  <a:schemeClr val="tx1"/>
                </a:solidFill>
                <a:latin typeface="Arial" panose="020B0604020202020204" pitchFamily="34" charset="0"/>
                <a:cs typeface="Arial" panose="020B0604020202020204" pitchFamily="34" charset="0"/>
              </a:rPr>
              <a:t>32 (86.5%) patients were still on treatment</a:t>
            </a:r>
          </a:p>
          <a:p>
            <a:pPr defTabSz="2292499">
              <a:buClr>
                <a:srgbClr val="0000C9"/>
              </a:buClr>
              <a:defRPr/>
            </a:pPr>
            <a:endParaRPr lang="en-GB" sz="18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A513997-1188-7FAA-C9AE-4DEC6F90CE77}"/>
              </a:ext>
            </a:extLst>
          </p:cNvPr>
          <p:cNvSpPr>
            <a:spLocks noGrp="1"/>
          </p:cNvSpPr>
          <p:nvPr>
            <p:ph type="title"/>
          </p:nvPr>
        </p:nvSpPr>
        <p:spPr/>
        <p:txBody>
          <a:bodyPr/>
          <a:lstStyle/>
          <a:p>
            <a:r>
              <a:rPr lang="en-US" dirty="0"/>
              <a:t>Patient Disposition</a:t>
            </a:r>
            <a:endParaRPr lang="en-GB" dirty="0"/>
          </a:p>
        </p:txBody>
      </p:sp>
      <p:sp>
        <p:nvSpPr>
          <p:cNvPr id="4" name="Content Placeholder 3">
            <a:extLst>
              <a:ext uri="{FF2B5EF4-FFF2-40B4-BE49-F238E27FC236}">
                <a16:creationId xmlns:a16="http://schemas.microsoft.com/office/drawing/2014/main" id="{75F52AC6-DDFA-C005-7C46-DA39BEBADCA4}"/>
              </a:ext>
            </a:extLst>
          </p:cNvPr>
          <p:cNvSpPr>
            <a:spLocks noGrp="1"/>
          </p:cNvSpPr>
          <p:nvPr>
            <p:ph sz="quarter" idx="14"/>
          </p:nvPr>
        </p:nvSpPr>
        <p:spPr>
          <a:xfrm>
            <a:off x="475488" y="6345936"/>
            <a:ext cx="11220449" cy="389850"/>
          </a:xfrm>
        </p:spPr>
        <p:txBody>
          <a:bodyPr/>
          <a:lstStyle/>
          <a:p>
            <a:r>
              <a:rPr lang="en-US" sz="800" baseline="30000" dirty="0">
                <a:solidFill>
                  <a:schemeClr val="tx1"/>
                </a:solidFill>
              </a:rPr>
              <a:t>a</a:t>
            </a:r>
            <a:r>
              <a:rPr lang="en-US" sz="800" dirty="0">
                <a:solidFill>
                  <a:schemeClr val="tx1"/>
                </a:solidFill>
              </a:rPr>
              <a:t> Data cutoff date was April 1, 2025</a:t>
            </a:r>
          </a:p>
          <a:p>
            <a:r>
              <a:rPr lang="en-US" sz="800" dirty="0">
                <a:solidFill>
                  <a:schemeClr val="tx1"/>
                </a:solidFill>
              </a:rPr>
              <a:t>EDR=elranatamab + daratumumab + lenalidomide; NDMM=newly diagnosed multiple myeloma; TI, transplant-ineligible</a:t>
            </a:r>
            <a:endParaRPr lang="en-GB" sz="800" dirty="0">
              <a:solidFill>
                <a:schemeClr val="tx1"/>
              </a:solidFill>
            </a:endParaRPr>
          </a:p>
        </p:txBody>
      </p:sp>
      <p:sp>
        <p:nvSpPr>
          <p:cNvPr id="8" name="TextBox 7">
            <a:extLst>
              <a:ext uri="{FF2B5EF4-FFF2-40B4-BE49-F238E27FC236}">
                <a16:creationId xmlns:a16="http://schemas.microsoft.com/office/drawing/2014/main" id="{45424D5F-9318-6CFD-CB41-AE70BF6FC406}"/>
              </a:ext>
            </a:extLst>
          </p:cNvPr>
          <p:cNvSpPr txBox="1"/>
          <p:nvPr/>
        </p:nvSpPr>
        <p:spPr>
          <a:xfrm>
            <a:off x="5388749" y="1201271"/>
            <a:ext cx="3098507" cy="1186968"/>
          </a:xfrm>
          <a:prstGeom prst="rect">
            <a:avLst/>
          </a:prstGeom>
          <a:noFill/>
          <a:ln>
            <a:solidFill>
              <a:schemeClr val="tx1"/>
            </a:solidFill>
          </a:ln>
        </p:spPr>
        <p:txBody>
          <a:bodyPr wrap="square" rtlCol="0">
            <a:noAutofit/>
          </a:bodyPr>
          <a:lstStyle/>
          <a:p>
            <a:pPr algn="ctr"/>
            <a:r>
              <a:rPr lang="en-US" sz="1400" b="1" dirty="0">
                <a:solidFill>
                  <a:schemeClr val="tx1"/>
                </a:solidFill>
                <a:latin typeface="Arial" panose="020B0604020202020204" pitchFamily="34" charset="0"/>
                <a:cs typeface="Arial" panose="020B0604020202020204" pitchFamily="34" charset="0"/>
              </a:rPr>
              <a:t>Patients enrolled in dose level G</a:t>
            </a: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N = 37 received at least one dose of elranatamab</a:t>
            </a:r>
          </a:p>
          <a:p>
            <a:pPr algn="ctr"/>
            <a:r>
              <a:rPr lang="en-US" sz="1400" b="1" dirty="0">
                <a:solidFill>
                  <a:schemeClr val="tx1"/>
                </a:solidFill>
                <a:latin typeface="Arial" panose="020B0604020202020204" pitchFamily="34" charset="0"/>
                <a:cs typeface="Arial" panose="020B0604020202020204" pitchFamily="34" charset="0"/>
              </a:rPr>
              <a:t>(n = 34 received EDR)</a:t>
            </a:r>
          </a:p>
        </p:txBody>
      </p:sp>
      <p:sp>
        <p:nvSpPr>
          <p:cNvPr id="10" name="TextBox 9">
            <a:extLst>
              <a:ext uri="{FF2B5EF4-FFF2-40B4-BE49-F238E27FC236}">
                <a16:creationId xmlns:a16="http://schemas.microsoft.com/office/drawing/2014/main" id="{BBA377F5-B159-8439-44EB-CF0FFFD5AC61}"/>
              </a:ext>
            </a:extLst>
          </p:cNvPr>
          <p:cNvSpPr txBox="1"/>
          <p:nvPr/>
        </p:nvSpPr>
        <p:spPr>
          <a:xfrm>
            <a:off x="5408175" y="5007986"/>
            <a:ext cx="3049200" cy="732413"/>
          </a:xfrm>
          <a:prstGeom prst="rect">
            <a:avLst/>
          </a:prstGeom>
          <a:solidFill>
            <a:schemeClr val="accent3">
              <a:lumMod val="20000"/>
              <a:lumOff val="80000"/>
            </a:schemeClr>
          </a:solidFill>
          <a:ln>
            <a:solidFill>
              <a:schemeClr val="tx1"/>
            </a:solidFill>
          </a:ln>
        </p:spPr>
        <p:txBody>
          <a:bodyPr wrap="square" rtlCol="0">
            <a:noAutofit/>
          </a:bodyPr>
          <a:lstStyle/>
          <a:p>
            <a:pPr algn="ctr"/>
            <a:r>
              <a:rPr lang="en-US" sz="1400" b="1" dirty="0">
                <a:solidFill>
                  <a:schemeClr val="tx1"/>
                </a:solidFill>
                <a:latin typeface="Arial" panose="020B0604020202020204" pitchFamily="34" charset="0"/>
                <a:cs typeface="Arial" panose="020B0604020202020204" pitchFamily="34" charset="0"/>
              </a:rPr>
              <a:t>Treatment ongoing</a:t>
            </a: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n = 32</a:t>
            </a:r>
          </a:p>
        </p:txBody>
      </p:sp>
      <p:cxnSp>
        <p:nvCxnSpPr>
          <p:cNvPr id="12" name="Straight Arrow Connector 11">
            <a:extLst>
              <a:ext uri="{FF2B5EF4-FFF2-40B4-BE49-F238E27FC236}">
                <a16:creationId xmlns:a16="http://schemas.microsoft.com/office/drawing/2014/main" id="{1DD9AAD7-B20F-A670-68CA-9337E2614A38}"/>
              </a:ext>
            </a:extLst>
          </p:cNvPr>
          <p:cNvCxnSpPr>
            <a:cxnSpLocks/>
            <a:stCxn id="8" idx="2"/>
            <a:endCxn id="10" idx="0"/>
          </p:cNvCxnSpPr>
          <p:nvPr/>
        </p:nvCxnSpPr>
        <p:spPr>
          <a:xfrm flipH="1">
            <a:off x="6932775" y="2388239"/>
            <a:ext cx="5228" cy="26197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D56E99E4-0C41-6C96-33BA-58BCFB641A0E}"/>
              </a:ext>
            </a:extLst>
          </p:cNvPr>
          <p:cNvCxnSpPr>
            <a:cxnSpLocks/>
          </p:cNvCxnSpPr>
          <p:nvPr/>
        </p:nvCxnSpPr>
        <p:spPr>
          <a:xfrm>
            <a:off x="6932775" y="3473068"/>
            <a:ext cx="6300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28ADB52D-7B12-A0DF-83D0-5FCCF406F23C}"/>
              </a:ext>
            </a:extLst>
          </p:cNvPr>
          <p:cNvSpPr txBox="1"/>
          <p:nvPr/>
        </p:nvSpPr>
        <p:spPr>
          <a:xfrm>
            <a:off x="7562800" y="2996014"/>
            <a:ext cx="4255874" cy="1473748"/>
          </a:xfrm>
          <a:prstGeom prst="rect">
            <a:avLst/>
          </a:prstGeom>
          <a:solidFill>
            <a:schemeClr val="bg1">
              <a:lumMod val="95000"/>
            </a:schemeClr>
          </a:solidFill>
          <a:ln>
            <a:solidFill>
              <a:schemeClr val="tx1"/>
            </a:solidFill>
          </a:ln>
        </p:spPr>
        <p:txBody>
          <a:bodyPr wrap="square" rtlCol="0">
            <a:noAutofit/>
          </a:bodyPr>
          <a:lstStyle/>
          <a:p>
            <a:pPr algn="ctr"/>
            <a:r>
              <a:rPr lang="en-US" sz="1400" b="1" dirty="0">
                <a:solidFill>
                  <a:schemeClr val="tx1"/>
                </a:solidFill>
                <a:latin typeface="Arial" panose="020B0604020202020204" pitchFamily="34" charset="0"/>
                <a:cs typeface="Arial" panose="020B0604020202020204" pitchFamily="34" charset="0"/>
              </a:rPr>
              <a:t>Discontinuations, n = 5</a:t>
            </a:r>
          </a:p>
          <a:p>
            <a:pPr algn="ctr"/>
            <a:endParaRPr lang="en-US" sz="1400" b="1" i="1" dirty="0">
              <a:solidFill>
                <a:schemeClr val="tx1"/>
              </a:solidFill>
              <a:latin typeface="Arial" panose="020B0604020202020204" pitchFamily="34" charset="0"/>
              <a:cs typeface="Arial" panose="020B0604020202020204" pitchFamily="34" charset="0"/>
            </a:endParaRPr>
          </a:p>
          <a:p>
            <a:pPr algn="ctr"/>
            <a:r>
              <a:rPr lang="en-US" sz="1400" b="1" i="1" dirty="0">
                <a:solidFill>
                  <a:schemeClr val="tx1"/>
                </a:solidFill>
                <a:latin typeface="Arial" panose="020B0604020202020204" pitchFamily="34" charset="0"/>
                <a:cs typeface="Arial" panose="020B0604020202020204" pitchFamily="34" charset="0"/>
              </a:rPr>
              <a:t>Reasons for discontinuing the last drug</a:t>
            </a:r>
          </a:p>
          <a:p>
            <a:pPr marL="568325"/>
            <a:r>
              <a:rPr lang="en-US" sz="1400" dirty="0">
                <a:solidFill>
                  <a:schemeClr val="tx1"/>
                </a:solidFill>
                <a:latin typeface="Arial" panose="020B0604020202020204" pitchFamily="34" charset="0"/>
                <a:cs typeface="Arial" panose="020B0604020202020204" pitchFamily="34" charset="0"/>
              </a:rPr>
              <a:t>Adverse event		     n = 3</a:t>
            </a:r>
          </a:p>
          <a:p>
            <a:pPr marL="568325"/>
            <a:r>
              <a:rPr lang="en-US" sz="1400" dirty="0">
                <a:solidFill>
                  <a:schemeClr val="tx1"/>
                </a:solidFill>
                <a:latin typeface="Arial" panose="020B0604020202020204" pitchFamily="34" charset="0"/>
                <a:cs typeface="Arial" panose="020B0604020202020204" pitchFamily="34" charset="0"/>
              </a:rPr>
              <a:t>Death		     n = 1</a:t>
            </a:r>
          </a:p>
          <a:p>
            <a:pPr marL="568325"/>
            <a:r>
              <a:rPr lang="en-US" sz="1400" dirty="0">
                <a:solidFill>
                  <a:schemeClr val="tx1"/>
                </a:solidFill>
                <a:latin typeface="Arial" panose="020B0604020202020204" pitchFamily="34" charset="0"/>
                <a:cs typeface="Arial" panose="020B0604020202020204" pitchFamily="34" charset="0"/>
              </a:rPr>
              <a:t>Refused further treatment	     n = 1	</a:t>
            </a:r>
          </a:p>
        </p:txBody>
      </p:sp>
    </p:spTree>
    <p:extLst>
      <p:ext uri="{BB962C8B-B14F-4D97-AF65-F5344CB8AC3E}">
        <p14:creationId xmlns:p14="http://schemas.microsoft.com/office/powerpoint/2010/main" val="100968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9EEA-E5C7-9FFC-320D-B9689808F0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C4C040-5164-F268-BF7A-6CB2EC438BC3}"/>
              </a:ext>
            </a:extLst>
          </p:cNvPr>
          <p:cNvSpPr>
            <a:spLocks noGrp="1"/>
          </p:cNvSpPr>
          <p:nvPr>
            <p:ph sz="quarter" idx="13"/>
          </p:nvPr>
        </p:nvSpPr>
        <p:spPr>
          <a:xfrm>
            <a:off x="484632" y="1389888"/>
            <a:ext cx="4648025" cy="2982434"/>
          </a:xfrm>
        </p:spPr>
        <p:txBody>
          <a:bodyPr/>
          <a:lstStyle/>
          <a:p>
            <a:pPr marR="284968" defTabSz="2292499">
              <a:spcBef>
                <a:spcPts val="600"/>
              </a:spcBef>
              <a:spcAft>
                <a:spcPts val="600"/>
              </a:spcAft>
              <a:buClr>
                <a:srgbClr val="0000C9"/>
              </a:buClr>
              <a:buFontTx/>
              <a:buChar char="•"/>
              <a:tabLst>
                <a:tab pos="296114" algn="l"/>
              </a:tabLst>
              <a:defRPr/>
            </a:pPr>
            <a:r>
              <a:rPr lang="en-US" sz="1800" dirty="0">
                <a:solidFill>
                  <a:schemeClr val="tx1"/>
                </a:solidFill>
                <a:latin typeface="Arial" panose="020B0604020202020204" pitchFamily="34" charset="0"/>
                <a:cs typeface="Arial" panose="020B0604020202020204" pitchFamily="34" charset="0"/>
              </a:rPr>
              <a:t>Most frequent (≥50%) TEAEs were hematologic (83.8%; grade 3/4 78.4%), infections (</a:t>
            </a:r>
            <a:r>
              <a:rPr lang="en-GB" sz="1800" dirty="0">
                <a:solidFill>
                  <a:schemeClr val="tx1"/>
                </a:solidFill>
                <a:latin typeface="Arial" panose="020B0604020202020204" pitchFamily="34" charset="0"/>
                <a:cs typeface="Arial" panose="020B0604020202020204" pitchFamily="34" charset="0"/>
              </a:rPr>
              <a:t>70.3%; grade 3/4 18.9%) and CRS (62.2%, grade 3/4 0%)</a:t>
            </a:r>
            <a:endParaRPr lang="en-US" sz="1800" dirty="0">
              <a:solidFill>
                <a:schemeClr val="tx1"/>
              </a:solidFill>
              <a:latin typeface="Arial" panose="020B0604020202020204" pitchFamily="34" charset="0"/>
              <a:cs typeface="Arial" panose="020B0604020202020204" pitchFamily="34" charset="0"/>
            </a:endParaRPr>
          </a:p>
          <a:p>
            <a:pPr marR="284968" defTabSz="2292499">
              <a:spcBef>
                <a:spcPts val="600"/>
              </a:spcBef>
              <a:spcAft>
                <a:spcPts val="600"/>
              </a:spcAft>
              <a:buClr>
                <a:srgbClr val="0000C9"/>
              </a:buClr>
              <a:buFontTx/>
              <a:buChar char="•"/>
              <a:tabLst>
                <a:tab pos="296114" algn="l"/>
              </a:tabLst>
              <a:defRPr/>
            </a:pPr>
            <a:r>
              <a:rPr lang="en-GB" sz="1800" dirty="0">
                <a:solidFill>
                  <a:schemeClr val="tx1"/>
                </a:solidFill>
                <a:latin typeface="Arial" panose="020B0604020202020204" pitchFamily="34" charset="0"/>
                <a:cs typeface="Arial" panose="020B0604020202020204" pitchFamily="34" charset="0"/>
              </a:rPr>
              <a:t>All CRS events were grade ≤2</a:t>
            </a:r>
          </a:p>
          <a:p>
            <a:pPr marR="284968" defTabSz="2292499">
              <a:spcBef>
                <a:spcPts val="600"/>
              </a:spcBef>
              <a:spcAft>
                <a:spcPts val="600"/>
              </a:spcAft>
              <a:buClr>
                <a:srgbClr val="0000C9"/>
              </a:buClr>
              <a:buFontTx/>
              <a:buChar char="•"/>
              <a:tabLst>
                <a:tab pos="296114" algn="l"/>
              </a:tabLst>
              <a:defRPr/>
            </a:pPr>
            <a:r>
              <a:rPr lang="en-GB" sz="1800" dirty="0">
                <a:solidFill>
                  <a:schemeClr val="tx1"/>
                </a:solidFill>
                <a:latin typeface="Arial" panose="020B0604020202020204" pitchFamily="34" charset="0"/>
                <a:cs typeface="Arial" panose="020B0604020202020204" pitchFamily="34" charset="0"/>
              </a:rPr>
              <a:t>One grade 2 ICANS event was reported</a:t>
            </a:r>
          </a:p>
          <a:p>
            <a:pPr marL="0" marR="284968" indent="0" defTabSz="2292499">
              <a:spcBef>
                <a:spcPts val="600"/>
              </a:spcBef>
              <a:spcAft>
                <a:spcPts val="600"/>
              </a:spcAft>
              <a:buClr>
                <a:srgbClr val="0000C9"/>
              </a:buClr>
              <a:buNone/>
              <a:tabLst>
                <a:tab pos="296114" algn="l"/>
              </a:tabLst>
              <a:defRPr/>
            </a:pPr>
            <a:endParaRPr lang="en-GB" sz="1800" dirty="0">
              <a:solidFill>
                <a:schemeClr val="tx1"/>
              </a:solidFill>
              <a:latin typeface="Arial" panose="020B0604020202020204" pitchFamily="34" charset="0"/>
              <a:cs typeface="Arial" panose="020B0604020202020204" pitchFamily="34" charset="0"/>
            </a:endParaRPr>
          </a:p>
        </p:txBody>
      </p:sp>
      <p:sp>
        <p:nvSpPr>
          <p:cNvPr id="49" name="Title 3">
            <a:extLst>
              <a:ext uri="{FF2B5EF4-FFF2-40B4-BE49-F238E27FC236}">
                <a16:creationId xmlns:a16="http://schemas.microsoft.com/office/drawing/2014/main" id="{FDE5A6CD-4179-504C-EF87-B02ECB850ECB}"/>
              </a:ext>
            </a:extLst>
          </p:cNvPr>
          <p:cNvSpPr>
            <a:spLocks noGrp="1"/>
          </p:cNvSpPr>
          <p:nvPr>
            <p:ph type="title"/>
          </p:nvPr>
        </p:nvSpPr>
        <p:spPr>
          <a:xfrm>
            <a:off x="484632" y="681741"/>
            <a:ext cx="11408066" cy="615553"/>
          </a:xfrm>
        </p:spPr>
        <p:txBody>
          <a:bodyPr/>
          <a:lstStyle/>
          <a:p>
            <a:r>
              <a:rPr lang="en-US" dirty="0">
                <a:solidFill>
                  <a:schemeClr val="bg2"/>
                </a:solidFill>
              </a:rPr>
              <a:t>Treatment-Emergent Adverse Events ≥15%</a:t>
            </a:r>
            <a:endParaRPr lang="en-US" strike="sngStrike" dirty="0">
              <a:solidFill>
                <a:schemeClr val="bg2"/>
              </a:solidFill>
            </a:endParaRPr>
          </a:p>
        </p:txBody>
      </p:sp>
      <p:sp>
        <p:nvSpPr>
          <p:cNvPr id="3" name="Content Placeholder 3">
            <a:extLst>
              <a:ext uri="{FF2B5EF4-FFF2-40B4-BE49-F238E27FC236}">
                <a16:creationId xmlns:a16="http://schemas.microsoft.com/office/drawing/2014/main" id="{DBF62260-521A-7A7D-6DEF-FBC012B40890}"/>
              </a:ext>
            </a:extLst>
          </p:cNvPr>
          <p:cNvSpPr>
            <a:spLocks noGrp="1"/>
          </p:cNvSpPr>
          <p:nvPr>
            <p:ph sz="quarter" idx="14"/>
          </p:nvPr>
        </p:nvSpPr>
        <p:spPr>
          <a:xfrm>
            <a:off x="484632" y="5314680"/>
            <a:ext cx="4655526" cy="1426031"/>
          </a:xfrm>
        </p:spPr>
        <p:txBody>
          <a:bodyPr/>
          <a:lstStyle/>
          <a:p>
            <a:r>
              <a:rPr lang="en-US" sz="800" b="1" dirty="0">
                <a:solidFill>
                  <a:schemeClr val="tx1"/>
                </a:solidFill>
              </a:rPr>
              <a:t>1. </a:t>
            </a:r>
            <a:r>
              <a:rPr lang="en-US" sz="800" dirty="0">
                <a:solidFill>
                  <a:schemeClr val="tx1"/>
                </a:solidFill>
              </a:rPr>
              <a:t>Lee DW, et al. Biol Blood Marrow Transplant 2019;25:625-638. </a:t>
            </a:r>
          </a:p>
          <a:p>
            <a:r>
              <a:rPr lang="en-US" sz="800" baseline="30000" dirty="0">
                <a:solidFill>
                  <a:schemeClr val="tx1"/>
                </a:solidFill>
              </a:rPr>
              <a:t>a</a:t>
            </a:r>
            <a:r>
              <a:rPr lang="en-US" sz="800" dirty="0">
                <a:solidFill>
                  <a:schemeClr val="tx1"/>
                </a:solidFill>
              </a:rPr>
              <a:t> TEAEs according to the Medical Dictionary for Regulatory Activities v27.1 and Common Terminology Criteria for Adverse Events v5; severity of CRS and ICANS was assessed according to the American Society for Transplantation and Cellular Therapy criteria</a:t>
            </a:r>
            <a:r>
              <a:rPr lang="en-US" sz="800" baseline="30000" dirty="0">
                <a:solidFill>
                  <a:schemeClr val="tx1"/>
                </a:solidFill>
              </a:rPr>
              <a:t>1</a:t>
            </a:r>
            <a:r>
              <a:rPr lang="en-US" sz="800" dirty="0">
                <a:solidFill>
                  <a:schemeClr val="tx1"/>
                </a:solidFill>
              </a:rPr>
              <a:t>;</a:t>
            </a:r>
            <a:r>
              <a:rPr lang="en-US" sz="800" baseline="30000" dirty="0">
                <a:solidFill>
                  <a:schemeClr val="tx1"/>
                </a:solidFill>
              </a:rPr>
              <a:t> b </a:t>
            </a:r>
            <a:r>
              <a:rPr lang="en-US" sz="800" dirty="0">
                <a:solidFill>
                  <a:schemeClr val="tx1"/>
                </a:solidFill>
              </a:rPr>
              <a:t>Including neutrophil count decreased, neutrophil percentage decreased, cyclic neutropenia, agranulocytosis, granulocytopenia, granulocyte count decreased; </a:t>
            </a:r>
            <a:r>
              <a:rPr lang="en-US" sz="800" baseline="30000" dirty="0">
                <a:solidFill>
                  <a:schemeClr val="tx1"/>
                </a:solidFill>
              </a:rPr>
              <a:t>c</a:t>
            </a:r>
            <a:r>
              <a:rPr lang="en-US" sz="800" dirty="0">
                <a:solidFill>
                  <a:schemeClr val="tx1"/>
                </a:solidFill>
              </a:rPr>
              <a:t> Includes hemoglobin decreased, red blood cell count decreased, hematocrit decreased, normochromic anemia, normocytic anemia, normochromic normocytic anemia; </a:t>
            </a:r>
            <a:r>
              <a:rPr lang="en-US" sz="800" baseline="30000" dirty="0">
                <a:solidFill>
                  <a:schemeClr val="tx1"/>
                </a:solidFill>
              </a:rPr>
              <a:t>d</a:t>
            </a:r>
            <a:r>
              <a:rPr lang="en-US" sz="800" dirty="0">
                <a:solidFill>
                  <a:schemeClr val="tx1"/>
                </a:solidFill>
              </a:rPr>
              <a:t> Includes platelet count decreased</a:t>
            </a:r>
            <a:endParaRPr lang="en-US" sz="800" baseline="30000" dirty="0">
              <a:solidFill>
                <a:schemeClr val="tx1"/>
              </a:solidFill>
            </a:endParaRPr>
          </a:p>
          <a:p>
            <a:r>
              <a:rPr lang="en-US" sz="800" dirty="0">
                <a:solidFill>
                  <a:schemeClr val="tx1"/>
                </a:solidFill>
              </a:rPr>
              <a:t>CRS=cytokine release syndrome; ICANS=immune effector cell-associated neurotoxicity syndrome; TEAE=treatment-emergent adverse event</a:t>
            </a:r>
            <a:endParaRPr lang="en-US" sz="800" dirty="0">
              <a:solidFill>
                <a:schemeClr val="tx1"/>
              </a:solidFill>
              <a:highlight>
                <a:srgbClr val="FFFF00"/>
              </a:highlight>
            </a:endParaRPr>
          </a:p>
        </p:txBody>
      </p:sp>
      <p:graphicFrame>
        <p:nvGraphicFramePr>
          <p:cNvPr id="6" name="Table 5">
            <a:extLst>
              <a:ext uri="{FF2B5EF4-FFF2-40B4-BE49-F238E27FC236}">
                <a16:creationId xmlns:a16="http://schemas.microsoft.com/office/drawing/2014/main" id="{F4714D5C-073B-F142-03DF-CD074AA91E38}"/>
              </a:ext>
            </a:extLst>
          </p:cNvPr>
          <p:cNvGraphicFramePr>
            <a:graphicFrameLocks/>
          </p:cNvGraphicFramePr>
          <p:nvPr>
            <p:extLst>
              <p:ext uri="{D42A27DB-BD31-4B8C-83A1-F6EECF244321}">
                <p14:modId xmlns:p14="http://schemas.microsoft.com/office/powerpoint/2010/main" val="2826306789"/>
              </p:ext>
            </p:extLst>
          </p:nvPr>
        </p:nvGraphicFramePr>
        <p:xfrm>
          <a:off x="5151120" y="1389889"/>
          <a:ext cx="6599507" cy="4786370"/>
        </p:xfrm>
        <a:graphic>
          <a:graphicData uri="http://schemas.openxmlformats.org/drawingml/2006/table">
            <a:tbl>
              <a:tblPr firstRow="1" bandRow="1">
                <a:tableStyleId>{6E25E649-3F16-4E02-A733-19D2CDBF48F0}</a:tableStyleId>
              </a:tblPr>
              <a:tblGrid>
                <a:gridCol w="3718560">
                  <a:extLst>
                    <a:ext uri="{9D8B030D-6E8A-4147-A177-3AD203B41FA5}">
                      <a16:colId xmlns:a16="http://schemas.microsoft.com/office/drawing/2014/main" val="3161920086"/>
                    </a:ext>
                  </a:extLst>
                </a:gridCol>
                <a:gridCol w="1371600">
                  <a:extLst>
                    <a:ext uri="{9D8B030D-6E8A-4147-A177-3AD203B41FA5}">
                      <a16:colId xmlns:a16="http://schemas.microsoft.com/office/drawing/2014/main" val="3932117982"/>
                    </a:ext>
                  </a:extLst>
                </a:gridCol>
                <a:gridCol w="1509347">
                  <a:extLst>
                    <a:ext uri="{9D8B030D-6E8A-4147-A177-3AD203B41FA5}">
                      <a16:colId xmlns:a16="http://schemas.microsoft.com/office/drawing/2014/main" val="4216625977"/>
                    </a:ext>
                  </a:extLst>
                </a:gridCol>
              </a:tblGrid>
              <a:tr h="185847">
                <a:tc>
                  <a:txBody>
                    <a:bodyPr/>
                    <a:lstStyle/>
                    <a:p>
                      <a:pPr algn="l"/>
                      <a:endParaRPr lang="en-US" sz="1200" b="1" dirty="0">
                        <a:solidFill>
                          <a:schemeClr val="bg1"/>
                        </a:solidFill>
                        <a:latin typeface="+mn-lt"/>
                      </a:endParaRPr>
                    </a:p>
                  </a:txBody>
                  <a:tcPr marL="45720" marR="45720" marT="18000" marB="18000" anchor="b">
                    <a:lnL w="12700" cap="flat" cmpd="sng" algn="ctr">
                      <a:solidFill>
                        <a:srgbClr val="0000C9"/>
                      </a:solidFill>
                      <a:prstDash val="solid"/>
                      <a:round/>
                      <a:headEnd type="none" w="med" len="med"/>
                      <a:tailEnd type="none" w="med" len="med"/>
                    </a:lnL>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r>
                        <a:rPr lang="en-US" sz="1600" b="1" baseline="0" dirty="0">
                          <a:solidFill>
                            <a:schemeClr val="bg1"/>
                          </a:solidFill>
                        </a:rPr>
                        <a:t>N=37</a:t>
                      </a: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rgbClr val="0000C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100"/>
                    </a:p>
                  </a:txBody>
                  <a:tcPr marL="36000" marR="36000" marT="0" marB="18000" anchor="ctr">
                    <a:lnL>
                      <a:noFill/>
                    </a:lnL>
                    <a:lnR w="12700" cap="flat" cmpd="sng" algn="ctr">
                      <a:solidFill>
                        <a:schemeClr val="accent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01493955"/>
                  </a:ext>
                </a:extLst>
              </a:tr>
              <a:tr h="196171">
                <a:tc>
                  <a:txBody>
                    <a:bodyPr/>
                    <a:lstStyle/>
                    <a:p>
                      <a:pPr algn="l"/>
                      <a:r>
                        <a:rPr lang="en-US" sz="1400" b="1" dirty="0">
                          <a:solidFill>
                            <a:schemeClr val="tx1"/>
                          </a:solidFill>
                          <a:latin typeface="+mn-lt"/>
                        </a:rPr>
                        <a:t>TEAE, n (%)</a:t>
                      </a:r>
                      <a:r>
                        <a:rPr lang="en-US" sz="1400" b="1" baseline="30000" dirty="0">
                          <a:solidFill>
                            <a:schemeClr val="tx1"/>
                          </a:solidFill>
                          <a:latin typeface="+mn-lt"/>
                        </a:rPr>
                        <a:t>a</a:t>
                      </a:r>
                    </a:p>
                  </a:txBody>
                  <a:tcPr marL="45720" marR="45720" marT="18000" marB="18000" anchor="ctr">
                    <a:lnL w="12700" cap="flat" cmpd="sng" algn="ctr">
                      <a:solidFill>
                        <a:srgbClr val="0000C9"/>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baseline="0" dirty="0">
                          <a:solidFill>
                            <a:schemeClr val="tx1"/>
                          </a:solidFill>
                        </a:rPr>
                        <a:t>Any grade</a:t>
                      </a:r>
                    </a:p>
                  </a:txBody>
                  <a:tcPr marL="36000" marR="36000" marT="0" marB="1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baseline="0" dirty="0">
                          <a:solidFill>
                            <a:schemeClr val="tx1"/>
                          </a:solidFill>
                        </a:rPr>
                        <a:t>Grade 3/4</a:t>
                      </a:r>
                      <a:endParaRPr lang="en-US" sz="1400" b="1" dirty="0">
                        <a:solidFill>
                          <a:schemeClr val="tx1"/>
                        </a:solidFill>
                      </a:endParaRPr>
                    </a:p>
                  </a:txBody>
                  <a:tcPr marL="36000" marR="36000" marT="0" marB="18000" anchor="ctr">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7590894"/>
                  </a:ext>
                </a:extLst>
              </a:tr>
              <a:tr h="154872">
                <a:tc>
                  <a:txBody>
                    <a:bodyPr/>
                    <a:lstStyle/>
                    <a:p>
                      <a:pPr indent="0" algn="l"/>
                      <a:r>
                        <a:rPr lang="en-US" sz="1100" b="0" dirty="0">
                          <a:solidFill>
                            <a:schemeClr val="tx1"/>
                          </a:solidFill>
                          <a:latin typeface="+mn-lt"/>
                        </a:rPr>
                        <a:t>Any</a:t>
                      </a:r>
                      <a:endParaRPr lang="en-US" sz="1100" b="0" baseline="30000" dirty="0">
                        <a:solidFill>
                          <a:schemeClr val="tx1"/>
                        </a:solidFill>
                        <a:latin typeface="+mn-lt"/>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rPr>
                        <a:t>37 (100)</a:t>
                      </a:r>
                    </a:p>
                  </a:txBody>
                  <a:tcPr marL="36000" marR="36000" marT="0" marB="180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rPr>
                        <a:t>35 (94.6)</a:t>
                      </a:r>
                    </a:p>
                  </a:txBody>
                  <a:tcPr marL="36000" marR="36000" marT="0" marB="18000" anchor="ctr">
                    <a:lnL>
                      <a:noFill/>
                    </a:lnL>
                    <a:lnR w="12700" cap="flat" cmpd="sng" algn="ctr">
                      <a:solidFill>
                        <a:srgbClr val="0000C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081509"/>
                  </a:ext>
                </a:extLst>
              </a:tr>
              <a:tr h="154872">
                <a:tc>
                  <a:txBody>
                    <a:bodyPr/>
                    <a:lstStyle/>
                    <a:p>
                      <a:pPr indent="0" algn="l"/>
                      <a:r>
                        <a:rPr lang="en-US" sz="1100" b="1" dirty="0">
                          <a:solidFill>
                            <a:schemeClr val="tx1"/>
                          </a:solidFill>
                          <a:latin typeface="+mn-lt"/>
                        </a:rPr>
                        <a:t>Hematologic</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solidFill>
                          <a:schemeClr val="tx1"/>
                        </a:solidFill>
                      </a:endParaRPr>
                    </a:p>
                  </a:txBody>
                  <a:tcPr marL="36000" marR="36000" marT="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100" dirty="0">
                        <a:solidFill>
                          <a:schemeClr val="tx1"/>
                        </a:solidFill>
                      </a:endParaRPr>
                    </a:p>
                  </a:txBody>
                  <a:tcPr marL="36000" marR="36000" marT="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60716624"/>
                  </a:ext>
                </a:extLst>
              </a:tr>
              <a:tr h="154872">
                <a:tc>
                  <a:txBody>
                    <a:bodyPr/>
                    <a:lstStyle/>
                    <a:p>
                      <a:pPr marL="91440" indent="0" algn="l"/>
                      <a:r>
                        <a:rPr lang="en-US" sz="1100" dirty="0">
                          <a:solidFill>
                            <a:schemeClr val="tx1"/>
                          </a:solidFill>
                          <a:latin typeface="+mn-lt"/>
                        </a:rPr>
                        <a:t>Neutropenia</a:t>
                      </a:r>
                      <a:r>
                        <a:rPr lang="en-US" sz="1100" baseline="30000" dirty="0">
                          <a:solidFill>
                            <a:schemeClr val="tx1"/>
                          </a:solidFill>
                          <a:latin typeface="+mn-lt"/>
                        </a:rPr>
                        <a:t>b</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rPr>
                        <a:t>28 (75.7)</a:t>
                      </a:r>
                    </a:p>
                  </a:txBody>
                  <a:tcPr marL="36000" marR="36000" marT="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solidFill>
                            <a:schemeClr val="tx1"/>
                          </a:solidFill>
                        </a:rPr>
                        <a:t>27 (73.0)</a:t>
                      </a:r>
                    </a:p>
                  </a:txBody>
                  <a:tcPr marL="36000" marR="36000" marT="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7324210"/>
                  </a:ext>
                </a:extLst>
              </a:tr>
              <a:tr h="15487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rPr>
                        <a:t>Anemia</a:t>
                      </a:r>
                      <a:r>
                        <a:rPr lang="en-US" sz="1100" baseline="30000" dirty="0">
                          <a:solidFill>
                            <a:schemeClr val="tx1"/>
                          </a:solidFill>
                        </a:rPr>
                        <a:t>c</a:t>
                      </a:r>
                      <a:endParaRPr lang="en-US" sz="1100" baseline="30000" dirty="0">
                        <a:solidFill>
                          <a:schemeClr val="tx1"/>
                        </a:solidFill>
                        <a:latin typeface="+mn-lt"/>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13 (35.1)</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7 (18.9)</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79928374"/>
                  </a:ext>
                </a:extLst>
              </a:tr>
              <a:tr h="154872">
                <a:tc>
                  <a:txBody>
                    <a:bodyPr/>
                    <a:lstStyle/>
                    <a:p>
                      <a:pPr marL="9144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strike="noStrike" dirty="0">
                          <a:solidFill>
                            <a:schemeClr val="tx1"/>
                          </a:solidFill>
                          <a:effectLst/>
                        </a:rPr>
                        <a:t>Thrombocytopenia</a:t>
                      </a:r>
                      <a:r>
                        <a:rPr lang="en-US" sz="1100" strike="noStrike" baseline="30000" dirty="0">
                          <a:solidFill>
                            <a:schemeClr val="tx1"/>
                          </a:solidFill>
                          <a:effectLst/>
                        </a:rPr>
                        <a:t>d</a:t>
                      </a:r>
                      <a:endParaRPr lang="en-US" sz="1100" strike="noStrike" baseline="30000" dirty="0">
                        <a:solidFill>
                          <a:schemeClr val="tx1"/>
                        </a:solidFill>
                        <a:effectLst/>
                        <a:latin typeface="+mn-lt"/>
                        <a:ea typeface="Calibri" panose="020F0502020204030204" pitchFamily="34" charset="0"/>
                        <a:cs typeface="Times New Roman" panose="02020603050405020304" pitchFamily="18" charset="0"/>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6 (16.2)</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4 (10.8)</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92907945"/>
                  </a:ext>
                </a:extLst>
              </a:tr>
              <a:tr h="165197">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US" sz="1100" b="1" dirty="0">
                          <a:solidFill>
                            <a:schemeClr val="tx1"/>
                          </a:solidFill>
                          <a:effectLst/>
                          <a:latin typeface="+mn-lt"/>
                          <a:ea typeface="Calibri" panose="020F0502020204030204" pitchFamily="34" charset="0"/>
                          <a:cs typeface="Times New Roman" panose="02020603050405020304" pitchFamily="18" charset="0"/>
                        </a:rPr>
                        <a:t>Nonhematologic</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3133854"/>
                  </a:ext>
                </a:extLst>
              </a:tr>
              <a:tr h="165197">
                <a:tc>
                  <a:txBody>
                    <a:bodyPr/>
                    <a:lstStyle/>
                    <a:p>
                      <a:pPr marL="91440" indent="0" algn="l"/>
                      <a:r>
                        <a:rPr lang="en-US" sz="1100" dirty="0">
                          <a:solidFill>
                            <a:schemeClr val="tx1"/>
                          </a:solidFill>
                        </a:rPr>
                        <a:t>CRS</a:t>
                      </a:r>
                      <a:endParaRPr lang="en-US" sz="1100" dirty="0">
                        <a:solidFill>
                          <a:schemeClr val="tx1"/>
                        </a:solidFill>
                        <a:latin typeface="+mn-lt"/>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23 (62.2)</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438107"/>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Pyrexia</a:t>
                      </a: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14 (37.8)</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795166"/>
                  </a:ext>
                </a:extLst>
              </a:tr>
              <a:tr h="165197">
                <a:tc>
                  <a:txBody>
                    <a:bodyPr/>
                    <a:lstStyle/>
                    <a:p>
                      <a:pPr marL="91440" indent="0" algn="l">
                        <a:lnSpc>
                          <a:spcPct val="107000"/>
                        </a:lnSpc>
                        <a:spcAft>
                          <a:spcPts val="800"/>
                        </a:spcAft>
                      </a:pPr>
                      <a:r>
                        <a:rPr lang="en-US" sz="1100" dirty="0">
                          <a:solidFill>
                            <a:schemeClr val="tx1"/>
                          </a:solidFill>
                          <a:effectLst/>
                        </a:rPr>
                        <a:t>Cough</a:t>
                      </a:r>
                      <a:endParaRPr lang="en-US" sz="1100" dirty="0">
                        <a:solidFill>
                          <a:schemeClr val="tx1"/>
                        </a:solidFill>
                        <a:effectLst/>
                        <a:latin typeface="+mn-lt"/>
                        <a:ea typeface="Calibri" panose="020F0502020204030204" pitchFamily="34" charset="0"/>
                        <a:cs typeface="Times New Roman"/>
                      </a:endParaRPr>
                    </a:p>
                  </a:txBody>
                  <a:tcPr marL="45720" marR="45720" marT="18000" marB="18000" anchor="ctr">
                    <a:lnL w="12700" cap="flat" cmpd="sng" algn="ctr">
                      <a:solidFill>
                        <a:srgbClr val="0000C9"/>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11 (29.7)</a:t>
                      </a:r>
                    </a:p>
                  </a:txBody>
                  <a:tcPr marL="45720" marR="45720" marT="18000" marB="18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772433"/>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Injection site reaction</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11 (29.7)</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288590"/>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Nausea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11 (29.7)</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790509"/>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Rash</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11 (29.7)</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3 (8.1)</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8018694"/>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Diarrhea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9 (24.3)</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1 (2.7)</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8940232"/>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Hypogammaglobulinemia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9 (24.3)</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1 (2.7)</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8492832"/>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Constipation</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 (21.6)</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5593232"/>
                  </a:ext>
                </a:extLst>
              </a:tr>
              <a:tr h="165197">
                <a:tc>
                  <a:txBody>
                    <a:bodyPr/>
                    <a:lstStyle/>
                    <a:p>
                      <a:pPr marL="91440" indent="0" algn="l">
                        <a:lnSpc>
                          <a:spcPct val="107000"/>
                        </a:lnSpc>
                        <a:spcAft>
                          <a:spcPts val="800"/>
                        </a:spcAft>
                      </a:pPr>
                      <a:r>
                        <a:rPr lang="en-US" sz="1100" dirty="0">
                          <a:solidFill>
                            <a:schemeClr val="tx1"/>
                          </a:solidFill>
                          <a:effectLst/>
                          <a:latin typeface="+mn-lt"/>
                          <a:ea typeface="Calibri" panose="020F0502020204030204" pitchFamily="34" charset="0"/>
                          <a:cs typeface="Times New Roman"/>
                        </a:rPr>
                        <a:t>Decreased appetite</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 (21.6)</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dirty="0">
                          <a:solidFill>
                            <a:schemeClr val="tx1"/>
                          </a:solidFill>
                          <a:effectLst/>
                          <a:latin typeface="+mn-lt"/>
                          <a:ea typeface="Calibri" panose="020F0502020204030204" pitchFamily="34" charset="0"/>
                          <a:cs typeface="Times New Roman"/>
                        </a:rPr>
                        <a:t>2 (5.4)</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8390867"/>
                  </a:ext>
                </a:extLst>
              </a:tr>
              <a:tr h="165197">
                <a:tc>
                  <a:txBody>
                    <a:bodyPr/>
                    <a:lstStyle/>
                    <a:p>
                      <a:pPr marL="91440" indent="0" algn="l">
                        <a:lnSpc>
                          <a:spcPct val="107000"/>
                        </a:lnSpc>
                        <a:spcAft>
                          <a:spcPts val="800"/>
                        </a:spcAft>
                      </a:pPr>
                      <a:r>
                        <a:rPr lang="en-US" sz="1100" baseline="0" dirty="0">
                          <a:solidFill>
                            <a:schemeClr val="tx1"/>
                          </a:solidFill>
                          <a:effectLst/>
                          <a:latin typeface="+mn-lt"/>
                          <a:ea typeface="Calibri" panose="020F0502020204030204" pitchFamily="34" charset="0"/>
                          <a:cs typeface="Times New Roman"/>
                        </a:rPr>
                        <a:t>Fatigue</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7 (18.9)</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8123701"/>
                  </a:ext>
                </a:extLst>
              </a:tr>
              <a:tr h="165197">
                <a:tc>
                  <a:txBody>
                    <a:bodyPr/>
                    <a:lstStyle/>
                    <a:p>
                      <a:pPr marL="91440" indent="0" algn="l">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Peripheral sensory neuropathy</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7 (18.9)</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0119311"/>
                  </a:ext>
                </a:extLst>
              </a:tr>
              <a:tr h="165197">
                <a:tc>
                  <a:txBody>
                    <a:bodyPr/>
                    <a:lstStyle/>
                    <a:p>
                      <a:pPr marL="91440" indent="0" algn="l">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Asthenia</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6 (16.2)</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4 (10.8)</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0418812"/>
                  </a:ext>
                </a:extLst>
              </a:tr>
              <a:tr h="165197">
                <a:tc>
                  <a:txBody>
                    <a:bodyPr/>
                    <a:lstStyle/>
                    <a:p>
                      <a:pPr marL="91440" indent="0" algn="l">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Cytomegalovirus test positive</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6 (16.2)</a:t>
                      </a:r>
                    </a:p>
                  </a:txBody>
                  <a:tcPr marL="45720" marR="45720" marT="18000" marB="18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7812751"/>
                  </a:ext>
                </a:extLst>
              </a:tr>
              <a:tr h="165197">
                <a:tc>
                  <a:txBody>
                    <a:bodyPr/>
                    <a:lstStyle/>
                    <a:p>
                      <a:pPr marL="91440" indent="0" algn="l">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Edema peripheral</a:t>
                      </a:r>
                    </a:p>
                  </a:txBody>
                  <a:tcPr marL="45720" marR="45720" marT="18000" marB="18000" anchor="ctr">
                    <a:lnL w="12700" cap="flat" cmpd="sng" algn="ctr">
                      <a:solidFill>
                        <a:srgbClr val="0000C9"/>
                      </a:solidFill>
                      <a:prstDash val="solid"/>
                      <a:round/>
                      <a:headEnd type="none" w="med" len="med"/>
                      <a:tailEnd type="none" w="med" len="med"/>
                    </a:lnL>
                    <a:lnR>
                      <a:noFill/>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6 (16.2)</a:t>
                      </a:r>
                    </a:p>
                  </a:txBody>
                  <a:tcPr marL="45720" marR="45720" marT="18000" marB="18000" anchor="ctr">
                    <a:lnL>
                      <a:noFill/>
                    </a:lnL>
                    <a:lnR>
                      <a:noFill/>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100" strike="noStrike" dirty="0">
                          <a:solidFill>
                            <a:schemeClr val="tx1"/>
                          </a:solidFill>
                          <a:effectLst/>
                          <a:latin typeface="+mn-lt"/>
                          <a:ea typeface="Calibri" panose="020F0502020204030204" pitchFamily="34" charset="0"/>
                          <a:cs typeface="Times New Roman"/>
                        </a:rPr>
                        <a:t>0</a:t>
                      </a:r>
                    </a:p>
                  </a:txBody>
                  <a:tcPr marL="45720" marR="45720" marT="18000" marB="18000" anchor="ctr">
                    <a:lnL>
                      <a:noFill/>
                    </a:lnL>
                    <a:lnR w="12700" cap="flat" cmpd="sng" algn="ctr">
                      <a:solidFill>
                        <a:srgbClr val="0000C9"/>
                      </a:solidFill>
                      <a:prstDash val="solid"/>
                      <a:round/>
                      <a:headEnd type="none" w="med" len="med"/>
                      <a:tailEnd type="none" w="med" len="med"/>
                    </a:lnR>
                    <a:lnT>
                      <a:noFill/>
                    </a:lnT>
                    <a:lnB w="12700" cap="flat" cmpd="sng" algn="ctr">
                      <a:solidFill>
                        <a:srgbClr val="0000C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244439"/>
                  </a:ext>
                </a:extLst>
              </a:tr>
            </a:tbl>
          </a:graphicData>
        </a:graphic>
      </p:graphicFrame>
    </p:spTree>
    <p:extLst>
      <p:ext uri="{BB962C8B-B14F-4D97-AF65-F5344CB8AC3E}">
        <p14:creationId xmlns:p14="http://schemas.microsoft.com/office/powerpoint/2010/main" val="2230888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ca6b9cf-ddfc-4f8b-aa7c-0dd7895f0d92"/>
</p:tagLst>
</file>

<file path=ppt/theme/theme1.xml><?xml version="1.0" encoding="utf-8"?>
<a:theme xmlns:a="http://schemas.openxmlformats.org/drawingml/2006/main" name="Streamline">
  <a:themeElements>
    <a:clrScheme name="Custom 10">
      <a:dk1>
        <a:srgbClr val="000000"/>
      </a:dk1>
      <a:lt1>
        <a:srgbClr val="FFFFFF"/>
      </a:lt1>
      <a:dk2>
        <a:srgbClr val="00004E"/>
      </a:dk2>
      <a:lt2>
        <a:srgbClr val="0095FF"/>
      </a:lt2>
      <a:accent1>
        <a:srgbClr val="0000C9"/>
      </a:accent1>
      <a:accent2>
        <a:srgbClr val="000483"/>
      </a:accent2>
      <a:accent3>
        <a:srgbClr val="0DBDBA"/>
      </a:accent3>
      <a:accent4>
        <a:srgbClr val="67BB6E"/>
      </a:accent4>
      <a:accent5>
        <a:srgbClr val="9D73F7"/>
      </a:accent5>
      <a:accent6>
        <a:srgbClr val="D95776"/>
      </a:accent6>
      <a:hlink>
        <a:srgbClr val="0000C9"/>
      </a:hlink>
      <a:folHlink>
        <a:srgbClr val="9D73F7"/>
      </a:folHlink>
    </a:clrScheme>
    <a:fontScheme name="Pfizer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1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algn="l">
          <a:defRPr smtClean="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15F6AEC73C4B4E802689EE8A6402D0" ma:contentTypeVersion="7" ma:contentTypeDescription="Create a new document." ma:contentTypeScope="" ma:versionID="298a1d43037c4d850f689f4b7f9b4580">
  <xsd:schema xmlns:xsd="http://www.w3.org/2001/XMLSchema" xmlns:xs="http://www.w3.org/2001/XMLSchema" xmlns:p="http://schemas.microsoft.com/office/2006/metadata/properties" xmlns:ns2="d73b4399-1d49-45ca-aadf-68fd1ae1787b" targetNamespace="http://schemas.microsoft.com/office/2006/metadata/properties" ma:root="true" ma:fieldsID="4b89763a3bc517fe2bc068479dcdae82" ns2:_="">
    <xsd:import namespace="d73b4399-1d49-45ca-aadf-68fd1ae178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4399-1d49-45ca-aadf-68fd1ae17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5C3D4-D484-4BAD-B148-B637F15C366F}">
  <ds:schemaRefs>
    <ds:schemaRef ds:uri="d73b4399-1d49-45ca-aadf-68fd1ae178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D944AB-A650-4299-B521-6B4246C48B57}">
  <ds:schemaRefs>
    <ds:schemaRef ds:uri="http://schemas.microsoft.com/sharepoint/v3/contenttype/forms"/>
  </ds:schemaRefs>
</ds:datastoreItem>
</file>

<file path=customXml/itemProps3.xml><?xml version="1.0" encoding="utf-8"?>
<ds:datastoreItem xmlns:ds="http://schemas.openxmlformats.org/officeDocument/2006/customXml" ds:itemID="{C381433B-7386-43D8-865B-7A926CD36D3A}">
  <ds:schemaRefs>
    <ds:schemaRef ds:uri="d73b4399-1d49-45ca-aadf-68fd1ae178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193</TotalTime>
  <Words>2784</Words>
  <Application>Microsoft Office PowerPoint</Application>
  <PresentationFormat>Widescreen</PresentationFormat>
  <Paragraphs>341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Streamline</vt:lpstr>
      <vt:lpstr>PowerPoint Presentation</vt:lpstr>
      <vt:lpstr>Key takeaways</vt:lpstr>
      <vt:lpstr>Background</vt:lpstr>
      <vt:lpstr>Objectives</vt:lpstr>
      <vt:lpstr>MagnetisMM-6 Part 1 Study Design</vt:lpstr>
      <vt:lpstr>MagnetisMM-6 Part 1 Dose Level G Dosing Schedule</vt:lpstr>
      <vt:lpstr>Baseline Characteristics</vt:lpstr>
      <vt:lpstr>Patient Disposition</vt:lpstr>
      <vt:lpstr>Treatment-Emergent Adverse Events ≥15%</vt:lpstr>
      <vt:lpstr>TEAEs: Infections ≥5%</vt:lpstr>
      <vt:lpstr>Early Emerging Response Data</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Pelc, Jason</dc:creator>
  <cp:lastModifiedBy>William Clafshenkel</cp:lastModifiedBy>
  <cp:revision>10</cp:revision>
  <cp:lastPrinted>2024-10-09T19:52:52Z</cp:lastPrinted>
  <dcterms:modified xsi:type="dcterms:W3CDTF">2025-05-09T21:27:02Z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0x010100346409DDFAAC5D44BAA4E1D2B555798B</vt:lpwstr>
  </property>
  <property fmtid="{D5CDD505-2E9C-101B-9397-08002B2CF9AE}" pid="3" name="MSIP_Label_4791b42f-c435-42ca-9531-75a3f42aae3d_Enabled">
    <vt:lpwstr>true</vt:lpwstr>
  </property>
  <property fmtid="{D5CDD505-2E9C-101B-9397-08002B2CF9AE}" pid="4" name="MSIP_Label_4791b42f-c435-42ca-9531-75a3f42aae3d_SetDate">
    <vt:lpwstr>2023-05-18T11:28:30Z</vt:lpwstr>
  </property>
  <property fmtid="{D5CDD505-2E9C-101B-9397-08002B2CF9AE}" pid="5" name="MSIP_Label_4791b42f-c435-42ca-9531-75a3f42aae3d_Method">
    <vt:lpwstr>Privileged</vt:lpwstr>
  </property>
  <property fmtid="{D5CDD505-2E9C-101B-9397-08002B2CF9AE}" pid="6" name="MSIP_Label_4791b42f-c435-42ca-9531-75a3f42aae3d_Name">
    <vt:lpwstr>4791b42f-c435-42ca-9531-75a3f42aae3d</vt:lpwstr>
  </property>
  <property fmtid="{D5CDD505-2E9C-101B-9397-08002B2CF9AE}" pid="7" name="MSIP_Label_4791b42f-c435-42ca-9531-75a3f42aae3d_SiteId">
    <vt:lpwstr>7a916015-20ae-4ad1-9170-eefd915e9272</vt:lpwstr>
  </property>
  <property fmtid="{D5CDD505-2E9C-101B-9397-08002B2CF9AE}" pid="8" name="MSIP_Label_4791b42f-c435-42ca-9531-75a3f42aae3d_ActionId">
    <vt:lpwstr>dae39b00-b4cd-4e26-b48a-dcf0283c578e</vt:lpwstr>
  </property>
  <property fmtid="{D5CDD505-2E9C-101B-9397-08002B2CF9AE}" pid="9" name="MSIP_Label_4791b42f-c435-42ca-9531-75a3f42aae3d_ContentBits">
    <vt:lpwstr>0</vt:lpwstr>
  </property>
  <property fmtid="{D5CDD505-2E9C-101B-9397-08002B2CF9AE}" pid="10" name="MediaServiceImageTags">
    <vt:lpwstr/>
  </property>
</Properties>
</file>