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6"/>
  </p:notesMasterIdLst>
  <p:sldIdLst>
    <p:sldId id="267" r:id="rId6"/>
    <p:sldId id="281" r:id="rId7"/>
    <p:sldId id="272" r:id="rId8"/>
    <p:sldId id="273" r:id="rId9"/>
    <p:sldId id="2147483254" r:id="rId10"/>
    <p:sldId id="2147483256" r:id="rId11"/>
    <p:sldId id="280" r:id="rId12"/>
    <p:sldId id="278" r:id="rId13"/>
    <p:sldId id="2147483258" r:id="rId14"/>
    <p:sldId id="21474832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 id="2" name="OxPG" initials="OxPG" lastIdx="252" clrIdx="1">
    <p:extLst>
      <p:ext uri="{19B8F6BF-5375-455C-9EA6-DF929625EA0E}">
        <p15:presenceInfo xmlns:p15="http://schemas.microsoft.com/office/powerpoint/2012/main" userId="OxPG" providerId="None"/>
      </p:ext>
    </p:extLst>
  </p:cmAuthor>
  <p:cmAuthor id="3" name="Diana.Avery" initials="DA" lastIdx="30" clrIdx="2">
    <p:extLst>
      <p:ext uri="{19B8F6BF-5375-455C-9EA6-DF929625EA0E}">
        <p15:presenceInfo xmlns:p15="http://schemas.microsoft.com/office/powerpoint/2012/main" userId="Diana.Avery" providerId="None"/>
      </p:ext>
    </p:extLst>
  </p:cmAuthor>
  <p:cmAuthor id="4" name="Annotation" initials="A" lastIdx="24" clrIdx="3">
    <p:extLst>
      <p:ext uri="{19B8F6BF-5375-455C-9EA6-DF929625EA0E}">
        <p15:presenceInfo xmlns:p15="http://schemas.microsoft.com/office/powerpoint/2012/main" userId="Annotation" providerId="None"/>
      </p:ext>
    </p:extLst>
  </p:cmAuthor>
  <p:cmAuthor id="5" name="DJV" initials="OxPG" lastIdx="5" clrIdx="4">
    <p:extLst>
      <p:ext uri="{19B8F6BF-5375-455C-9EA6-DF929625EA0E}">
        <p15:presenceInfo xmlns:p15="http://schemas.microsoft.com/office/powerpoint/2012/main" userId="DJV" providerId="None"/>
      </p:ext>
    </p:extLst>
  </p:cmAuthor>
  <p:cmAuthor id="6" name="Guest User" initials="GU" lastIdx="66" clrIdx="5">
    <p:extLst>
      <p:ext uri="{19B8F6BF-5375-455C-9EA6-DF929625EA0E}">
        <p15:presenceInfo xmlns:p15="http://schemas.microsoft.com/office/powerpoint/2012/main" userId="S::urn:spo:anon#d1b05c7d66f380ed050de5f8b62a10fc0289998f647d8d1459cf5bd4a27fed5d::" providerId="AD"/>
      </p:ext>
    </p:extLst>
  </p:cmAuthor>
  <p:cmAuthor id="7" name="Dominique Verlaan" initials="OxPG" lastIdx="47" clrIdx="6">
    <p:extLst>
      <p:ext uri="{19B8F6BF-5375-455C-9EA6-DF929625EA0E}">
        <p15:presenceInfo xmlns:p15="http://schemas.microsoft.com/office/powerpoint/2012/main" userId="Dominique Verlaan" providerId="None"/>
      </p:ext>
    </p:extLst>
  </p:cmAuthor>
  <p:cmAuthor id="8" name="Li, Meng" initials="ML" lastIdx="19" clrIdx="7">
    <p:extLst>
      <p:ext uri="{19B8F6BF-5375-455C-9EA6-DF929625EA0E}">
        <p15:presenceInfo xmlns:p15="http://schemas.microsoft.com/office/powerpoint/2012/main" userId="S::LIM180@pfizer.com::d57299a9-3a6f-4aa2-a2dd-215587e3b486" providerId="AD"/>
      </p:ext>
    </p:extLst>
  </p:cmAuthor>
  <p:cmAuthor id="9" name="Kent, Sean" initials="SK" lastIdx="8" clrIdx="8">
    <p:extLst>
      <p:ext uri="{19B8F6BF-5375-455C-9EA6-DF929625EA0E}">
        <p15:presenceInfo xmlns:p15="http://schemas.microsoft.com/office/powerpoint/2012/main" userId="S::KENTS05@pfizer.com::e682bead-d34b-4b79-93a3-22073265c3cf" providerId="AD"/>
      </p:ext>
    </p:extLst>
  </p:cmAuthor>
  <p:cmAuthor id="10" name="Li, Meng" initials="LM" lastIdx="7" clrIdx="9">
    <p:extLst>
      <p:ext uri="{19B8F6BF-5375-455C-9EA6-DF929625EA0E}">
        <p15:presenceInfo xmlns:p15="http://schemas.microsoft.com/office/powerpoint/2012/main" userId="S::meng.li7_pfizer.com#ext#@oxfordpharmagenesis.onmicrosoft.com::b74bf7a2-bf41-4b14-8538-e20981678efc" providerId="AD"/>
      </p:ext>
    </p:extLst>
  </p:cmAuthor>
  <p:cmAuthor id="11" name="Skoura, Athanasia" initials="AS" lastIdx="17" clrIdx="10">
    <p:extLst>
      <p:ext uri="{19B8F6BF-5375-455C-9EA6-DF929625EA0E}">
        <p15:presenceInfo xmlns:p15="http://schemas.microsoft.com/office/powerpoint/2012/main" userId="S::SKOURA@pfizer.com::05e4498a-4ee3-4802-9473-3291ab51943b" providerId="AD"/>
      </p:ext>
    </p:extLst>
  </p:cmAuthor>
  <p:cmAuthor id="12" name="Kent, Sean" initials="KS" lastIdx="1" clrIdx="11">
    <p:extLst>
      <p:ext uri="{19B8F6BF-5375-455C-9EA6-DF929625EA0E}">
        <p15:presenceInfo xmlns:p15="http://schemas.microsoft.com/office/powerpoint/2012/main" userId="S::sean.kent_pfizer.com#ext#@oxfordpharmagenesis.onmicrosoft.com::9e4abffb-d17e-4f87-bd41-346a35ca12ca" providerId="AD"/>
      </p:ext>
    </p:extLst>
  </p:cmAuthor>
  <p:cmAuthor id="13" name="Lina Gomes" initials="LG" lastIdx="1" clrIdx="12">
    <p:extLst>
      <p:ext uri="{19B8F6BF-5375-455C-9EA6-DF929625EA0E}">
        <p15:presenceInfo xmlns:p15="http://schemas.microsoft.com/office/powerpoint/2012/main" userId="S::lina.gomes@pharmagenesis.com::ab7e2da6-47a9-451f-a9d7-fd59dff99f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7"/>
    <a:srgbClr val="E9EBF5"/>
    <a:srgbClr val="FFFFFF"/>
    <a:srgbClr val="4472C4"/>
    <a:srgbClr val="B4C7E7"/>
    <a:srgbClr val="E8EAF4"/>
    <a:srgbClr val="003FE2"/>
    <a:srgbClr val="00004E"/>
    <a:srgbClr val="008864"/>
    <a:srgbClr val="59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p:restoredTop sz="94649"/>
  </p:normalViewPr>
  <p:slideViewPr>
    <p:cSldViewPr snapToGrid="0">
      <p:cViewPr varScale="1">
        <p:scale>
          <a:sx n="91" d="100"/>
          <a:sy n="91" d="100"/>
        </p:scale>
        <p:origin x="186" y="306"/>
      </p:cViewPr>
      <p:guideLst>
        <p:guide orient="horz" pos="2160"/>
        <p:guide pos="3840"/>
        <p:guide pos="4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5-05T10:36:56.069" idx="227">
    <p:pos x="185" y="1093"/>
    <p:text>Sung-Bae Kim: OK as it. A brief note on how 1mg was chosen n part 1 would clarify the rationale.  It could be worth mentioningif 5mg was near the upper end of the dose-response curve</p:text>
    <p:extLst>
      <p:ext uri="{C676402C-5697-4E1C-873F-D02D1690AC5C}">
        <p15:threadingInfo xmlns:p15="http://schemas.microsoft.com/office/powerpoint/2012/main" timeZoneBias="240"/>
      </p:ext>
    </p:extLst>
  </p:cm>
  <p:cm authorId="2" dt="2025-05-05T11:27:02.613" idx="236">
    <p:pos x="185" y="1189"/>
    <p:text>Query for Pfizer team: Rationale for the 1 mg dose is provided on Slides 5-6. However, please advise if you'd like to make any revisions to address Sung-Bae Kim's feedback</p:text>
    <p:extLst>
      <p:ext uri="{C676402C-5697-4E1C-873F-D02D1690AC5C}">
        <p15:threadingInfo xmlns:p15="http://schemas.microsoft.com/office/powerpoint/2012/main" timeZoneBias="240">
          <p15:parentCm authorId="2" idx="22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5-08T16:16:33.897" idx="249">
    <p:pos x="2914" y="1402"/>
    <p:text>Yeon Hee Park: 2 mg + Fulve showed differnt H3K23Ac reduction pattern. Do you have any plausible explnatation?</p:text>
    <p:extLst>
      <p:ext uri="{C676402C-5697-4E1C-873F-D02D1690AC5C}">
        <p15:threadingInfo xmlns:p15="http://schemas.microsoft.com/office/powerpoint/2012/main" timeZoneBias="240"/>
      </p:ext>
    </p:extLst>
  </p:cm>
  <p:cm authorId="2" dt="2025-05-08T16:16:49.461" idx="250">
    <p:pos x="2914" y="1498"/>
    <p:text>Query for Pfizer team: Please advise how you'd like to address this query.</p:text>
    <p:extLst>
      <p:ext uri="{C676402C-5697-4E1C-873F-D02D1690AC5C}">
        <p15:threadingInfo xmlns:p15="http://schemas.microsoft.com/office/powerpoint/2012/main" timeZoneBias="240">
          <p15:parentCm authorId="2" idx="24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5-05-05T10:37:53.924" idx="228">
    <p:pos x="7244" y="1309"/>
    <p:text>Sung-Bae Kim: People might question on whether differences of No prior LOTs ,  % of chemotherapy could explain differences in PFS between 1 vs 5 mg.</p:text>
    <p:extLst>
      <p:ext uri="{C676402C-5697-4E1C-873F-D02D1690AC5C}">
        <p15:threadingInfo xmlns:p15="http://schemas.microsoft.com/office/powerpoint/2012/main" timeZoneBias="240"/>
      </p:ext>
    </p:extLst>
  </p:cm>
  <p:cm authorId="2" dt="2025-05-05T11:11:30.605" idx="234">
    <p:pos x="7244" y="1405"/>
    <p:text>Query for Pfizer team: Please advise how you'd like to address this comment (and related comment from Sung-Bae Kim on Slide 9)</p:text>
    <p:extLst>
      <p:ext uri="{C676402C-5697-4E1C-873F-D02D1690AC5C}">
        <p15:threadingInfo xmlns:p15="http://schemas.microsoft.com/office/powerpoint/2012/main" timeZoneBias="240">
          <p15:parentCm authorId="2" idx="22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05-07T15:57:50.083" idx="246">
    <p:pos x="235" y="3472"/>
    <p:text>Q for Pfizer team: Footnote 'a' was added, based on info provided by Nancy and Meng in the last round of review, which appeared to be calculated using data from table 14.3.1.3.2.2.9 (pgs 739 and 748) of safety outputs (assuming no patient overlap between neutrophil count decreased &amp; neutropenia). 
Please confirm that footnote 'a'  is correct, as written.</p:text>
    <p:extLst>
      <p:ext uri="{C676402C-5697-4E1C-873F-D02D1690AC5C}">
        <p15:threadingInfo xmlns:p15="http://schemas.microsoft.com/office/powerpoint/2012/main" timeZoneBias="240"/>
      </p:ext>
    </p:extLst>
  </p:cm>
  <p:cm authorId="2" dt="2025-05-08T15:09:08.521" idx="248">
    <p:pos x="235" y="3658"/>
    <p:text>Q for Pfizer team: We have included footnote 'b', per the addition by your team. Please advise where in the safety outputs (file name: "C4551001_L2_Oct2024_Final_Safety_11thDec.pdf") this % was derived, since we were unable to confirm it. 
In this cohort in the first 3 cycles:
--Table 14.4.1.1.4 (pg 1011) reports PF-07248144 dose reductions due to AEs in 3 (7%) patients. 
--Table 14.3.1.3.2.2.7.1 (pg 685) reports TEAEs leading to dose reduction in 14 (33%) patients 
--Table 14.3.1.3.2.2.9.1 (pg 778) reports TRAEs leading to dose reduction in 14 (33%) patients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05-08T16:18:31.188" idx="251">
    <p:pos x="3857" y="804"/>
    <p:text>Sung-Bae Kim: The comparison betwen 5 mg vs 1mg is not from a randomized trial. The big difference in PFS is likely real, but it might wonderif any baseline  imbalances contributed</p:text>
    <p:extLst>
      <p:ext uri="{C676402C-5697-4E1C-873F-D02D1690AC5C}">
        <p15:threadingInfo xmlns:p15="http://schemas.microsoft.com/office/powerpoint/2012/main" timeZoneBias="240"/>
      </p:ext>
    </p:extLst>
  </p:cm>
  <p:cm authorId="2" dt="2025-05-08T16:18:40.266" idx="252">
    <p:pos x="3857" y="900"/>
    <p:text>Pfizer team: see related comment from Sung-Bae Kim on Slide 7</p:text>
    <p:extLst>
      <p:ext uri="{C676402C-5697-4E1C-873F-D02D1690AC5C}">
        <p15:threadingInfo xmlns:p15="http://schemas.microsoft.com/office/powerpoint/2012/main" timeZoneBias="240">
          <p15:parentCm authorId="2" idx="25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1</a:t>
            </a:fld>
            <a:endParaRPr lang="en-US"/>
          </a:p>
        </p:txBody>
      </p:sp>
    </p:spTree>
    <p:extLst>
      <p:ext uri="{BB962C8B-B14F-4D97-AF65-F5344CB8AC3E}">
        <p14:creationId xmlns:p14="http://schemas.microsoft.com/office/powerpoint/2010/main" val="250266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3</a:t>
            </a:fld>
            <a:endParaRPr lang="en-US"/>
          </a:p>
        </p:txBody>
      </p:sp>
    </p:spTree>
    <p:extLst>
      <p:ext uri="{BB962C8B-B14F-4D97-AF65-F5344CB8AC3E}">
        <p14:creationId xmlns:p14="http://schemas.microsoft.com/office/powerpoint/2010/main" val="36374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4</a:t>
            </a:fld>
            <a:endParaRPr lang="en-US"/>
          </a:p>
        </p:txBody>
      </p:sp>
    </p:spTree>
    <p:extLst>
      <p:ext uri="{BB962C8B-B14F-4D97-AF65-F5344CB8AC3E}">
        <p14:creationId xmlns:p14="http://schemas.microsoft.com/office/powerpoint/2010/main" val="132772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92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29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7</a:t>
            </a:fld>
            <a:endParaRPr lang="en-US"/>
          </a:p>
        </p:txBody>
      </p:sp>
    </p:spTree>
    <p:extLst>
      <p:ext uri="{BB962C8B-B14F-4D97-AF65-F5344CB8AC3E}">
        <p14:creationId xmlns:p14="http://schemas.microsoft.com/office/powerpoint/2010/main" val="104611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8</a:t>
            </a:fld>
            <a:endParaRPr lang="en-US"/>
          </a:p>
        </p:txBody>
      </p:sp>
    </p:spTree>
    <p:extLst>
      <p:ext uri="{BB962C8B-B14F-4D97-AF65-F5344CB8AC3E}">
        <p14:creationId xmlns:p14="http://schemas.microsoft.com/office/powerpoint/2010/main" val="925890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D9E9D-93A9-4E6A-8E42-DC0055A852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534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chemeClr val="bg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1" y="490957"/>
            <a:ext cx="2233782"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1063384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440268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44142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116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93F79C-5539-4882-A878-6AA9BD291616}"/>
              </a:ext>
            </a:extLst>
          </p:cNvPr>
          <p:cNvSpPr>
            <a:spLocks noGrp="1"/>
          </p:cNvSpPr>
          <p:nvPr>
            <p:ph type="dt" sz="half" idx="10"/>
          </p:nvPr>
        </p:nvSpPr>
        <p:spPr/>
        <p:txBody>
          <a:bodyPr/>
          <a:lstStyle/>
          <a:p>
            <a:fld id="{E878E680-9A67-4F44-9316-ADCD276C1930}" type="datetimeFigureOut">
              <a:rPr lang="en-US" smtClean="0"/>
              <a:t>5/8/2025</a:t>
            </a:fld>
            <a:endParaRPr lang="en-US"/>
          </a:p>
        </p:txBody>
      </p:sp>
      <p:sp>
        <p:nvSpPr>
          <p:cNvPr id="3" name="Footer Placeholder 2">
            <a:extLst>
              <a:ext uri="{FF2B5EF4-FFF2-40B4-BE49-F238E27FC236}">
                <a16:creationId xmlns:a16="http://schemas.microsoft.com/office/drawing/2014/main" id="{81FE1188-FAFA-47AF-9CDF-ED0A98184B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3284A1-91AA-4387-B7CC-6B99C5E3EA2A}"/>
              </a:ext>
            </a:extLst>
          </p:cNvPr>
          <p:cNvSpPr>
            <a:spLocks noGrp="1"/>
          </p:cNvSpPr>
          <p:nvPr>
            <p:ph type="sldNum" sz="quarter" idx="12"/>
          </p:nvPr>
        </p:nvSpPr>
        <p:spPr/>
        <p:txBody>
          <a:bodyPr/>
          <a:lstStyle/>
          <a:p>
            <a:fld id="{A72ADC56-2F56-4266-8D87-C88D562E5188}" type="slidenum">
              <a:rPr lang="en-US" smtClean="0"/>
              <a:t>‹#›</a:t>
            </a:fld>
            <a:endParaRPr lang="en-US"/>
          </a:p>
        </p:txBody>
      </p:sp>
    </p:spTree>
    <p:extLst>
      <p:ext uri="{BB962C8B-B14F-4D97-AF65-F5344CB8AC3E}">
        <p14:creationId xmlns:p14="http://schemas.microsoft.com/office/powerpoint/2010/main" val="44282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640080" y="1489130"/>
            <a:ext cx="10972800" cy="2223261"/>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a:t>TITLE OF MODULE/LECTURE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640080" y="3797535"/>
            <a:ext cx="10972800" cy="948671"/>
          </a:xfrm>
        </p:spPr>
        <p:txBody>
          <a:bodyPr>
            <a:normAutofit/>
          </a:bodyPr>
          <a:lstStyle>
            <a:lvl1pPr marL="0" indent="0" algn="l">
              <a:buNone/>
              <a:defRPr sz="2800">
                <a:solidFill>
                  <a:srgbClr val="0025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640080" y="5142187"/>
            <a:ext cx="10972800" cy="594131"/>
          </a:xfrm>
        </p:spPr>
        <p:txBody>
          <a:bodyPr>
            <a:noAutofit/>
          </a:bodyPr>
          <a:lstStyle>
            <a:lvl1pPr marL="0" indent="0">
              <a:buFontTx/>
              <a:buNone/>
              <a:defRPr sz="2000">
                <a:solidFill>
                  <a:srgbClr val="002557"/>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Click to Edit Speaker</a:t>
            </a:r>
          </a:p>
        </p:txBody>
      </p:sp>
      <p:pic>
        <p:nvPicPr>
          <p:cNvPr id="6" name="Picture 5">
            <a:extLst>
              <a:ext uri="{FF2B5EF4-FFF2-40B4-BE49-F238E27FC236}">
                <a16:creationId xmlns:a16="http://schemas.microsoft.com/office/drawing/2014/main" id="{567FB3A7-0AD3-4819-9FFB-85C98D4281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083" y="490957"/>
            <a:ext cx="2233778" cy="632904"/>
          </a:xfrm>
          <a:prstGeom prst="rect">
            <a:avLst/>
          </a:prstGeom>
        </p:spPr>
      </p:pic>
      <p:sp>
        <p:nvSpPr>
          <p:cNvPr id="8" name="Text Placeholder 4">
            <a:extLst>
              <a:ext uri="{FF2B5EF4-FFF2-40B4-BE49-F238E27FC236}">
                <a16:creationId xmlns:a16="http://schemas.microsoft.com/office/drawing/2014/main" id="{17D14182-7338-E24A-A336-65D15A265736}"/>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26255134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chemeClr val="bg1"/>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7BC0B0E-85B0-5647-8D1C-9EE40FB0FA12}"/>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88873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5" name="Title 1">
            <a:extLst>
              <a:ext uri="{FF2B5EF4-FFF2-40B4-BE49-F238E27FC236}">
                <a16:creationId xmlns:a16="http://schemas.microsoft.com/office/drawing/2014/main" id="{8157A794-B351-4E1D-AC06-88E609E324B6}"/>
              </a:ext>
            </a:extLst>
          </p:cNvPr>
          <p:cNvSpPr>
            <a:spLocks noGrp="1"/>
          </p:cNvSpPr>
          <p:nvPr>
            <p:ph type="ctrTitle" hasCustomPrompt="1"/>
          </p:nvPr>
        </p:nvSpPr>
        <p:spPr>
          <a:xfrm>
            <a:off x="667512" y="2257671"/>
            <a:ext cx="10972800" cy="1970998"/>
          </a:xfrm>
        </p:spPr>
        <p:txBody>
          <a:bodyPr anchor="ctr" anchorCtr="0">
            <a:normAutofit/>
          </a:bodyPr>
          <a:lstStyle>
            <a:lvl1pPr algn="l">
              <a:defRPr sz="4000" b="1">
                <a:solidFill>
                  <a:srgbClr val="00255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4">
            <a:extLst>
              <a:ext uri="{FF2B5EF4-FFF2-40B4-BE49-F238E27FC236}">
                <a16:creationId xmlns:a16="http://schemas.microsoft.com/office/drawing/2014/main" id="{7CB67DAE-E1EF-8040-9240-16BFD8EDA7AE}"/>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189104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
        <p:nvSpPr>
          <p:cNvPr id="6" name="Text Placeholder 4">
            <a:extLst>
              <a:ext uri="{FF2B5EF4-FFF2-40B4-BE49-F238E27FC236}">
                <a16:creationId xmlns:a16="http://schemas.microsoft.com/office/drawing/2014/main" id="{90609FE5-2F18-684C-97F3-2F85F052DB04}"/>
              </a:ext>
            </a:extLst>
          </p:cNvPr>
          <p:cNvSpPr>
            <a:spLocks noGrp="1"/>
          </p:cNvSpPr>
          <p:nvPr>
            <p:ph type="body" sz="quarter" idx="15" hasCustomPrompt="1"/>
          </p:nvPr>
        </p:nvSpPr>
        <p:spPr>
          <a:xfrm>
            <a:off x="3324404" y="6271847"/>
            <a:ext cx="5852160" cy="281354"/>
          </a:xfrm>
        </p:spPr>
        <p:txBody>
          <a:bodyPr lIns="0" tIns="0" rIns="0" bIns="0" anchor="b"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a:t>Insert Speaker Name and Title</a:t>
            </a:r>
          </a:p>
        </p:txBody>
      </p:sp>
    </p:spTree>
    <p:extLst>
      <p:ext uri="{BB962C8B-B14F-4D97-AF65-F5344CB8AC3E}">
        <p14:creationId xmlns:p14="http://schemas.microsoft.com/office/powerpoint/2010/main" val="3934686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5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2" y="6238560"/>
            <a:ext cx="12198050"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410126809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5" r:id="rId4"/>
    <p:sldLayoutId id="2147483668" r:id="rId5"/>
  </p:sldLayoutIdLst>
  <p:hf hd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userDrawn="1">
            <p:ph type="title"/>
          </p:nvPr>
        </p:nvSpPr>
        <p:spPr>
          <a:xfrm>
            <a:off x="640080" y="365124"/>
            <a:ext cx="109728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userDrawn="1">
            <p:ph type="body" idx="1"/>
          </p:nvPr>
        </p:nvSpPr>
        <p:spPr>
          <a:xfrm>
            <a:off x="640080" y="1825625"/>
            <a:ext cx="10972800" cy="4023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userDrawn="1">
            <p:ph type="sldNum" sz="quarter" idx="4"/>
          </p:nvPr>
        </p:nvSpPr>
        <p:spPr>
          <a:xfrm>
            <a:off x="11083564" y="217034"/>
            <a:ext cx="874486" cy="365125"/>
          </a:xfrm>
          <a:prstGeom prst="rect">
            <a:avLst/>
          </a:prstGeom>
        </p:spPr>
        <p:txBody>
          <a:bodyPr vert="horz" lIns="91440" tIns="45720" rIns="91440" bIns="45720" rtlCol="0" anchor="t" anchorCtr="0"/>
          <a:lstStyle>
            <a:lvl1pPr algn="r">
              <a:defRPr sz="800" b="0">
                <a:solidFill>
                  <a:schemeClr val="bg1"/>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pic>
        <p:nvPicPr>
          <p:cNvPr id="15" name="Picture 14">
            <a:extLst>
              <a:ext uri="{FF2B5EF4-FFF2-40B4-BE49-F238E27FC236}">
                <a16:creationId xmlns:a16="http://schemas.microsoft.com/office/drawing/2014/main" id="{32823C6C-73E3-42A3-83A3-6A4C934D233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 y="6238560"/>
            <a:ext cx="12198031" cy="628961"/>
          </a:xfrm>
          <a:prstGeom prst="rect">
            <a:avLst/>
          </a:prstGeom>
        </p:spPr>
      </p:pic>
      <p:sp>
        <p:nvSpPr>
          <p:cNvPr id="4" name="TextBox 3">
            <a:extLst>
              <a:ext uri="{FF2B5EF4-FFF2-40B4-BE49-F238E27FC236}">
                <a16:creationId xmlns:a16="http://schemas.microsoft.com/office/drawing/2014/main" id="{3C84D898-A908-4F9B-8BFC-D0A350053FE5}"/>
              </a:ext>
            </a:extLst>
          </p:cNvPr>
          <p:cNvSpPr txBox="1"/>
          <p:nvPr userDrawn="1"/>
        </p:nvSpPr>
        <p:spPr>
          <a:xfrm>
            <a:off x="2659934" y="6446454"/>
            <a:ext cx="696546" cy="92333"/>
          </a:xfrm>
          <a:prstGeom prst="rect">
            <a:avLst/>
          </a:prstGeom>
          <a:noFill/>
        </p:spPr>
        <p:txBody>
          <a:bodyPr wrap="square" lIns="0" tIns="0" rIns="0" bIns="0" rtlCol="0">
            <a:spAutoFit/>
          </a:bodyPr>
          <a:lstStyle/>
          <a:p>
            <a:r>
              <a:rPr lang="en-US" sz="600" b="1">
                <a:solidFill>
                  <a:srgbClr val="002557"/>
                </a:solidFill>
              </a:rPr>
              <a:t>PRESENTED BY:</a:t>
            </a:r>
          </a:p>
        </p:txBody>
      </p:sp>
    </p:spTree>
    <p:extLst>
      <p:ext uri="{BB962C8B-B14F-4D97-AF65-F5344CB8AC3E}">
        <p14:creationId xmlns:p14="http://schemas.microsoft.com/office/powerpoint/2010/main" val="4788944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ts val="1000"/>
        </a:spcBef>
        <a:buClr>
          <a:srgbClr val="008764"/>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8764"/>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8764"/>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8764"/>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C1752C48-15AF-6745-A0FC-0782A2A94D40}"/>
              </a:ext>
            </a:extLst>
          </p:cNvPr>
          <p:cNvSpPr>
            <a:spLocks noGrp="1"/>
          </p:cNvSpPr>
          <p:nvPr>
            <p:ph type="subTitle" idx="1"/>
          </p:nvPr>
        </p:nvSpPr>
        <p:spPr>
          <a:xfrm>
            <a:off x="640800" y="3340857"/>
            <a:ext cx="10972800" cy="1409465"/>
          </a:xfrm>
        </p:spPr>
        <p:txBody>
          <a:bodyPr>
            <a:noAutofit/>
          </a:bodyPr>
          <a:lstStyle/>
          <a:p>
            <a:pPr marL="0" marR="0" hangingPunct="0">
              <a:lnSpc>
                <a:spcPct val="90000"/>
              </a:lnSpc>
              <a:buNone/>
            </a:pPr>
            <a:r>
              <a:rPr lang="en-US" sz="1800" u="sng" dirty="0">
                <a:effectLst/>
                <a:latin typeface="+mn-lt"/>
                <a:ea typeface="SimSun" panose="02010600030101010101" pitchFamily="2" charset="-122"/>
              </a:rPr>
              <a:t>Patricia M. LoRusso</a:t>
            </a:r>
            <a:r>
              <a:rPr lang="en-US" sz="1800" dirty="0">
                <a:effectLst/>
                <a:latin typeface="+mn-lt"/>
                <a:ea typeface="SimSun" panose="02010600030101010101" pitchFamily="2" charset="-122"/>
              </a:rPr>
              <a:t>,</a:t>
            </a:r>
            <a:r>
              <a:rPr lang="en-US" sz="1800" baseline="30000" dirty="0">
                <a:effectLst/>
                <a:latin typeface="+mn-lt"/>
                <a:ea typeface="SimSun" panose="02010600030101010101" pitchFamily="2" charset="-122"/>
              </a:rPr>
              <a:t>1</a:t>
            </a:r>
            <a:r>
              <a:rPr lang="en-US" sz="1800" dirty="0">
                <a:effectLst/>
                <a:latin typeface="+mn-lt"/>
                <a:ea typeface="SimSun" panose="02010600030101010101" pitchFamily="2" charset="-122"/>
              </a:rPr>
              <a:t> Toru Mukohara,</a:t>
            </a:r>
            <a:r>
              <a:rPr lang="en-US" sz="1800" baseline="30000" dirty="0">
                <a:effectLst/>
                <a:latin typeface="+mn-lt"/>
                <a:ea typeface="SimSun" panose="02010600030101010101" pitchFamily="2" charset="-122"/>
              </a:rPr>
              <a:t>2</a:t>
            </a:r>
            <a:r>
              <a:rPr lang="en-US" sz="1800" dirty="0">
                <a:effectLst/>
                <a:latin typeface="+mn-lt"/>
                <a:ea typeface="SimSun" panose="02010600030101010101" pitchFamily="2" charset="-122"/>
              </a:rPr>
              <a:t> David Sommerhalder,</a:t>
            </a:r>
            <a:r>
              <a:rPr lang="en-US" sz="1800" baseline="30000" dirty="0">
                <a:effectLst/>
                <a:latin typeface="+mn-lt"/>
                <a:ea typeface="SimSun" panose="02010600030101010101" pitchFamily="2" charset="-122"/>
              </a:rPr>
              <a:t>3</a:t>
            </a:r>
            <a:r>
              <a:rPr lang="en-US" sz="1800" dirty="0">
                <a:effectLst/>
                <a:latin typeface="+mn-lt"/>
                <a:ea typeface="SimSun" panose="02010600030101010101" pitchFamily="2" charset="-122"/>
              </a:rPr>
              <a:t> Kan Yonemori,</a:t>
            </a:r>
            <a:r>
              <a:rPr lang="en-US" sz="1800" baseline="30000" dirty="0">
                <a:effectLst/>
                <a:latin typeface="+mn-lt"/>
                <a:ea typeface="SimSun" panose="02010600030101010101" pitchFamily="2" charset="-122"/>
              </a:rPr>
              <a:t>4</a:t>
            </a:r>
            <a:r>
              <a:rPr lang="en-US" sz="1800" dirty="0">
                <a:effectLst/>
                <a:latin typeface="+mn-lt"/>
                <a:ea typeface="SimSun" panose="02010600030101010101" pitchFamily="2" charset="-122"/>
              </a:rPr>
              <a:t> Erika Hamilton,</a:t>
            </a:r>
            <a:r>
              <a:rPr lang="en-US" sz="1800" baseline="30000" dirty="0">
                <a:effectLst/>
                <a:latin typeface="+mn-lt"/>
                <a:ea typeface="SimSun" panose="02010600030101010101" pitchFamily="2" charset="-122"/>
              </a:rPr>
              <a:t>5</a:t>
            </a:r>
            <a:r>
              <a:rPr lang="en-US" sz="1800" dirty="0">
                <a:effectLst/>
                <a:latin typeface="+mn-lt"/>
                <a:ea typeface="SimSun" panose="02010600030101010101" pitchFamily="2" charset="-122"/>
              </a:rPr>
              <a:t> </a:t>
            </a:r>
            <a:br>
              <a:rPr lang="en-US" sz="1800" dirty="0">
                <a:effectLst/>
                <a:latin typeface="+mn-lt"/>
                <a:ea typeface="SimSun" panose="02010600030101010101" pitchFamily="2" charset="-122"/>
              </a:rPr>
            </a:br>
            <a:r>
              <a:rPr lang="en-US" sz="1800" dirty="0">
                <a:effectLst/>
                <a:latin typeface="+mn-lt"/>
                <a:ea typeface="SimSun" panose="02010600030101010101" pitchFamily="2" charset="-122"/>
              </a:rPr>
              <a:t>Rachel M. Layman,</a:t>
            </a:r>
            <a:r>
              <a:rPr lang="en-US" sz="1800" baseline="30000" dirty="0">
                <a:effectLst/>
                <a:latin typeface="+mn-lt"/>
                <a:ea typeface="SimSun" panose="02010600030101010101" pitchFamily="2" charset="-122"/>
              </a:rPr>
              <a:t>6 </a:t>
            </a:r>
            <a:r>
              <a:rPr lang="en-US" sz="1800" dirty="0">
                <a:effectLst/>
                <a:latin typeface="+mn-lt"/>
                <a:ea typeface="SimSun" panose="02010600030101010101" pitchFamily="2" charset="-122"/>
              </a:rPr>
              <a:t>Sung-Bae Kim,</a:t>
            </a:r>
            <a:r>
              <a:rPr lang="en-US" sz="1800" baseline="30000" dirty="0">
                <a:effectLst/>
                <a:latin typeface="+mn-lt"/>
                <a:ea typeface="SimSun" panose="02010600030101010101" pitchFamily="2" charset="-122"/>
              </a:rPr>
              <a:t>7 </a:t>
            </a:r>
            <a:r>
              <a:rPr lang="en-US" sz="1800" dirty="0" err="1">
                <a:effectLst/>
                <a:latin typeface="+mn-lt"/>
                <a:ea typeface="SimSun" panose="02010600030101010101" pitchFamily="2" charset="-122"/>
              </a:rPr>
              <a:t>Seock</a:t>
            </a:r>
            <a:r>
              <a:rPr lang="en-US" sz="1800" dirty="0">
                <a:effectLst/>
                <a:latin typeface="+mn-lt"/>
                <a:ea typeface="SimSun" panose="02010600030101010101" pitchFamily="2" charset="-122"/>
              </a:rPr>
              <a:t>-Ah Im,</a:t>
            </a:r>
            <a:r>
              <a:rPr lang="en-US" sz="1800" baseline="30000" dirty="0">
                <a:effectLst/>
                <a:latin typeface="+mn-lt"/>
                <a:ea typeface="SimSun" panose="02010600030101010101" pitchFamily="2" charset="-122"/>
              </a:rPr>
              <a:t>8 </a:t>
            </a:r>
            <a:r>
              <a:rPr lang="en-US" sz="1800" dirty="0">
                <a:effectLst/>
                <a:latin typeface="+mn-lt"/>
                <a:ea typeface="SimSun" panose="02010600030101010101" pitchFamily="2" charset="-122"/>
              </a:rPr>
              <a:t>Hope S. Rugo,</a:t>
            </a:r>
            <a:r>
              <a:rPr lang="en-US" sz="1800" baseline="30000" dirty="0">
                <a:effectLst/>
                <a:latin typeface="+mn-lt"/>
                <a:ea typeface="SimSun" panose="02010600030101010101" pitchFamily="2" charset="-122"/>
              </a:rPr>
              <a:t>9</a:t>
            </a:r>
            <a:r>
              <a:rPr lang="en-US" sz="1800" dirty="0">
                <a:effectLst/>
                <a:latin typeface="+mn-lt"/>
                <a:ea typeface="SimSun" panose="02010600030101010101" pitchFamily="2" charset="-122"/>
              </a:rPr>
              <a:t> </a:t>
            </a:r>
            <a:r>
              <a:rPr lang="en-US" sz="1800" dirty="0" err="1">
                <a:effectLst/>
                <a:latin typeface="+mn-lt"/>
                <a:ea typeface="SimSun" panose="02010600030101010101" pitchFamily="2" charset="-122"/>
              </a:rPr>
              <a:t>Toshinari</a:t>
            </a:r>
            <a:r>
              <a:rPr lang="en-US" sz="1800" dirty="0">
                <a:effectLst/>
                <a:latin typeface="+mn-lt"/>
                <a:ea typeface="SimSun" panose="02010600030101010101" pitchFamily="2" charset="-122"/>
              </a:rPr>
              <a:t> Yamashita,</a:t>
            </a:r>
            <a:r>
              <a:rPr lang="en-US" sz="1800" baseline="30000" dirty="0">
                <a:effectLst/>
                <a:latin typeface="+mn-lt"/>
                <a:ea typeface="SimSun" panose="02010600030101010101" pitchFamily="2" charset="-122"/>
              </a:rPr>
              <a:t>10</a:t>
            </a:r>
            <a:r>
              <a:rPr lang="en-US" sz="1800" dirty="0">
                <a:effectLst/>
                <a:latin typeface="+mn-lt"/>
                <a:ea typeface="SimSun" panose="02010600030101010101" pitchFamily="2" charset="-122"/>
              </a:rPr>
              <a:t> </a:t>
            </a:r>
            <a:br>
              <a:rPr lang="en-US" sz="1800" dirty="0">
                <a:effectLst/>
                <a:latin typeface="+mn-lt"/>
                <a:ea typeface="SimSun" panose="02010600030101010101" pitchFamily="2" charset="-122"/>
              </a:rPr>
            </a:br>
            <a:r>
              <a:rPr lang="en-US" sz="1800" dirty="0" err="1">
                <a:effectLst/>
                <a:latin typeface="+mn-lt"/>
                <a:ea typeface="SimSun" panose="02010600030101010101" pitchFamily="2" charset="-122"/>
              </a:rPr>
              <a:t>Fengting</a:t>
            </a:r>
            <a:r>
              <a:rPr lang="en-US" sz="1800" dirty="0">
                <a:effectLst/>
                <a:latin typeface="+mn-lt"/>
                <a:ea typeface="SimSun" panose="02010600030101010101" pitchFamily="2" charset="-122"/>
              </a:rPr>
              <a:t> Yan,</a:t>
            </a:r>
            <a:r>
              <a:rPr lang="en-US" sz="1800" baseline="30000" dirty="0">
                <a:effectLst/>
                <a:latin typeface="+mn-lt"/>
                <a:ea typeface="SimSun" panose="02010600030101010101" pitchFamily="2" charset="-122"/>
              </a:rPr>
              <a:t>11 </a:t>
            </a:r>
            <a:r>
              <a:rPr lang="en-US" sz="1800" dirty="0" err="1">
                <a:effectLst/>
                <a:latin typeface="+mn-lt"/>
                <a:ea typeface="SimSun" panose="02010600030101010101" pitchFamily="2" charset="-122"/>
              </a:rPr>
              <a:t>Fumikata</a:t>
            </a:r>
            <a:r>
              <a:rPr lang="en-US" sz="1800" dirty="0">
                <a:effectLst/>
                <a:latin typeface="+mn-lt"/>
                <a:ea typeface="SimSun" panose="02010600030101010101" pitchFamily="2" charset="-122"/>
              </a:rPr>
              <a:t> Hara,</a:t>
            </a:r>
            <a:r>
              <a:rPr lang="en-US" sz="1800" baseline="30000" dirty="0">
                <a:effectLst/>
                <a:latin typeface="+mn-lt"/>
                <a:ea typeface="SimSun" panose="02010600030101010101" pitchFamily="2" charset="-122"/>
              </a:rPr>
              <a:t>12</a:t>
            </a:r>
            <a:r>
              <a:rPr lang="en-US" sz="1800" dirty="0">
                <a:effectLst/>
                <a:latin typeface="+mn-lt"/>
                <a:ea typeface="SimSun" panose="02010600030101010101" pitchFamily="2" charset="-122"/>
              </a:rPr>
              <a:t> </a:t>
            </a:r>
            <a:r>
              <a:rPr lang="en-US" sz="1800" dirty="0" err="1">
                <a:effectLst/>
                <a:latin typeface="+mn-lt"/>
                <a:ea typeface="SimSun" panose="02010600030101010101" pitchFamily="2" charset="-122"/>
              </a:rPr>
              <a:t>Gunmin</a:t>
            </a:r>
            <a:r>
              <a:rPr lang="en-US" sz="1800" dirty="0">
                <a:effectLst/>
                <a:latin typeface="+mn-lt"/>
                <a:ea typeface="SimSun" panose="02010600030101010101" pitchFamily="2" charset="-122"/>
              </a:rPr>
              <a:t> Kim,</a:t>
            </a:r>
            <a:r>
              <a:rPr lang="en-US" sz="1800" baseline="30000" dirty="0">
                <a:effectLst/>
                <a:latin typeface="+mn-lt"/>
                <a:ea typeface="SimSun" panose="02010600030101010101" pitchFamily="2" charset="-122"/>
              </a:rPr>
              <a:t>13</a:t>
            </a:r>
            <a:r>
              <a:rPr lang="en-US" sz="1800" dirty="0">
                <a:effectLst/>
                <a:latin typeface="+mn-lt"/>
                <a:ea typeface="SimSun" panose="02010600030101010101" pitchFamily="2" charset="-122"/>
              </a:rPr>
              <a:t> </a:t>
            </a:r>
            <a:r>
              <a:rPr lang="en-US" sz="1800" dirty="0" err="1">
                <a:effectLst/>
                <a:latin typeface="+mn-lt"/>
                <a:ea typeface="SimSun" panose="02010600030101010101" pitchFamily="2" charset="-122"/>
              </a:rPr>
              <a:t>Shusen</a:t>
            </a:r>
            <a:r>
              <a:rPr lang="en-US" sz="1800" dirty="0">
                <a:effectLst/>
                <a:latin typeface="+mn-lt"/>
                <a:ea typeface="SimSun" panose="02010600030101010101" pitchFamily="2" charset="-122"/>
              </a:rPr>
              <a:t> Wang,</a:t>
            </a:r>
            <a:r>
              <a:rPr lang="en-US" sz="1800" baseline="30000" dirty="0">
                <a:effectLst/>
                <a:latin typeface="+mn-lt"/>
                <a:ea typeface="SimSun" panose="02010600030101010101" pitchFamily="2" charset="-122"/>
              </a:rPr>
              <a:t>14</a:t>
            </a:r>
            <a:r>
              <a:rPr lang="en-US" sz="1800" dirty="0">
                <a:effectLst/>
                <a:latin typeface="+mn-lt"/>
                <a:ea typeface="SimSun" panose="02010600030101010101" pitchFamily="2" charset="-122"/>
              </a:rPr>
              <a:t> Sean Kent,</a:t>
            </a:r>
            <a:r>
              <a:rPr lang="en-US" sz="1800" baseline="30000" dirty="0">
                <a:effectLst/>
                <a:latin typeface="+mn-lt"/>
                <a:ea typeface="SimSun" panose="02010600030101010101" pitchFamily="2" charset="-122"/>
              </a:rPr>
              <a:t>15</a:t>
            </a:r>
            <a:r>
              <a:rPr lang="en-US" sz="1800" dirty="0">
                <a:effectLst/>
                <a:latin typeface="+mn-lt"/>
                <a:ea typeface="SimSun" panose="02010600030101010101" pitchFamily="2" charset="-122"/>
              </a:rPr>
              <a:t> Li Liu,</a:t>
            </a:r>
            <a:r>
              <a:rPr lang="en-US" sz="1800" baseline="30000" dirty="0">
                <a:effectLst/>
                <a:latin typeface="+mn-lt"/>
                <a:ea typeface="SimSun" panose="02010600030101010101" pitchFamily="2" charset="-122"/>
              </a:rPr>
              <a:t>16 </a:t>
            </a:r>
            <a:br>
              <a:rPr lang="en-US" sz="1800" baseline="30000" dirty="0">
                <a:effectLst/>
                <a:latin typeface="+mn-lt"/>
                <a:ea typeface="SimSun" panose="02010600030101010101" pitchFamily="2" charset="-122"/>
              </a:rPr>
            </a:br>
            <a:r>
              <a:rPr lang="en-US" sz="1800" dirty="0">
                <a:effectLst/>
                <a:latin typeface="+mn-lt"/>
                <a:ea typeface="SimSun" panose="02010600030101010101" pitchFamily="2" charset="-122"/>
              </a:rPr>
              <a:t>Athanasia Skoura,</a:t>
            </a:r>
            <a:r>
              <a:rPr lang="en-US" sz="1800" baseline="30000" dirty="0">
                <a:effectLst/>
                <a:latin typeface="+mn-lt"/>
                <a:ea typeface="SimSun" panose="02010600030101010101" pitchFamily="2" charset="-122"/>
              </a:rPr>
              <a:t>17</a:t>
            </a:r>
            <a:r>
              <a:rPr lang="en-US" sz="1800" dirty="0">
                <a:effectLst/>
                <a:latin typeface="+mn-lt"/>
                <a:ea typeface="SimSun" panose="02010600030101010101" pitchFamily="2" charset="-122"/>
              </a:rPr>
              <a:t> Karey Kowalski,</a:t>
            </a:r>
            <a:r>
              <a:rPr lang="en-US" sz="1800" baseline="30000" dirty="0">
                <a:effectLst/>
                <a:latin typeface="+mn-lt"/>
                <a:ea typeface="SimSun" panose="02010600030101010101" pitchFamily="2" charset="-122"/>
              </a:rPr>
              <a:t>16</a:t>
            </a:r>
            <a:r>
              <a:rPr lang="en-US" sz="1800" dirty="0">
                <a:effectLst/>
                <a:latin typeface="+mn-lt"/>
                <a:ea typeface="SimSun" panose="02010600030101010101" pitchFamily="2" charset="-122"/>
              </a:rPr>
              <a:t> Meng Li,</a:t>
            </a:r>
            <a:r>
              <a:rPr lang="en-US" sz="1800" baseline="30000" dirty="0">
                <a:effectLst/>
                <a:latin typeface="+mn-lt"/>
                <a:ea typeface="SimSun" panose="02010600030101010101" pitchFamily="2" charset="-122"/>
              </a:rPr>
              <a:t>18</a:t>
            </a:r>
            <a:r>
              <a:rPr lang="en-US" sz="1800" dirty="0">
                <a:effectLst/>
                <a:latin typeface="+mn-lt"/>
                <a:ea typeface="SimSun" panose="02010600030101010101" pitchFamily="2" charset="-122"/>
              </a:rPr>
              <a:t> and Yeon </a:t>
            </a:r>
            <a:r>
              <a:rPr lang="en-US" sz="1800" dirty="0" err="1">
                <a:effectLst/>
                <a:latin typeface="+mn-lt"/>
                <a:ea typeface="SimSun" panose="02010600030101010101" pitchFamily="2" charset="-122"/>
              </a:rPr>
              <a:t>Hee</a:t>
            </a:r>
            <a:r>
              <a:rPr lang="en-US" sz="1800" dirty="0">
                <a:effectLst/>
                <a:latin typeface="+mn-lt"/>
                <a:ea typeface="SimSun" panose="02010600030101010101" pitchFamily="2" charset="-122"/>
              </a:rPr>
              <a:t> Park</a:t>
            </a:r>
            <a:r>
              <a:rPr lang="en-US" sz="1800" baseline="30000" dirty="0">
                <a:effectLst/>
                <a:latin typeface="+mn-lt"/>
                <a:ea typeface="SimSun" panose="02010600030101010101" pitchFamily="2" charset="-122"/>
              </a:rPr>
              <a:t>19 </a:t>
            </a:r>
          </a:p>
          <a:p>
            <a:pPr marL="0" marR="0" hangingPunct="0">
              <a:lnSpc>
                <a:spcPct val="90000"/>
              </a:lnSpc>
              <a:buNone/>
            </a:pPr>
            <a:r>
              <a:rPr lang="en-US" sz="1000" baseline="30000" dirty="0">
                <a:effectLst/>
                <a:latin typeface="+mn-lt"/>
                <a:ea typeface="SimSun" panose="02010600030101010101" pitchFamily="2" charset="-122"/>
              </a:rPr>
              <a:t>1</a:t>
            </a:r>
            <a:r>
              <a:rPr lang="en-US" sz="1000" dirty="0">
                <a:effectLst/>
                <a:latin typeface="+mn-lt"/>
                <a:ea typeface="SimSun" panose="02010600030101010101" pitchFamily="2" charset="-122"/>
              </a:rPr>
              <a:t>Yale School of Medicine, New Haven, CT, USA; </a:t>
            </a:r>
            <a:r>
              <a:rPr lang="en-US" sz="1000" baseline="30000" dirty="0">
                <a:effectLst/>
                <a:latin typeface="+mn-lt"/>
                <a:ea typeface="SimSun" panose="02010600030101010101" pitchFamily="2" charset="-122"/>
              </a:rPr>
              <a:t>2</a:t>
            </a:r>
            <a:r>
              <a:rPr lang="en-US" sz="1000" dirty="0">
                <a:effectLst/>
                <a:latin typeface="+mn-lt"/>
                <a:ea typeface="SimSun" panose="02010600030101010101" pitchFamily="2" charset="-122"/>
              </a:rPr>
              <a:t>National Cancer Center Hospital East, Kashiwa, Japan;</a:t>
            </a:r>
            <a:r>
              <a:rPr lang="en-US" sz="1000" baseline="30000" dirty="0">
                <a:effectLst/>
                <a:latin typeface="+mn-lt"/>
                <a:ea typeface="SimSun" panose="02010600030101010101" pitchFamily="2" charset="-122"/>
              </a:rPr>
              <a:t> 3</a:t>
            </a:r>
            <a:r>
              <a:rPr lang="en-US" sz="1000" dirty="0">
                <a:effectLst/>
                <a:latin typeface="+mn-lt"/>
                <a:ea typeface="SimSun" panose="02010600030101010101" pitchFamily="2" charset="-122"/>
              </a:rPr>
              <a:t>NEXT Oncology, San Antonio, TX, USA;</a:t>
            </a:r>
            <a:r>
              <a:rPr lang="en-US" sz="1000" baseline="30000" dirty="0">
                <a:effectLst/>
                <a:latin typeface="+mn-lt"/>
                <a:ea typeface="SimSun" panose="02010600030101010101" pitchFamily="2" charset="-122"/>
              </a:rPr>
              <a:t> 4</a:t>
            </a:r>
            <a:r>
              <a:rPr lang="en-US" sz="1000" dirty="0">
                <a:effectLst/>
                <a:latin typeface="+mn-lt"/>
                <a:ea typeface="SimSun" panose="02010600030101010101" pitchFamily="2" charset="-122"/>
              </a:rPr>
              <a:t>National Cancer Center Hospital, Tokyo, Japan;</a:t>
            </a:r>
            <a:r>
              <a:rPr lang="en-US" sz="1000" baseline="30000" dirty="0">
                <a:effectLst/>
                <a:latin typeface="+mn-lt"/>
                <a:ea typeface="SimSun" panose="02010600030101010101" pitchFamily="2" charset="-122"/>
              </a:rPr>
              <a:t> 5</a:t>
            </a:r>
            <a:r>
              <a:rPr lang="en-US" sz="1000" dirty="0">
                <a:effectLst/>
                <a:latin typeface="+mn-lt"/>
                <a:ea typeface="SimSun" panose="02010600030101010101" pitchFamily="2" charset="-122"/>
              </a:rPr>
              <a:t>Sarah Cannon Research Institute, Nashville, TN, USA;</a:t>
            </a:r>
            <a:r>
              <a:rPr lang="en-US" sz="1000" baseline="30000" dirty="0">
                <a:effectLst/>
                <a:latin typeface="+mn-lt"/>
                <a:ea typeface="SimSun" panose="02010600030101010101" pitchFamily="2" charset="-122"/>
              </a:rPr>
              <a:t> 6</a:t>
            </a:r>
            <a:r>
              <a:rPr lang="en-US" sz="1000" dirty="0">
                <a:effectLst/>
                <a:latin typeface="+mn-lt"/>
                <a:ea typeface="SimSun" panose="02010600030101010101" pitchFamily="2" charset="-122"/>
              </a:rPr>
              <a:t>The University of Texas MD Anderson Cancer Center, Houston, TX, USA; </a:t>
            </a:r>
            <a:r>
              <a:rPr lang="en-US" sz="1000" baseline="30000" dirty="0">
                <a:effectLst/>
                <a:latin typeface="+mn-lt"/>
                <a:ea typeface="SimSun" panose="02010600030101010101" pitchFamily="2" charset="-122"/>
              </a:rPr>
              <a:t>7</a:t>
            </a:r>
            <a:r>
              <a:rPr lang="en-US" sz="1000" dirty="0">
                <a:effectLst/>
                <a:latin typeface="+mn-lt"/>
                <a:ea typeface="SimSun" panose="02010600030101010101" pitchFamily="2" charset="-122"/>
              </a:rPr>
              <a:t>Asan Medical Center, University of Ulsan College of Medicine, Seoul, Republic of Korea; </a:t>
            </a:r>
            <a:r>
              <a:rPr lang="en-US" sz="1000" baseline="30000" dirty="0">
                <a:effectLst/>
                <a:latin typeface="+mn-lt"/>
                <a:ea typeface="SimSun" panose="02010600030101010101" pitchFamily="2" charset="-122"/>
              </a:rPr>
              <a:t>8</a:t>
            </a:r>
            <a:r>
              <a:rPr lang="en-US" sz="1000" dirty="0">
                <a:effectLst/>
                <a:latin typeface="+mn-lt"/>
                <a:ea typeface="SimSun" panose="02010600030101010101" pitchFamily="2" charset="-122"/>
              </a:rPr>
              <a:t>Seoul National University Hospital, Seoul National University College of Medicine, Cancer Research Institute, Seoul National University, Seoul, Republic of Korea;</a:t>
            </a:r>
            <a:r>
              <a:rPr lang="en-US" sz="1000" baseline="30000" dirty="0">
                <a:effectLst/>
                <a:latin typeface="+mn-lt"/>
                <a:ea typeface="SimSun" panose="02010600030101010101" pitchFamily="2" charset="-122"/>
              </a:rPr>
              <a:t> 9</a:t>
            </a:r>
            <a:r>
              <a:rPr lang="en-US" sz="1000" dirty="0">
                <a:effectLst/>
                <a:latin typeface="+mn-lt"/>
                <a:ea typeface="SimSun" panose="02010600030101010101" pitchFamily="2" charset="-122"/>
              </a:rPr>
              <a:t>University of California, San Francisco, CA, USA;</a:t>
            </a:r>
            <a:r>
              <a:rPr lang="en-US" sz="1000" baseline="30000" dirty="0">
                <a:effectLst/>
                <a:latin typeface="+mn-lt"/>
                <a:ea typeface="SimSun" panose="02010600030101010101" pitchFamily="2" charset="-122"/>
              </a:rPr>
              <a:t> 10</a:t>
            </a:r>
            <a:r>
              <a:rPr lang="en-US" sz="1000" dirty="0">
                <a:effectLst/>
                <a:latin typeface="+mn-lt"/>
                <a:ea typeface="SimSun" panose="02010600030101010101" pitchFamily="2" charset="-122"/>
              </a:rPr>
              <a:t>Kanagawa Cancer Center, Yokohama, Japan; </a:t>
            </a:r>
            <a:r>
              <a:rPr lang="en-US" sz="1000" baseline="30000" dirty="0">
                <a:effectLst/>
                <a:latin typeface="+mn-lt"/>
                <a:ea typeface="SimSun" panose="02010600030101010101" pitchFamily="2" charset="-122"/>
              </a:rPr>
              <a:t>11</a:t>
            </a:r>
            <a:r>
              <a:rPr lang="en-US" sz="1000" dirty="0">
                <a:effectLst/>
                <a:latin typeface="+mn-lt"/>
                <a:ea typeface="SimSun" panose="02010600030101010101" pitchFamily="2" charset="-122"/>
              </a:rPr>
              <a:t>Swedish Cancer Institute, First Hill-True Family Women's Cancer Center, Seattle, WA, USA; </a:t>
            </a:r>
            <a:r>
              <a:rPr lang="en-US" sz="1000" baseline="30000" dirty="0">
                <a:effectLst/>
                <a:latin typeface="+mn-lt"/>
                <a:ea typeface="SimSun" panose="02010600030101010101" pitchFamily="2" charset="-122"/>
              </a:rPr>
              <a:t>12</a:t>
            </a:r>
            <a:r>
              <a:rPr lang="en-US" sz="1000" dirty="0">
                <a:effectLst/>
                <a:latin typeface="+mn-lt"/>
                <a:ea typeface="SimSun" panose="02010600030101010101" pitchFamily="2" charset="-122"/>
              </a:rPr>
              <a:t>The Cancer Institute Hospital of the Japanese Foundation for Cancer Research, Tokyo, Japan; </a:t>
            </a:r>
            <a:r>
              <a:rPr lang="en-US" sz="1000" baseline="30000" dirty="0">
                <a:effectLst/>
                <a:latin typeface="+mn-lt"/>
                <a:ea typeface="SimSun" panose="02010600030101010101" pitchFamily="2" charset="-122"/>
              </a:rPr>
              <a:t>13</a:t>
            </a:r>
            <a:r>
              <a:rPr lang="en-US" sz="1000" dirty="0">
                <a:effectLst/>
                <a:latin typeface="+mn-lt"/>
                <a:ea typeface="SimSun" panose="02010600030101010101" pitchFamily="2" charset="-122"/>
              </a:rPr>
              <a:t>Yonsei University College of Medicine, Seoul, Republic of Korea; </a:t>
            </a:r>
            <a:r>
              <a:rPr lang="en-US" sz="1000" baseline="30000" dirty="0">
                <a:effectLst/>
                <a:latin typeface="+mn-lt"/>
                <a:ea typeface="SimSun" panose="02010600030101010101" pitchFamily="2" charset="-122"/>
              </a:rPr>
              <a:t>14</a:t>
            </a:r>
            <a:r>
              <a:rPr lang="en-US" sz="1000" dirty="0">
                <a:effectLst/>
                <a:latin typeface="+mn-lt"/>
                <a:ea typeface="SimSun" panose="02010600030101010101" pitchFamily="2" charset="-122"/>
              </a:rPr>
              <a:t>Cancer Center, Sun Yat-sen University, Guangzhou, China; </a:t>
            </a:r>
            <a:r>
              <a:rPr lang="en-US" sz="1000" baseline="30000" dirty="0">
                <a:effectLst/>
                <a:latin typeface="+mn-lt"/>
                <a:ea typeface="SimSun" panose="02010600030101010101" pitchFamily="2" charset="-122"/>
              </a:rPr>
              <a:t>15</a:t>
            </a:r>
            <a:r>
              <a:rPr lang="en-US" sz="1000" dirty="0">
                <a:effectLst/>
                <a:latin typeface="+mn-lt"/>
                <a:ea typeface="SimSun" panose="02010600030101010101" pitchFamily="2" charset="-122"/>
              </a:rPr>
              <a:t>Pfizer Inc, Cambridge, MA, USA;</a:t>
            </a:r>
            <a:r>
              <a:rPr lang="en-US" sz="1000" baseline="30000" dirty="0">
                <a:effectLst/>
                <a:latin typeface="+mn-lt"/>
                <a:ea typeface="SimSun" panose="02010600030101010101" pitchFamily="2" charset="-122"/>
              </a:rPr>
              <a:t> 16</a:t>
            </a:r>
            <a:r>
              <a:rPr lang="en-US" sz="1000" dirty="0">
                <a:effectLst/>
                <a:latin typeface="+mn-lt"/>
                <a:ea typeface="SimSun" panose="02010600030101010101" pitchFamily="2" charset="-122"/>
              </a:rPr>
              <a:t>Pfizer Inc, San Diego, CA, USA;</a:t>
            </a:r>
            <a:r>
              <a:rPr lang="en-US" sz="1000" baseline="30000" dirty="0">
                <a:effectLst/>
                <a:latin typeface="+mn-lt"/>
                <a:ea typeface="SimSun" panose="02010600030101010101" pitchFamily="2" charset="-122"/>
              </a:rPr>
              <a:t> 17</a:t>
            </a:r>
            <a:r>
              <a:rPr lang="en-US" sz="1000" dirty="0">
                <a:effectLst/>
                <a:latin typeface="+mn-lt"/>
                <a:ea typeface="SimSun" panose="02010600030101010101" pitchFamily="2" charset="-122"/>
              </a:rPr>
              <a:t>Pfizer Inc, Collegeville, PA, USA;</a:t>
            </a:r>
            <a:r>
              <a:rPr lang="en-US" sz="1000" baseline="30000" dirty="0">
                <a:effectLst/>
                <a:latin typeface="+mn-lt"/>
                <a:ea typeface="SimSun" panose="02010600030101010101" pitchFamily="2" charset="-122"/>
              </a:rPr>
              <a:t> 18</a:t>
            </a:r>
            <a:r>
              <a:rPr lang="en-US" sz="1000" dirty="0">
                <a:effectLst/>
                <a:latin typeface="+mn-lt"/>
                <a:ea typeface="SimSun" panose="02010600030101010101" pitchFamily="2" charset="-122"/>
              </a:rPr>
              <a:t>Pfizer Inc, San Francisco, CA, USA; </a:t>
            </a:r>
            <a:r>
              <a:rPr lang="en-US" sz="1000" baseline="30000" dirty="0">
                <a:effectLst/>
                <a:latin typeface="+mn-lt"/>
                <a:ea typeface="SimSun" panose="02010600030101010101" pitchFamily="2" charset="-122"/>
              </a:rPr>
              <a:t>19</a:t>
            </a:r>
            <a:r>
              <a:rPr lang="en-US" sz="1000" dirty="0">
                <a:effectLst/>
                <a:latin typeface="+mn-lt"/>
                <a:ea typeface="SimSun" panose="02010600030101010101" pitchFamily="2" charset="-122"/>
              </a:rPr>
              <a:t>Samsung Medical Center, Sungkyunkwan University School of Medicine, Seoul, Republic of Korea</a:t>
            </a:r>
            <a:endParaRPr lang="en-US" sz="1000" dirty="0">
              <a:effectLst/>
              <a:latin typeface="+mn-lt"/>
              <a:ea typeface="DengXian" panose="02010600030101010101" pitchFamily="2" charset="-122"/>
            </a:endParaRPr>
          </a:p>
          <a:p>
            <a:pPr marL="0" marR="0" hangingPunct="0">
              <a:lnSpc>
                <a:spcPct val="90000"/>
              </a:lnSpc>
              <a:buNone/>
            </a:pPr>
            <a:endParaRPr lang="en-US" sz="1000" dirty="0">
              <a:effectLst/>
              <a:latin typeface="+mn-lt"/>
              <a:ea typeface="DengXian" panose="02010600030101010101" pitchFamily="2" charset="-122"/>
            </a:endParaRPr>
          </a:p>
          <a:p>
            <a:pPr marL="0" marR="0" hangingPunct="0">
              <a:lnSpc>
                <a:spcPct val="90000"/>
              </a:lnSpc>
            </a:pPr>
            <a:r>
              <a:rPr lang="en-US" sz="1000" dirty="0">
                <a:effectLst/>
                <a:latin typeface="+mn-lt"/>
                <a:ea typeface="SimSun" panose="02010600030101010101" pitchFamily="2" charset="-122"/>
              </a:rPr>
              <a:t> </a:t>
            </a:r>
            <a:endParaRPr lang="en-US" sz="1000" dirty="0">
              <a:effectLst/>
              <a:latin typeface="+mn-lt"/>
              <a:ea typeface="DengXian" panose="02010600030101010101" pitchFamily="2" charset="-122"/>
            </a:endParaRPr>
          </a:p>
        </p:txBody>
      </p:sp>
      <p:sp>
        <p:nvSpPr>
          <p:cNvPr id="6" name="Title 5">
            <a:extLst>
              <a:ext uri="{FF2B5EF4-FFF2-40B4-BE49-F238E27FC236}">
                <a16:creationId xmlns:a16="http://schemas.microsoft.com/office/drawing/2014/main" id="{4C547DC2-FA46-1E43-ACEB-5B3F813F8D33}"/>
              </a:ext>
            </a:extLst>
          </p:cNvPr>
          <p:cNvSpPr>
            <a:spLocks noGrp="1"/>
          </p:cNvSpPr>
          <p:nvPr>
            <p:ph type="ctrTitle"/>
          </p:nvPr>
        </p:nvSpPr>
        <p:spPr>
          <a:xfrm>
            <a:off x="640800" y="1057330"/>
            <a:ext cx="10972800" cy="2223261"/>
          </a:xfrm>
        </p:spPr>
        <p:txBody>
          <a:bodyPr>
            <a:noAutofit/>
          </a:bodyPr>
          <a:lstStyle/>
          <a:p>
            <a:r>
              <a:rPr lang="en-US" sz="3200" dirty="0"/>
              <a:t>Dose optimization of PF-07248144, a first-in-class KAT6 inhibitor, in patients with ER+/HER2− metastatic breast cancer: results from phase 1 study to support the recommended phase 3 dose</a:t>
            </a:r>
          </a:p>
        </p:txBody>
      </p:sp>
      <p:sp>
        <p:nvSpPr>
          <p:cNvPr id="9" name="Text Placeholder 8">
            <a:extLst>
              <a:ext uri="{FF2B5EF4-FFF2-40B4-BE49-F238E27FC236}">
                <a16:creationId xmlns:a16="http://schemas.microsoft.com/office/drawing/2014/main" id="{99049D70-7153-8B48-B8D1-D157862402A4}"/>
              </a:ext>
            </a:extLst>
          </p:cNvPr>
          <p:cNvSpPr>
            <a:spLocks noGrp="1"/>
          </p:cNvSpPr>
          <p:nvPr>
            <p:ph type="body" sz="quarter" idx="15"/>
          </p:nvPr>
        </p:nvSpPr>
        <p:spPr/>
        <p:txBody>
          <a:bodyPr/>
          <a:lstStyle/>
          <a:p>
            <a:r>
              <a:rPr lang="en-US"/>
              <a:t>Patricia M. LoRusso, DO</a:t>
            </a:r>
          </a:p>
        </p:txBody>
      </p:sp>
      <p:sp>
        <p:nvSpPr>
          <p:cNvPr id="4" name="Text Placeholder 7">
            <a:extLst>
              <a:ext uri="{FF2B5EF4-FFF2-40B4-BE49-F238E27FC236}">
                <a16:creationId xmlns:a16="http://schemas.microsoft.com/office/drawing/2014/main" id="{7E1618DA-B555-18D7-B5A4-47F2040D7791}"/>
              </a:ext>
            </a:extLst>
          </p:cNvPr>
          <p:cNvSpPr txBox="1">
            <a:spLocks/>
          </p:cNvSpPr>
          <p:nvPr/>
        </p:nvSpPr>
        <p:spPr>
          <a:xfrm>
            <a:off x="640800" y="5503604"/>
            <a:ext cx="10972800" cy="59413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bg1"/>
              </a:buClr>
              <a:buFontTx/>
              <a:buNone/>
              <a:defRPr lang="en-US"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Clr>
                <a:schemeClr val="bg1"/>
              </a:buClr>
              <a:buFontTx/>
              <a:buNone/>
              <a:defRPr lang="en-US" sz="1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Clr>
                <a:schemeClr val="bg1"/>
              </a:buClr>
              <a:buFontTx/>
              <a:buNone/>
              <a:defRPr lang="en-US" sz="14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Clr>
                <a:schemeClr val="bg1"/>
              </a:buClr>
              <a:buFontTx/>
              <a:buNone/>
              <a:defRPr lang="en-US" sz="14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Clr>
                <a:schemeClr val="bg1"/>
              </a:buClr>
              <a:buFontTx/>
              <a:buNone/>
              <a:defRPr lang="en-US"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900" b="1" dirty="0">
                <a:effectLst/>
                <a:latin typeface="Arial" panose="020B0604020202020204" pitchFamily="34" charset="0"/>
                <a:ea typeface="Arial" panose="020B0604020202020204" pitchFamily="34" charset="0"/>
                <a:cs typeface="Arial" panose="020B0604020202020204" pitchFamily="34" charset="0"/>
              </a:rPr>
              <a:t>Funding: </a:t>
            </a:r>
            <a:r>
              <a:rPr lang="en-US" sz="900" dirty="0">
                <a:effectLst/>
                <a:latin typeface="Arial" panose="020B0604020202020204" pitchFamily="34" charset="0"/>
                <a:ea typeface="Arial" panose="020B0604020202020204" pitchFamily="34" charset="0"/>
                <a:cs typeface="Arial" panose="020B0604020202020204" pitchFamily="34" charset="0"/>
              </a:rPr>
              <a:t>This study is sponsored by Pfizer Inc. </a:t>
            </a:r>
          </a:p>
          <a:p>
            <a:pPr>
              <a:spcBef>
                <a:spcPts val="0"/>
              </a:spcBef>
            </a:pPr>
            <a:r>
              <a:rPr lang="en-US" sz="900" b="1" dirty="0">
                <a:effectLst/>
                <a:latin typeface="Arial" panose="020B0604020202020204" pitchFamily="34" charset="0"/>
                <a:ea typeface="Arial" panose="020B0604020202020204" pitchFamily="34" charset="0"/>
                <a:cs typeface="Arial" panose="020B0604020202020204" pitchFamily="34" charset="0"/>
              </a:rPr>
              <a:t>Acknowledgments: </a:t>
            </a:r>
            <a:r>
              <a:rPr lang="en-US" sz="900" dirty="0">
                <a:effectLst/>
                <a:latin typeface="Arial" panose="020B0604020202020204" pitchFamily="34" charset="0"/>
                <a:ea typeface="Arial" panose="020B0604020202020204" pitchFamily="34" charset="0"/>
                <a:cs typeface="Arial" panose="020B0604020202020204" pitchFamily="34" charset="0"/>
              </a:rPr>
              <a:t>Medical writing support was provided by Diana Avery, PhD, of Oxford </a:t>
            </a:r>
            <a:r>
              <a:rPr lang="en-US" sz="900" dirty="0" err="1">
                <a:effectLst/>
                <a:latin typeface="Arial" panose="020B0604020202020204" pitchFamily="34" charset="0"/>
                <a:ea typeface="Arial" panose="020B0604020202020204" pitchFamily="34" charset="0"/>
                <a:cs typeface="Arial" panose="020B0604020202020204" pitchFamily="34" charset="0"/>
              </a:rPr>
              <a:t>PharmaGenesis</a:t>
            </a:r>
            <a:r>
              <a:rPr lang="en-US" sz="900" dirty="0">
                <a:effectLst/>
                <a:latin typeface="Arial" panose="020B0604020202020204" pitchFamily="34" charset="0"/>
                <a:ea typeface="Arial" panose="020B0604020202020204" pitchFamily="34" charset="0"/>
                <a:cs typeface="Arial" panose="020B0604020202020204" pitchFamily="34" charset="0"/>
              </a:rPr>
              <a:t> Inc., funded by Pfizer Inc.</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1050" b="1" dirty="0">
                <a:latin typeface="Arial"/>
                <a:cs typeface="Arial"/>
              </a:rPr>
              <a:t>The authors thank all participants and their caregivers, all co-investigators, and clinical research teams at participating sites </a:t>
            </a:r>
          </a:p>
        </p:txBody>
      </p:sp>
    </p:spTree>
    <p:extLst>
      <p:ext uri="{BB962C8B-B14F-4D97-AF65-F5344CB8AC3E}">
        <p14:creationId xmlns:p14="http://schemas.microsoft.com/office/powerpoint/2010/main" val="35260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0002-3AAF-FB9C-E4EA-DA64E3EA8ED3}"/>
              </a:ext>
            </a:extLst>
          </p:cNvPr>
          <p:cNvSpPr>
            <a:spLocks noGrp="1"/>
          </p:cNvSpPr>
          <p:nvPr>
            <p:ph type="title"/>
          </p:nvPr>
        </p:nvSpPr>
        <p:spPr>
          <a:xfrm>
            <a:off x="640080" y="0"/>
            <a:ext cx="10972800" cy="1371600"/>
          </a:xfrm>
        </p:spPr>
        <p:txBody>
          <a:bodyPr/>
          <a:lstStyle/>
          <a:p>
            <a:r>
              <a:rPr lang="en-US" dirty="0"/>
              <a:t>Conclusions</a:t>
            </a:r>
          </a:p>
        </p:txBody>
      </p:sp>
      <p:sp>
        <p:nvSpPr>
          <p:cNvPr id="5" name="Text Placeholder 4">
            <a:extLst>
              <a:ext uri="{FF2B5EF4-FFF2-40B4-BE49-F238E27FC236}">
                <a16:creationId xmlns:a16="http://schemas.microsoft.com/office/drawing/2014/main" id="{E99447C6-B9E0-4296-D9FF-2A0524C471CA}"/>
              </a:ext>
            </a:extLst>
          </p:cNvPr>
          <p:cNvSpPr>
            <a:spLocks noGrp="1"/>
          </p:cNvSpPr>
          <p:nvPr>
            <p:ph type="body" sz="quarter" idx="15"/>
          </p:nvPr>
        </p:nvSpPr>
        <p:spPr/>
        <p:txBody>
          <a:bodyPr/>
          <a:lstStyle/>
          <a:p>
            <a:r>
              <a:rPr lang="en-US"/>
              <a:t>Patricia M. LoRusso, DO</a:t>
            </a:r>
          </a:p>
        </p:txBody>
      </p:sp>
      <p:sp>
        <p:nvSpPr>
          <p:cNvPr id="6" name="Content Placeholder 3">
            <a:extLst>
              <a:ext uri="{FF2B5EF4-FFF2-40B4-BE49-F238E27FC236}">
                <a16:creationId xmlns:a16="http://schemas.microsoft.com/office/drawing/2014/main" id="{4E9B1420-7357-811A-D72A-3C5E860420E4}"/>
              </a:ext>
            </a:extLst>
          </p:cNvPr>
          <p:cNvSpPr txBox="1">
            <a:spLocks/>
          </p:cNvSpPr>
          <p:nvPr/>
        </p:nvSpPr>
        <p:spPr>
          <a:xfrm>
            <a:off x="640080" y="1261713"/>
            <a:ext cx="10674417" cy="4628448"/>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lnSpc>
                <a:spcPct val="100000"/>
              </a:lnSpc>
              <a:spcBef>
                <a:spcPts val="1000"/>
              </a:spcBef>
              <a:buClr>
                <a:schemeClr val="bg1"/>
              </a:buClr>
              <a:buFont typeface="Arial" panose="020B0604020202020204" pitchFamily="34" charset="0"/>
              <a:buChar char="•"/>
              <a:defRPr lang="en-US" sz="2400" kern="1200" dirty="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bg1"/>
              </a:buClr>
              <a:buFont typeface="Wingdings" panose="05000000000000000000" pitchFamily="2" charset="2"/>
              <a:buChar char="§"/>
              <a:defRPr lang="en-US" sz="2400" kern="1200" dirty="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bg1"/>
              </a:buClr>
              <a:buFont typeface="Courier New" panose="02070309020205020404" pitchFamily="49" charset="0"/>
              <a:buChar char="o"/>
              <a:defRPr lang="en-US" sz="1800" kern="1200" dirty="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bg1"/>
              </a:buClr>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indent="-182563">
              <a:lnSpc>
                <a:spcPct val="114000"/>
              </a:lnSpc>
              <a:spcBef>
                <a:spcPts val="0"/>
              </a:spcBef>
              <a:spcAft>
                <a:spcPts val="1000"/>
              </a:spcAft>
            </a:pPr>
            <a:r>
              <a:rPr lang="en-US" dirty="0">
                <a:latin typeface="+mn-lt"/>
                <a:cs typeface="Arial"/>
              </a:rPr>
              <a:t>To inform the RP3D of PF-07248144 (KAT6 inhibitor), we performed a thorough benefit–risk assessment of two pharmacokinetically distinguishable doses with sufficient number of patients and follow-up (5 mg QD, n = 78; 1 mg QD, n = 29)</a:t>
            </a:r>
          </a:p>
          <a:p>
            <a:pPr marL="182563" indent="-182563">
              <a:lnSpc>
                <a:spcPct val="114000"/>
              </a:lnSpc>
              <a:spcBef>
                <a:spcPts val="0"/>
              </a:spcBef>
              <a:spcAft>
                <a:spcPts val="500"/>
              </a:spcAft>
            </a:pPr>
            <a:r>
              <a:rPr lang="en-US" dirty="0">
                <a:latin typeface="+mn-lt"/>
                <a:cs typeface="Arial"/>
              </a:rPr>
              <a:t>5 mg QD PF-07248144 was identified as the RP3D in combination with </a:t>
            </a:r>
            <a:r>
              <a:rPr lang="en-US" dirty="0" err="1">
                <a:latin typeface="+mn-lt"/>
                <a:cs typeface="Arial"/>
              </a:rPr>
              <a:t>fulvestrant</a:t>
            </a:r>
            <a:r>
              <a:rPr lang="en-US" dirty="0">
                <a:latin typeface="+mn-lt"/>
                <a:cs typeface="Arial"/>
              </a:rPr>
              <a:t> based on PK exposure, maximal blood &amp; tumor PD inhibition, tolerable safety, and encouraging antitumor activity (n = 43)</a:t>
            </a:r>
          </a:p>
          <a:p>
            <a:pPr marL="450850" lvl="1" indent="-254000">
              <a:lnSpc>
                <a:spcPct val="114000"/>
              </a:lnSpc>
              <a:spcBef>
                <a:spcPts val="0"/>
              </a:spcBef>
              <a:spcAft>
                <a:spcPts val="500"/>
              </a:spcAft>
            </a:pPr>
            <a:r>
              <a:rPr lang="en-US" dirty="0">
                <a:latin typeface="+mn-lt"/>
                <a:cs typeface="Arial"/>
              </a:rPr>
              <a:t>ORR: 37.2% (95% CI, </a:t>
            </a:r>
            <a:r>
              <a:rPr lang="en-US" dirty="0">
                <a:latin typeface="+mn-lt"/>
              </a:rPr>
              <a:t>23.0–53.3),</a:t>
            </a:r>
            <a:r>
              <a:rPr lang="en-US" dirty="0">
                <a:latin typeface="+mn-lt"/>
                <a:cs typeface="Arial"/>
              </a:rPr>
              <a:t> with a median DOR of 15.8 months (95% CI, 9.2–NE)</a:t>
            </a:r>
          </a:p>
          <a:p>
            <a:pPr marL="450850" lvl="1" indent="-254000">
              <a:lnSpc>
                <a:spcPct val="114000"/>
              </a:lnSpc>
              <a:spcBef>
                <a:spcPts val="0"/>
              </a:spcBef>
              <a:spcAft>
                <a:spcPts val="1000"/>
              </a:spcAft>
            </a:pPr>
            <a:r>
              <a:rPr lang="en-US" dirty="0">
                <a:latin typeface="+mn-lt"/>
              </a:rPr>
              <a:t>Median PFS: 10.7 months (95% CI, 5.3–13.8)</a:t>
            </a:r>
            <a:endParaRPr lang="en-US" dirty="0">
              <a:latin typeface="+mn-lt"/>
              <a:cs typeface="Arial"/>
            </a:endParaRPr>
          </a:p>
          <a:p>
            <a:pPr marL="182563" indent="-182563">
              <a:lnSpc>
                <a:spcPct val="114000"/>
              </a:lnSpc>
              <a:spcBef>
                <a:spcPts val="0"/>
              </a:spcBef>
              <a:spcAft>
                <a:spcPts val="1000"/>
              </a:spcAft>
            </a:pPr>
            <a:r>
              <a:rPr lang="en-US" dirty="0">
                <a:latin typeface="+mn-lt"/>
                <a:cs typeface="Arial"/>
              </a:rPr>
              <a:t>A pivotal phase 3 trial of PF-07248144 plus </a:t>
            </a:r>
            <a:r>
              <a:rPr lang="en-US" dirty="0" err="1">
                <a:latin typeface="+mn-lt"/>
                <a:cs typeface="Arial"/>
              </a:rPr>
              <a:t>fulvestrant</a:t>
            </a:r>
            <a:r>
              <a:rPr lang="en-US" dirty="0">
                <a:latin typeface="+mn-lt"/>
                <a:cs typeface="Arial"/>
              </a:rPr>
              <a:t> is planned to address the high unmet medical need in HR+/HER2− mBC after progression on a CDK4/6 inhibitor plus ET</a:t>
            </a:r>
          </a:p>
          <a:p>
            <a:endParaRPr lang="en-US" dirty="0"/>
          </a:p>
        </p:txBody>
      </p:sp>
      <p:sp>
        <p:nvSpPr>
          <p:cNvPr id="8" name="TextBox 7">
            <a:extLst>
              <a:ext uri="{FF2B5EF4-FFF2-40B4-BE49-F238E27FC236}">
                <a16:creationId xmlns:a16="http://schemas.microsoft.com/office/drawing/2014/main" id="{473E3DA9-E7B9-1242-D910-3DC76FC103D0}"/>
              </a:ext>
            </a:extLst>
          </p:cNvPr>
          <p:cNvSpPr txBox="1"/>
          <p:nvPr/>
        </p:nvSpPr>
        <p:spPr>
          <a:xfrm>
            <a:off x="640800" y="5825787"/>
            <a:ext cx="10972800" cy="400110"/>
          </a:xfrm>
          <a:prstGeom prst="rect">
            <a:avLst/>
          </a:prstGeom>
          <a:noFill/>
        </p:spPr>
        <p:txBody>
          <a:bodyPr wrap="square" anchor="b" anchorCtr="0">
            <a:spAutoFit/>
          </a:bodyPr>
          <a:lstStyle/>
          <a:p>
            <a:r>
              <a:rPr lang="en-GB" sz="1000" dirty="0">
                <a:solidFill>
                  <a:schemeClr val="bg1"/>
                </a:solidFill>
              </a:rPr>
              <a:t>CDK4/6, cyclin-dependent kinase 4/6; DOR, duration of response; ET, endocrine therapy; HER2, human epidermal growth factor receptor 2; HR, hormone receptor; </a:t>
            </a:r>
            <a:r>
              <a:rPr lang="en-GB" sz="1000" dirty="0" err="1">
                <a:solidFill>
                  <a:schemeClr val="bg1"/>
                </a:solidFill>
              </a:rPr>
              <a:t>mBC</a:t>
            </a:r>
            <a:r>
              <a:rPr lang="en-GB" sz="1000" dirty="0">
                <a:solidFill>
                  <a:schemeClr val="bg1"/>
                </a:solidFill>
              </a:rPr>
              <a:t>, metastatic breast cancer; NE, not estimable; ORR, objective response rate; PD, pharmacodynamic; PFS, progression-free survival; PK, pharmacokinetic; QD, once daily; RP3D, recommended phase 3 dose.  </a:t>
            </a:r>
          </a:p>
        </p:txBody>
      </p:sp>
    </p:spTree>
    <p:extLst>
      <p:ext uri="{BB962C8B-B14F-4D97-AF65-F5344CB8AC3E}">
        <p14:creationId xmlns:p14="http://schemas.microsoft.com/office/powerpoint/2010/main" val="331789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3CBA-C666-513F-42E6-56FA7AB8AF15}"/>
              </a:ext>
            </a:extLst>
          </p:cNvPr>
          <p:cNvSpPr>
            <a:spLocks noGrp="1"/>
          </p:cNvSpPr>
          <p:nvPr>
            <p:ph type="title"/>
          </p:nvPr>
        </p:nvSpPr>
        <p:spPr>
          <a:xfrm>
            <a:off x="640080" y="0"/>
            <a:ext cx="10972800" cy="1371600"/>
          </a:xfrm>
        </p:spPr>
        <p:txBody>
          <a:bodyPr/>
          <a:lstStyle/>
          <a:p>
            <a:r>
              <a:rPr lang="en-US" dirty="0"/>
              <a:t>Disclosures</a:t>
            </a:r>
          </a:p>
        </p:txBody>
      </p:sp>
      <p:sp>
        <p:nvSpPr>
          <p:cNvPr id="4" name="Content Placeholder 3">
            <a:extLst>
              <a:ext uri="{FF2B5EF4-FFF2-40B4-BE49-F238E27FC236}">
                <a16:creationId xmlns:a16="http://schemas.microsoft.com/office/drawing/2014/main" id="{D7E19D12-7C85-2C6D-B032-D81F7EA447D2}"/>
              </a:ext>
            </a:extLst>
          </p:cNvPr>
          <p:cNvSpPr>
            <a:spLocks noGrp="1"/>
          </p:cNvSpPr>
          <p:nvPr>
            <p:ph sz="quarter" idx="13"/>
          </p:nvPr>
        </p:nvSpPr>
        <p:spPr>
          <a:xfrm>
            <a:off x="640800" y="1828799"/>
            <a:ext cx="10972800" cy="4023360"/>
          </a:xfrm>
        </p:spPr>
        <p:txBody>
          <a:bodyPr/>
          <a:lstStyle/>
          <a:p>
            <a:pPr marL="182563" indent="-182563"/>
            <a:r>
              <a:rPr lang="en-GB" sz="2400" dirty="0"/>
              <a:t>Will be displayed automatically based on information provided to ASCO </a:t>
            </a:r>
          </a:p>
          <a:p>
            <a:endParaRPr lang="en-US" dirty="0"/>
          </a:p>
        </p:txBody>
      </p:sp>
      <p:sp>
        <p:nvSpPr>
          <p:cNvPr id="5" name="Text Placeholder 4">
            <a:extLst>
              <a:ext uri="{FF2B5EF4-FFF2-40B4-BE49-F238E27FC236}">
                <a16:creationId xmlns:a16="http://schemas.microsoft.com/office/drawing/2014/main" id="{BF85B2A8-6D29-0C40-7217-3662BC73696B}"/>
              </a:ext>
            </a:extLst>
          </p:cNvPr>
          <p:cNvSpPr>
            <a:spLocks noGrp="1"/>
          </p:cNvSpPr>
          <p:nvPr>
            <p:ph type="body" sz="quarter" idx="15"/>
          </p:nvPr>
        </p:nvSpPr>
        <p:spPr/>
        <p:txBody>
          <a:bodyPr/>
          <a:lstStyle/>
          <a:p>
            <a:r>
              <a:rPr lang="en-US"/>
              <a:t>Patricia M. LoRusso, DO</a:t>
            </a:r>
          </a:p>
        </p:txBody>
      </p:sp>
    </p:spTree>
    <p:extLst>
      <p:ext uri="{BB962C8B-B14F-4D97-AF65-F5344CB8AC3E}">
        <p14:creationId xmlns:p14="http://schemas.microsoft.com/office/powerpoint/2010/main" val="56056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279B-947F-3326-815F-32F8DCECDD55}"/>
              </a:ext>
            </a:extLst>
          </p:cNvPr>
          <p:cNvSpPr>
            <a:spLocks noGrp="1"/>
          </p:cNvSpPr>
          <p:nvPr>
            <p:ph type="title"/>
          </p:nvPr>
        </p:nvSpPr>
        <p:spPr>
          <a:xfrm>
            <a:off x="640800" y="-1"/>
            <a:ext cx="10972800" cy="1371600"/>
          </a:xfrm>
        </p:spPr>
        <p:txBody>
          <a:bodyPr/>
          <a:lstStyle/>
          <a:p>
            <a:r>
              <a:rPr lang="en-US" dirty="0"/>
              <a:t>Background</a:t>
            </a:r>
          </a:p>
        </p:txBody>
      </p:sp>
      <p:sp>
        <p:nvSpPr>
          <p:cNvPr id="4" name="Content Placeholder 3">
            <a:extLst>
              <a:ext uri="{FF2B5EF4-FFF2-40B4-BE49-F238E27FC236}">
                <a16:creationId xmlns:a16="http://schemas.microsoft.com/office/drawing/2014/main" id="{B90A8422-2824-6848-4CE5-8CE388E4DFEF}"/>
              </a:ext>
            </a:extLst>
          </p:cNvPr>
          <p:cNvSpPr>
            <a:spLocks noGrp="1"/>
          </p:cNvSpPr>
          <p:nvPr>
            <p:ph sz="quarter" idx="13"/>
          </p:nvPr>
        </p:nvSpPr>
        <p:spPr>
          <a:xfrm>
            <a:off x="640800" y="1286436"/>
            <a:ext cx="11095323" cy="4535334"/>
          </a:xfrm>
        </p:spPr>
        <p:txBody>
          <a:bodyPr vert="horz" lIns="91440" tIns="45720" rIns="91440" bIns="45720" rtlCol="0" anchor="t">
            <a:noAutofit/>
          </a:bodyPr>
          <a:lstStyle/>
          <a:p>
            <a:pPr marL="182563" indent="-182563">
              <a:lnSpc>
                <a:spcPct val="114000"/>
              </a:lnSpc>
              <a:spcBef>
                <a:spcPts val="0"/>
              </a:spcBef>
              <a:spcAft>
                <a:spcPts val="600"/>
              </a:spcAft>
            </a:pPr>
            <a:r>
              <a:rPr lang="en-US" sz="2200" dirty="0"/>
              <a:t>Histone lysine acetyltransferases KAT6A and KAT6B regulate lineage-specific gene transcription via H3K23 acetylation</a:t>
            </a:r>
            <a:r>
              <a:rPr lang="en-US" sz="2200" baseline="30000" dirty="0"/>
              <a:t>1,2</a:t>
            </a:r>
          </a:p>
          <a:p>
            <a:pPr marL="182563" indent="-182563">
              <a:lnSpc>
                <a:spcPct val="114000"/>
              </a:lnSpc>
              <a:spcBef>
                <a:spcPts val="0"/>
              </a:spcBef>
              <a:spcAft>
                <a:spcPts val="600"/>
              </a:spcAft>
            </a:pPr>
            <a:r>
              <a:rPr lang="en-US" sz="2200" dirty="0"/>
              <a:t>KAT6A/B inhibition results in transcriptional downregulation of oncogenic pathways associated with cancer proliferation in ER+ breast cancer (</a:t>
            </a:r>
            <a:r>
              <a:rPr lang="en-US" sz="2200" dirty="0" err="1"/>
              <a:t>eg</a:t>
            </a:r>
            <a:r>
              <a:rPr lang="en-US" sz="2200" dirty="0"/>
              <a:t>, ER, cell cycle, </a:t>
            </a:r>
            <a:r>
              <a:rPr lang="en-US" sz="2200" dirty="0" err="1"/>
              <a:t>Myc</a:t>
            </a:r>
            <a:r>
              <a:rPr lang="en-US" sz="2200" dirty="0"/>
              <a:t>)</a:t>
            </a:r>
            <a:r>
              <a:rPr lang="en-US" sz="2200" baseline="30000" dirty="0"/>
              <a:t>1</a:t>
            </a:r>
            <a:endParaRPr lang="en-GB" sz="2200" baseline="30000" dirty="0"/>
          </a:p>
          <a:p>
            <a:pPr marL="182563" indent="-182563">
              <a:lnSpc>
                <a:spcPct val="114000"/>
              </a:lnSpc>
              <a:spcBef>
                <a:spcPts val="0"/>
              </a:spcBef>
              <a:spcAft>
                <a:spcPts val="600"/>
              </a:spcAft>
            </a:pPr>
            <a:r>
              <a:rPr lang="en-US" sz="2200" dirty="0"/>
              <a:t>PF-07248144 is a first-in-class, potent, and selective inhibitor of epigenetic modifiers KAT6A and KAT6B</a:t>
            </a:r>
          </a:p>
          <a:p>
            <a:pPr marL="182563" indent="-182563">
              <a:lnSpc>
                <a:spcPct val="114000"/>
              </a:lnSpc>
              <a:spcBef>
                <a:spcPts val="0"/>
              </a:spcBef>
              <a:spcAft>
                <a:spcPts val="600"/>
              </a:spcAft>
            </a:pPr>
            <a:r>
              <a:rPr lang="en-US" sz="2200" dirty="0">
                <a:latin typeface="Arial"/>
                <a:cs typeface="Arial"/>
              </a:rPr>
              <a:t>In an ongoing phase 1 study, PF-07248144 has demonstrated a tolerable safety profile and durable antitumor activity in combination with </a:t>
            </a:r>
            <a:r>
              <a:rPr lang="en-US" sz="2200" dirty="0" err="1">
                <a:latin typeface="Arial"/>
                <a:cs typeface="Arial"/>
              </a:rPr>
              <a:t>fulvestrant</a:t>
            </a:r>
            <a:r>
              <a:rPr lang="en-US" sz="2200" dirty="0">
                <a:latin typeface="Arial"/>
                <a:cs typeface="Arial"/>
              </a:rPr>
              <a:t> in patients with ER+/HER2– mBC after prior CDK4/6 inhibitor plus ET</a:t>
            </a:r>
            <a:r>
              <a:rPr lang="en-US" sz="2200" baseline="30000" dirty="0">
                <a:latin typeface="Arial"/>
                <a:cs typeface="Arial"/>
              </a:rPr>
              <a:t>3,4</a:t>
            </a:r>
          </a:p>
        </p:txBody>
      </p:sp>
      <p:sp>
        <p:nvSpPr>
          <p:cNvPr id="5" name="Text Placeholder 4">
            <a:extLst>
              <a:ext uri="{FF2B5EF4-FFF2-40B4-BE49-F238E27FC236}">
                <a16:creationId xmlns:a16="http://schemas.microsoft.com/office/drawing/2014/main" id="{78CF629A-5E28-6350-3E4C-FC2345EF8E57}"/>
              </a:ext>
            </a:extLst>
          </p:cNvPr>
          <p:cNvSpPr>
            <a:spLocks noGrp="1"/>
          </p:cNvSpPr>
          <p:nvPr>
            <p:ph type="body" sz="quarter" idx="15"/>
          </p:nvPr>
        </p:nvSpPr>
        <p:spPr/>
        <p:txBody>
          <a:bodyPr/>
          <a:lstStyle/>
          <a:p>
            <a:r>
              <a:rPr lang="en-US"/>
              <a:t>Patricia M. LoRusso, DO</a:t>
            </a:r>
          </a:p>
        </p:txBody>
      </p:sp>
      <p:sp>
        <p:nvSpPr>
          <p:cNvPr id="82" name="TextBox 81">
            <a:extLst>
              <a:ext uri="{FF2B5EF4-FFF2-40B4-BE49-F238E27FC236}">
                <a16:creationId xmlns:a16="http://schemas.microsoft.com/office/drawing/2014/main" id="{F90C6970-F15D-966C-5582-7248A571EEA0}"/>
              </a:ext>
            </a:extLst>
          </p:cNvPr>
          <p:cNvSpPr txBox="1"/>
          <p:nvPr/>
        </p:nvSpPr>
        <p:spPr>
          <a:xfrm>
            <a:off x="640800" y="5669280"/>
            <a:ext cx="11308684" cy="553998"/>
          </a:xfrm>
          <a:prstGeom prst="rect">
            <a:avLst/>
          </a:prstGeom>
          <a:noFill/>
        </p:spPr>
        <p:txBody>
          <a:bodyPr wrap="square" anchor="b" anchorCtr="0">
            <a:spAutoFit/>
          </a:bodyPr>
          <a:lstStyle/>
          <a:p>
            <a:r>
              <a:rPr lang="en-GB" sz="1000" dirty="0">
                <a:solidFill>
                  <a:schemeClr val="bg1"/>
                </a:solidFill>
              </a:rPr>
              <a:t>CDK4/6, cyclin-dependent kinase 4/6; ER, </a:t>
            </a:r>
            <a:r>
              <a:rPr lang="en-GB" sz="1000" dirty="0" err="1">
                <a:solidFill>
                  <a:schemeClr val="bg1"/>
                </a:solidFill>
              </a:rPr>
              <a:t>estrogen</a:t>
            </a:r>
            <a:r>
              <a:rPr lang="en-GB" sz="1000" dirty="0">
                <a:solidFill>
                  <a:schemeClr val="bg1"/>
                </a:solidFill>
              </a:rPr>
              <a:t> receptor; ET, endocrine therapy; H3K23, histone 3 lysine 23; HER2, human epidermal growth factor receptor 2; </a:t>
            </a:r>
            <a:r>
              <a:rPr lang="en-GB" sz="1000" dirty="0" err="1">
                <a:solidFill>
                  <a:schemeClr val="bg1"/>
                </a:solidFill>
              </a:rPr>
              <a:t>mBC</a:t>
            </a:r>
            <a:r>
              <a:rPr lang="en-GB" sz="1000" dirty="0">
                <a:solidFill>
                  <a:schemeClr val="bg1"/>
                </a:solidFill>
              </a:rPr>
              <a:t>, metastatic breast cancer.</a:t>
            </a:r>
          </a:p>
          <a:p>
            <a:r>
              <a:rPr lang="en-GB" sz="1000" dirty="0">
                <a:solidFill>
                  <a:schemeClr val="bg1"/>
                </a:solidFill>
              </a:rPr>
              <a:t>1. Sharma S, et al. </a:t>
            </a:r>
            <a:r>
              <a:rPr lang="en-GB" sz="1000" i="1" dirty="0">
                <a:solidFill>
                  <a:schemeClr val="bg1"/>
                </a:solidFill>
              </a:rPr>
              <a:t>Cell Chem Biol. </a:t>
            </a:r>
            <a:r>
              <a:rPr lang="en-GB" sz="1000" dirty="0">
                <a:solidFill>
                  <a:schemeClr val="bg1"/>
                </a:solidFill>
              </a:rPr>
              <a:t>2023;30:1191-1210. 2. </a:t>
            </a:r>
            <a:r>
              <a:rPr lang="en-US" sz="1000" dirty="0">
                <a:solidFill>
                  <a:schemeClr val="bg1"/>
                </a:solidFill>
                <a:effectLst/>
                <a:ea typeface="DengXian" panose="02010600030101010101" pitchFamily="2" charset="-122"/>
              </a:rPr>
              <a:t>Huang F, et al. </a:t>
            </a:r>
            <a:r>
              <a:rPr lang="en-US" sz="1000" i="1" dirty="0">
                <a:solidFill>
                  <a:schemeClr val="bg1"/>
                </a:solidFill>
                <a:effectLst/>
                <a:ea typeface="DengXian" panose="02010600030101010101" pitchFamily="2" charset="-122"/>
              </a:rPr>
              <a:t>Mol Cell Biol. </a:t>
            </a:r>
            <a:r>
              <a:rPr lang="en-US" sz="1000" dirty="0">
                <a:solidFill>
                  <a:schemeClr val="bg1"/>
                </a:solidFill>
                <a:effectLst/>
                <a:ea typeface="DengXian" panose="02010600030101010101" pitchFamily="2" charset="-122"/>
              </a:rPr>
              <a:t>2016;36:1900-7. 3.</a:t>
            </a:r>
            <a:r>
              <a:rPr lang="en-US" sz="1000" b="1" dirty="0">
                <a:solidFill>
                  <a:schemeClr val="bg1"/>
                </a:solidFill>
                <a:effectLst/>
                <a:ea typeface="DengXian" panose="02010600030101010101" pitchFamily="2" charset="-122"/>
              </a:rPr>
              <a:t> </a:t>
            </a:r>
            <a:r>
              <a:rPr lang="en-US" sz="1000" dirty="0" err="1">
                <a:solidFill>
                  <a:schemeClr val="bg1"/>
                </a:solidFill>
                <a:effectLst/>
                <a:ea typeface="DengXian" panose="02010600030101010101" pitchFamily="2" charset="-122"/>
              </a:rPr>
              <a:t>Mukohara</a:t>
            </a:r>
            <a:r>
              <a:rPr lang="en-US" sz="1000" dirty="0">
                <a:solidFill>
                  <a:schemeClr val="bg1"/>
                </a:solidFill>
                <a:effectLst/>
                <a:ea typeface="DengXian" panose="02010600030101010101" pitchFamily="2" charset="-122"/>
              </a:rPr>
              <a:t> T, et al. </a:t>
            </a:r>
            <a:r>
              <a:rPr lang="en-US" sz="1000" i="1" dirty="0">
                <a:solidFill>
                  <a:schemeClr val="bg1"/>
                </a:solidFill>
                <a:effectLst/>
                <a:ea typeface="DengXian" panose="02010600030101010101" pitchFamily="2" charset="-122"/>
              </a:rPr>
              <a:t>Nat Med. </a:t>
            </a:r>
            <a:r>
              <a:rPr lang="en-US" sz="1000" dirty="0">
                <a:solidFill>
                  <a:schemeClr val="bg1"/>
                </a:solidFill>
                <a:effectLst/>
                <a:ea typeface="DengXian" panose="02010600030101010101" pitchFamily="2" charset="-122"/>
              </a:rPr>
              <a:t>2024;30:2242-50. 4. </a:t>
            </a:r>
            <a:r>
              <a:rPr lang="fr-FR" sz="1000" dirty="0" err="1">
                <a:solidFill>
                  <a:schemeClr val="bg1"/>
                </a:solidFill>
                <a:effectLst/>
                <a:ea typeface="DengXian" panose="02010600030101010101" pitchFamily="2" charset="-122"/>
              </a:rPr>
              <a:t>Mukohara</a:t>
            </a:r>
            <a:r>
              <a:rPr lang="fr-FR" sz="1000" dirty="0">
                <a:solidFill>
                  <a:schemeClr val="bg1"/>
                </a:solidFill>
                <a:effectLst/>
                <a:ea typeface="DengXian" panose="02010600030101010101" pitchFamily="2" charset="-122"/>
              </a:rPr>
              <a:t> </a:t>
            </a:r>
            <a:r>
              <a:rPr lang="fr-FR" sz="1000" dirty="0" err="1">
                <a:solidFill>
                  <a:schemeClr val="bg1"/>
                </a:solidFill>
                <a:effectLst/>
                <a:ea typeface="DengXian" panose="02010600030101010101" pitchFamily="2" charset="-122"/>
              </a:rPr>
              <a:t>T</a:t>
            </a:r>
            <a:r>
              <a:rPr lang="fr-FR" sz="1000" dirty="0">
                <a:solidFill>
                  <a:schemeClr val="bg1"/>
                </a:solidFill>
                <a:effectLst/>
                <a:ea typeface="DengXian" panose="02010600030101010101" pitchFamily="2" charset="-122"/>
              </a:rPr>
              <a:t>, et al. SABCS 2024. Poster P4-04-28. </a:t>
            </a:r>
            <a:r>
              <a:rPr lang="en-US" sz="1000" dirty="0">
                <a:solidFill>
                  <a:schemeClr val="bg1"/>
                </a:solidFill>
                <a:effectLst/>
                <a:ea typeface="DengXian" panose="02010600030101010101" pitchFamily="2" charset="-122"/>
              </a:rPr>
              <a:t> </a:t>
            </a:r>
          </a:p>
        </p:txBody>
      </p:sp>
    </p:spTree>
    <p:extLst>
      <p:ext uri="{BB962C8B-B14F-4D97-AF65-F5344CB8AC3E}">
        <p14:creationId xmlns:p14="http://schemas.microsoft.com/office/powerpoint/2010/main" val="12870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D73-FD04-E072-052E-5364A78E10D8}"/>
              </a:ext>
            </a:extLst>
          </p:cNvPr>
          <p:cNvSpPr>
            <a:spLocks noGrp="1"/>
          </p:cNvSpPr>
          <p:nvPr>
            <p:ph type="title"/>
          </p:nvPr>
        </p:nvSpPr>
        <p:spPr>
          <a:xfrm>
            <a:off x="640080" y="-1"/>
            <a:ext cx="10972800" cy="1371600"/>
          </a:xfrm>
        </p:spPr>
        <p:txBody>
          <a:bodyPr/>
          <a:lstStyle/>
          <a:p>
            <a:r>
              <a:rPr lang="en-US" dirty="0"/>
              <a:t>Study Design</a:t>
            </a:r>
            <a:endParaRPr lang="en-US" i="1" dirty="0">
              <a:solidFill>
                <a:srgbClr val="FF0000"/>
              </a:solidFill>
            </a:endParaRPr>
          </a:p>
        </p:txBody>
      </p:sp>
      <p:sp>
        <p:nvSpPr>
          <p:cNvPr id="5" name="Text Placeholder 4">
            <a:extLst>
              <a:ext uri="{FF2B5EF4-FFF2-40B4-BE49-F238E27FC236}">
                <a16:creationId xmlns:a16="http://schemas.microsoft.com/office/drawing/2014/main" id="{963136EE-73C8-CF1E-30A3-D574563B2A8F}"/>
              </a:ext>
            </a:extLst>
          </p:cNvPr>
          <p:cNvSpPr>
            <a:spLocks noGrp="1"/>
          </p:cNvSpPr>
          <p:nvPr>
            <p:ph type="body" sz="quarter" idx="15"/>
          </p:nvPr>
        </p:nvSpPr>
        <p:spPr/>
        <p:txBody>
          <a:bodyPr/>
          <a:lstStyle/>
          <a:p>
            <a:r>
              <a:rPr lang="en-US" dirty="0"/>
              <a:t>Patricia M. LoRusso, DO</a:t>
            </a:r>
          </a:p>
        </p:txBody>
      </p:sp>
      <p:sp>
        <p:nvSpPr>
          <p:cNvPr id="9" name="TextBox 8">
            <a:extLst>
              <a:ext uri="{FF2B5EF4-FFF2-40B4-BE49-F238E27FC236}">
                <a16:creationId xmlns:a16="http://schemas.microsoft.com/office/drawing/2014/main" id="{428D9D33-7568-EC07-9CC6-E39F116F82F1}"/>
              </a:ext>
            </a:extLst>
          </p:cNvPr>
          <p:cNvSpPr txBox="1"/>
          <p:nvPr/>
        </p:nvSpPr>
        <p:spPr>
          <a:xfrm>
            <a:off x="640800" y="1055977"/>
            <a:ext cx="11142304" cy="1092607"/>
          </a:xfrm>
          <a:prstGeom prst="rect">
            <a:avLst/>
          </a:prstGeom>
          <a:noFill/>
        </p:spPr>
        <p:txBody>
          <a:bodyPr wrap="square">
            <a:spAutoFit/>
          </a:bodyPr>
          <a:lstStyle/>
          <a:p>
            <a:pPr marL="182563" indent="-182563" algn="l">
              <a:spcBef>
                <a:spcPts val="600"/>
              </a:spcBef>
              <a:buFont typeface="Arial" panose="020B0604020202020204" pitchFamily="34" charset="0"/>
              <a:buChar char="•"/>
            </a:pPr>
            <a:r>
              <a:rPr kumimoji="0" lang="en-US" sz="1500" b="1" i="0" u="none" strike="noStrike" kern="1200" cap="none" spc="0" normalizeH="0" baseline="0" noProof="0" dirty="0">
                <a:ln>
                  <a:noFill/>
                </a:ln>
                <a:solidFill>
                  <a:schemeClr val="bg1"/>
                </a:solidFill>
                <a:effectLst/>
                <a:uLnTx/>
                <a:uFillTx/>
                <a:ea typeface="+mn-ea"/>
                <a:cs typeface="Arial" panose="020B0604020202020204" pitchFamily="34" charset="0"/>
              </a:rPr>
              <a:t>Study Design: </a:t>
            </a:r>
            <a:r>
              <a:rPr kumimoji="0" lang="en-US" sz="1500" i="0" u="none" strike="noStrike" kern="1200" cap="none" spc="0" normalizeH="0" baseline="0" noProof="0" dirty="0">
                <a:ln>
                  <a:noFill/>
                </a:ln>
                <a:solidFill>
                  <a:schemeClr val="bg1"/>
                </a:solidFill>
                <a:effectLst/>
                <a:uLnTx/>
                <a:uFillTx/>
                <a:ea typeface="+mn-ea"/>
                <a:cs typeface="Arial" panose="020B0604020202020204" pitchFamily="34" charset="0"/>
              </a:rPr>
              <a:t>a first-in-human, phase 1 dose escalation/expansion study of PF-07248144 as monotherapy and in combination with </a:t>
            </a:r>
            <a:r>
              <a:rPr kumimoji="0" lang="en-US" sz="1500" i="0" u="none" strike="noStrike" kern="1200" cap="none" spc="0" normalizeH="0" baseline="0" noProof="0" dirty="0" err="1">
                <a:ln>
                  <a:noFill/>
                </a:ln>
                <a:solidFill>
                  <a:schemeClr val="bg1"/>
                </a:solidFill>
                <a:effectLst/>
                <a:uLnTx/>
                <a:uFillTx/>
                <a:ea typeface="+mn-ea"/>
                <a:cs typeface="Arial" panose="020B0604020202020204" pitchFamily="34" charset="0"/>
              </a:rPr>
              <a:t>fulvestrant</a:t>
            </a:r>
            <a:r>
              <a:rPr kumimoji="0" lang="en-US" sz="1500" i="0" u="none" strike="noStrike" kern="1200" cap="none" spc="0" normalizeH="0" baseline="0" noProof="0" dirty="0">
                <a:ln>
                  <a:noFill/>
                </a:ln>
                <a:solidFill>
                  <a:schemeClr val="bg1"/>
                </a:solidFill>
                <a:effectLst/>
                <a:uLnTx/>
                <a:uFillTx/>
                <a:ea typeface="+mn-ea"/>
                <a:cs typeface="Arial" panose="020B0604020202020204" pitchFamily="34" charset="0"/>
              </a:rPr>
              <a:t> </a:t>
            </a:r>
            <a:r>
              <a:rPr kumimoji="0" lang="en-US" sz="1500" i="0" u="none" strike="noStrike" kern="1200" cap="none" spc="0" normalizeH="0" baseline="0" noProof="0" dirty="0" err="1">
                <a:ln>
                  <a:noFill/>
                </a:ln>
                <a:solidFill>
                  <a:schemeClr val="bg1"/>
                </a:solidFill>
                <a:effectLst/>
                <a:uLnTx/>
                <a:uFillTx/>
                <a:ea typeface="+mn-ea"/>
                <a:cs typeface="Arial" panose="020B0604020202020204" pitchFamily="34" charset="0"/>
              </a:rPr>
              <a:t>i</a:t>
            </a:r>
            <a:r>
              <a:rPr lang="en-US" sz="1500" b="0" i="0" u="none" strike="noStrike" baseline="0" dirty="0">
                <a:solidFill>
                  <a:schemeClr val="bg1"/>
                </a:solidFill>
              </a:rPr>
              <a:t>n patients with heavily pretreated ER+/HER2− </a:t>
            </a:r>
            <a:r>
              <a:rPr lang="en-US" sz="1500" b="0" i="0" u="none" strike="noStrike" baseline="0" dirty="0" err="1">
                <a:solidFill>
                  <a:schemeClr val="bg1"/>
                </a:solidFill>
              </a:rPr>
              <a:t>mBC</a:t>
            </a:r>
            <a:r>
              <a:rPr lang="en-US" sz="1500" b="0" i="0" u="none" strike="noStrike" baseline="0" dirty="0">
                <a:solidFill>
                  <a:schemeClr val="bg1"/>
                </a:solidFill>
              </a:rPr>
              <a:t> (</a:t>
            </a:r>
            <a:r>
              <a:rPr lang="en-US" sz="1500" dirty="0">
                <a:solidFill>
                  <a:schemeClr val="bg1"/>
                </a:solidFill>
              </a:rPr>
              <a:t>NCT04606446)</a:t>
            </a:r>
            <a:endParaRPr lang="en-US" sz="1500" dirty="0">
              <a:solidFill>
                <a:schemeClr val="bg1"/>
              </a:solidFill>
              <a:cs typeface="Arial" panose="020B0604020202020204" pitchFamily="34" charset="0"/>
            </a:endParaRPr>
          </a:p>
          <a:p>
            <a:pPr marL="182563" indent="-182563" algn="l">
              <a:spcBef>
                <a:spcPts val="600"/>
              </a:spcBef>
              <a:buFont typeface="Arial" panose="020B0604020202020204" pitchFamily="34" charset="0"/>
              <a:buChar char="•"/>
            </a:pPr>
            <a:r>
              <a:rPr kumimoji="0" lang="en-US" sz="1500" b="1" i="0" u="none" strike="noStrike" kern="1200" cap="none" spc="0" normalizeH="0" baseline="0" noProof="0" dirty="0">
                <a:ln>
                  <a:noFill/>
                </a:ln>
                <a:solidFill>
                  <a:schemeClr val="bg1"/>
                </a:solidFill>
                <a:effectLst/>
                <a:uLnTx/>
                <a:uFillTx/>
                <a:ea typeface="+mn-ea"/>
                <a:cs typeface="Arial" panose="020B0604020202020204" pitchFamily="34" charset="0"/>
              </a:rPr>
              <a:t>Dose Optimization: </a:t>
            </a:r>
            <a:r>
              <a:rPr lang="en-US" sz="1500" dirty="0">
                <a:solidFill>
                  <a:schemeClr val="bg1"/>
                </a:solidFill>
                <a:cs typeface="Arial" panose="020B0604020202020204" pitchFamily="34" charset="0"/>
              </a:rPr>
              <a:t>e</a:t>
            </a:r>
            <a:r>
              <a:rPr kumimoji="0" lang="en-US" sz="1500" i="0" u="none" strike="noStrike" kern="1200" cap="none" spc="0" normalizeH="0" baseline="0" noProof="0" dirty="0">
                <a:ln>
                  <a:noFill/>
                </a:ln>
                <a:solidFill>
                  <a:schemeClr val="bg1"/>
                </a:solidFill>
                <a:effectLst/>
                <a:uLnTx/>
                <a:uFillTx/>
                <a:ea typeface="+mn-ea"/>
                <a:cs typeface="Arial" panose="020B0604020202020204" pitchFamily="34" charset="0"/>
              </a:rPr>
              <a:t>valuate 2 pharmacokinetically distinguishable doses of PF-07248144</a:t>
            </a:r>
            <a:r>
              <a:rPr lang="en-US" sz="1500" dirty="0">
                <a:solidFill>
                  <a:schemeClr val="bg1"/>
                </a:solidFill>
                <a:cs typeface="Arial" panose="020B0604020202020204" pitchFamily="34" charset="0"/>
              </a:rPr>
              <a:t> (1 mg and 5 mg)</a:t>
            </a:r>
            <a:r>
              <a:rPr kumimoji="0" lang="en-US" sz="1500" i="0" u="none" strike="noStrike" kern="1200" cap="none" spc="0" normalizeH="0" baseline="0" noProof="0" dirty="0">
                <a:ln>
                  <a:noFill/>
                </a:ln>
                <a:solidFill>
                  <a:schemeClr val="bg1"/>
                </a:solidFill>
                <a:effectLst/>
                <a:uLnTx/>
                <a:uFillTx/>
                <a:ea typeface="+mn-ea"/>
                <a:cs typeface="Arial" panose="020B0604020202020204" pitchFamily="34" charset="0"/>
              </a:rPr>
              <a:t> in combination with </a:t>
            </a:r>
            <a:r>
              <a:rPr kumimoji="0" lang="en-US" sz="1500" i="0" u="none" strike="noStrike" kern="1200" cap="none" spc="0" normalizeH="0" baseline="0" noProof="0" dirty="0" err="1">
                <a:ln>
                  <a:noFill/>
                </a:ln>
                <a:solidFill>
                  <a:schemeClr val="bg1"/>
                </a:solidFill>
                <a:effectLst/>
                <a:uLnTx/>
                <a:uFillTx/>
                <a:ea typeface="+mn-ea"/>
                <a:cs typeface="Arial" panose="020B0604020202020204" pitchFamily="34" charset="0"/>
              </a:rPr>
              <a:t>fulvestrant</a:t>
            </a:r>
            <a:r>
              <a:rPr kumimoji="0" lang="en-US" sz="1500" i="0" u="none" strike="noStrike" kern="1200" cap="none" spc="0" normalizeH="0" baseline="0" noProof="0" dirty="0">
                <a:ln>
                  <a:noFill/>
                </a:ln>
                <a:solidFill>
                  <a:schemeClr val="bg1"/>
                </a:solidFill>
                <a:effectLst/>
                <a:uLnTx/>
                <a:uFillTx/>
                <a:ea typeface="+mn-ea"/>
                <a:cs typeface="Arial" panose="020B0604020202020204" pitchFamily="34" charset="0"/>
              </a:rPr>
              <a:t> to inform the recommended phase 3 dose </a:t>
            </a:r>
            <a:endParaRPr lang="en-US" sz="1500" dirty="0">
              <a:solidFill>
                <a:schemeClr val="bg1"/>
              </a:solidFill>
            </a:endParaRPr>
          </a:p>
        </p:txBody>
      </p:sp>
      <p:sp>
        <p:nvSpPr>
          <p:cNvPr id="37" name="TextBox 36">
            <a:extLst>
              <a:ext uri="{FF2B5EF4-FFF2-40B4-BE49-F238E27FC236}">
                <a16:creationId xmlns:a16="http://schemas.microsoft.com/office/drawing/2014/main" id="{2CE54407-AEF2-A418-9C00-E7D6E999FB9B}"/>
              </a:ext>
            </a:extLst>
          </p:cNvPr>
          <p:cNvSpPr txBox="1"/>
          <p:nvPr/>
        </p:nvSpPr>
        <p:spPr>
          <a:xfrm>
            <a:off x="640800" y="5532120"/>
            <a:ext cx="11435716" cy="707886"/>
          </a:xfrm>
          <a:prstGeom prst="rect">
            <a:avLst/>
          </a:prstGeom>
          <a:noFill/>
        </p:spPr>
        <p:txBody>
          <a:bodyPr wrap="square" anchor="b" anchorCtr="0">
            <a:spAutoFit/>
          </a:bodyPr>
          <a:lstStyle/>
          <a:p>
            <a:pPr marL="11113" marR="0" hangingPunct="0">
              <a:buNone/>
              <a:tabLst>
                <a:tab pos="796925" algn="l"/>
              </a:tabLst>
            </a:pPr>
            <a:r>
              <a:rPr lang="en-US" sz="1000" dirty="0">
                <a:solidFill>
                  <a:schemeClr val="bg1"/>
                </a:solidFill>
              </a:rPr>
              <a:t>Data cutoff: October 11, 2024. </a:t>
            </a:r>
            <a:endParaRPr lang="en-GB" sz="1000" dirty="0">
              <a:solidFill>
                <a:schemeClr val="bg1"/>
              </a:solidFill>
            </a:endParaRPr>
          </a:p>
          <a:p>
            <a:pPr marL="11113" marR="0" hangingPunct="0">
              <a:buNone/>
              <a:tabLst>
                <a:tab pos="796925" algn="l"/>
              </a:tabLst>
            </a:pPr>
            <a:r>
              <a:rPr lang="en-GB" sz="1000" dirty="0">
                <a:solidFill>
                  <a:schemeClr val="bg1"/>
                </a:solidFill>
              </a:rPr>
              <a:t>2L, second line; CDK4/6, cyclin-dependent kinase 4/6; CRPC, castration-resistant prostate cancer; CTCAE, </a:t>
            </a:r>
            <a:r>
              <a:rPr lang="en-US" sz="1000" b="0" i="0" u="none" strike="noStrike" baseline="0" dirty="0">
                <a:solidFill>
                  <a:schemeClr val="bg1"/>
                </a:solidFill>
              </a:rPr>
              <a:t>Common Terminology Criteria for Adverse Events; </a:t>
            </a:r>
            <a:r>
              <a:rPr lang="en-GB" sz="1000" dirty="0">
                <a:solidFill>
                  <a:schemeClr val="bg1"/>
                </a:solidFill>
              </a:rPr>
              <a:t>ER, </a:t>
            </a:r>
            <a:r>
              <a:rPr lang="en-GB" sz="1000" dirty="0" err="1">
                <a:solidFill>
                  <a:schemeClr val="bg1"/>
                </a:solidFill>
              </a:rPr>
              <a:t>estrogen</a:t>
            </a:r>
            <a:r>
              <a:rPr lang="en-GB" sz="1000" dirty="0">
                <a:solidFill>
                  <a:schemeClr val="bg1"/>
                </a:solidFill>
              </a:rPr>
              <a:t> receptor; ET, endocrine therapy; FUL, </a:t>
            </a:r>
            <a:r>
              <a:rPr lang="en-GB" sz="1000" dirty="0" err="1">
                <a:solidFill>
                  <a:schemeClr val="bg1"/>
                </a:solidFill>
              </a:rPr>
              <a:t>fulvestrant</a:t>
            </a:r>
            <a:r>
              <a:rPr lang="en-GB" sz="1000" dirty="0">
                <a:solidFill>
                  <a:schemeClr val="bg1"/>
                </a:solidFill>
              </a:rPr>
              <a:t>; HER2, human epidermal growth factor receptor 2; </a:t>
            </a:r>
            <a:r>
              <a:rPr lang="en-GB" sz="1000" dirty="0" err="1">
                <a:solidFill>
                  <a:schemeClr val="bg1"/>
                </a:solidFill>
              </a:rPr>
              <a:t>mBC</a:t>
            </a:r>
            <a:r>
              <a:rPr lang="en-GB" sz="1000" dirty="0">
                <a:solidFill>
                  <a:schemeClr val="bg1"/>
                </a:solidFill>
              </a:rPr>
              <a:t>, metastatic breast cancer; NSCLC, non-small cell lung cancer; PD, pharmacodynamic; PK, pharmacokinetic; </a:t>
            </a:r>
            <a:r>
              <a:rPr lang="en-US" sz="1000" dirty="0" err="1">
                <a:solidFill>
                  <a:schemeClr val="bg1"/>
                </a:solidFill>
              </a:rPr>
              <a:t>RDE</a:t>
            </a:r>
            <a:r>
              <a:rPr lang="en-US" sz="1000" baseline="-25000" dirty="0" err="1">
                <a:solidFill>
                  <a:schemeClr val="bg1"/>
                </a:solidFill>
              </a:rPr>
              <a:t>c</a:t>
            </a:r>
            <a:r>
              <a:rPr lang="en-US" sz="1000" dirty="0">
                <a:solidFill>
                  <a:schemeClr val="bg1"/>
                </a:solidFill>
              </a:rPr>
              <a:t>, combination recommended dose for expansion;</a:t>
            </a:r>
            <a:r>
              <a:rPr lang="en-US" sz="1000" baseline="-25000" dirty="0">
                <a:solidFill>
                  <a:schemeClr val="bg1"/>
                </a:solidFill>
              </a:rPr>
              <a:t> </a:t>
            </a:r>
            <a:r>
              <a:rPr lang="en-US" sz="1000" dirty="0" err="1">
                <a:solidFill>
                  <a:schemeClr val="bg1"/>
                </a:solidFill>
              </a:rPr>
              <a:t>RDE</a:t>
            </a:r>
            <a:r>
              <a:rPr lang="en-US" sz="1000" baseline="-25000" dirty="0" err="1">
                <a:solidFill>
                  <a:schemeClr val="bg1"/>
                </a:solidFill>
              </a:rPr>
              <a:t>m</a:t>
            </a:r>
            <a:r>
              <a:rPr lang="en-US" sz="1000" dirty="0">
                <a:solidFill>
                  <a:schemeClr val="bg1"/>
                </a:solidFill>
              </a:rPr>
              <a:t>, monotherapy recommended dose for expansion;</a:t>
            </a:r>
            <a:r>
              <a:rPr lang="en-US" sz="1000" baseline="-25000" dirty="0">
                <a:solidFill>
                  <a:schemeClr val="bg1"/>
                </a:solidFill>
              </a:rPr>
              <a:t> </a:t>
            </a:r>
            <a:r>
              <a:rPr lang="en-GB" sz="1000" dirty="0">
                <a:solidFill>
                  <a:schemeClr val="bg1"/>
                </a:solidFill>
              </a:rPr>
              <a:t>RECIST, Response Evaluation Criteria in Solid </a:t>
            </a:r>
            <a:r>
              <a:rPr lang="en-GB" sz="1000" dirty="0" err="1">
                <a:solidFill>
                  <a:schemeClr val="bg1"/>
                </a:solidFill>
              </a:rPr>
              <a:t>Tumors</a:t>
            </a:r>
            <a:r>
              <a:rPr lang="en-GB" sz="1000" dirty="0">
                <a:solidFill>
                  <a:schemeClr val="bg1"/>
                </a:solidFill>
              </a:rPr>
              <a:t>; QD, once daily.</a:t>
            </a:r>
          </a:p>
        </p:txBody>
      </p:sp>
      <p:grpSp>
        <p:nvGrpSpPr>
          <p:cNvPr id="15" name="Group 14">
            <a:extLst>
              <a:ext uri="{FF2B5EF4-FFF2-40B4-BE49-F238E27FC236}">
                <a16:creationId xmlns:a16="http://schemas.microsoft.com/office/drawing/2014/main" id="{F9C362E4-75F1-72A2-2C11-F924F7E2A003}"/>
              </a:ext>
            </a:extLst>
          </p:cNvPr>
          <p:cNvGrpSpPr/>
          <p:nvPr/>
        </p:nvGrpSpPr>
        <p:grpSpPr>
          <a:xfrm>
            <a:off x="734686" y="2228824"/>
            <a:ext cx="10689052" cy="3154936"/>
            <a:chOff x="596900" y="2148585"/>
            <a:chExt cx="10689052" cy="3154936"/>
          </a:xfrm>
        </p:grpSpPr>
        <p:grpSp>
          <p:nvGrpSpPr>
            <p:cNvPr id="14" name="Group 13">
              <a:extLst>
                <a:ext uri="{FF2B5EF4-FFF2-40B4-BE49-F238E27FC236}">
                  <a16:creationId xmlns:a16="http://schemas.microsoft.com/office/drawing/2014/main" id="{42F9A9CB-E6E0-F875-2902-84D12C04F9DE}"/>
                </a:ext>
              </a:extLst>
            </p:cNvPr>
            <p:cNvGrpSpPr/>
            <p:nvPr/>
          </p:nvGrpSpPr>
          <p:grpSpPr>
            <a:xfrm>
              <a:off x="596900" y="2148585"/>
              <a:ext cx="10689052" cy="3154936"/>
              <a:chOff x="596900" y="2148585"/>
              <a:chExt cx="10689052" cy="3154936"/>
            </a:xfrm>
          </p:grpSpPr>
          <p:grpSp>
            <p:nvGrpSpPr>
              <p:cNvPr id="7" name="Group 6">
                <a:extLst>
                  <a:ext uri="{FF2B5EF4-FFF2-40B4-BE49-F238E27FC236}">
                    <a16:creationId xmlns:a16="http://schemas.microsoft.com/office/drawing/2014/main" id="{44B8A6E9-91C8-D89E-4A3A-F13757E0DC53}"/>
                  </a:ext>
                </a:extLst>
              </p:cNvPr>
              <p:cNvGrpSpPr/>
              <p:nvPr/>
            </p:nvGrpSpPr>
            <p:grpSpPr>
              <a:xfrm>
                <a:off x="596900" y="2148585"/>
                <a:ext cx="10689052" cy="3154936"/>
                <a:chOff x="511217" y="2445321"/>
                <a:chExt cx="10376810" cy="3154936"/>
              </a:xfrm>
            </p:grpSpPr>
            <p:sp>
              <p:nvSpPr>
                <p:cNvPr id="11" name="Rectangle 10">
                  <a:extLst>
                    <a:ext uri="{FF2B5EF4-FFF2-40B4-BE49-F238E27FC236}">
                      <a16:creationId xmlns:a16="http://schemas.microsoft.com/office/drawing/2014/main" id="{C0100528-4A14-3BFA-D6F8-D829EE235106}"/>
                    </a:ext>
                  </a:extLst>
                </p:cNvPr>
                <p:cNvSpPr/>
                <p:nvPr/>
              </p:nvSpPr>
              <p:spPr>
                <a:xfrm>
                  <a:off x="511217" y="2445321"/>
                  <a:ext cx="10376810" cy="3154936"/>
                </a:xfrm>
                <a:prstGeom prst="rect">
                  <a:avLst/>
                </a:prstGeom>
                <a:solidFill>
                  <a:schemeClr val="bg1"/>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3" name="Rectangle 22">
                  <a:extLst>
                    <a:ext uri="{FF2B5EF4-FFF2-40B4-BE49-F238E27FC236}">
                      <a16:creationId xmlns:a16="http://schemas.microsoft.com/office/drawing/2014/main" id="{1664582D-BA06-E7B2-D0D0-DAF902393BD5}"/>
                    </a:ext>
                  </a:extLst>
                </p:cNvPr>
                <p:cNvSpPr/>
                <p:nvPr/>
              </p:nvSpPr>
              <p:spPr>
                <a:xfrm>
                  <a:off x="6984022" y="3112054"/>
                  <a:ext cx="1833608" cy="2124851"/>
                </a:xfrm>
                <a:prstGeom prst="rect">
                  <a:avLst/>
                </a:prstGeom>
                <a:solidFill>
                  <a:srgbClr val="002557"/>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400" b="1" dirty="0">
                      <a:solidFill>
                        <a:schemeClr val="bg1"/>
                      </a:solidFill>
                    </a:rPr>
                    <a:t>Patient Population</a:t>
                  </a:r>
                </a:p>
                <a:p>
                  <a:endParaRPr lang="en-US" sz="1200" b="0" i="0" u="none" strike="noStrike" baseline="0" dirty="0">
                    <a:solidFill>
                      <a:schemeClr val="bg1"/>
                    </a:solidFill>
                  </a:endParaRPr>
                </a:p>
                <a:p>
                  <a:pPr marL="171450" indent="-171450">
                    <a:buFont typeface="Arial" panose="020B0604020202020204" pitchFamily="34" charset="0"/>
                    <a:buChar char="•"/>
                  </a:pPr>
                  <a:r>
                    <a:rPr lang="en-US" sz="1200" b="1" i="0" u="none" strike="noStrike" baseline="0" dirty="0">
                      <a:solidFill>
                        <a:schemeClr val="bg1"/>
                      </a:solidFill>
                    </a:rPr>
                    <a:t>Part 1A:</a:t>
                  </a:r>
                  <a:br>
                    <a:rPr lang="en-US" sz="1200" b="0" i="0" u="none" strike="noStrike" baseline="0" dirty="0">
                      <a:solidFill>
                        <a:schemeClr val="bg1"/>
                      </a:solidFill>
                    </a:rPr>
                  </a:br>
                  <a:r>
                    <a:rPr lang="en-US" sz="1200" i="0" u="none" strike="noStrike" baseline="0" dirty="0">
                      <a:solidFill>
                        <a:schemeClr val="bg1"/>
                      </a:solidFill>
                    </a:rPr>
                    <a:t>CRPC</a:t>
                  </a:r>
                  <a:r>
                    <a:rPr lang="en-US" sz="1200" b="0" i="0" u="none" strike="noStrike" baseline="0" dirty="0">
                      <a:solidFill>
                        <a:schemeClr val="bg1"/>
                      </a:solidFill>
                    </a:rPr>
                    <a:t>, NSCLC, or ER+/HER2– </a:t>
                  </a:r>
                  <a:r>
                    <a:rPr lang="en-US" sz="1200" b="0" i="0" u="none" strike="noStrike" baseline="0" dirty="0" err="1">
                      <a:solidFill>
                        <a:schemeClr val="bg1"/>
                      </a:solidFill>
                    </a:rPr>
                    <a:t>mBC</a:t>
                  </a:r>
                  <a:endParaRPr lang="en-US" sz="1200" b="0" i="0" u="none" strike="noStrike" baseline="0" dirty="0">
                    <a:solidFill>
                      <a:schemeClr val="bg1"/>
                    </a:solidFill>
                  </a:endParaRP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r>
                    <a:rPr lang="en-US" sz="1200" b="1" dirty="0">
                      <a:solidFill>
                        <a:schemeClr val="bg1"/>
                      </a:solidFill>
                    </a:rPr>
                    <a:t>Part 1B, 2A-B</a:t>
                  </a:r>
                  <a:br>
                    <a:rPr lang="en-US" sz="1200" b="1" dirty="0">
                      <a:solidFill>
                        <a:schemeClr val="bg1"/>
                      </a:solidFill>
                    </a:rPr>
                  </a:br>
                  <a:r>
                    <a:rPr lang="en-US" sz="1200" b="0" i="0" u="none" strike="noStrike" baseline="0" dirty="0">
                      <a:solidFill>
                        <a:schemeClr val="bg1"/>
                      </a:solidFill>
                    </a:rPr>
                    <a:t>2L+ ER+/HER2– </a:t>
                  </a:r>
                  <a:r>
                    <a:rPr lang="en-US" sz="1200" b="0" i="0" u="none" strike="noStrike" baseline="0" dirty="0" err="1">
                      <a:solidFill>
                        <a:schemeClr val="bg1"/>
                      </a:solidFill>
                    </a:rPr>
                    <a:t>mBC</a:t>
                  </a:r>
                  <a:r>
                    <a:rPr lang="en-US" sz="1200" b="0" i="0" u="none" strike="noStrike" baseline="0" dirty="0">
                      <a:solidFill>
                        <a:schemeClr val="bg1"/>
                      </a:solidFill>
                    </a:rPr>
                    <a:t> progressed after CDK4/6 inhibitor + ET</a:t>
                  </a:r>
                </a:p>
                <a:p>
                  <a:endParaRPr lang="en-US" sz="1200" b="1" dirty="0">
                    <a:solidFill>
                      <a:schemeClr val="bg1"/>
                    </a:solidFill>
                  </a:endParaRPr>
                </a:p>
              </p:txBody>
            </p:sp>
            <p:sp>
              <p:nvSpPr>
                <p:cNvPr id="24" name="TextBox 23">
                  <a:extLst>
                    <a:ext uri="{FF2B5EF4-FFF2-40B4-BE49-F238E27FC236}">
                      <a16:creationId xmlns:a16="http://schemas.microsoft.com/office/drawing/2014/main" id="{6ED08CF0-8C40-A7B0-EE31-9C392CEC74B2}"/>
                    </a:ext>
                  </a:extLst>
                </p:cNvPr>
                <p:cNvSpPr txBox="1"/>
                <p:nvPr/>
              </p:nvSpPr>
              <p:spPr>
                <a:xfrm>
                  <a:off x="1955691" y="2987382"/>
                  <a:ext cx="2062506" cy="461665"/>
                </a:xfrm>
                <a:prstGeom prst="rect">
                  <a:avLst/>
                </a:prstGeom>
                <a:noFill/>
              </p:spPr>
              <p:txBody>
                <a:bodyPr wrap="square" rtlCol="0">
                  <a:spAutoFit/>
                </a:bodyPr>
                <a:lstStyle/>
                <a:p>
                  <a:pPr algn="ctr"/>
                  <a:r>
                    <a:rPr lang="en-US" sz="1200" b="1" dirty="0">
                      <a:solidFill>
                        <a:srgbClr val="00004E"/>
                      </a:solidFill>
                    </a:rPr>
                    <a:t>Part 1A: 1–15 mg QD</a:t>
                  </a:r>
                </a:p>
                <a:p>
                  <a:pPr algn="ctr"/>
                  <a:r>
                    <a:rPr lang="en-US" sz="1200" b="1" dirty="0">
                      <a:solidFill>
                        <a:srgbClr val="00004E"/>
                      </a:solidFill>
                    </a:rPr>
                    <a:t>(n = 29)</a:t>
                  </a:r>
                </a:p>
              </p:txBody>
            </p:sp>
            <p:sp>
              <p:nvSpPr>
                <p:cNvPr id="25" name="TextBox 24">
                  <a:extLst>
                    <a:ext uri="{FF2B5EF4-FFF2-40B4-BE49-F238E27FC236}">
                      <a16:creationId xmlns:a16="http://schemas.microsoft.com/office/drawing/2014/main" id="{09C3A23E-FC70-23F8-7D58-1CF9F955969E}"/>
                    </a:ext>
                  </a:extLst>
                </p:cNvPr>
                <p:cNvSpPr txBox="1"/>
                <p:nvPr/>
              </p:nvSpPr>
              <p:spPr>
                <a:xfrm>
                  <a:off x="2017953" y="3963251"/>
                  <a:ext cx="1964529" cy="461665"/>
                </a:xfrm>
                <a:prstGeom prst="rect">
                  <a:avLst/>
                </a:prstGeom>
                <a:noFill/>
              </p:spPr>
              <p:txBody>
                <a:bodyPr wrap="square" rtlCol="0">
                  <a:spAutoFit/>
                </a:bodyPr>
                <a:lstStyle/>
                <a:p>
                  <a:pPr algn="ctr"/>
                  <a:r>
                    <a:rPr lang="en-US" sz="1200" b="1" dirty="0">
                      <a:solidFill>
                        <a:srgbClr val="4472C4"/>
                      </a:solidFill>
                    </a:rPr>
                    <a:t>Part 2A: 5 mg QD</a:t>
                  </a:r>
                </a:p>
                <a:p>
                  <a:pPr algn="ctr"/>
                  <a:r>
                    <a:rPr lang="en-US" sz="1200" b="1" dirty="0">
                      <a:solidFill>
                        <a:srgbClr val="4472C4"/>
                      </a:solidFill>
                    </a:rPr>
                    <a:t>(n = 35)</a:t>
                  </a:r>
                </a:p>
              </p:txBody>
            </p:sp>
          </p:grpSp>
          <p:sp>
            <p:nvSpPr>
              <p:cNvPr id="8" name="TextBox 7">
                <a:extLst>
                  <a:ext uri="{FF2B5EF4-FFF2-40B4-BE49-F238E27FC236}">
                    <a16:creationId xmlns:a16="http://schemas.microsoft.com/office/drawing/2014/main" id="{6AD24352-5D36-0707-B05C-DBACE152BE54}"/>
                  </a:ext>
                </a:extLst>
              </p:cNvPr>
              <p:cNvSpPr txBox="1"/>
              <p:nvPr/>
            </p:nvSpPr>
            <p:spPr>
              <a:xfrm>
                <a:off x="9273600" y="2815318"/>
                <a:ext cx="1888782" cy="2123658"/>
              </a:xfrm>
              <a:prstGeom prst="rect">
                <a:avLst/>
              </a:prstGeom>
              <a:solidFill>
                <a:srgbClr val="002557"/>
              </a:solidFill>
            </p:spPr>
            <p:txBody>
              <a:bodyPr wrap="square" rtlCol="0">
                <a:spAutoFit/>
              </a:bodyPr>
              <a:lstStyle/>
              <a:p>
                <a:pPr algn="ctr">
                  <a:spcAft>
                    <a:spcPts val="600"/>
                  </a:spcAft>
                </a:pPr>
                <a:r>
                  <a:rPr lang="en-US" sz="1400" b="1" dirty="0">
                    <a:solidFill>
                      <a:schemeClr val="bg1"/>
                    </a:solidFill>
                  </a:rPr>
                  <a:t>Assessments</a:t>
                </a:r>
              </a:p>
              <a:p>
                <a:pPr marL="285750" indent="-285750">
                  <a:spcAft>
                    <a:spcPts val="600"/>
                  </a:spcAft>
                  <a:buFont typeface="Arial" panose="020B0604020202020204" pitchFamily="34" charset="0"/>
                  <a:buChar char="•"/>
                </a:pPr>
                <a:r>
                  <a:rPr lang="en-US" sz="1400" dirty="0">
                    <a:solidFill>
                      <a:schemeClr val="bg1"/>
                    </a:solidFill>
                  </a:rPr>
                  <a:t>Safety and tolerability</a:t>
                </a:r>
                <a:r>
                  <a:rPr lang="en-US" sz="1400" b="0" i="0" u="none" strike="noStrike" baseline="0" dirty="0">
                    <a:solidFill>
                      <a:schemeClr val="bg1"/>
                    </a:solidFill>
                  </a:rPr>
                  <a:t> per CTCAE v5.0</a:t>
                </a:r>
                <a:endParaRPr lang="en-US" sz="1400"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Antitumor activity per RECIST v1.1</a:t>
                </a:r>
              </a:p>
              <a:p>
                <a:pPr marL="285750" indent="-285750">
                  <a:spcAft>
                    <a:spcPts val="600"/>
                  </a:spcAft>
                  <a:buFont typeface="Arial" panose="020B0604020202020204" pitchFamily="34" charset="0"/>
                  <a:buChar char="•"/>
                </a:pPr>
                <a:r>
                  <a:rPr lang="en-US" sz="1400" dirty="0">
                    <a:solidFill>
                      <a:schemeClr val="bg1"/>
                    </a:solidFill>
                  </a:rPr>
                  <a:t>PK profile</a:t>
                </a:r>
              </a:p>
              <a:p>
                <a:pPr marL="285750" indent="-285750">
                  <a:spcAft>
                    <a:spcPts val="600"/>
                  </a:spcAft>
                  <a:buFont typeface="Arial" panose="020B0604020202020204" pitchFamily="34" charset="0"/>
                  <a:buChar char="•"/>
                </a:pPr>
                <a:r>
                  <a:rPr lang="en-US" sz="1400" dirty="0">
                    <a:solidFill>
                      <a:schemeClr val="bg1"/>
                    </a:solidFill>
                  </a:rPr>
                  <a:t>PD biomarkers</a:t>
                </a:r>
              </a:p>
            </p:txBody>
          </p:sp>
        </p:grpSp>
        <p:sp>
          <p:nvSpPr>
            <p:cNvPr id="28" name="TextBox 27">
              <a:extLst>
                <a:ext uri="{FF2B5EF4-FFF2-40B4-BE49-F238E27FC236}">
                  <a16:creationId xmlns:a16="http://schemas.microsoft.com/office/drawing/2014/main" id="{9DACDD6E-F8D6-2888-BE90-37EA14D7ED07}"/>
                </a:ext>
              </a:extLst>
            </p:cNvPr>
            <p:cNvSpPr txBox="1"/>
            <p:nvPr/>
          </p:nvSpPr>
          <p:spPr>
            <a:xfrm>
              <a:off x="4163501" y="2634749"/>
              <a:ext cx="2927102" cy="723275"/>
            </a:xfrm>
            <a:prstGeom prst="rect">
              <a:avLst/>
            </a:prstGeom>
            <a:noFill/>
          </p:spPr>
          <p:txBody>
            <a:bodyPr wrap="square">
              <a:spAutoFit/>
            </a:bodyPr>
            <a:lstStyle/>
            <a:p>
              <a:pPr algn="ctr">
                <a:spcAft>
                  <a:spcPts val="600"/>
                </a:spcAft>
              </a:pPr>
              <a:r>
                <a:rPr lang="en-US" sz="1200" b="1" dirty="0">
                  <a:solidFill>
                    <a:srgbClr val="00004E"/>
                  </a:solidFill>
                </a:rPr>
                <a:t>Part 1B:</a:t>
              </a:r>
            </a:p>
            <a:p>
              <a:pPr algn="ctr"/>
              <a:r>
                <a:rPr lang="en-US" sz="1200" b="1" dirty="0">
                  <a:solidFill>
                    <a:schemeClr val="accent2"/>
                  </a:solidFill>
                  <a:sym typeface="Wingdings" panose="05000000000000000000" pitchFamily="2" charset="2"/>
                </a:rPr>
                <a:t>RDE</a:t>
              </a:r>
              <a:r>
                <a:rPr lang="en-US" sz="1200" b="1" baseline="-25000" dirty="0">
                  <a:solidFill>
                    <a:schemeClr val="accent2"/>
                  </a:solidFill>
                  <a:sym typeface="Wingdings" panose="05000000000000000000" pitchFamily="2" charset="2"/>
                </a:rPr>
                <a:t>c1</a:t>
              </a:r>
              <a:r>
                <a:rPr lang="en-US" sz="1200" b="1" dirty="0">
                  <a:solidFill>
                    <a:schemeClr val="accent2"/>
                  </a:solidFill>
                  <a:sym typeface="Wingdings" panose="05000000000000000000" pitchFamily="2" charset="2"/>
                </a:rPr>
                <a:t>:</a:t>
              </a:r>
              <a:r>
                <a:rPr lang="en-US" sz="1200" b="1" baseline="-25000" dirty="0">
                  <a:solidFill>
                    <a:schemeClr val="accent2"/>
                  </a:solidFill>
                  <a:sym typeface="Wingdings" panose="05000000000000000000" pitchFamily="2" charset="2"/>
                </a:rPr>
                <a:t> </a:t>
              </a:r>
              <a:r>
                <a:rPr lang="en-US" sz="1200" b="1" dirty="0">
                  <a:solidFill>
                    <a:schemeClr val="accent2"/>
                  </a:solidFill>
                </a:rPr>
                <a:t>5 mg QD + FUL (n = 9)</a:t>
              </a:r>
              <a:endParaRPr lang="en-US" sz="1200" b="1" baseline="-25000" dirty="0">
                <a:solidFill>
                  <a:schemeClr val="accent2"/>
                </a:solidFill>
              </a:endParaRPr>
            </a:p>
            <a:p>
              <a:pPr algn="ctr"/>
              <a:r>
                <a:rPr lang="en-US" sz="1200" b="1" dirty="0">
                  <a:solidFill>
                    <a:schemeClr val="accent6"/>
                  </a:solidFill>
                  <a:sym typeface="Wingdings" panose="05000000000000000000" pitchFamily="2" charset="2"/>
                </a:rPr>
                <a:t>RDE</a:t>
              </a:r>
              <a:r>
                <a:rPr lang="en-US" sz="1200" b="1" baseline="-25000" dirty="0">
                  <a:solidFill>
                    <a:schemeClr val="accent6"/>
                  </a:solidFill>
                  <a:sym typeface="Wingdings" panose="05000000000000000000" pitchFamily="2" charset="2"/>
                </a:rPr>
                <a:t>c2</a:t>
              </a:r>
              <a:r>
                <a:rPr lang="en-US" sz="1200" b="1" dirty="0">
                  <a:solidFill>
                    <a:schemeClr val="accent6"/>
                  </a:solidFill>
                  <a:sym typeface="Wingdings" panose="05000000000000000000" pitchFamily="2" charset="2"/>
                </a:rPr>
                <a:t>:</a:t>
              </a:r>
              <a:r>
                <a:rPr lang="en-US" sz="1200" b="1" dirty="0">
                  <a:solidFill>
                    <a:schemeClr val="accent6"/>
                  </a:solidFill>
                </a:rPr>
                <a:t>1 mg QD + FUL (n = 11)</a:t>
              </a:r>
              <a:endParaRPr lang="en-US" sz="1200" b="1" baseline="-25000" dirty="0">
                <a:solidFill>
                  <a:schemeClr val="accent6"/>
                </a:solidFill>
              </a:endParaRPr>
            </a:p>
          </p:txBody>
        </p:sp>
        <p:sp>
          <p:nvSpPr>
            <p:cNvPr id="29" name="TextBox 28">
              <a:extLst>
                <a:ext uri="{FF2B5EF4-FFF2-40B4-BE49-F238E27FC236}">
                  <a16:creationId xmlns:a16="http://schemas.microsoft.com/office/drawing/2014/main" id="{0C4A74B8-BEB0-7CE6-8BF7-D30D25B73670}"/>
                </a:ext>
              </a:extLst>
            </p:cNvPr>
            <p:cNvSpPr txBox="1"/>
            <p:nvPr/>
          </p:nvSpPr>
          <p:spPr>
            <a:xfrm>
              <a:off x="4154605" y="3627839"/>
              <a:ext cx="3064010" cy="723275"/>
            </a:xfrm>
            <a:prstGeom prst="rect">
              <a:avLst/>
            </a:prstGeom>
            <a:noFill/>
          </p:spPr>
          <p:txBody>
            <a:bodyPr wrap="square">
              <a:spAutoFit/>
            </a:bodyPr>
            <a:lstStyle/>
            <a:p>
              <a:pPr algn="ctr">
                <a:spcAft>
                  <a:spcPts val="600"/>
                </a:spcAft>
              </a:pPr>
              <a:r>
                <a:rPr lang="en-US" sz="1200" b="1" dirty="0"/>
                <a:t>Part 2B:</a:t>
              </a:r>
            </a:p>
            <a:p>
              <a:pPr algn="ctr"/>
              <a:r>
                <a:rPr lang="en-US" sz="1200" b="1" dirty="0">
                  <a:solidFill>
                    <a:schemeClr val="accent2"/>
                  </a:solidFill>
                </a:rPr>
                <a:t>5 mg QD + FUL (n = 34)   </a:t>
              </a:r>
            </a:p>
            <a:p>
              <a:pPr algn="ctr"/>
              <a:r>
                <a:rPr lang="en-US" sz="1200" b="1" dirty="0">
                  <a:solidFill>
                    <a:schemeClr val="accent6"/>
                  </a:solidFill>
                </a:rPr>
                <a:t>1 mg QD + FUL (n = 18)</a:t>
              </a:r>
            </a:p>
          </p:txBody>
        </p:sp>
        <p:sp>
          <p:nvSpPr>
            <p:cNvPr id="30" name="TextBox 29">
              <a:extLst>
                <a:ext uri="{FF2B5EF4-FFF2-40B4-BE49-F238E27FC236}">
                  <a16:creationId xmlns:a16="http://schemas.microsoft.com/office/drawing/2014/main" id="{4B0A7C4B-F800-5767-9913-6CE889FAF474}"/>
                </a:ext>
              </a:extLst>
            </p:cNvPr>
            <p:cNvSpPr txBox="1"/>
            <p:nvPr/>
          </p:nvSpPr>
          <p:spPr>
            <a:xfrm>
              <a:off x="795713" y="2686962"/>
              <a:ext cx="1050598" cy="646331"/>
            </a:xfrm>
            <a:prstGeom prst="rect">
              <a:avLst/>
            </a:prstGeom>
            <a:solidFill>
              <a:srgbClr val="00004E"/>
            </a:solidFill>
          </p:spPr>
          <p:txBody>
            <a:bodyPr wrap="square" rtlCol="0">
              <a:spAutoFit/>
            </a:bodyPr>
            <a:lstStyle/>
            <a:p>
              <a:pPr algn="ctr"/>
              <a:r>
                <a:rPr lang="en-US" sz="1200" b="1" dirty="0">
                  <a:solidFill>
                    <a:schemeClr val="bg1"/>
                  </a:solidFill>
                </a:rPr>
                <a:t>Part 1 </a:t>
              </a:r>
            </a:p>
            <a:p>
              <a:pPr algn="ctr"/>
              <a:r>
                <a:rPr lang="en-US" sz="1200" b="1" dirty="0">
                  <a:solidFill>
                    <a:schemeClr val="bg1"/>
                  </a:solidFill>
                </a:rPr>
                <a:t>Dose Escalation </a:t>
              </a:r>
            </a:p>
          </p:txBody>
        </p:sp>
        <p:sp>
          <p:nvSpPr>
            <p:cNvPr id="31" name="TextBox 30">
              <a:extLst>
                <a:ext uri="{FF2B5EF4-FFF2-40B4-BE49-F238E27FC236}">
                  <a16:creationId xmlns:a16="http://schemas.microsoft.com/office/drawing/2014/main" id="{6BDE243E-982F-FED0-3A52-3B3E59CF538C}"/>
                </a:ext>
              </a:extLst>
            </p:cNvPr>
            <p:cNvSpPr txBox="1"/>
            <p:nvPr/>
          </p:nvSpPr>
          <p:spPr>
            <a:xfrm>
              <a:off x="795713" y="3574183"/>
              <a:ext cx="1050596" cy="646331"/>
            </a:xfrm>
            <a:prstGeom prst="rect">
              <a:avLst/>
            </a:prstGeom>
            <a:solidFill>
              <a:srgbClr val="00004E"/>
            </a:solidFill>
          </p:spPr>
          <p:txBody>
            <a:bodyPr wrap="square" rtlCol="0">
              <a:spAutoFit/>
            </a:bodyPr>
            <a:lstStyle/>
            <a:p>
              <a:pPr algn="ctr"/>
              <a:r>
                <a:rPr lang="en-US" sz="1200" b="1" dirty="0">
                  <a:solidFill>
                    <a:schemeClr val="bg1"/>
                  </a:solidFill>
                </a:rPr>
                <a:t>Part 2 </a:t>
              </a:r>
            </a:p>
            <a:p>
              <a:pPr algn="ctr"/>
              <a:r>
                <a:rPr lang="en-US" sz="1200" b="1" dirty="0">
                  <a:solidFill>
                    <a:schemeClr val="bg1"/>
                  </a:solidFill>
                </a:rPr>
                <a:t>Dose Expansion </a:t>
              </a:r>
            </a:p>
          </p:txBody>
        </p:sp>
        <p:sp>
          <p:nvSpPr>
            <p:cNvPr id="33" name="TextBox 32">
              <a:extLst>
                <a:ext uri="{FF2B5EF4-FFF2-40B4-BE49-F238E27FC236}">
                  <a16:creationId xmlns:a16="http://schemas.microsoft.com/office/drawing/2014/main" id="{8A655692-A6DF-A78A-BA5D-DB1FF7A881B9}"/>
                </a:ext>
              </a:extLst>
            </p:cNvPr>
            <p:cNvSpPr txBox="1"/>
            <p:nvPr/>
          </p:nvSpPr>
          <p:spPr>
            <a:xfrm>
              <a:off x="878893" y="4483781"/>
              <a:ext cx="1114066" cy="646331"/>
            </a:xfrm>
            <a:prstGeom prst="rect">
              <a:avLst/>
            </a:prstGeom>
            <a:noFill/>
          </p:spPr>
          <p:txBody>
            <a:bodyPr wrap="square" rtlCol="0">
              <a:spAutoFit/>
            </a:bodyPr>
            <a:lstStyle/>
            <a:p>
              <a:pPr algn="ctr"/>
              <a:r>
                <a:rPr lang="en-US" sz="1200" b="1" dirty="0">
                  <a:solidFill>
                    <a:srgbClr val="00004E"/>
                  </a:solidFill>
                </a:rPr>
                <a:t>Dose Optimization Groups:</a:t>
              </a:r>
            </a:p>
          </p:txBody>
        </p:sp>
        <p:sp>
          <p:nvSpPr>
            <p:cNvPr id="39" name="TextBox 38">
              <a:extLst>
                <a:ext uri="{FF2B5EF4-FFF2-40B4-BE49-F238E27FC236}">
                  <a16:creationId xmlns:a16="http://schemas.microsoft.com/office/drawing/2014/main" id="{F4B0D101-C05E-5A9F-077A-14152E768785}"/>
                </a:ext>
              </a:extLst>
            </p:cNvPr>
            <p:cNvSpPr txBox="1"/>
            <p:nvPr/>
          </p:nvSpPr>
          <p:spPr>
            <a:xfrm>
              <a:off x="2333027" y="4505270"/>
              <a:ext cx="1394774" cy="646331"/>
            </a:xfrm>
            <a:prstGeom prst="rect">
              <a:avLst/>
            </a:prstGeom>
            <a:solidFill>
              <a:srgbClr val="4472C4"/>
            </a:solidFill>
          </p:spPr>
          <p:txBody>
            <a:bodyPr wrap="square" rtlCol="0">
              <a:spAutoFit/>
            </a:bodyPr>
            <a:lstStyle/>
            <a:p>
              <a:pPr algn="ctr"/>
              <a:r>
                <a:rPr lang="en-US" sz="1200" b="1" dirty="0">
                  <a:solidFill>
                    <a:schemeClr val="bg1"/>
                  </a:solidFill>
                </a:rPr>
                <a:t>5 mg QD monotherapy</a:t>
              </a:r>
            </a:p>
            <a:p>
              <a:pPr algn="ctr"/>
              <a:r>
                <a:rPr lang="en-US" sz="1200" b="1" dirty="0">
                  <a:solidFill>
                    <a:schemeClr val="bg1"/>
                  </a:solidFill>
                </a:rPr>
                <a:t>(n = 35)</a:t>
              </a:r>
            </a:p>
          </p:txBody>
        </p:sp>
        <p:sp>
          <p:nvSpPr>
            <p:cNvPr id="40" name="TextBox 39">
              <a:extLst>
                <a:ext uri="{FF2B5EF4-FFF2-40B4-BE49-F238E27FC236}">
                  <a16:creationId xmlns:a16="http://schemas.microsoft.com/office/drawing/2014/main" id="{068B744C-59C8-A3B9-699E-8A830F83DD86}"/>
                </a:ext>
              </a:extLst>
            </p:cNvPr>
            <p:cNvSpPr txBox="1"/>
            <p:nvPr/>
          </p:nvSpPr>
          <p:spPr>
            <a:xfrm>
              <a:off x="1973909" y="2266391"/>
              <a:ext cx="2260506" cy="276999"/>
            </a:xfrm>
            <a:prstGeom prst="rect">
              <a:avLst/>
            </a:prstGeom>
            <a:noFill/>
          </p:spPr>
          <p:txBody>
            <a:bodyPr wrap="square" rtlCol="0">
              <a:spAutoFit/>
            </a:bodyPr>
            <a:lstStyle/>
            <a:p>
              <a:pPr algn="ctr"/>
              <a:r>
                <a:rPr lang="en-US" sz="1200" b="1" u="sng" dirty="0">
                  <a:solidFill>
                    <a:srgbClr val="00004E"/>
                  </a:solidFill>
                </a:rPr>
                <a:t>PF-07248144 Monotherapy</a:t>
              </a:r>
            </a:p>
          </p:txBody>
        </p:sp>
        <p:sp>
          <p:nvSpPr>
            <p:cNvPr id="42" name="TextBox 41">
              <a:extLst>
                <a:ext uri="{FF2B5EF4-FFF2-40B4-BE49-F238E27FC236}">
                  <a16:creationId xmlns:a16="http://schemas.microsoft.com/office/drawing/2014/main" id="{4702A0C6-C9B4-888B-14E5-237208C84865}"/>
                </a:ext>
              </a:extLst>
            </p:cNvPr>
            <p:cNvSpPr txBox="1"/>
            <p:nvPr/>
          </p:nvSpPr>
          <p:spPr>
            <a:xfrm>
              <a:off x="4154604" y="2269749"/>
              <a:ext cx="2885037" cy="276999"/>
            </a:xfrm>
            <a:prstGeom prst="rect">
              <a:avLst/>
            </a:prstGeom>
            <a:noFill/>
          </p:spPr>
          <p:txBody>
            <a:bodyPr wrap="square" rtlCol="0">
              <a:spAutoFit/>
            </a:bodyPr>
            <a:lstStyle/>
            <a:p>
              <a:pPr algn="ctr"/>
              <a:r>
                <a:rPr lang="en-US" sz="1200" b="1" u="sng" dirty="0">
                  <a:solidFill>
                    <a:srgbClr val="00004E"/>
                  </a:solidFill>
                </a:rPr>
                <a:t>PF-07248144 + FUL 500 mg</a:t>
              </a:r>
            </a:p>
          </p:txBody>
        </p:sp>
        <p:cxnSp>
          <p:nvCxnSpPr>
            <p:cNvPr id="43" name="Straight Connector 42">
              <a:extLst>
                <a:ext uri="{FF2B5EF4-FFF2-40B4-BE49-F238E27FC236}">
                  <a16:creationId xmlns:a16="http://schemas.microsoft.com/office/drawing/2014/main" id="{19127123-E62C-2B17-4FA8-95DDF4642B69}"/>
                </a:ext>
              </a:extLst>
            </p:cNvPr>
            <p:cNvCxnSpPr>
              <a:cxnSpLocks/>
            </p:cNvCxnSpPr>
            <p:nvPr/>
          </p:nvCxnSpPr>
          <p:spPr>
            <a:xfrm>
              <a:off x="4292391" y="2408249"/>
              <a:ext cx="0" cy="1925880"/>
            </a:xfrm>
            <a:prstGeom prst="line">
              <a:avLst/>
            </a:prstGeom>
            <a:ln>
              <a:solidFill>
                <a:srgbClr val="00004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D59BE6-4CC2-20AC-155D-19CD365FB9C3}"/>
                </a:ext>
              </a:extLst>
            </p:cNvPr>
            <p:cNvCxnSpPr>
              <a:cxnSpLocks/>
            </p:cNvCxnSpPr>
            <p:nvPr/>
          </p:nvCxnSpPr>
          <p:spPr>
            <a:xfrm>
              <a:off x="767307" y="3477260"/>
              <a:ext cx="6232017" cy="0"/>
            </a:xfrm>
            <a:prstGeom prst="line">
              <a:avLst/>
            </a:prstGeom>
            <a:ln>
              <a:solidFill>
                <a:srgbClr val="00004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86F7D8C-4BCD-CF6E-2267-2F5A0EE08DF9}"/>
                </a:ext>
              </a:extLst>
            </p:cNvPr>
            <p:cNvCxnSpPr>
              <a:cxnSpLocks/>
            </p:cNvCxnSpPr>
            <p:nvPr/>
          </p:nvCxnSpPr>
          <p:spPr>
            <a:xfrm flipV="1">
              <a:off x="767307" y="4331939"/>
              <a:ext cx="6232017" cy="9525"/>
            </a:xfrm>
            <a:prstGeom prst="line">
              <a:avLst/>
            </a:prstGeom>
            <a:ln>
              <a:solidFill>
                <a:srgbClr val="00004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02A12D5-7466-F583-D427-AC57EA019C09}"/>
                </a:ext>
              </a:extLst>
            </p:cNvPr>
            <p:cNvSpPr txBox="1"/>
            <p:nvPr/>
          </p:nvSpPr>
          <p:spPr>
            <a:xfrm>
              <a:off x="3944095" y="4501692"/>
              <a:ext cx="1394774" cy="646331"/>
            </a:xfrm>
            <a:prstGeom prst="rect">
              <a:avLst/>
            </a:prstGeom>
            <a:solidFill>
              <a:schemeClr val="accent2"/>
            </a:solidFill>
          </p:spPr>
          <p:txBody>
            <a:bodyPr wrap="square" rtlCol="0">
              <a:spAutoFit/>
            </a:bodyPr>
            <a:lstStyle/>
            <a:p>
              <a:pPr algn="ctr"/>
              <a:r>
                <a:rPr lang="en-US" sz="1200" b="1" dirty="0">
                  <a:solidFill>
                    <a:schemeClr val="bg1"/>
                  </a:solidFill>
                </a:rPr>
                <a:t>5 mg QD </a:t>
              </a:r>
            </a:p>
            <a:p>
              <a:pPr algn="ctr"/>
              <a:r>
                <a:rPr lang="en-US" sz="1200" b="1" dirty="0">
                  <a:solidFill>
                    <a:schemeClr val="bg1"/>
                  </a:solidFill>
                </a:rPr>
                <a:t>+ FUL</a:t>
              </a:r>
            </a:p>
            <a:p>
              <a:pPr algn="ctr"/>
              <a:r>
                <a:rPr lang="en-US" sz="1200" b="1" dirty="0">
                  <a:solidFill>
                    <a:schemeClr val="bg1"/>
                  </a:solidFill>
                </a:rPr>
                <a:t>(n = 43)</a:t>
              </a:r>
            </a:p>
          </p:txBody>
        </p:sp>
        <p:sp>
          <p:nvSpPr>
            <p:cNvPr id="47" name="TextBox 46">
              <a:extLst>
                <a:ext uri="{FF2B5EF4-FFF2-40B4-BE49-F238E27FC236}">
                  <a16:creationId xmlns:a16="http://schemas.microsoft.com/office/drawing/2014/main" id="{E4D25B46-7412-7BC0-376B-C38781CE2E6A}"/>
                </a:ext>
              </a:extLst>
            </p:cNvPr>
            <p:cNvSpPr txBox="1"/>
            <p:nvPr/>
          </p:nvSpPr>
          <p:spPr>
            <a:xfrm>
              <a:off x="5604550" y="4499327"/>
              <a:ext cx="1394774" cy="646331"/>
            </a:xfrm>
            <a:prstGeom prst="rect">
              <a:avLst/>
            </a:prstGeom>
            <a:solidFill>
              <a:schemeClr val="accent6"/>
            </a:solidFill>
          </p:spPr>
          <p:txBody>
            <a:bodyPr wrap="square" rtlCol="0">
              <a:spAutoFit/>
            </a:bodyPr>
            <a:lstStyle/>
            <a:p>
              <a:pPr algn="ctr"/>
              <a:r>
                <a:rPr lang="en-US" sz="1200" b="1">
                  <a:solidFill>
                    <a:schemeClr val="bg1"/>
                  </a:solidFill>
                </a:rPr>
                <a:t>1 mg QD </a:t>
              </a:r>
            </a:p>
            <a:p>
              <a:pPr algn="ctr"/>
              <a:r>
                <a:rPr lang="en-US" sz="1200" b="1">
                  <a:solidFill>
                    <a:schemeClr val="bg1"/>
                  </a:solidFill>
                </a:rPr>
                <a:t>+ FUL</a:t>
              </a:r>
            </a:p>
            <a:p>
              <a:pPr algn="ctr"/>
              <a:r>
                <a:rPr lang="en-US" sz="1200" b="1">
                  <a:solidFill>
                    <a:schemeClr val="bg1"/>
                  </a:solidFill>
                </a:rPr>
                <a:t>(n = 29)</a:t>
              </a:r>
            </a:p>
          </p:txBody>
        </p:sp>
        <p:cxnSp>
          <p:nvCxnSpPr>
            <p:cNvPr id="48" name="Straight Arrow Connector 47">
              <a:extLst>
                <a:ext uri="{FF2B5EF4-FFF2-40B4-BE49-F238E27FC236}">
                  <a16:creationId xmlns:a16="http://schemas.microsoft.com/office/drawing/2014/main" id="{BD32DF15-9D7F-4B9D-FA53-103B0FD014AC}"/>
                </a:ext>
              </a:extLst>
            </p:cNvPr>
            <p:cNvCxnSpPr>
              <a:cxnSpLocks/>
            </p:cNvCxnSpPr>
            <p:nvPr/>
          </p:nvCxnSpPr>
          <p:spPr>
            <a:xfrm>
              <a:off x="3041583" y="3152311"/>
              <a:ext cx="0" cy="475528"/>
            </a:xfrm>
            <a:prstGeom prst="straightConnector1">
              <a:avLst/>
            </a:prstGeom>
            <a:ln w="19050">
              <a:solidFill>
                <a:srgbClr val="00004E"/>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6DF45A5-9AED-1E72-82C8-6689920EF7B4}"/>
                </a:ext>
              </a:extLst>
            </p:cNvPr>
            <p:cNvSpPr txBox="1"/>
            <p:nvPr/>
          </p:nvSpPr>
          <p:spPr>
            <a:xfrm>
              <a:off x="3084478" y="3179937"/>
              <a:ext cx="1371993" cy="276999"/>
            </a:xfrm>
            <a:prstGeom prst="rect">
              <a:avLst/>
            </a:prstGeom>
            <a:noFill/>
          </p:spPr>
          <p:txBody>
            <a:bodyPr wrap="square" rtlCol="0">
              <a:spAutoFit/>
            </a:bodyPr>
            <a:lstStyle/>
            <a:p>
              <a:r>
                <a:rPr lang="en-US" sz="1200" b="1" dirty="0" err="1">
                  <a:solidFill>
                    <a:srgbClr val="00004E"/>
                  </a:solidFill>
                </a:rPr>
                <a:t>RDE</a:t>
              </a:r>
              <a:r>
                <a:rPr lang="en-US" sz="1200" b="1" baseline="-25000" dirty="0" err="1">
                  <a:solidFill>
                    <a:srgbClr val="00004E"/>
                  </a:solidFill>
                </a:rPr>
                <a:t>m</a:t>
              </a:r>
              <a:r>
                <a:rPr lang="en-US" sz="1200" b="1" dirty="0">
                  <a:solidFill>
                    <a:srgbClr val="00004E"/>
                  </a:solidFill>
                </a:rPr>
                <a:t>: 5 mg </a:t>
              </a:r>
              <a:endParaRPr lang="en-US" sz="1200" b="1" baseline="-25000" dirty="0">
                <a:solidFill>
                  <a:srgbClr val="00004E"/>
                </a:solidFill>
              </a:endParaRPr>
            </a:p>
          </p:txBody>
        </p:sp>
        <p:cxnSp>
          <p:nvCxnSpPr>
            <p:cNvPr id="50" name="Straight Arrow Connector 49">
              <a:extLst>
                <a:ext uri="{FF2B5EF4-FFF2-40B4-BE49-F238E27FC236}">
                  <a16:creationId xmlns:a16="http://schemas.microsoft.com/office/drawing/2014/main" id="{E3676658-64B8-5EA8-482E-BD884689E78B}"/>
                </a:ext>
              </a:extLst>
            </p:cNvPr>
            <p:cNvCxnSpPr>
              <a:cxnSpLocks/>
            </p:cNvCxnSpPr>
            <p:nvPr/>
          </p:nvCxnSpPr>
          <p:spPr>
            <a:xfrm>
              <a:off x="5661217" y="3323743"/>
              <a:ext cx="0" cy="304096"/>
            </a:xfrm>
            <a:prstGeom prst="straightConnector1">
              <a:avLst/>
            </a:prstGeom>
            <a:ln w="19050">
              <a:solidFill>
                <a:srgbClr val="00004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41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E475B85B-6B09-F472-8C0A-3298BA444A80}"/>
              </a:ext>
            </a:extLst>
          </p:cNvPr>
          <p:cNvSpPr/>
          <p:nvPr/>
        </p:nvSpPr>
        <p:spPr>
          <a:xfrm>
            <a:off x="5001658" y="1344930"/>
            <a:ext cx="6813152" cy="4153996"/>
          </a:xfrm>
          <a:prstGeom prst="rect">
            <a:avLst/>
          </a:prstGeom>
          <a:solidFill>
            <a:srgbClr val="FFFFFF"/>
          </a:solidFill>
          <a:ln w="38100">
            <a:solidFill>
              <a:schemeClr val="accent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B89E97D-55F5-98D6-A856-112942469FD6}"/>
              </a:ext>
            </a:extLst>
          </p:cNvPr>
          <p:cNvSpPr>
            <a:spLocks noGrp="1"/>
          </p:cNvSpPr>
          <p:nvPr>
            <p:ph type="title"/>
          </p:nvPr>
        </p:nvSpPr>
        <p:spPr>
          <a:xfrm>
            <a:off x="640080" y="0"/>
            <a:ext cx="10972800" cy="1371600"/>
          </a:xfrm>
        </p:spPr>
        <p:txBody>
          <a:bodyPr>
            <a:normAutofit/>
          </a:bodyPr>
          <a:lstStyle/>
          <a:p>
            <a:r>
              <a:rPr lang="en-US" sz="3000" b="1" dirty="0">
                <a:solidFill>
                  <a:schemeClr val="bg1"/>
                </a:solidFill>
              </a:rPr>
              <a:t>1 and 5 mg QD PF-07248144 Are Pharmacokinetically Distinguishable Doses </a:t>
            </a:r>
            <a:r>
              <a:rPr lang="en-US" sz="3000" dirty="0"/>
              <a:t>Pursued for Dose Optimization</a:t>
            </a:r>
            <a:endParaRPr lang="en-US" sz="3000" dirty="0">
              <a:latin typeface="Arial"/>
              <a:cs typeface="Arial"/>
            </a:endParaRPr>
          </a:p>
        </p:txBody>
      </p:sp>
      <p:sp>
        <p:nvSpPr>
          <p:cNvPr id="5" name="Text Placeholder 4">
            <a:extLst>
              <a:ext uri="{FF2B5EF4-FFF2-40B4-BE49-F238E27FC236}">
                <a16:creationId xmlns:a16="http://schemas.microsoft.com/office/drawing/2014/main" id="{2B8E28E8-9778-E769-686A-1BAB8FAFCBC1}"/>
              </a:ext>
            </a:extLst>
          </p:cNvPr>
          <p:cNvSpPr>
            <a:spLocks noGrp="1"/>
          </p:cNvSpPr>
          <p:nvPr>
            <p:ph type="body" sz="quarter" idx="15"/>
          </p:nvPr>
        </p:nvSpPr>
        <p:spPr/>
        <p:txBody>
          <a:bodyPr/>
          <a:lstStyle/>
          <a:p>
            <a:r>
              <a:rPr lang="en-US"/>
              <a:t>Patricia M. LoRusso, DO</a:t>
            </a:r>
          </a:p>
        </p:txBody>
      </p:sp>
      <p:sp>
        <p:nvSpPr>
          <p:cNvPr id="11" name="TextBox 10">
            <a:extLst>
              <a:ext uri="{FF2B5EF4-FFF2-40B4-BE49-F238E27FC236}">
                <a16:creationId xmlns:a16="http://schemas.microsoft.com/office/drawing/2014/main" id="{9405C275-2A8E-E774-D6B1-FE61F09B52BF}"/>
              </a:ext>
            </a:extLst>
          </p:cNvPr>
          <p:cNvSpPr txBox="1"/>
          <p:nvPr/>
        </p:nvSpPr>
        <p:spPr>
          <a:xfrm>
            <a:off x="640801" y="1327309"/>
            <a:ext cx="4158928" cy="3323987"/>
          </a:xfrm>
          <a:prstGeom prst="rect">
            <a:avLst/>
          </a:prstGeom>
          <a:noFill/>
        </p:spPr>
        <p:txBody>
          <a:bodyPr wrap="square" lIns="91440" tIns="45720" rIns="91440" bIns="45720" rtlCol="0" anchor="t">
            <a:spAutoFit/>
          </a:bodyPr>
          <a:lstStyle/>
          <a:p>
            <a:pPr marL="182563" marR="0" lvl="0" indent="-182563" algn="l" defTabSz="914400" rtl="0" eaLnBrk="1" fontAlgn="auto" latinLnBrk="0" hangingPunct="0">
              <a:lnSpc>
                <a:spcPct val="100000"/>
              </a:lnSpc>
              <a:spcBef>
                <a:spcPts val="600"/>
              </a:spcBef>
              <a:spcAft>
                <a:spcPts val="600"/>
              </a:spcAft>
              <a:buClrTx/>
              <a:buSzTx/>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Extended half-life of PF-07248144 is supportive of once-daily (QD) dosing</a:t>
            </a:r>
            <a:endParaRPr kumimoji="0" lang="en-US" sz="18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endParaRPr>
          </a:p>
          <a:p>
            <a:pPr marL="182563" marR="0" lvl="0" indent="-182563" algn="l" defTabSz="914400" rtl="0" eaLnBrk="1" fontAlgn="auto" latinLnBrk="0" hangingPunct="0">
              <a:lnSpc>
                <a:spcPct val="100000"/>
              </a:lnSpc>
              <a:spcBef>
                <a:spcPts val="600"/>
              </a:spcBef>
              <a:spcAft>
                <a:spcPts val="600"/>
              </a:spcAft>
              <a:buClrTx/>
              <a:buSzTx/>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PF-07248144 plasma exposure increased proportionally across the evaluated dose range</a:t>
            </a:r>
          </a:p>
          <a:p>
            <a:pPr marL="182563" marR="0" lvl="0" indent="-182563" algn="l" defTabSz="914400" rtl="0" eaLnBrk="1" fontAlgn="auto" latinLnBrk="0" hangingPunct="0">
              <a:lnSpc>
                <a:spcPct val="100000"/>
              </a:lnSpc>
              <a:spcBef>
                <a:spcPts val="600"/>
              </a:spcBef>
              <a:spcAft>
                <a:spcPts val="600"/>
              </a:spcAft>
              <a:buClrTx/>
              <a:buSzTx/>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Doses ≥ 1 mg QD achieved targeted efficacious concentrations predicted by preclinical models</a:t>
            </a:r>
          </a:p>
          <a:p>
            <a:pPr marL="182563" marR="0" lvl="0" indent="-182563" algn="l" defTabSz="914400" rtl="0" eaLnBrk="1" fontAlgn="auto" latinLnBrk="0" hangingPunct="0">
              <a:lnSpc>
                <a:spcPct val="100000"/>
              </a:lnSpc>
              <a:spcBef>
                <a:spcPts val="600"/>
              </a:spcBef>
              <a:spcAft>
                <a:spcPts val="600"/>
              </a:spcAft>
              <a:buClrTx/>
              <a:buSzTx/>
              <a:buFont typeface="Arial" panose="05050102010706020507" pitchFamily="18" charset="2"/>
              <a:buChar char="•"/>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No apparent PK drug interaction was observed with </a:t>
            </a:r>
            <a:r>
              <a:rPr kumimoji="0" lang="en-US" sz="1800" b="0" i="0" u="none" strike="noStrike" kern="1200" cap="none" spc="0" normalizeH="0" baseline="0" noProof="0" dirty="0" err="1">
                <a:ln>
                  <a:noFill/>
                </a:ln>
                <a:solidFill>
                  <a:prstClr val="white"/>
                </a:solidFill>
                <a:effectLst/>
                <a:uLnTx/>
                <a:uFillTx/>
                <a:latin typeface="Arial" panose="020B0604020202020204"/>
                <a:ea typeface="Times New Roman" panose="02020603050405020304" pitchFamily="18" charset="0"/>
                <a:cs typeface="+mn-cs"/>
              </a:rPr>
              <a:t>fulvestrant</a:t>
            </a:r>
            <a:endParaRPr kumimoji="0" lang="en-US" sz="18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endParaRPr>
          </a:p>
        </p:txBody>
      </p:sp>
      <p:sp>
        <p:nvSpPr>
          <p:cNvPr id="3" name="TextBox 2">
            <a:extLst>
              <a:ext uri="{FF2B5EF4-FFF2-40B4-BE49-F238E27FC236}">
                <a16:creationId xmlns:a16="http://schemas.microsoft.com/office/drawing/2014/main" id="{C16B760A-5577-41C3-5A9C-F4662D8C03B8}"/>
              </a:ext>
            </a:extLst>
          </p:cNvPr>
          <p:cNvSpPr txBox="1"/>
          <p:nvPr/>
        </p:nvSpPr>
        <p:spPr>
          <a:xfrm>
            <a:off x="6225216" y="1449012"/>
            <a:ext cx="50133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latin typeface="Arial" panose="020B0604020202020204"/>
                <a:ea typeface="+mn-ea"/>
                <a:cs typeface="+mn-cs"/>
              </a:rPr>
              <a:t>Mean (+ SD) Plasma Concentration-Time Profile of PF-07248144 (Cycle 1 Day 15)</a:t>
            </a:r>
          </a:p>
        </p:txBody>
      </p:sp>
      <p:sp>
        <p:nvSpPr>
          <p:cNvPr id="7" name="TextBox 6">
            <a:extLst>
              <a:ext uri="{FF2B5EF4-FFF2-40B4-BE49-F238E27FC236}">
                <a16:creationId xmlns:a16="http://schemas.microsoft.com/office/drawing/2014/main" id="{46808E31-110A-0920-ACD9-A1E8945710C9}"/>
              </a:ext>
            </a:extLst>
          </p:cNvPr>
          <p:cNvSpPr txBox="1"/>
          <p:nvPr/>
        </p:nvSpPr>
        <p:spPr>
          <a:xfrm>
            <a:off x="640079" y="5989320"/>
            <a:ext cx="9734843" cy="246221"/>
          </a:xfrm>
          <a:prstGeom prst="rect">
            <a:avLst/>
          </a:prstGeom>
          <a:noFill/>
        </p:spPr>
        <p:txBody>
          <a:bodyPr wrap="square" anchor="b" anchorCtr="0">
            <a:spAutoFit/>
          </a:bodyPr>
          <a:lstStyle/>
          <a:p>
            <a:pPr marL="11113" marR="0" lvl="0" indent="-11113" algn="l" defTabSz="914400" rtl="0" eaLnBrk="1" fontAlgn="auto" latinLnBrk="0" hangingPunct="0">
              <a:lnSpc>
                <a:spcPct val="100000"/>
              </a:lnSpc>
              <a:spcBef>
                <a:spcPts val="0"/>
              </a:spcBef>
              <a:spcAft>
                <a:spcPts val="0"/>
              </a:spcAft>
              <a:buClrTx/>
              <a:buSzTx/>
              <a:buFontTx/>
              <a:buNone/>
              <a:tabLst>
                <a:tab pos="796925" algn="l"/>
              </a:tabLst>
              <a:defRPr/>
            </a:pPr>
            <a:r>
              <a:rPr kumimoji="0" lang="en-US" sz="1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FUL, </a:t>
            </a:r>
            <a:r>
              <a:rPr kumimoji="0" lang="en-US" sz="1000" b="0" i="0" u="none" strike="noStrike" kern="1200" cap="none" spc="0" normalizeH="0" baseline="0" noProof="0" dirty="0" err="1">
                <a:ln>
                  <a:noFill/>
                </a:ln>
                <a:solidFill>
                  <a:prstClr val="white"/>
                </a:solidFill>
                <a:effectLst/>
                <a:uLnTx/>
                <a:uFillTx/>
                <a:latin typeface="Arial" panose="020B0604020202020204"/>
                <a:ea typeface="Times New Roman" panose="02020603050405020304" pitchFamily="18" charset="0"/>
                <a:cs typeface="+mn-cs"/>
              </a:rPr>
              <a:t>fulvestrant</a:t>
            </a:r>
            <a:r>
              <a:rPr kumimoji="0" lang="en-US" sz="1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 </a:t>
            </a: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PK, pharmacokinetic; QD, once daily; RDE, recommended dose for expansion; SD, standard deviation.  </a:t>
            </a:r>
          </a:p>
        </p:txBody>
      </p:sp>
      <p:pic>
        <p:nvPicPr>
          <p:cNvPr id="14" name="Picture 13" descr="A line of colored dots&#10;&#10;AI-generated content may be incorrect.">
            <a:extLst>
              <a:ext uri="{FF2B5EF4-FFF2-40B4-BE49-F238E27FC236}">
                <a16:creationId xmlns:a16="http://schemas.microsoft.com/office/drawing/2014/main" id="{D38A304A-FC19-41E7-A9EB-B84B08CC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236" y="1864917"/>
            <a:ext cx="6604000" cy="3530600"/>
          </a:xfrm>
          <a:prstGeom prst="rect">
            <a:avLst/>
          </a:prstGeom>
        </p:spPr>
      </p:pic>
    </p:spTree>
    <p:extLst>
      <p:ext uri="{BB962C8B-B14F-4D97-AF65-F5344CB8AC3E}">
        <p14:creationId xmlns:p14="http://schemas.microsoft.com/office/powerpoint/2010/main" val="1756396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B246-80DD-3CBA-FEF1-1C4315F6F97A}"/>
            </a:ext>
          </a:extLst>
        </p:cNvPr>
        <p:cNvGrpSpPr/>
        <p:nvPr/>
      </p:nvGrpSpPr>
      <p:grpSpPr>
        <a:xfrm>
          <a:off x="0" y="0"/>
          <a:ext cx="0" cy="0"/>
          <a:chOff x="0" y="0"/>
          <a:chExt cx="0" cy="0"/>
        </a:xfrm>
      </p:grpSpPr>
      <p:sp>
        <p:nvSpPr>
          <p:cNvPr id="3" name="object 4">
            <a:extLst>
              <a:ext uri="{FF2B5EF4-FFF2-40B4-BE49-F238E27FC236}">
                <a16:creationId xmlns:a16="http://schemas.microsoft.com/office/drawing/2014/main" id="{A58B6E14-7A03-07A8-C757-A3AF53F0BE3E}"/>
              </a:ext>
            </a:extLst>
          </p:cNvPr>
          <p:cNvSpPr/>
          <p:nvPr/>
        </p:nvSpPr>
        <p:spPr>
          <a:xfrm>
            <a:off x="680248" y="1240077"/>
            <a:ext cx="4408268" cy="3825012"/>
          </a:xfrm>
          <a:prstGeom prst="rect">
            <a:avLst/>
          </a:prstGeom>
          <a:solidFill>
            <a:srgbClr val="FFFFFF"/>
          </a:solidFill>
          <a:ln w="38100">
            <a:solidFill>
              <a:schemeClr val="accent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B12961B-512F-2A4F-D65C-CFB74FC34177}"/>
              </a:ext>
            </a:extLst>
          </p:cNvPr>
          <p:cNvSpPr txBox="1"/>
          <p:nvPr/>
        </p:nvSpPr>
        <p:spPr>
          <a:xfrm>
            <a:off x="547583" y="1328076"/>
            <a:ext cx="48153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Arial" panose="020B0604020202020204"/>
                <a:ea typeface="+mn-ea"/>
                <a:cs typeface="+mn-cs"/>
              </a:rPr>
              <a:t>H3K23Ac Reduction in PBMC</a:t>
            </a:r>
          </a:p>
        </p:txBody>
      </p:sp>
      <p:sp>
        <p:nvSpPr>
          <p:cNvPr id="19" name="TextBox 18">
            <a:extLst>
              <a:ext uri="{FF2B5EF4-FFF2-40B4-BE49-F238E27FC236}">
                <a16:creationId xmlns:a16="http://schemas.microsoft.com/office/drawing/2014/main" id="{099740E1-45F8-26B9-2DD2-8BD7DDFA0607}"/>
              </a:ext>
            </a:extLst>
          </p:cNvPr>
          <p:cNvSpPr txBox="1"/>
          <p:nvPr/>
        </p:nvSpPr>
        <p:spPr>
          <a:xfrm>
            <a:off x="640800" y="5820245"/>
            <a:ext cx="114146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cycle; D, Day; FUL, </a:t>
            </a:r>
            <a:r>
              <a:rPr kumimoji="0" lang="en-US" sz="1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fulvestrant</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 hour(s); H3, histone 3; </a:t>
            </a:r>
            <a:r>
              <a:rPr kumimoji="0" lang="en-US" sz="1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H3K23Ac, histone 3 lysine 23 acetylation;</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IQR, interquartile range; PBMC, peripheral blood mononuclear cells; </a:t>
            </a: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PK, pharmacokinetic; </a:t>
            </a:r>
            <a:b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PD, pharmacodynamic; pre, </a:t>
            </a:r>
            <a:r>
              <a:rPr kumimoji="0" lang="en-US" sz="1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predose</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QD, once daily; SCN, screening.</a:t>
            </a:r>
          </a:p>
        </p:txBody>
      </p:sp>
      <p:pic>
        <p:nvPicPr>
          <p:cNvPr id="5" name="Picture 4">
            <a:extLst>
              <a:ext uri="{FF2B5EF4-FFF2-40B4-BE49-F238E27FC236}">
                <a16:creationId xmlns:a16="http://schemas.microsoft.com/office/drawing/2014/main" id="{E81A993D-82C4-962E-2043-C72159B5E4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8299" y="1728268"/>
            <a:ext cx="4035743" cy="3284408"/>
          </a:xfrm>
          <a:prstGeom prst="rect">
            <a:avLst/>
          </a:prstGeom>
        </p:spPr>
      </p:pic>
      <p:sp>
        <p:nvSpPr>
          <p:cNvPr id="12" name="Title 11">
            <a:extLst>
              <a:ext uri="{FF2B5EF4-FFF2-40B4-BE49-F238E27FC236}">
                <a16:creationId xmlns:a16="http://schemas.microsoft.com/office/drawing/2014/main" id="{79C07689-15FE-4A4F-4862-FA68E8ED32D1}"/>
              </a:ext>
            </a:extLst>
          </p:cNvPr>
          <p:cNvSpPr>
            <a:spLocks noGrp="1"/>
          </p:cNvSpPr>
          <p:nvPr>
            <p:ph type="title"/>
          </p:nvPr>
        </p:nvSpPr>
        <p:spPr>
          <a:xfrm>
            <a:off x="640080" y="8290"/>
            <a:ext cx="10972800" cy="1371600"/>
          </a:xfrm>
        </p:spPr>
        <p:txBody>
          <a:bodyPr>
            <a:normAutofit/>
          </a:bodyPr>
          <a:lstStyle/>
          <a:p>
            <a:r>
              <a:rPr lang="en-US" sz="3000" b="1" dirty="0">
                <a:solidFill>
                  <a:schemeClr val="bg1"/>
                </a:solidFill>
                <a:cs typeface="Arial" panose="020B0604020202020204" pitchFamily="34" charset="0"/>
              </a:rPr>
              <a:t>Strong H3K23Ac PD </a:t>
            </a:r>
            <a:r>
              <a:rPr lang="en-US" sz="3000" dirty="0"/>
              <a:t>Reduction Achieved </a:t>
            </a:r>
            <a:r>
              <a:rPr lang="en-US" sz="3000" b="1" dirty="0">
                <a:solidFill>
                  <a:schemeClr val="bg1"/>
                </a:solidFill>
                <a:cs typeface="Arial" panose="020B0604020202020204" pitchFamily="34" charset="0"/>
              </a:rPr>
              <a:t>With 1 and 5 mg QD </a:t>
            </a:r>
            <a:r>
              <a:rPr lang="en-US" sz="3000" b="1" dirty="0">
                <a:solidFill>
                  <a:schemeClr val="bg1"/>
                </a:solidFill>
              </a:rPr>
              <a:t>PF-07248144</a:t>
            </a:r>
            <a:r>
              <a:rPr lang="en-US" sz="3000" b="1" dirty="0">
                <a:solidFill>
                  <a:schemeClr val="bg1"/>
                </a:solidFill>
                <a:cs typeface="Arial" panose="020B0604020202020204" pitchFamily="34" charset="0"/>
              </a:rPr>
              <a:t> ± Fulvestrant</a:t>
            </a:r>
            <a:endParaRPr lang="en-US" sz="3000" dirty="0"/>
          </a:p>
        </p:txBody>
      </p:sp>
      <p:sp>
        <p:nvSpPr>
          <p:cNvPr id="14" name="Text Placeholder 13">
            <a:extLst>
              <a:ext uri="{FF2B5EF4-FFF2-40B4-BE49-F238E27FC236}">
                <a16:creationId xmlns:a16="http://schemas.microsoft.com/office/drawing/2014/main" id="{99936EE5-315A-3218-29C8-76B4F2925453}"/>
              </a:ext>
            </a:extLst>
          </p:cNvPr>
          <p:cNvSpPr>
            <a:spLocks noGrp="1"/>
          </p:cNvSpPr>
          <p:nvPr>
            <p:ph type="body" sz="quarter" idx="15"/>
          </p:nvPr>
        </p:nvSpPr>
        <p:spPr/>
        <p:txBody>
          <a:bodyPr/>
          <a:lstStyle/>
          <a:p>
            <a:r>
              <a:rPr lang="en-US"/>
              <a:t>Patricia M. LoRusso, DO</a:t>
            </a:r>
          </a:p>
        </p:txBody>
      </p:sp>
      <p:sp>
        <p:nvSpPr>
          <p:cNvPr id="27" name="object 4">
            <a:extLst>
              <a:ext uri="{FF2B5EF4-FFF2-40B4-BE49-F238E27FC236}">
                <a16:creationId xmlns:a16="http://schemas.microsoft.com/office/drawing/2014/main" id="{C482E55B-1D9E-673E-B83D-9DA24BB49510}"/>
              </a:ext>
            </a:extLst>
          </p:cNvPr>
          <p:cNvSpPr/>
          <p:nvPr/>
        </p:nvSpPr>
        <p:spPr>
          <a:xfrm>
            <a:off x="5489030" y="1240077"/>
            <a:ext cx="5971073" cy="3825012"/>
          </a:xfrm>
          <a:prstGeom prst="rect">
            <a:avLst/>
          </a:prstGeom>
          <a:solidFill>
            <a:srgbClr val="FFFFFF"/>
          </a:solidFill>
          <a:ln w="38100">
            <a:solidFill>
              <a:schemeClr val="accent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661D2D1-9C11-07EC-FB6D-C86C76977113}"/>
              </a:ext>
            </a:extLst>
          </p:cNvPr>
          <p:cNvSpPr txBox="1"/>
          <p:nvPr/>
        </p:nvSpPr>
        <p:spPr>
          <a:xfrm>
            <a:off x="5637694" y="1328076"/>
            <a:ext cx="56737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Arial" panose="020B0604020202020204"/>
                <a:ea typeface="+mn-ea"/>
                <a:cs typeface="+mn-cs"/>
              </a:rPr>
              <a:t>H3K23Ac Reduction at C1D15 in Tumor</a:t>
            </a:r>
          </a:p>
        </p:txBody>
      </p:sp>
      <p:sp>
        <p:nvSpPr>
          <p:cNvPr id="2" name="TextBox 14">
            <a:extLst>
              <a:ext uri="{FF2B5EF4-FFF2-40B4-BE49-F238E27FC236}">
                <a16:creationId xmlns:a16="http://schemas.microsoft.com/office/drawing/2014/main" id="{AE000DEA-5862-ACD0-5B05-17E1A899B298}"/>
              </a:ext>
            </a:extLst>
          </p:cNvPr>
          <p:cNvSpPr txBox="1"/>
          <p:nvPr/>
        </p:nvSpPr>
        <p:spPr>
          <a:xfrm>
            <a:off x="640801" y="5204349"/>
            <a:ext cx="10858528" cy="564404"/>
          </a:xfrm>
          <a:prstGeom prst="rect">
            <a:avLst/>
          </a:prstGeom>
          <a:gradFill flip="none" rotWithShape="1">
            <a:gsLst>
              <a:gs pos="0">
                <a:srgbClr val="0095FF">
                  <a:lumMod val="50000"/>
                </a:srgbClr>
              </a:gs>
              <a:gs pos="78000">
                <a:srgbClr val="0095FF">
                  <a:lumMod val="75000"/>
                </a:srgbClr>
              </a:gs>
            </a:gsLst>
            <a:lin ang="16200000" scaled="1"/>
            <a:tileRect/>
          </a:gradFill>
        </p:spPr>
        <p:txBody>
          <a:bodyPr wrap="square" lIns="91440" tIns="0" rIns="91440" bIns="0" anchor="ctr" anchorCtr="0">
            <a:noAutofit/>
          </a:bodyPr>
          <a:lstStyle>
            <a:defPPr>
              <a:defRPr lang="en-US"/>
            </a:defPPr>
            <a:lvl1pPr marL="0" marR="0" lvl="0" indent="0" algn="ctr" defTabSz="914400" rtl="0" eaLnBrk="1" fontAlgn="auto" latinLnBrk="0" hangingPunct="1">
              <a:lnSpc>
                <a:spcPct val="100000"/>
              </a:lnSpc>
              <a:spcBef>
                <a:spcPts val="1000"/>
              </a:spcBef>
              <a:spcAft>
                <a:spcPts val="0"/>
              </a:spcAft>
              <a:buClr>
                <a:prstClr val="white"/>
              </a:buClr>
              <a:buSzTx/>
              <a:buFont typeface="Arial" panose="020B0604020202020204" pitchFamily="34" charset="0"/>
              <a:buNone/>
              <a:tabLst/>
              <a:defRPr kumimoji="0" sz="2000" b="0" i="0" u="none" strike="noStrike" kern="1200" cap="none" spc="0" normalizeH="0" baseline="0">
                <a:ln>
                  <a:noFill/>
                </a:ln>
                <a:solidFill>
                  <a:schemeClr val="bg1"/>
                </a:solidFill>
                <a:effectLst/>
                <a:uLnTx/>
                <a:uFillTx/>
                <a:latin typeface="Arial" panose="020B0604020202020204"/>
                <a:ea typeface="DengXian"/>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0">
              <a:lnSpc>
                <a:spcPct val="100000"/>
              </a:lnSpc>
              <a:spcBef>
                <a:spcPts val="1000"/>
              </a:spcBef>
              <a:spcAft>
                <a:spcPts val="600"/>
              </a:spcAft>
              <a:buClr>
                <a:prstClr val="white"/>
              </a:buClr>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PK/PD data supported the dose selection of 1 mg to compare with 5 mg QD PF-07248144, </a:t>
            </a:r>
            <a:br>
              <a:rPr kumimoji="0" lang="en-US"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br>
            <a:r>
              <a:rPr kumimoji="0" lang="en-US"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for optimal dose determination</a:t>
            </a:r>
            <a:r>
              <a:rPr kumimoji="0" lang="en-GB"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 </a:t>
            </a:r>
            <a:r>
              <a:rPr kumimoji="0" lang="en-US"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in combination with </a:t>
            </a:r>
            <a:r>
              <a:rPr kumimoji="0" lang="en-US" sz="1600" b="0" i="0" u="none" strike="noStrike" kern="1200" cap="none" spc="0" normalizeH="0" baseline="0" noProof="0" dirty="0" err="1">
                <a:ln>
                  <a:noFill/>
                </a:ln>
                <a:solidFill>
                  <a:prstClr val="white"/>
                </a:solidFill>
                <a:effectLst/>
                <a:uLnTx/>
                <a:uFillTx/>
                <a:latin typeface="Arial" panose="020B0604020202020204"/>
                <a:ea typeface="Times New Roman" panose="02020603050405020304" pitchFamily="18" charset="0"/>
                <a:cs typeface="Arial"/>
              </a:rPr>
              <a:t>fulvestrant</a:t>
            </a:r>
            <a:endParaRPr kumimoji="0" lang="en-GB" sz="16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endParaRPr>
          </a:p>
        </p:txBody>
      </p:sp>
      <p:pic>
        <p:nvPicPr>
          <p:cNvPr id="8" name="Picture 7" descr="A screenshot of a computer screen&#10;&#10;AI-generated content may be incorrect.">
            <a:extLst>
              <a:ext uri="{FF2B5EF4-FFF2-40B4-BE49-F238E27FC236}">
                <a16:creationId xmlns:a16="http://schemas.microsoft.com/office/drawing/2014/main" id="{BC25BD21-40D9-FD14-37C8-9853D1C1B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040" y="1750026"/>
            <a:ext cx="5664200" cy="3086100"/>
          </a:xfrm>
          <a:prstGeom prst="rect">
            <a:avLst/>
          </a:prstGeom>
        </p:spPr>
      </p:pic>
    </p:spTree>
    <p:extLst>
      <p:ext uri="{BB962C8B-B14F-4D97-AF65-F5344CB8AC3E}">
        <p14:creationId xmlns:p14="http://schemas.microsoft.com/office/powerpoint/2010/main" val="170252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5732312-B675-63B5-FC5E-76383176B9CA}"/>
              </a:ext>
            </a:extLst>
          </p:cNvPr>
          <p:cNvSpPr txBox="1"/>
          <p:nvPr/>
        </p:nvSpPr>
        <p:spPr>
          <a:xfrm>
            <a:off x="640800" y="5824728"/>
            <a:ext cx="10674417" cy="400110"/>
          </a:xfrm>
          <a:prstGeom prst="rect">
            <a:avLst/>
          </a:prstGeom>
          <a:noFill/>
        </p:spPr>
        <p:txBody>
          <a:bodyPr wrap="square" anchor="b" anchorCtr="0">
            <a:spAutoFit/>
          </a:bodyPr>
          <a:lstStyle/>
          <a:p>
            <a:r>
              <a:rPr lang="en-GB" sz="1000" dirty="0">
                <a:solidFill>
                  <a:schemeClr val="bg1"/>
                </a:solidFill>
              </a:rPr>
              <a:t>AA, African-American; AI, aromatase inhibitor; CDK4/6, cyclin-dependent kinase 4/6; ECOG PS, Eastern Cooperative Oncology Group performance status; ER, </a:t>
            </a:r>
            <a:r>
              <a:rPr lang="en-GB" sz="1000" dirty="0" err="1">
                <a:solidFill>
                  <a:schemeClr val="bg1"/>
                </a:solidFill>
              </a:rPr>
              <a:t>estrogen</a:t>
            </a:r>
            <a:r>
              <a:rPr lang="en-GB" sz="1000" dirty="0">
                <a:solidFill>
                  <a:schemeClr val="bg1"/>
                </a:solidFill>
              </a:rPr>
              <a:t> receptor; ET, endocrine therapy; FUL, </a:t>
            </a:r>
            <a:r>
              <a:rPr lang="en-GB" sz="1000" dirty="0" err="1">
                <a:solidFill>
                  <a:schemeClr val="bg1"/>
                </a:solidFill>
              </a:rPr>
              <a:t>fulvestrant</a:t>
            </a:r>
            <a:r>
              <a:rPr lang="en-GB" sz="1000" dirty="0">
                <a:solidFill>
                  <a:schemeClr val="bg1"/>
                </a:solidFill>
              </a:rPr>
              <a:t>; HER2, human epidermal growth factor receptor 2; LOT, line of therapy; </a:t>
            </a:r>
            <a:r>
              <a:rPr lang="en-GB" sz="1000" dirty="0" err="1">
                <a:solidFill>
                  <a:schemeClr val="bg1"/>
                </a:solidFill>
              </a:rPr>
              <a:t>mBC</a:t>
            </a:r>
            <a:r>
              <a:rPr lang="en-GB" sz="1000" dirty="0">
                <a:solidFill>
                  <a:schemeClr val="bg1"/>
                </a:solidFill>
              </a:rPr>
              <a:t>, metastatic breast cancer; mut, mutant; QD, once daily. </a:t>
            </a:r>
          </a:p>
        </p:txBody>
      </p:sp>
      <p:sp>
        <p:nvSpPr>
          <p:cNvPr id="7" name="TextBox 6">
            <a:extLst>
              <a:ext uri="{FF2B5EF4-FFF2-40B4-BE49-F238E27FC236}">
                <a16:creationId xmlns:a16="http://schemas.microsoft.com/office/drawing/2014/main" id="{0981B3AB-C034-C7B7-84D5-C2FE1212B0A2}"/>
              </a:ext>
            </a:extLst>
          </p:cNvPr>
          <p:cNvSpPr txBox="1"/>
          <p:nvPr/>
        </p:nvSpPr>
        <p:spPr>
          <a:xfrm>
            <a:off x="5764761" y="4586684"/>
            <a:ext cx="5668152" cy="1015663"/>
          </a:xfrm>
          <a:prstGeom prst="rect">
            <a:avLst/>
          </a:prstGeom>
          <a:noFill/>
        </p:spPr>
        <p:txBody>
          <a:bodyPr wrap="square" lIns="91440" tIns="45720" rIns="91440" bIns="45720" rtlCol="0" anchor="t">
            <a:spAutoFit/>
          </a:bodyPr>
          <a:lstStyle/>
          <a:p>
            <a:pPr marL="182563" indent="-182563">
              <a:buFont typeface="Arial" panose="020B0604020202020204" pitchFamily="34" charset="0"/>
              <a:buChar char="•"/>
            </a:pPr>
            <a:r>
              <a:rPr lang="en-US" sz="1500" dirty="0">
                <a:solidFill>
                  <a:schemeClr val="bg1"/>
                </a:solidFill>
              </a:rPr>
              <a:t>Most baseline characteristics were generally comparable across treatment groups</a:t>
            </a:r>
          </a:p>
          <a:p>
            <a:pPr marL="182563" indent="-182563">
              <a:buFont typeface="Arial" panose="020B0604020202020204" pitchFamily="34" charset="0"/>
              <a:buChar char="•"/>
            </a:pPr>
            <a:r>
              <a:rPr lang="en-US" sz="1500" dirty="0">
                <a:solidFill>
                  <a:schemeClr val="bg1"/>
                </a:solidFill>
              </a:rPr>
              <a:t>All patients with ER+/HER2− </a:t>
            </a:r>
            <a:r>
              <a:rPr lang="en-US" sz="1500" dirty="0" err="1">
                <a:solidFill>
                  <a:schemeClr val="bg1"/>
                </a:solidFill>
              </a:rPr>
              <a:t>mBC</a:t>
            </a:r>
            <a:r>
              <a:rPr lang="en-US" sz="1500" dirty="0">
                <a:solidFill>
                  <a:schemeClr val="bg1"/>
                </a:solidFill>
              </a:rPr>
              <a:t> had received a prior CDK4/6 inhibitor plus ET in the advanced/metastatic setting</a:t>
            </a:r>
            <a:endParaRPr lang="en-US" sz="1500" dirty="0">
              <a:solidFill>
                <a:schemeClr val="bg1"/>
              </a:solidFill>
              <a:cs typeface="Arial"/>
            </a:endParaRPr>
          </a:p>
        </p:txBody>
      </p:sp>
      <p:sp>
        <p:nvSpPr>
          <p:cNvPr id="2" name="Title 1">
            <a:extLst>
              <a:ext uri="{FF2B5EF4-FFF2-40B4-BE49-F238E27FC236}">
                <a16:creationId xmlns:a16="http://schemas.microsoft.com/office/drawing/2014/main" id="{CF1C451E-5109-120F-5BA7-F1996B7AEB45}"/>
              </a:ext>
            </a:extLst>
          </p:cNvPr>
          <p:cNvSpPr>
            <a:spLocks noGrp="1"/>
          </p:cNvSpPr>
          <p:nvPr>
            <p:ph type="title"/>
          </p:nvPr>
        </p:nvSpPr>
        <p:spPr>
          <a:xfrm>
            <a:off x="640800" y="-3176"/>
            <a:ext cx="11162759" cy="1371600"/>
          </a:xfrm>
        </p:spPr>
        <p:txBody>
          <a:bodyPr>
            <a:normAutofit/>
          </a:bodyPr>
          <a:lstStyle/>
          <a:p>
            <a:r>
              <a:rPr lang="en-US" sz="3000" dirty="0"/>
              <a:t>Baseline Characteristics and Prior Therapies</a:t>
            </a:r>
          </a:p>
        </p:txBody>
      </p:sp>
      <p:sp>
        <p:nvSpPr>
          <p:cNvPr id="5" name="Text Placeholder 4">
            <a:extLst>
              <a:ext uri="{FF2B5EF4-FFF2-40B4-BE49-F238E27FC236}">
                <a16:creationId xmlns:a16="http://schemas.microsoft.com/office/drawing/2014/main" id="{AF1823C2-9D88-1BD5-D7D9-77D9DFF3C3B3}"/>
              </a:ext>
            </a:extLst>
          </p:cNvPr>
          <p:cNvSpPr>
            <a:spLocks noGrp="1"/>
          </p:cNvSpPr>
          <p:nvPr>
            <p:ph type="body" sz="quarter" idx="15"/>
          </p:nvPr>
        </p:nvSpPr>
        <p:spPr/>
        <p:txBody>
          <a:bodyPr/>
          <a:lstStyle/>
          <a:p>
            <a:r>
              <a:rPr lang="en-US"/>
              <a:t>Patricia M. LoRusso, DO</a:t>
            </a:r>
          </a:p>
        </p:txBody>
      </p:sp>
      <p:graphicFrame>
        <p:nvGraphicFramePr>
          <p:cNvPr id="9" name="Content Placeholder 8">
            <a:extLst>
              <a:ext uri="{FF2B5EF4-FFF2-40B4-BE49-F238E27FC236}">
                <a16:creationId xmlns:a16="http://schemas.microsoft.com/office/drawing/2014/main" id="{CD2FB545-845F-9767-9911-7FAFB3068BB3}"/>
              </a:ext>
            </a:extLst>
          </p:cNvPr>
          <p:cNvGraphicFramePr>
            <a:graphicFrameLocks noGrp="1"/>
          </p:cNvGraphicFramePr>
          <p:nvPr>
            <p:ph sz="quarter" idx="13"/>
            <p:extLst>
              <p:ext uri="{D42A27DB-BD31-4B8C-83A1-F6EECF244321}">
                <p14:modId xmlns:p14="http://schemas.microsoft.com/office/powerpoint/2010/main" val="1234160641"/>
              </p:ext>
            </p:extLst>
          </p:nvPr>
        </p:nvGraphicFramePr>
        <p:xfrm>
          <a:off x="703430" y="1177731"/>
          <a:ext cx="4929366" cy="4371764"/>
        </p:xfrm>
        <a:graphic>
          <a:graphicData uri="http://schemas.openxmlformats.org/drawingml/2006/table">
            <a:tbl>
              <a:tblPr firstRow="1">
                <a:tableStyleId>{5C22544A-7EE6-4342-B048-85BDC9FD1C3A}</a:tableStyleId>
              </a:tblPr>
              <a:tblGrid>
                <a:gridCol w="1371930">
                  <a:extLst>
                    <a:ext uri="{9D8B030D-6E8A-4147-A177-3AD203B41FA5}">
                      <a16:colId xmlns:a16="http://schemas.microsoft.com/office/drawing/2014/main" val="4255587486"/>
                    </a:ext>
                  </a:extLst>
                </a:gridCol>
                <a:gridCol w="1185812">
                  <a:extLst>
                    <a:ext uri="{9D8B030D-6E8A-4147-A177-3AD203B41FA5}">
                      <a16:colId xmlns:a16="http://schemas.microsoft.com/office/drawing/2014/main" val="1155886466"/>
                    </a:ext>
                  </a:extLst>
                </a:gridCol>
                <a:gridCol w="1185812">
                  <a:extLst>
                    <a:ext uri="{9D8B030D-6E8A-4147-A177-3AD203B41FA5}">
                      <a16:colId xmlns:a16="http://schemas.microsoft.com/office/drawing/2014/main" val="48009086"/>
                    </a:ext>
                  </a:extLst>
                </a:gridCol>
                <a:gridCol w="1185812">
                  <a:extLst>
                    <a:ext uri="{9D8B030D-6E8A-4147-A177-3AD203B41FA5}">
                      <a16:colId xmlns:a16="http://schemas.microsoft.com/office/drawing/2014/main" val="3066362842"/>
                    </a:ext>
                  </a:extLst>
                </a:gridCol>
              </a:tblGrid>
              <a:tr h="828141">
                <a:tc>
                  <a:txBody>
                    <a:bodyPr/>
                    <a:lstStyle/>
                    <a:p>
                      <a:pPr marL="0" marR="0" hangingPunct="0">
                        <a:buNone/>
                      </a:pPr>
                      <a:r>
                        <a:rPr lang="en-US" sz="1200" dirty="0">
                          <a:effectLst/>
                        </a:rPr>
                        <a:t>Baseline</a:t>
                      </a:r>
                    </a:p>
                    <a:p>
                      <a:pPr marL="0" marR="0" hangingPunct="0">
                        <a:buNone/>
                      </a:pPr>
                      <a:r>
                        <a:rPr lang="en-US" sz="1200" dirty="0">
                          <a:effectLst/>
                        </a:rPr>
                        <a:t>Characteristic</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algn="ctr" hangingPunct="0">
                        <a:buNone/>
                      </a:pPr>
                      <a:r>
                        <a:rPr lang="en-US" sz="1200" dirty="0">
                          <a:effectLst/>
                        </a:rPr>
                        <a:t>PF-07248144 </a:t>
                      </a:r>
                    </a:p>
                    <a:p>
                      <a:pPr marL="0" marR="0" algn="ctr" hangingPunct="0">
                        <a:buNone/>
                      </a:pPr>
                      <a:r>
                        <a:rPr lang="en-US" sz="1200" dirty="0">
                          <a:effectLst/>
                        </a:rPr>
                        <a:t>5 mg QD </a:t>
                      </a:r>
                    </a:p>
                    <a:p>
                      <a:pPr marL="0" marR="0" algn="ctr" hangingPunct="0">
                        <a:buNone/>
                      </a:pPr>
                      <a:endParaRPr lang="en-US" sz="1200" dirty="0">
                        <a:effectLst/>
                      </a:endParaRPr>
                    </a:p>
                    <a:p>
                      <a:pPr marL="0" marR="0" algn="ctr" hangingPunct="0">
                        <a:buNone/>
                      </a:pPr>
                      <a:r>
                        <a:rPr lang="en-US" sz="1200" dirty="0">
                          <a:effectLst/>
                        </a:rPr>
                        <a:t>(n = 35)</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hangingPunct="0">
                        <a:buNone/>
                      </a:pPr>
                      <a:r>
                        <a:rPr lang="en-US" sz="1200" dirty="0">
                          <a:effectLst/>
                        </a:rPr>
                        <a:t>PF-07248144</a:t>
                      </a:r>
                    </a:p>
                    <a:p>
                      <a:pPr marL="0" marR="0" algn="ctr" hangingPunct="0">
                        <a:buNone/>
                      </a:pPr>
                      <a:r>
                        <a:rPr lang="en-US" sz="1200" dirty="0">
                          <a:effectLst/>
                        </a:rPr>
                        <a:t> 1 mg QD + FUL 500 mg </a:t>
                      </a:r>
                    </a:p>
                    <a:p>
                      <a:pPr marL="0" marR="0" algn="ctr" hangingPunct="0">
                        <a:buNone/>
                      </a:pPr>
                      <a:r>
                        <a:rPr lang="en-US" sz="1200" dirty="0">
                          <a:effectLst/>
                        </a:rPr>
                        <a:t>(n = 29)</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hangingPunct="0">
                        <a:buNone/>
                      </a:pPr>
                      <a:r>
                        <a:rPr lang="en-US" sz="1200" dirty="0">
                          <a:effectLst/>
                        </a:rPr>
                        <a:t>PF-07248144 </a:t>
                      </a:r>
                    </a:p>
                    <a:p>
                      <a:pPr marL="0" marR="0" algn="ctr" hangingPunct="0">
                        <a:buNone/>
                      </a:pPr>
                      <a:r>
                        <a:rPr lang="en-US" sz="1200" dirty="0">
                          <a:effectLst/>
                        </a:rPr>
                        <a:t>5 mg QD + FUL 500 mg</a:t>
                      </a:r>
                    </a:p>
                    <a:p>
                      <a:pPr marL="0" marR="0" algn="ctr" hangingPunct="0">
                        <a:buNone/>
                      </a:pPr>
                      <a:r>
                        <a:rPr lang="en-US" sz="1200" dirty="0">
                          <a:effectLst/>
                        </a:rPr>
                        <a:t>(n = 43)</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64703831"/>
                  </a:ext>
                </a:extLst>
              </a:tr>
              <a:tr h="534887">
                <a:tc>
                  <a:txBody>
                    <a:bodyPr/>
                    <a:lstStyle/>
                    <a:p>
                      <a:pPr marL="0" marR="0" hangingPunct="0">
                        <a:buNone/>
                      </a:pPr>
                      <a:r>
                        <a:rPr lang="en-US" sz="1200" b="1" dirty="0">
                          <a:effectLst/>
                        </a:rPr>
                        <a:t>Median age </a:t>
                      </a:r>
                    </a:p>
                    <a:p>
                      <a:pPr marL="0" marR="0" hangingPunct="0">
                        <a:buNone/>
                      </a:pPr>
                      <a:r>
                        <a:rPr lang="en-US" sz="1200" b="1" dirty="0">
                          <a:effectLst/>
                        </a:rPr>
                        <a:t>(range), years</a:t>
                      </a:r>
                      <a:endParaRPr lang="en-US" sz="12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57.0 </a:t>
                      </a:r>
                    </a:p>
                    <a:p>
                      <a:pPr marL="0" marR="0" algn="ctr" hangingPunct="0">
                        <a:buNone/>
                      </a:pPr>
                      <a:r>
                        <a:rPr lang="en-US" sz="1200" dirty="0">
                          <a:effectLst/>
                        </a:rPr>
                        <a:t>(39.0−76.0)</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55.0 </a:t>
                      </a:r>
                    </a:p>
                    <a:p>
                      <a:pPr marL="0" marR="0" algn="ctr" hangingPunct="0">
                        <a:buNone/>
                      </a:pPr>
                      <a:r>
                        <a:rPr lang="en-US" sz="1200" dirty="0">
                          <a:effectLst/>
                        </a:rPr>
                        <a:t>(32.0−88.0)</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55.0 </a:t>
                      </a:r>
                    </a:p>
                    <a:p>
                      <a:pPr marL="0" marR="0" algn="ctr" hangingPunct="0">
                        <a:buNone/>
                      </a:pPr>
                      <a:r>
                        <a:rPr lang="en-US" sz="1200" dirty="0">
                          <a:effectLst/>
                        </a:rPr>
                        <a:t>(24.0−76.0)</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337767"/>
                  </a:ext>
                </a:extLst>
              </a:tr>
              <a:tr h="317587">
                <a:tc>
                  <a:txBody>
                    <a:bodyPr/>
                    <a:lstStyle/>
                    <a:p>
                      <a:pPr marL="0" marR="0" hangingPunct="0">
                        <a:buNone/>
                      </a:pPr>
                      <a:r>
                        <a:rPr lang="en-US" sz="1200" b="1" dirty="0">
                          <a:effectLst/>
                        </a:rPr>
                        <a:t>Female, n (%)</a:t>
                      </a:r>
                      <a:endParaRPr lang="en-US" sz="1200" b="1"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35 (100)</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29 (100)</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42 (97.7)</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456243"/>
                  </a:ext>
                </a:extLst>
              </a:tr>
              <a:tr h="969482">
                <a:tc>
                  <a:txBody>
                    <a:bodyPr/>
                    <a:lstStyle/>
                    <a:p>
                      <a:pPr marL="0" marR="0" hangingPunct="0">
                        <a:buNone/>
                      </a:pPr>
                      <a:r>
                        <a:rPr lang="en-US" sz="1200" b="1" dirty="0">
                          <a:effectLst/>
                        </a:rPr>
                        <a:t>Race, n (%)</a:t>
                      </a:r>
                    </a:p>
                    <a:p>
                      <a:pPr marL="98425" marR="0" hangingPunct="0">
                        <a:buNone/>
                      </a:pPr>
                      <a:r>
                        <a:rPr lang="en-US" sz="1200" b="0" dirty="0">
                          <a:effectLst/>
                        </a:rPr>
                        <a:t>White</a:t>
                      </a:r>
                    </a:p>
                    <a:p>
                      <a:pPr marL="98425" marR="0" hangingPunct="0">
                        <a:buNone/>
                      </a:pPr>
                      <a:r>
                        <a:rPr lang="en-US" sz="1200" b="0" dirty="0">
                          <a:effectLst/>
                        </a:rPr>
                        <a:t>Black or AA</a:t>
                      </a:r>
                    </a:p>
                    <a:p>
                      <a:pPr marL="98425" marR="0" hangingPunct="0">
                        <a:buNone/>
                      </a:pPr>
                      <a:r>
                        <a:rPr lang="en-US" sz="1200" b="0" dirty="0">
                          <a:effectLst/>
                        </a:rPr>
                        <a:t>Asian</a:t>
                      </a:r>
                      <a:endParaRPr lang="en-US" sz="1200" b="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 </a:t>
                      </a:r>
                    </a:p>
                    <a:p>
                      <a:pPr marL="0" marR="0" algn="ctr" hangingPunct="0">
                        <a:buNone/>
                      </a:pPr>
                      <a:r>
                        <a:rPr lang="en-US" sz="1200" dirty="0">
                          <a:effectLst/>
                        </a:rPr>
                        <a:t>9 (25.7)</a:t>
                      </a:r>
                    </a:p>
                    <a:p>
                      <a:pPr marL="0" marR="0" algn="ctr" hangingPunct="0">
                        <a:buNone/>
                      </a:pPr>
                      <a:r>
                        <a:rPr lang="en-US" sz="1200" dirty="0">
                          <a:effectLst/>
                        </a:rPr>
                        <a:t>0</a:t>
                      </a:r>
                    </a:p>
                    <a:p>
                      <a:pPr marL="0" marR="0" algn="ctr" hangingPunct="0">
                        <a:buNone/>
                      </a:pPr>
                      <a:r>
                        <a:rPr lang="en-US" sz="1200" dirty="0">
                          <a:effectLst/>
                        </a:rPr>
                        <a:t>26 (74.3)</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 </a:t>
                      </a:r>
                    </a:p>
                    <a:p>
                      <a:pPr marL="0" marR="0" algn="ctr" hangingPunct="0">
                        <a:buNone/>
                      </a:pPr>
                      <a:r>
                        <a:rPr lang="en-US" sz="1200" dirty="0">
                          <a:effectLst/>
                        </a:rPr>
                        <a:t>3 (10.3)</a:t>
                      </a:r>
                    </a:p>
                    <a:p>
                      <a:pPr marL="0" marR="0" algn="ctr" hangingPunct="0">
                        <a:buNone/>
                      </a:pPr>
                      <a:r>
                        <a:rPr lang="en-US" sz="1200" dirty="0">
                          <a:effectLst/>
                        </a:rPr>
                        <a:t>0</a:t>
                      </a:r>
                    </a:p>
                    <a:p>
                      <a:pPr marL="0" marR="0" algn="ctr" hangingPunct="0">
                        <a:buNone/>
                      </a:pPr>
                      <a:r>
                        <a:rPr lang="en-US" sz="1200" dirty="0">
                          <a:effectLst/>
                        </a:rPr>
                        <a:t>26 (89.7)</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 </a:t>
                      </a:r>
                    </a:p>
                    <a:p>
                      <a:pPr marL="0" marR="0" algn="ctr" hangingPunct="0">
                        <a:buNone/>
                      </a:pPr>
                      <a:r>
                        <a:rPr lang="en-US" sz="1200" dirty="0">
                          <a:effectLst/>
                        </a:rPr>
                        <a:t>13 (30.2)</a:t>
                      </a:r>
                    </a:p>
                    <a:p>
                      <a:pPr marL="0" marR="0" algn="ctr" hangingPunct="0">
                        <a:buNone/>
                      </a:pPr>
                      <a:r>
                        <a:rPr lang="en-US" sz="1200" dirty="0">
                          <a:effectLst/>
                        </a:rPr>
                        <a:t>1 (2.3)</a:t>
                      </a:r>
                    </a:p>
                    <a:p>
                      <a:pPr marL="0" marR="0" algn="ctr" hangingPunct="0">
                        <a:buNone/>
                      </a:pPr>
                      <a:r>
                        <a:rPr lang="en-US" sz="1200" dirty="0">
                          <a:effectLst/>
                        </a:rPr>
                        <a:t>29 (67.4)</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408617"/>
                  </a:ext>
                </a:extLst>
              </a:tr>
              <a:tr h="752185">
                <a:tc>
                  <a:txBody>
                    <a:bodyPr/>
                    <a:lstStyle/>
                    <a:p>
                      <a:pPr marL="0" marR="0" hangingPunct="0">
                        <a:buNone/>
                      </a:pPr>
                      <a:r>
                        <a:rPr lang="en-US" sz="1200" b="1">
                          <a:effectLst/>
                        </a:rPr>
                        <a:t>ECOG PS, n (%)</a:t>
                      </a:r>
                    </a:p>
                    <a:p>
                      <a:pPr marL="98425" marR="0" hangingPunct="0">
                        <a:buNone/>
                      </a:pPr>
                      <a:r>
                        <a:rPr lang="en-US" sz="1200" b="0">
                          <a:effectLst/>
                        </a:rPr>
                        <a:t>0</a:t>
                      </a:r>
                    </a:p>
                    <a:p>
                      <a:pPr marL="98425" marR="0" hangingPunct="0">
                        <a:buNone/>
                      </a:pPr>
                      <a:r>
                        <a:rPr lang="en-US" sz="1200" b="0">
                          <a:effectLst/>
                        </a:rPr>
                        <a:t>1</a:t>
                      </a:r>
                      <a:endParaRPr lang="en-US" sz="1200" b="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endParaRPr lang="en-US" sz="1200" dirty="0">
                        <a:effectLst/>
                      </a:endParaRPr>
                    </a:p>
                    <a:p>
                      <a:pPr marL="0" marR="0" algn="ctr" hangingPunct="0">
                        <a:buNone/>
                      </a:pPr>
                      <a:r>
                        <a:rPr lang="en-US" sz="1200" dirty="0">
                          <a:effectLst/>
                        </a:rPr>
                        <a:t>18 (51.4)</a:t>
                      </a:r>
                    </a:p>
                    <a:p>
                      <a:pPr marL="0" marR="0" algn="ctr" hangingPunct="0">
                        <a:buNone/>
                      </a:pPr>
                      <a:r>
                        <a:rPr lang="en-US" sz="1200" dirty="0">
                          <a:effectLst/>
                        </a:rPr>
                        <a:t>17 (48.6)</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highlight>
                            <a:srgbClr val="00FFFF"/>
                          </a:highlight>
                        </a:rPr>
                        <a:t> </a:t>
                      </a:r>
                    </a:p>
                    <a:p>
                      <a:pPr marL="0" marR="0" algn="ctr" hangingPunct="0">
                        <a:buNone/>
                      </a:pPr>
                      <a:r>
                        <a:rPr lang="en-US" sz="1200" dirty="0">
                          <a:effectLst/>
                        </a:rPr>
                        <a:t>24 (82.8)</a:t>
                      </a:r>
                    </a:p>
                    <a:p>
                      <a:pPr marL="0" marR="0" algn="ctr" hangingPunct="0">
                        <a:buNone/>
                      </a:pPr>
                      <a:r>
                        <a:rPr lang="en-US" sz="1200" dirty="0">
                          <a:effectLst/>
                        </a:rPr>
                        <a:t>5 (17.2)</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highlight>
                            <a:srgbClr val="00FFFF"/>
                          </a:highlight>
                        </a:rPr>
                        <a:t> </a:t>
                      </a:r>
                    </a:p>
                    <a:p>
                      <a:pPr marL="0" marR="0" algn="ctr" hangingPunct="0">
                        <a:buNone/>
                      </a:pPr>
                      <a:r>
                        <a:rPr lang="en-US" sz="1200" dirty="0">
                          <a:effectLst/>
                        </a:rPr>
                        <a:t>17 (39.5)</a:t>
                      </a:r>
                    </a:p>
                    <a:p>
                      <a:pPr marL="0" marR="0" algn="ctr" hangingPunct="0">
                        <a:buNone/>
                      </a:pPr>
                      <a:r>
                        <a:rPr lang="en-US" sz="1200" dirty="0">
                          <a:effectLst/>
                        </a:rPr>
                        <a:t>26 (60.5)</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525150"/>
                  </a:ext>
                </a:extLst>
              </a:tr>
              <a:tr h="969482">
                <a:tc>
                  <a:txBody>
                    <a:bodyPr/>
                    <a:lstStyle/>
                    <a:p>
                      <a:pPr marL="0" marR="0" hangingPunct="0">
                        <a:buNone/>
                      </a:pPr>
                      <a:r>
                        <a:rPr lang="en-US" sz="1200" b="1" dirty="0">
                          <a:effectLst/>
                        </a:rPr>
                        <a:t>Mutation, n (%)</a:t>
                      </a:r>
                    </a:p>
                    <a:p>
                      <a:pPr marL="98425" marR="0" hangingPunct="0">
                        <a:buNone/>
                      </a:pPr>
                      <a:r>
                        <a:rPr lang="en-US" sz="1200" b="0" i="1" dirty="0">
                          <a:effectLst/>
                        </a:rPr>
                        <a:t>ESR1</a:t>
                      </a:r>
                      <a:r>
                        <a:rPr lang="en-US" sz="1200" b="0" i="0" dirty="0">
                          <a:effectLst/>
                        </a:rPr>
                        <a:t>-mut</a:t>
                      </a:r>
                    </a:p>
                    <a:p>
                      <a:pPr marL="98425" marR="0" hangingPunct="0">
                        <a:buNone/>
                      </a:pPr>
                      <a:r>
                        <a:rPr lang="en-US" sz="1200" b="0" i="1" dirty="0">
                          <a:effectLst/>
                        </a:rPr>
                        <a:t>PIK3CA/AKT1/ PTEN</a:t>
                      </a:r>
                      <a:r>
                        <a:rPr lang="en-US" sz="1200" b="0" i="0" dirty="0">
                          <a:effectLst/>
                        </a:rPr>
                        <a:t>-mut</a:t>
                      </a:r>
                      <a:endParaRPr lang="en-US" sz="1200" b="0" i="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22 (62.9)</a:t>
                      </a:r>
                    </a:p>
                    <a:p>
                      <a:pPr marL="0" marR="0" algn="ctr" hangingPunct="0">
                        <a:buNone/>
                      </a:pPr>
                      <a:r>
                        <a:rPr lang="en-US" sz="1200" dirty="0">
                          <a:effectLst/>
                        </a:rPr>
                        <a:t>20 (57.1)</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16 (55.2)</a:t>
                      </a:r>
                    </a:p>
                    <a:p>
                      <a:pPr marL="0" marR="0" algn="ctr" hangingPunct="0">
                        <a:buNone/>
                      </a:pPr>
                      <a:r>
                        <a:rPr lang="en-US" sz="1200" dirty="0">
                          <a:effectLst/>
                        </a:rPr>
                        <a:t>14 (48.3)</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24 (55.8)</a:t>
                      </a:r>
                    </a:p>
                    <a:p>
                      <a:pPr marL="0" marR="0" algn="ctr" hangingPunct="0">
                        <a:buNone/>
                      </a:pPr>
                      <a:r>
                        <a:rPr lang="en-US" sz="1200" dirty="0">
                          <a:effectLst/>
                        </a:rPr>
                        <a:t>19 (44.2)</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368456"/>
                  </a:ext>
                </a:extLst>
              </a:tr>
            </a:tbl>
          </a:graphicData>
        </a:graphic>
      </p:graphicFrame>
      <p:graphicFrame>
        <p:nvGraphicFramePr>
          <p:cNvPr id="14" name="Content Placeholder 8">
            <a:extLst>
              <a:ext uri="{FF2B5EF4-FFF2-40B4-BE49-F238E27FC236}">
                <a16:creationId xmlns:a16="http://schemas.microsoft.com/office/drawing/2014/main" id="{B5F3C8DF-3DD2-3A56-7BF5-F431F4399316}"/>
              </a:ext>
            </a:extLst>
          </p:cNvPr>
          <p:cNvGraphicFramePr>
            <a:graphicFrameLocks/>
          </p:cNvGraphicFramePr>
          <p:nvPr>
            <p:extLst>
              <p:ext uri="{D42A27DB-BD31-4B8C-83A1-F6EECF244321}">
                <p14:modId xmlns:p14="http://schemas.microsoft.com/office/powerpoint/2010/main" val="1112764565"/>
              </p:ext>
            </p:extLst>
          </p:nvPr>
        </p:nvGraphicFramePr>
        <p:xfrm>
          <a:off x="5879446" y="1186377"/>
          <a:ext cx="5406502" cy="3291840"/>
        </p:xfrm>
        <a:graphic>
          <a:graphicData uri="http://schemas.openxmlformats.org/drawingml/2006/table">
            <a:tbl>
              <a:tblPr firstRow="1">
                <a:tableStyleId>{5C22544A-7EE6-4342-B048-85BDC9FD1C3A}</a:tableStyleId>
              </a:tblPr>
              <a:tblGrid>
                <a:gridCol w="1687966">
                  <a:extLst>
                    <a:ext uri="{9D8B030D-6E8A-4147-A177-3AD203B41FA5}">
                      <a16:colId xmlns:a16="http://schemas.microsoft.com/office/drawing/2014/main" val="4255587486"/>
                    </a:ext>
                  </a:extLst>
                </a:gridCol>
                <a:gridCol w="1239512">
                  <a:extLst>
                    <a:ext uri="{9D8B030D-6E8A-4147-A177-3AD203B41FA5}">
                      <a16:colId xmlns:a16="http://schemas.microsoft.com/office/drawing/2014/main" val="1155886466"/>
                    </a:ext>
                  </a:extLst>
                </a:gridCol>
                <a:gridCol w="1239512">
                  <a:extLst>
                    <a:ext uri="{9D8B030D-6E8A-4147-A177-3AD203B41FA5}">
                      <a16:colId xmlns:a16="http://schemas.microsoft.com/office/drawing/2014/main" val="3467604634"/>
                    </a:ext>
                  </a:extLst>
                </a:gridCol>
                <a:gridCol w="1239512">
                  <a:extLst>
                    <a:ext uri="{9D8B030D-6E8A-4147-A177-3AD203B41FA5}">
                      <a16:colId xmlns:a16="http://schemas.microsoft.com/office/drawing/2014/main" val="3066362842"/>
                    </a:ext>
                  </a:extLst>
                </a:gridCol>
              </a:tblGrid>
              <a:tr h="822960">
                <a:tc>
                  <a:txBody>
                    <a:bodyPr/>
                    <a:lstStyle/>
                    <a:p>
                      <a:pPr algn="l"/>
                      <a:r>
                        <a:rPr lang="en-US" sz="1200" b="1" dirty="0">
                          <a:solidFill>
                            <a:schemeClr val="bg1"/>
                          </a:solidFill>
                          <a:latin typeface="+mn-lt"/>
                        </a:rPr>
                        <a:t>Systemic Therapy in Advanced/</a:t>
                      </a:r>
                    </a:p>
                    <a:p>
                      <a:pPr algn="l"/>
                      <a:r>
                        <a:rPr lang="en-US" sz="1200" b="1" dirty="0">
                          <a:solidFill>
                            <a:schemeClr val="bg1"/>
                          </a:solidFill>
                          <a:latin typeface="+mn-lt"/>
                        </a:rPr>
                        <a:t>Metastatic Setting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algn="ctr" hangingPunct="0">
                        <a:buNone/>
                      </a:pPr>
                      <a:r>
                        <a:rPr lang="en-US" sz="1200">
                          <a:effectLst/>
                        </a:rPr>
                        <a:t>PF-07248144 </a:t>
                      </a:r>
                    </a:p>
                    <a:p>
                      <a:pPr marL="0" marR="0" algn="ctr" hangingPunct="0">
                        <a:buNone/>
                      </a:pPr>
                      <a:r>
                        <a:rPr lang="en-US" sz="1200">
                          <a:effectLst/>
                        </a:rPr>
                        <a:t>5 mg QD </a:t>
                      </a:r>
                    </a:p>
                    <a:p>
                      <a:pPr marL="0" marR="0" algn="ctr" hangingPunct="0">
                        <a:buNone/>
                      </a:pPr>
                      <a:endParaRPr lang="en-US" sz="1200">
                        <a:effectLst/>
                      </a:endParaRPr>
                    </a:p>
                    <a:p>
                      <a:pPr marL="0" marR="0" algn="ctr" hangingPunct="0">
                        <a:buNone/>
                      </a:pPr>
                      <a:r>
                        <a:rPr lang="en-US" sz="1200">
                          <a:effectLst/>
                        </a:rPr>
                        <a:t>(n = 35)</a:t>
                      </a:r>
                      <a:endParaRPr lang="en-US" sz="120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rPr>
                        <a:t>PF-07248144</a:t>
                      </a:r>
                    </a:p>
                    <a:p>
                      <a:pPr marL="0" marR="0" algn="ctr" hangingPunct="0">
                        <a:buNone/>
                      </a:pPr>
                      <a:r>
                        <a:rPr lang="en-US" sz="1200" dirty="0">
                          <a:effectLst/>
                        </a:rPr>
                        <a:t> 1 mg QD + FUL 500 mg </a:t>
                      </a:r>
                    </a:p>
                    <a:p>
                      <a:pPr marL="0" marR="0" algn="ctr" hangingPunct="0">
                        <a:buNone/>
                      </a:pPr>
                      <a:r>
                        <a:rPr lang="en-US" sz="1200" dirty="0">
                          <a:effectLst/>
                        </a:rPr>
                        <a:t>(n = 29)</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hangingPunct="0">
                        <a:buNone/>
                      </a:pPr>
                      <a:r>
                        <a:rPr lang="en-US" sz="1200" dirty="0">
                          <a:effectLst/>
                        </a:rPr>
                        <a:t>PF-07248144 </a:t>
                      </a:r>
                    </a:p>
                    <a:p>
                      <a:pPr marL="0" marR="0" algn="ctr" hangingPunct="0">
                        <a:buNone/>
                      </a:pPr>
                      <a:r>
                        <a:rPr lang="en-US" sz="1200" dirty="0">
                          <a:effectLst/>
                        </a:rPr>
                        <a:t>5 mg QD + FUL 500 mg</a:t>
                      </a:r>
                    </a:p>
                    <a:p>
                      <a:pPr marL="0" marR="0" algn="ctr" hangingPunct="0">
                        <a:buNone/>
                      </a:pPr>
                      <a:r>
                        <a:rPr lang="en-US" sz="1200" dirty="0">
                          <a:effectLst/>
                        </a:rPr>
                        <a:t>(n = 43)</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564703831"/>
                  </a:ext>
                </a:extLst>
              </a:tr>
              <a:tr h="333683">
                <a:tc>
                  <a:txBody>
                    <a:bodyPr/>
                    <a:lstStyle/>
                    <a:p>
                      <a:pPr marL="0" marR="0" hangingPunct="0">
                        <a:lnSpc>
                          <a:spcPct val="100000"/>
                        </a:lnSpc>
                        <a:buNone/>
                      </a:pPr>
                      <a:r>
                        <a:rPr lang="en-US" sz="1200" b="1" dirty="0">
                          <a:effectLst/>
                          <a:latin typeface="+mn-lt"/>
                        </a:rPr>
                        <a:t>No. prior LOTs, median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5.0 (1−13)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00000"/>
                        </a:lnSpc>
                        <a:buNone/>
                      </a:pPr>
                      <a:r>
                        <a:rPr lang="en-US" sz="1200">
                          <a:effectLst/>
                          <a:latin typeface="+mn-lt"/>
                        </a:rPr>
                        <a:t>2.0 (1−16)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1.0 (1−6)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1337767"/>
                  </a:ext>
                </a:extLst>
              </a:tr>
              <a:tr h="469241">
                <a:tc>
                  <a:txBody>
                    <a:bodyPr/>
                    <a:lstStyle/>
                    <a:p>
                      <a:pPr marL="0" marR="0" hangingPunct="0">
                        <a:lnSpc>
                          <a:spcPct val="100000"/>
                        </a:lnSpc>
                        <a:buNone/>
                      </a:pPr>
                      <a:r>
                        <a:rPr lang="en-US" sz="1200" b="1" dirty="0">
                          <a:effectLst/>
                          <a:latin typeface="+mn-lt"/>
                        </a:rPr>
                        <a:t>Prior therapy, n (%)</a:t>
                      </a:r>
                    </a:p>
                    <a:p>
                      <a:pPr marL="100584" marR="0" hangingPunct="0">
                        <a:lnSpc>
                          <a:spcPct val="100000"/>
                        </a:lnSpc>
                        <a:buNone/>
                      </a:pPr>
                      <a:r>
                        <a:rPr lang="en-US" sz="1200" dirty="0">
                          <a:effectLst/>
                          <a:latin typeface="+mn-lt"/>
                        </a:rPr>
                        <a:t>CDK4/6 inhibitor</a:t>
                      </a:r>
                    </a:p>
                    <a:p>
                      <a:pPr marL="274320" marR="0" hangingPunct="0">
                        <a:lnSpc>
                          <a:spcPct val="100000"/>
                        </a:lnSpc>
                        <a:buNone/>
                      </a:pPr>
                      <a:r>
                        <a:rPr lang="en-US" sz="1200" dirty="0">
                          <a:effectLst/>
                          <a:latin typeface="+mn-lt"/>
                        </a:rPr>
                        <a:t>&gt;12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 </a:t>
                      </a:r>
                    </a:p>
                    <a:p>
                      <a:pPr marL="0" marR="0" algn="ctr" hangingPunct="0">
                        <a:lnSpc>
                          <a:spcPct val="100000"/>
                        </a:lnSpc>
                        <a:buNone/>
                      </a:pPr>
                      <a:r>
                        <a:rPr lang="en-US" sz="1200" dirty="0">
                          <a:effectLst/>
                          <a:latin typeface="+mn-lt"/>
                        </a:rPr>
                        <a:t>35 (100)</a:t>
                      </a:r>
                    </a:p>
                    <a:p>
                      <a:pPr marL="0" marR="0" algn="ctr" hangingPunct="0">
                        <a:lnSpc>
                          <a:spcPct val="100000"/>
                        </a:lnSpc>
                        <a:buNone/>
                      </a:pPr>
                      <a:r>
                        <a:rPr lang="en-US" sz="1200" dirty="0">
                          <a:effectLst/>
                          <a:latin typeface="+mn-lt"/>
                        </a:rPr>
                        <a:t>19 (54.3)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endParaRPr lang="en-US" sz="1200">
                        <a:effectLst/>
                        <a:highlight>
                          <a:srgbClr val="00FFFF"/>
                        </a:highlight>
                        <a:latin typeface="+mn-lt"/>
                      </a:endParaRPr>
                    </a:p>
                    <a:p>
                      <a:pPr marL="0" marR="0" algn="ctr" hangingPunct="0">
                        <a:lnSpc>
                          <a:spcPct val="100000"/>
                        </a:lnSpc>
                        <a:buNone/>
                      </a:pPr>
                      <a:r>
                        <a:rPr lang="en-US" sz="1200">
                          <a:effectLst/>
                          <a:latin typeface="+mn-lt"/>
                        </a:rPr>
                        <a:t>29 (100)</a:t>
                      </a:r>
                    </a:p>
                    <a:p>
                      <a:pPr marL="0" marR="0" algn="ctr" hangingPunct="0">
                        <a:lnSpc>
                          <a:spcPct val="100000"/>
                        </a:lnSpc>
                        <a:buNone/>
                      </a:pPr>
                      <a:r>
                        <a:rPr lang="en-US" sz="1200">
                          <a:effectLst/>
                          <a:latin typeface="+mn-lt"/>
                        </a:rPr>
                        <a:t>15 (51.7)</a:t>
                      </a:r>
                      <a:endParaRPr lang="en-US" sz="1200">
                        <a:effectLst/>
                        <a:highlight>
                          <a:srgbClr val="00FFFF"/>
                        </a:highligh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endParaRPr lang="en-US" sz="1200" dirty="0">
                        <a:effectLst/>
                        <a:latin typeface="+mn-lt"/>
                      </a:endParaRPr>
                    </a:p>
                    <a:p>
                      <a:pPr marL="0" marR="0" algn="ctr" hangingPunct="0">
                        <a:lnSpc>
                          <a:spcPct val="100000"/>
                        </a:lnSpc>
                        <a:buNone/>
                      </a:pPr>
                      <a:r>
                        <a:rPr lang="en-US" sz="1200" dirty="0">
                          <a:effectLst/>
                          <a:latin typeface="+mn-lt"/>
                        </a:rPr>
                        <a:t>43 (100)</a:t>
                      </a:r>
                    </a:p>
                    <a:p>
                      <a:pPr marL="0" marR="0" algn="ctr" hangingPunct="0">
                        <a:lnSpc>
                          <a:spcPct val="100000"/>
                        </a:lnSpc>
                        <a:buNone/>
                      </a:pPr>
                      <a:r>
                        <a:rPr lang="en-US" sz="1200" dirty="0">
                          <a:effectLst/>
                          <a:latin typeface="+mn-lt"/>
                        </a:rPr>
                        <a:t>33 (76.7)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4260456243"/>
                  </a:ext>
                </a:extLst>
              </a:tr>
              <a:tr h="469241">
                <a:tc>
                  <a:txBody>
                    <a:bodyPr/>
                    <a:lstStyle/>
                    <a:p>
                      <a:pPr marL="100584" marR="0" hangingPunct="0">
                        <a:lnSpc>
                          <a:spcPct val="100000"/>
                        </a:lnSpc>
                        <a:buNone/>
                      </a:pPr>
                      <a:r>
                        <a:rPr lang="en-US" sz="1200" dirty="0">
                          <a:effectLst/>
                          <a:latin typeface="+mn-lt"/>
                        </a:rPr>
                        <a:t>ET</a:t>
                      </a:r>
                    </a:p>
                    <a:p>
                      <a:pPr marL="274320" marR="0" hangingPunct="0">
                        <a:lnSpc>
                          <a:spcPct val="100000"/>
                        </a:lnSpc>
                        <a:buNone/>
                      </a:pPr>
                      <a:r>
                        <a:rPr lang="en-US" sz="1200" dirty="0">
                          <a:effectLst/>
                          <a:latin typeface="+mn-lt"/>
                        </a:rPr>
                        <a:t>AI</a:t>
                      </a:r>
                    </a:p>
                    <a:p>
                      <a:pPr marL="274320" marR="0" hangingPunct="0">
                        <a:lnSpc>
                          <a:spcPct val="100000"/>
                        </a:lnSpc>
                        <a:buNone/>
                      </a:pPr>
                      <a:r>
                        <a:rPr lang="en-US" sz="1200" dirty="0" err="1">
                          <a:effectLst/>
                          <a:latin typeface="+mn-lt"/>
                        </a:rPr>
                        <a:t>Fulvestrant</a:t>
                      </a:r>
                      <a:endParaRPr lang="en-US" sz="1200" dirty="0">
                        <a:effectLst/>
                        <a:latin typeface="+mn-lt"/>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35 (100)</a:t>
                      </a:r>
                    </a:p>
                    <a:p>
                      <a:pPr marL="0" marR="0" algn="ctr" hangingPunct="0">
                        <a:lnSpc>
                          <a:spcPct val="100000"/>
                        </a:lnSpc>
                        <a:buNone/>
                      </a:pPr>
                      <a:r>
                        <a:rPr lang="en-US" sz="1200" dirty="0">
                          <a:effectLst/>
                          <a:latin typeface="+mn-lt"/>
                        </a:rPr>
                        <a:t>30 (85.7)</a:t>
                      </a:r>
                    </a:p>
                    <a:p>
                      <a:pPr marL="0" marR="0" algn="ctr" hangingPunct="0">
                        <a:lnSpc>
                          <a:spcPct val="100000"/>
                        </a:lnSpc>
                        <a:buNone/>
                      </a:pPr>
                      <a:r>
                        <a:rPr lang="en-US" sz="1200" dirty="0">
                          <a:effectLst/>
                          <a:latin typeface="+mn-lt"/>
                        </a:rPr>
                        <a:t>28 (80.0)</a:t>
                      </a:r>
                      <a:endParaRPr lang="en-US" sz="1200" dirty="0">
                        <a:effectLst/>
                        <a:latin typeface="+mn-lt"/>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29 (100)</a:t>
                      </a:r>
                    </a:p>
                    <a:p>
                      <a:pPr marL="0" marR="0" algn="ctr" hangingPunct="0">
                        <a:lnSpc>
                          <a:spcPct val="100000"/>
                        </a:lnSpc>
                        <a:buNone/>
                      </a:pPr>
                      <a:r>
                        <a:rPr lang="en-US" sz="1200" dirty="0">
                          <a:effectLst/>
                          <a:latin typeface="+mn-lt"/>
                        </a:rPr>
                        <a:t>27 (93.1)</a:t>
                      </a:r>
                    </a:p>
                    <a:p>
                      <a:pPr marL="0" marR="0" algn="ctr" hangingPunct="0">
                        <a:lnSpc>
                          <a:spcPct val="100000"/>
                        </a:lnSpc>
                        <a:buNone/>
                      </a:pPr>
                      <a:r>
                        <a:rPr lang="en-US" sz="1200" dirty="0">
                          <a:effectLst/>
                          <a:latin typeface="+mn-lt"/>
                        </a:rPr>
                        <a:t>5 (17.2)</a:t>
                      </a:r>
                      <a:endParaRPr lang="en-US" sz="1200" dirty="0">
                        <a:effectLst/>
                        <a:highlight>
                          <a:srgbClr val="00FFFF"/>
                        </a:highlight>
                        <a:latin typeface="+mn-lt"/>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algn="ctr" hangingPunct="0">
                        <a:lnSpc>
                          <a:spcPct val="100000"/>
                        </a:lnSpc>
                        <a:buNone/>
                      </a:pPr>
                      <a:r>
                        <a:rPr lang="en-US" sz="1200" dirty="0">
                          <a:effectLst/>
                          <a:latin typeface="+mn-lt"/>
                        </a:rPr>
                        <a:t>43 (100)</a:t>
                      </a:r>
                    </a:p>
                    <a:p>
                      <a:pPr marL="0" marR="0" algn="ctr" hangingPunct="0">
                        <a:lnSpc>
                          <a:spcPct val="100000"/>
                        </a:lnSpc>
                        <a:buNone/>
                      </a:pPr>
                      <a:r>
                        <a:rPr lang="en-US" sz="1200" dirty="0">
                          <a:effectLst/>
                          <a:latin typeface="+mn-lt"/>
                        </a:rPr>
                        <a:t>38 (88.4)</a:t>
                      </a:r>
                    </a:p>
                    <a:p>
                      <a:pPr marL="0" marR="0" algn="ctr" hangingPunct="0">
                        <a:lnSpc>
                          <a:spcPct val="100000"/>
                        </a:lnSpc>
                        <a:buNone/>
                      </a:pPr>
                      <a:r>
                        <a:rPr lang="en-US" sz="1200" dirty="0">
                          <a:effectLst/>
                          <a:latin typeface="+mn-lt"/>
                        </a:rPr>
                        <a:t>5 (11.6)</a:t>
                      </a:r>
                      <a:endParaRPr lang="en-US" sz="1200" dirty="0">
                        <a:effectLst/>
                        <a:latin typeface="+mn-lt"/>
                        <a:ea typeface="DengXian" panose="02010600030101010101" pitchFamily="2" charset="-122"/>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47173936"/>
                  </a:ext>
                </a:extLst>
              </a:tr>
              <a:tr h="198124">
                <a:tc>
                  <a:txBody>
                    <a:bodyPr/>
                    <a:lstStyle/>
                    <a:p>
                      <a:pPr marL="100584" marR="0" lvl="0" indent="0" algn="l"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Chemotherapy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a:effectLst/>
                          <a:latin typeface="+mn-lt"/>
                          <a:ea typeface="DengXian" panose="02010600030101010101" pitchFamily="2" charset="-122"/>
                          <a:cs typeface="Times New Roman" panose="02020603050405020304" pitchFamily="18" charset="0"/>
                        </a:rPr>
                        <a:t>26 (74.3)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14 (48.3)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12 (27.9)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301031091"/>
                  </a:ext>
                </a:extLst>
              </a:tr>
              <a:tr h="333683">
                <a:tc>
                  <a:txBody>
                    <a:bodyPr/>
                    <a:lstStyle/>
                    <a:p>
                      <a:pPr marL="100584" marR="0" lvl="0" indent="0" algn="l" defTabSz="914400" rtl="0" eaLnBrk="1" fontAlgn="auto" latinLnBrk="0" hangingPunct="0">
                        <a:lnSpc>
                          <a:spcPct val="100000"/>
                        </a:lnSpc>
                        <a:spcBef>
                          <a:spcPts val="0"/>
                        </a:spcBef>
                        <a:spcAft>
                          <a:spcPts val="0"/>
                        </a:spcAft>
                        <a:buClrTx/>
                        <a:buSzTx/>
                        <a:buFontTx/>
                        <a:buNone/>
                        <a:tabLst/>
                        <a:defRPr/>
                      </a:pPr>
                      <a:r>
                        <a:rPr lang="en-US" sz="1200">
                          <a:effectLst/>
                          <a:latin typeface="+mn-lt"/>
                          <a:ea typeface="DengXian" panose="02010600030101010101" pitchFamily="2" charset="-122"/>
                          <a:cs typeface="Times New Roman" panose="02020603050405020304" pitchFamily="18" charset="0"/>
                        </a:rPr>
                        <a:t>Other targeted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14 (40.0)</a:t>
                      </a:r>
                      <a:endParaRPr lang="en-US" sz="12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10 (34.5)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en-US" sz="1200" dirty="0">
                          <a:effectLst/>
                          <a:latin typeface="+mn-lt"/>
                          <a:ea typeface="DengXian" panose="02010600030101010101" pitchFamily="2" charset="-122"/>
                          <a:cs typeface="Times New Roman" panose="02020603050405020304" pitchFamily="18" charset="0"/>
                        </a:rPr>
                        <a:t>2 (4.7)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435878"/>
                  </a:ext>
                </a:extLst>
              </a:tr>
            </a:tbl>
          </a:graphicData>
        </a:graphic>
      </p:graphicFrame>
      <p:sp>
        <p:nvSpPr>
          <p:cNvPr id="3" name="Rectangle 2">
            <a:extLst>
              <a:ext uri="{FF2B5EF4-FFF2-40B4-BE49-F238E27FC236}">
                <a16:creationId xmlns:a16="http://schemas.microsoft.com/office/drawing/2014/main" id="{0FA2B696-8FDF-D907-C7E4-DC1E5311F4CD}"/>
              </a:ext>
            </a:extLst>
          </p:cNvPr>
          <p:cNvSpPr/>
          <p:nvPr/>
        </p:nvSpPr>
        <p:spPr>
          <a:xfrm>
            <a:off x="699515" y="1181821"/>
            <a:ext cx="4933281" cy="4348622"/>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470F3A1-7D3B-0DB2-0301-28733C444673}"/>
              </a:ext>
            </a:extLst>
          </p:cNvPr>
          <p:cNvSpPr/>
          <p:nvPr/>
        </p:nvSpPr>
        <p:spPr>
          <a:xfrm>
            <a:off x="5872765" y="1178646"/>
            <a:ext cx="5413185" cy="3282318"/>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17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616D-22AC-DFE7-8553-F8C1F2033706}"/>
              </a:ext>
            </a:extLst>
          </p:cNvPr>
          <p:cNvSpPr>
            <a:spLocks noGrp="1"/>
          </p:cNvSpPr>
          <p:nvPr>
            <p:ph type="title"/>
          </p:nvPr>
        </p:nvSpPr>
        <p:spPr>
          <a:xfrm>
            <a:off x="640080" y="1"/>
            <a:ext cx="10972800" cy="1371600"/>
          </a:xfrm>
        </p:spPr>
        <p:txBody>
          <a:bodyPr>
            <a:normAutofit/>
          </a:bodyPr>
          <a:lstStyle/>
          <a:p>
            <a:r>
              <a:rPr lang="en-US" sz="3000" dirty="0"/>
              <a:t>PF-07248144 (1 or </a:t>
            </a:r>
            <a:r>
              <a:rPr lang="en-US" sz="3000" dirty="0">
                <a:effectLst/>
                <a:latin typeface="+mn-lt"/>
              </a:rPr>
              <a:t>5 mg QD) +</a:t>
            </a:r>
            <a:r>
              <a:rPr lang="en-US" sz="3000" dirty="0"/>
              <a:t> </a:t>
            </a:r>
            <a:r>
              <a:rPr lang="en-US" sz="3000" dirty="0" err="1"/>
              <a:t>Fulvestrant</a:t>
            </a:r>
            <a:r>
              <a:rPr lang="en-US" sz="3000" dirty="0"/>
              <a:t> Has a Tolerable Safety Profile</a:t>
            </a:r>
          </a:p>
        </p:txBody>
      </p:sp>
      <p:sp>
        <p:nvSpPr>
          <p:cNvPr id="5" name="Text Placeholder 4">
            <a:extLst>
              <a:ext uri="{FF2B5EF4-FFF2-40B4-BE49-F238E27FC236}">
                <a16:creationId xmlns:a16="http://schemas.microsoft.com/office/drawing/2014/main" id="{6C75D400-4B9F-25D9-9C7B-CB891CA0F704}"/>
              </a:ext>
            </a:extLst>
          </p:cNvPr>
          <p:cNvSpPr>
            <a:spLocks noGrp="1"/>
          </p:cNvSpPr>
          <p:nvPr>
            <p:ph type="body" sz="quarter" idx="15"/>
          </p:nvPr>
        </p:nvSpPr>
        <p:spPr/>
        <p:txBody>
          <a:bodyPr/>
          <a:lstStyle/>
          <a:p>
            <a:r>
              <a:rPr lang="en-US"/>
              <a:t>Patricia M. LoRusso, DO</a:t>
            </a:r>
          </a:p>
        </p:txBody>
      </p:sp>
      <p:graphicFrame>
        <p:nvGraphicFramePr>
          <p:cNvPr id="6" name="Table 5">
            <a:extLst>
              <a:ext uri="{FF2B5EF4-FFF2-40B4-BE49-F238E27FC236}">
                <a16:creationId xmlns:a16="http://schemas.microsoft.com/office/drawing/2014/main" id="{4C427A04-1390-EB12-A226-50994B77F42A}"/>
              </a:ext>
            </a:extLst>
          </p:cNvPr>
          <p:cNvGraphicFramePr>
            <a:graphicFrameLocks noGrp="1"/>
          </p:cNvGraphicFramePr>
          <p:nvPr>
            <p:extLst>
              <p:ext uri="{D42A27DB-BD31-4B8C-83A1-F6EECF244321}">
                <p14:modId xmlns:p14="http://schemas.microsoft.com/office/powerpoint/2010/main" val="2637779792"/>
              </p:ext>
            </p:extLst>
          </p:nvPr>
        </p:nvGraphicFramePr>
        <p:xfrm>
          <a:off x="4088939" y="1212152"/>
          <a:ext cx="7732943" cy="4426498"/>
        </p:xfrm>
        <a:graphic>
          <a:graphicData uri="http://schemas.openxmlformats.org/drawingml/2006/table">
            <a:tbl>
              <a:tblPr firstRow="1">
                <a:tableStyleId>{5C22544A-7EE6-4342-B048-85BDC9FD1C3A}</a:tableStyleId>
              </a:tblPr>
              <a:tblGrid>
                <a:gridCol w="1391603">
                  <a:extLst>
                    <a:ext uri="{9D8B030D-6E8A-4147-A177-3AD203B41FA5}">
                      <a16:colId xmlns:a16="http://schemas.microsoft.com/office/drawing/2014/main" val="976642231"/>
                    </a:ext>
                  </a:extLst>
                </a:gridCol>
                <a:gridCol w="999049">
                  <a:extLst>
                    <a:ext uri="{9D8B030D-6E8A-4147-A177-3AD203B41FA5}">
                      <a16:colId xmlns:a16="http://schemas.microsoft.com/office/drawing/2014/main" val="3531934072"/>
                    </a:ext>
                  </a:extLst>
                </a:gridCol>
                <a:gridCol w="1115990">
                  <a:extLst>
                    <a:ext uri="{9D8B030D-6E8A-4147-A177-3AD203B41FA5}">
                      <a16:colId xmlns:a16="http://schemas.microsoft.com/office/drawing/2014/main" val="1786388269"/>
                    </a:ext>
                  </a:extLst>
                </a:gridCol>
                <a:gridCol w="1049219">
                  <a:extLst>
                    <a:ext uri="{9D8B030D-6E8A-4147-A177-3AD203B41FA5}">
                      <a16:colId xmlns:a16="http://schemas.microsoft.com/office/drawing/2014/main" val="3350592823"/>
                    </a:ext>
                  </a:extLst>
                </a:gridCol>
                <a:gridCol w="1096911">
                  <a:extLst>
                    <a:ext uri="{9D8B030D-6E8A-4147-A177-3AD203B41FA5}">
                      <a16:colId xmlns:a16="http://schemas.microsoft.com/office/drawing/2014/main" val="117006118"/>
                    </a:ext>
                  </a:extLst>
                </a:gridCol>
                <a:gridCol w="1039680">
                  <a:extLst>
                    <a:ext uri="{9D8B030D-6E8A-4147-A177-3AD203B41FA5}">
                      <a16:colId xmlns:a16="http://schemas.microsoft.com/office/drawing/2014/main" val="1665794761"/>
                    </a:ext>
                  </a:extLst>
                </a:gridCol>
                <a:gridCol w="1040491">
                  <a:extLst>
                    <a:ext uri="{9D8B030D-6E8A-4147-A177-3AD203B41FA5}">
                      <a16:colId xmlns:a16="http://schemas.microsoft.com/office/drawing/2014/main" val="673202507"/>
                    </a:ext>
                  </a:extLst>
                </a:gridCol>
              </a:tblGrid>
              <a:tr h="326363">
                <a:tc>
                  <a:txBody>
                    <a:bodyPr/>
                    <a:lstStyle/>
                    <a:p>
                      <a:pPr marL="0" marR="0" hangingPunct="0">
                        <a:buNone/>
                      </a:pPr>
                      <a:r>
                        <a:rPr lang="en-US" sz="1200" baseline="0">
                          <a:effectLst/>
                          <a:latin typeface="+mn-lt"/>
                        </a:rPr>
                        <a:t>TRAEs</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gridSpan="2">
                  <a:txBody>
                    <a:bodyPr/>
                    <a:lstStyle/>
                    <a:p>
                      <a:pPr marL="0" marR="0" algn="ctr" hangingPunct="0">
                        <a:buNone/>
                      </a:pPr>
                      <a:r>
                        <a:rPr lang="en-US" sz="1200" dirty="0">
                          <a:effectLst/>
                          <a:latin typeface="+mn-lt"/>
                        </a:rPr>
                        <a:t>PF-07248144  </a:t>
                      </a:r>
                      <a:br>
                        <a:rPr lang="en-US" sz="1200" dirty="0">
                          <a:effectLst/>
                          <a:latin typeface="+mn-lt"/>
                        </a:rPr>
                      </a:br>
                      <a:r>
                        <a:rPr lang="en-US" sz="1200" dirty="0">
                          <a:effectLst/>
                          <a:latin typeface="+mn-lt"/>
                        </a:rPr>
                        <a:t>5 mg QD (n = 35)</a:t>
                      </a:r>
                      <a:endParaRPr lang="en-US" sz="1200" baseline="30000" dirty="0">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a:r>
                        <a:rPr lang="en-US" sz="1200" dirty="0">
                          <a:effectLst/>
                          <a:latin typeface="+mn-lt"/>
                        </a:rPr>
                        <a:t>PF-07248144 1 mg QD + FUL 500 mg (n = 29)</a:t>
                      </a:r>
                      <a:endParaRPr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en-US" sz="1200" dirty="0">
                          <a:effectLst/>
                          <a:latin typeface="+mn-lt"/>
                        </a:rPr>
                        <a:t>PF-07248144 5 mg QD + </a:t>
                      </a:r>
                      <a:br>
                        <a:rPr lang="en-US" sz="1200" dirty="0">
                          <a:effectLst/>
                          <a:latin typeface="+mn-lt"/>
                        </a:rPr>
                      </a:br>
                      <a:r>
                        <a:rPr lang="en-US" sz="1200" dirty="0">
                          <a:effectLst/>
                          <a:latin typeface="+mn-lt"/>
                        </a:rPr>
                        <a:t>FUL 500 mg (n = 43)</a:t>
                      </a:r>
                      <a:endParaRPr lang="en-US" dirty="0"/>
                    </a:p>
                  </a:txBody>
                  <a:tcPr marL="45720" marR="457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0287674"/>
                  </a:ext>
                </a:extLst>
              </a:tr>
              <a:tr h="198164">
                <a:tc gridSpan="7">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dirty="0">
                          <a:solidFill>
                            <a:schemeClr val="bg1"/>
                          </a:solidFill>
                          <a:effectLst/>
                          <a:latin typeface="+mn-lt"/>
                          <a:ea typeface="DengXian"/>
                          <a:cs typeface="Times New Roman"/>
                        </a:rPr>
                        <a:t>Most frequent TRAEs (≥20%)</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ctr" hangingPunct="0">
                        <a:buNone/>
                      </a:pPr>
                      <a:endParaRPr lang="en-US" sz="1300" b="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ctr" hangingPunct="0">
                        <a:buNone/>
                      </a:pPr>
                      <a:endParaRPr lang="en-US" sz="1300" b="1">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36596300"/>
                  </a:ext>
                </a:extLst>
              </a:tr>
              <a:tr h="195818">
                <a:tc>
                  <a: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200" b="1" dirty="0">
                          <a:solidFill>
                            <a:schemeClr val="tx1"/>
                          </a:solidFill>
                          <a:effectLst/>
                          <a:latin typeface="+mn-lt"/>
                          <a:ea typeface="DengXian"/>
                          <a:cs typeface="Times New Roman"/>
                        </a:rPr>
                        <a:t>TRAE, n (%) </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AF4"/>
                    </a:solidFill>
                  </a:tcPr>
                </a:tc>
                <a:tc>
                  <a:txBody>
                    <a:bodyPr/>
                    <a:lstStyle/>
                    <a:p>
                      <a:pPr marL="0" marR="0" algn="ctr" hangingPunct="0">
                        <a:buNone/>
                      </a:pPr>
                      <a:r>
                        <a:rPr lang="en-US" sz="1200" b="1" dirty="0">
                          <a:solidFill>
                            <a:schemeClr val="tx1"/>
                          </a:solidFill>
                          <a:effectLst/>
                          <a:latin typeface="+mn-lt"/>
                        </a:rPr>
                        <a:t>All grade</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marR="0" algn="ctr" hangingPunct="0">
                        <a:buNone/>
                      </a:pPr>
                      <a:r>
                        <a:rPr lang="en-US" sz="1200" b="1" dirty="0">
                          <a:solidFill>
                            <a:schemeClr val="tx1"/>
                          </a:solidFill>
                          <a:effectLst/>
                          <a:latin typeface="+mn-lt"/>
                        </a:rPr>
                        <a:t>Grade ≥3</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marR="0" algn="ctr" hangingPunct="0">
                        <a:buNone/>
                      </a:pPr>
                      <a:r>
                        <a:rPr lang="en-US" sz="1200" b="1" dirty="0">
                          <a:solidFill>
                            <a:schemeClr val="tx1"/>
                          </a:solidFill>
                          <a:effectLst/>
                          <a:latin typeface="+mn-lt"/>
                        </a:rPr>
                        <a:t>All grade</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marR="0" algn="ctr" hangingPunct="0">
                        <a:buNone/>
                      </a:pPr>
                      <a:r>
                        <a:rPr lang="en-US" sz="1200" b="1" dirty="0">
                          <a:solidFill>
                            <a:schemeClr val="tx1"/>
                          </a:solidFill>
                          <a:effectLst/>
                          <a:latin typeface="+mn-lt"/>
                        </a:rPr>
                        <a:t>Grade ≥3</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marR="0" algn="ctr" hangingPunct="0">
                        <a:buNone/>
                      </a:pPr>
                      <a:r>
                        <a:rPr lang="en-US" sz="1200" b="1" dirty="0">
                          <a:solidFill>
                            <a:schemeClr val="tx1"/>
                          </a:solidFill>
                          <a:effectLst/>
                          <a:latin typeface="+mn-lt"/>
                        </a:rPr>
                        <a:t>All grade</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marR="0" algn="ctr" hangingPunct="0">
                        <a:buNone/>
                      </a:pPr>
                      <a:r>
                        <a:rPr lang="en-US" sz="1200" b="1" dirty="0">
                          <a:solidFill>
                            <a:schemeClr val="tx1"/>
                          </a:solidFill>
                          <a:effectLst/>
                          <a:latin typeface="+mn-lt"/>
                        </a:rPr>
                        <a:t>Grade ≥3</a:t>
                      </a:r>
                      <a:endParaRPr lang="en-US" sz="1200" b="1" dirty="0">
                        <a:solidFill>
                          <a:schemeClr val="tx1"/>
                        </a:solidFill>
                        <a:effectLst/>
                        <a:latin typeface="+mn-lt"/>
                        <a:ea typeface="DengXian" panose="02010600030101010101" pitchFamily="2" charset="-122"/>
                        <a:cs typeface="Times New Roman" panose="02020603050405020304" pitchFamily="18" charset="0"/>
                      </a:endParaRPr>
                    </a:p>
                  </a:txBody>
                  <a:tcPr marL="45720" marR="45720" anchor="b">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3289417676"/>
                  </a:ext>
                </a:extLst>
              </a:tr>
              <a:tr h="195818">
                <a:tc>
                  <a:txBody>
                    <a:bodyPr/>
                    <a:lstStyle/>
                    <a:p>
                      <a:pPr marL="0" marR="0" hangingPunct="0">
                        <a:buNone/>
                      </a:pPr>
                      <a:r>
                        <a:rPr lang="en-US" sz="1200">
                          <a:effectLst/>
                          <a:latin typeface="+mn-lt"/>
                        </a:rPr>
                        <a:t>Any TRAE</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33 (94.3)</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18 (51.4)</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27 (93.1)</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7 (24.1)</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43 (100)</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27 (62.8)</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009423"/>
                  </a:ext>
                </a:extLst>
              </a:tr>
              <a:tr h="326363">
                <a:tc>
                  <a:txBody>
                    <a:bodyPr/>
                    <a:lstStyle/>
                    <a:p>
                      <a:pPr marL="0" marR="0" hangingPunct="0">
                        <a:buNone/>
                      </a:pPr>
                      <a:r>
                        <a:rPr lang="en-US" sz="1200">
                          <a:effectLst/>
                          <a:latin typeface="+mn-lt"/>
                        </a:rPr>
                        <a:t>Dysgeusia</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G1: 26 (74.3)</a:t>
                      </a:r>
                    </a:p>
                    <a:p>
                      <a:pPr marL="0" marR="0" algn="ctr" hangingPunct="0">
                        <a:buNone/>
                      </a:pPr>
                      <a:r>
                        <a:rPr lang="en-US" sz="1200" dirty="0">
                          <a:effectLst/>
                          <a:latin typeface="+mn-lt"/>
                        </a:rPr>
                        <a:t>G2: 4 (11.4)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G1: 22 (75.9)</a:t>
                      </a:r>
                    </a:p>
                    <a:p>
                      <a:pPr marL="0" marR="0" algn="ctr" hangingPunct="0">
                        <a:buNone/>
                      </a:pPr>
                      <a:r>
                        <a:rPr lang="en-US" sz="1200" dirty="0">
                          <a:effectLst/>
                          <a:latin typeface="+mn-lt"/>
                        </a:rPr>
                        <a:t>G2: 4 (13.8)</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G1: 24 (55.8)</a:t>
                      </a:r>
                    </a:p>
                    <a:p>
                      <a:pPr marL="0" marR="0" algn="ctr" hangingPunct="0">
                        <a:buNone/>
                      </a:pPr>
                      <a:r>
                        <a:rPr lang="en-US" sz="1200" dirty="0">
                          <a:effectLst/>
                          <a:latin typeface="+mn-lt"/>
                        </a:rPr>
                        <a:t>G2: 12 (27.9)</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074037"/>
                  </a:ext>
                </a:extLst>
              </a:tr>
              <a:tr h="253401">
                <a:tc>
                  <a:txBody>
                    <a:bodyPr/>
                    <a:lstStyle/>
                    <a:p>
                      <a:pPr marL="0" marR="0" hangingPunct="0">
                        <a:buNone/>
                      </a:pPr>
                      <a:r>
                        <a:rPr lang="en-US" sz="1200">
                          <a:effectLst/>
                          <a:latin typeface="+mn-lt"/>
                        </a:rPr>
                        <a:t>Neutropenia</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24 (68.6)</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G3: 12 (34.3)</a:t>
                      </a:r>
                    </a:p>
                    <a:p>
                      <a:pPr marL="0" marR="0" algn="ctr" hangingPunct="0">
                        <a:buNone/>
                      </a:pPr>
                      <a:r>
                        <a:rPr lang="en-US" sz="1200" dirty="0">
                          <a:effectLst/>
                          <a:latin typeface="+mn-lt"/>
                        </a:rPr>
                        <a:t>G4: 2 (5.7)</a:t>
                      </a: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10 (34.5)</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G3: 6 (20.7)</a:t>
                      </a:r>
                    </a:p>
                    <a:p>
                      <a:pPr marL="0" marR="0" algn="ctr" hangingPunct="0">
                        <a:buNone/>
                      </a:pPr>
                      <a:r>
                        <a:rPr lang="en-US" sz="1200" dirty="0">
                          <a:effectLst/>
                          <a:latin typeface="+mn-lt"/>
                          <a:ea typeface="DengXian"/>
                          <a:cs typeface="Times New Roman"/>
                        </a:rPr>
                        <a:t>G4: 0</a:t>
                      </a: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28 (65.1)</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G3: 17 (39.5)</a:t>
                      </a:r>
                    </a:p>
                    <a:p>
                      <a:pPr marL="0" marR="0" algn="ctr" hangingPunct="0">
                        <a:buNone/>
                      </a:pPr>
                      <a:r>
                        <a:rPr lang="en-US" sz="1200" dirty="0">
                          <a:effectLst/>
                          <a:latin typeface="+mn-lt"/>
                        </a:rPr>
                        <a:t>G4: 3 (7.0)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102519"/>
                  </a:ext>
                </a:extLst>
              </a:tr>
              <a:tr h="195818">
                <a:tc>
                  <a:txBody>
                    <a:bodyPr/>
                    <a:lstStyle/>
                    <a:p>
                      <a:pPr marL="0" marR="0" hangingPunct="0">
                        <a:buNone/>
                      </a:pPr>
                      <a:r>
                        <a:rPr lang="en-US" sz="1200">
                          <a:effectLst/>
                          <a:latin typeface="+mn-lt"/>
                        </a:rPr>
                        <a:t>Anemia</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16 (45.7)</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3 (8.6)</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8 (27.6)</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1 (3.4)</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19 (44.2)</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7 (16.3)</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653606"/>
                  </a:ext>
                </a:extLst>
              </a:tr>
              <a:tr h="311698">
                <a:tc>
                  <a:txBody>
                    <a:bodyPr/>
                    <a:lstStyle/>
                    <a:p>
                      <a:pPr marL="0" marR="0" hangingPunct="0">
                        <a:buNone/>
                      </a:pPr>
                      <a:r>
                        <a:rPr lang="en-US" sz="1200">
                          <a:effectLst/>
                          <a:latin typeface="+mn-lt"/>
                        </a:rPr>
                        <a:t>Leukopenia</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16 (45.7)</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4 (11.4)</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6 (20.7)</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 (6.9)</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14 (32.6)</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5 (11.6)</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45232"/>
                  </a:ext>
                </a:extLst>
              </a:tr>
              <a:tr h="195818">
                <a:tc>
                  <a:txBody>
                    <a:bodyPr/>
                    <a:lstStyle/>
                    <a:p>
                      <a:pPr marL="0" marR="0" hangingPunct="0">
                        <a:buNone/>
                      </a:pPr>
                      <a:r>
                        <a:rPr lang="en-US" sz="1200">
                          <a:effectLst/>
                          <a:latin typeface="+mn-lt"/>
                        </a:rPr>
                        <a:t>Thrombocytopenia</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13 (37.1)</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 (6.9)</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7 (16.3)</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 (2.3)</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41536"/>
                  </a:ext>
                </a:extLst>
              </a:tr>
              <a:tr h="195818">
                <a:tc>
                  <a:txBody>
                    <a:bodyPr/>
                    <a:lstStyle/>
                    <a:p>
                      <a:pPr marL="0" marR="0" hangingPunct="0">
                        <a:buNone/>
                      </a:pPr>
                      <a:r>
                        <a:rPr lang="en-US" sz="1200">
                          <a:effectLst/>
                          <a:latin typeface="+mn-lt"/>
                        </a:rPr>
                        <a:t>AST increased</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8 (22.9)</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 (6.9)</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4 (9.3)</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778278"/>
                  </a:ext>
                </a:extLst>
              </a:tr>
              <a:tr h="195818">
                <a:tc>
                  <a:txBody>
                    <a:bodyPr/>
                    <a:lstStyle/>
                    <a:p>
                      <a:pPr marL="0" marR="0" hangingPunct="0">
                        <a:buNone/>
                      </a:pPr>
                      <a:r>
                        <a:rPr lang="en-US" sz="1200">
                          <a:effectLst/>
                          <a:latin typeface="+mn-lt"/>
                        </a:rPr>
                        <a:t>Fatigue</a:t>
                      </a:r>
                      <a:endParaRPr lang="en-US" sz="1200">
                        <a:effectLst/>
                        <a:latin typeface="+mn-lt"/>
                        <a:ea typeface="DengXian" panose="02010600030101010101" pitchFamily="2" charset="-122"/>
                        <a:cs typeface="Times New Roman" panose="02020603050405020304" pitchFamily="18"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6 (17.1)</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2 (6.9)</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a:effectLst/>
                          <a:latin typeface="+mn-lt"/>
                        </a:rPr>
                        <a:t>0</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19 (44.2)</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buNone/>
                      </a:pPr>
                      <a:r>
                        <a:rPr lang="en-US" sz="1200" dirty="0">
                          <a:effectLst/>
                          <a:latin typeface="+mn-lt"/>
                        </a:rPr>
                        <a:t>1 (2.3)</a:t>
                      </a:r>
                      <a:endParaRPr lang="en-US" sz="1200" dirty="0">
                        <a:effectLst/>
                        <a:latin typeface="+mn-lt"/>
                        <a:ea typeface="DengXian" panose="02010600030101010101" pitchFamily="2" charset="-122"/>
                        <a:cs typeface="Times New Roman" panose="02020603050405020304" pitchFamily="18" charset="0"/>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978561"/>
                  </a:ext>
                </a:extLst>
              </a:tr>
              <a:tr h="125483">
                <a:tc gridSpan="7">
                  <a:txBody>
                    <a:bodyPr/>
                    <a:lstStyle/>
                    <a:p>
                      <a:pPr marL="0" marR="0" algn="l" hangingPunct="0">
                        <a:buNone/>
                      </a:pPr>
                      <a:r>
                        <a:rPr lang="en-US" sz="1200" b="1" dirty="0">
                          <a:solidFill>
                            <a:schemeClr val="bg1"/>
                          </a:solidFill>
                          <a:effectLst/>
                          <a:latin typeface="+mn-lt"/>
                          <a:ea typeface="DengXian"/>
                          <a:cs typeface="Times New Roman"/>
                        </a:rPr>
                        <a:t>TRAEs leading to dose reductions or discontinuations, n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l" hangingPunct="0">
                        <a:buNone/>
                      </a:pPr>
                      <a:endParaRPr lang="en-US" sz="1200" b="1" dirty="0">
                        <a:solidFill>
                          <a:schemeClr val="bg1"/>
                        </a:solidFill>
                        <a:effectLst/>
                        <a:latin typeface="+mn-lt"/>
                        <a:ea typeface="DengXi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l" hangingPunct="0">
                        <a:buNone/>
                      </a:pPr>
                      <a:endParaRPr lang="en-US" sz="1200" b="1" dirty="0">
                        <a:solidFill>
                          <a:schemeClr val="bg1"/>
                        </a:solidFill>
                        <a:effectLst/>
                        <a:latin typeface="+mn-lt"/>
                        <a:ea typeface="DengXi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557"/>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algn="l" hangingPunct="0">
                        <a:buNone/>
                      </a:pPr>
                      <a:endParaRPr lang="en-US" sz="1200" b="1" dirty="0">
                        <a:solidFill>
                          <a:schemeClr val="bg1"/>
                        </a:solidFill>
                        <a:effectLst/>
                        <a:latin typeface="+mn-lt"/>
                        <a:ea typeface="DengXian"/>
                        <a:cs typeface="Times New Roman"/>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557"/>
                    </a:solidFill>
                  </a:tcPr>
                </a:tc>
                <a:extLst>
                  <a:ext uri="{0D108BD9-81ED-4DB2-BD59-A6C34878D82A}">
                    <a16:rowId xmlns:a16="http://schemas.microsoft.com/office/drawing/2014/main" val="2253214271"/>
                  </a:ext>
                </a:extLst>
              </a:tr>
              <a:tr h="195818">
                <a:tc>
                  <a:txBody>
                    <a:bodyPr/>
                    <a:lstStyle/>
                    <a:p>
                      <a:pPr marL="0" marR="0" hangingPunct="0">
                        <a:buNone/>
                      </a:pPr>
                      <a:r>
                        <a:rPr lang="en-US" sz="1200" b="0" dirty="0">
                          <a:effectLst/>
                          <a:latin typeface="+mn-lt"/>
                          <a:ea typeface="DengXian" panose="02010600030101010101" pitchFamily="2" charset="-122"/>
                          <a:cs typeface="Times New Roman" panose="02020603050405020304" pitchFamily="18" charset="0"/>
                        </a:rPr>
                        <a:t>Dose reductions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buNone/>
                      </a:pPr>
                      <a:r>
                        <a:rPr lang="en-US" sz="1200" dirty="0">
                          <a:effectLst/>
                          <a:latin typeface="+mn-lt"/>
                          <a:ea typeface="DengXian"/>
                          <a:cs typeface="Times New Roman"/>
                        </a:rPr>
                        <a:t>16 (45.7)</a:t>
                      </a:r>
                      <a:endParaRPr lang="en-US" sz="1200" b="0" dirty="0">
                        <a:effectLst/>
                        <a:latin typeface="+mn-lt"/>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hangingPunct="0">
                        <a:buNone/>
                      </a:pPr>
                      <a:endParaRPr lang="en-US" sz="1200" b="0" dirty="0">
                        <a:effectLst/>
                        <a:latin typeface="+mn-lt"/>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effectLst/>
                          <a:latin typeface="+mn-lt"/>
                          <a:ea typeface="DengXian"/>
                          <a:cs typeface="Times New Roman"/>
                        </a:rPr>
                        <a:t>3 (10.3)</a:t>
                      </a:r>
                      <a:endParaRPr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sz="1200" dirty="0">
                          <a:effectLst/>
                          <a:latin typeface="+mn-lt"/>
                          <a:ea typeface="DengXian"/>
                          <a:cs typeface="Times New Roman"/>
                        </a:rPr>
                        <a:t>24 (55.8</a:t>
                      </a:r>
                      <a:r>
                        <a:rPr lang="en-US" sz="1200" baseline="30000" dirty="0">
                          <a:effectLst/>
                          <a:latin typeface="+mn-lt"/>
                          <a:ea typeface="DengXian"/>
                          <a:cs typeface="Times New Roman"/>
                        </a:rPr>
                        <a:t>b</a:t>
                      </a:r>
                      <a:r>
                        <a:rPr lang="en-US" sz="1200" dirty="0">
                          <a:effectLst/>
                          <a:latin typeface="+mn-lt"/>
                          <a:ea typeface="DengXian"/>
                          <a:cs typeface="Times New Roman"/>
                        </a:rPr>
                        <a:t>)</a:t>
                      </a:r>
                      <a:endParaRPr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009086"/>
                  </a:ext>
                </a:extLst>
              </a:tr>
              <a:tr h="195818">
                <a:tc>
                  <a:txBody>
                    <a:bodyPr/>
                    <a:lstStyle/>
                    <a:p>
                      <a:pPr marL="0" marR="0" hangingPunct="0">
                        <a:buNone/>
                      </a:pPr>
                      <a:r>
                        <a:rPr lang="en-US" sz="1200" b="0">
                          <a:effectLst/>
                          <a:latin typeface="+mn-lt"/>
                          <a:ea typeface="DengXian"/>
                          <a:cs typeface="Times New Roman"/>
                        </a:rPr>
                        <a:t>Discontinuations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buNone/>
                      </a:pPr>
                      <a:r>
                        <a:rPr lang="en-US" sz="1200">
                          <a:effectLst/>
                          <a:latin typeface="+mn-lt"/>
                          <a:ea typeface="DengXian"/>
                          <a:cs typeface="Times New Roman"/>
                        </a:rPr>
                        <a:t>1 (2.9)</a:t>
                      </a:r>
                      <a:endParaRPr lang="en-US" sz="1200" b="0">
                        <a:effectLst/>
                        <a:latin typeface="+mn-lt"/>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hangingPunct="0">
                        <a:buNone/>
                      </a:pPr>
                      <a:endParaRPr lang="en-US" sz="1200" b="0">
                        <a:effectLst/>
                        <a:latin typeface="+mn-lt"/>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effectLst/>
                          <a:latin typeface="+mn-lt"/>
                          <a:ea typeface="DengXian" panose="02010600030101010101" pitchFamily="2" charset="-122"/>
                          <a:cs typeface="Times New Roman" panose="02020603050405020304" pitchFamily="18" charset="0"/>
                        </a:rPr>
                        <a:t>1 (3.4)</a:t>
                      </a:r>
                      <a:endParaRPr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effectLst/>
                          <a:latin typeface="+mn-lt"/>
                          <a:ea typeface="DengXian"/>
                          <a:cs typeface="Times New Roman"/>
                        </a:rPr>
                        <a:t>1 (2.3)</a:t>
                      </a:r>
                      <a:endParaRPr lang="en-US" dirty="0"/>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200" dirty="0">
                        <a:ea typeface="DengXian"/>
                        <a:cs typeface="Times New 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66116"/>
                  </a:ext>
                </a:extLst>
              </a:tr>
            </a:tbl>
          </a:graphicData>
        </a:graphic>
      </p:graphicFrame>
      <p:sp>
        <p:nvSpPr>
          <p:cNvPr id="4" name="TextBox 3">
            <a:extLst>
              <a:ext uri="{FF2B5EF4-FFF2-40B4-BE49-F238E27FC236}">
                <a16:creationId xmlns:a16="http://schemas.microsoft.com/office/drawing/2014/main" id="{9BBE5A8A-F8A9-9356-94B8-F5716180826B}"/>
              </a:ext>
            </a:extLst>
          </p:cNvPr>
          <p:cNvSpPr txBox="1"/>
          <p:nvPr/>
        </p:nvSpPr>
        <p:spPr>
          <a:xfrm>
            <a:off x="640800" y="5669280"/>
            <a:ext cx="11457307" cy="553998"/>
          </a:xfrm>
          <a:prstGeom prst="rect">
            <a:avLst/>
          </a:prstGeom>
          <a:noFill/>
        </p:spPr>
        <p:txBody>
          <a:bodyPr wrap="square" anchor="b" anchorCtr="0">
            <a:spAutoFit/>
          </a:bodyPr>
          <a:lstStyle/>
          <a:p>
            <a:r>
              <a:rPr lang="en-US" sz="1000" baseline="30000" dirty="0" err="1">
                <a:solidFill>
                  <a:srgbClr val="FFFFFF"/>
                </a:solidFill>
                <a:cs typeface="Arial"/>
              </a:rPr>
              <a:t>a</a:t>
            </a:r>
            <a:r>
              <a:rPr lang="en-US" sz="1000" dirty="0" err="1">
                <a:solidFill>
                  <a:srgbClr val="FFFFFF"/>
                </a:solidFill>
                <a:cs typeface="Arial"/>
              </a:rPr>
              <a:t>Neutropenia</a:t>
            </a:r>
            <a:r>
              <a:rPr lang="en-US" sz="1000" dirty="0">
                <a:solidFill>
                  <a:srgbClr val="FFFFFF"/>
                </a:solidFill>
                <a:cs typeface="Arial"/>
              </a:rPr>
              <a:t> was the cause of dose reduction in 32 of 40 patients (80%) treated with </a:t>
            </a:r>
            <a:r>
              <a:rPr lang="en-US" sz="1000" dirty="0">
                <a:solidFill>
                  <a:schemeClr val="bg1"/>
                </a:solidFill>
              </a:rPr>
              <a:t>PF-07248144 </a:t>
            </a:r>
            <a:r>
              <a:rPr lang="en-US" sz="1000" dirty="0">
                <a:solidFill>
                  <a:srgbClr val="FFFFFF"/>
                </a:solidFill>
                <a:cs typeface="Arial"/>
              </a:rPr>
              <a:t>5 mg QD ± FUL who had a TRAE leading to dose reduction. </a:t>
            </a:r>
            <a:endParaRPr lang="en-US" sz="1000" baseline="30000" dirty="0">
              <a:solidFill>
                <a:srgbClr val="FFFFFF"/>
              </a:solidFill>
              <a:cs typeface="Arial"/>
            </a:endParaRPr>
          </a:p>
          <a:p>
            <a:r>
              <a:rPr lang="en-US" sz="1000" baseline="30000" dirty="0" err="1">
                <a:solidFill>
                  <a:srgbClr val="FFFFFF"/>
                </a:solidFill>
                <a:cs typeface="Arial"/>
              </a:rPr>
              <a:t>b</a:t>
            </a:r>
            <a:r>
              <a:rPr lang="en-US" sz="1000" dirty="0" err="1">
                <a:solidFill>
                  <a:srgbClr val="FFFFFF"/>
                </a:solidFill>
                <a:cs typeface="Arial"/>
              </a:rPr>
              <a:t>Dose</a:t>
            </a:r>
            <a:r>
              <a:rPr lang="en-US" sz="1000" dirty="0">
                <a:solidFill>
                  <a:srgbClr val="FFFFFF"/>
                </a:solidFill>
                <a:cs typeface="Arial"/>
              </a:rPr>
              <a:t> reductions due to AE (≤ 3 cycles): 27.9%.</a:t>
            </a:r>
            <a:endParaRPr lang="en-US" sz="1000" dirty="0">
              <a:cs typeface="Arial" panose="020B0604020202020204"/>
            </a:endParaRPr>
          </a:p>
          <a:p>
            <a:pPr marL="11113" marR="0" hangingPunct="0">
              <a:buNone/>
              <a:tabLst>
                <a:tab pos="796925" algn="l"/>
              </a:tabLst>
            </a:pPr>
            <a:r>
              <a:rPr lang="en-GB" sz="1000" dirty="0">
                <a:solidFill>
                  <a:schemeClr val="bg1"/>
                </a:solidFill>
              </a:rPr>
              <a:t>AE, adverse event; AST, aspartate aminotransferase; DDI, drug-drug interactions; FUL, </a:t>
            </a:r>
            <a:r>
              <a:rPr lang="en-GB" sz="1000" dirty="0" err="1">
                <a:solidFill>
                  <a:schemeClr val="bg1"/>
                </a:solidFill>
              </a:rPr>
              <a:t>fulvestrant</a:t>
            </a:r>
            <a:r>
              <a:rPr lang="en-GB" sz="1000" dirty="0">
                <a:solidFill>
                  <a:schemeClr val="bg1"/>
                </a:solidFill>
              </a:rPr>
              <a:t>; G, grade; TRAE, treatment-related adverse event; QD, once daily.</a:t>
            </a:r>
          </a:p>
        </p:txBody>
      </p:sp>
      <p:sp>
        <p:nvSpPr>
          <p:cNvPr id="7" name="TextBox 6">
            <a:extLst>
              <a:ext uri="{FF2B5EF4-FFF2-40B4-BE49-F238E27FC236}">
                <a16:creationId xmlns:a16="http://schemas.microsoft.com/office/drawing/2014/main" id="{5F7B5D60-A4B6-C3C0-DEF5-FDFD569ADF31}"/>
              </a:ext>
            </a:extLst>
          </p:cNvPr>
          <p:cNvSpPr txBox="1"/>
          <p:nvPr/>
        </p:nvSpPr>
        <p:spPr>
          <a:xfrm>
            <a:off x="640800" y="1452889"/>
            <a:ext cx="3154679" cy="4239622"/>
          </a:xfrm>
          <a:prstGeom prst="rect">
            <a:avLst/>
          </a:prstGeom>
          <a:noFill/>
        </p:spPr>
        <p:txBody>
          <a:bodyPr wrap="square" lIns="91440" tIns="45720" rIns="91440" bIns="45720" rtlCol="0" anchor="t">
            <a:spAutoFit/>
          </a:bodyPr>
          <a:lstStyle/>
          <a:p>
            <a:pPr hangingPunct="0"/>
            <a:r>
              <a:rPr lang="en-GB" sz="1600" b="1" dirty="0">
                <a:solidFill>
                  <a:schemeClr val="accent5">
                    <a:lumMod val="60000"/>
                    <a:lumOff val="40000"/>
                  </a:schemeClr>
                </a:solidFill>
                <a:effectLst/>
                <a:ea typeface="Times New Roman" panose="02020603050405020304" pitchFamily="18" charset="0"/>
              </a:rPr>
              <a:t>Most frequent TRAE: </a:t>
            </a:r>
          </a:p>
          <a:p>
            <a:pPr hangingPunct="0"/>
            <a:r>
              <a:rPr lang="en-GB" sz="1600" dirty="0">
                <a:solidFill>
                  <a:schemeClr val="bg1"/>
                </a:solidFill>
                <a:ea typeface="Times New Roman" panose="02020603050405020304" pitchFamily="18" charset="0"/>
              </a:rPr>
              <a:t>Dysgeusia (most G1); no treatment discontinuations due to dysgeusia</a:t>
            </a:r>
          </a:p>
          <a:p>
            <a:pPr hangingPunct="0"/>
            <a:endParaRPr lang="en-GB" sz="1050" b="1" dirty="0">
              <a:solidFill>
                <a:schemeClr val="bg1"/>
              </a:solidFill>
              <a:effectLst/>
              <a:ea typeface="Times New Roman" panose="02020603050405020304" pitchFamily="18" charset="0"/>
            </a:endParaRPr>
          </a:p>
          <a:p>
            <a:pPr hangingPunct="0"/>
            <a:r>
              <a:rPr lang="en-GB" sz="1600" b="1" dirty="0">
                <a:solidFill>
                  <a:schemeClr val="accent5">
                    <a:lumMod val="60000"/>
                    <a:lumOff val="40000"/>
                  </a:schemeClr>
                </a:solidFill>
                <a:effectLst/>
                <a:ea typeface="Times New Roman" panose="02020603050405020304" pitchFamily="18" charset="0"/>
              </a:rPr>
              <a:t>Most frequent G3/4 TRAE: </a:t>
            </a:r>
          </a:p>
          <a:p>
            <a:pPr hangingPunct="0"/>
            <a:r>
              <a:rPr lang="en-GB" sz="1600" dirty="0">
                <a:solidFill>
                  <a:schemeClr val="bg1"/>
                </a:solidFill>
                <a:ea typeface="Times New Roman" panose="02020603050405020304" pitchFamily="18" charset="0"/>
              </a:rPr>
              <a:t>N</a:t>
            </a:r>
            <a:r>
              <a:rPr lang="en-GB" sz="1600" dirty="0">
                <a:solidFill>
                  <a:schemeClr val="bg1"/>
                </a:solidFill>
                <a:effectLst/>
                <a:ea typeface="Times New Roman" panose="02020603050405020304" pitchFamily="18" charset="0"/>
              </a:rPr>
              <a:t>eutropenia (44% for 5 mg ± FUL), manageable with dose modifications; no febrile neutropenia observed</a:t>
            </a:r>
            <a:endParaRPr lang="en-GB" sz="1600" dirty="0">
              <a:solidFill>
                <a:schemeClr val="bg1"/>
              </a:solidFill>
              <a:ea typeface="Times New Roman" panose="02020603050405020304" pitchFamily="18" charset="0"/>
              <a:cs typeface="Arial"/>
            </a:endParaRPr>
          </a:p>
          <a:p>
            <a:pPr hangingPunct="0"/>
            <a:endParaRPr lang="en-GB" sz="1050" b="1" dirty="0">
              <a:solidFill>
                <a:schemeClr val="accent5">
                  <a:lumMod val="60000"/>
                  <a:lumOff val="40000"/>
                </a:schemeClr>
              </a:solidFill>
              <a:effectLst/>
              <a:ea typeface="Times New Roman" panose="02020603050405020304" pitchFamily="18" charset="0"/>
            </a:endParaRPr>
          </a:p>
          <a:p>
            <a:pPr marL="182563" indent="-182563" hangingPunct="0">
              <a:spcAft>
                <a:spcPts val="300"/>
              </a:spcAft>
              <a:buFont typeface="Symbol" panose="05050102010706020507" pitchFamily="18" charset="2"/>
              <a:buChar char=""/>
            </a:pPr>
            <a:r>
              <a:rPr lang="en-GB" sz="1600" dirty="0">
                <a:solidFill>
                  <a:schemeClr val="bg1"/>
                </a:solidFill>
                <a:ea typeface="Times New Roman" panose="02020603050405020304" pitchFamily="18" charset="0"/>
              </a:rPr>
              <a:t>No G5 TRAEs reported</a:t>
            </a:r>
          </a:p>
          <a:p>
            <a:pPr marL="182563" indent="-182563" hangingPunct="0">
              <a:spcAft>
                <a:spcPts val="300"/>
              </a:spcAft>
              <a:buFont typeface="Symbol" panose="05050102010706020507" pitchFamily="18" charset="2"/>
              <a:buChar char=""/>
            </a:pPr>
            <a:r>
              <a:rPr lang="en-GB" sz="1600" dirty="0">
                <a:solidFill>
                  <a:schemeClr val="bg1"/>
                </a:solidFill>
                <a:ea typeface="Times New Roman" panose="02020603050405020304" pitchFamily="18" charset="0"/>
              </a:rPr>
              <a:t>Majority of dose reductions were due to </a:t>
            </a:r>
            <a:r>
              <a:rPr lang="en-GB" sz="1600" dirty="0" err="1">
                <a:solidFill>
                  <a:schemeClr val="bg1"/>
                </a:solidFill>
                <a:ea typeface="Times New Roman" panose="02020603050405020304" pitchFamily="18" charset="0"/>
              </a:rPr>
              <a:t>neutropenia</a:t>
            </a:r>
            <a:r>
              <a:rPr lang="en-GB" sz="1600" baseline="30000" dirty="0" err="1">
                <a:solidFill>
                  <a:schemeClr val="bg1"/>
                </a:solidFill>
                <a:ea typeface="Times New Roman" panose="02020603050405020304" pitchFamily="18" charset="0"/>
              </a:rPr>
              <a:t>a</a:t>
            </a:r>
            <a:endParaRPr lang="en-GB" sz="1600" baseline="30000" dirty="0">
              <a:solidFill>
                <a:schemeClr val="bg1"/>
              </a:solidFill>
              <a:ea typeface="Times New Roman" panose="02020603050405020304" pitchFamily="18" charset="0"/>
              <a:cs typeface="Arial"/>
            </a:endParaRPr>
          </a:p>
          <a:p>
            <a:pPr marL="182563" indent="-182563" hangingPunct="0">
              <a:spcAft>
                <a:spcPts val="300"/>
              </a:spcAft>
              <a:buFont typeface="Symbol" panose="05050102010706020507" pitchFamily="18" charset="2"/>
              <a:buChar char=""/>
            </a:pPr>
            <a:r>
              <a:rPr lang="en-US" sz="1600" dirty="0">
                <a:solidFill>
                  <a:schemeClr val="bg1"/>
                </a:solidFill>
              </a:rPr>
              <a:t>N</a:t>
            </a:r>
            <a:r>
              <a:rPr lang="en-US" sz="1600" dirty="0">
                <a:solidFill>
                  <a:schemeClr val="bg1"/>
                </a:solidFill>
                <a:effectLst/>
              </a:rPr>
              <a:t>o DDI or overlapping toxicity between </a:t>
            </a:r>
            <a:r>
              <a:rPr lang="en-US" sz="1600" dirty="0">
                <a:solidFill>
                  <a:schemeClr val="bg1"/>
                </a:solidFill>
              </a:rPr>
              <a:t>PF-07248144 </a:t>
            </a:r>
            <a:br>
              <a:rPr lang="en-US" sz="1600" dirty="0">
                <a:solidFill>
                  <a:schemeClr val="bg1"/>
                </a:solidFill>
              </a:rPr>
            </a:br>
            <a:r>
              <a:rPr lang="en-US" sz="1600" dirty="0">
                <a:solidFill>
                  <a:schemeClr val="bg1"/>
                </a:solidFill>
              </a:rPr>
              <a:t>and </a:t>
            </a:r>
            <a:r>
              <a:rPr lang="en-US" sz="1600" dirty="0" err="1">
                <a:solidFill>
                  <a:schemeClr val="bg1"/>
                </a:solidFill>
                <a:effectLst/>
              </a:rPr>
              <a:t>fulvestrant</a:t>
            </a:r>
            <a:endParaRPr lang="en-GB" sz="1600" dirty="0">
              <a:solidFill>
                <a:schemeClr val="bg1"/>
              </a:solidFill>
              <a:ea typeface="Times New Roman" panose="02020603050405020304" pitchFamily="18" charset="0"/>
            </a:endParaRPr>
          </a:p>
        </p:txBody>
      </p:sp>
      <p:sp>
        <p:nvSpPr>
          <p:cNvPr id="3" name="Rectangle 2">
            <a:extLst>
              <a:ext uri="{FF2B5EF4-FFF2-40B4-BE49-F238E27FC236}">
                <a16:creationId xmlns:a16="http://schemas.microsoft.com/office/drawing/2014/main" id="{301D7F2B-644C-4D3B-6AD0-88535368A57B}"/>
              </a:ext>
            </a:extLst>
          </p:cNvPr>
          <p:cNvSpPr/>
          <p:nvPr/>
        </p:nvSpPr>
        <p:spPr>
          <a:xfrm>
            <a:off x="4068532" y="1200872"/>
            <a:ext cx="7753350" cy="4444829"/>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71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FFD-B2A1-0AB0-01D2-777168F3324D}"/>
              </a:ext>
            </a:extLst>
          </p:cNvPr>
          <p:cNvSpPr>
            <a:spLocks noGrp="1"/>
          </p:cNvSpPr>
          <p:nvPr>
            <p:ph type="title"/>
          </p:nvPr>
        </p:nvSpPr>
        <p:spPr>
          <a:xfrm>
            <a:off x="640080" y="9524"/>
            <a:ext cx="11041306" cy="1371600"/>
          </a:xfrm>
        </p:spPr>
        <p:txBody>
          <a:bodyPr>
            <a:normAutofit/>
          </a:bodyPr>
          <a:lstStyle/>
          <a:p>
            <a:r>
              <a:rPr lang="en-US" sz="3000" dirty="0">
                <a:effectLst/>
                <a:latin typeface="+mn-lt"/>
              </a:rPr>
              <a:t>PF-07248144 5 mg QD + Fulvestrant Shows Deep and Durable Antitumor Activity </a:t>
            </a:r>
            <a:endParaRPr lang="en-US" sz="3000" dirty="0"/>
          </a:p>
        </p:txBody>
      </p:sp>
      <p:sp>
        <p:nvSpPr>
          <p:cNvPr id="5" name="Text Placeholder 4">
            <a:extLst>
              <a:ext uri="{FF2B5EF4-FFF2-40B4-BE49-F238E27FC236}">
                <a16:creationId xmlns:a16="http://schemas.microsoft.com/office/drawing/2014/main" id="{27BB6FDA-71A6-DE77-F3D5-20E02C965BC3}"/>
              </a:ext>
            </a:extLst>
          </p:cNvPr>
          <p:cNvSpPr>
            <a:spLocks noGrp="1"/>
          </p:cNvSpPr>
          <p:nvPr>
            <p:ph type="body" sz="quarter" idx="15"/>
          </p:nvPr>
        </p:nvSpPr>
        <p:spPr/>
        <p:txBody>
          <a:bodyPr/>
          <a:lstStyle/>
          <a:p>
            <a:r>
              <a:rPr lang="en-US"/>
              <a:t>Patricia M. LoRusso, DO</a:t>
            </a:r>
          </a:p>
        </p:txBody>
      </p:sp>
      <p:sp>
        <p:nvSpPr>
          <p:cNvPr id="7" name="TextBox 6">
            <a:extLst>
              <a:ext uri="{FF2B5EF4-FFF2-40B4-BE49-F238E27FC236}">
                <a16:creationId xmlns:a16="http://schemas.microsoft.com/office/drawing/2014/main" id="{D54B81AD-5DDE-E6D3-EEE0-6A0430CF6EFF}"/>
              </a:ext>
            </a:extLst>
          </p:cNvPr>
          <p:cNvSpPr txBox="1"/>
          <p:nvPr/>
        </p:nvSpPr>
        <p:spPr>
          <a:xfrm>
            <a:off x="640800" y="5996186"/>
            <a:ext cx="11041306" cy="246221"/>
          </a:xfrm>
          <a:prstGeom prst="rect">
            <a:avLst/>
          </a:prstGeom>
          <a:noFill/>
        </p:spPr>
        <p:txBody>
          <a:bodyPr wrap="square"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CBR, clinical benefit rate; DOR, duration of response; FUL, </a:t>
            </a:r>
            <a:r>
              <a:rPr kumimoji="0" lang="en-GB" sz="1000" b="0" i="0" u="none" strike="noStrike" kern="1200" cap="none" spc="0" normalizeH="0" baseline="0" noProof="0" dirty="0" err="1">
                <a:ln>
                  <a:noFill/>
                </a:ln>
                <a:solidFill>
                  <a:prstClr val="white"/>
                </a:solidFill>
                <a:effectLst/>
                <a:uLnTx/>
                <a:uFillTx/>
                <a:latin typeface="Arial" panose="020B0604020202020204"/>
                <a:ea typeface="+mn-ea"/>
                <a:cs typeface="+mn-cs"/>
              </a:rPr>
              <a:t>fulvestrant</a:t>
            </a:r>
            <a:r>
              <a:rPr kumimoji="0" lang="en-GB" sz="1000" b="0" i="0" u="none" strike="noStrike" kern="1200" cap="none" spc="0" normalizeH="0" baseline="0" noProof="0" dirty="0">
                <a:ln>
                  <a:noFill/>
                </a:ln>
                <a:solidFill>
                  <a:prstClr val="white"/>
                </a:solidFill>
                <a:effectLst/>
                <a:uLnTx/>
                <a:uFillTx/>
                <a:latin typeface="Arial" panose="020B0604020202020204"/>
                <a:ea typeface="+mn-ea"/>
                <a:cs typeface="+mn-cs"/>
              </a:rPr>
              <a:t>; NE, not estimable; ORR, objective response rate; PFS, progression-free survival; QD, once daily.</a:t>
            </a:r>
          </a:p>
        </p:txBody>
      </p:sp>
      <p:graphicFrame>
        <p:nvGraphicFramePr>
          <p:cNvPr id="3" name="Table 2">
            <a:extLst>
              <a:ext uri="{FF2B5EF4-FFF2-40B4-BE49-F238E27FC236}">
                <a16:creationId xmlns:a16="http://schemas.microsoft.com/office/drawing/2014/main" id="{4BA8C418-500A-B927-4A6A-C67A66C397C0}"/>
              </a:ext>
            </a:extLst>
          </p:cNvPr>
          <p:cNvGraphicFramePr>
            <a:graphicFrameLocks noGrp="1"/>
          </p:cNvGraphicFramePr>
          <p:nvPr/>
        </p:nvGraphicFramePr>
        <p:xfrm>
          <a:off x="1280304" y="4351252"/>
          <a:ext cx="9316593" cy="1534290"/>
        </p:xfrm>
        <a:graphic>
          <a:graphicData uri="http://schemas.openxmlformats.org/drawingml/2006/table">
            <a:tbl>
              <a:tblPr firstRow="1">
                <a:tableStyleId>{5C22544A-7EE6-4342-B048-85BDC9FD1C3A}</a:tableStyleId>
              </a:tblPr>
              <a:tblGrid>
                <a:gridCol w="3296793">
                  <a:extLst>
                    <a:ext uri="{9D8B030D-6E8A-4147-A177-3AD203B41FA5}">
                      <a16:colId xmlns:a16="http://schemas.microsoft.com/office/drawing/2014/main" val="1105898100"/>
                    </a:ext>
                  </a:extLst>
                </a:gridCol>
                <a:gridCol w="2006600">
                  <a:extLst>
                    <a:ext uri="{9D8B030D-6E8A-4147-A177-3AD203B41FA5}">
                      <a16:colId xmlns:a16="http://schemas.microsoft.com/office/drawing/2014/main" val="4046385777"/>
                    </a:ext>
                  </a:extLst>
                </a:gridCol>
                <a:gridCol w="2006600">
                  <a:extLst>
                    <a:ext uri="{9D8B030D-6E8A-4147-A177-3AD203B41FA5}">
                      <a16:colId xmlns:a16="http://schemas.microsoft.com/office/drawing/2014/main" val="3567891679"/>
                    </a:ext>
                  </a:extLst>
                </a:gridCol>
                <a:gridCol w="2006600">
                  <a:extLst>
                    <a:ext uri="{9D8B030D-6E8A-4147-A177-3AD203B41FA5}">
                      <a16:colId xmlns:a16="http://schemas.microsoft.com/office/drawing/2014/main" val="704194780"/>
                    </a:ext>
                  </a:extLst>
                </a:gridCol>
              </a:tblGrid>
              <a:tr h="203766">
                <a:tc>
                  <a:txBody>
                    <a:bodyPr/>
                    <a:lstStyle/>
                    <a:p>
                      <a:pPr marL="0" marR="0" hangingPunct="0">
                        <a:lnSpc>
                          <a:spcPct val="110000"/>
                        </a:lnSpc>
                        <a:spcBef>
                          <a:spcPts val="0"/>
                        </a:spcBef>
                        <a:buNone/>
                        <a:tabLst>
                          <a:tab pos="797560" algn="l"/>
                        </a:tabLst>
                      </a:pPr>
                      <a:r>
                        <a:rPr lang="en-US" sz="1100">
                          <a:effectLst/>
                          <a:latin typeface="+mn-lt"/>
                        </a:rPr>
                        <a:t>Tumor Response</a:t>
                      </a:r>
                      <a:endParaRPr lang="en-US" sz="1100">
                        <a:effectLst/>
                        <a:latin typeface="+mn-lt"/>
                        <a:ea typeface="DengXian" panose="02010600030101010101" pitchFamily="2" charset="-122"/>
                        <a:cs typeface="Times New Roman" panose="02020603050405020304" pitchFamily="18"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557"/>
                    </a:solidFill>
                  </a:tcPr>
                </a:tc>
                <a:tc>
                  <a:txBody>
                    <a:bodyPr/>
                    <a:lstStyle/>
                    <a:p>
                      <a:pPr marL="0" marR="0" algn="ctr" hangingPunct="0">
                        <a:lnSpc>
                          <a:spcPct val="110000"/>
                        </a:lnSpc>
                        <a:spcBef>
                          <a:spcPts val="0"/>
                        </a:spcBef>
                        <a:buNone/>
                      </a:pPr>
                      <a:r>
                        <a:rPr lang="en-US" sz="1100" dirty="0">
                          <a:effectLst/>
                          <a:latin typeface="+mn-lt"/>
                        </a:rPr>
                        <a:t>PF-07248144 5 mg QD </a:t>
                      </a:r>
                    </a:p>
                    <a:p>
                      <a:pPr marL="0" marR="0" algn="ctr" hangingPunct="0">
                        <a:lnSpc>
                          <a:spcPct val="110000"/>
                        </a:lnSpc>
                        <a:spcBef>
                          <a:spcPts val="0"/>
                        </a:spcBef>
                        <a:buNone/>
                      </a:pPr>
                      <a:r>
                        <a:rPr lang="en-US" sz="1100" dirty="0">
                          <a:effectLst/>
                          <a:latin typeface="+mn-lt"/>
                        </a:rPr>
                        <a:t>(n = 35)</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pPr>
                      <a:r>
                        <a:rPr lang="en-US" sz="1100" dirty="0">
                          <a:effectLst/>
                          <a:latin typeface="+mn-lt"/>
                        </a:rPr>
                        <a:t>PF-07248144 1 mg QD +</a:t>
                      </a:r>
                      <a:br>
                        <a:rPr lang="en-US" sz="1100" dirty="0">
                          <a:effectLst/>
                          <a:latin typeface="+mn-lt"/>
                        </a:rPr>
                      </a:br>
                      <a:r>
                        <a:rPr lang="en-US" sz="1100" dirty="0">
                          <a:effectLst/>
                          <a:latin typeface="+mn-lt"/>
                        </a:rPr>
                        <a:t> FUL 500 mg (n = 29)</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hangingPunct="0">
                        <a:lnSpc>
                          <a:spcPct val="110000"/>
                        </a:lnSpc>
                        <a:spcBef>
                          <a:spcPts val="0"/>
                        </a:spcBef>
                        <a:buNone/>
                        <a:tabLst>
                          <a:tab pos="797560" algn="l"/>
                        </a:tabLst>
                      </a:pPr>
                      <a:r>
                        <a:rPr lang="en-US" sz="1100" dirty="0">
                          <a:effectLst/>
                          <a:latin typeface="+mn-lt"/>
                        </a:rPr>
                        <a:t>PF-07248144 5 mg QD + FUL 500 mg (n = 43)</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20411121"/>
                  </a:ext>
                </a:extLst>
              </a:tr>
              <a:tr h="111981">
                <a:tc>
                  <a:txBody>
                    <a:bodyPr/>
                    <a:lstStyle/>
                    <a:p>
                      <a:pPr marL="0" marR="0" hangingPunct="0">
                        <a:lnSpc>
                          <a:spcPct val="110000"/>
                        </a:lnSpc>
                        <a:spcBef>
                          <a:spcPts val="0"/>
                        </a:spcBef>
                        <a:buNone/>
                        <a:tabLst>
                          <a:tab pos="797560" algn="l"/>
                        </a:tabLst>
                      </a:pPr>
                      <a:r>
                        <a:rPr lang="en-US" sz="1100">
                          <a:solidFill>
                            <a:schemeClr val="tx1"/>
                          </a:solidFill>
                          <a:effectLst/>
                          <a:latin typeface="+mn-lt"/>
                        </a:rPr>
                        <a:t>Median follow-up (95% CI), months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a:effectLst/>
                          <a:latin typeface="+mn-lt"/>
                          <a:ea typeface="DengXian" panose="02010600030101010101" pitchFamily="2" charset="-122"/>
                          <a:cs typeface="Times New Roman" panose="02020603050405020304" pitchFamily="18" charset="0"/>
                        </a:rPr>
                        <a:t>NE (NE</a:t>
                      </a:r>
                      <a:r>
                        <a:rPr lang="en-US" sz="1100">
                          <a:effectLst/>
                          <a:latin typeface="+mn-lt"/>
                        </a:rPr>
                        <a:t>–NE)</a:t>
                      </a:r>
                      <a:endParaRPr lang="en-US" sz="110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ea typeface="DengXian" panose="02010600030101010101" pitchFamily="2" charset="-122"/>
                          <a:cs typeface="Times New Roman" panose="02020603050405020304" pitchFamily="18" charset="0"/>
                        </a:rPr>
                        <a:t>11.0 (9.1–NE)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ea typeface="DengXian" panose="02010600030101010101" pitchFamily="2" charset="-122"/>
                          <a:cs typeface="Times New Roman" panose="02020603050405020304" pitchFamily="18" charset="0"/>
                        </a:rPr>
                        <a:t>21.9 (16.5–24.8)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728534"/>
                  </a:ext>
                </a:extLst>
              </a:tr>
              <a:tr h="111981">
                <a:tc>
                  <a:txBody>
                    <a:bodyPr/>
                    <a:lstStyle/>
                    <a:p>
                      <a:pPr marL="0" marR="0" lvl="1" hangingPunct="0">
                        <a:lnSpc>
                          <a:spcPct val="110000"/>
                        </a:lnSpc>
                        <a:spcBef>
                          <a:spcPts val="0"/>
                        </a:spcBef>
                        <a:buNone/>
                        <a:tabLst>
                          <a:tab pos="797560" algn="l"/>
                        </a:tabLst>
                      </a:pPr>
                      <a:r>
                        <a:rPr lang="en-US" sz="1100">
                          <a:solidFill>
                            <a:schemeClr val="tx1"/>
                          </a:solidFill>
                          <a:effectLst/>
                          <a:latin typeface="+mn-lt"/>
                        </a:rPr>
                        <a:t>ORR</a:t>
                      </a:r>
                      <a:r>
                        <a:rPr lang="en-US" sz="1100" baseline="0">
                          <a:solidFill>
                            <a:schemeClr val="tx1"/>
                          </a:solidFill>
                          <a:effectLst/>
                          <a:latin typeface="+mn-lt"/>
                        </a:rPr>
                        <a:t>, </a:t>
                      </a:r>
                      <a:r>
                        <a:rPr lang="en-US" sz="1100">
                          <a:solidFill>
                            <a:schemeClr val="tx1"/>
                          </a:solidFill>
                          <a:effectLst/>
                          <a:latin typeface="+mn-lt"/>
                        </a:rPr>
                        <a:t>% (95% CI)</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a:effectLst/>
                          <a:latin typeface="+mn-lt"/>
                        </a:rPr>
                        <a:t>11.4 (3.2–26.7)</a:t>
                      </a:r>
                      <a:endParaRPr lang="en-US" sz="110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24.1 (10.3–43.5)</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37.2 (23.0–53.3)</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868267"/>
                  </a:ext>
                </a:extLst>
              </a:tr>
              <a:tr h="111981">
                <a:tc>
                  <a:txBody>
                    <a:bodyPr/>
                    <a:lstStyle/>
                    <a:p>
                      <a:pPr marL="0" marR="0" hangingPunct="0">
                        <a:lnSpc>
                          <a:spcPct val="110000"/>
                        </a:lnSpc>
                        <a:spcBef>
                          <a:spcPts val="0"/>
                        </a:spcBef>
                        <a:buNone/>
                        <a:tabLst>
                          <a:tab pos="797560" algn="l"/>
                        </a:tabLst>
                      </a:pPr>
                      <a:r>
                        <a:rPr lang="en-US" sz="1100">
                          <a:effectLst/>
                          <a:latin typeface="+mn-lt"/>
                        </a:rPr>
                        <a:t>Median DOR (95% CI), months</a:t>
                      </a:r>
                      <a:endParaRPr lang="en-US" sz="1100">
                        <a:effectLst/>
                        <a:latin typeface="+mn-lt"/>
                        <a:ea typeface="DengXian" panose="02010600030101010101" pitchFamily="2" charset="-122"/>
                        <a:cs typeface="Times New Roman" panose="02020603050405020304" pitchFamily="18"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12.0 (7.4–NE)</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245745" algn="l"/>
                          <a:tab pos="797560" algn="l"/>
                        </a:tabLst>
                      </a:pPr>
                      <a:r>
                        <a:rPr lang="en-US" sz="1100" dirty="0">
                          <a:effectLst/>
                          <a:latin typeface="+mn-lt"/>
                        </a:rPr>
                        <a:t>4.6 (3.4–NE)</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15.8 (9.2–NE)</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284568"/>
                  </a:ext>
                </a:extLst>
              </a:tr>
              <a:tr h="111981">
                <a:tc>
                  <a:txBody>
                    <a:bodyPr/>
                    <a:lstStyle/>
                    <a:p>
                      <a:pPr hangingPunct="0">
                        <a:lnSpc>
                          <a:spcPct val="110000"/>
                        </a:lnSpc>
                        <a:spcBef>
                          <a:spcPts val="0"/>
                        </a:spcBef>
                      </a:pPr>
                      <a:r>
                        <a:rPr lang="fr-FR" sz="1100" b="0" kern="1200">
                          <a:solidFill>
                            <a:schemeClr val="tx1"/>
                          </a:solidFill>
                          <a:effectLst/>
                          <a:latin typeface="+mn-lt"/>
                          <a:ea typeface="+mn-ea"/>
                          <a:cs typeface="+mn-cs"/>
                        </a:rPr>
                        <a:t>CBR</a:t>
                      </a:r>
                      <a:r>
                        <a:rPr lang="fr-FR" sz="1100" b="0" kern="1200" baseline="0">
                          <a:solidFill>
                            <a:schemeClr val="tx1"/>
                          </a:solidFill>
                          <a:effectLst/>
                          <a:latin typeface="+mn-lt"/>
                          <a:ea typeface="+mn-ea"/>
                          <a:cs typeface="+mn-cs"/>
                        </a:rPr>
                        <a:t>, </a:t>
                      </a:r>
                      <a:r>
                        <a:rPr lang="en-US" sz="1100">
                          <a:solidFill>
                            <a:schemeClr val="tx1"/>
                          </a:solidFill>
                          <a:effectLst/>
                          <a:latin typeface="+mn-lt"/>
                        </a:rPr>
                        <a:t>% (</a:t>
                      </a:r>
                      <a:r>
                        <a:rPr lang="en-US" sz="1100" b="0" kern="1200">
                          <a:solidFill>
                            <a:schemeClr val="tx1"/>
                          </a:solidFill>
                          <a:effectLst/>
                          <a:latin typeface="+mn-lt"/>
                          <a:ea typeface="+mn-ea"/>
                          <a:cs typeface="+mn-cs"/>
                        </a:rPr>
                        <a:t>95% CI)</a:t>
                      </a:r>
                      <a:endParaRPr lang="en-US" sz="1100" b="0">
                        <a:solidFill>
                          <a:schemeClr val="tx1"/>
                        </a:solidFill>
                        <a:effectLst/>
                        <a:latin typeface="+mn-lt"/>
                        <a:ea typeface="DengXian" panose="02010600030101010101" pitchFamily="2" charset="-122"/>
                        <a:cs typeface="Times New Roman" panose="02020603050405020304" pitchFamily="18"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a:effectLst/>
                          <a:latin typeface="+mn-lt"/>
                        </a:rPr>
                        <a:t>31.4 (16.9–49.3)</a:t>
                      </a:r>
                      <a:endParaRPr lang="en-US" sz="110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37.9 (20.7–57.7)</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rPr>
                        <a:t>55.8 (39.9−70.9)</a:t>
                      </a:r>
                      <a:endParaRPr lang="en-US" sz="1100" dirty="0">
                        <a:effectLst/>
                        <a:latin typeface="+mn-lt"/>
                        <a:ea typeface="DengXian" panose="02010600030101010101" pitchFamily="2" charset="-122"/>
                        <a:cs typeface="Times New Roman" panose="02020603050405020304" pitchFamily="18" charset="0"/>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508622"/>
                  </a:ext>
                </a:extLst>
              </a:tr>
              <a:tr h="111981">
                <a:tc>
                  <a:txBody>
                    <a:bodyPr/>
                    <a:lstStyle/>
                    <a:p>
                      <a:pPr marL="0">
                        <a:lnSpc>
                          <a:spcPct val="110000"/>
                        </a:lnSpc>
                        <a:spcBef>
                          <a:spcPts val="0"/>
                        </a:spcBef>
                      </a:pPr>
                      <a:r>
                        <a:rPr lang="en-US" sz="1100" b="0">
                          <a:solidFill>
                            <a:schemeClr val="tx1"/>
                          </a:solidFill>
                          <a:effectLst/>
                          <a:latin typeface="+mn-lt"/>
                          <a:ea typeface="DengXian" panose="02010600030101010101" pitchFamily="2" charset="-122"/>
                          <a:cs typeface="Times New Roman" panose="02020603050405020304" pitchFamily="18" charset="0"/>
                        </a:rPr>
                        <a:t>Median PFS (95% CI), months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a:effectLst/>
                          <a:latin typeface="+mn-lt"/>
                          <a:ea typeface="DengXian" panose="02010600030101010101" pitchFamily="2" charset="-122"/>
                          <a:cs typeface="Times New Roman" panose="02020603050405020304" pitchFamily="18" charset="0"/>
                        </a:rPr>
                        <a:t>3.3 (2.0–5.8)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ea typeface="DengXian" panose="02010600030101010101" pitchFamily="2" charset="-122"/>
                          <a:cs typeface="Times New Roman" panose="02020603050405020304" pitchFamily="18" charset="0"/>
                        </a:rPr>
                        <a:t>3.6 (1.8–5.6)</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10000"/>
                        </a:lnSpc>
                        <a:spcBef>
                          <a:spcPts val="0"/>
                        </a:spcBef>
                        <a:buNone/>
                        <a:tabLst>
                          <a:tab pos="797560" algn="l"/>
                        </a:tabLst>
                      </a:pPr>
                      <a:r>
                        <a:rPr lang="en-US" sz="1100" dirty="0">
                          <a:effectLst/>
                          <a:latin typeface="+mn-lt"/>
                          <a:ea typeface="DengXian" panose="02010600030101010101" pitchFamily="2" charset="-122"/>
                          <a:cs typeface="Times New Roman" panose="02020603050405020304" pitchFamily="18" charset="0"/>
                        </a:rPr>
                        <a:t>10.7 (5.3–13.8)</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0639965"/>
                  </a:ext>
                </a:extLst>
              </a:tr>
            </a:tbl>
          </a:graphicData>
        </a:graphic>
      </p:graphicFrame>
      <p:sp>
        <p:nvSpPr>
          <p:cNvPr id="20" name="object 4">
            <a:extLst>
              <a:ext uri="{FF2B5EF4-FFF2-40B4-BE49-F238E27FC236}">
                <a16:creationId xmlns:a16="http://schemas.microsoft.com/office/drawing/2014/main" id="{DE7597B7-7ED5-BFDC-68B5-8C794410D696}"/>
              </a:ext>
            </a:extLst>
          </p:cNvPr>
          <p:cNvSpPr/>
          <p:nvPr/>
        </p:nvSpPr>
        <p:spPr>
          <a:xfrm>
            <a:off x="6324460" y="1240077"/>
            <a:ext cx="5235080" cy="2961936"/>
          </a:xfrm>
          <a:prstGeom prst="rect">
            <a:avLst/>
          </a:prstGeom>
          <a:solidFill>
            <a:srgbClr val="FFFFFF"/>
          </a:solidFill>
          <a:ln w="38100">
            <a:solidFill>
              <a:schemeClr val="accent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64CFD9A6-67D5-14EA-85BF-12A8AE0C060D}"/>
              </a:ext>
            </a:extLst>
          </p:cNvPr>
          <p:cNvSpPr txBox="1"/>
          <p:nvPr/>
        </p:nvSpPr>
        <p:spPr>
          <a:xfrm>
            <a:off x="6351928" y="1324937"/>
            <a:ext cx="520761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Arial" panose="020B0604020202020204"/>
                <a:ea typeface="+mn-ea"/>
                <a:cs typeface="+mn-cs"/>
              </a:rPr>
              <a:t>PFS per Investigator Assessment</a:t>
            </a:r>
          </a:p>
        </p:txBody>
      </p:sp>
      <p:grpSp>
        <p:nvGrpSpPr>
          <p:cNvPr id="21" name="Group 20">
            <a:extLst>
              <a:ext uri="{FF2B5EF4-FFF2-40B4-BE49-F238E27FC236}">
                <a16:creationId xmlns:a16="http://schemas.microsoft.com/office/drawing/2014/main" id="{F2939B1E-0E47-854B-915F-385845C9183D}"/>
              </a:ext>
            </a:extLst>
          </p:cNvPr>
          <p:cNvGrpSpPr/>
          <p:nvPr/>
        </p:nvGrpSpPr>
        <p:grpSpPr>
          <a:xfrm>
            <a:off x="510614" y="1240077"/>
            <a:ext cx="5356927" cy="2961936"/>
            <a:chOff x="753534" y="1240077"/>
            <a:chExt cx="4895587" cy="2961936"/>
          </a:xfrm>
        </p:grpSpPr>
        <p:sp>
          <p:nvSpPr>
            <p:cNvPr id="19" name="object 4">
              <a:extLst>
                <a:ext uri="{FF2B5EF4-FFF2-40B4-BE49-F238E27FC236}">
                  <a16:creationId xmlns:a16="http://schemas.microsoft.com/office/drawing/2014/main" id="{EE3E852D-F950-BEB5-2DE2-58A1CC85E9D9}"/>
                </a:ext>
              </a:extLst>
            </p:cNvPr>
            <p:cNvSpPr/>
            <p:nvPr/>
          </p:nvSpPr>
          <p:spPr>
            <a:xfrm>
              <a:off x="753534" y="1240077"/>
              <a:ext cx="4895587" cy="2961936"/>
            </a:xfrm>
            <a:prstGeom prst="rect">
              <a:avLst/>
            </a:prstGeom>
            <a:solidFill>
              <a:srgbClr val="FFFFFF"/>
            </a:solidFill>
            <a:ln w="38100">
              <a:solidFill>
                <a:schemeClr val="accent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39F27FA7-98EF-49EE-4E68-D55E8F906641}"/>
                </a:ext>
              </a:extLst>
            </p:cNvPr>
            <p:cNvSpPr txBox="1"/>
            <p:nvPr/>
          </p:nvSpPr>
          <p:spPr>
            <a:xfrm>
              <a:off x="753534" y="1327019"/>
              <a:ext cx="489558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44546A"/>
                  </a:solidFill>
                  <a:effectLst/>
                  <a:uLnTx/>
                  <a:uFillTx/>
                  <a:latin typeface="Arial" panose="020B0604020202020204"/>
                  <a:ea typeface="+mn-ea"/>
                  <a:cs typeface="+mn-cs"/>
                </a:rPr>
                <a:t>Tumor Size Change from Baseline (5 mg QD + FUL) </a:t>
              </a:r>
            </a:p>
          </p:txBody>
        </p:sp>
        <p:pic>
          <p:nvPicPr>
            <p:cNvPr id="11" name="Picture 10">
              <a:extLst>
                <a:ext uri="{FF2B5EF4-FFF2-40B4-BE49-F238E27FC236}">
                  <a16:creationId xmlns:a16="http://schemas.microsoft.com/office/drawing/2014/main" id="{860D0215-7CFF-09EB-43E4-7C1DC16A86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61457" y="1579033"/>
              <a:ext cx="4550776" cy="2524012"/>
            </a:xfrm>
            <a:prstGeom prst="rect">
              <a:avLst/>
            </a:prstGeom>
          </p:spPr>
        </p:pic>
      </p:grpSp>
      <p:sp>
        <p:nvSpPr>
          <p:cNvPr id="18" name="Rectangle 17">
            <a:extLst>
              <a:ext uri="{FF2B5EF4-FFF2-40B4-BE49-F238E27FC236}">
                <a16:creationId xmlns:a16="http://schemas.microsoft.com/office/drawing/2014/main" id="{B71914F2-CD9F-A261-A726-2A2A8706697C}"/>
              </a:ext>
            </a:extLst>
          </p:cNvPr>
          <p:cNvSpPr/>
          <p:nvPr/>
        </p:nvSpPr>
        <p:spPr>
          <a:xfrm>
            <a:off x="1280304" y="4351251"/>
            <a:ext cx="9316594" cy="1548195"/>
          </a:xfrm>
          <a:prstGeom prst="rect">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5" name="Picture 24">
            <a:extLst>
              <a:ext uri="{FF2B5EF4-FFF2-40B4-BE49-F238E27FC236}">
                <a16:creationId xmlns:a16="http://schemas.microsoft.com/office/drawing/2014/main" id="{1A655E1F-2C9B-8C1B-A5C6-DAA19081E0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45074" y="1625272"/>
            <a:ext cx="4984925" cy="2466538"/>
          </a:xfrm>
          <a:prstGeom prst="rect">
            <a:avLst/>
          </a:prstGeom>
        </p:spPr>
      </p:pic>
    </p:spTree>
    <p:extLst>
      <p:ext uri="{BB962C8B-B14F-4D97-AF65-F5344CB8AC3E}">
        <p14:creationId xmlns:p14="http://schemas.microsoft.com/office/powerpoint/2010/main" val="31705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7a105e-aa5f-4400-ad86-f301213a06c4">
      <Terms xmlns="http://schemas.microsoft.com/office/infopath/2007/PartnerControls"/>
    </lcf76f155ced4ddcb4097134ff3c332f>
    <TaxCatchAll xmlns="23842e5b-8733-42e8-8d40-784aeb0ebecf" xsi:nil="true"/>
    <a0b6124fc3e8439ea4993527a86cd04d xmlns="8b7a105e-aa5f-4400-ad86-f301213a06c4">
      <Terms xmlns="http://schemas.microsoft.com/office/infopath/2007/PartnerControls"/>
    </a0b6124fc3e8439ea4993527a86cd04d>
    <e04da139c6cb41f3b973a6ece2f116d9 xmlns="8b7a105e-aa5f-4400-ad86-f301213a06c4">
      <Terms xmlns="http://schemas.microsoft.com/office/infopath/2007/PartnerControls"/>
    </e04da139c6cb41f3b973a6ece2f116d9>
    <e368446540394d769fe2e63275526bb2 xmlns="8b7a105e-aa5f-4400-ad86-f301213a06c4">
      <Terms xmlns="http://schemas.microsoft.com/office/infopath/2007/PartnerControls"/>
    </e368446540394d769fe2e63275526bb2>
    <lff7753efb264478b138377d452a052b xmlns="8b7a105e-aa5f-4400-ad86-f301213a06c4">
      <Terms xmlns="http://schemas.microsoft.com/office/infopath/2007/PartnerControls"/>
    </lff7753efb264478b138377d452a052b>
    <h6c02fb2ca58408cbdff11f80025bdae xmlns="8b7a105e-aa5f-4400-ad86-f301213a06c4">
      <Terms xmlns="http://schemas.microsoft.com/office/infopath/2007/PartnerControls"/>
    </h6c02fb2ca58408cbdff11f80025bdae>
    <j08d71e7aa5c4b3dbf3fd69f39403ba8 xmlns="8b7a105e-aa5f-4400-ad86-f301213a06c4">
      <Terms xmlns="http://schemas.microsoft.com/office/infopath/2007/PartnerControls"/>
    </j08d71e7aa5c4b3dbf3fd69f39403ba8>
    <ServiceOffer xmlns="8b7a105e-aa5f-4400-ad86-f301213a06c4" xsi:nil="true"/>
    <afc3a1a2f66b4d79bef9b026af3c3701 xmlns="8b7a105e-aa5f-4400-ad86-f301213a06c4">
      <Terms xmlns="http://schemas.microsoft.com/office/infopath/2007/PartnerControls"/>
    </afc3a1a2f66b4d79bef9b026af3c370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F19027B636BF45A0FB1C9053FB9209" ma:contentTypeVersion="34" ma:contentTypeDescription="Create a new document." ma:contentTypeScope="" ma:versionID="2863e0d33e5736ef7ecc56d80fd4b371">
  <xsd:schema xmlns:xsd="http://www.w3.org/2001/XMLSchema" xmlns:xs="http://www.w3.org/2001/XMLSchema" xmlns:p="http://schemas.microsoft.com/office/2006/metadata/properties" xmlns:ns2="8b7a105e-aa5f-4400-ad86-f301213a06c4" xmlns:ns3="23842e5b-8733-42e8-8d40-784aeb0ebecf" targetNamespace="http://schemas.microsoft.com/office/2006/metadata/properties" ma:root="true" ma:fieldsID="c404c644bd53b013f9b1a244315fb8bd" ns2:_="" ns3:_="">
    <xsd:import namespace="8b7a105e-aa5f-4400-ad86-f301213a06c4"/>
    <xsd:import namespace="23842e5b-8733-42e8-8d40-784aeb0ebe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e04da139c6cb41f3b973a6ece2f116d9" minOccurs="0"/>
                <xsd:element ref="ns3:TaxCatchAll" minOccurs="0"/>
                <xsd:element ref="ns2:afc3a1a2f66b4d79bef9b026af3c3701" minOccurs="0"/>
                <xsd:element ref="ns2:h6c02fb2ca58408cbdff11f80025bdae" minOccurs="0"/>
                <xsd:element ref="ns2:lff7753efb264478b138377d452a052b" minOccurs="0"/>
                <xsd:element ref="ns2:e368446540394d769fe2e63275526bb2" minOccurs="0"/>
                <xsd:element ref="ns2:j08d71e7aa5c4b3dbf3fd69f39403ba8" minOccurs="0"/>
                <xsd:element ref="ns2:a0b6124fc3e8439ea4993527a86cd04d" minOccurs="0"/>
                <xsd:element ref="ns2:MediaServiceLocation" minOccurs="0"/>
                <xsd:element ref="ns2:lcf76f155ced4ddcb4097134ff3c332f" minOccurs="0"/>
                <xsd:element ref="ns2:MediaServiceObjectDetectorVersions" minOccurs="0"/>
                <xsd:element ref="ns2:MediaServiceSearchProperties" minOccurs="0"/>
                <xsd:element ref="ns2:ServiceOff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a105e-aa5f-4400-ad86-f301213a0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e04da139c6cb41f3b973a6ece2f116d9" ma:index="21" nillable="true" ma:taxonomy="true" ma:internalName="e04da139c6cb41f3b973a6ece2f116d9" ma:taxonomyFieldName="Team" ma:displayName="Team" ma:default="" ma:fieldId="{e04da139-c6cb-41f3-b973-a6ece2f116d9}" ma:sspId="d2ba1f57-2452-4f85-a779-200e87aea78a" ma:termSetId="db008df2-1219-4131-9ab4-40c8bbeb7def" ma:anchorId="00000000-0000-0000-0000-000000000000" ma:open="false" ma:isKeyword="false">
      <xsd:complexType>
        <xsd:sequence>
          <xsd:element ref="pc:Terms" minOccurs="0" maxOccurs="1"/>
        </xsd:sequence>
      </xsd:complexType>
    </xsd:element>
    <xsd:element name="afc3a1a2f66b4d79bef9b026af3c3701" ma:index="24" nillable="true" ma:taxonomy="true" ma:internalName="afc3a1a2f66b4d79bef9b026af3c3701" ma:taxonomyFieldName="Service_x0020_area" ma:displayName="Service area" ma:default="" ma:fieldId="{afc3a1a2-f66b-4d79-bef9-b026af3c3701}" ma:sspId="d2ba1f57-2452-4f85-a779-200e87aea78a" ma:termSetId="337d87be-c553-4ed8-856f-b5b3fa47c5d8" ma:anchorId="00000000-0000-0000-0000-000000000000" ma:open="false" ma:isKeyword="false">
      <xsd:complexType>
        <xsd:sequence>
          <xsd:element ref="pc:Terms" minOccurs="0" maxOccurs="1"/>
        </xsd:sequence>
      </xsd:complexType>
    </xsd:element>
    <xsd:element name="h6c02fb2ca58408cbdff11f80025bdae" ma:index="26" nillable="true" ma:taxonomy="true" ma:internalName="h6c02fb2ca58408cbdff11f80025bdae" ma:taxonomyFieldName="Service" ma:displayName="Service" ma:default="" ma:fieldId="{16c02fb2-ca58-408c-bdff-11f80025bdae}" ma:sspId="d2ba1f57-2452-4f85-a779-200e87aea78a" ma:termSetId="8b842d1e-1e3f-422f-90de-4d636546aa3e" ma:anchorId="00000000-0000-0000-0000-000000000000" ma:open="false" ma:isKeyword="false">
      <xsd:complexType>
        <xsd:sequence>
          <xsd:element ref="pc:Terms" minOccurs="0" maxOccurs="1"/>
        </xsd:sequence>
      </xsd:complexType>
    </xsd:element>
    <xsd:element name="lff7753efb264478b138377d452a052b" ma:index="28" nillable="true" ma:taxonomy="true" ma:internalName="lff7753efb264478b138377d452a052b" ma:taxonomyFieldName="Document_x0020_type" ma:displayName="Document type" ma:indexed="true" ma:default="" ma:fieldId="{5ff7753e-fb26-4478-b138-377d452a052b}" ma:sspId="d2ba1f57-2452-4f85-a779-200e87aea78a" ma:termSetId="2ae172a0-30c3-4ca5-ae3e-4c9179d1323c" ma:anchorId="00000000-0000-0000-0000-000000000000" ma:open="false" ma:isKeyword="false">
      <xsd:complexType>
        <xsd:sequence>
          <xsd:element ref="pc:Terms" minOccurs="0" maxOccurs="1"/>
        </xsd:sequence>
      </xsd:complexType>
    </xsd:element>
    <xsd:element name="e368446540394d769fe2e63275526bb2" ma:index="30" nillable="true" ma:taxonomy="true" ma:internalName="e368446540394d769fe2e63275526bb2" ma:taxonomyFieldName="Client" ma:displayName="Client" ma:default="" ma:fieldId="{e3684465-4039-4d76-9fe2-e63275526bb2}" ma:sspId="d2ba1f57-2452-4f85-a779-200e87aea78a" ma:termSetId="b232d848-e558-477e-a1ef-1bd31c2c315b" ma:anchorId="00000000-0000-0000-0000-000000000000" ma:open="false" ma:isKeyword="false">
      <xsd:complexType>
        <xsd:sequence>
          <xsd:element ref="pc:Terms" minOccurs="0" maxOccurs="1"/>
        </xsd:sequence>
      </xsd:complexType>
    </xsd:element>
    <xsd:element name="j08d71e7aa5c4b3dbf3fd69f39403ba8" ma:index="32" nillable="true" ma:taxonomy="true" ma:internalName="j08d71e7aa5c4b3dbf3fd69f39403ba8" ma:taxonomyFieldName="Shared" ma:displayName="Shared" ma:default="" ma:fieldId="{308d71e7-aa5c-4b3d-bf3f-d69f39403ba8}" ma:sspId="d2ba1f57-2452-4f85-a779-200e87aea78a" ma:termSetId="512b0c33-74f6-44d7-8c0c-745f802d0e5b" ma:anchorId="00000000-0000-0000-0000-000000000000" ma:open="false" ma:isKeyword="false">
      <xsd:complexType>
        <xsd:sequence>
          <xsd:element ref="pc:Terms" minOccurs="0" maxOccurs="1"/>
        </xsd:sequence>
      </xsd:complexType>
    </xsd:element>
    <xsd:element name="a0b6124fc3e8439ea4993527a86cd04d" ma:index="34" nillable="true" ma:taxonomy="true" ma:internalName="a0b6124fc3e8439ea4993527a86cd04d" ma:taxonomyFieldName="Status" ma:displayName="Status" ma:default="" ma:fieldId="{a0b6124f-c3e8-439e-a499-3527a86cd04d}" ma:sspId="d2ba1f57-2452-4f85-a779-200e87aea78a" ma:termSetId="dff04bed-301a-4997-bbc6-25b7c05e04ca" ma:anchorId="00000000-0000-0000-0000-000000000000" ma:open="false" ma:isKeyword="false">
      <xsd:complexType>
        <xsd:sequence>
          <xsd:element ref="pc:Terms" minOccurs="0" maxOccurs="1"/>
        </xsd:sequence>
      </xsd:complexType>
    </xsd:element>
    <xsd:element name="MediaServiceLocation" ma:index="35" nillable="true" ma:displayName="Location" ma:internalName="MediaServiceLocation" ma:readOnly="true">
      <xsd:simpleType>
        <xsd:restriction base="dms:Text"/>
      </xsd:simpleType>
    </xsd:element>
    <xsd:element name="lcf76f155ced4ddcb4097134ff3c332f" ma:index="37" nillable="true" ma:taxonomy="true" ma:internalName="lcf76f155ced4ddcb4097134ff3c332f" ma:taxonomyFieldName="MediaServiceImageTags" ma:displayName="Image Tags" ma:readOnly="false" ma:fieldId="{5cf76f15-5ced-4ddc-b409-7134ff3c332f}" ma:taxonomyMulti="true" ma:sspId="d2ba1f57-2452-4f85-a779-200e87aea7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element name="ServiceOffer" ma:index="40" nillable="true" ma:displayName="Service Offer" ma:format="Dropdown" ma:internalName="ServiceOffer">
      <xsd:complexType>
        <xsd:complexContent>
          <xsd:extension base="dms:MultiChoice">
            <xsd:sequence>
              <xsd:element name="Value" maxOccurs="unbounded" minOccurs="0" nillable="true">
                <xsd:simpleType>
                  <xsd:restriction base="dms:Choice">
                    <xsd:enumeration value="Animation"/>
                    <xsd:enumeration value="Content Delivery"/>
                    <xsd:enumeration value="Digital"/>
                    <xsd:enumeration value="Event"/>
                    <xsd:enumeration value="Human Centred Design"/>
                    <xsd:enumeration value="Interactive Content"/>
                    <xsd:enumeration value="Market Research"/>
                    <xsd:enumeration value="Motion"/>
                    <xsd:enumeration value="Omnichannel"/>
                    <xsd:enumeration value="Patient Experience"/>
                    <xsd:enumeration value="Platforms"/>
                    <xsd:enumeration value="Photography"/>
                    <xsd:enumeration value="SharePoint"/>
                    <xsd:enumeration value="UX/UI"/>
                    <xsd:enumeration value="Veeva"/>
                    <xsd:enumeration value="Virtual Reality"/>
                  </xsd:restriction>
                </xsd:simpleType>
              </xsd:element>
            </xsd:sequence>
          </xsd:extension>
        </xsd:complexContent>
      </xsd:complexType>
    </xsd:element>
    <xsd:element name="MediaServiceBillingMetadata" ma:index="4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842e5b-8733-42e8-8d40-784aeb0ebec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530463-ca6b-462a-89d2-ecd39bc46e24}" ma:internalName="TaxCatchAll" ma:showField="CatchAllData" ma:web="23842e5b-8733-42e8-8d40-784aeb0eb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9182A-DA7B-4207-9429-0C428FE86EBA}">
  <ds:schemaRefs>
    <ds:schemaRef ds:uri="http://purl.org/dc/terms/"/>
    <ds:schemaRef ds:uri="http://schemas.openxmlformats.org/package/2006/metadata/core-properties"/>
    <ds:schemaRef ds:uri="http://www.w3.org/XML/1998/namespace"/>
    <ds:schemaRef ds:uri="http://purl.org/dc/dcmitype/"/>
    <ds:schemaRef ds:uri="http://schemas.microsoft.com/office/2006/metadata/properties"/>
    <ds:schemaRef ds:uri="23842e5b-8733-42e8-8d40-784aeb0ebecf"/>
    <ds:schemaRef ds:uri="http://schemas.microsoft.com/office/2006/documentManagement/types"/>
    <ds:schemaRef ds:uri="8b7a105e-aa5f-4400-ad86-f301213a06c4"/>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44CD8CCB-3047-47DE-A0E9-2C31E56D79A7}">
  <ds:schemaRefs>
    <ds:schemaRef ds:uri="23842e5b-8733-42e8-8d40-784aeb0ebecf"/>
    <ds:schemaRef ds:uri="8b7a105e-aa5f-4400-ad86-f301213a06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D5C891-51CE-4738-88ED-49167DC021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1068</TotalTime>
  <Words>2624</Words>
  <Application>Microsoft Office PowerPoint</Application>
  <PresentationFormat>Widescreen</PresentationFormat>
  <Paragraphs>332</Paragraphs>
  <Slides>10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DengXian</vt:lpstr>
      <vt:lpstr>Arial</vt:lpstr>
      <vt:lpstr>Calibri</vt:lpstr>
      <vt:lpstr>Courier New</vt:lpstr>
      <vt:lpstr>Symbol</vt:lpstr>
      <vt:lpstr>Times New Roman</vt:lpstr>
      <vt:lpstr>Wingdings</vt:lpstr>
      <vt:lpstr>Office Theme</vt:lpstr>
      <vt:lpstr>1_Office Theme</vt:lpstr>
      <vt:lpstr>Dose optimization of PF-07248144, a first-in-class KAT6 inhibitor, in patients with ER+/HER2− metastatic breast cancer: results from phase 1 study to support the recommended phase 3 dose</vt:lpstr>
      <vt:lpstr>Disclosures</vt:lpstr>
      <vt:lpstr>Background</vt:lpstr>
      <vt:lpstr>Study Design</vt:lpstr>
      <vt:lpstr>1 and 5 mg QD PF-07248144 Are Pharmacokinetically Distinguishable Doses Pursued for Dose Optimization</vt:lpstr>
      <vt:lpstr>Strong H3K23Ac PD Reduction Achieved With 1 and 5 mg QD PF-07248144 ± Fulvestrant</vt:lpstr>
      <vt:lpstr>Baseline Characteristics and Prior Therapies</vt:lpstr>
      <vt:lpstr>PF-07248144 (1 or 5 mg QD) + Fulvestrant Has a Tolerable Safety Profile</vt:lpstr>
      <vt:lpstr>PF-07248144 5 mg QD + Fulvestrant Shows Deep and Durable Antitumor Activity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Wailoon Chan</dc:creator>
  <cp:lastModifiedBy>OxPG</cp:lastModifiedBy>
  <cp:revision>72</cp:revision>
  <dcterms:created xsi:type="dcterms:W3CDTF">2020-09-03T18:56:05Z</dcterms:created>
  <dcterms:modified xsi:type="dcterms:W3CDTF">2025-05-08T20:59:10Z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0x01010053F19027B636BF45A0FB1C9053FB9209</vt:lpwstr>
  </property>
  <property fmtid="{D5CDD505-2E9C-101B-9397-08002B2CF9AE}" pid="3" name="MediaServiceImageTags">
    <vt:lpwstr/>
  </property>
  <property fmtid="{D5CDD505-2E9C-101B-9397-08002B2CF9AE}" pid="4" name="MSIP_Label_4791b42f-c435-42ca-9531-75a3f42aae3d_Enabled">
    <vt:lpwstr>true</vt:lpwstr>
  </property>
  <property fmtid="{D5CDD505-2E9C-101B-9397-08002B2CF9AE}" pid="5" name="MSIP_Label_4791b42f-c435-42ca-9531-75a3f42aae3d_SetDate">
    <vt:lpwstr>2025-04-21T21:52:22Z</vt:lpwstr>
  </property>
  <property fmtid="{D5CDD505-2E9C-101B-9397-08002B2CF9AE}" pid="6" name="MSIP_Label_4791b42f-c435-42ca-9531-75a3f42aae3d_Method">
    <vt:lpwstr>Privileged</vt:lpwstr>
  </property>
  <property fmtid="{D5CDD505-2E9C-101B-9397-08002B2CF9AE}" pid="7" name="MSIP_Label_4791b42f-c435-42ca-9531-75a3f42aae3d_Name">
    <vt:lpwstr>4791b42f-c435-42ca-9531-75a3f42aae3d</vt:lpwstr>
  </property>
  <property fmtid="{D5CDD505-2E9C-101B-9397-08002B2CF9AE}" pid="8" name="MSIP_Label_4791b42f-c435-42ca-9531-75a3f42aae3d_SiteId">
    <vt:lpwstr>7a916015-20ae-4ad1-9170-eefd915e9272</vt:lpwstr>
  </property>
  <property fmtid="{D5CDD505-2E9C-101B-9397-08002B2CF9AE}" pid="9" name="MSIP_Label_4791b42f-c435-42ca-9531-75a3f42aae3d_ActionId">
    <vt:lpwstr>210e5dcc-c059-44a4-82cb-0fd3516a4d67</vt:lpwstr>
  </property>
  <property fmtid="{D5CDD505-2E9C-101B-9397-08002B2CF9AE}" pid="10" name="MSIP_Label_4791b42f-c435-42ca-9531-75a3f42aae3d_ContentBits">
    <vt:lpwstr>0</vt:lpwstr>
  </property>
  <property fmtid="{D5CDD505-2E9C-101B-9397-08002B2CF9AE}" pid="11" name="MSIP_Label_4791b42f-c435-42ca-9531-75a3f42aae3d_Tag">
    <vt:lpwstr>10, 0, 1, 1</vt:lpwstr>
  </property>
  <property fmtid="{D5CDD505-2E9C-101B-9397-08002B2CF9AE}" pid="12" name="Shared">
    <vt:lpwstr/>
  </property>
  <property fmtid="{D5CDD505-2E9C-101B-9397-08002B2CF9AE}" pid="13" name="Status">
    <vt:lpwstr/>
  </property>
  <property fmtid="{D5CDD505-2E9C-101B-9397-08002B2CF9AE}" pid="14" name="Document_x0020_type">
    <vt:lpwstr/>
  </property>
  <property fmtid="{D5CDD505-2E9C-101B-9397-08002B2CF9AE}" pid="15" name="Service area">
    <vt:lpwstr/>
  </property>
  <property fmtid="{D5CDD505-2E9C-101B-9397-08002B2CF9AE}" pid="16" name="Document type">
    <vt:lpwstr/>
  </property>
  <property fmtid="{D5CDD505-2E9C-101B-9397-08002B2CF9AE}" pid="17" name="Client">
    <vt:lpwstr/>
  </property>
  <property fmtid="{D5CDD505-2E9C-101B-9397-08002B2CF9AE}" pid="18" name="Team">
    <vt:lpwstr/>
  </property>
  <property fmtid="{D5CDD505-2E9C-101B-9397-08002B2CF9AE}" pid="19" name="Service">
    <vt:lpwstr/>
  </property>
  <property fmtid="{D5CDD505-2E9C-101B-9397-08002B2CF9AE}" pid="20" name="Service_x0020_area">
    <vt:lpwstr/>
  </property>
</Properties>
</file>