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68" r:id="rId5"/>
  </p:sldMasterIdLst>
  <p:notesMasterIdLst>
    <p:notesMasterId r:id="rId22"/>
  </p:notesMasterIdLst>
  <p:sldIdLst>
    <p:sldId id="267" r:id="rId6"/>
    <p:sldId id="286" r:id="rId7"/>
    <p:sldId id="272" r:id="rId8"/>
    <p:sldId id="273" r:id="rId9"/>
    <p:sldId id="307" r:id="rId10"/>
    <p:sldId id="288" r:id="rId11"/>
    <p:sldId id="300" r:id="rId12"/>
    <p:sldId id="301" r:id="rId13"/>
    <p:sldId id="298" r:id="rId14"/>
    <p:sldId id="299" r:id="rId15"/>
    <p:sldId id="305" r:id="rId16"/>
    <p:sldId id="306" r:id="rId17"/>
    <p:sldId id="291" r:id="rId18"/>
    <p:sldId id="293" r:id="rId19"/>
    <p:sldId id="292" r:id="rId20"/>
    <p:sldId id="28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5A501C-52E2-D83E-4530-539527762E8A}" name="Simon, Sofia" initials="SS" userId="S::sofia.simonrobleda_pfizer.com#ext#@oxfordpharmagenesis.onmicrosoft.com::6a30414e-2a9a-4d81-8dc1-d63574ef1caa" providerId="AD"/>
  <p188:author id="{BCB6211E-A7B9-34B6-347C-5EEEF3C35E6B}" name="Viala, Helene" initials="VH" userId="S::helene.viala_pfizer.com#ext#@oxfordpharmagenesis.onmicrosoft.com::5ce7ce07-801f-4d1a-bfa6-cd26096d9dc6" providerId="AD"/>
  <p188:author id="{2689212B-D351-2C61-742B-23E4975D9C89}" name="Tan, Sherry" initials="TS" userId="S::sherry.tan_pfizer.com#ext#@oxfordpharmagenesis.onmicrosoft.com::ffab4a14-1dac-4083-9d70-d67c185e0d80" providerId="AD"/>
  <p188:author id="{06527D5E-4ED0-32E6-771E-FF0A48124CC7}" name="Oxford PharmaGenesis" initials="OxPG" userId="Oxford PharmaGenesis" providerId="None"/>
  <p188:author id="{D6FBD667-F720-284F-E030-BD61CA326710}" name="Shen, Qi" initials="QS" userId="S::shenq2@pfizer.com::3e660fa7-271a-403b-9391-c3960746de6f" providerId="AD"/>
  <p188:author id="{C57E2F89-ACB3-0F95-C3E8-CB19B3003821}" name="Feng, Wentao" initials="WF" userId="S::FENGW22@pfizer.com::4e3d2315-8d49-4dc5-807b-93afe5ae93df" providerId="AD"/>
  <p188:author id="{686AC59A-0359-1032-53BB-ED77B405BC96}" name="Feng, Wentao" initials="FW" userId="S::wentao.feng_pfizer.com#ext#@oxfordpharmagenesis.onmicrosoft.com::cc1f5613-2caa-497f-a9e6-d82958803d1e" providerId="AD"/>
  <p188:author id="{30FBB9A7-633C-5968-BD83-32F8CB881F30}" name="OxPG" initials="OP" userId="OxPG" providerId="None"/>
  <p188:author id="{9B2541B1-3E86-64AB-9023-BC9E50F5671E}" name="Annotations" initials="OP" userId="Annotations" providerId="None"/>
  <p188:author id="{D0FC18BC-F4B3-3D01-1256-A629F6C646DF}" name="Viala, Helene" initials="VH" userId="S::vialah@pfizer.com::2cc191ea-2ddf-43a8-8c41-11fc372b7612" providerId="AD"/>
  <p188:author id="{69B294C9-B2D5-66B5-7187-365F38945416}" name="Tan, Sherry" initials="TS" userId="S::tanq16@pfizer.com::5757bdf3-4d4c-4fc8-a6cf-c389d261559c" providerId="AD"/>
  <p188:author id="{9B8DA4D7-B9B3-B64F-D1E3-ED75D751C11C}" name="Shen, Qi" initials="SQ" userId="S::qi.shen_pfizer.com#ext#@oxfordpharmagenesis.onmicrosoft.com::b8b63d43-03e8-4a1f-af27-d031a30525d1" providerId="AD"/>
  <p188:author id="{EC8CAFEF-F29D-5EEC-E484-59E4531A484D}" name="Dominique" initials="OxPG" userId="Dominique" providerId="None"/>
  <p188:author id="{91B9FCF5-73C2-0A96-12E0-02841961F1AD}" name="Watkins, Karen Rae" initials="WK" userId="S::karen.watkins_pfizer.com#ext#@oxfordpharmagenesis.onmicrosoft.com::e701768a-06a7-4cab-b798-da621bdf533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iloon Chan" initials="WC" lastIdx="1" clrIdx="0">
    <p:extLst>
      <p:ext uri="{19B8F6BF-5375-455C-9EA6-DF929625EA0E}">
        <p15:presenceInfo xmlns:p15="http://schemas.microsoft.com/office/powerpoint/2012/main" userId="S::wailoon.chan@asco.org::61eff083-35ff-4e06-b384-1f073c497e60" providerId="AD"/>
      </p:ext>
    </p:extLst>
  </p:cmAuthor>
  <p:cmAuthor id="2" name="OxPG" initials="OP" lastIdx="6" clrIdx="1">
    <p:extLst>
      <p:ext uri="{19B8F6BF-5375-455C-9EA6-DF929625EA0E}">
        <p15:presenceInfo xmlns:p15="http://schemas.microsoft.com/office/powerpoint/2012/main" userId="OxPG" providerId="None"/>
      </p:ext>
    </p:extLst>
  </p:cmAuthor>
  <p:cmAuthor id="3" name="Dominique Verlaan" initials="OxPG" lastIdx="13" clrIdx="2">
    <p:extLst>
      <p:ext uri="{19B8F6BF-5375-455C-9EA6-DF929625EA0E}">
        <p15:presenceInfo xmlns:p15="http://schemas.microsoft.com/office/powerpoint/2012/main" userId="Dominique Verla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DEEBF7"/>
    <a:srgbClr val="0076A9"/>
    <a:srgbClr val="59CBE8"/>
    <a:srgbClr val="FFCCFF"/>
    <a:srgbClr val="99CCFF"/>
    <a:srgbClr val="F2F2F2"/>
    <a:srgbClr val="008764"/>
    <a:srgbClr val="002557"/>
    <a:srgbClr val="FFB6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31DE4F-B7B4-4123-9BF6-81D091CFB56C}" v="17" dt="2026-05-15T18:22:08.8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40" autoAdjust="0"/>
  </p:normalViewPr>
  <p:slideViewPr>
    <p:cSldViewPr snapToGrid="0">
      <p:cViewPr varScale="1">
        <p:scale>
          <a:sx n="87" d="100"/>
          <a:sy n="87" d="100"/>
        </p:scale>
        <p:origin x="139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Smith" userId="bb862fc0-1226-4ca1-ba31-9c9fdddb68f1" providerId="ADAL" clId="{76EAF65F-DFD3-4E54-8B21-DEF876BDCC71}"/>
    <pc:docChg chg="undo custSel modSld sldOrd">
      <pc:chgData name="Melissa Smith" userId="bb862fc0-1226-4ca1-ba31-9c9fdddb68f1" providerId="ADAL" clId="{76EAF65F-DFD3-4E54-8B21-DEF876BDCC71}" dt="2026-05-15T18:32:41.491" v="512" actId="20577"/>
      <pc:docMkLst>
        <pc:docMk/>
      </pc:docMkLst>
      <pc:sldChg chg="modSp mod">
        <pc:chgData name="Melissa Smith" userId="bb862fc0-1226-4ca1-ba31-9c9fdddb68f1" providerId="ADAL" clId="{76EAF65F-DFD3-4E54-8B21-DEF876BDCC71}" dt="2026-05-15T18:32:41.491" v="512" actId="20577"/>
        <pc:sldMkLst>
          <pc:docMk/>
          <pc:sldMk cId="2799866451" sldId="286"/>
        </pc:sldMkLst>
        <pc:spChg chg="mod">
          <ac:chgData name="Melissa Smith" userId="bb862fc0-1226-4ca1-ba31-9c9fdddb68f1" providerId="ADAL" clId="{76EAF65F-DFD3-4E54-8B21-DEF876BDCC71}" dt="2026-05-15T18:32:41.491" v="512" actId="20577"/>
          <ac:spMkLst>
            <pc:docMk/>
            <pc:sldMk cId="2799866451" sldId="286"/>
            <ac:spMk id="7" creationId="{57DD69F7-B0B6-A399-7479-F528883F1BBC}"/>
          </ac:spMkLst>
        </pc:spChg>
        <pc:spChg chg="mod">
          <ac:chgData name="Melissa Smith" userId="bb862fc0-1226-4ca1-ba31-9c9fdddb68f1" providerId="ADAL" clId="{76EAF65F-DFD3-4E54-8B21-DEF876BDCC71}" dt="2026-05-15T17:46:59.402" v="11" actId="20577"/>
          <ac:spMkLst>
            <pc:docMk/>
            <pc:sldMk cId="2799866451" sldId="286"/>
            <ac:spMk id="10" creationId="{D1637EE0-C79B-9BA8-3014-867EBB38E418}"/>
          </ac:spMkLst>
        </pc:spChg>
      </pc:sldChg>
      <pc:sldChg chg="modSp mod">
        <pc:chgData name="Melissa Smith" userId="bb862fc0-1226-4ca1-ba31-9c9fdddb68f1" providerId="ADAL" clId="{76EAF65F-DFD3-4E54-8B21-DEF876BDCC71}" dt="2026-05-15T18:01:05.888" v="305" actId="207"/>
        <pc:sldMkLst>
          <pc:docMk/>
          <pc:sldMk cId="9658395" sldId="288"/>
        </pc:sldMkLst>
        <pc:graphicFrameChg chg="modGraphic">
          <ac:chgData name="Melissa Smith" userId="bb862fc0-1226-4ca1-ba31-9c9fdddb68f1" providerId="ADAL" clId="{76EAF65F-DFD3-4E54-8B21-DEF876BDCC71}" dt="2026-05-15T18:01:05.888" v="305" actId="207"/>
          <ac:graphicFrameMkLst>
            <pc:docMk/>
            <pc:sldMk cId="9658395" sldId="288"/>
            <ac:graphicFrameMk id="5" creationId="{5BA357D8-EEED-A0D2-CFC9-ADC4E5818459}"/>
          </ac:graphicFrameMkLst>
        </pc:graphicFrameChg>
      </pc:sldChg>
      <pc:sldChg chg="ord">
        <pc:chgData name="Melissa Smith" userId="bb862fc0-1226-4ca1-ba31-9c9fdddb68f1" providerId="ADAL" clId="{76EAF65F-DFD3-4E54-8B21-DEF876BDCC71}" dt="2026-05-15T18:30:42.103" v="511"/>
        <pc:sldMkLst>
          <pc:docMk/>
          <pc:sldMk cId="3704531470" sldId="293"/>
        </pc:sldMkLst>
      </pc:sldChg>
      <pc:sldChg chg="addSp delSp modSp mod">
        <pc:chgData name="Melissa Smith" userId="bb862fc0-1226-4ca1-ba31-9c9fdddb68f1" providerId="ADAL" clId="{76EAF65F-DFD3-4E54-8B21-DEF876BDCC71}" dt="2026-05-15T18:26:44.394" v="473" actId="20577"/>
        <pc:sldMkLst>
          <pc:docMk/>
          <pc:sldMk cId="2049833612" sldId="298"/>
        </pc:sldMkLst>
        <pc:spChg chg="mod">
          <ac:chgData name="Melissa Smith" userId="bb862fc0-1226-4ca1-ba31-9c9fdddb68f1" providerId="ADAL" clId="{76EAF65F-DFD3-4E54-8B21-DEF876BDCC71}" dt="2026-05-15T18:26:44.394" v="473" actId="20577"/>
          <ac:spMkLst>
            <pc:docMk/>
            <pc:sldMk cId="2049833612" sldId="298"/>
            <ac:spMk id="6" creationId="{0B399EAB-2713-DB07-C0CD-9FBE7568F62D}"/>
          </ac:spMkLst>
        </pc:spChg>
        <pc:spChg chg="mod">
          <ac:chgData name="Melissa Smith" userId="bb862fc0-1226-4ca1-ba31-9c9fdddb68f1" providerId="ADAL" clId="{76EAF65F-DFD3-4E54-8B21-DEF876BDCC71}" dt="2026-05-15T18:26:39.254" v="465" actId="20577"/>
          <ac:spMkLst>
            <pc:docMk/>
            <pc:sldMk cId="2049833612" sldId="298"/>
            <ac:spMk id="24" creationId="{7EE176C3-708A-C210-BFE6-39A0A30E3683}"/>
          </ac:spMkLst>
        </pc:spChg>
        <pc:spChg chg="add del mod">
          <ac:chgData name="Melissa Smith" userId="bb862fc0-1226-4ca1-ba31-9c9fdddb68f1" providerId="ADAL" clId="{76EAF65F-DFD3-4E54-8B21-DEF876BDCC71}" dt="2026-05-15T18:18:24.219" v="378" actId="478"/>
          <ac:spMkLst>
            <pc:docMk/>
            <pc:sldMk cId="2049833612" sldId="298"/>
            <ac:spMk id="27" creationId="{D97A8456-3DCB-BA22-9702-AE4C2F5E3C62}"/>
          </ac:spMkLst>
        </pc:spChg>
        <pc:spChg chg="add del mod">
          <ac:chgData name="Melissa Smith" userId="bb862fc0-1226-4ca1-ba31-9c9fdddb68f1" providerId="ADAL" clId="{76EAF65F-DFD3-4E54-8B21-DEF876BDCC71}" dt="2026-05-15T18:18:24.219" v="378" actId="478"/>
          <ac:spMkLst>
            <pc:docMk/>
            <pc:sldMk cId="2049833612" sldId="298"/>
            <ac:spMk id="28" creationId="{69B80AFE-6FEF-B775-E975-CF57AEB09886}"/>
          </ac:spMkLst>
        </pc:spChg>
        <pc:spChg chg="add del mod">
          <ac:chgData name="Melissa Smith" userId="bb862fc0-1226-4ca1-ba31-9c9fdddb68f1" providerId="ADAL" clId="{76EAF65F-DFD3-4E54-8B21-DEF876BDCC71}" dt="2026-05-15T18:18:24.219" v="378" actId="478"/>
          <ac:spMkLst>
            <pc:docMk/>
            <pc:sldMk cId="2049833612" sldId="298"/>
            <ac:spMk id="29" creationId="{5C0687EF-7E4B-BD4C-AF97-7B7C6DC11127}"/>
          </ac:spMkLst>
        </pc:spChg>
        <pc:spChg chg="add del mod">
          <ac:chgData name="Melissa Smith" userId="bb862fc0-1226-4ca1-ba31-9c9fdddb68f1" providerId="ADAL" clId="{76EAF65F-DFD3-4E54-8B21-DEF876BDCC71}" dt="2026-05-15T18:18:24.219" v="378" actId="478"/>
          <ac:spMkLst>
            <pc:docMk/>
            <pc:sldMk cId="2049833612" sldId="298"/>
            <ac:spMk id="30" creationId="{42D067CD-65D1-36F2-F32A-D5E1EC9E760A}"/>
          </ac:spMkLst>
        </pc:spChg>
      </pc:sldChg>
      <pc:sldChg chg="addSp delSp modSp mod">
        <pc:chgData name="Melissa Smith" userId="bb862fc0-1226-4ca1-ba31-9c9fdddb68f1" providerId="ADAL" clId="{76EAF65F-DFD3-4E54-8B21-DEF876BDCC71}" dt="2026-05-15T18:26:57.079" v="491" actId="20577"/>
        <pc:sldMkLst>
          <pc:docMk/>
          <pc:sldMk cId="3372232229" sldId="299"/>
        </pc:sldMkLst>
        <pc:spChg chg="mod">
          <ac:chgData name="Melissa Smith" userId="bb862fc0-1226-4ca1-ba31-9c9fdddb68f1" providerId="ADAL" clId="{76EAF65F-DFD3-4E54-8B21-DEF876BDCC71}" dt="2026-05-15T18:26:51.754" v="482" actId="20577"/>
          <ac:spMkLst>
            <pc:docMk/>
            <pc:sldMk cId="3372232229" sldId="299"/>
            <ac:spMk id="5" creationId="{11783B4B-189A-30E9-5B9F-FA71E2B46619}"/>
          </ac:spMkLst>
        </pc:spChg>
        <pc:spChg chg="add del mod">
          <ac:chgData name="Melissa Smith" userId="bb862fc0-1226-4ca1-ba31-9c9fdddb68f1" providerId="ADAL" clId="{76EAF65F-DFD3-4E54-8B21-DEF876BDCC71}" dt="2026-05-15T18:18:29.577" v="379" actId="478"/>
          <ac:spMkLst>
            <pc:docMk/>
            <pc:sldMk cId="3372232229" sldId="299"/>
            <ac:spMk id="10" creationId="{D336CAB3-2148-C175-CDD2-A44A8BFC6A6D}"/>
          </ac:spMkLst>
        </pc:spChg>
        <pc:spChg chg="add del mod">
          <ac:chgData name="Melissa Smith" userId="bb862fc0-1226-4ca1-ba31-9c9fdddb68f1" providerId="ADAL" clId="{76EAF65F-DFD3-4E54-8B21-DEF876BDCC71}" dt="2026-05-15T18:18:29.577" v="379" actId="478"/>
          <ac:spMkLst>
            <pc:docMk/>
            <pc:sldMk cId="3372232229" sldId="299"/>
            <ac:spMk id="12" creationId="{CD9247B9-F6D4-3538-7E3A-D74FEF4B62B0}"/>
          </ac:spMkLst>
        </pc:spChg>
        <pc:spChg chg="mod">
          <ac:chgData name="Melissa Smith" userId="bb862fc0-1226-4ca1-ba31-9c9fdddb68f1" providerId="ADAL" clId="{76EAF65F-DFD3-4E54-8B21-DEF876BDCC71}" dt="2026-05-15T18:26:57.079" v="491" actId="20577"/>
          <ac:spMkLst>
            <pc:docMk/>
            <pc:sldMk cId="3372232229" sldId="299"/>
            <ac:spMk id="24" creationId="{D4226427-E2BD-EB99-D8B9-AB217CDC936A}"/>
          </ac:spMkLst>
        </pc:spChg>
        <pc:spChg chg="add del mod">
          <ac:chgData name="Melissa Smith" userId="bb862fc0-1226-4ca1-ba31-9c9fdddb68f1" providerId="ADAL" clId="{76EAF65F-DFD3-4E54-8B21-DEF876BDCC71}" dt="2026-05-15T18:18:29.577" v="379" actId="478"/>
          <ac:spMkLst>
            <pc:docMk/>
            <pc:sldMk cId="3372232229" sldId="299"/>
            <ac:spMk id="30" creationId="{66F2575D-A711-F455-9C1D-DCFA4F64A46B}"/>
          </ac:spMkLst>
        </pc:spChg>
        <pc:spChg chg="add del mod">
          <ac:chgData name="Melissa Smith" userId="bb862fc0-1226-4ca1-ba31-9c9fdddb68f1" providerId="ADAL" clId="{76EAF65F-DFD3-4E54-8B21-DEF876BDCC71}" dt="2026-05-15T18:18:29.577" v="379" actId="478"/>
          <ac:spMkLst>
            <pc:docMk/>
            <pc:sldMk cId="3372232229" sldId="299"/>
            <ac:spMk id="31" creationId="{793CF06E-3F07-D276-777F-F15455FD0B23}"/>
          </ac:spMkLst>
        </pc:spChg>
      </pc:sldChg>
      <pc:sldChg chg="addSp delSp modSp mod">
        <pc:chgData name="Melissa Smith" userId="bb862fc0-1226-4ca1-ba31-9c9fdddb68f1" providerId="ADAL" clId="{76EAF65F-DFD3-4E54-8B21-DEF876BDCC71}" dt="2026-05-15T18:27:13.814" v="509" actId="20577"/>
        <pc:sldMkLst>
          <pc:docMk/>
          <pc:sldMk cId="2186110613" sldId="300"/>
        </pc:sldMkLst>
        <pc:spChg chg="mod ord">
          <ac:chgData name="Melissa Smith" userId="bb862fc0-1226-4ca1-ba31-9c9fdddb68f1" providerId="ADAL" clId="{76EAF65F-DFD3-4E54-8B21-DEF876BDCC71}" dt="2026-05-15T18:27:08.551" v="500" actId="20577"/>
          <ac:spMkLst>
            <pc:docMk/>
            <pc:sldMk cId="2186110613" sldId="300"/>
            <ac:spMk id="4" creationId="{189BD5FD-3ACB-9684-6A8C-81826E3DB9EF}"/>
          </ac:spMkLst>
        </pc:spChg>
        <pc:spChg chg="add mod">
          <ac:chgData name="Melissa Smith" userId="bb862fc0-1226-4ca1-ba31-9c9fdddb68f1" providerId="ADAL" clId="{76EAF65F-DFD3-4E54-8B21-DEF876BDCC71}" dt="2026-05-15T18:03:10.650" v="327" actId="14100"/>
          <ac:spMkLst>
            <pc:docMk/>
            <pc:sldMk cId="2186110613" sldId="300"/>
            <ac:spMk id="7" creationId="{E7CACAF3-3802-7972-9B87-1CCF61FC93CE}"/>
          </ac:spMkLst>
        </pc:spChg>
        <pc:spChg chg="add mod">
          <ac:chgData name="Melissa Smith" userId="bb862fc0-1226-4ca1-ba31-9c9fdddb68f1" providerId="ADAL" clId="{76EAF65F-DFD3-4E54-8B21-DEF876BDCC71}" dt="2026-05-15T18:03:10.650" v="327" actId="14100"/>
          <ac:spMkLst>
            <pc:docMk/>
            <pc:sldMk cId="2186110613" sldId="300"/>
            <ac:spMk id="18" creationId="{9B39544E-5950-5694-49DD-AEC249B620FE}"/>
          </ac:spMkLst>
        </pc:spChg>
        <pc:spChg chg="add del mod">
          <ac:chgData name="Melissa Smith" userId="bb862fc0-1226-4ca1-ba31-9c9fdddb68f1" providerId="ADAL" clId="{76EAF65F-DFD3-4E54-8B21-DEF876BDCC71}" dt="2026-05-15T18:03:14.339" v="328" actId="478"/>
          <ac:spMkLst>
            <pc:docMk/>
            <pc:sldMk cId="2186110613" sldId="300"/>
            <ac:spMk id="19" creationId="{C1498C7F-D578-915B-6D3B-1DC48D0DE5AB}"/>
          </ac:spMkLst>
        </pc:spChg>
        <pc:spChg chg="add del mod">
          <ac:chgData name="Melissa Smith" userId="bb862fc0-1226-4ca1-ba31-9c9fdddb68f1" providerId="ADAL" clId="{76EAF65F-DFD3-4E54-8B21-DEF876BDCC71}" dt="2026-05-15T18:03:14.339" v="328" actId="478"/>
          <ac:spMkLst>
            <pc:docMk/>
            <pc:sldMk cId="2186110613" sldId="300"/>
            <ac:spMk id="26" creationId="{19BF0795-4DA4-8B31-C041-7372F924F9D8}"/>
          </ac:spMkLst>
        </pc:spChg>
        <pc:spChg chg="add mod">
          <ac:chgData name="Melissa Smith" userId="bb862fc0-1226-4ca1-ba31-9c9fdddb68f1" providerId="ADAL" clId="{76EAF65F-DFD3-4E54-8B21-DEF876BDCC71}" dt="2026-05-15T18:03:34.436" v="333" actId="1037"/>
          <ac:spMkLst>
            <pc:docMk/>
            <pc:sldMk cId="2186110613" sldId="300"/>
            <ac:spMk id="27" creationId="{A0400A99-7F57-ABD8-8103-94B56DD04049}"/>
          </ac:spMkLst>
        </pc:spChg>
        <pc:spChg chg="add mod">
          <ac:chgData name="Melissa Smith" userId="bb862fc0-1226-4ca1-ba31-9c9fdddb68f1" providerId="ADAL" clId="{76EAF65F-DFD3-4E54-8B21-DEF876BDCC71}" dt="2026-05-15T18:03:34.436" v="333" actId="1037"/>
          <ac:spMkLst>
            <pc:docMk/>
            <pc:sldMk cId="2186110613" sldId="300"/>
            <ac:spMk id="28" creationId="{18B3C6A6-223F-EF03-1DB6-145C4D94F5DF}"/>
          </ac:spMkLst>
        </pc:spChg>
        <pc:spChg chg="mod ord">
          <ac:chgData name="Melissa Smith" userId="bb862fc0-1226-4ca1-ba31-9c9fdddb68f1" providerId="ADAL" clId="{76EAF65F-DFD3-4E54-8B21-DEF876BDCC71}" dt="2026-05-15T18:27:13.814" v="509" actId="20577"/>
          <ac:spMkLst>
            <pc:docMk/>
            <pc:sldMk cId="2186110613" sldId="300"/>
            <ac:spMk id="41" creationId="{7EC9EF91-57DB-32D9-5F41-F681BA391EBA}"/>
          </ac:spMkLst>
        </pc:spChg>
      </pc:sldChg>
      <pc:sldChg chg="addSp delSp modSp mod">
        <pc:chgData name="Melissa Smith" userId="bb862fc0-1226-4ca1-ba31-9c9fdddb68f1" providerId="ADAL" clId="{76EAF65F-DFD3-4E54-8B21-DEF876BDCC71}" dt="2026-05-15T18:25:10.362" v="456" actId="20577"/>
        <pc:sldMkLst>
          <pc:docMk/>
          <pc:sldMk cId="3666064442" sldId="301"/>
        </pc:sldMkLst>
        <pc:spChg chg="mod">
          <ac:chgData name="Melissa Smith" userId="bb862fc0-1226-4ca1-ba31-9c9fdddb68f1" providerId="ADAL" clId="{76EAF65F-DFD3-4E54-8B21-DEF876BDCC71}" dt="2026-05-15T18:25:02.086" v="450" actId="20577"/>
          <ac:spMkLst>
            <pc:docMk/>
            <pc:sldMk cId="3666064442" sldId="301"/>
            <ac:spMk id="5" creationId="{CF86B5AA-35F7-D54C-3BA7-02F54428C3CB}"/>
          </ac:spMkLst>
        </pc:spChg>
        <pc:spChg chg="mod">
          <ac:chgData name="Melissa Smith" userId="bb862fc0-1226-4ca1-ba31-9c9fdddb68f1" providerId="ADAL" clId="{76EAF65F-DFD3-4E54-8B21-DEF876BDCC71}" dt="2026-05-15T18:25:10.362" v="456" actId="20577"/>
          <ac:spMkLst>
            <pc:docMk/>
            <pc:sldMk cId="3666064442" sldId="301"/>
            <ac:spMk id="22" creationId="{C85AE139-3803-8B7A-E69A-54FBC06D12A0}"/>
          </ac:spMkLst>
        </pc:spChg>
        <pc:spChg chg="add del mod">
          <ac:chgData name="Melissa Smith" userId="bb862fc0-1226-4ca1-ba31-9c9fdddb68f1" providerId="ADAL" clId="{76EAF65F-DFD3-4E54-8B21-DEF876BDCC71}" dt="2026-05-15T18:18:20.325" v="377" actId="478"/>
          <ac:spMkLst>
            <pc:docMk/>
            <pc:sldMk cId="3666064442" sldId="301"/>
            <ac:spMk id="25" creationId="{75C329F5-7C58-D59F-5F8F-75BEED48793F}"/>
          </ac:spMkLst>
        </pc:spChg>
        <pc:spChg chg="add del mod">
          <ac:chgData name="Melissa Smith" userId="bb862fc0-1226-4ca1-ba31-9c9fdddb68f1" providerId="ADAL" clId="{76EAF65F-DFD3-4E54-8B21-DEF876BDCC71}" dt="2026-05-15T18:18:20.325" v="377" actId="478"/>
          <ac:spMkLst>
            <pc:docMk/>
            <pc:sldMk cId="3666064442" sldId="301"/>
            <ac:spMk id="28" creationId="{16ED17B6-1F19-DC58-3CF6-84CA98CBB825}"/>
          </ac:spMkLst>
        </pc:spChg>
        <pc:spChg chg="add del mod">
          <ac:chgData name="Melissa Smith" userId="bb862fc0-1226-4ca1-ba31-9c9fdddb68f1" providerId="ADAL" clId="{76EAF65F-DFD3-4E54-8B21-DEF876BDCC71}" dt="2026-05-15T18:18:20.325" v="377" actId="478"/>
          <ac:spMkLst>
            <pc:docMk/>
            <pc:sldMk cId="3666064442" sldId="301"/>
            <ac:spMk id="29" creationId="{6BC23744-1233-DA72-27DF-6717F385704D}"/>
          </ac:spMkLst>
        </pc:spChg>
        <pc:spChg chg="add del mod">
          <ac:chgData name="Melissa Smith" userId="bb862fc0-1226-4ca1-ba31-9c9fdddb68f1" providerId="ADAL" clId="{76EAF65F-DFD3-4E54-8B21-DEF876BDCC71}" dt="2026-05-15T18:18:20.325" v="377" actId="478"/>
          <ac:spMkLst>
            <pc:docMk/>
            <pc:sldMk cId="3666064442" sldId="301"/>
            <ac:spMk id="31" creationId="{ECDDF385-A73D-A8DF-29AB-2A8DDEA81240}"/>
          </ac:spMkLst>
        </pc:spChg>
      </pc:sldChg>
      <pc:sldChg chg="addSp modSp mod ord">
        <pc:chgData name="Melissa Smith" userId="bb862fc0-1226-4ca1-ba31-9c9fdddb68f1" providerId="ADAL" clId="{76EAF65F-DFD3-4E54-8B21-DEF876BDCC71}" dt="2026-05-15T17:51:14.347" v="182" actId="14100"/>
        <pc:sldMkLst>
          <pc:docMk/>
          <pc:sldMk cId="2654634671" sldId="307"/>
        </pc:sldMkLst>
        <pc:spChg chg="add mod">
          <ac:chgData name="Melissa Smith" userId="bb862fc0-1226-4ca1-ba31-9c9fdddb68f1" providerId="ADAL" clId="{76EAF65F-DFD3-4E54-8B21-DEF876BDCC71}" dt="2026-05-15T17:51:14.347" v="182" actId="14100"/>
          <ac:spMkLst>
            <pc:docMk/>
            <pc:sldMk cId="2654634671" sldId="307"/>
            <ac:spMk id="3" creationId="{4B51B1F6-39E7-4068-965A-B4C06147185B}"/>
          </ac:spMkLst>
        </pc:spChg>
        <pc:spChg chg="add mod">
          <ac:chgData name="Melissa Smith" userId="bb862fc0-1226-4ca1-ba31-9c9fdddb68f1" providerId="ADAL" clId="{76EAF65F-DFD3-4E54-8B21-DEF876BDCC71}" dt="2026-05-15T17:51:14.347" v="182" actId="14100"/>
          <ac:spMkLst>
            <pc:docMk/>
            <pc:sldMk cId="2654634671" sldId="307"/>
            <ac:spMk id="8" creationId="{F5D6A02A-7389-E698-3048-16003EFD448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oxfordpharmagenesis-my.sharepoint.com/personal/melissa_smith_pharmagenesis_com/Documents/ABSTRACTS/ASCO%202026/H2C-05%20ORR/Oral%20Presentation/Figures%20A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oxfordpharmagenesis-my.sharepoint.com/personal/melissa_smith_pharmagenesis_com/Documents/ABSTRACTS/ASCO%202026/H2C-05%20ORR/Oral%20Presentation/Figures%20AE.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530064423765213E-2"/>
          <c:y val="8.0787239558018212E-2"/>
          <c:w val="0.93958104668734588"/>
          <c:h val="0.70852086776190015"/>
        </c:manualLayout>
      </c:layout>
      <c:barChart>
        <c:barDir val="col"/>
        <c:grouping val="clustered"/>
        <c:varyColors val="0"/>
        <c:ser>
          <c:idx val="0"/>
          <c:order val="0"/>
          <c:tx>
            <c:strRef>
              <c:f>Sheet1!$B$2</c:f>
              <c:strCache>
                <c:ptCount val="1"/>
                <c:pt idx="0">
                  <c:v>TUC</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Sheet1!$A$3:$A$11</c:f>
              <c:strCache>
                <c:ptCount val="9"/>
                <c:pt idx="0">
                  <c:v>Overall</c:v>
                </c:pt>
                <c:pt idx="1">
                  <c:v>HR–</c:v>
                </c:pt>
                <c:pt idx="2">
                  <c:v>HR+</c:v>
                </c:pt>
                <c:pt idx="3">
                  <c:v>HR+ 
ET</c:v>
                </c:pt>
                <c:pt idx="4">
                  <c:v>HR+ 
no ET</c:v>
                </c:pt>
                <c:pt idx="5">
                  <c:v>with
BM</c:v>
                </c:pt>
                <c:pt idx="6">
                  <c:v>without
BM</c:v>
                </c:pt>
                <c:pt idx="7">
                  <c:v>De novo</c:v>
                </c:pt>
                <c:pt idx="8">
                  <c:v>Recurrent</c:v>
                </c:pt>
              </c:strCache>
            </c:strRef>
          </c:cat>
          <c:val>
            <c:numRef>
              <c:f>Sheet1!$B$3:$B$11</c:f>
              <c:numCache>
                <c:formatCode>0</c:formatCode>
                <c:ptCount val="9"/>
                <c:pt idx="0">
                  <c:v>99.1</c:v>
                </c:pt>
                <c:pt idx="1">
                  <c:v>99.4</c:v>
                </c:pt>
                <c:pt idx="2">
                  <c:v>98.8</c:v>
                </c:pt>
                <c:pt idx="3">
                  <c:v>98.7</c:v>
                </c:pt>
                <c:pt idx="4">
                  <c:v>98.9</c:v>
                </c:pt>
                <c:pt idx="5">
                  <c:v>100</c:v>
                </c:pt>
                <c:pt idx="6">
                  <c:v>99</c:v>
                </c:pt>
                <c:pt idx="7">
                  <c:v>98.7</c:v>
                </c:pt>
                <c:pt idx="8">
                  <c:v>100</c:v>
                </c:pt>
              </c:numCache>
            </c:numRef>
          </c:val>
          <c:extLst>
            <c:ext xmlns:c16="http://schemas.microsoft.com/office/drawing/2014/chart" uri="{C3380CC4-5D6E-409C-BE32-E72D297353CC}">
              <c16:uniqueId val="{00000000-2068-42E0-8EE3-F8BC0F31A0F1}"/>
            </c:ext>
          </c:extLst>
        </c:ser>
        <c:ser>
          <c:idx val="1"/>
          <c:order val="1"/>
          <c:tx>
            <c:strRef>
              <c:f>Sheet1!$C$2</c:f>
              <c:strCache>
                <c:ptCount val="1"/>
                <c:pt idx="0">
                  <c:v>PBO</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Sheet1!$A$3:$A$11</c:f>
              <c:strCache>
                <c:ptCount val="9"/>
                <c:pt idx="0">
                  <c:v>Overall</c:v>
                </c:pt>
                <c:pt idx="1">
                  <c:v>HR–</c:v>
                </c:pt>
                <c:pt idx="2">
                  <c:v>HR+</c:v>
                </c:pt>
                <c:pt idx="3">
                  <c:v>HR+ 
ET</c:v>
                </c:pt>
                <c:pt idx="4">
                  <c:v>HR+ 
no ET</c:v>
                </c:pt>
                <c:pt idx="5">
                  <c:v>with
BM</c:v>
                </c:pt>
                <c:pt idx="6">
                  <c:v>without
BM</c:v>
                </c:pt>
                <c:pt idx="7">
                  <c:v>De novo</c:v>
                </c:pt>
                <c:pt idx="8">
                  <c:v>Recurrent</c:v>
                </c:pt>
              </c:strCache>
            </c:strRef>
          </c:cat>
          <c:val>
            <c:numRef>
              <c:f>Sheet1!$C$3:$C$11</c:f>
              <c:numCache>
                <c:formatCode>0</c:formatCode>
                <c:ptCount val="9"/>
                <c:pt idx="0">
                  <c:v>96.6</c:v>
                </c:pt>
                <c:pt idx="1">
                  <c:v>96</c:v>
                </c:pt>
                <c:pt idx="2">
                  <c:v>97.1</c:v>
                </c:pt>
                <c:pt idx="3">
                  <c:v>97.5</c:v>
                </c:pt>
                <c:pt idx="4">
                  <c:v>96.8</c:v>
                </c:pt>
                <c:pt idx="5">
                  <c:v>100</c:v>
                </c:pt>
                <c:pt idx="6">
                  <c:v>96.1</c:v>
                </c:pt>
                <c:pt idx="7">
                  <c:v>96</c:v>
                </c:pt>
                <c:pt idx="8">
                  <c:v>98</c:v>
                </c:pt>
              </c:numCache>
            </c:numRef>
          </c:val>
          <c:extLst>
            <c:ext xmlns:c16="http://schemas.microsoft.com/office/drawing/2014/chart" uri="{C3380CC4-5D6E-409C-BE32-E72D297353CC}">
              <c16:uniqueId val="{00000001-2068-42E0-8EE3-F8BC0F31A0F1}"/>
            </c:ext>
          </c:extLst>
        </c:ser>
        <c:dLbls>
          <c:showLegendKey val="0"/>
          <c:showVal val="0"/>
          <c:showCatName val="0"/>
          <c:showSerName val="0"/>
          <c:showPercent val="0"/>
          <c:showBubbleSize val="0"/>
        </c:dLbls>
        <c:gapWidth val="219"/>
        <c:overlap val="-27"/>
        <c:axId val="235115440"/>
        <c:axId val="235116880"/>
      </c:barChart>
      <c:catAx>
        <c:axId val="235115440"/>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235116880"/>
        <c:crosses val="autoZero"/>
        <c:auto val="1"/>
        <c:lblAlgn val="ctr"/>
        <c:lblOffset val="100"/>
        <c:noMultiLvlLbl val="0"/>
      </c:catAx>
      <c:valAx>
        <c:axId val="235116880"/>
        <c:scaling>
          <c:orientation val="minMax"/>
          <c:max val="100"/>
          <c:min val="0"/>
        </c:scaling>
        <c:delete val="0"/>
        <c:axPos val="l"/>
        <c:numFmt formatCode="0" sourceLinked="0"/>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23511544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2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Sheet1!$B$19</c:f>
              <c:strCache>
                <c:ptCount val="1"/>
                <c:pt idx="0">
                  <c:v>TUC</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Sheet1!$A$20:$A$28</c:f>
              <c:strCache>
                <c:ptCount val="9"/>
                <c:pt idx="0">
                  <c:v>Overall</c:v>
                </c:pt>
                <c:pt idx="1">
                  <c:v>HR–</c:v>
                </c:pt>
                <c:pt idx="2">
                  <c:v>HR+</c:v>
                </c:pt>
                <c:pt idx="3">
                  <c:v>HR+ 
ET</c:v>
                </c:pt>
                <c:pt idx="4">
                  <c:v>HR+ 
no ET</c:v>
                </c:pt>
                <c:pt idx="5">
                  <c:v>with
BM</c:v>
                </c:pt>
                <c:pt idx="6">
                  <c:v>without
BM</c:v>
                </c:pt>
                <c:pt idx="7">
                  <c:v>De novo</c:v>
                </c:pt>
                <c:pt idx="8">
                  <c:v>Recurrent</c:v>
                </c:pt>
              </c:strCache>
            </c:strRef>
          </c:cat>
          <c:val>
            <c:numRef>
              <c:f>Sheet1!$B$20:$B$28</c:f>
              <c:numCache>
                <c:formatCode>0</c:formatCode>
                <c:ptCount val="9"/>
                <c:pt idx="0">
                  <c:v>42.3</c:v>
                </c:pt>
                <c:pt idx="1">
                  <c:v>40.5</c:v>
                </c:pt>
                <c:pt idx="2">
                  <c:v>44</c:v>
                </c:pt>
                <c:pt idx="3">
                  <c:v>46.7</c:v>
                </c:pt>
                <c:pt idx="4">
                  <c:v>41.9</c:v>
                </c:pt>
                <c:pt idx="5">
                  <c:v>47.5</c:v>
                </c:pt>
                <c:pt idx="6">
                  <c:v>41.6</c:v>
                </c:pt>
                <c:pt idx="7">
                  <c:v>44.7</c:v>
                </c:pt>
                <c:pt idx="8">
                  <c:v>36.700000000000003</c:v>
                </c:pt>
              </c:numCache>
            </c:numRef>
          </c:val>
          <c:extLst>
            <c:ext xmlns:c16="http://schemas.microsoft.com/office/drawing/2014/chart" uri="{C3380CC4-5D6E-409C-BE32-E72D297353CC}">
              <c16:uniqueId val="{00000000-EC66-407D-84FD-902975AD518E}"/>
            </c:ext>
          </c:extLst>
        </c:ser>
        <c:ser>
          <c:idx val="1"/>
          <c:order val="1"/>
          <c:tx>
            <c:strRef>
              <c:f>Sheet1!$C$19</c:f>
              <c:strCache>
                <c:ptCount val="1"/>
                <c:pt idx="0">
                  <c:v>PBO</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Sheet1!$A$20:$A$28</c:f>
              <c:strCache>
                <c:ptCount val="9"/>
                <c:pt idx="0">
                  <c:v>Overall</c:v>
                </c:pt>
                <c:pt idx="1">
                  <c:v>HR–</c:v>
                </c:pt>
                <c:pt idx="2">
                  <c:v>HR+</c:v>
                </c:pt>
                <c:pt idx="3">
                  <c:v>HR+ 
ET</c:v>
                </c:pt>
                <c:pt idx="4">
                  <c:v>HR+ 
no ET</c:v>
                </c:pt>
                <c:pt idx="5">
                  <c:v>with
BM</c:v>
                </c:pt>
                <c:pt idx="6">
                  <c:v>without
BM</c:v>
                </c:pt>
                <c:pt idx="7">
                  <c:v>De novo</c:v>
                </c:pt>
                <c:pt idx="8">
                  <c:v>Recurrent</c:v>
                </c:pt>
              </c:strCache>
            </c:strRef>
          </c:cat>
          <c:val>
            <c:numRef>
              <c:f>Sheet1!$C$20:$C$28</c:f>
              <c:numCache>
                <c:formatCode>0</c:formatCode>
                <c:ptCount val="9"/>
                <c:pt idx="0">
                  <c:v>24.4</c:v>
                </c:pt>
                <c:pt idx="1">
                  <c:v>27.8</c:v>
                </c:pt>
                <c:pt idx="2">
                  <c:v>21.4</c:v>
                </c:pt>
                <c:pt idx="3">
                  <c:v>25</c:v>
                </c:pt>
                <c:pt idx="4">
                  <c:v>18.3</c:v>
                </c:pt>
                <c:pt idx="5">
                  <c:v>20</c:v>
                </c:pt>
                <c:pt idx="6">
                  <c:v>25</c:v>
                </c:pt>
                <c:pt idx="7">
                  <c:v>22.9</c:v>
                </c:pt>
                <c:pt idx="8">
                  <c:v>27.7</c:v>
                </c:pt>
              </c:numCache>
            </c:numRef>
          </c:val>
          <c:extLst>
            <c:ext xmlns:c16="http://schemas.microsoft.com/office/drawing/2014/chart" uri="{C3380CC4-5D6E-409C-BE32-E72D297353CC}">
              <c16:uniqueId val="{00000001-EC66-407D-84FD-902975AD518E}"/>
            </c:ext>
          </c:extLst>
        </c:ser>
        <c:dLbls>
          <c:showLegendKey val="0"/>
          <c:showVal val="0"/>
          <c:showCatName val="0"/>
          <c:showSerName val="0"/>
          <c:showPercent val="0"/>
          <c:showBubbleSize val="0"/>
        </c:dLbls>
        <c:gapWidth val="219"/>
        <c:overlap val="-27"/>
        <c:axId val="235115440"/>
        <c:axId val="235116880"/>
      </c:barChart>
      <c:catAx>
        <c:axId val="235115440"/>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235116880"/>
        <c:crosses val="autoZero"/>
        <c:auto val="1"/>
        <c:lblAlgn val="ctr"/>
        <c:lblOffset val="100"/>
        <c:noMultiLvlLbl val="0"/>
      </c:catAx>
      <c:valAx>
        <c:axId val="235116880"/>
        <c:scaling>
          <c:orientation val="minMax"/>
          <c:max val="100"/>
          <c:min val="0"/>
        </c:scaling>
        <c:delete val="0"/>
        <c:axPos val="l"/>
        <c:numFmt formatCode="0" sourceLinked="0"/>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23511544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20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Sheet1!$B$34</c:f>
              <c:strCache>
                <c:ptCount val="1"/>
                <c:pt idx="0">
                  <c:v>TUC</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Sheet1!$A$35:$A$43</c:f>
              <c:strCache>
                <c:ptCount val="9"/>
                <c:pt idx="0">
                  <c:v>Overall</c:v>
                </c:pt>
                <c:pt idx="1">
                  <c:v>HR–</c:v>
                </c:pt>
                <c:pt idx="2">
                  <c:v>HR+</c:v>
                </c:pt>
                <c:pt idx="3">
                  <c:v>HR+ 
ET</c:v>
                </c:pt>
                <c:pt idx="4">
                  <c:v>HR+ 
no ET</c:v>
                </c:pt>
                <c:pt idx="5">
                  <c:v>with
BM</c:v>
                </c:pt>
                <c:pt idx="6">
                  <c:v>without
BM</c:v>
                </c:pt>
                <c:pt idx="7">
                  <c:v>De novo</c:v>
                </c:pt>
                <c:pt idx="8">
                  <c:v>Recurrent</c:v>
                </c:pt>
              </c:strCache>
            </c:strRef>
          </c:cat>
          <c:val>
            <c:numRef>
              <c:f>Sheet1!$B$35:$B$43</c:f>
              <c:numCache>
                <c:formatCode>0</c:formatCode>
                <c:ptCount val="9"/>
                <c:pt idx="0">
                  <c:v>16.899999999999999</c:v>
                </c:pt>
                <c:pt idx="1">
                  <c:v>18.399999999999999</c:v>
                </c:pt>
                <c:pt idx="2">
                  <c:v>15</c:v>
                </c:pt>
                <c:pt idx="3">
                  <c:v>13.3</c:v>
                </c:pt>
                <c:pt idx="4">
                  <c:v>17.2</c:v>
                </c:pt>
                <c:pt idx="5">
                  <c:v>17.5</c:v>
                </c:pt>
                <c:pt idx="6">
                  <c:v>16.8</c:v>
                </c:pt>
                <c:pt idx="7">
                  <c:v>15.8</c:v>
                </c:pt>
                <c:pt idx="8">
                  <c:v>19.399999999999999</c:v>
                </c:pt>
              </c:numCache>
            </c:numRef>
          </c:val>
          <c:extLst>
            <c:ext xmlns:c16="http://schemas.microsoft.com/office/drawing/2014/chart" uri="{C3380CC4-5D6E-409C-BE32-E72D297353CC}">
              <c16:uniqueId val="{00000000-F727-43DE-BA9E-3A82C1BDBBC5}"/>
            </c:ext>
          </c:extLst>
        </c:ser>
        <c:ser>
          <c:idx val="1"/>
          <c:order val="1"/>
          <c:tx>
            <c:strRef>
              <c:f>Sheet1!$C$34</c:f>
              <c:strCache>
                <c:ptCount val="1"/>
                <c:pt idx="0">
                  <c:v>PBO</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Sheet1!$A$35:$A$43</c:f>
              <c:strCache>
                <c:ptCount val="9"/>
                <c:pt idx="0">
                  <c:v>Overall</c:v>
                </c:pt>
                <c:pt idx="1">
                  <c:v>HR–</c:v>
                </c:pt>
                <c:pt idx="2">
                  <c:v>HR+</c:v>
                </c:pt>
                <c:pt idx="3">
                  <c:v>HR+ 
ET</c:v>
                </c:pt>
                <c:pt idx="4">
                  <c:v>HR+ 
no ET</c:v>
                </c:pt>
                <c:pt idx="5">
                  <c:v>with
BM</c:v>
                </c:pt>
                <c:pt idx="6">
                  <c:v>without
BM</c:v>
                </c:pt>
                <c:pt idx="7">
                  <c:v>De novo</c:v>
                </c:pt>
                <c:pt idx="8">
                  <c:v>Recurrent</c:v>
                </c:pt>
              </c:strCache>
            </c:strRef>
          </c:cat>
          <c:val>
            <c:numRef>
              <c:f>Sheet1!$C$35:$C$43</c:f>
              <c:numCache>
                <c:formatCode>0</c:formatCode>
                <c:ptCount val="9"/>
                <c:pt idx="0">
                  <c:v>8</c:v>
                </c:pt>
                <c:pt idx="1">
                  <c:v>9.3000000000000007</c:v>
                </c:pt>
                <c:pt idx="2">
                  <c:v>6.9</c:v>
                </c:pt>
                <c:pt idx="3">
                  <c:v>6.3</c:v>
                </c:pt>
                <c:pt idx="4">
                  <c:v>7.5</c:v>
                </c:pt>
                <c:pt idx="5">
                  <c:v>7.5</c:v>
                </c:pt>
                <c:pt idx="6">
                  <c:v>8.1</c:v>
                </c:pt>
                <c:pt idx="7">
                  <c:v>8.1</c:v>
                </c:pt>
                <c:pt idx="8">
                  <c:v>7.9</c:v>
                </c:pt>
              </c:numCache>
            </c:numRef>
          </c:val>
          <c:extLst>
            <c:ext xmlns:c16="http://schemas.microsoft.com/office/drawing/2014/chart" uri="{C3380CC4-5D6E-409C-BE32-E72D297353CC}">
              <c16:uniqueId val="{00000001-F727-43DE-BA9E-3A82C1BDBBC5}"/>
            </c:ext>
          </c:extLst>
        </c:ser>
        <c:dLbls>
          <c:showLegendKey val="0"/>
          <c:showVal val="0"/>
          <c:showCatName val="0"/>
          <c:showSerName val="0"/>
          <c:showPercent val="0"/>
          <c:showBubbleSize val="0"/>
        </c:dLbls>
        <c:gapWidth val="219"/>
        <c:overlap val="-27"/>
        <c:axId val="235115440"/>
        <c:axId val="235116880"/>
      </c:barChart>
      <c:catAx>
        <c:axId val="235115440"/>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235116880"/>
        <c:crosses val="autoZero"/>
        <c:auto val="1"/>
        <c:lblAlgn val="ctr"/>
        <c:lblOffset val="100"/>
        <c:noMultiLvlLbl val="0"/>
      </c:catAx>
      <c:valAx>
        <c:axId val="235116880"/>
        <c:scaling>
          <c:orientation val="minMax"/>
          <c:max val="100"/>
          <c:min val="0"/>
        </c:scaling>
        <c:delete val="0"/>
        <c:axPos val="l"/>
        <c:numFmt formatCode="0" sourceLinked="0"/>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23511544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200">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Sheet1!$B$53</c:f>
              <c:strCache>
                <c:ptCount val="1"/>
                <c:pt idx="0">
                  <c:v>TUC</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Sheet1!$A$54:$A$62</c:f>
              <c:strCache>
                <c:ptCount val="9"/>
                <c:pt idx="0">
                  <c:v>Overall</c:v>
                </c:pt>
                <c:pt idx="1">
                  <c:v>HR–</c:v>
                </c:pt>
                <c:pt idx="2">
                  <c:v>HR+</c:v>
                </c:pt>
                <c:pt idx="3">
                  <c:v>HR+ 
ET</c:v>
                </c:pt>
                <c:pt idx="4">
                  <c:v>HR+ 
no ET</c:v>
                </c:pt>
                <c:pt idx="5">
                  <c:v>with
BM</c:v>
                </c:pt>
                <c:pt idx="6">
                  <c:v>without
BM</c:v>
                </c:pt>
                <c:pt idx="7">
                  <c:v>De novo</c:v>
                </c:pt>
                <c:pt idx="8">
                  <c:v>Recurrent</c:v>
                </c:pt>
              </c:strCache>
            </c:strRef>
          </c:cat>
          <c:val>
            <c:numRef>
              <c:f>Sheet1!$B$54:$B$62</c:f>
              <c:numCache>
                <c:formatCode>0</c:formatCode>
                <c:ptCount val="9"/>
                <c:pt idx="0">
                  <c:v>13</c:v>
                </c:pt>
                <c:pt idx="1">
                  <c:v>12.7</c:v>
                </c:pt>
                <c:pt idx="2">
                  <c:v>14.3</c:v>
                </c:pt>
                <c:pt idx="3">
                  <c:v>14.7</c:v>
                </c:pt>
                <c:pt idx="4">
                  <c:v>14</c:v>
                </c:pt>
                <c:pt idx="5">
                  <c:v>10</c:v>
                </c:pt>
                <c:pt idx="6">
                  <c:v>14</c:v>
                </c:pt>
                <c:pt idx="7">
                  <c:v>15.4</c:v>
                </c:pt>
                <c:pt idx="8">
                  <c:v>9.1999999999999993</c:v>
                </c:pt>
              </c:numCache>
            </c:numRef>
          </c:val>
          <c:extLst>
            <c:ext xmlns:c16="http://schemas.microsoft.com/office/drawing/2014/chart" uri="{C3380CC4-5D6E-409C-BE32-E72D297353CC}">
              <c16:uniqueId val="{00000000-7A02-406C-BCDE-FBBF1B2DD68F}"/>
            </c:ext>
          </c:extLst>
        </c:ser>
        <c:ser>
          <c:idx val="1"/>
          <c:order val="1"/>
          <c:tx>
            <c:strRef>
              <c:f>Sheet1!$C$53</c:f>
              <c:strCache>
                <c:ptCount val="1"/>
                <c:pt idx="0">
                  <c:v>PBO</c:v>
                </c:pt>
              </c:strCache>
            </c:strRef>
          </c:tx>
          <c:spPr>
            <a:solidFill>
              <a:schemeClr val="bg1">
                <a:lumMod val="95000"/>
              </a:schemeClr>
            </a:solidFill>
            <a:ln>
              <a:noFill/>
            </a:ln>
            <a:effectLst/>
          </c:spPr>
          <c:invertIfNegative val="0"/>
          <c:dLbls>
            <c:dLbl>
              <c:idx val="5"/>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A02-406C-BCDE-FBBF1B2DD68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Sheet1!$A$54:$A$62</c:f>
              <c:strCache>
                <c:ptCount val="9"/>
                <c:pt idx="0">
                  <c:v>Overall</c:v>
                </c:pt>
                <c:pt idx="1">
                  <c:v>HR–</c:v>
                </c:pt>
                <c:pt idx="2">
                  <c:v>HR+</c:v>
                </c:pt>
                <c:pt idx="3">
                  <c:v>HR+ 
ET</c:v>
                </c:pt>
                <c:pt idx="4">
                  <c:v>HR+ 
no ET</c:v>
                </c:pt>
                <c:pt idx="5">
                  <c:v>with
BM</c:v>
                </c:pt>
                <c:pt idx="6">
                  <c:v>without
BM</c:v>
                </c:pt>
                <c:pt idx="7">
                  <c:v>De novo</c:v>
                </c:pt>
                <c:pt idx="8">
                  <c:v>Recurrent</c:v>
                </c:pt>
              </c:strCache>
            </c:strRef>
          </c:cat>
          <c:val>
            <c:numRef>
              <c:f>Sheet1!$C$54:$C$62</c:f>
              <c:numCache>
                <c:formatCode>0</c:formatCode>
                <c:ptCount val="9"/>
                <c:pt idx="0">
                  <c:v>2</c:v>
                </c:pt>
                <c:pt idx="1">
                  <c:v>1.3</c:v>
                </c:pt>
                <c:pt idx="2">
                  <c:v>2.9</c:v>
                </c:pt>
                <c:pt idx="3">
                  <c:v>1.3</c:v>
                </c:pt>
                <c:pt idx="4">
                  <c:v>4.3</c:v>
                </c:pt>
                <c:pt idx="5">
                  <c:v>0</c:v>
                </c:pt>
                <c:pt idx="6">
                  <c:v>2</c:v>
                </c:pt>
                <c:pt idx="7">
                  <c:v>2.2000000000000002</c:v>
                </c:pt>
                <c:pt idx="8">
                  <c:v>2</c:v>
                </c:pt>
              </c:numCache>
            </c:numRef>
          </c:val>
          <c:extLst>
            <c:ext xmlns:c16="http://schemas.microsoft.com/office/drawing/2014/chart" uri="{C3380CC4-5D6E-409C-BE32-E72D297353CC}">
              <c16:uniqueId val="{00000001-7A02-406C-BCDE-FBBF1B2DD68F}"/>
            </c:ext>
          </c:extLst>
        </c:ser>
        <c:dLbls>
          <c:showLegendKey val="0"/>
          <c:showVal val="0"/>
          <c:showCatName val="0"/>
          <c:showSerName val="0"/>
          <c:showPercent val="0"/>
          <c:showBubbleSize val="0"/>
        </c:dLbls>
        <c:gapWidth val="219"/>
        <c:overlap val="-27"/>
        <c:axId val="235115440"/>
        <c:axId val="235116880"/>
      </c:barChart>
      <c:catAx>
        <c:axId val="235115440"/>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235116880"/>
        <c:crosses val="autoZero"/>
        <c:auto val="1"/>
        <c:lblAlgn val="ctr"/>
        <c:lblOffset val="100"/>
        <c:noMultiLvlLbl val="0"/>
      </c:catAx>
      <c:valAx>
        <c:axId val="235116880"/>
        <c:scaling>
          <c:orientation val="minMax"/>
          <c:max val="100"/>
          <c:min val="0"/>
        </c:scaling>
        <c:delete val="0"/>
        <c:axPos val="l"/>
        <c:numFmt formatCode="0" sourceLinked="0"/>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23511544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2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A891C-00A5-4A37-B085-8292CA9E7413}" type="datetimeFigureOut">
              <a:rPr lang="en-US" smtClean="0"/>
              <a:t>5/15/2026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D9E9D-93A9-4E6A-8E42-DC0055A8528E}" type="slidenum">
              <a:rPr lang="en-US" smtClean="0"/>
              <a:t>‹#›</a:t>
            </a:fld>
            <a:endParaRPr lang="en-US"/>
          </a:p>
        </p:txBody>
      </p:sp>
    </p:spTree>
    <p:extLst>
      <p:ext uri="{BB962C8B-B14F-4D97-AF65-F5344CB8AC3E}">
        <p14:creationId xmlns:p14="http://schemas.microsoft.com/office/powerpoint/2010/main" val="23828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Temporary Abstract Submission ID: </a:t>
            </a:r>
            <a:r>
              <a:rPr lang="en-US" sz="1200" kern="1200">
                <a:solidFill>
                  <a:schemeClr val="tx1"/>
                </a:solidFill>
                <a:effectLst/>
                <a:latin typeface="+mn-lt"/>
                <a:ea typeface="+mn-ea"/>
                <a:cs typeface="+mn-cs"/>
              </a:rPr>
              <a:t>530076  </a:t>
            </a:r>
          </a:p>
          <a:p>
            <a:r>
              <a:rPr lang="en-US" sz="1200" b="1" kern="1200">
                <a:solidFill>
                  <a:schemeClr val="tx1"/>
                </a:solidFill>
                <a:effectLst/>
                <a:latin typeface="+mn-lt"/>
                <a:ea typeface="+mn-ea"/>
                <a:cs typeface="+mn-cs"/>
              </a:rPr>
              <a:t>Abstract Number for Publication: </a:t>
            </a:r>
            <a:r>
              <a:rPr lang="en-US" sz="1200" kern="1200">
                <a:solidFill>
                  <a:schemeClr val="tx1"/>
                </a:solidFill>
                <a:effectLst/>
                <a:latin typeface="+mn-lt"/>
                <a:ea typeface="+mn-ea"/>
                <a:cs typeface="+mn-cs"/>
              </a:rPr>
              <a:t>1005  </a:t>
            </a:r>
          </a:p>
          <a:p>
            <a:r>
              <a:rPr lang="en-US" sz="1200" b="1" kern="1200">
                <a:solidFill>
                  <a:schemeClr val="tx1"/>
                </a:solidFill>
                <a:effectLst/>
                <a:latin typeface="+mn-lt"/>
                <a:ea typeface="+mn-ea"/>
                <a:cs typeface="+mn-cs"/>
              </a:rPr>
              <a:t>Abstract Title: </a:t>
            </a:r>
            <a:r>
              <a:rPr lang="en-US" sz="1200" kern="1200">
                <a:solidFill>
                  <a:schemeClr val="tx1"/>
                </a:solidFill>
                <a:effectLst/>
                <a:latin typeface="+mn-lt"/>
                <a:ea typeface="+mn-ea"/>
                <a:cs typeface="+mn-cs"/>
              </a:rPr>
              <a:t>Efficacy and safety of tucatinib (TUC) vs placebo (PBO) combined with trastuzumab and pertuzumab (HP) as maintenance therapy for HER2+ metastatic breast cancer by stratified subgroups.  </a:t>
            </a:r>
          </a:p>
          <a:p>
            <a:r>
              <a:rPr lang="en-US" sz="1200" b="1" kern="1200">
                <a:solidFill>
                  <a:schemeClr val="tx1"/>
                </a:solidFill>
                <a:effectLst/>
                <a:latin typeface="+mn-lt"/>
                <a:ea typeface="+mn-ea"/>
                <a:cs typeface="+mn-cs"/>
              </a:rPr>
              <a:t>Session Type/Title: </a:t>
            </a:r>
            <a:r>
              <a:rPr lang="en-US" sz="1200" kern="1200">
                <a:solidFill>
                  <a:schemeClr val="tx1"/>
                </a:solidFill>
                <a:effectLst/>
                <a:latin typeface="+mn-lt"/>
                <a:ea typeface="+mn-ea"/>
                <a:cs typeface="+mn-cs"/>
              </a:rPr>
              <a:t>Oral Abstract Session - Breast Cancer—Metastatic </a:t>
            </a:r>
          </a:p>
          <a:p>
            <a:r>
              <a:rPr lang="en-US" sz="1200" b="1" kern="1200">
                <a:solidFill>
                  <a:schemeClr val="tx1"/>
                </a:solidFill>
                <a:effectLst/>
                <a:latin typeface="+mn-lt"/>
                <a:ea typeface="+mn-ea"/>
                <a:cs typeface="+mn-cs"/>
              </a:rPr>
              <a:t>Session:</a:t>
            </a:r>
            <a:r>
              <a:rPr lang="en-US" sz="1200" kern="1200">
                <a:solidFill>
                  <a:schemeClr val="tx1"/>
                </a:solidFill>
                <a:effectLst/>
                <a:latin typeface="+mn-lt"/>
                <a:ea typeface="+mn-ea"/>
                <a:cs typeface="+mn-cs"/>
              </a:rPr>
              <a:t> June 2, 2026, 9:45</a:t>
            </a:r>
            <a:r>
              <a:rPr lang="en-GB"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12:45 PM CDT</a:t>
            </a:r>
          </a:p>
          <a:p>
            <a:r>
              <a:rPr lang="en-US" sz="1200" b="1" kern="1200">
                <a:solidFill>
                  <a:schemeClr val="tx1"/>
                </a:solidFill>
                <a:effectLst/>
                <a:latin typeface="+mn-lt"/>
                <a:ea typeface="+mn-ea"/>
                <a:cs typeface="+mn-cs"/>
              </a:rPr>
              <a:t>Time: </a:t>
            </a:r>
            <a:r>
              <a:rPr lang="en-US" sz="1200" kern="1200">
                <a:solidFill>
                  <a:schemeClr val="tx1"/>
                </a:solidFill>
                <a:effectLst/>
                <a:latin typeface="+mn-lt"/>
                <a:ea typeface="+mn-ea"/>
                <a:cs typeface="+mn-cs"/>
              </a:rPr>
              <a:t>11:09 AM</a:t>
            </a:r>
            <a:r>
              <a:rPr lang="en-GB"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11:21 AM CDT</a:t>
            </a:r>
          </a:p>
          <a:p>
            <a:r>
              <a:rPr lang="en-US" sz="1200" b="1" kern="1200">
                <a:solidFill>
                  <a:schemeClr val="tx1"/>
                </a:solidFill>
                <a:effectLst/>
                <a:latin typeface="+mn-lt"/>
                <a:ea typeface="+mn-ea"/>
                <a:cs typeface="+mn-cs"/>
              </a:rPr>
              <a:t>Location: </a:t>
            </a:r>
            <a:r>
              <a:rPr lang="en-US" sz="1200" kern="1200">
                <a:solidFill>
                  <a:schemeClr val="tx1"/>
                </a:solidFill>
                <a:effectLst/>
                <a:latin typeface="+mn-lt"/>
                <a:ea typeface="+mn-ea"/>
                <a:cs typeface="+mn-cs"/>
              </a:rPr>
              <a:t>Hall D1</a:t>
            </a:r>
          </a:p>
          <a:p>
            <a:r>
              <a:rPr lang="en-US" sz="1200" b="1" kern="1200">
                <a:solidFill>
                  <a:schemeClr val="tx1"/>
                </a:solidFill>
                <a:effectLst/>
                <a:latin typeface="+mn-lt"/>
                <a:ea typeface="+mn-ea"/>
                <a:cs typeface="+mn-cs"/>
              </a:rPr>
              <a:t>Presentation Time:</a:t>
            </a:r>
            <a:r>
              <a:rPr lang="en-US" sz="1200" kern="1200">
                <a:solidFill>
                  <a:schemeClr val="tx1"/>
                </a:solidFill>
                <a:effectLst/>
                <a:latin typeface="+mn-lt"/>
                <a:ea typeface="+mn-ea"/>
                <a:cs typeface="+mn-cs"/>
              </a:rPr>
              <a:t> You will have 12 minutes to present your abstract. This does not include Q&amp;A, which will be done at the end of each abstract grouping. </a:t>
            </a:r>
            <a:endParaRPr lang="en-US"/>
          </a:p>
        </p:txBody>
      </p:sp>
      <p:sp>
        <p:nvSpPr>
          <p:cNvPr id="4" name="Slide Number Placeholder 3"/>
          <p:cNvSpPr>
            <a:spLocks noGrp="1"/>
          </p:cNvSpPr>
          <p:nvPr>
            <p:ph type="sldNum" sz="quarter" idx="5"/>
          </p:nvPr>
        </p:nvSpPr>
        <p:spPr/>
        <p:txBody>
          <a:bodyPr/>
          <a:lstStyle/>
          <a:p>
            <a:fld id="{D14D9E9D-93A9-4E6A-8E42-DC0055A8528E}" type="slidenum">
              <a:rPr lang="en-US" smtClean="0"/>
              <a:t>1</a:t>
            </a:fld>
            <a:endParaRPr lang="en-US"/>
          </a:p>
        </p:txBody>
      </p:sp>
    </p:spTree>
    <p:extLst>
      <p:ext uri="{BB962C8B-B14F-4D97-AF65-F5344CB8AC3E}">
        <p14:creationId xmlns:p14="http://schemas.microsoft.com/office/powerpoint/2010/main" val="2957407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4D9E9D-93A9-4E6A-8E42-DC0055A8528E}" type="slidenum">
              <a:rPr lang="en-US" smtClean="0"/>
              <a:t>5</a:t>
            </a:fld>
            <a:endParaRPr lang="en-US"/>
          </a:p>
        </p:txBody>
      </p:sp>
    </p:spTree>
    <p:extLst>
      <p:ext uri="{BB962C8B-B14F-4D97-AF65-F5344CB8AC3E}">
        <p14:creationId xmlns:p14="http://schemas.microsoft.com/office/powerpoint/2010/main" val="4233591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4D9E9D-93A9-4E6A-8E42-DC0055A8528E}" type="slidenum">
              <a:rPr lang="en-US" smtClean="0"/>
              <a:t>6</a:t>
            </a:fld>
            <a:endParaRPr lang="en-US"/>
          </a:p>
        </p:txBody>
      </p:sp>
    </p:spTree>
    <p:extLst>
      <p:ext uri="{BB962C8B-B14F-4D97-AF65-F5344CB8AC3E}">
        <p14:creationId xmlns:p14="http://schemas.microsoft.com/office/powerpoint/2010/main" val="1929538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4D9E9D-93A9-4E6A-8E42-DC0055A8528E}" type="slidenum">
              <a:rPr lang="en-US" smtClean="0"/>
              <a:t>7</a:t>
            </a:fld>
            <a:endParaRPr lang="en-US"/>
          </a:p>
        </p:txBody>
      </p:sp>
    </p:spTree>
    <p:extLst>
      <p:ext uri="{BB962C8B-B14F-4D97-AF65-F5344CB8AC3E}">
        <p14:creationId xmlns:p14="http://schemas.microsoft.com/office/powerpoint/2010/main" val="19499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5FC5A-9B6A-B2D2-A53A-24F36EE3A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39F025-FBE6-C0B5-55D4-E134BC06D8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BB6C90-7837-84DB-AEFA-92027B4A45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D5BC2F-CAAA-23BD-8446-A3E193610DBA}"/>
              </a:ext>
            </a:extLst>
          </p:cNvPr>
          <p:cNvSpPr>
            <a:spLocks noGrp="1"/>
          </p:cNvSpPr>
          <p:nvPr>
            <p:ph type="sldNum" sz="quarter" idx="5"/>
          </p:nvPr>
        </p:nvSpPr>
        <p:spPr/>
        <p:txBody>
          <a:bodyPr/>
          <a:lstStyle/>
          <a:p>
            <a:fld id="{D14D9E9D-93A9-4E6A-8E42-DC0055A8528E}" type="slidenum">
              <a:rPr lang="en-US" smtClean="0"/>
              <a:t>8</a:t>
            </a:fld>
            <a:endParaRPr lang="en-US"/>
          </a:p>
        </p:txBody>
      </p:sp>
    </p:spTree>
    <p:extLst>
      <p:ext uri="{BB962C8B-B14F-4D97-AF65-F5344CB8AC3E}">
        <p14:creationId xmlns:p14="http://schemas.microsoft.com/office/powerpoint/2010/main" val="3540532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4D9E9D-93A9-4E6A-8E42-DC0055A8528E}" type="slidenum">
              <a:rPr lang="en-US" smtClean="0"/>
              <a:t>9</a:t>
            </a:fld>
            <a:endParaRPr lang="en-US"/>
          </a:p>
        </p:txBody>
      </p:sp>
    </p:spTree>
    <p:extLst>
      <p:ext uri="{BB962C8B-B14F-4D97-AF65-F5344CB8AC3E}">
        <p14:creationId xmlns:p14="http://schemas.microsoft.com/office/powerpoint/2010/main" val="3109370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4D9E9D-93A9-4E6A-8E42-DC0055A8528E}" type="slidenum">
              <a:rPr lang="en-US" smtClean="0"/>
              <a:t>10</a:t>
            </a:fld>
            <a:endParaRPr lang="en-US"/>
          </a:p>
        </p:txBody>
      </p:sp>
    </p:spTree>
    <p:extLst>
      <p:ext uri="{BB962C8B-B14F-4D97-AF65-F5344CB8AC3E}">
        <p14:creationId xmlns:p14="http://schemas.microsoft.com/office/powerpoint/2010/main" val="3673540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4D9E9D-93A9-4E6A-8E42-DC0055A8528E}" type="slidenum">
              <a:rPr lang="en-US" smtClean="0"/>
              <a:t>12</a:t>
            </a:fld>
            <a:endParaRPr lang="en-US"/>
          </a:p>
        </p:txBody>
      </p:sp>
    </p:spTree>
    <p:extLst>
      <p:ext uri="{BB962C8B-B14F-4D97-AF65-F5344CB8AC3E}">
        <p14:creationId xmlns:p14="http://schemas.microsoft.com/office/powerpoint/2010/main" val="4085585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DE7A-85D9-41DD-86FC-5A5E00CB01EC}"/>
              </a:ext>
            </a:extLst>
          </p:cNvPr>
          <p:cNvSpPr>
            <a:spLocks noGrp="1"/>
          </p:cNvSpPr>
          <p:nvPr>
            <p:ph type="ctrTitle" hasCustomPrompt="1"/>
          </p:nvPr>
        </p:nvSpPr>
        <p:spPr>
          <a:xfrm>
            <a:off x="640080" y="1489130"/>
            <a:ext cx="10972800" cy="2223261"/>
          </a:xfrm>
        </p:spPr>
        <p:txBody>
          <a:bodyPr anchor="b">
            <a:normAutofit/>
          </a:bodyPr>
          <a:lstStyle>
            <a:lvl1pPr algn="l">
              <a:defRPr sz="5400" b="1">
                <a:solidFill>
                  <a:srgbClr val="002557"/>
                </a:solidFill>
                <a:latin typeface="Arial" panose="020B0604020202020204" pitchFamily="34" charset="0"/>
                <a:cs typeface="Arial" panose="020B0604020202020204" pitchFamily="34" charset="0"/>
              </a:defRPr>
            </a:lvl1pPr>
          </a:lstStyle>
          <a:p>
            <a:r>
              <a:rPr lang="en-US"/>
              <a:t>TITLE OF MODULE/LECTURE</a:t>
            </a:r>
          </a:p>
        </p:txBody>
      </p:sp>
      <p:sp>
        <p:nvSpPr>
          <p:cNvPr id="3" name="Subtitle 2">
            <a:extLst>
              <a:ext uri="{FF2B5EF4-FFF2-40B4-BE49-F238E27FC236}">
                <a16:creationId xmlns:a16="http://schemas.microsoft.com/office/drawing/2014/main" id="{144CC758-05CD-498C-B7EA-1421DD07FBAE}"/>
              </a:ext>
            </a:extLst>
          </p:cNvPr>
          <p:cNvSpPr>
            <a:spLocks noGrp="1"/>
          </p:cNvSpPr>
          <p:nvPr>
            <p:ph type="subTitle" idx="1"/>
          </p:nvPr>
        </p:nvSpPr>
        <p:spPr>
          <a:xfrm>
            <a:off x="640080" y="3797535"/>
            <a:ext cx="10972800" cy="948671"/>
          </a:xfrm>
        </p:spPr>
        <p:txBody>
          <a:bodyPr>
            <a:normAutofit/>
          </a:bodyPr>
          <a:lstStyle>
            <a:lvl1pPr marL="0" indent="0" algn="l">
              <a:buNone/>
              <a:defRPr sz="2800">
                <a:solidFill>
                  <a:srgbClr val="0025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8">
            <a:extLst>
              <a:ext uri="{FF2B5EF4-FFF2-40B4-BE49-F238E27FC236}">
                <a16:creationId xmlns:a16="http://schemas.microsoft.com/office/drawing/2014/main" id="{1D9F7408-FA39-411A-B427-9F7A5AE9AC1D}"/>
              </a:ext>
            </a:extLst>
          </p:cNvPr>
          <p:cNvSpPr>
            <a:spLocks noGrp="1"/>
          </p:cNvSpPr>
          <p:nvPr>
            <p:ph type="body" sz="quarter" idx="14" hasCustomPrompt="1"/>
          </p:nvPr>
        </p:nvSpPr>
        <p:spPr>
          <a:xfrm>
            <a:off x="640080" y="5142187"/>
            <a:ext cx="10972800" cy="594131"/>
          </a:xfrm>
        </p:spPr>
        <p:txBody>
          <a:bodyPr>
            <a:noAutofit/>
          </a:bodyPr>
          <a:lstStyle>
            <a:lvl1pPr marL="0" indent="0">
              <a:buFontTx/>
              <a:buNone/>
              <a:defRPr sz="2000">
                <a:solidFill>
                  <a:srgbClr val="002557"/>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Speaker</a:t>
            </a:r>
          </a:p>
        </p:txBody>
      </p:sp>
      <p:pic>
        <p:nvPicPr>
          <p:cNvPr id="6" name="Picture 5">
            <a:extLst>
              <a:ext uri="{FF2B5EF4-FFF2-40B4-BE49-F238E27FC236}">
                <a16:creationId xmlns:a16="http://schemas.microsoft.com/office/drawing/2014/main" id="{567FB3A7-0AD3-4819-9FFB-85C98D4281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40083" y="490957"/>
            <a:ext cx="2233778" cy="632904"/>
          </a:xfrm>
          <a:prstGeom prst="rect">
            <a:avLst/>
          </a:prstGeom>
        </p:spPr>
      </p:pic>
      <p:sp>
        <p:nvSpPr>
          <p:cNvPr id="8" name="Text Placeholder 4">
            <a:extLst>
              <a:ext uri="{FF2B5EF4-FFF2-40B4-BE49-F238E27FC236}">
                <a16:creationId xmlns:a16="http://schemas.microsoft.com/office/drawing/2014/main" id="{17D14182-7338-E24A-A336-65D15A265736}"/>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262551348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7BC0B0E-85B0-5647-8D1C-9EE40FB0FA12}"/>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388873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54B21-5ACF-49E1-A84C-36FD8CEB4E8A}"/>
              </a:ext>
            </a:extLst>
          </p:cNvPr>
          <p:cNvSpPr>
            <a:spLocks noGrp="1"/>
          </p:cNvSpPr>
          <p:nvPr>
            <p:ph type="sldNum" sz="quarter" idx="12"/>
          </p:nvPr>
        </p:nvSpPr>
        <p:spPr/>
        <p:txBody>
          <a:bodyPr/>
          <a:lstStyle/>
          <a:p>
            <a:fld id="{BE33F7A0-71F0-446B-9DE8-6D75BE64EE0F}" type="slidenum">
              <a:rPr lang="en-US" smtClean="0"/>
              <a:t>‹#›</a:t>
            </a:fld>
            <a:endParaRPr lang="en-US"/>
          </a:p>
        </p:txBody>
      </p:sp>
      <p:sp>
        <p:nvSpPr>
          <p:cNvPr id="5" name="Title 1">
            <a:extLst>
              <a:ext uri="{FF2B5EF4-FFF2-40B4-BE49-F238E27FC236}">
                <a16:creationId xmlns:a16="http://schemas.microsoft.com/office/drawing/2014/main" id="{8157A794-B351-4E1D-AC06-88E609E324B6}"/>
              </a:ext>
            </a:extLst>
          </p:cNvPr>
          <p:cNvSpPr>
            <a:spLocks noGrp="1"/>
          </p:cNvSpPr>
          <p:nvPr>
            <p:ph type="ctrTitle" hasCustomPrompt="1"/>
          </p:nvPr>
        </p:nvSpPr>
        <p:spPr>
          <a:xfrm>
            <a:off x="667512" y="2257671"/>
            <a:ext cx="10972800" cy="1970998"/>
          </a:xfrm>
        </p:spPr>
        <p:txBody>
          <a:bodyPr anchor="ctr" anchorCtr="0">
            <a:normAutofit/>
          </a:bodyPr>
          <a:lstStyle>
            <a:lvl1pPr algn="l">
              <a:defRPr sz="4000" b="1">
                <a:solidFill>
                  <a:srgbClr val="00255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4">
            <a:extLst>
              <a:ext uri="{FF2B5EF4-FFF2-40B4-BE49-F238E27FC236}">
                <a16:creationId xmlns:a16="http://schemas.microsoft.com/office/drawing/2014/main" id="{7CB67DAE-E1EF-8040-9240-16BFD8EDA7AE}"/>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1891049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54B21-5ACF-49E1-A84C-36FD8CEB4E8A}"/>
              </a:ext>
            </a:extLst>
          </p:cNvPr>
          <p:cNvSpPr>
            <a:spLocks noGrp="1"/>
          </p:cNvSpPr>
          <p:nvPr>
            <p:ph type="sldNum" sz="quarter" idx="12"/>
          </p:nvPr>
        </p:nvSpPr>
        <p:spPr/>
        <p:txBody>
          <a:bodyPr/>
          <a:lstStyle/>
          <a:p>
            <a:fld id="{BE33F7A0-71F0-446B-9DE8-6D75BE64EE0F}" type="slidenum">
              <a:rPr lang="en-US" smtClean="0"/>
              <a:t>‹#›</a:t>
            </a:fld>
            <a:endParaRPr lang="en-US"/>
          </a:p>
        </p:txBody>
      </p:sp>
      <p:sp>
        <p:nvSpPr>
          <p:cNvPr id="6" name="Text Placeholder 4">
            <a:extLst>
              <a:ext uri="{FF2B5EF4-FFF2-40B4-BE49-F238E27FC236}">
                <a16:creationId xmlns:a16="http://schemas.microsoft.com/office/drawing/2014/main" id="{90609FE5-2F18-684C-97F3-2F85F052DB04}"/>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3934686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DE7A-85D9-41DD-86FC-5A5E00CB01EC}"/>
              </a:ext>
            </a:extLst>
          </p:cNvPr>
          <p:cNvSpPr>
            <a:spLocks noGrp="1"/>
          </p:cNvSpPr>
          <p:nvPr>
            <p:ph type="ctrTitle" hasCustomPrompt="1"/>
          </p:nvPr>
        </p:nvSpPr>
        <p:spPr>
          <a:xfrm>
            <a:off x="640080" y="1489130"/>
            <a:ext cx="10972800" cy="2223261"/>
          </a:xfrm>
        </p:spPr>
        <p:txBody>
          <a:bodyPr anchor="b">
            <a:normAutofit/>
          </a:bodyPr>
          <a:lstStyle>
            <a:lvl1pPr algn="l">
              <a:defRPr sz="5400" b="1">
                <a:solidFill>
                  <a:schemeClr val="bg1"/>
                </a:solidFill>
                <a:latin typeface="Arial" panose="020B0604020202020204" pitchFamily="34" charset="0"/>
                <a:cs typeface="Arial" panose="020B0604020202020204" pitchFamily="34" charset="0"/>
              </a:defRPr>
            </a:lvl1pPr>
          </a:lstStyle>
          <a:p>
            <a:r>
              <a:rPr lang="en-US"/>
              <a:t>TITLE OF MODULE/LECTURE</a:t>
            </a:r>
          </a:p>
        </p:txBody>
      </p:sp>
      <p:sp>
        <p:nvSpPr>
          <p:cNvPr id="3" name="Subtitle 2">
            <a:extLst>
              <a:ext uri="{FF2B5EF4-FFF2-40B4-BE49-F238E27FC236}">
                <a16:creationId xmlns:a16="http://schemas.microsoft.com/office/drawing/2014/main" id="{144CC758-05CD-498C-B7EA-1421DD07FBAE}"/>
              </a:ext>
            </a:extLst>
          </p:cNvPr>
          <p:cNvSpPr>
            <a:spLocks noGrp="1"/>
          </p:cNvSpPr>
          <p:nvPr>
            <p:ph type="subTitle" idx="1"/>
          </p:nvPr>
        </p:nvSpPr>
        <p:spPr>
          <a:xfrm>
            <a:off x="640080" y="3797535"/>
            <a:ext cx="10972800" cy="948671"/>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8">
            <a:extLst>
              <a:ext uri="{FF2B5EF4-FFF2-40B4-BE49-F238E27FC236}">
                <a16:creationId xmlns:a16="http://schemas.microsoft.com/office/drawing/2014/main" id="{1D9F7408-FA39-411A-B427-9F7A5AE9AC1D}"/>
              </a:ext>
            </a:extLst>
          </p:cNvPr>
          <p:cNvSpPr>
            <a:spLocks noGrp="1"/>
          </p:cNvSpPr>
          <p:nvPr>
            <p:ph type="body" sz="quarter" idx="14" hasCustomPrompt="1"/>
          </p:nvPr>
        </p:nvSpPr>
        <p:spPr>
          <a:xfrm>
            <a:off x="640080" y="5142187"/>
            <a:ext cx="10972800" cy="594131"/>
          </a:xfrm>
        </p:spPr>
        <p:txBody>
          <a:bodyPr>
            <a:noAutofit/>
          </a:bodyPr>
          <a:lstStyle>
            <a:lvl1pPr marL="0" indent="0">
              <a:buFontTx/>
              <a:buNone/>
              <a:defRPr sz="200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Speaker</a:t>
            </a:r>
          </a:p>
        </p:txBody>
      </p:sp>
      <p:pic>
        <p:nvPicPr>
          <p:cNvPr id="6" name="Picture 5">
            <a:extLst>
              <a:ext uri="{FF2B5EF4-FFF2-40B4-BE49-F238E27FC236}">
                <a16:creationId xmlns:a16="http://schemas.microsoft.com/office/drawing/2014/main" id="{567FB3A7-0AD3-4819-9FFB-85C98D4281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40083" y="490957"/>
            <a:ext cx="2233778" cy="632904"/>
          </a:xfrm>
          <a:prstGeom prst="rect">
            <a:avLst/>
          </a:prstGeom>
        </p:spPr>
      </p:pic>
      <p:sp>
        <p:nvSpPr>
          <p:cNvPr id="8" name="Text Placeholder 4">
            <a:extLst>
              <a:ext uri="{FF2B5EF4-FFF2-40B4-BE49-F238E27FC236}">
                <a16:creationId xmlns:a16="http://schemas.microsoft.com/office/drawing/2014/main" id="{17D14182-7338-E24A-A336-65D15A265736}"/>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48044959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7BC0B0E-85B0-5647-8D1C-9EE40FB0FA12}"/>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
        <p:nvSpPr>
          <p:cNvPr id="3" name="Slide Number Placeholder 3">
            <a:extLst>
              <a:ext uri="{FF2B5EF4-FFF2-40B4-BE49-F238E27FC236}">
                <a16:creationId xmlns:a16="http://schemas.microsoft.com/office/drawing/2014/main" id="{0105B1D1-26C0-FD10-A12C-E6DB448BF759}"/>
              </a:ext>
            </a:extLst>
          </p:cNvPr>
          <p:cNvSpPr>
            <a:spLocks noGrp="1"/>
          </p:cNvSpPr>
          <p:nvPr>
            <p:ph type="sldNum" sz="quarter" idx="12"/>
          </p:nvPr>
        </p:nvSpPr>
        <p:spPr>
          <a:xfrm>
            <a:off x="11868150" y="5981700"/>
            <a:ext cx="323850" cy="239259"/>
          </a:xfrm>
          <a:prstGeom prst="rect">
            <a:avLst/>
          </a:prstGeom>
        </p:spPr>
        <p:txBody>
          <a:bodyPr/>
          <a:lstStyle>
            <a:lvl1pPr>
              <a:defRPr sz="900">
                <a:solidFill>
                  <a:schemeClr val="bg1"/>
                </a:solidFill>
              </a:defRPr>
            </a:lvl1pPr>
          </a:lstStyle>
          <a:p>
            <a:fld id="{BE33F7A0-71F0-446B-9DE8-6D75BE64EE0F}" type="slidenum">
              <a:rPr lang="en-US" smtClean="0"/>
              <a:pPr/>
              <a:t>‹#›</a:t>
            </a:fld>
            <a:endParaRPr lang="en-US"/>
          </a:p>
        </p:txBody>
      </p:sp>
    </p:spTree>
    <p:extLst>
      <p:ext uri="{BB962C8B-B14F-4D97-AF65-F5344CB8AC3E}">
        <p14:creationId xmlns:p14="http://schemas.microsoft.com/office/powerpoint/2010/main" val="3962026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157A794-B351-4E1D-AC06-88E609E324B6}"/>
              </a:ext>
            </a:extLst>
          </p:cNvPr>
          <p:cNvSpPr>
            <a:spLocks noGrp="1"/>
          </p:cNvSpPr>
          <p:nvPr>
            <p:ph type="ctrTitle" hasCustomPrompt="1"/>
          </p:nvPr>
        </p:nvSpPr>
        <p:spPr>
          <a:xfrm>
            <a:off x="667512" y="2257671"/>
            <a:ext cx="10972800" cy="1970998"/>
          </a:xfrm>
        </p:spPr>
        <p:txBody>
          <a:bodyPr anchor="ctr" anchorCtr="0">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4">
            <a:extLst>
              <a:ext uri="{FF2B5EF4-FFF2-40B4-BE49-F238E27FC236}">
                <a16:creationId xmlns:a16="http://schemas.microsoft.com/office/drawing/2014/main" id="{7CB67DAE-E1EF-8040-9240-16BFD8EDA7AE}"/>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166059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54B21-5ACF-49E1-A84C-36FD8CEB4E8A}"/>
              </a:ext>
            </a:extLst>
          </p:cNvPr>
          <p:cNvSpPr>
            <a:spLocks noGrp="1"/>
          </p:cNvSpPr>
          <p:nvPr>
            <p:ph type="sldNum" sz="quarter" idx="12"/>
          </p:nvPr>
        </p:nvSpPr>
        <p:spPr>
          <a:xfrm>
            <a:off x="11868150" y="5981700"/>
            <a:ext cx="323850" cy="239259"/>
          </a:xfrm>
          <a:prstGeom prst="rect">
            <a:avLst/>
          </a:prstGeom>
        </p:spPr>
        <p:txBody>
          <a:bodyPr/>
          <a:lstStyle>
            <a:lvl1pPr>
              <a:defRPr sz="900">
                <a:solidFill>
                  <a:schemeClr val="bg1"/>
                </a:solidFill>
              </a:defRPr>
            </a:lvl1pPr>
          </a:lstStyle>
          <a:p>
            <a:fld id="{BE33F7A0-71F0-446B-9DE8-6D75BE64EE0F}" type="slidenum">
              <a:rPr lang="en-US" smtClean="0"/>
              <a:pPr/>
              <a:t>‹#›</a:t>
            </a:fld>
            <a:endParaRPr lang="en-US"/>
          </a:p>
        </p:txBody>
      </p:sp>
      <p:sp>
        <p:nvSpPr>
          <p:cNvPr id="6" name="Text Placeholder 4">
            <a:extLst>
              <a:ext uri="{FF2B5EF4-FFF2-40B4-BE49-F238E27FC236}">
                <a16:creationId xmlns:a16="http://schemas.microsoft.com/office/drawing/2014/main" id="{90609FE5-2F18-684C-97F3-2F85F052DB04}"/>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337159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4C78CB-3800-97E8-9FAC-0C8566A03E37}"/>
              </a:ext>
            </a:extLst>
          </p:cNvPr>
          <p:cNvPicPr>
            <a:picLocks noChangeAspect="1"/>
          </p:cNvPicPr>
          <p:nvPr userDrawn="1"/>
        </p:nvPicPr>
        <p:blipFill>
          <a:blip r:embed="rId2"/>
          <a:src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EEFF8F6F-CD57-4A4C-A46C-F178B7473D93}"/>
              </a:ext>
            </a:extLst>
          </p:cNvPr>
          <p:cNvSpPr>
            <a:spLocks noGrp="1"/>
          </p:cNvSpPr>
          <p:nvPr>
            <p:ph idx="1"/>
          </p:nvPr>
        </p:nvSpPr>
        <p:spPr>
          <a:xfrm>
            <a:off x="508000" y="1454311"/>
            <a:ext cx="10972800" cy="4525963"/>
          </a:xfrm>
          <a:prstGeom prst="rect">
            <a:avLst/>
          </a:prstGeom>
        </p:spPr>
        <p:txBody>
          <a:bodyPr/>
          <a:lstStyle>
            <a:lvl1pPr marL="457189" indent="-457189">
              <a:lnSpc>
                <a:spcPct val="100000"/>
              </a:lnSpc>
              <a:spcBef>
                <a:spcPts val="1200"/>
              </a:spcBef>
              <a:buClr>
                <a:srgbClr val="4DAF46"/>
              </a:buClr>
              <a:buFont typeface="Wingdings" pitchFamily="2" charset="2"/>
              <a:buChar char="§"/>
              <a:defRPr sz="2933">
                <a:latin typeface="Arial" panose="020B0604020202020204" pitchFamily="34" charset="0"/>
                <a:cs typeface="Arial" panose="020B0604020202020204" pitchFamily="34" charset="0"/>
              </a:defRPr>
            </a:lvl1pPr>
            <a:lvl2pPr marL="990575" indent="-380990">
              <a:lnSpc>
                <a:spcPct val="100000"/>
              </a:lnSpc>
              <a:spcBef>
                <a:spcPts val="1200"/>
              </a:spcBef>
              <a:buClr>
                <a:srgbClr val="4DAF46"/>
              </a:buClr>
              <a:buFont typeface="Arial" panose="020B0604020202020204" pitchFamily="34" charset="0"/>
              <a:buChar char="•"/>
              <a:defRPr sz="2667">
                <a:latin typeface="Arial" panose="020B0604020202020204" pitchFamily="34" charset="0"/>
                <a:cs typeface="Arial" panose="020B0604020202020204" pitchFamily="34" charset="0"/>
              </a:defRPr>
            </a:lvl2pPr>
            <a:lvl3pPr marL="1676358" indent="-457189">
              <a:lnSpc>
                <a:spcPct val="100000"/>
              </a:lnSpc>
              <a:spcBef>
                <a:spcPts val="1200"/>
              </a:spcBef>
              <a:buClr>
                <a:srgbClr val="4DAF46"/>
              </a:buClr>
              <a:buFont typeface="Wingdings" pitchFamily="2" charset="2"/>
              <a:buChar char="q"/>
              <a:defRPr sz="2400">
                <a:latin typeface="Arial" panose="020B0604020202020204" pitchFamily="34" charset="0"/>
                <a:cs typeface="Arial" panose="020B0604020202020204" pitchFamily="34" charset="0"/>
              </a:defRPr>
            </a:lvl3pPr>
            <a:lvl4pPr marL="2133547" indent="-304792">
              <a:lnSpc>
                <a:spcPct val="100000"/>
              </a:lnSpc>
              <a:spcBef>
                <a:spcPts val="1200"/>
              </a:spcBef>
              <a:buClr>
                <a:srgbClr val="4DAF46"/>
              </a:buClr>
              <a:buSzPct val="100000"/>
              <a:buFont typeface="Courier New" panose="02070309020205020404" pitchFamily="49" charset="0"/>
              <a:buChar char="o"/>
              <a:defRPr sz="2133">
                <a:latin typeface="Arial" panose="020B0604020202020204" pitchFamily="34" charset="0"/>
                <a:cs typeface="Arial" panose="020B0604020202020204" pitchFamily="34" charset="0"/>
              </a:defRPr>
            </a:lvl4pPr>
            <a:lvl5pPr marL="2743131" indent="-304792">
              <a:lnSpc>
                <a:spcPct val="100000"/>
              </a:lnSpc>
              <a:spcBef>
                <a:spcPts val="1200"/>
              </a:spcBef>
              <a:buClr>
                <a:srgbClr val="4DAF46"/>
              </a:buClr>
              <a:buSzPct val="100000"/>
              <a:buFont typeface="Lucida Grande"/>
              <a:buChar char="-"/>
              <a:defRPr sz="1867">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D3A0CC44-D3C5-4A46-ACF1-ADFBA933B2AE}"/>
              </a:ext>
            </a:extLst>
          </p:cNvPr>
          <p:cNvSpPr>
            <a:spLocks noGrp="1"/>
          </p:cNvSpPr>
          <p:nvPr>
            <p:ph type="title"/>
          </p:nvPr>
        </p:nvSpPr>
        <p:spPr>
          <a:xfrm>
            <a:off x="508000" y="55312"/>
            <a:ext cx="7737296" cy="949648"/>
          </a:xfrm>
          <a:prstGeom prst="rect">
            <a:avLst/>
          </a:prstGeom>
        </p:spPr>
        <p:txBody>
          <a:bodyPr anchor="b"/>
          <a:lstStyle>
            <a:lvl1pPr algn="l">
              <a:defRPr sz="3467">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35467127"/>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E7D2D6-7C48-4E81-B298-73268FCAC58B}"/>
              </a:ext>
            </a:extLst>
          </p:cNvPr>
          <p:cNvSpPr>
            <a:spLocks noGrp="1"/>
          </p:cNvSpPr>
          <p:nvPr userDrawn="1">
            <p:ph type="title"/>
          </p:nvPr>
        </p:nvSpPr>
        <p:spPr>
          <a:xfrm>
            <a:off x="640080" y="365124"/>
            <a:ext cx="109728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2BD162-260B-459B-AFCC-55DA16A13613}"/>
              </a:ext>
            </a:extLst>
          </p:cNvPr>
          <p:cNvSpPr>
            <a:spLocks noGrp="1"/>
          </p:cNvSpPr>
          <p:nvPr userDrawn="1">
            <p:ph type="body" idx="1"/>
          </p:nvPr>
        </p:nvSpPr>
        <p:spPr>
          <a:xfrm>
            <a:off x="640080" y="1825625"/>
            <a:ext cx="10972800" cy="4023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608DB3-8625-42CD-B269-7A764B719C70}"/>
              </a:ext>
            </a:extLst>
          </p:cNvPr>
          <p:cNvSpPr>
            <a:spLocks noGrp="1"/>
          </p:cNvSpPr>
          <p:nvPr userDrawn="1">
            <p:ph type="sldNum" sz="quarter" idx="4"/>
          </p:nvPr>
        </p:nvSpPr>
        <p:spPr>
          <a:xfrm>
            <a:off x="11083564" y="217034"/>
            <a:ext cx="874486" cy="365125"/>
          </a:xfrm>
          <a:prstGeom prst="rect">
            <a:avLst/>
          </a:prstGeom>
        </p:spPr>
        <p:txBody>
          <a:bodyPr vert="horz" lIns="91440" tIns="45720" rIns="91440" bIns="45720" rtlCol="0" anchor="t" anchorCtr="0"/>
          <a:lstStyle>
            <a:lvl1pPr algn="r">
              <a:defRPr sz="800" b="0">
                <a:solidFill>
                  <a:schemeClr val="bg1"/>
                </a:solidFill>
                <a:latin typeface="Arial" panose="020B0604020202020204" pitchFamily="34" charset="0"/>
                <a:cs typeface="Arial" panose="020B0604020202020204" pitchFamily="34" charset="0"/>
              </a:defRPr>
            </a:lvl1pPr>
          </a:lstStyle>
          <a:p>
            <a:r>
              <a:rPr lang="en-US"/>
              <a:t>PAGE </a:t>
            </a:r>
            <a:fld id="{BE33F7A0-71F0-446B-9DE8-6D75BE64EE0F}" type="slidenum">
              <a:rPr lang="en-US" smtClean="0"/>
              <a:pPr/>
              <a:t>‹#›</a:t>
            </a:fld>
            <a:endParaRPr lang="en-US"/>
          </a:p>
        </p:txBody>
      </p:sp>
      <p:pic>
        <p:nvPicPr>
          <p:cNvPr id="15" name="Picture 14">
            <a:extLst>
              <a:ext uri="{FF2B5EF4-FFF2-40B4-BE49-F238E27FC236}">
                <a16:creationId xmlns:a16="http://schemas.microsoft.com/office/drawing/2014/main" id="{32823C6C-73E3-42A3-83A3-6A4C934D233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1" y="6238560"/>
            <a:ext cx="12198031" cy="628961"/>
          </a:xfrm>
          <a:prstGeom prst="rect">
            <a:avLst/>
          </a:prstGeom>
        </p:spPr>
      </p:pic>
      <p:sp>
        <p:nvSpPr>
          <p:cNvPr id="4" name="TextBox 3">
            <a:extLst>
              <a:ext uri="{FF2B5EF4-FFF2-40B4-BE49-F238E27FC236}">
                <a16:creationId xmlns:a16="http://schemas.microsoft.com/office/drawing/2014/main" id="{3C84D898-A908-4F9B-8BFC-D0A350053FE5}"/>
              </a:ext>
            </a:extLst>
          </p:cNvPr>
          <p:cNvSpPr txBox="1"/>
          <p:nvPr userDrawn="1"/>
        </p:nvSpPr>
        <p:spPr>
          <a:xfrm>
            <a:off x="2659934" y="6446454"/>
            <a:ext cx="696546" cy="92333"/>
          </a:xfrm>
          <a:prstGeom prst="rect">
            <a:avLst/>
          </a:prstGeom>
          <a:noFill/>
        </p:spPr>
        <p:txBody>
          <a:bodyPr wrap="square" lIns="0" tIns="0" rIns="0" bIns="0" rtlCol="0">
            <a:spAutoFit/>
          </a:bodyPr>
          <a:lstStyle/>
          <a:p>
            <a:r>
              <a:rPr lang="en-US" sz="600" b="1">
                <a:solidFill>
                  <a:srgbClr val="002557"/>
                </a:solidFill>
              </a:rPr>
              <a:t>PRESENTED BY:</a:t>
            </a:r>
          </a:p>
        </p:txBody>
      </p:sp>
    </p:spTree>
    <p:extLst>
      <p:ext uri="{BB962C8B-B14F-4D97-AF65-F5344CB8AC3E}">
        <p14:creationId xmlns:p14="http://schemas.microsoft.com/office/powerpoint/2010/main" val="4788944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hdr="0" dt="0"/>
  <p:txStyles>
    <p:title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00000"/>
        </a:lnSpc>
        <a:spcBef>
          <a:spcPts val="1000"/>
        </a:spcBef>
        <a:buClr>
          <a:srgbClr val="008764"/>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8764"/>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8764"/>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55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E7D2D6-7C48-4E81-B298-73268FCAC58B}"/>
              </a:ext>
            </a:extLst>
          </p:cNvPr>
          <p:cNvSpPr>
            <a:spLocks noGrp="1"/>
          </p:cNvSpPr>
          <p:nvPr userDrawn="1">
            <p:ph type="title"/>
          </p:nvPr>
        </p:nvSpPr>
        <p:spPr>
          <a:xfrm>
            <a:off x="640080" y="365124"/>
            <a:ext cx="109728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2BD162-260B-459B-AFCC-55DA16A13613}"/>
              </a:ext>
            </a:extLst>
          </p:cNvPr>
          <p:cNvSpPr>
            <a:spLocks noGrp="1"/>
          </p:cNvSpPr>
          <p:nvPr userDrawn="1">
            <p:ph type="body" idx="1"/>
          </p:nvPr>
        </p:nvSpPr>
        <p:spPr>
          <a:xfrm>
            <a:off x="640080" y="1825625"/>
            <a:ext cx="10972800" cy="4023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32823C6C-73E3-42A3-83A3-6A4C934D233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31" y="6238560"/>
            <a:ext cx="12198031" cy="628960"/>
          </a:xfrm>
          <a:prstGeom prst="rect">
            <a:avLst/>
          </a:prstGeom>
        </p:spPr>
      </p:pic>
      <p:sp>
        <p:nvSpPr>
          <p:cNvPr id="4" name="TextBox 3">
            <a:extLst>
              <a:ext uri="{FF2B5EF4-FFF2-40B4-BE49-F238E27FC236}">
                <a16:creationId xmlns:a16="http://schemas.microsoft.com/office/drawing/2014/main" id="{3C84D898-A908-4F9B-8BFC-D0A350053FE5}"/>
              </a:ext>
            </a:extLst>
          </p:cNvPr>
          <p:cNvSpPr txBox="1"/>
          <p:nvPr userDrawn="1"/>
        </p:nvSpPr>
        <p:spPr>
          <a:xfrm>
            <a:off x="2659934" y="6446454"/>
            <a:ext cx="696546" cy="92333"/>
          </a:xfrm>
          <a:prstGeom prst="rect">
            <a:avLst/>
          </a:prstGeom>
          <a:noFill/>
        </p:spPr>
        <p:txBody>
          <a:bodyPr wrap="square" lIns="0" tIns="0" rIns="0" bIns="0" rtlCol="0">
            <a:spAutoFit/>
          </a:bodyPr>
          <a:lstStyle/>
          <a:p>
            <a:r>
              <a:rPr lang="en-US" sz="600" b="1">
                <a:solidFill>
                  <a:srgbClr val="002557"/>
                </a:solidFill>
              </a:rPr>
              <a:t>PRESENTED BY:</a:t>
            </a:r>
          </a:p>
        </p:txBody>
      </p:sp>
    </p:spTree>
    <p:extLst>
      <p:ext uri="{BB962C8B-B14F-4D97-AF65-F5344CB8AC3E}">
        <p14:creationId xmlns:p14="http://schemas.microsoft.com/office/powerpoint/2010/main" val="235040401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hdr="0" dt="0"/>
  <p:txStyles>
    <p:title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547DC2-FA46-1E43-ACEB-5B3F813F8D33}"/>
              </a:ext>
            </a:extLst>
          </p:cNvPr>
          <p:cNvSpPr>
            <a:spLocks noGrp="1"/>
          </p:cNvSpPr>
          <p:nvPr>
            <p:ph type="ctrTitle"/>
          </p:nvPr>
        </p:nvSpPr>
        <p:spPr>
          <a:xfrm>
            <a:off x="640080" y="1160362"/>
            <a:ext cx="10972800" cy="2223261"/>
          </a:xfrm>
        </p:spPr>
        <p:txBody>
          <a:bodyPr>
            <a:noAutofit/>
          </a:bodyPr>
          <a:lstStyle/>
          <a:p>
            <a:r>
              <a:rPr lang="en-US" sz="3200"/>
              <a:t>Efficacy and safety of tucatinib vs placebo combined with trastuzumab and pertuzumab as maintenance therapy for HER2+ metastatic breast cancer by stratified subgroups</a:t>
            </a:r>
          </a:p>
        </p:txBody>
      </p:sp>
      <p:sp>
        <p:nvSpPr>
          <p:cNvPr id="7" name="Subtitle 6">
            <a:extLst>
              <a:ext uri="{FF2B5EF4-FFF2-40B4-BE49-F238E27FC236}">
                <a16:creationId xmlns:a16="http://schemas.microsoft.com/office/drawing/2014/main" id="{C1752C48-15AF-6745-A0FC-0782A2A94D40}"/>
              </a:ext>
            </a:extLst>
          </p:cNvPr>
          <p:cNvSpPr>
            <a:spLocks noGrp="1"/>
          </p:cNvSpPr>
          <p:nvPr>
            <p:ph type="subTitle" idx="1"/>
          </p:nvPr>
        </p:nvSpPr>
        <p:spPr>
          <a:xfrm>
            <a:off x="640080" y="3468767"/>
            <a:ext cx="10972800" cy="1217818"/>
          </a:xfrm>
        </p:spPr>
        <p:txBody>
          <a:bodyPr>
            <a:normAutofit fontScale="92500" lnSpcReduction="10000"/>
          </a:bodyPr>
          <a:lstStyle/>
          <a:p>
            <a:pPr>
              <a:lnSpc>
                <a:spcPct val="120000"/>
              </a:lnSpc>
              <a:spcBef>
                <a:spcPts val="0"/>
              </a:spcBef>
            </a:pPr>
            <a:r>
              <a:rPr lang="en-GB" sz="1800" u="sng"/>
              <a:t>Erika P. Hamilton</a:t>
            </a:r>
            <a:r>
              <a:rPr lang="en-GB" sz="1800"/>
              <a:t>, Giuseppe </a:t>
            </a:r>
            <a:r>
              <a:rPr lang="en-GB" sz="1800" err="1"/>
              <a:t>Curigliano</a:t>
            </a:r>
            <a:r>
              <a:rPr lang="en-GB" sz="1800"/>
              <a:t>, Miguel Martin, Florence Lerebours, </a:t>
            </a:r>
            <a:r>
              <a:rPr lang="en-GB" sz="1800" err="1"/>
              <a:t>Junji</a:t>
            </a:r>
            <a:r>
              <a:rPr lang="en-GB" sz="1800"/>
              <a:t> </a:t>
            </a:r>
            <a:r>
              <a:rPr lang="en-GB" sz="1800" err="1"/>
              <a:t>Tsurutani</a:t>
            </a:r>
            <a:r>
              <a:rPr lang="en-GB" sz="1800"/>
              <a:t>, </a:t>
            </a:r>
          </a:p>
          <a:p>
            <a:pPr>
              <a:lnSpc>
                <a:spcPct val="120000"/>
              </a:lnSpc>
              <a:spcBef>
                <a:spcPts val="0"/>
              </a:spcBef>
            </a:pPr>
            <a:r>
              <a:rPr lang="en-GB" sz="1800"/>
              <a:t>Marie-France Savard, </a:t>
            </a:r>
            <a:r>
              <a:rPr lang="en-GB" sz="1800" err="1"/>
              <a:t>Xichun</a:t>
            </a:r>
            <a:r>
              <a:rPr lang="en-GB" sz="1800"/>
              <a:t> Hu, Luciana Carla Martins de Aquino Pimentel, Ciara C. O'Sullivan, </a:t>
            </a:r>
          </a:p>
          <a:p>
            <a:pPr>
              <a:lnSpc>
                <a:spcPct val="120000"/>
              </a:lnSpc>
              <a:spcBef>
                <a:spcPts val="0"/>
              </a:spcBef>
            </a:pPr>
            <a:r>
              <a:rPr lang="en-GB" sz="1800"/>
              <a:t>Eriko Tokunaga, Alicia Okines,</a:t>
            </a:r>
            <a:r>
              <a:rPr lang="en-GB" sz="1800" baseline="30000"/>
              <a:t> </a:t>
            </a:r>
            <a:r>
              <a:rPr lang="en-GB" sz="1800"/>
              <a:t>Chiun-Sheng Huang,</a:t>
            </a:r>
            <a:r>
              <a:rPr lang="en-GB" sz="1800" baseline="30000"/>
              <a:t> </a:t>
            </a:r>
            <a:r>
              <a:rPr lang="en-GB" sz="1800"/>
              <a:t>William Jacot, </a:t>
            </a:r>
            <a:r>
              <a:rPr lang="en-GB" sz="1800" err="1"/>
              <a:t>Joohyuk</a:t>
            </a:r>
            <a:r>
              <a:rPr lang="en-GB" sz="1800"/>
              <a:t> Sohn,</a:t>
            </a:r>
            <a:r>
              <a:rPr lang="en-GB" sz="1800" baseline="30000"/>
              <a:t> </a:t>
            </a:r>
            <a:r>
              <a:rPr lang="en-GB" sz="1800"/>
              <a:t>Volkmar Mueller, </a:t>
            </a:r>
          </a:p>
          <a:p>
            <a:pPr>
              <a:lnSpc>
                <a:spcPct val="120000"/>
              </a:lnSpc>
              <a:spcBef>
                <a:spcPts val="0"/>
              </a:spcBef>
            </a:pPr>
            <a:r>
              <a:rPr lang="en-GB" sz="1800"/>
              <a:t>Helene Viala,</a:t>
            </a:r>
            <a:r>
              <a:rPr lang="en-GB" sz="1800" baseline="30000"/>
              <a:t> </a:t>
            </a:r>
            <a:r>
              <a:rPr lang="en-GB" sz="1800"/>
              <a:t>Sherry Tan, Wentao Feng, Qi Shen,</a:t>
            </a:r>
            <a:r>
              <a:rPr lang="en-GB" sz="1800" baseline="30000"/>
              <a:t> </a:t>
            </a:r>
            <a:r>
              <a:rPr lang="en-GB" sz="1800"/>
              <a:t>Veronique </a:t>
            </a:r>
            <a:r>
              <a:rPr lang="en-GB" sz="1800" err="1"/>
              <a:t>Dieras</a:t>
            </a:r>
            <a:r>
              <a:rPr lang="en-GB" sz="1800"/>
              <a:t> </a:t>
            </a:r>
            <a:endParaRPr lang="en-US" sz="1800"/>
          </a:p>
        </p:txBody>
      </p:sp>
      <p:sp>
        <p:nvSpPr>
          <p:cNvPr id="9" name="Text Placeholder 8">
            <a:extLst>
              <a:ext uri="{FF2B5EF4-FFF2-40B4-BE49-F238E27FC236}">
                <a16:creationId xmlns:a16="http://schemas.microsoft.com/office/drawing/2014/main" id="{99049D70-7153-8B48-B8D1-D157862402A4}"/>
              </a:ext>
            </a:extLst>
          </p:cNvPr>
          <p:cNvSpPr>
            <a:spLocks noGrp="1"/>
          </p:cNvSpPr>
          <p:nvPr>
            <p:ph type="body" sz="quarter" idx="15"/>
          </p:nvPr>
        </p:nvSpPr>
        <p:spPr/>
        <p:txBody>
          <a:bodyPr/>
          <a:lstStyle/>
          <a:p>
            <a:r>
              <a:rPr lang="en-US"/>
              <a:t>Erika Hamilton, MD, Medical Oncology, Sarah Cannon Research Institute, Nashville, TN, USA</a:t>
            </a:r>
          </a:p>
        </p:txBody>
      </p:sp>
      <p:sp>
        <p:nvSpPr>
          <p:cNvPr id="2" name="TextBox 4">
            <a:extLst>
              <a:ext uri="{FF2B5EF4-FFF2-40B4-BE49-F238E27FC236}">
                <a16:creationId xmlns:a16="http://schemas.microsoft.com/office/drawing/2014/main" id="{4ADF9F1E-8541-ECA6-B5F8-C6B6D2EA8C6F}"/>
              </a:ext>
            </a:extLst>
          </p:cNvPr>
          <p:cNvSpPr txBox="1"/>
          <p:nvPr/>
        </p:nvSpPr>
        <p:spPr>
          <a:xfrm>
            <a:off x="4654191" y="5205355"/>
            <a:ext cx="4058294"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latin typeface="Arial" panose="020B0604020202020204" pitchFamily="34" charset="0"/>
                <a:cs typeface="Arial" panose="020B0604020202020204" pitchFamily="34" charset="0"/>
              </a:rPr>
              <a:t>Copies of the slide deck and plain language summary obtained through Quick Response (QR) code are for personal use only and may not be reproduced without permission from ASCO</a:t>
            </a:r>
            <a:r>
              <a:rPr lang="en-US" sz="1200" baseline="30000">
                <a:solidFill>
                  <a:schemeClr val="bg1"/>
                </a:solidFill>
                <a:latin typeface="Arial" panose="020B0604020202020204" pitchFamily="34" charset="0"/>
                <a:cs typeface="Arial" panose="020B0604020202020204" pitchFamily="34" charset="0"/>
              </a:rPr>
              <a:t>®</a:t>
            </a:r>
            <a:r>
              <a:rPr lang="en-US" sz="1200">
                <a:solidFill>
                  <a:schemeClr val="bg1"/>
                </a:solidFill>
                <a:latin typeface="Arial" panose="020B0604020202020204" pitchFamily="34" charset="0"/>
                <a:cs typeface="Arial" panose="020B0604020202020204" pitchFamily="34" charset="0"/>
              </a:rPr>
              <a:t> or the authors.</a:t>
            </a:r>
          </a:p>
        </p:txBody>
      </p:sp>
      <p:sp>
        <p:nvSpPr>
          <p:cNvPr id="5" name="TextBox 4">
            <a:extLst>
              <a:ext uri="{FF2B5EF4-FFF2-40B4-BE49-F238E27FC236}">
                <a16:creationId xmlns:a16="http://schemas.microsoft.com/office/drawing/2014/main" id="{958E15C5-A7AD-14A0-BE92-0CA88A7A329F}"/>
              </a:ext>
            </a:extLst>
          </p:cNvPr>
          <p:cNvSpPr txBox="1"/>
          <p:nvPr/>
        </p:nvSpPr>
        <p:spPr>
          <a:xfrm>
            <a:off x="1628116" y="5205355"/>
            <a:ext cx="923331" cy="923330"/>
          </a:xfrm>
          <a:prstGeom prst="rect">
            <a:avLst/>
          </a:prstGeom>
          <a:noFill/>
        </p:spPr>
        <p:txBody>
          <a:bodyPr wrap="square" rtlCol="0">
            <a:spAutoFit/>
          </a:bodyPr>
          <a:lstStyle/>
          <a:p>
            <a:r>
              <a:rPr lang="en-US" b="1">
                <a:solidFill>
                  <a:schemeClr val="bg1"/>
                </a:solidFill>
                <a:latin typeface="Arial" panose="020B0604020202020204" pitchFamily="34" charset="0"/>
                <a:cs typeface="Arial" panose="020B0604020202020204" pitchFamily="34" charset="0"/>
              </a:rPr>
              <a:t>Slide</a:t>
            </a:r>
          </a:p>
          <a:p>
            <a:r>
              <a:rPr lang="en-US" b="1">
                <a:solidFill>
                  <a:schemeClr val="bg1"/>
                </a:solidFill>
                <a:latin typeface="Arial" panose="020B0604020202020204" pitchFamily="34" charset="0"/>
                <a:cs typeface="Arial" panose="020B0604020202020204" pitchFamily="34" charset="0"/>
              </a:rPr>
              <a:t>deck</a:t>
            </a:r>
          </a:p>
          <a:p>
            <a:endParaRPr lang="en-US">
              <a:solidFill>
                <a:schemeClr val="bg1"/>
              </a:solidFill>
            </a:endParaRPr>
          </a:p>
        </p:txBody>
      </p:sp>
      <p:sp>
        <p:nvSpPr>
          <p:cNvPr id="10" name="TextBox 9">
            <a:extLst>
              <a:ext uri="{FF2B5EF4-FFF2-40B4-BE49-F238E27FC236}">
                <a16:creationId xmlns:a16="http://schemas.microsoft.com/office/drawing/2014/main" id="{6453D565-BC42-AD45-5D61-6BFDD3EBA26D}"/>
              </a:ext>
            </a:extLst>
          </p:cNvPr>
          <p:cNvSpPr txBox="1"/>
          <p:nvPr/>
        </p:nvSpPr>
        <p:spPr>
          <a:xfrm>
            <a:off x="3347372" y="5205355"/>
            <a:ext cx="1738332" cy="923330"/>
          </a:xfrm>
          <a:prstGeom prst="rect">
            <a:avLst/>
          </a:prstGeom>
          <a:noFill/>
        </p:spPr>
        <p:txBody>
          <a:bodyPr wrap="square" rtlCol="0">
            <a:spAutoFit/>
          </a:bodyPr>
          <a:lstStyle/>
          <a:p>
            <a:r>
              <a:rPr lang="en-US" b="1">
                <a:solidFill>
                  <a:schemeClr val="bg1"/>
                </a:solidFill>
                <a:latin typeface="Arial" panose="020B0604020202020204" pitchFamily="34" charset="0"/>
                <a:cs typeface="Arial" panose="020B0604020202020204" pitchFamily="34" charset="0"/>
              </a:rPr>
              <a:t>Plain language summary</a:t>
            </a:r>
          </a:p>
        </p:txBody>
      </p:sp>
      <p:pic>
        <p:nvPicPr>
          <p:cNvPr id="12" name="Picture 11">
            <a:extLst>
              <a:ext uri="{FF2B5EF4-FFF2-40B4-BE49-F238E27FC236}">
                <a16:creationId xmlns:a16="http://schemas.microsoft.com/office/drawing/2014/main" id="{3BB0F1EF-99DE-AE5D-C384-1CD216382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913" y="5205355"/>
            <a:ext cx="914400" cy="914400"/>
          </a:xfrm>
          <a:prstGeom prst="rect">
            <a:avLst/>
          </a:prstGeom>
        </p:spPr>
      </p:pic>
      <p:pic>
        <p:nvPicPr>
          <p:cNvPr id="14" name="Picture 13">
            <a:extLst>
              <a:ext uri="{FF2B5EF4-FFF2-40B4-BE49-F238E27FC236}">
                <a16:creationId xmlns:a16="http://schemas.microsoft.com/office/drawing/2014/main" id="{8696B8AC-B79B-5666-D83F-5562EB3C96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093" y="5205355"/>
            <a:ext cx="914400" cy="914400"/>
          </a:xfrm>
          <a:prstGeom prst="rect">
            <a:avLst/>
          </a:prstGeom>
        </p:spPr>
      </p:pic>
    </p:spTree>
    <p:extLst>
      <p:ext uri="{BB962C8B-B14F-4D97-AF65-F5344CB8AC3E}">
        <p14:creationId xmlns:p14="http://schemas.microsoft.com/office/powerpoint/2010/main" val="2130009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2DBBC-9770-9B01-2FF8-0AEA961E6162}"/>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05A206D5-C44E-1477-8AD5-300F9F48F342}"/>
              </a:ext>
            </a:extLst>
          </p:cNvPr>
          <p:cNvSpPr/>
          <p:nvPr/>
        </p:nvSpPr>
        <p:spPr>
          <a:xfrm>
            <a:off x="682666" y="654542"/>
            <a:ext cx="10909666" cy="523256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494F3603-2239-CDF8-7DCE-05AD3D71FEE7}"/>
              </a:ext>
            </a:extLst>
          </p:cNvPr>
          <p:cNvSpPr>
            <a:spLocks noGrp="1"/>
          </p:cNvSpPr>
          <p:nvPr>
            <p:ph type="sldNum" sz="quarter" idx="12"/>
          </p:nvPr>
        </p:nvSpPr>
        <p:spPr/>
        <p:txBody>
          <a:bodyPr/>
          <a:lstStyle/>
          <a:p>
            <a:fld id="{BE33F7A0-71F0-446B-9DE8-6D75BE64EE0F}" type="slidenum">
              <a:rPr lang="en-US" smtClean="0"/>
              <a:t>10</a:t>
            </a:fld>
            <a:endParaRPr lang="en-US"/>
          </a:p>
        </p:txBody>
      </p:sp>
      <p:sp>
        <p:nvSpPr>
          <p:cNvPr id="3" name="Text Placeholder 2">
            <a:extLst>
              <a:ext uri="{FF2B5EF4-FFF2-40B4-BE49-F238E27FC236}">
                <a16:creationId xmlns:a16="http://schemas.microsoft.com/office/drawing/2014/main" id="{9F8531E0-F19B-7469-0589-3791A872D81D}"/>
              </a:ext>
            </a:extLst>
          </p:cNvPr>
          <p:cNvSpPr>
            <a:spLocks noGrp="1"/>
          </p:cNvSpPr>
          <p:nvPr>
            <p:ph type="body" sz="quarter" idx="15"/>
          </p:nvPr>
        </p:nvSpPr>
        <p:spPr/>
        <p:txBody>
          <a:bodyPr/>
          <a:lstStyle/>
          <a:p>
            <a:r>
              <a:rPr lang="en-US"/>
              <a:t>Erika Hamilton, MD</a:t>
            </a:r>
          </a:p>
        </p:txBody>
      </p:sp>
      <p:sp>
        <p:nvSpPr>
          <p:cNvPr id="8" name="Title 1">
            <a:extLst>
              <a:ext uri="{FF2B5EF4-FFF2-40B4-BE49-F238E27FC236}">
                <a16:creationId xmlns:a16="http://schemas.microsoft.com/office/drawing/2014/main" id="{D6752861-4DFA-D5AC-A827-547CB09E9D01}"/>
              </a:ext>
            </a:extLst>
          </p:cNvPr>
          <p:cNvSpPr txBox="1">
            <a:spLocks/>
          </p:cNvSpPr>
          <p:nvPr/>
        </p:nvSpPr>
        <p:spPr>
          <a:xfrm>
            <a:off x="640080" y="78014"/>
            <a:ext cx="10972800" cy="581362"/>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sz="3200"/>
              <a:t>Efficacy by diagnosis of </a:t>
            </a:r>
            <a:r>
              <a:rPr lang="en-US" sz="3200" i="1"/>
              <a:t>de novo </a:t>
            </a:r>
            <a:r>
              <a:rPr lang="en-US" sz="3200"/>
              <a:t>or recurrent disease</a:t>
            </a:r>
          </a:p>
        </p:txBody>
      </p:sp>
      <p:sp>
        <p:nvSpPr>
          <p:cNvPr id="9" name="TextBox 8">
            <a:extLst>
              <a:ext uri="{FF2B5EF4-FFF2-40B4-BE49-F238E27FC236}">
                <a16:creationId xmlns:a16="http://schemas.microsoft.com/office/drawing/2014/main" id="{5D5A6E25-3C75-E2CA-AF27-65A0E49EAC45}"/>
              </a:ext>
            </a:extLst>
          </p:cNvPr>
          <p:cNvSpPr txBox="1"/>
          <p:nvPr/>
        </p:nvSpPr>
        <p:spPr>
          <a:xfrm>
            <a:off x="0" y="5884711"/>
            <a:ext cx="11946835" cy="36933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r>
              <a:rPr lang="en-GB" sz="900">
                <a:solidFill>
                  <a:schemeClr val="bg1"/>
                </a:solidFill>
                <a:latin typeface="Arial" panose="020B0604020202020204" pitchFamily="34" charset="0"/>
                <a:cs typeface="Arial" panose="020B0604020202020204" pitchFamily="34" charset="0"/>
              </a:rPr>
              <a:t>*Two-sided nominal </a:t>
            </a:r>
            <a:r>
              <a:rPr lang="en-GB" sz="900" i="1">
                <a:solidFill>
                  <a:schemeClr val="bg1"/>
                </a:solidFill>
                <a:latin typeface="Arial" panose="020B0604020202020204" pitchFamily="34" charset="0"/>
                <a:cs typeface="Arial" panose="020B0604020202020204" pitchFamily="34" charset="0"/>
              </a:rPr>
              <a:t>P</a:t>
            </a:r>
            <a:r>
              <a:rPr lang="en-GB" sz="900">
                <a:solidFill>
                  <a:schemeClr val="bg1"/>
                </a:solidFill>
                <a:latin typeface="Arial" panose="020B0604020202020204" pitchFamily="34" charset="0"/>
                <a:cs typeface="Arial" panose="020B0604020202020204" pitchFamily="34" charset="0"/>
              </a:rPr>
              <a:t>-value based on stratified log-rank test</a:t>
            </a:r>
            <a:r>
              <a:rPr lang="en-GB" sz="900">
                <a:solidFill>
                  <a:schemeClr val="bg1"/>
                </a:solidFill>
                <a:cs typeface="Arial" panose="020B0604020202020204" pitchFamily="34" charset="0"/>
              </a:rPr>
              <a:t>. </a:t>
            </a:r>
            <a:r>
              <a:rPr lang="en-US" sz="900" baseline="30000">
                <a:solidFill>
                  <a:schemeClr val="bg1"/>
                </a:solidFill>
              </a:rPr>
              <a:t>†</a:t>
            </a:r>
            <a:r>
              <a:rPr lang="en-GB" sz="900" err="1">
                <a:solidFill>
                  <a:schemeClr val="bg1"/>
                </a:solidFill>
                <a:cs typeface="Arial" panose="020B0604020202020204" pitchFamily="34" charset="0"/>
              </a:rPr>
              <a:t>cORR</a:t>
            </a:r>
            <a:r>
              <a:rPr lang="en-GB" sz="900">
                <a:solidFill>
                  <a:schemeClr val="bg1"/>
                </a:solidFill>
                <a:cs typeface="Arial" panose="020B0604020202020204" pitchFamily="34" charset="0"/>
              </a:rPr>
              <a:t> </a:t>
            </a:r>
            <a:r>
              <a:rPr lang="en-GB" sz="900">
                <a:solidFill>
                  <a:schemeClr val="bg1"/>
                </a:solidFill>
                <a:latin typeface="Arial" panose="020B0604020202020204" pitchFamily="34" charset="0"/>
                <a:cs typeface="Arial" panose="020B0604020202020204" pitchFamily="34" charset="0"/>
              </a:rPr>
              <a:t>and DOR were assessed in patients with target or non-target lesions at baseline. </a:t>
            </a:r>
            <a:r>
              <a:rPr lang="en-US" sz="900">
                <a:solidFill>
                  <a:schemeClr val="bg1"/>
                </a:solidFill>
                <a:latin typeface="Arial" panose="020B0604020202020204" pitchFamily="34" charset="0"/>
                <a:cs typeface="Arial" panose="020B0604020202020204" pitchFamily="34" charset="0"/>
              </a:rPr>
              <a:t>CI = confidence interval; </a:t>
            </a:r>
            <a:r>
              <a:rPr lang="en-US" sz="900" err="1">
                <a:solidFill>
                  <a:schemeClr val="bg1"/>
                </a:solidFill>
                <a:latin typeface="Arial" panose="020B0604020202020204" pitchFamily="34" charset="0"/>
                <a:cs typeface="Arial" panose="020B0604020202020204" pitchFamily="34" charset="0"/>
              </a:rPr>
              <a:t>cORR</a:t>
            </a:r>
            <a:r>
              <a:rPr lang="en-US" sz="900">
                <a:solidFill>
                  <a:schemeClr val="bg1"/>
                </a:solidFill>
                <a:latin typeface="Arial" panose="020B0604020202020204" pitchFamily="34" charset="0"/>
                <a:cs typeface="Arial" panose="020B0604020202020204" pitchFamily="34" charset="0"/>
              </a:rPr>
              <a:t> = confirmed objective response rate; </a:t>
            </a:r>
          </a:p>
          <a:p>
            <a:pPr defTabSz="457189"/>
            <a:r>
              <a:rPr lang="en-US" sz="900">
                <a:solidFill>
                  <a:schemeClr val="bg1"/>
                </a:solidFill>
                <a:latin typeface="Arial" panose="020B0604020202020204" pitchFamily="34" charset="0"/>
                <a:cs typeface="Arial" panose="020B0604020202020204" pitchFamily="34" charset="0"/>
              </a:rPr>
              <a:t>DOR = duration of response; </a:t>
            </a:r>
            <a:r>
              <a:rPr lang="en-GB" sz="900">
                <a:solidFill>
                  <a:schemeClr val="bg1"/>
                </a:solidFill>
                <a:latin typeface="Arial" panose="020B0604020202020204" pitchFamily="34" charset="0"/>
                <a:cs typeface="Arial" panose="020B0604020202020204" pitchFamily="34" charset="0"/>
              </a:rPr>
              <a:t>H = trastuzumab; </a:t>
            </a:r>
            <a:r>
              <a:rPr lang="en-US" sz="900">
                <a:solidFill>
                  <a:schemeClr val="bg1"/>
                </a:solidFill>
                <a:latin typeface="Arial" panose="020B0604020202020204" pitchFamily="34" charset="0"/>
                <a:cs typeface="Arial" panose="020B0604020202020204" pitchFamily="34" charset="0"/>
              </a:rPr>
              <a:t>HR = hazard ratio; </a:t>
            </a:r>
            <a:r>
              <a:rPr lang="en-US" sz="900" err="1">
                <a:solidFill>
                  <a:schemeClr val="bg1"/>
                </a:solidFill>
                <a:latin typeface="Arial" panose="020B0604020202020204" pitchFamily="34" charset="0"/>
                <a:cs typeface="Arial" panose="020B0604020202020204" pitchFamily="34" charset="0"/>
              </a:rPr>
              <a:t>mos</a:t>
            </a:r>
            <a:r>
              <a:rPr lang="en-US" sz="900">
                <a:solidFill>
                  <a:schemeClr val="bg1"/>
                </a:solidFill>
                <a:latin typeface="Arial" panose="020B0604020202020204" pitchFamily="34" charset="0"/>
                <a:cs typeface="Arial" panose="020B0604020202020204" pitchFamily="34" charset="0"/>
              </a:rPr>
              <a:t> = months; NE, not estimable; NR, not reached; </a:t>
            </a:r>
            <a:r>
              <a:rPr lang="en-GB" sz="900">
                <a:solidFill>
                  <a:schemeClr val="bg1"/>
                </a:solidFill>
                <a:latin typeface="Arial" panose="020B0604020202020204" pitchFamily="34" charset="0"/>
                <a:cs typeface="Arial" panose="020B0604020202020204" pitchFamily="34" charset="0"/>
              </a:rPr>
              <a:t>P = pertuzumab; </a:t>
            </a:r>
            <a:r>
              <a:rPr lang="en-US" sz="900">
                <a:solidFill>
                  <a:schemeClr val="bg1"/>
                </a:solidFill>
                <a:latin typeface="Arial" panose="020B0604020202020204" pitchFamily="34" charset="0"/>
                <a:cs typeface="Arial" panose="020B0604020202020204" pitchFamily="34" charset="0"/>
              </a:rPr>
              <a:t>PBO = placebo; PFS = progression-free survival; </a:t>
            </a:r>
            <a:r>
              <a:rPr lang="en-GB" sz="900">
                <a:solidFill>
                  <a:schemeClr val="bg1"/>
                </a:solidFill>
                <a:latin typeface="Arial" panose="020B0604020202020204" pitchFamily="34" charset="0"/>
                <a:cs typeface="Arial" panose="020B0604020202020204" pitchFamily="34" charset="0"/>
              </a:rPr>
              <a:t>TUC = tucatinib.</a:t>
            </a:r>
            <a:endParaRPr lang="en-US" sz="900">
              <a:solidFill>
                <a:schemeClr val="bg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EDB61C3D-D992-0DB1-2AAA-0C27E464B350}"/>
              </a:ext>
            </a:extLst>
          </p:cNvPr>
          <p:cNvGrpSpPr/>
          <p:nvPr/>
        </p:nvGrpSpPr>
        <p:grpSpPr>
          <a:xfrm>
            <a:off x="643252" y="1873936"/>
            <a:ext cx="11077447" cy="4035093"/>
            <a:chOff x="643252" y="1873936"/>
            <a:chExt cx="11077447" cy="4035093"/>
          </a:xfrm>
        </p:grpSpPr>
        <p:pic>
          <p:nvPicPr>
            <p:cNvPr id="13" name="Picture 12">
              <a:extLst>
                <a:ext uri="{FF2B5EF4-FFF2-40B4-BE49-F238E27FC236}">
                  <a16:creationId xmlns:a16="http://schemas.microsoft.com/office/drawing/2014/main" id="{C23CB154-E5B2-0B39-54E1-328BEE908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662" y="1873936"/>
              <a:ext cx="5370587" cy="3694184"/>
            </a:xfrm>
            <a:prstGeom prst="rect">
              <a:avLst/>
            </a:prstGeom>
          </p:spPr>
        </p:pic>
        <p:grpSp>
          <p:nvGrpSpPr>
            <p:cNvPr id="4" name="Group 3">
              <a:extLst>
                <a:ext uri="{FF2B5EF4-FFF2-40B4-BE49-F238E27FC236}">
                  <a16:creationId xmlns:a16="http://schemas.microsoft.com/office/drawing/2014/main" id="{769A6920-8F46-2A34-FCA5-415E2DB30E02}"/>
                </a:ext>
              </a:extLst>
            </p:cNvPr>
            <p:cNvGrpSpPr/>
            <p:nvPr/>
          </p:nvGrpSpPr>
          <p:grpSpPr>
            <a:xfrm>
              <a:off x="643252" y="2567323"/>
              <a:ext cx="11077447" cy="3341706"/>
              <a:chOff x="643252" y="2567323"/>
              <a:chExt cx="11077447" cy="3341706"/>
            </a:xfrm>
          </p:grpSpPr>
          <p:sp>
            <p:nvSpPr>
              <p:cNvPr id="27" name="TextBox 26">
                <a:extLst>
                  <a:ext uri="{FF2B5EF4-FFF2-40B4-BE49-F238E27FC236}">
                    <a16:creationId xmlns:a16="http://schemas.microsoft.com/office/drawing/2014/main" id="{DD1E53F1-1729-AA8E-00CE-26C6FD0CCBBA}"/>
                  </a:ext>
                </a:extLst>
              </p:cNvPr>
              <p:cNvSpPr txBox="1"/>
              <p:nvPr/>
            </p:nvSpPr>
            <p:spPr>
              <a:xfrm>
                <a:off x="8331250" y="5247439"/>
                <a:ext cx="1442944" cy="307777"/>
              </a:xfrm>
              <a:prstGeom prst="rect">
                <a:avLst/>
              </a:prstGeom>
              <a:noFill/>
            </p:spPr>
            <p:txBody>
              <a:bodyPr wrap="square" rtlCol="0">
                <a:spAutoFit/>
              </a:bodyPr>
              <a:lstStyle/>
              <a:p>
                <a:r>
                  <a:rPr lang="en-US" sz="1400" b="1"/>
                  <a:t>Time, mos</a:t>
                </a:r>
              </a:p>
            </p:txBody>
          </p:sp>
          <p:sp>
            <p:nvSpPr>
              <p:cNvPr id="26" name="TextBox 25">
                <a:extLst>
                  <a:ext uri="{FF2B5EF4-FFF2-40B4-BE49-F238E27FC236}">
                    <a16:creationId xmlns:a16="http://schemas.microsoft.com/office/drawing/2014/main" id="{5F53FAAC-A286-45E8-F787-1750A0188871}"/>
                  </a:ext>
                </a:extLst>
              </p:cNvPr>
              <p:cNvSpPr txBox="1"/>
              <p:nvPr/>
            </p:nvSpPr>
            <p:spPr>
              <a:xfrm>
                <a:off x="2924815" y="5247439"/>
                <a:ext cx="1442944" cy="307777"/>
              </a:xfrm>
              <a:prstGeom prst="rect">
                <a:avLst/>
              </a:prstGeom>
              <a:noFill/>
            </p:spPr>
            <p:txBody>
              <a:bodyPr wrap="square" rtlCol="0">
                <a:spAutoFit/>
              </a:bodyPr>
              <a:lstStyle/>
              <a:p>
                <a:r>
                  <a:rPr lang="en-US" sz="1400" b="1"/>
                  <a:t>Time, mos</a:t>
                </a:r>
              </a:p>
            </p:txBody>
          </p:sp>
          <p:sp>
            <p:nvSpPr>
              <p:cNvPr id="28" name="TextBox 27">
                <a:extLst>
                  <a:ext uri="{FF2B5EF4-FFF2-40B4-BE49-F238E27FC236}">
                    <a16:creationId xmlns:a16="http://schemas.microsoft.com/office/drawing/2014/main" id="{5C20E7A4-B39E-7412-735E-7E3F1219DAEF}"/>
                  </a:ext>
                </a:extLst>
              </p:cNvPr>
              <p:cNvSpPr txBox="1"/>
              <p:nvPr/>
            </p:nvSpPr>
            <p:spPr>
              <a:xfrm rot="16200000">
                <a:off x="-246528" y="3513736"/>
                <a:ext cx="2200603" cy="307777"/>
              </a:xfrm>
              <a:prstGeom prst="rect">
                <a:avLst/>
              </a:prstGeom>
              <a:noFill/>
            </p:spPr>
            <p:txBody>
              <a:bodyPr wrap="square" rtlCol="0">
                <a:spAutoFit/>
              </a:bodyPr>
              <a:lstStyle/>
              <a:p>
                <a:pPr algn="ctr"/>
                <a:r>
                  <a:rPr lang="en-US" sz="1400" b="1"/>
                  <a:t>PFS probability, %</a:t>
                </a:r>
              </a:p>
            </p:txBody>
          </p:sp>
          <p:sp>
            <p:nvSpPr>
              <p:cNvPr id="29" name="TextBox 28">
                <a:extLst>
                  <a:ext uri="{FF2B5EF4-FFF2-40B4-BE49-F238E27FC236}">
                    <a16:creationId xmlns:a16="http://schemas.microsoft.com/office/drawing/2014/main" id="{A483A612-6690-8ECF-7578-F838EA59ADA5}"/>
                  </a:ext>
                </a:extLst>
              </p:cNvPr>
              <p:cNvSpPr txBox="1"/>
              <p:nvPr/>
            </p:nvSpPr>
            <p:spPr>
              <a:xfrm rot="16200000">
                <a:off x="5145937" y="3513737"/>
                <a:ext cx="2200603" cy="307777"/>
              </a:xfrm>
              <a:prstGeom prst="rect">
                <a:avLst/>
              </a:prstGeom>
              <a:noFill/>
            </p:spPr>
            <p:txBody>
              <a:bodyPr wrap="square" rtlCol="0">
                <a:spAutoFit/>
              </a:bodyPr>
              <a:lstStyle/>
              <a:p>
                <a:pPr algn="ctr"/>
                <a:r>
                  <a:rPr lang="en-US" sz="1400" b="1"/>
                  <a:t>PFS probability, %</a:t>
                </a:r>
              </a:p>
            </p:txBody>
          </p:sp>
          <p:grpSp>
            <p:nvGrpSpPr>
              <p:cNvPr id="7" name="Group 6">
                <a:extLst>
                  <a:ext uri="{FF2B5EF4-FFF2-40B4-BE49-F238E27FC236}">
                    <a16:creationId xmlns:a16="http://schemas.microsoft.com/office/drawing/2014/main" id="{7F3CF41B-D165-F467-042E-39BBB85BAA1E}"/>
                  </a:ext>
                </a:extLst>
              </p:cNvPr>
              <p:cNvGrpSpPr/>
              <p:nvPr/>
            </p:nvGrpSpPr>
            <p:grpSpPr>
              <a:xfrm>
                <a:off x="643252" y="5322620"/>
                <a:ext cx="11077447" cy="586409"/>
                <a:chOff x="-93989" y="4223436"/>
                <a:chExt cx="9369865" cy="432181"/>
              </a:xfrm>
            </p:grpSpPr>
            <p:sp>
              <p:nvSpPr>
                <p:cNvPr id="11" name="TextBox 10">
                  <a:extLst>
                    <a:ext uri="{FF2B5EF4-FFF2-40B4-BE49-F238E27FC236}">
                      <a16:creationId xmlns:a16="http://schemas.microsoft.com/office/drawing/2014/main" id="{0AAD2404-2B24-A03D-F68B-D2D9E67C4A78}"/>
                    </a:ext>
                  </a:extLst>
                </p:cNvPr>
                <p:cNvSpPr txBox="1"/>
                <p:nvPr/>
              </p:nvSpPr>
              <p:spPr>
                <a:xfrm>
                  <a:off x="328265" y="4354244"/>
                  <a:ext cx="4647337" cy="170122"/>
                </a:xfrm>
                <a:prstGeom prst="rect">
                  <a:avLst/>
                </a:prstGeom>
                <a:noFill/>
              </p:spPr>
              <p:txBody>
                <a:bodyPr wrap="square" rtlCol="0">
                  <a:spAutoFit/>
                </a:bodyPr>
                <a:lstStyle/>
                <a:p>
                  <a:pPr defTabSz="630238"/>
                  <a:r>
                    <a:rPr lang="en-US" sz="900" b="1">
                      <a:solidFill>
                        <a:srgbClr val="0076A9"/>
                      </a:solidFill>
                      <a:latin typeface="Arial" panose="020B0604020202020204" pitchFamily="34" charset="0"/>
                      <a:cs typeface="Arial" panose="020B0604020202020204" pitchFamily="34" charset="0"/>
                    </a:rPr>
                    <a:t> 227   209    193     165    157    126    104     70      52      27       9        3        0        0        0</a:t>
                  </a:r>
                </a:p>
              </p:txBody>
            </p:sp>
            <p:sp>
              <p:nvSpPr>
                <p:cNvPr id="14" name="TextBox 13">
                  <a:extLst>
                    <a:ext uri="{FF2B5EF4-FFF2-40B4-BE49-F238E27FC236}">
                      <a16:creationId xmlns:a16="http://schemas.microsoft.com/office/drawing/2014/main" id="{550A3B25-2857-0405-8626-2BC3EC2587C5}"/>
                    </a:ext>
                  </a:extLst>
                </p:cNvPr>
                <p:cNvSpPr txBox="1"/>
                <p:nvPr/>
              </p:nvSpPr>
              <p:spPr>
                <a:xfrm>
                  <a:off x="331530" y="4485495"/>
                  <a:ext cx="4370606" cy="17012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 226   197    175     143    133    101      79     44      29      14       6        5        1        1        0</a:t>
                  </a:r>
                  <a:endParaRPr lang="en-US" sz="900"/>
                </a:p>
              </p:txBody>
            </p:sp>
            <p:sp>
              <p:nvSpPr>
                <p:cNvPr id="15" name="TextBox 14">
                  <a:extLst>
                    <a:ext uri="{FF2B5EF4-FFF2-40B4-BE49-F238E27FC236}">
                      <a16:creationId xmlns:a16="http://schemas.microsoft.com/office/drawing/2014/main" id="{C3187109-E428-C8BA-77C2-D295029AC26B}"/>
                    </a:ext>
                  </a:extLst>
                </p:cNvPr>
                <p:cNvSpPr txBox="1"/>
                <p:nvPr/>
              </p:nvSpPr>
              <p:spPr>
                <a:xfrm>
                  <a:off x="-93988" y="4354244"/>
                  <a:ext cx="675594" cy="170122"/>
                </a:xfrm>
                <a:prstGeom prst="rect">
                  <a:avLst/>
                </a:prstGeom>
                <a:noFill/>
              </p:spPr>
              <p:txBody>
                <a:bodyPr wrap="square" rtlCol="0">
                  <a:spAutoFit/>
                </a:bodyPr>
                <a:lstStyle/>
                <a:p>
                  <a:r>
                    <a:rPr lang="en-US" sz="900" b="1">
                      <a:solidFill>
                        <a:srgbClr val="0076A9"/>
                      </a:solidFill>
                      <a:latin typeface="Arial" panose="020B0604020202020204" pitchFamily="34" charset="0"/>
                      <a:cs typeface="Arial" panose="020B0604020202020204" pitchFamily="34" charset="0"/>
                    </a:rPr>
                    <a:t>TUC arm</a:t>
                  </a:r>
                  <a:endParaRPr lang="en-US" sz="900">
                    <a:solidFill>
                      <a:srgbClr val="0076A9"/>
                    </a:solidFill>
                  </a:endParaRPr>
                </a:p>
              </p:txBody>
            </p:sp>
            <p:sp>
              <p:nvSpPr>
                <p:cNvPr id="16" name="TextBox 15">
                  <a:extLst>
                    <a:ext uri="{FF2B5EF4-FFF2-40B4-BE49-F238E27FC236}">
                      <a16:creationId xmlns:a16="http://schemas.microsoft.com/office/drawing/2014/main" id="{D198DCB6-9364-4AF7-A070-76DED6A96888}"/>
                    </a:ext>
                  </a:extLst>
                </p:cNvPr>
                <p:cNvSpPr txBox="1"/>
                <p:nvPr/>
              </p:nvSpPr>
              <p:spPr>
                <a:xfrm>
                  <a:off x="-77366" y="4223436"/>
                  <a:ext cx="771397" cy="17012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No. at risk</a:t>
                  </a:r>
                  <a:endParaRPr lang="en-US" sz="900"/>
                </a:p>
              </p:txBody>
            </p:sp>
            <p:sp>
              <p:nvSpPr>
                <p:cNvPr id="17" name="TextBox 16">
                  <a:extLst>
                    <a:ext uri="{FF2B5EF4-FFF2-40B4-BE49-F238E27FC236}">
                      <a16:creationId xmlns:a16="http://schemas.microsoft.com/office/drawing/2014/main" id="{21DB0030-F53A-BFBD-C31B-DFFBA8D648F6}"/>
                    </a:ext>
                  </a:extLst>
                </p:cNvPr>
                <p:cNvSpPr txBox="1"/>
                <p:nvPr/>
              </p:nvSpPr>
              <p:spPr>
                <a:xfrm>
                  <a:off x="-93989" y="4485495"/>
                  <a:ext cx="675595" cy="17012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PBO arm</a:t>
                  </a:r>
                  <a:endParaRPr lang="en-US" sz="900"/>
                </a:p>
              </p:txBody>
            </p:sp>
            <p:sp>
              <p:nvSpPr>
                <p:cNvPr id="18" name="TextBox 17">
                  <a:extLst>
                    <a:ext uri="{FF2B5EF4-FFF2-40B4-BE49-F238E27FC236}">
                      <a16:creationId xmlns:a16="http://schemas.microsoft.com/office/drawing/2014/main" id="{F6CFD0DD-70E6-9AB2-3502-F417646F8C02}"/>
                    </a:ext>
                  </a:extLst>
                </p:cNvPr>
                <p:cNvSpPr txBox="1"/>
                <p:nvPr/>
              </p:nvSpPr>
              <p:spPr>
                <a:xfrm>
                  <a:off x="4905271" y="4354244"/>
                  <a:ext cx="4266038" cy="170122"/>
                </a:xfrm>
                <a:prstGeom prst="rect">
                  <a:avLst/>
                </a:prstGeom>
                <a:noFill/>
              </p:spPr>
              <p:txBody>
                <a:bodyPr wrap="square" rtlCol="0">
                  <a:spAutoFit/>
                </a:bodyPr>
                <a:lstStyle/>
                <a:p>
                  <a:pPr defTabSz="630238"/>
                  <a:r>
                    <a:rPr lang="en-US" sz="900" b="1">
                      <a:solidFill>
                        <a:srgbClr val="0076A9"/>
                      </a:solidFill>
                      <a:latin typeface="Arial" panose="020B0604020202020204" pitchFamily="34" charset="0"/>
                      <a:cs typeface="Arial" panose="020B0604020202020204" pitchFamily="34" charset="0"/>
                    </a:rPr>
                    <a:t> 99       87      81       71       65       52       39      25      15        4         1         0         0         0</a:t>
                  </a:r>
                </a:p>
              </p:txBody>
            </p:sp>
            <p:sp>
              <p:nvSpPr>
                <p:cNvPr id="19" name="TextBox 18">
                  <a:extLst>
                    <a:ext uri="{FF2B5EF4-FFF2-40B4-BE49-F238E27FC236}">
                      <a16:creationId xmlns:a16="http://schemas.microsoft.com/office/drawing/2014/main" id="{023E259C-ACAA-F063-344F-D006AAEA833D}"/>
                    </a:ext>
                  </a:extLst>
                </p:cNvPr>
                <p:cNvSpPr txBox="1"/>
                <p:nvPr/>
              </p:nvSpPr>
              <p:spPr>
                <a:xfrm>
                  <a:off x="4905271" y="4485495"/>
                  <a:ext cx="4370605" cy="17012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102      86      74       57       49       41       30      21      17       10        3         1         1         0</a:t>
                  </a:r>
                  <a:endParaRPr lang="en-US" sz="900"/>
                </a:p>
              </p:txBody>
            </p:sp>
            <p:sp>
              <p:nvSpPr>
                <p:cNvPr id="20" name="TextBox 19">
                  <a:extLst>
                    <a:ext uri="{FF2B5EF4-FFF2-40B4-BE49-F238E27FC236}">
                      <a16:creationId xmlns:a16="http://schemas.microsoft.com/office/drawing/2014/main" id="{18115939-0060-E46A-33EE-15DC6442FF3F}"/>
                    </a:ext>
                  </a:extLst>
                </p:cNvPr>
                <p:cNvSpPr txBox="1"/>
                <p:nvPr/>
              </p:nvSpPr>
              <p:spPr>
                <a:xfrm>
                  <a:off x="4437415" y="4354244"/>
                  <a:ext cx="675595" cy="170122"/>
                </a:xfrm>
                <a:prstGeom prst="rect">
                  <a:avLst/>
                </a:prstGeom>
                <a:noFill/>
              </p:spPr>
              <p:txBody>
                <a:bodyPr wrap="square" rtlCol="0">
                  <a:spAutoFit/>
                </a:bodyPr>
                <a:lstStyle/>
                <a:p>
                  <a:r>
                    <a:rPr lang="en-US" sz="900" b="1">
                      <a:solidFill>
                        <a:srgbClr val="0076A9"/>
                      </a:solidFill>
                      <a:latin typeface="Arial" panose="020B0604020202020204" pitchFamily="34" charset="0"/>
                      <a:cs typeface="Arial" panose="020B0604020202020204" pitchFamily="34" charset="0"/>
                    </a:rPr>
                    <a:t>TUC arm</a:t>
                  </a:r>
                  <a:endParaRPr lang="en-US" sz="900">
                    <a:solidFill>
                      <a:srgbClr val="0076A9"/>
                    </a:solidFill>
                  </a:endParaRPr>
                </a:p>
              </p:txBody>
            </p:sp>
            <p:sp>
              <p:nvSpPr>
                <p:cNvPr id="21" name="TextBox 20">
                  <a:extLst>
                    <a:ext uri="{FF2B5EF4-FFF2-40B4-BE49-F238E27FC236}">
                      <a16:creationId xmlns:a16="http://schemas.microsoft.com/office/drawing/2014/main" id="{CEF04DE1-2897-BECC-70F8-5DCD8E619222}"/>
                    </a:ext>
                  </a:extLst>
                </p:cNvPr>
                <p:cNvSpPr txBox="1"/>
                <p:nvPr/>
              </p:nvSpPr>
              <p:spPr>
                <a:xfrm>
                  <a:off x="4454038" y="4223436"/>
                  <a:ext cx="1419748" cy="17012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No. at risk</a:t>
                  </a:r>
                  <a:endParaRPr lang="en-US" sz="900"/>
                </a:p>
              </p:txBody>
            </p:sp>
            <p:sp>
              <p:nvSpPr>
                <p:cNvPr id="22" name="TextBox 21">
                  <a:extLst>
                    <a:ext uri="{FF2B5EF4-FFF2-40B4-BE49-F238E27FC236}">
                      <a16:creationId xmlns:a16="http://schemas.microsoft.com/office/drawing/2014/main" id="{87877000-AF15-F712-207A-5C9F4CE83664}"/>
                    </a:ext>
                  </a:extLst>
                </p:cNvPr>
                <p:cNvSpPr txBox="1"/>
                <p:nvPr/>
              </p:nvSpPr>
              <p:spPr>
                <a:xfrm>
                  <a:off x="4437415" y="4485495"/>
                  <a:ext cx="702451" cy="17012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PBO arm</a:t>
                  </a:r>
                  <a:endParaRPr lang="en-US" sz="900"/>
                </a:p>
              </p:txBody>
            </p:sp>
          </p:grpSp>
        </p:grpSp>
        <p:pic>
          <p:nvPicPr>
            <p:cNvPr id="32" name="Picture 31">
              <a:extLst>
                <a:ext uri="{FF2B5EF4-FFF2-40B4-BE49-F238E27FC236}">
                  <a16:creationId xmlns:a16="http://schemas.microsoft.com/office/drawing/2014/main" id="{B128C480-72A5-D261-270C-27E78DAE57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264" y="1884446"/>
              <a:ext cx="5370587" cy="3694184"/>
            </a:xfrm>
            <a:prstGeom prst="rect">
              <a:avLst/>
            </a:prstGeom>
          </p:spPr>
        </p:pic>
      </p:grpSp>
      <p:graphicFrame>
        <p:nvGraphicFramePr>
          <p:cNvPr id="23" name="Table 22">
            <a:extLst>
              <a:ext uri="{FF2B5EF4-FFF2-40B4-BE49-F238E27FC236}">
                <a16:creationId xmlns:a16="http://schemas.microsoft.com/office/drawing/2014/main" id="{D3C75BE6-49F6-F920-34E6-83C39C3B18F3}"/>
              </a:ext>
            </a:extLst>
          </p:cNvPr>
          <p:cNvGraphicFramePr>
            <a:graphicFrameLocks noGrp="1"/>
          </p:cNvGraphicFramePr>
          <p:nvPr>
            <p:extLst>
              <p:ext uri="{D42A27DB-BD31-4B8C-83A1-F6EECF244321}">
                <p14:modId xmlns:p14="http://schemas.microsoft.com/office/powerpoint/2010/main" val="933033471"/>
              </p:ext>
            </p:extLst>
          </p:nvPr>
        </p:nvGraphicFramePr>
        <p:xfrm>
          <a:off x="2411342" y="679848"/>
          <a:ext cx="3657600" cy="2409444"/>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926781134"/>
                    </a:ext>
                  </a:extLst>
                </a:gridCol>
                <a:gridCol w="1005840">
                  <a:extLst>
                    <a:ext uri="{9D8B030D-6E8A-4147-A177-3AD203B41FA5}">
                      <a16:colId xmlns:a16="http://schemas.microsoft.com/office/drawing/2014/main" val="259620648"/>
                    </a:ext>
                  </a:extLst>
                </a:gridCol>
                <a:gridCol w="1005840">
                  <a:extLst>
                    <a:ext uri="{9D8B030D-6E8A-4147-A177-3AD203B41FA5}">
                      <a16:colId xmlns:a16="http://schemas.microsoft.com/office/drawing/2014/main" val="341041775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a:solidFill>
                          <a:schemeClr val="bg1"/>
                        </a:solidFill>
                        <a:latin typeface="Arial" panose="020B0604020202020204" pitchFamily="34" charset="0"/>
                        <a:cs typeface="Arial" panose="020B0604020202020204" pitchFamily="34" charset="0"/>
                      </a:endParaRP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TUC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(n = 227)</a:t>
                      </a:r>
                      <a:endParaRPr lang="en-US" sz="1050">
                        <a:solidFill>
                          <a:schemeClr val="bg1"/>
                        </a:solidFill>
                        <a:latin typeface="Arial" panose="020B0604020202020204" pitchFamily="34" charset="0"/>
                        <a:cs typeface="Arial" panose="020B0604020202020204" pitchFamily="34" charset="0"/>
                      </a:endParaRPr>
                    </a:p>
                  </a:txBody>
                  <a:tcPr marT="18288" marB="18288">
                    <a:solidFill>
                      <a:srgbClr val="0076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PBO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(n = 226)</a:t>
                      </a:r>
                      <a:endParaRPr lang="en-US" sz="1050">
                        <a:latin typeface="Arial" panose="020B0604020202020204" pitchFamily="34" charset="0"/>
                        <a:cs typeface="Arial" panose="020B0604020202020204" pitchFamily="34" charset="0"/>
                      </a:endParaRPr>
                    </a:p>
                  </a:txBody>
                  <a:tcPr marT="18288" marB="18288">
                    <a:solidFill>
                      <a:schemeClr val="tx1"/>
                    </a:solidFill>
                  </a:tcPr>
                </a:tc>
                <a:extLst>
                  <a:ext uri="{0D108BD9-81ED-4DB2-BD59-A6C34878D82A}">
                    <a16:rowId xmlns:a16="http://schemas.microsoft.com/office/drawing/2014/main" val="1233574201"/>
                  </a:ext>
                </a:extLst>
              </a:tr>
              <a:tr h="0">
                <a:tc>
                  <a:txBody>
                    <a:bodyPr/>
                    <a:lstStyle/>
                    <a:p>
                      <a:pPr algn="r"/>
                      <a:r>
                        <a:rPr lang="en-US" sz="1050" b="1">
                          <a:latin typeface="Arial" panose="020B0604020202020204" pitchFamily="34" charset="0"/>
                          <a:cs typeface="Arial" panose="020B0604020202020204" pitchFamily="34" charset="0"/>
                        </a:rPr>
                        <a:t>Events</a:t>
                      </a:r>
                    </a:p>
                  </a:txBody>
                  <a:tcPr marT="18288" marB="18288">
                    <a:noFill/>
                  </a:tcPr>
                </a:tc>
                <a:tc>
                  <a:txBody>
                    <a:bodyPr/>
                    <a:lstStyle/>
                    <a:p>
                      <a:pPr algn="ctr"/>
                      <a:r>
                        <a:rPr lang="en-US" sz="1050">
                          <a:latin typeface="Arial" panose="020B0604020202020204" pitchFamily="34" charset="0"/>
                          <a:cs typeface="Arial" panose="020B0604020202020204" pitchFamily="34" charset="0"/>
                        </a:rPr>
                        <a:t>93</a:t>
                      </a:r>
                    </a:p>
                  </a:txBody>
                  <a:tcPr marT="18288" marB="18288">
                    <a:solidFill>
                      <a:srgbClr val="DEEBF7"/>
                    </a:solidFill>
                  </a:tcPr>
                </a:tc>
                <a:tc>
                  <a:txBody>
                    <a:bodyPr/>
                    <a:lstStyle/>
                    <a:p>
                      <a:pPr algn="ctr"/>
                      <a:r>
                        <a:rPr lang="en-US" sz="1050">
                          <a:latin typeface="Arial" panose="020B0604020202020204" pitchFamily="34" charset="0"/>
                          <a:cs typeface="Arial" panose="020B0604020202020204" pitchFamily="34" charset="0"/>
                        </a:rPr>
                        <a:t>129</a:t>
                      </a:r>
                    </a:p>
                  </a:txBody>
                  <a:tcPr marT="18288" marB="18288">
                    <a:solidFill>
                      <a:schemeClr val="bg1">
                        <a:lumMod val="95000"/>
                      </a:schemeClr>
                    </a:solidFill>
                  </a:tcPr>
                </a:tc>
                <a:extLst>
                  <a:ext uri="{0D108BD9-81ED-4DB2-BD59-A6C34878D82A}">
                    <a16:rowId xmlns:a16="http://schemas.microsoft.com/office/drawing/2014/main" val="2821001935"/>
                  </a:ext>
                </a:extLst>
              </a:tr>
              <a:tr h="0">
                <a:tc>
                  <a:txBody>
                    <a:bodyPr/>
                    <a:lstStyle/>
                    <a:p>
                      <a:pPr algn="r"/>
                      <a:r>
                        <a:rPr lang="en-US" sz="1050" b="1">
                          <a:latin typeface="Arial" panose="020B0604020202020204" pitchFamily="34" charset="0"/>
                          <a:cs typeface="Arial" panose="020B0604020202020204" pitchFamily="34" charset="0"/>
                        </a:rPr>
                        <a:t>Median PFS, </a:t>
                      </a:r>
                      <a:r>
                        <a:rPr lang="en-US" sz="1050" b="1" err="1">
                          <a:latin typeface="Arial" panose="020B0604020202020204" pitchFamily="34" charset="0"/>
                          <a:cs typeface="Arial" panose="020B0604020202020204" pitchFamily="34" charset="0"/>
                        </a:rPr>
                        <a:t>mos</a:t>
                      </a:r>
                      <a:r>
                        <a:rPr lang="en-US" sz="1050" b="1">
                          <a:latin typeface="Arial" panose="020B0604020202020204" pitchFamily="34" charset="0"/>
                          <a:cs typeface="Arial" panose="020B0604020202020204" pitchFamily="34" charset="0"/>
                        </a:rPr>
                        <a:t> </a:t>
                      </a:r>
                      <a:br>
                        <a:rPr lang="en-US" sz="1050" b="1">
                          <a:latin typeface="Arial" panose="020B0604020202020204" pitchFamily="34" charset="0"/>
                          <a:cs typeface="Arial" panose="020B0604020202020204" pitchFamily="34" charset="0"/>
                        </a:rPr>
                      </a:br>
                      <a:r>
                        <a:rPr lang="en-US" sz="1050" b="1">
                          <a:latin typeface="Arial" panose="020B0604020202020204" pitchFamily="34" charset="0"/>
                          <a:cs typeface="Arial" panose="020B0604020202020204" pitchFamily="34" charset="0"/>
                        </a:rPr>
                        <a:t>(95% CI)</a:t>
                      </a:r>
                    </a:p>
                  </a:txBody>
                  <a:tcPr marT="18288" marB="18288">
                    <a:noFill/>
                  </a:tcPr>
                </a:tc>
                <a:tc>
                  <a:txBody>
                    <a:bodyPr/>
                    <a:lstStyle/>
                    <a:p>
                      <a:pPr algn="ctr"/>
                      <a:r>
                        <a:rPr lang="en-US" sz="1050" b="1">
                          <a:latin typeface="Arial" panose="020B0604020202020204" pitchFamily="34" charset="0"/>
                          <a:cs typeface="Arial" panose="020B0604020202020204" pitchFamily="34" charset="0"/>
                        </a:rPr>
                        <a:t>28.9</a:t>
                      </a:r>
                    </a:p>
                    <a:p>
                      <a:pPr algn="ctr"/>
                      <a:r>
                        <a:rPr lang="en-US" sz="1050" b="1">
                          <a:latin typeface="Arial" panose="020B0604020202020204" pitchFamily="34" charset="0"/>
                          <a:cs typeface="Arial" panose="020B0604020202020204" pitchFamily="34" charset="0"/>
                        </a:rPr>
                        <a:t>(22.7−NE)</a:t>
                      </a:r>
                    </a:p>
                  </a:txBody>
                  <a:tcPr marT="18288" marB="18288">
                    <a:solidFill>
                      <a:srgbClr val="DEEBF7"/>
                    </a:solidFill>
                  </a:tcPr>
                </a:tc>
                <a:tc>
                  <a:txBody>
                    <a:bodyPr/>
                    <a:lstStyle/>
                    <a:p>
                      <a:pPr algn="ctr"/>
                      <a:r>
                        <a:rPr lang="en-US" sz="1050" b="1">
                          <a:latin typeface="Arial" panose="020B0604020202020204" pitchFamily="34" charset="0"/>
                          <a:cs typeface="Arial" panose="020B0604020202020204" pitchFamily="34" charset="0"/>
                        </a:rPr>
                        <a:t>16.8</a:t>
                      </a:r>
                    </a:p>
                    <a:p>
                      <a:pPr algn="ctr"/>
                      <a:r>
                        <a:rPr lang="en-US" sz="1050" b="1">
                          <a:latin typeface="Arial" panose="020B0604020202020204" pitchFamily="34" charset="0"/>
                          <a:cs typeface="Arial" panose="020B0604020202020204" pitchFamily="34" charset="0"/>
                        </a:rPr>
                        <a:t>(12.9−19.2)</a:t>
                      </a:r>
                    </a:p>
                  </a:txBody>
                  <a:tcPr marT="18288" marB="18288">
                    <a:solidFill>
                      <a:schemeClr val="bg1">
                        <a:lumMod val="95000"/>
                      </a:schemeClr>
                    </a:solidFill>
                  </a:tcPr>
                </a:tc>
                <a:extLst>
                  <a:ext uri="{0D108BD9-81ED-4DB2-BD59-A6C34878D82A}">
                    <a16:rowId xmlns:a16="http://schemas.microsoft.com/office/drawing/2014/main" val="305093319"/>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HR (95% CI); </a:t>
                      </a:r>
                      <a:r>
                        <a:rPr lang="en-US" sz="1050" b="1" i="1">
                          <a:latin typeface="Arial" panose="020B0604020202020204" pitchFamily="34" charset="0"/>
                          <a:cs typeface="Arial" panose="020B0604020202020204" pitchFamily="34" charset="0"/>
                        </a:rPr>
                        <a:t>P</a:t>
                      </a:r>
                      <a:r>
                        <a:rPr lang="en-US" sz="1050" b="1">
                          <a:latin typeface="Arial" panose="020B0604020202020204" pitchFamily="34" charset="0"/>
                          <a:cs typeface="Arial" panose="020B0604020202020204" pitchFamily="34" charset="0"/>
                        </a:rPr>
                        <a:t>−value*</a:t>
                      </a:r>
                    </a:p>
                  </a:txBody>
                  <a:tcPr marT="18288" marB="18288">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0.621 (0.475−0.813); 0.0005</a:t>
                      </a:r>
                    </a:p>
                  </a:txBody>
                  <a:tcPr marT="18288" marB="18288">
                    <a:solidFill>
                      <a:schemeClr val="bg1">
                        <a:lumMod val="85000"/>
                      </a:schemeClr>
                    </a:solidFill>
                  </a:tcPr>
                </a:tc>
                <a:tc hMerge="1">
                  <a:txBody>
                    <a:bodyPr/>
                    <a:lstStyle/>
                    <a:p>
                      <a:endParaRPr lang="en-US"/>
                    </a:p>
                  </a:txBody>
                  <a:tcPr/>
                </a:tc>
                <a:extLst>
                  <a:ext uri="{0D108BD9-81ED-4DB2-BD59-A6C34878D82A}">
                    <a16:rowId xmlns:a16="http://schemas.microsoft.com/office/drawing/2014/main" val="88850587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50" b="1">
                          <a:solidFill>
                            <a:srgbClr val="0000FF"/>
                          </a:solidFill>
                          <a:latin typeface="Arial" panose="020B0604020202020204" pitchFamily="34" charset="0"/>
                          <a:cs typeface="Arial" panose="020B0604020202020204" pitchFamily="34" charset="0"/>
                        </a:rPr>
                        <a:t>Δ</a:t>
                      </a:r>
                      <a:r>
                        <a:rPr lang="en-US" sz="1050" b="1">
                          <a:solidFill>
                            <a:srgbClr val="0000FF"/>
                          </a:solidFill>
                          <a:latin typeface="Arial" panose="020B0604020202020204" pitchFamily="34" charset="0"/>
                          <a:cs typeface="Arial" panose="020B0604020202020204" pitchFamily="34" charset="0"/>
                        </a:rPr>
                        <a:t> of 12.1 months</a:t>
                      </a:r>
                      <a:endParaRPr lang="en-US" sz="1050" b="1">
                        <a:latin typeface="Arial" panose="020B0604020202020204" pitchFamily="34" charset="0"/>
                        <a:cs typeface="Arial" panose="020B0604020202020204" pitchFamily="34" charset="0"/>
                      </a:endParaRPr>
                    </a:p>
                  </a:txBody>
                  <a:tcPr marT="18288" marB="18288">
                    <a:solidFill>
                      <a:schemeClr val="bg1">
                        <a:lumMod val="85000"/>
                      </a:schemeClr>
                    </a:solidFill>
                  </a:tcPr>
                </a:tc>
                <a:tc hMerge="1">
                  <a:txBody>
                    <a:bodyPr/>
                    <a:lstStyle/>
                    <a:p>
                      <a:endParaRPr lang="en-US"/>
                    </a:p>
                  </a:txBody>
                  <a:tcPr/>
                </a:tc>
                <a:extLst>
                  <a:ext uri="{0D108BD9-81ED-4DB2-BD59-A6C34878D82A}">
                    <a16:rowId xmlns:a16="http://schemas.microsoft.com/office/drawing/2014/main" val="27456120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tx1"/>
                          </a:solidFill>
                          <a:latin typeface="+mn-lt"/>
                          <a:cs typeface="Arial" panose="020B0604020202020204" pitchFamily="34" charset="0"/>
                        </a:rPr>
                        <a:t>n = 203</a:t>
                      </a:r>
                    </a:p>
                  </a:txBody>
                  <a:tcPr marT="18288" marB="18288">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n = 211</a:t>
                      </a:r>
                    </a:p>
                  </a:txBody>
                  <a:tcPr marT="18288" marB="18288">
                    <a:solidFill>
                      <a:schemeClr val="bg1">
                        <a:lumMod val="95000"/>
                      </a:schemeClr>
                    </a:solidFill>
                  </a:tcPr>
                </a:tc>
                <a:extLst>
                  <a:ext uri="{0D108BD9-81ED-4DB2-BD59-A6C34878D82A}">
                    <a16:rowId xmlns:a16="http://schemas.microsoft.com/office/drawing/2014/main" val="2639993865"/>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mn-lt"/>
                          <a:cs typeface="Arial" panose="020B0604020202020204" pitchFamily="34" charset="0"/>
                        </a:rPr>
                        <a:t>cORR,</a:t>
                      </a:r>
                      <a:r>
                        <a:rPr lang="en-US" sz="1050" b="0" i="0" kern="1200" baseline="30000">
                          <a:solidFill>
                            <a:schemeClr val="tx1"/>
                          </a:solidFill>
                          <a:effectLst/>
                          <a:latin typeface="+mn-lt"/>
                          <a:ea typeface="+mn-ea"/>
                          <a:cs typeface="+mn-cs"/>
                        </a:rPr>
                        <a:t>†</a:t>
                      </a:r>
                      <a:r>
                        <a:rPr lang="en-US" sz="1050" b="1">
                          <a:latin typeface="+mn-lt"/>
                          <a:cs typeface="Arial" panose="020B0604020202020204" pitchFamily="34" charset="0"/>
                        </a:rPr>
                        <a:t> </a:t>
                      </a:r>
                      <a:r>
                        <a:rPr lang="en-US" sz="1050" b="1">
                          <a:latin typeface="Arial" panose="020B0604020202020204" pitchFamily="34" charset="0"/>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(95% CI)</a:t>
                      </a: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rPr>
                        <a:t>26.1 </a:t>
                      </a:r>
                      <a:r>
                        <a:rPr lang="en-GB" sz="1050" b="0" kern="1200">
                          <a:solidFill>
                            <a:schemeClr val="tx1"/>
                          </a:solidFill>
                          <a:effectLst/>
                        </a:rPr>
                        <a:t>(20.2−32.7)</a:t>
                      </a:r>
                      <a:endParaRPr lang="en-US" sz="1050" b="0">
                        <a:solidFill>
                          <a:schemeClr val="tx1"/>
                        </a:solidFill>
                      </a:endParaRPr>
                    </a:p>
                  </a:txBody>
                  <a:tcPr marT="18288" marB="18288">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rPr>
                        <a:t>18.5 </a:t>
                      </a:r>
                      <a:r>
                        <a:rPr lang="en-GB" sz="1050" b="0" kern="1200">
                          <a:solidFill>
                            <a:schemeClr val="tx1"/>
                          </a:solidFill>
                          <a:effectLst/>
                        </a:rPr>
                        <a:t>(13.5−24.4)</a:t>
                      </a:r>
                      <a:endParaRPr lang="en-US" sz="1050" b="0">
                        <a:solidFill>
                          <a:schemeClr val="tx1"/>
                        </a:solidFill>
                      </a:endParaRPr>
                    </a:p>
                  </a:txBody>
                  <a:tcPr marT="18288" marB="18288">
                    <a:solidFill>
                      <a:schemeClr val="bg1">
                        <a:lumMod val="95000"/>
                      </a:schemeClr>
                    </a:solidFill>
                  </a:tcPr>
                </a:tc>
                <a:extLst>
                  <a:ext uri="{0D108BD9-81ED-4DB2-BD59-A6C34878D82A}">
                    <a16:rowId xmlns:a16="http://schemas.microsoft.com/office/drawing/2014/main" val="997694103"/>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tx1"/>
                          </a:solidFill>
                          <a:latin typeface="+mn-lt"/>
                          <a:cs typeface="Arial" panose="020B0604020202020204" pitchFamily="34" charset="0"/>
                        </a:rPr>
                        <a:t>n = 53</a:t>
                      </a:r>
                    </a:p>
                  </a:txBody>
                  <a:tcPr marT="18288" marB="18288">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n = 39</a:t>
                      </a:r>
                    </a:p>
                  </a:txBody>
                  <a:tcPr marT="18288" marB="18288">
                    <a:solidFill>
                      <a:schemeClr val="bg1">
                        <a:lumMod val="95000"/>
                      </a:schemeClr>
                    </a:solidFill>
                  </a:tcPr>
                </a:tc>
                <a:extLst>
                  <a:ext uri="{0D108BD9-81ED-4DB2-BD59-A6C34878D82A}">
                    <a16:rowId xmlns:a16="http://schemas.microsoft.com/office/drawing/2014/main" val="917254177"/>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Median DOR,</a:t>
                      </a:r>
                      <a:r>
                        <a:rPr lang="en-US" sz="1050" b="0" i="0" kern="1200" baseline="30000">
                          <a:solidFill>
                            <a:schemeClr val="tx1"/>
                          </a:solidFill>
                          <a:effectLst/>
                          <a:latin typeface="+mn-lt"/>
                          <a:ea typeface="+mn-ea"/>
                          <a:cs typeface="+mn-cs"/>
                        </a:rPr>
                        <a:t>†</a:t>
                      </a:r>
                      <a:r>
                        <a:rPr lang="en-US" sz="1050" b="1">
                          <a:latin typeface="Arial" panose="020B0604020202020204" pitchFamily="34" charset="0"/>
                          <a:cs typeface="Arial" panose="020B0604020202020204" pitchFamily="34" charset="0"/>
                        </a:rPr>
                        <a:t> mos</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(95% CI)</a:t>
                      </a: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rPr>
                        <a:t>NR </a:t>
                      </a:r>
                      <a:r>
                        <a:rPr lang="en-GB" sz="1050" b="0" kern="1200">
                          <a:solidFill>
                            <a:schemeClr val="tx1"/>
                          </a:solidFill>
                          <a:effectLst/>
                        </a:rPr>
                        <a:t>(16.4−NE)</a:t>
                      </a:r>
                      <a:endParaRPr lang="en-GB" sz="1050" b="0" kern="1200">
                        <a:solidFill>
                          <a:schemeClr val="tx1"/>
                        </a:solidFill>
                        <a:effectLst/>
                        <a:latin typeface="+mn-lt"/>
                        <a:ea typeface="+mn-ea"/>
                        <a:cs typeface="+mn-cs"/>
                      </a:endParaRPr>
                    </a:p>
                  </a:txBody>
                  <a:tcPr marT="18288" marB="18288">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rPr>
                        <a:t>16.3 </a:t>
                      </a:r>
                      <a:r>
                        <a:rPr lang="en-GB" sz="1050" b="0" kern="1200">
                          <a:solidFill>
                            <a:schemeClr val="tx1"/>
                          </a:solidFill>
                          <a:effectLst/>
                        </a:rPr>
                        <a:t>(10.4−NE)</a:t>
                      </a:r>
                      <a:endParaRPr lang="en-GB" sz="1050" b="0" kern="1200">
                        <a:solidFill>
                          <a:schemeClr val="tx1"/>
                        </a:solidFill>
                        <a:effectLst/>
                        <a:latin typeface="+mn-lt"/>
                        <a:ea typeface="+mn-ea"/>
                        <a:cs typeface="+mn-cs"/>
                      </a:endParaRPr>
                    </a:p>
                  </a:txBody>
                  <a:tcPr marT="18288" marB="18288">
                    <a:solidFill>
                      <a:schemeClr val="bg1">
                        <a:lumMod val="95000"/>
                      </a:schemeClr>
                    </a:solidFill>
                  </a:tcPr>
                </a:tc>
                <a:extLst>
                  <a:ext uri="{0D108BD9-81ED-4DB2-BD59-A6C34878D82A}">
                    <a16:rowId xmlns:a16="http://schemas.microsoft.com/office/drawing/2014/main" val="1917696429"/>
                  </a:ext>
                </a:extLst>
              </a:tr>
            </a:tbl>
          </a:graphicData>
        </a:graphic>
      </p:graphicFrame>
      <p:graphicFrame>
        <p:nvGraphicFramePr>
          <p:cNvPr id="25" name="Table 24">
            <a:extLst>
              <a:ext uri="{FF2B5EF4-FFF2-40B4-BE49-F238E27FC236}">
                <a16:creationId xmlns:a16="http://schemas.microsoft.com/office/drawing/2014/main" id="{C0F96C5A-B299-EF4E-A2C3-DCC48673239A}"/>
              </a:ext>
            </a:extLst>
          </p:cNvPr>
          <p:cNvGraphicFramePr>
            <a:graphicFrameLocks noGrp="1"/>
          </p:cNvGraphicFramePr>
          <p:nvPr>
            <p:extLst>
              <p:ext uri="{D42A27DB-BD31-4B8C-83A1-F6EECF244321}">
                <p14:modId xmlns:p14="http://schemas.microsoft.com/office/powerpoint/2010/main" val="786748819"/>
              </p:ext>
            </p:extLst>
          </p:nvPr>
        </p:nvGraphicFramePr>
        <p:xfrm>
          <a:off x="7928005" y="679848"/>
          <a:ext cx="3657600" cy="2409444"/>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926781134"/>
                    </a:ext>
                  </a:extLst>
                </a:gridCol>
                <a:gridCol w="1005840">
                  <a:extLst>
                    <a:ext uri="{9D8B030D-6E8A-4147-A177-3AD203B41FA5}">
                      <a16:colId xmlns:a16="http://schemas.microsoft.com/office/drawing/2014/main" val="259620648"/>
                    </a:ext>
                  </a:extLst>
                </a:gridCol>
                <a:gridCol w="1005840">
                  <a:extLst>
                    <a:ext uri="{9D8B030D-6E8A-4147-A177-3AD203B41FA5}">
                      <a16:colId xmlns:a16="http://schemas.microsoft.com/office/drawing/2014/main" val="341041775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a:solidFill>
                          <a:schemeClr val="bg1"/>
                        </a:solidFill>
                        <a:latin typeface="Arial" panose="020B0604020202020204" pitchFamily="34" charset="0"/>
                        <a:cs typeface="Arial" panose="020B0604020202020204" pitchFamily="34" charset="0"/>
                      </a:endParaRP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TUC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(n = 99)</a:t>
                      </a:r>
                      <a:endParaRPr lang="en-US" sz="1050">
                        <a:solidFill>
                          <a:schemeClr val="bg1"/>
                        </a:solidFill>
                        <a:latin typeface="Arial" panose="020B0604020202020204" pitchFamily="34" charset="0"/>
                        <a:cs typeface="Arial" panose="020B0604020202020204" pitchFamily="34" charset="0"/>
                      </a:endParaRPr>
                    </a:p>
                  </a:txBody>
                  <a:tcPr marT="18288" marB="18288">
                    <a:solidFill>
                      <a:srgbClr val="0076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PBO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(n = 102)</a:t>
                      </a:r>
                      <a:endParaRPr lang="en-US" sz="1050">
                        <a:latin typeface="Arial" panose="020B0604020202020204" pitchFamily="34" charset="0"/>
                        <a:cs typeface="Arial" panose="020B0604020202020204" pitchFamily="34" charset="0"/>
                      </a:endParaRPr>
                    </a:p>
                  </a:txBody>
                  <a:tcPr marT="18288" marB="18288">
                    <a:solidFill>
                      <a:schemeClr val="tx1"/>
                    </a:solidFill>
                  </a:tcPr>
                </a:tc>
                <a:extLst>
                  <a:ext uri="{0D108BD9-81ED-4DB2-BD59-A6C34878D82A}">
                    <a16:rowId xmlns:a16="http://schemas.microsoft.com/office/drawing/2014/main" val="1233574201"/>
                  </a:ext>
                </a:extLst>
              </a:tr>
              <a:tr h="0">
                <a:tc>
                  <a:txBody>
                    <a:bodyPr/>
                    <a:lstStyle/>
                    <a:p>
                      <a:pPr algn="r"/>
                      <a:r>
                        <a:rPr lang="en-US" sz="1050" b="1">
                          <a:latin typeface="Arial" panose="020B0604020202020204" pitchFamily="34" charset="0"/>
                          <a:cs typeface="Arial" panose="020B0604020202020204" pitchFamily="34" charset="0"/>
                        </a:rPr>
                        <a:t>Events</a:t>
                      </a:r>
                    </a:p>
                  </a:txBody>
                  <a:tcPr marT="18288" marB="18288">
                    <a:noFill/>
                  </a:tcPr>
                </a:tc>
                <a:tc>
                  <a:txBody>
                    <a:bodyPr/>
                    <a:lstStyle/>
                    <a:p>
                      <a:pPr algn="ctr"/>
                      <a:r>
                        <a:rPr lang="en-US" sz="1050">
                          <a:latin typeface="Arial" panose="020B0604020202020204" pitchFamily="34" charset="0"/>
                          <a:cs typeface="Arial" panose="020B0604020202020204" pitchFamily="34" charset="0"/>
                        </a:rPr>
                        <a:t>48</a:t>
                      </a:r>
                    </a:p>
                  </a:txBody>
                  <a:tcPr marT="18288" marB="18288">
                    <a:solidFill>
                      <a:srgbClr val="DEEBF7"/>
                    </a:solidFill>
                  </a:tcPr>
                </a:tc>
                <a:tc>
                  <a:txBody>
                    <a:bodyPr/>
                    <a:lstStyle/>
                    <a:p>
                      <a:pPr algn="ctr"/>
                      <a:r>
                        <a:rPr lang="en-US" sz="1050">
                          <a:latin typeface="Arial" panose="020B0604020202020204" pitchFamily="34" charset="0"/>
                          <a:cs typeface="Arial" panose="020B0604020202020204" pitchFamily="34" charset="0"/>
                        </a:rPr>
                        <a:t>62</a:t>
                      </a:r>
                    </a:p>
                  </a:txBody>
                  <a:tcPr marT="18288" marB="18288">
                    <a:solidFill>
                      <a:schemeClr val="bg1">
                        <a:lumMod val="95000"/>
                      </a:schemeClr>
                    </a:solidFill>
                  </a:tcPr>
                </a:tc>
                <a:extLst>
                  <a:ext uri="{0D108BD9-81ED-4DB2-BD59-A6C34878D82A}">
                    <a16:rowId xmlns:a16="http://schemas.microsoft.com/office/drawing/2014/main" val="2821001935"/>
                  </a:ext>
                </a:extLst>
              </a:tr>
              <a:tr h="0">
                <a:tc>
                  <a:txBody>
                    <a:bodyPr/>
                    <a:lstStyle/>
                    <a:p>
                      <a:pPr algn="r"/>
                      <a:r>
                        <a:rPr lang="en-US" sz="1050" b="1">
                          <a:latin typeface="Arial" panose="020B0604020202020204" pitchFamily="34" charset="0"/>
                          <a:cs typeface="Arial" panose="020B0604020202020204" pitchFamily="34" charset="0"/>
                        </a:rPr>
                        <a:t>Median PFS, </a:t>
                      </a:r>
                      <a:r>
                        <a:rPr lang="en-US" sz="1050" b="1" err="1">
                          <a:latin typeface="Arial" panose="020B0604020202020204" pitchFamily="34" charset="0"/>
                          <a:cs typeface="Arial" panose="020B0604020202020204" pitchFamily="34" charset="0"/>
                        </a:rPr>
                        <a:t>mos</a:t>
                      </a:r>
                      <a:r>
                        <a:rPr lang="en-US" sz="1050" b="1">
                          <a:latin typeface="Arial" panose="020B0604020202020204" pitchFamily="34" charset="0"/>
                          <a:cs typeface="Arial" panose="020B0604020202020204" pitchFamily="34" charset="0"/>
                        </a:rPr>
                        <a:t> </a:t>
                      </a:r>
                      <a:br>
                        <a:rPr lang="en-US" sz="1050" b="1">
                          <a:latin typeface="Arial" panose="020B0604020202020204" pitchFamily="34" charset="0"/>
                          <a:cs typeface="Arial" panose="020B0604020202020204" pitchFamily="34" charset="0"/>
                        </a:rPr>
                      </a:br>
                      <a:r>
                        <a:rPr lang="en-US" sz="1050" b="1">
                          <a:latin typeface="Arial" panose="020B0604020202020204" pitchFamily="34" charset="0"/>
                          <a:cs typeface="Arial" panose="020B0604020202020204" pitchFamily="34" charset="0"/>
                        </a:rPr>
                        <a:t>(95% CI)</a:t>
                      </a:r>
                    </a:p>
                  </a:txBody>
                  <a:tcPr marT="18288" marB="18288">
                    <a:noFill/>
                  </a:tcPr>
                </a:tc>
                <a:tc>
                  <a:txBody>
                    <a:bodyPr/>
                    <a:lstStyle/>
                    <a:p>
                      <a:pPr algn="ctr"/>
                      <a:r>
                        <a:rPr lang="en-US" sz="1050" b="1">
                          <a:latin typeface="Arial" panose="020B0604020202020204" pitchFamily="34" charset="0"/>
                          <a:cs typeface="Arial" panose="020B0604020202020204" pitchFamily="34" charset="0"/>
                        </a:rPr>
                        <a:t>21.3</a:t>
                      </a:r>
                    </a:p>
                    <a:p>
                      <a:pPr algn="ctr"/>
                      <a:r>
                        <a:rPr lang="en-US" sz="1050" b="1">
                          <a:latin typeface="Arial" panose="020B0604020202020204" pitchFamily="34" charset="0"/>
                          <a:cs typeface="Arial" panose="020B0604020202020204" pitchFamily="34" charset="0"/>
                        </a:rPr>
                        <a:t>(15.6−27.2)</a:t>
                      </a:r>
                    </a:p>
                  </a:txBody>
                  <a:tcPr marT="18288" marB="18288">
                    <a:solidFill>
                      <a:srgbClr val="DEEBF7"/>
                    </a:solidFill>
                  </a:tcPr>
                </a:tc>
                <a:tc>
                  <a:txBody>
                    <a:bodyPr/>
                    <a:lstStyle/>
                    <a:p>
                      <a:pPr algn="ctr"/>
                      <a:r>
                        <a:rPr lang="en-US" sz="1050" b="1">
                          <a:latin typeface="Arial" panose="020B0604020202020204" pitchFamily="34" charset="0"/>
                          <a:cs typeface="Arial" panose="020B0604020202020204" pitchFamily="34" charset="0"/>
                        </a:rPr>
                        <a:t>12.7 </a:t>
                      </a:r>
                    </a:p>
                    <a:p>
                      <a:pPr algn="ctr"/>
                      <a:r>
                        <a:rPr lang="en-US" sz="1050" b="1">
                          <a:latin typeface="Arial" panose="020B0604020202020204" pitchFamily="34" charset="0"/>
                          <a:cs typeface="Arial" panose="020B0604020202020204" pitchFamily="34" charset="0"/>
                        </a:rPr>
                        <a:t>(8.3−18.1)</a:t>
                      </a:r>
                    </a:p>
                  </a:txBody>
                  <a:tcPr marT="18288" marB="18288">
                    <a:solidFill>
                      <a:schemeClr val="bg1">
                        <a:lumMod val="95000"/>
                      </a:schemeClr>
                    </a:solidFill>
                  </a:tcPr>
                </a:tc>
                <a:extLst>
                  <a:ext uri="{0D108BD9-81ED-4DB2-BD59-A6C34878D82A}">
                    <a16:rowId xmlns:a16="http://schemas.microsoft.com/office/drawing/2014/main" val="305093319"/>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HR (95% CI); </a:t>
                      </a:r>
                      <a:r>
                        <a:rPr lang="en-US" sz="1050" b="1" i="1">
                          <a:latin typeface="Arial" panose="020B0604020202020204" pitchFamily="34" charset="0"/>
                          <a:cs typeface="Arial" panose="020B0604020202020204" pitchFamily="34" charset="0"/>
                        </a:rPr>
                        <a:t>P</a:t>
                      </a:r>
                      <a:r>
                        <a:rPr lang="en-US" sz="1050" b="1">
                          <a:latin typeface="Arial" panose="020B0604020202020204" pitchFamily="34" charset="0"/>
                          <a:cs typeface="Arial" panose="020B0604020202020204" pitchFamily="34" charset="0"/>
                        </a:rPr>
                        <a:t>−value*</a:t>
                      </a:r>
                    </a:p>
                  </a:txBody>
                  <a:tcPr marT="18288" marB="18288">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0.671 (0.457−0.986); 0.0410</a:t>
                      </a:r>
                    </a:p>
                  </a:txBody>
                  <a:tcPr marT="18288" marB="18288">
                    <a:solidFill>
                      <a:schemeClr val="bg1">
                        <a:lumMod val="85000"/>
                      </a:schemeClr>
                    </a:solidFill>
                  </a:tcPr>
                </a:tc>
                <a:tc hMerge="1">
                  <a:txBody>
                    <a:bodyPr/>
                    <a:lstStyle/>
                    <a:p>
                      <a:endParaRPr lang="en-US"/>
                    </a:p>
                  </a:txBody>
                  <a:tcPr/>
                </a:tc>
                <a:extLst>
                  <a:ext uri="{0D108BD9-81ED-4DB2-BD59-A6C34878D82A}">
                    <a16:rowId xmlns:a16="http://schemas.microsoft.com/office/drawing/2014/main" val="88850587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50" b="1">
                          <a:solidFill>
                            <a:srgbClr val="0000FF"/>
                          </a:solidFill>
                          <a:latin typeface="Arial" panose="020B0604020202020204" pitchFamily="34" charset="0"/>
                          <a:cs typeface="Arial" panose="020B0604020202020204" pitchFamily="34" charset="0"/>
                        </a:rPr>
                        <a:t>Δ</a:t>
                      </a:r>
                      <a:r>
                        <a:rPr lang="en-US" sz="1050" b="1">
                          <a:solidFill>
                            <a:srgbClr val="0000FF"/>
                          </a:solidFill>
                          <a:latin typeface="Arial" panose="020B0604020202020204" pitchFamily="34" charset="0"/>
                          <a:cs typeface="Arial" panose="020B0604020202020204" pitchFamily="34" charset="0"/>
                        </a:rPr>
                        <a:t> of 8.6 months</a:t>
                      </a:r>
                    </a:p>
                  </a:txBody>
                  <a:tcPr marT="18288" marB="18288">
                    <a:solidFill>
                      <a:schemeClr val="bg1">
                        <a:lumMod val="85000"/>
                      </a:schemeClr>
                    </a:solidFill>
                  </a:tcPr>
                </a:tc>
                <a:tc hMerge="1">
                  <a:txBody>
                    <a:bodyPr/>
                    <a:lstStyle/>
                    <a:p>
                      <a:endParaRPr lang="en-US"/>
                    </a:p>
                  </a:txBody>
                  <a:tcPr/>
                </a:tc>
                <a:extLst>
                  <a:ext uri="{0D108BD9-81ED-4DB2-BD59-A6C34878D82A}">
                    <a16:rowId xmlns:a16="http://schemas.microsoft.com/office/drawing/2014/main" val="306907557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tx1"/>
                          </a:solidFill>
                          <a:latin typeface="+mn-lt"/>
                          <a:cs typeface="Arial" panose="020B0604020202020204" pitchFamily="34" charset="0"/>
                        </a:rPr>
                        <a:t>n = 93</a:t>
                      </a:r>
                    </a:p>
                  </a:txBody>
                  <a:tcPr marT="18288" marB="18288">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n = 86</a:t>
                      </a:r>
                    </a:p>
                  </a:txBody>
                  <a:tcPr marT="18288" marB="18288">
                    <a:solidFill>
                      <a:schemeClr val="bg1">
                        <a:lumMod val="95000"/>
                      </a:schemeClr>
                    </a:solidFill>
                  </a:tcPr>
                </a:tc>
                <a:extLst>
                  <a:ext uri="{0D108BD9-81ED-4DB2-BD59-A6C34878D82A}">
                    <a16:rowId xmlns:a16="http://schemas.microsoft.com/office/drawing/2014/main" val="406160124"/>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mn-lt"/>
                          <a:cs typeface="Arial" panose="020B0604020202020204" pitchFamily="34" charset="0"/>
                        </a:rPr>
                        <a:t>cORR,</a:t>
                      </a:r>
                      <a:r>
                        <a:rPr lang="en-US" sz="1050" b="0" i="0" kern="1200" baseline="30000">
                          <a:solidFill>
                            <a:schemeClr val="tx1"/>
                          </a:solidFill>
                          <a:effectLst/>
                          <a:latin typeface="+mn-lt"/>
                          <a:ea typeface="+mn-ea"/>
                          <a:cs typeface="+mn-cs"/>
                        </a:rPr>
                        <a:t>†</a:t>
                      </a:r>
                      <a:r>
                        <a:rPr lang="en-US" sz="1050" b="1">
                          <a:latin typeface="+mn-lt"/>
                          <a:cs typeface="Arial" panose="020B0604020202020204" pitchFamily="34" charset="0"/>
                        </a:rPr>
                        <a:t> </a:t>
                      </a:r>
                      <a:r>
                        <a:rPr lang="en-US" sz="1050" b="1">
                          <a:latin typeface="Arial" panose="020B0604020202020204" pitchFamily="34" charset="0"/>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(95% CI)</a:t>
                      </a: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rPr>
                        <a:t>15.1 </a:t>
                      </a:r>
                      <a:r>
                        <a:rPr lang="en-GB" sz="1050" b="0" kern="1200">
                          <a:solidFill>
                            <a:schemeClr val="tx1"/>
                          </a:solidFill>
                          <a:effectLst/>
                        </a:rPr>
                        <a:t>(8.5−24.0)</a:t>
                      </a:r>
                      <a:endParaRPr lang="en-US" sz="1050" b="0">
                        <a:solidFill>
                          <a:schemeClr val="tx1"/>
                        </a:solidFill>
                      </a:endParaRPr>
                    </a:p>
                  </a:txBody>
                  <a:tcPr marT="18288" marB="18288">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rPr>
                        <a:t>7.0 </a:t>
                      </a:r>
                      <a:r>
                        <a:rPr lang="en-GB" sz="1050" b="0" kern="1200">
                          <a:solidFill>
                            <a:schemeClr val="tx1"/>
                          </a:solidFill>
                          <a:effectLst/>
                        </a:rPr>
                        <a:t>(2.6−14.6)</a:t>
                      </a:r>
                      <a:endParaRPr lang="en-US" sz="1050" b="0">
                        <a:solidFill>
                          <a:schemeClr val="tx1"/>
                        </a:solidFill>
                      </a:endParaRPr>
                    </a:p>
                  </a:txBody>
                  <a:tcPr marT="18288" marB="18288">
                    <a:solidFill>
                      <a:schemeClr val="bg1">
                        <a:lumMod val="95000"/>
                      </a:schemeClr>
                    </a:solidFill>
                  </a:tcPr>
                </a:tc>
                <a:extLst>
                  <a:ext uri="{0D108BD9-81ED-4DB2-BD59-A6C34878D82A}">
                    <a16:rowId xmlns:a16="http://schemas.microsoft.com/office/drawing/2014/main" val="2686962068"/>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tx1"/>
                          </a:solidFill>
                          <a:latin typeface="+mn-lt"/>
                          <a:cs typeface="Arial" panose="020B0604020202020204" pitchFamily="34" charset="0"/>
                        </a:rPr>
                        <a:t>n = 14</a:t>
                      </a:r>
                    </a:p>
                  </a:txBody>
                  <a:tcPr marT="18288" marB="18288">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n = 6</a:t>
                      </a:r>
                    </a:p>
                  </a:txBody>
                  <a:tcPr marT="18288" marB="18288">
                    <a:solidFill>
                      <a:schemeClr val="bg1">
                        <a:lumMod val="95000"/>
                      </a:schemeClr>
                    </a:solidFill>
                  </a:tcPr>
                </a:tc>
                <a:extLst>
                  <a:ext uri="{0D108BD9-81ED-4DB2-BD59-A6C34878D82A}">
                    <a16:rowId xmlns:a16="http://schemas.microsoft.com/office/drawing/2014/main" val="3481456821"/>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Median DOR,</a:t>
                      </a:r>
                      <a:r>
                        <a:rPr lang="en-US" sz="1050" b="0" i="0" kern="1200" baseline="30000">
                          <a:solidFill>
                            <a:schemeClr val="tx1"/>
                          </a:solidFill>
                          <a:effectLst/>
                          <a:latin typeface="+mn-lt"/>
                          <a:ea typeface="+mn-ea"/>
                          <a:cs typeface="+mn-cs"/>
                        </a:rPr>
                        <a:t>†</a:t>
                      </a:r>
                      <a:r>
                        <a:rPr lang="en-US" sz="1050" b="1">
                          <a:latin typeface="Arial" panose="020B0604020202020204" pitchFamily="34" charset="0"/>
                          <a:cs typeface="Arial" panose="020B0604020202020204" pitchFamily="34" charset="0"/>
                        </a:rPr>
                        <a:t> mos</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(95% CI)</a:t>
                      </a: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rPr>
                        <a:t>17.9 </a:t>
                      </a:r>
                      <a:r>
                        <a:rPr lang="en-GB" sz="1050" b="0" kern="1200">
                          <a:solidFill>
                            <a:schemeClr val="tx1"/>
                          </a:solidFill>
                          <a:effectLst/>
                        </a:rPr>
                        <a:t>(8.3−NE)</a:t>
                      </a:r>
                      <a:endParaRPr lang="en-GB" sz="1050" b="0" kern="1200">
                        <a:solidFill>
                          <a:schemeClr val="tx1"/>
                        </a:solidFill>
                        <a:effectLst/>
                        <a:latin typeface="+mn-lt"/>
                        <a:ea typeface="+mn-ea"/>
                        <a:cs typeface="+mn-cs"/>
                      </a:endParaRPr>
                    </a:p>
                  </a:txBody>
                  <a:tcPr marT="18288" marB="18288">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rPr>
                        <a:t>NR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rPr>
                        <a:t>(7.2−NE)</a:t>
                      </a:r>
                      <a:endParaRPr lang="en-US" sz="1050" b="1">
                        <a:solidFill>
                          <a:schemeClr val="tx1"/>
                        </a:solidFill>
                        <a:latin typeface="Arial" panose="020B0604020202020204" pitchFamily="34" charset="0"/>
                        <a:cs typeface="Arial" panose="020B0604020202020204" pitchFamily="34" charset="0"/>
                      </a:endParaRPr>
                    </a:p>
                  </a:txBody>
                  <a:tcPr marT="18288" marB="18288">
                    <a:solidFill>
                      <a:schemeClr val="bg1">
                        <a:lumMod val="95000"/>
                      </a:schemeClr>
                    </a:solidFill>
                  </a:tcPr>
                </a:tc>
                <a:extLst>
                  <a:ext uri="{0D108BD9-81ED-4DB2-BD59-A6C34878D82A}">
                    <a16:rowId xmlns:a16="http://schemas.microsoft.com/office/drawing/2014/main" val="2489031358"/>
                  </a:ext>
                </a:extLst>
              </a:tr>
            </a:tbl>
          </a:graphicData>
        </a:graphic>
      </p:graphicFrame>
      <p:sp>
        <p:nvSpPr>
          <p:cNvPr id="24" name="Content Placeholder 1">
            <a:extLst>
              <a:ext uri="{FF2B5EF4-FFF2-40B4-BE49-F238E27FC236}">
                <a16:creationId xmlns:a16="http://schemas.microsoft.com/office/drawing/2014/main" id="{D4226427-E2BD-EB99-D8B9-AB217CDC936A}"/>
              </a:ext>
            </a:extLst>
          </p:cNvPr>
          <p:cNvSpPr txBox="1">
            <a:spLocks/>
          </p:cNvSpPr>
          <p:nvPr/>
        </p:nvSpPr>
        <p:spPr>
          <a:xfrm>
            <a:off x="6166094" y="679847"/>
            <a:ext cx="2673650" cy="534221"/>
          </a:xfrm>
          <a:prstGeom prst="rect">
            <a:avLst/>
          </a:prstGeom>
          <a:solidFill>
            <a:schemeClr val="accent4">
              <a:lumMod val="40000"/>
              <a:lumOff val="60000"/>
            </a:schemeClr>
          </a:solidFill>
        </p:spPr>
        <p:txBody>
          <a:bodyPr/>
          <a:lstStyle>
            <a:defPPr>
              <a:defRPr lang="en-US"/>
            </a:defPPr>
            <a:lvl1pPr marL="342900" indent="-342900" algn="l" defTabSz="457200" rtl="0" eaLnBrk="1" latinLnBrk="0" hangingPunct="1">
              <a:lnSpc>
                <a:spcPct val="100000"/>
              </a:lnSpc>
              <a:spcBef>
                <a:spcPts val="900"/>
              </a:spcBef>
              <a:buClr>
                <a:srgbClr val="4DAF46"/>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00000"/>
              </a:lnSpc>
              <a:spcBef>
                <a:spcPts val="900"/>
              </a:spcBef>
              <a:buClr>
                <a:srgbClr val="4DAF4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457200" rtl="0" eaLnBrk="1" latinLnBrk="0" hangingPunct="1">
              <a:lnSpc>
                <a:spcPct val="100000"/>
              </a:lnSpc>
              <a:spcBef>
                <a:spcPts val="900"/>
              </a:spcBef>
              <a:buClr>
                <a:srgbClr val="4DAF46"/>
              </a:buClr>
              <a:buFont typeface="Wingdings" pitchFamily="2" charset="2"/>
              <a:buChar char="q"/>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100000"/>
              </a:lnSpc>
              <a:spcBef>
                <a:spcPts val="900"/>
              </a:spcBef>
              <a:buClr>
                <a:srgbClr val="4DAF46"/>
              </a:buClr>
              <a:buSzPct val="100000"/>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100000"/>
              </a:lnSpc>
              <a:spcBef>
                <a:spcPts val="900"/>
              </a:spcBef>
              <a:buClr>
                <a:srgbClr val="4DAF46"/>
              </a:buClr>
              <a:buSzPct val="100000"/>
              <a:buFont typeface="Lucida Grande"/>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tx1">
                  <a:lumMod val="65000"/>
                  <a:lumOff val="35000"/>
                </a:schemeClr>
              </a:buClr>
              <a:buFont typeface="Wingdings" pitchFamily="2" charset="2"/>
              <a:buNone/>
            </a:pPr>
            <a:r>
              <a:rPr lang="en-GB" sz="1600" b="1"/>
              <a:t>Recurrent</a:t>
            </a:r>
          </a:p>
          <a:p>
            <a:pPr marL="0" indent="0" algn="ctr">
              <a:spcBef>
                <a:spcPts val="0"/>
              </a:spcBef>
              <a:buClr>
                <a:schemeClr val="tx1">
                  <a:lumMod val="65000"/>
                  <a:lumOff val="35000"/>
                </a:schemeClr>
              </a:buClr>
              <a:buNone/>
            </a:pPr>
            <a:r>
              <a:rPr lang="en-US" sz="1600" b="1">
                <a:ea typeface="Times New Roman" panose="02020603050405020304" pitchFamily="18" charset="0"/>
              </a:rPr>
              <a:t>(30.7%)</a:t>
            </a:r>
          </a:p>
        </p:txBody>
      </p:sp>
      <p:sp>
        <p:nvSpPr>
          <p:cNvPr id="5" name="Content Placeholder 1">
            <a:extLst>
              <a:ext uri="{FF2B5EF4-FFF2-40B4-BE49-F238E27FC236}">
                <a16:creationId xmlns:a16="http://schemas.microsoft.com/office/drawing/2014/main" id="{11783B4B-189A-30E9-5B9F-FA71E2B46619}"/>
              </a:ext>
            </a:extLst>
          </p:cNvPr>
          <p:cNvSpPr txBox="1">
            <a:spLocks/>
          </p:cNvSpPr>
          <p:nvPr/>
        </p:nvSpPr>
        <p:spPr>
          <a:xfrm>
            <a:off x="710711" y="679847"/>
            <a:ext cx="2673650" cy="534223"/>
          </a:xfrm>
          <a:prstGeom prst="rect">
            <a:avLst/>
          </a:prstGeom>
          <a:solidFill>
            <a:schemeClr val="accent4">
              <a:lumMod val="40000"/>
              <a:lumOff val="60000"/>
            </a:schemeClr>
          </a:solidFill>
        </p:spPr>
        <p:txBody>
          <a:bodyPr/>
          <a:lstStyle>
            <a:defPPr>
              <a:defRPr lang="en-US"/>
            </a:defPPr>
            <a:lvl1pPr marL="342900" indent="-342900" algn="l" defTabSz="457200" rtl="0" eaLnBrk="1" latinLnBrk="0" hangingPunct="1">
              <a:lnSpc>
                <a:spcPct val="100000"/>
              </a:lnSpc>
              <a:spcBef>
                <a:spcPts val="900"/>
              </a:spcBef>
              <a:buClr>
                <a:srgbClr val="4DAF46"/>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00000"/>
              </a:lnSpc>
              <a:spcBef>
                <a:spcPts val="900"/>
              </a:spcBef>
              <a:buClr>
                <a:srgbClr val="4DAF4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457200" rtl="0" eaLnBrk="1" latinLnBrk="0" hangingPunct="1">
              <a:lnSpc>
                <a:spcPct val="100000"/>
              </a:lnSpc>
              <a:spcBef>
                <a:spcPts val="900"/>
              </a:spcBef>
              <a:buClr>
                <a:srgbClr val="4DAF46"/>
              </a:buClr>
              <a:buFont typeface="Wingdings" pitchFamily="2" charset="2"/>
              <a:buChar char="q"/>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100000"/>
              </a:lnSpc>
              <a:spcBef>
                <a:spcPts val="900"/>
              </a:spcBef>
              <a:buClr>
                <a:srgbClr val="4DAF46"/>
              </a:buClr>
              <a:buSzPct val="100000"/>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100000"/>
              </a:lnSpc>
              <a:spcBef>
                <a:spcPts val="900"/>
              </a:spcBef>
              <a:buClr>
                <a:srgbClr val="4DAF46"/>
              </a:buClr>
              <a:buSzPct val="100000"/>
              <a:buFont typeface="Lucida Grande"/>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tx1">
                  <a:lumMod val="65000"/>
                  <a:lumOff val="35000"/>
                </a:schemeClr>
              </a:buClr>
              <a:buFont typeface="Wingdings" pitchFamily="2" charset="2"/>
              <a:buNone/>
            </a:pPr>
            <a:r>
              <a:rPr lang="en-GB" sz="1600" b="1" i="1"/>
              <a:t>De novo</a:t>
            </a:r>
          </a:p>
          <a:p>
            <a:pPr marL="0" indent="0" algn="ctr">
              <a:spcBef>
                <a:spcPts val="0"/>
              </a:spcBef>
              <a:buClr>
                <a:schemeClr val="tx1">
                  <a:lumMod val="65000"/>
                  <a:lumOff val="35000"/>
                </a:schemeClr>
              </a:buClr>
              <a:buNone/>
            </a:pPr>
            <a:r>
              <a:rPr lang="en-US" sz="1600" b="1">
                <a:ea typeface="Times New Roman" panose="02020603050405020304" pitchFamily="18" charset="0"/>
              </a:rPr>
              <a:t>(69.3%)</a:t>
            </a:r>
            <a:endParaRPr lang="en-US" sz="1600" b="1" i="1"/>
          </a:p>
        </p:txBody>
      </p:sp>
    </p:spTree>
    <p:extLst>
      <p:ext uri="{BB962C8B-B14F-4D97-AF65-F5344CB8AC3E}">
        <p14:creationId xmlns:p14="http://schemas.microsoft.com/office/powerpoint/2010/main" val="3372232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29F00-52BE-9C6C-1026-133C3B3DBD7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2BD041A-1D82-CCD0-ADE4-E9EE248376D9}"/>
              </a:ext>
            </a:extLst>
          </p:cNvPr>
          <p:cNvSpPr>
            <a:spLocks noGrp="1"/>
          </p:cNvSpPr>
          <p:nvPr>
            <p:ph type="body" sz="quarter" idx="15"/>
          </p:nvPr>
        </p:nvSpPr>
        <p:spPr/>
        <p:txBody>
          <a:bodyPr/>
          <a:lstStyle/>
          <a:p>
            <a:r>
              <a:rPr lang="en-US"/>
              <a:t>Erika Hamilton, MD</a:t>
            </a:r>
          </a:p>
        </p:txBody>
      </p:sp>
      <p:sp>
        <p:nvSpPr>
          <p:cNvPr id="5" name="Slide Number Placeholder 4">
            <a:extLst>
              <a:ext uri="{FF2B5EF4-FFF2-40B4-BE49-F238E27FC236}">
                <a16:creationId xmlns:a16="http://schemas.microsoft.com/office/drawing/2014/main" id="{3668C34C-4292-0900-02F0-DD8ACD7325D9}"/>
              </a:ext>
            </a:extLst>
          </p:cNvPr>
          <p:cNvSpPr>
            <a:spLocks noGrp="1"/>
          </p:cNvSpPr>
          <p:nvPr>
            <p:ph type="sldNum" sz="quarter" idx="12"/>
          </p:nvPr>
        </p:nvSpPr>
        <p:spPr/>
        <p:txBody>
          <a:bodyPr/>
          <a:lstStyle/>
          <a:p>
            <a:fld id="{BE33F7A0-71F0-446B-9DE8-6D75BE64EE0F}" type="slidenum">
              <a:rPr lang="en-US" smtClean="0"/>
              <a:pPr/>
              <a:t>11</a:t>
            </a:fld>
            <a:endParaRPr lang="en-US"/>
          </a:p>
        </p:txBody>
      </p:sp>
      <p:sp>
        <p:nvSpPr>
          <p:cNvPr id="7" name="TextBox 6">
            <a:extLst>
              <a:ext uri="{FF2B5EF4-FFF2-40B4-BE49-F238E27FC236}">
                <a16:creationId xmlns:a16="http://schemas.microsoft.com/office/drawing/2014/main" id="{C7A2668F-D144-4215-BBEA-5651FE4B067B}"/>
              </a:ext>
            </a:extLst>
          </p:cNvPr>
          <p:cNvSpPr txBox="1"/>
          <p:nvPr/>
        </p:nvSpPr>
        <p:spPr>
          <a:xfrm>
            <a:off x="130405" y="6027440"/>
            <a:ext cx="11737745" cy="230832"/>
          </a:xfrm>
          <a:prstGeom prst="rect">
            <a:avLst/>
          </a:prstGeom>
          <a:noFill/>
        </p:spPr>
        <p:txBody>
          <a:bodyPr wrap="square" rtlCol="0">
            <a:spAutoFit/>
          </a:bodyPr>
          <a:lstStyle/>
          <a:p>
            <a:r>
              <a:rPr lang="en-GB" sz="900">
                <a:solidFill>
                  <a:schemeClr val="bg1"/>
                </a:solidFill>
                <a:latin typeface="Arial" panose="020B0604020202020204" pitchFamily="34" charset="0"/>
                <a:cs typeface="Arial" panose="020B0604020202020204" pitchFamily="34" charset="0"/>
              </a:rPr>
              <a:t>BM = brain metastases; ET = endocrine therapy; HR = hormone receptor; PBO = placebo; TEAE = treatment-emergent adverse event; TUC = tucatinib. </a:t>
            </a:r>
            <a:endParaRPr lang="en-US" sz="90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38C2CB00-EF65-E7D0-F8C0-AAEB6E6FF4AB}"/>
              </a:ext>
            </a:extLst>
          </p:cNvPr>
          <p:cNvSpPr>
            <a:spLocks noGrp="1"/>
          </p:cNvSpPr>
          <p:nvPr>
            <p:ph type="title"/>
          </p:nvPr>
        </p:nvSpPr>
        <p:spPr>
          <a:xfrm>
            <a:off x="640080" y="27204"/>
            <a:ext cx="10972800" cy="836147"/>
          </a:xfrm>
        </p:spPr>
        <p:txBody>
          <a:bodyPr>
            <a:normAutofit/>
          </a:bodyPr>
          <a:lstStyle/>
          <a:p>
            <a:r>
              <a:rPr lang="en-US" sz="3200"/>
              <a:t>Safety profile across subgroups</a:t>
            </a:r>
            <a:endParaRPr lang="en-US" sz="3200" strike="sngStrike">
              <a:highlight>
                <a:srgbClr val="FF00FF"/>
              </a:highlight>
            </a:endParaRPr>
          </a:p>
        </p:txBody>
      </p:sp>
      <p:grpSp>
        <p:nvGrpSpPr>
          <p:cNvPr id="18" name="Group 17">
            <a:extLst>
              <a:ext uri="{FF2B5EF4-FFF2-40B4-BE49-F238E27FC236}">
                <a16:creationId xmlns:a16="http://schemas.microsoft.com/office/drawing/2014/main" id="{D677FA18-AA5E-C999-9332-A130E2A1AA2C}"/>
              </a:ext>
            </a:extLst>
          </p:cNvPr>
          <p:cNvGrpSpPr/>
          <p:nvPr/>
        </p:nvGrpSpPr>
        <p:grpSpPr>
          <a:xfrm>
            <a:off x="10618304" y="1013804"/>
            <a:ext cx="1669774" cy="646331"/>
            <a:chOff x="10618304" y="1013804"/>
            <a:chExt cx="1669774" cy="646331"/>
          </a:xfrm>
        </p:grpSpPr>
        <p:sp>
          <p:nvSpPr>
            <p:cNvPr id="14" name="TextBox 13">
              <a:extLst>
                <a:ext uri="{FF2B5EF4-FFF2-40B4-BE49-F238E27FC236}">
                  <a16:creationId xmlns:a16="http://schemas.microsoft.com/office/drawing/2014/main" id="{187903BC-6474-7339-E138-6F1A8C82081E}"/>
                </a:ext>
              </a:extLst>
            </p:cNvPr>
            <p:cNvSpPr txBox="1"/>
            <p:nvPr/>
          </p:nvSpPr>
          <p:spPr>
            <a:xfrm>
              <a:off x="10618304" y="1013804"/>
              <a:ext cx="1669774" cy="646331"/>
            </a:xfrm>
            <a:prstGeom prst="rect">
              <a:avLst/>
            </a:prstGeom>
            <a:noFill/>
          </p:spPr>
          <p:txBody>
            <a:bodyPr wrap="square" rtlCol="0">
              <a:spAutoFit/>
            </a:bodyPr>
            <a:lstStyle/>
            <a:p>
              <a:r>
                <a:rPr lang="en-US" b="1">
                  <a:solidFill>
                    <a:schemeClr val="bg1"/>
                  </a:solidFill>
                </a:rPr>
                <a:t>TUC</a:t>
              </a:r>
            </a:p>
            <a:p>
              <a:r>
                <a:rPr lang="en-US" b="1">
                  <a:solidFill>
                    <a:schemeClr val="bg1"/>
                  </a:solidFill>
                </a:rPr>
                <a:t>PBO</a:t>
              </a:r>
            </a:p>
          </p:txBody>
        </p:sp>
        <p:sp>
          <p:nvSpPr>
            <p:cNvPr id="15" name="Rectangle 14">
              <a:extLst>
                <a:ext uri="{FF2B5EF4-FFF2-40B4-BE49-F238E27FC236}">
                  <a16:creationId xmlns:a16="http://schemas.microsoft.com/office/drawing/2014/main" id="{EA9B44F6-502E-CAB1-8AD5-84ABB9F1388E}"/>
                </a:ext>
              </a:extLst>
            </p:cNvPr>
            <p:cNvSpPr/>
            <p:nvPr/>
          </p:nvSpPr>
          <p:spPr>
            <a:xfrm>
              <a:off x="11294165" y="1103269"/>
              <a:ext cx="218661" cy="198782"/>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F4C174-1E33-8DD6-B44A-DC23EDD1872F}"/>
                </a:ext>
              </a:extLst>
            </p:cNvPr>
            <p:cNvSpPr/>
            <p:nvPr/>
          </p:nvSpPr>
          <p:spPr>
            <a:xfrm>
              <a:off x="11294165" y="1391516"/>
              <a:ext cx="218661" cy="19878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622581C-6DA7-88BA-AE90-A579A1E3E040}"/>
              </a:ext>
            </a:extLst>
          </p:cNvPr>
          <p:cNvSpPr txBox="1"/>
          <p:nvPr/>
        </p:nvSpPr>
        <p:spPr>
          <a:xfrm rot="16200000">
            <a:off x="-470347" y="4526384"/>
            <a:ext cx="2037317" cy="307777"/>
          </a:xfrm>
          <a:prstGeom prst="rect">
            <a:avLst/>
          </a:prstGeom>
          <a:noFill/>
        </p:spPr>
        <p:txBody>
          <a:bodyPr wrap="square" rtlCol="0">
            <a:spAutoFit/>
          </a:bodyPr>
          <a:lstStyle/>
          <a:p>
            <a:pPr algn="ctr"/>
            <a:r>
              <a:rPr lang="en-US" sz="1400" b="1">
                <a:solidFill>
                  <a:schemeClr val="bg1"/>
                </a:solidFill>
              </a:rPr>
              <a:t>Patients, %</a:t>
            </a:r>
          </a:p>
        </p:txBody>
      </p:sp>
      <p:graphicFrame>
        <p:nvGraphicFramePr>
          <p:cNvPr id="8" name="Chart 7">
            <a:extLst>
              <a:ext uri="{FF2B5EF4-FFF2-40B4-BE49-F238E27FC236}">
                <a16:creationId xmlns:a16="http://schemas.microsoft.com/office/drawing/2014/main" id="{5E3DD0C8-78A3-129E-3F88-495D5DC8488E}"/>
              </a:ext>
            </a:extLst>
          </p:cNvPr>
          <p:cNvGraphicFramePr>
            <a:graphicFrameLocks/>
          </p:cNvGraphicFramePr>
          <p:nvPr>
            <p:extLst>
              <p:ext uri="{D42A27DB-BD31-4B8C-83A1-F6EECF244321}">
                <p14:modId xmlns:p14="http://schemas.microsoft.com/office/powerpoint/2010/main" val="2591263270"/>
              </p:ext>
            </p:extLst>
          </p:nvPr>
        </p:nvGraphicFramePr>
        <p:xfrm>
          <a:off x="640079" y="1311989"/>
          <a:ext cx="10058400" cy="24688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558E244C-0961-4B24-BC3A-F1F5ACDBC67C}"/>
              </a:ext>
            </a:extLst>
          </p:cNvPr>
          <p:cNvGraphicFramePr>
            <a:graphicFrameLocks/>
          </p:cNvGraphicFramePr>
          <p:nvPr>
            <p:extLst>
              <p:ext uri="{D42A27DB-BD31-4B8C-83A1-F6EECF244321}">
                <p14:modId xmlns:p14="http://schemas.microsoft.com/office/powerpoint/2010/main" val="2795692418"/>
              </p:ext>
            </p:extLst>
          </p:nvPr>
        </p:nvGraphicFramePr>
        <p:xfrm>
          <a:off x="640079" y="3632449"/>
          <a:ext cx="10058400" cy="246888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EFEFDDC4-EF43-E38C-6B6C-F10A35959276}"/>
              </a:ext>
            </a:extLst>
          </p:cNvPr>
          <p:cNvSpPr txBox="1"/>
          <p:nvPr/>
        </p:nvSpPr>
        <p:spPr>
          <a:xfrm rot="16200000">
            <a:off x="-470346" y="2229339"/>
            <a:ext cx="2037317" cy="307777"/>
          </a:xfrm>
          <a:prstGeom prst="rect">
            <a:avLst/>
          </a:prstGeom>
          <a:noFill/>
        </p:spPr>
        <p:txBody>
          <a:bodyPr wrap="square" rtlCol="0">
            <a:spAutoFit/>
          </a:bodyPr>
          <a:lstStyle/>
          <a:p>
            <a:pPr algn="ctr"/>
            <a:r>
              <a:rPr lang="en-US" sz="1400" b="1">
                <a:solidFill>
                  <a:schemeClr val="bg1"/>
                </a:solidFill>
              </a:rPr>
              <a:t>Patients, %</a:t>
            </a:r>
          </a:p>
        </p:txBody>
      </p:sp>
      <p:sp>
        <p:nvSpPr>
          <p:cNvPr id="13" name="TextBox 12">
            <a:extLst>
              <a:ext uri="{FF2B5EF4-FFF2-40B4-BE49-F238E27FC236}">
                <a16:creationId xmlns:a16="http://schemas.microsoft.com/office/drawing/2014/main" id="{86532D93-A1DB-86BB-C35A-5AD56BEB029B}"/>
              </a:ext>
            </a:extLst>
          </p:cNvPr>
          <p:cNvSpPr txBox="1"/>
          <p:nvPr/>
        </p:nvSpPr>
        <p:spPr>
          <a:xfrm>
            <a:off x="4981299" y="853282"/>
            <a:ext cx="1669774" cy="365760"/>
          </a:xfrm>
          <a:prstGeom prst="rect">
            <a:avLst/>
          </a:prstGeom>
          <a:solidFill>
            <a:srgbClr val="DEEBF7"/>
          </a:solidFill>
        </p:spPr>
        <p:txBody>
          <a:bodyPr wrap="square" rtlCol="0">
            <a:spAutoFit/>
          </a:bodyPr>
          <a:lstStyle/>
          <a:p>
            <a:pPr algn="ctr"/>
            <a:r>
              <a:rPr lang="en-US" b="1"/>
              <a:t>Any TEAE</a:t>
            </a:r>
          </a:p>
        </p:txBody>
      </p:sp>
      <p:sp>
        <p:nvSpPr>
          <p:cNvPr id="19" name="TextBox 18">
            <a:extLst>
              <a:ext uri="{FF2B5EF4-FFF2-40B4-BE49-F238E27FC236}">
                <a16:creationId xmlns:a16="http://schemas.microsoft.com/office/drawing/2014/main" id="{45F29355-8A9A-3623-526A-3F1B147F0856}"/>
              </a:ext>
            </a:extLst>
          </p:cNvPr>
          <p:cNvSpPr txBox="1"/>
          <p:nvPr/>
        </p:nvSpPr>
        <p:spPr>
          <a:xfrm>
            <a:off x="4706978" y="3773354"/>
            <a:ext cx="2218416" cy="365760"/>
          </a:xfrm>
          <a:prstGeom prst="rect">
            <a:avLst/>
          </a:prstGeom>
          <a:solidFill>
            <a:srgbClr val="DEEBF7"/>
          </a:solidFill>
        </p:spPr>
        <p:txBody>
          <a:bodyPr wrap="square" rtlCol="0">
            <a:spAutoFit/>
          </a:bodyPr>
          <a:lstStyle/>
          <a:p>
            <a:pPr algn="ctr"/>
            <a:r>
              <a:rPr lang="en-US" b="1"/>
              <a:t>Grade ≥3 TEAE</a:t>
            </a:r>
          </a:p>
        </p:txBody>
      </p:sp>
    </p:spTree>
    <p:extLst>
      <p:ext uri="{BB962C8B-B14F-4D97-AF65-F5344CB8AC3E}">
        <p14:creationId xmlns:p14="http://schemas.microsoft.com/office/powerpoint/2010/main" val="4267896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73157-6958-11A6-887B-198AE59C841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BACCE21-9D80-9851-3723-3D1A80D8FB0D}"/>
              </a:ext>
            </a:extLst>
          </p:cNvPr>
          <p:cNvSpPr>
            <a:spLocks noGrp="1"/>
          </p:cNvSpPr>
          <p:nvPr>
            <p:ph type="body" sz="quarter" idx="15"/>
          </p:nvPr>
        </p:nvSpPr>
        <p:spPr/>
        <p:txBody>
          <a:bodyPr/>
          <a:lstStyle/>
          <a:p>
            <a:r>
              <a:rPr lang="en-US"/>
              <a:t>Erika Hamilton, MD</a:t>
            </a:r>
          </a:p>
        </p:txBody>
      </p:sp>
      <p:sp>
        <p:nvSpPr>
          <p:cNvPr id="5" name="Slide Number Placeholder 4">
            <a:extLst>
              <a:ext uri="{FF2B5EF4-FFF2-40B4-BE49-F238E27FC236}">
                <a16:creationId xmlns:a16="http://schemas.microsoft.com/office/drawing/2014/main" id="{B228DFCC-13E3-DF16-E1E6-CB6B23BCCC4E}"/>
              </a:ext>
            </a:extLst>
          </p:cNvPr>
          <p:cNvSpPr>
            <a:spLocks noGrp="1"/>
          </p:cNvSpPr>
          <p:nvPr>
            <p:ph type="sldNum" sz="quarter" idx="12"/>
          </p:nvPr>
        </p:nvSpPr>
        <p:spPr/>
        <p:txBody>
          <a:bodyPr/>
          <a:lstStyle/>
          <a:p>
            <a:fld id="{BE33F7A0-71F0-446B-9DE8-6D75BE64EE0F}" type="slidenum">
              <a:rPr lang="en-US" smtClean="0"/>
              <a:pPr/>
              <a:t>12</a:t>
            </a:fld>
            <a:endParaRPr lang="en-US"/>
          </a:p>
        </p:txBody>
      </p:sp>
      <p:sp>
        <p:nvSpPr>
          <p:cNvPr id="7" name="TextBox 6">
            <a:extLst>
              <a:ext uri="{FF2B5EF4-FFF2-40B4-BE49-F238E27FC236}">
                <a16:creationId xmlns:a16="http://schemas.microsoft.com/office/drawing/2014/main" id="{A873385F-C251-F597-51F7-EC6371428F72}"/>
              </a:ext>
            </a:extLst>
          </p:cNvPr>
          <p:cNvSpPr txBox="1"/>
          <p:nvPr/>
        </p:nvSpPr>
        <p:spPr>
          <a:xfrm>
            <a:off x="130405" y="6027440"/>
            <a:ext cx="11737745" cy="230832"/>
          </a:xfrm>
          <a:prstGeom prst="rect">
            <a:avLst/>
          </a:prstGeom>
          <a:noFill/>
        </p:spPr>
        <p:txBody>
          <a:bodyPr wrap="square" rtlCol="0">
            <a:spAutoFit/>
          </a:bodyPr>
          <a:lstStyle/>
          <a:p>
            <a:r>
              <a:rPr lang="en-GB" sz="900">
                <a:solidFill>
                  <a:schemeClr val="bg1"/>
                </a:solidFill>
                <a:latin typeface="Arial" panose="020B0604020202020204" pitchFamily="34" charset="0"/>
                <a:cs typeface="Arial" panose="020B0604020202020204" pitchFamily="34" charset="0"/>
              </a:rPr>
              <a:t>BM = brain metastases; ET = endocrine therapy; HR = hormone receptor; PBO = placebo; TEAE = treatment-emergent adverse event; TUC = tucatinib. </a:t>
            </a:r>
            <a:endParaRPr lang="en-US" sz="90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B6BEB152-C4CB-E19F-7899-2A079490EA1A}"/>
              </a:ext>
            </a:extLst>
          </p:cNvPr>
          <p:cNvSpPr>
            <a:spLocks noGrp="1"/>
          </p:cNvSpPr>
          <p:nvPr>
            <p:ph type="title"/>
          </p:nvPr>
        </p:nvSpPr>
        <p:spPr>
          <a:xfrm>
            <a:off x="640080" y="119931"/>
            <a:ext cx="10972800" cy="632842"/>
          </a:xfrm>
        </p:spPr>
        <p:txBody>
          <a:bodyPr>
            <a:normAutofit/>
          </a:bodyPr>
          <a:lstStyle/>
          <a:p>
            <a:r>
              <a:rPr lang="en-US" sz="3200"/>
              <a:t>Safety profile across subgroups</a:t>
            </a:r>
          </a:p>
        </p:txBody>
      </p:sp>
      <p:grpSp>
        <p:nvGrpSpPr>
          <p:cNvPr id="18" name="Group 17">
            <a:extLst>
              <a:ext uri="{FF2B5EF4-FFF2-40B4-BE49-F238E27FC236}">
                <a16:creationId xmlns:a16="http://schemas.microsoft.com/office/drawing/2014/main" id="{170C03DF-ABBB-1D51-D656-5A4297842353}"/>
              </a:ext>
            </a:extLst>
          </p:cNvPr>
          <p:cNvGrpSpPr/>
          <p:nvPr/>
        </p:nvGrpSpPr>
        <p:grpSpPr>
          <a:xfrm>
            <a:off x="9597315" y="953046"/>
            <a:ext cx="1669774" cy="646331"/>
            <a:chOff x="10618304" y="1013804"/>
            <a:chExt cx="1669774" cy="646331"/>
          </a:xfrm>
        </p:grpSpPr>
        <p:sp>
          <p:nvSpPr>
            <p:cNvPr id="14" name="TextBox 13">
              <a:extLst>
                <a:ext uri="{FF2B5EF4-FFF2-40B4-BE49-F238E27FC236}">
                  <a16:creationId xmlns:a16="http://schemas.microsoft.com/office/drawing/2014/main" id="{96A630ED-F504-B638-DE09-BD81CA8D9955}"/>
                </a:ext>
              </a:extLst>
            </p:cNvPr>
            <p:cNvSpPr txBox="1"/>
            <p:nvPr/>
          </p:nvSpPr>
          <p:spPr>
            <a:xfrm>
              <a:off x="10618304" y="1013804"/>
              <a:ext cx="1669774" cy="646331"/>
            </a:xfrm>
            <a:prstGeom prst="rect">
              <a:avLst/>
            </a:prstGeom>
            <a:noFill/>
          </p:spPr>
          <p:txBody>
            <a:bodyPr wrap="square" rtlCol="0">
              <a:spAutoFit/>
            </a:bodyPr>
            <a:lstStyle/>
            <a:p>
              <a:r>
                <a:rPr lang="en-US" b="1">
                  <a:solidFill>
                    <a:schemeClr val="bg1"/>
                  </a:solidFill>
                </a:rPr>
                <a:t>TUC</a:t>
              </a:r>
            </a:p>
            <a:p>
              <a:r>
                <a:rPr lang="en-US" b="1">
                  <a:solidFill>
                    <a:schemeClr val="bg1"/>
                  </a:solidFill>
                </a:rPr>
                <a:t>PBO</a:t>
              </a:r>
            </a:p>
          </p:txBody>
        </p:sp>
        <p:sp>
          <p:nvSpPr>
            <p:cNvPr id="15" name="Rectangle 14">
              <a:extLst>
                <a:ext uri="{FF2B5EF4-FFF2-40B4-BE49-F238E27FC236}">
                  <a16:creationId xmlns:a16="http://schemas.microsoft.com/office/drawing/2014/main" id="{1BA67280-1C0A-D8E1-BE09-701DB1FFEFBE}"/>
                </a:ext>
              </a:extLst>
            </p:cNvPr>
            <p:cNvSpPr/>
            <p:nvPr/>
          </p:nvSpPr>
          <p:spPr>
            <a:xfrm>
              <a:off x="11294165" y="1103269"/>
              <a:ext cx="218661" cy="198782"/>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1971A45-ADCC-5A4C-399B-0204D8033C61}"/>
                </a:ext>
              </a:extLst>
            </p:cNvPr>
            <p:cNvSpPr/>
            <p:nvPr/>
          </p:nvSpPr>
          <p:spPr>
            <a:xfrm>
              <a:off x="11294165" y="1391516"/>
              <a:ext cx="218661" cy="19878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4132D021-A3AB-B9FA-0A50-08302AAE2409}"/>
              </a:ext>
            </a:extLst>
          </p:cNvPr>
          <p:cNvSpPr txBox="1"/>
          <p:nvPr/>
        </p:nvSpPr>
        <p:spPr>
          <a:xfrm rot="16200000">
            <a:off x="-470347" y="4526384"/>
            <a:ext cx="2037317" cy="307777"/>
          </a:xfrm>
          <a:prstGeom prst="rect">
            <a:avLst/>
          </a:prstGeom>
          <a:noFill/>
        </p:spPr>
        <p:txBody>
          <a:bodyPr wrap="square" rtlCol="0">
            <a:spAutoFit/>
          </a:bodyPr>
          <a:lstStyle/>
          <a:p>
            <a:pPr algn="ctr"/>
            <a:r>
              <a:rPr lang="en-US" sz="1400" b="1">
                <a:solidFill>
                  <a:schemeClr val="bg1"/>
                </a:solidFill>
              </a:rPr>
              <a:t>Patients, %</a:t>
            </a:r>
          </a:p>
        </p:txBody>
      </p:sp>
      <p:sp>
        <p:nvSpPr>
          <p:cNvPr id="12" name="TextBox 11">
            <a:extLst>
              <a:ext uri="{FF2B5EF4-FFF2-40B4-BE49-F238E27FC236}">
                <a16:creationId xmlns:a16="http://schemas.microsoft.com/office/drawing/2014/main" id="{13F27589-BAAD-A8D6-D8CD-C9644E6F933C}"/>
              </a:ext>
            </a:extLst>
          </p:cNvPr>
          <p:cNvSpPr txBox="1"/>
          <p:nvPr/>
        </p:nvSpPr>
        <p:spPr>
          <a:xfrm rot="16200000">
            <a:off x="-470346" y="2070315"/>
            <a:ext cx="2037317" cy="307777"/>
          </a:xfrm>
          <a:prstGeom prst="rect">
            <a:avLst/>
          </a:prstGeom>
          <a:noFill/>
        </p:spPr>
        <p:txBody>
          <a:bodyPr wrap="square" rtlCol="0">
            <a:spAutoFit/>
          </a:bodyPr>
          <a:lstStyle/>
          <a:p>
            <a:pPr algn="ctr"/>
            <a:r>
              <a:rPr lang="en-US" sz="1400" b="1">
                <a:solidFill>
                  <a:schemeClr val="bg1"/>
                </a:solidFill>
              </a:rPr>
              <a:t>Patients, %</a:t>
            </a:r>
          </a:p>
        </p:txBody>
      </p:sp>
      <p:graphicFrame>
        <p:nvGraphicFramePr>
          <p:cNvPr id="2" name="Chart 1">
            <a:extLst>
              <a:ext uri="{FF2B5EF4-FFF2-40B4-BE49-F238E27FC236}">
                <a16:creationId xmlns:a16="http://schemas.microsoft.com/office/drawing/2014/main" id="{E5ECA2F9-EC9A-4183-A8BD-6760E5E1586C}"/>
              </a:ext>
            </a:extLst>
          </p:cNvPr>
          <p:cNvGraphicFramePr>
            <a:graphicFrameLocks/>
          </p:cNvGraphicFramePr>
          <p:nvPr>
            <p:extLst>
              <p:ext uri="{D42A27DB-BD31-4B8C-83A1-F6EECF244321}">
                <p14:modId xmlns:p14="http://schemas.microsoft.com/office/powerpoint/2010/main" val="3965435186"/>
              </p:ext>
            </p:extLst>
          </p:nvPr>
        </p:nvGraphicFramePr>
        <p:xfrm>
          <a:off x="631053" y="1113134"/>
          <a:ext cx="10058400" cy="246888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4126C586-6C9F-ACC7-07D3-725C0791BB60}"/>
              </a:ext>
            </a:extLst>
          </p:cNvPr>
          <p:cNvSpPr txBox="1"/>
          <p:nvPr/>
        </p:nvSpPr>
        <p:spPr>
          <a:xfrm>
            <a:off x="4836381" y="988549"/>
            <a:ext cx="1944095" cy="369332"/>
          </a:xfrm>
          <a:prstGeom prst="rect">
            <a:avLst/>
          </a:prstGeom>
          <a:solidFill>
            <a:srgbClr val="DEEBF7"/>
          </a:solidFill>
        </p:spPr>
        <p:txBody>
          <a:bodyPr wrap="square" rtlCol="0">
            <a:spAutoFit/>
          </a:bodyPr>
          <a:lstStyle/>
          <a:p>
            <a:pPr algn="ctr"/>
            <a:r>
              <a:rPr lang="en-US" b="1"/>
              <a:t>Serious TEAE</a:t>
            </a:r>
          </a:p>
        </p:txBody>
      </p:sp>
      <p:sp>
        <p:nvSpPr>
          <p:cNvPr id="19" name="TextBox 18">
            <a:extLst>
              <a:ext uri="{FF2B5EF4-FFF2-40B4-BE49-F238E27FC236}">
                <a16:creationId xmlns:a16="http://schemas.microsoft.com/office/drawing/2014/main" id="{7BBD8CD9-F898-0B7D-4C4C-5319864444E0}"/>
              </a:ext>
            </a:extLst>
          </p:cNvPr>
          <p:cNvSpPr txBox="1"/>
          <p:nvPr/>
        </p:nvSpPr>
        <p:spPr>
          <a:xfrm>
            <a:off x="3059264" y="3592028"/>
            <a:ext cx="5498329" cy="369332"/>
          </a:xfrm>
          <a:prstGeom prst="rect">
            <a:avLst/>
          </a:prstGeom>
          <a:solidFill>
            <a:srgbClr val="DEEBF7"/>
          </a:solidFill>
        </p:spPr>
        <p:txBody>
          <a:bodyPr wrap="square" rtlCol="0">
            <a:spAutoFit/>
          </a:bodyPr>
          <a:lstStyle/>
          <a:p>
            <a:pPr algn="ctr"/>
            <a:r>
              <a:rPr lang="en-US" b="1"/>
              <a:t>Discontinuation of TUC/PBO due to TEAE</a:t>
            </a:r>
          </a:p>
        </p:txBody>
      </p:sp>
      <p:graphicFrame>
        <p:nvGraphicFramePr>
          <p:cNvPr id="3" name="Chart 2">
            <a:extLst>
              <a:ext uri="{FF2B5EF4-FFF2-40B4-BE49-F238E27FC236}">
                <a16:creationId xmlns:a16="http://schemas.microsoft.com/office/drawing/2014/main" id="{FDCC133B-C268-4F27-A367-2C01DCE48858}"/>
              </a:ext>
            </a:extLst>
          </p:cNvPr>
          <p:cNvGraphicFramePr>
            <a:graphicFrameLocks/>
          </p:cNvGraphicFramePr>
          <p:nvPr>
            <p:extLst>
              <p:ext uri="{D42A27DB-BD31-4B8C-83A1-F6EECF244321}">
                <p14:modId xmlns:p14="http://schemas.microsoft.com/office/powerpoint/2010/main" val="1063264842"/>
              </p:ext>
            </p:extLst>
          </p:nvPr>
        </p:nvGraphicFramePr>
        <p:xfrm>
          <a:off x="631053" y="3578085"/>
          <a:ext cx="10058400" cy="24688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18359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70ADF-082C-10D8-5EF0-6CC93F9CAA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B82F66-4546-2F16-C8F0-0E9A4F5B34D4}"/>
              </a:ext>
            </a:extLst>
          </p:cNvPr>
          <p:cNvSpPr>
            <a:spLocks noGrp="1"/>
          </p:cNvSpPr>
          <p:nvPr>
            <p:ph type="title"/>
          </p:nvPr>
        </p:nvSpPr>
        <p:spPr>
          <a:xfrm>
            <a:off x="548007" y="399279"/>
            <a:ext cx="10972800" cy="784860"/>
          </a:xfrm>
        </p:spPr>
        <p:txBody>
          <a:bodyPr/>
          <a:lstStyle/>
          <a:p>
            <a:r>
              <a:rPr lang="en-US"/>
              <a:t>Conclusions</a:t>
            </a:r>
          </a:p>
        </p:txBody>
      </p:sp>
      <p:sp>
        <p:nvSpPr>
          <p:cNvPr id="4" name="Content Placeholder 3">
            <a:extLst>
              <a:ext uri="{FF2B5EF4-FFF2-40B4-BE49-F238E27FC236}">
                <a16:creationId xmlns:a16="http://schemas.microsoft.com/office/drawing/2014/main" id="{F48E304C-53FB-9400-4442-A936DF76355A}"/>
              </a:ext>
            </a:extLst>
          </p:cNvPr>
          <p:cNvSpPr>
            <a:spLocks noGrp="1"/>
          </p:cNvSpPr>
          <p:nvPr>
            <p:ph sz="quarter" idx="13"/>
          </p:nvPr>
        </p:nvSpPr>
        <p:spPr>
          <a:xfrm>
            <a:off x="731072" y="1449058"/>
            <a:ext cx="10606671" cy="2835266"/>
          </a:xfrm>
          <a:noFill/>
          <a:ln w="57150">
            <a:noFill/>
          </a:ln>
        </p:spPr>
        <p:txBody>
          <a:bodyPr vert="horz" lIns="91440" tIns="45720" rIns="91440" bIns="45720" rtlCol="0" anchor="t">
            <a:normAutofit/>
          </a:bodyPr>
          <a:lstStyle/>
          <a:p>
            <a:pPr marL="339725" indent="-339725">
              <a:spcBef>
                <a:spcPts val="0"/>
              </a:spcBef>
              <a:buClrTx/>
              <a:defRPr/>
            </a:pPr>
            <a:r>
              <a:rPr lang="en-GB"/>
              <a:t>In the phase 3 HER2CLIMB-05 trial, TUC + HP demonstrated clinically meaningful efficacy vs PBO + HP in patients with HR+ or HR− disease, with or without baseline BM, and </a:t>
            </a:r>
            <a:r>
              <a:rPr lang="en-GB" i="1"/>
              <a:t>de novo</a:t>
            </a:r>
            <a:r>
              <a:rPr lang="en-GB"/>
              <a:t> or recurrent disease, </a:t>
            </a:r>
            <a:r>
              <a:rPr lang="en-US"/>
              <a:t>with a similar safety profile seen across subgroups</a:t>
            </a:r>
            <a:r>
              <a:rPr lang="en-GB"/>
              <a:t>.</a:t>
            </a:r>
            <a:br>
              <a:rPr lang="en-GB"/>
            </a:br>
            <a:endParaRPr lang="en-GB"/>
          </a:p>
          <a:p>
            <a:pPr marL="339725" indent="-339725">
              <a:spcBef>
                <a:spcPts val="0"/>
              </a:spcBef>
              <a:buClrTx/>
              <a:defRPr/>
            </a:pPr>
            <a:r>
              <a:rPr lang="en-US"/>
              <a:t>Results were consistent with the overall population and support TUC + HP as a potential new </a:t>
            </a:r>
            <a:r>
              <a:rPr lang="en-GB"/>
              <a:t>maintenance therapy across patients with HER2+ MBC.</a:t>
            </a:r>
            <a:r>
              <a:rPr lang="en-US" sz="2600" b="1">
                <a:latin typeface="Arial" panose="020B0604020202020204"/>
                <a:cs typeface="+mn-cs"/>
              </a:rPr>
              <a:t> </a:t>
            </a:r>
            <a:endParaRPr kumimoji="0" lang="en-US" sz="2600" b="1" i="0" u="none" strike="noStrike" kern="1200" cap="none" spc="0" normalizeH="0" baseline="0" noProof="0">
              <a:ln>
                <a:noFill/>
              </a:ln>
              <a:effectLst/>
              <a:uLnTx/>
              <a:uFillTx/>
              <a:latin typeface="Arial" panose="020B0604020202020204"/>
              <a:ea typeface="+mn-ea"/>
              <a:cs typeface="+mn-cs"/>
            </a:endParaRPr>
          </a:p>
        </p:txBody>
      </p:sp>
      <p:sp>
        <p:nvSpPr>
          <p:cNvPr id="3" name="Text Placeholder 8">
            <a:extLst>
              <a:ext uri="{FF2B5EF4-FFF2-40B4-BE49-F238E27FC236}">
                <a16:creationId xmlns:a16="http://schemas.microsoft.com/office/drawing/2014/main" id="{E09737C2-40B2-F07A-A4AE-47ADDB2256DF}"/>
              </a:ext>
            </a:extLst>
          </p:cNvPr>
          <p:cNvSpPr>
            <a:spLocks noGrp="1"/>
          </p:cNvSpPr>
          <p:nvPr>
            <p:ph type="body" sz="quarter" idx="15"/>
          </p:nvPr>
        </p:nvSpPr>
        <p:spPr>
          <a:xfrm>
            <a:off x="3324404" y="6271847"/>
            <a:ext cx="5852160" cy="281354"/>
          </a:xfrm>
        </p:spPr>
        <p:txBody>
          <a:bodyPr/>
          <a:lstStyle/>
          <a:p>
            <a:r>
              <a:rPr lang="en-US"/>
              <a:t>Erika Hamilton, MD</a:t>
            </a:r>
          </a:p>
        </p:txBody>
      </p:sp>
      <p:sp>
        <p:nvSpPr>
          <p:cNvPr id="7" name="TextBox 6">
            <a:extLst>
              <a:ext uri="{FF2B5EF4-FFF2-40B4-BE49-F238E27FC236}">
                <a16:creationId xmlns:a16="http://schemas.microsoft.com/office/drawing/2014/main" id="{EC8392F9-0E1F-4BA5-C737-70DEF463D735}"/>
              </a:ext>
            </a:extLst>
          </p:cNvPr>
          <p:cNvSpPr txBox="1"/>
          <p:nvPr/>
        </p:nvSpPr>
        <p:spPr>
          <a:xfrm>
            <a:off x="662975" y="5973293"/>
            <a:ext cx="11236846" cy="246221"/>
          </a:xfrm>
          <a:prstGeom prst="rect">
            <a:avLst/>
          </a:prstGeom>
          <a:noFill/>
        </p:spPr>
        <p:txBody>
          <a:bodyPr wrap="square" rtlCol="0">
            <a:spAutoFit/>
          </a:bodyPr>
          <a:lstStyle/>
          <a:p>
            <a:r>
              <a:rPr lang="en-US" sz="1000">
                <a:solidFill>
                  <a:schemeClr val="bg1"/>
                </a:solidFill>
                <a:latin typeface="Arial" panose="020B0604020202020204" pitchFamily="34" charset="0"/>
                <a:cs typeface="Arial" panose="020B0604020202020204" pitchFamily="34" charset="0"/>
              </a:rPr>
              <a:t>BM = brain metastases; H = trastuzumab; HER2+ = </a:t>
            </a:r>
            <a:r>
              <a:rPr lang="en-US" sz="1000" kern="1200">
                <a:solidFill>
                  <a:schemeClr val="bg1"/>
                </a:solidFill>
                <a:effectLst/>
                <a:latin typeface="Arial" panose="020B0604020202020204" pitchFamily="34" charset="0"/>
                <a:cs typeface="Arial" panose="020B0604020202020204" pitchFamily="34" charset="0"/>
              </a:rPr>
              <a:t>human epidermal growth factor receptor 2-positive; </a:t>
            </a:r>
            <a:r>
              <a:rPr lang="en-US" sz="1000">
                <a:solidFill>
                  <a:schemeClr val="bg1"/>
                </a:solidFill>
                <a:effectLst/>
                <a:latin typeface="Arial" panose="020B0604020202020204" pitchFamily="34" charset="0"/>
                <a:ea typeface="MS Mincho" panose="02020609040205080304" pitchFamily="49" charset="-128"/>
              </a:rPr>
              <a:t>MBC = metastatic breast cancer; P = pertuzumab; PBO = placebo; TUC = tucatinib.</a:t>
            </a:r>
            <a:endParaRPr lang="en-US" sz="1000">
              <a:solidFill>
                <a:schemeClr val="bg1"/>
              </a:solidFill>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579C87A5-D24D-26D6-0761-E090427A3CE3}"/>
              </a:ext>
            </a:extLst>
          </p:cNvPr>
          <p:cNvSpPr>
            <a:spLocks noGrp="1"/>
          </p:cNvSpPr>
          <p:nvPr>
            <p:ph type="sldNum" sz="quarter" idx="12"/>
          </p:nvPr>
        </p:nvSpPr>
        <p:spPr>
          <a:xfrm>
            <a:off x="11868150" y="5981700"/>
            <a:ext cx="323850" cy="239259"/>
          </a:xfrm>
        </p:spPr>
        <p:txBody>
          <a:bodyPr/>
          <a:lstStyle/>
          <a:p>
            <a:fld id="{BE33F7A0-71F0-446B-9DE8-6D75BE64EE0F}" type="slidenum">
              <a:rPr lang="en-US" smtClean="0"/>
              <a:t>13</a:t>
            </a:fld>
            <a:endParaRPr lang="en-US"/>
          </a:p>
        </p:txBody>
      </p:sp>
    </p:spTree>
    <p:extLst>
      <p:ext uri="{BB962C8B-B14F-4D97-AF65-F5344CB8AC3E}">
        <p14:creationId xmlns:p14="http://schemas.microsoft.com/office/powerpoint/2010/main" val="1929925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71BB-A066-0993-60A0-26372E3F713B}"/>
              </a:ext>
            </a:extLst>
          </p:cNvPr>
          <p:cNvSpPr>
            <a:spLocks noGrp="1"/>
          </p:cNvSpPr>
          <p:nvPr>
            <p:ph type="title"/>
          </p:nvPr>
        </p:nvSpPr>
        <p:spPr/>
        <p:txBody>
          <a:bodyPr/>
          <a:lstStyle/>
          <a:p>
            <a:r>
              <a:rPr lang="en-US"/>
              <a:t>HER2CLIMB-05 publication</a:t>
            </a:r>
          </a:p>
        </p:txBody>
      </p:sp>
      <p:sp>
        <p:nvSpPr>
          <p:cNvPr id="3" name="Content Placeholder 2">
            <a:extLst>
              <a:ext uri="{FF2B5EF4-FFF2-40B4-BE49-F238E27FC236}">
                <a16:creationId xmlns:a16="http://schemas.microsoft.com/office/drawing/2014/main" id="{ED4EC50A-6004-EE37-684D-23CB889758AC}"/>
              </a:ext>
            </a:extLst>
          </p:cNvPr>
          <p:cNvSpPr>
            <a:spLocks noGrp="1"/>
          </p:cNvSpPr>
          <p:nvPr>
            <p:ph sz="quarter" idx="13"/>
          </p:nvPr>
        </p:nvSpPr>
        <p:spPr>
          <a:xfrm>
            <a:off x="640080" y="1828799"/>
            <a:ext cx="8021035" cy="4023360"/>
          </a:xfrm>
        </p:spPr>
        <p:txBody>
          <a:bodyPr>
            <a:normAutofit/>
          </a:bodyPr>
          <a:lstStyle/>
          <a:p>
            <a:pPr marL="0" indent="0">
              <a:spcBef>
                <a:spcPts val="0"/>
              </a:spcBef>
              <a:buNone/>
            </a:pPr>
            <a:r>
              <a:rPr lang="en-GB" sz="1800"/>
              <a:t>Veronique </a:t>
            </a:r>
            <a:r>
              <a:rPr lang="en-GB" sz="1800" err="1"/>
              <a:t>Dieras</a:t>
            </a:r>
            <a:r>
              <a:rPr lang="en-GB" sz="1800"/>
              <a:t>, Giuseppe </a:t>
            </a:r>
            <a:r>
              <a:rPr lang="en-GB" sz="1800" err="1"/>
              <a:t>Curigliano</a:t>
            </a:r>
            <a:r>
              <a:rPr lang="en-GB" sz="1800"/>
              <a:t>, Miguel Martin, Florence Lerebours, </a:t>
            </a:r>
            <a:r>
              <a:rPr lang="en-GB" sz="1800" err="1"/>
              <a:t>Junji</a:t>
            </a:r>
            <a:r>
              <a:rPr lang="en-GB" sz="1800"/>
              <a:t> </a:t>
            </a:r>
            <a:r>
              <a:rPr lang="en-GB" sz="1800" err="1"/>
              <a:t>Tsurutani</a:t>
            </a:r>
            <a:r>
              <a:rPr lang="en-GB" sz="1800"/>
              <a:t>, Marie-France Savard, Katarzyna J. Jerzak, </a:t>
            </a:r>
            <a:r>
              <a:rPr lang="en-GB" sz="1800" err="1"/>
              <a:t>Xichun</a:t>
            </a:r>
            <a:r>
              <a:rPr lang="en-GB" sz="1800"/>
              <a:t> Hu, Luciana Carla Martins de Aquino Pimentel, Ciara C. O'Sullivan, Eriko Tokunaga, Alicia Okines, Chiun-Sheng Huang, William Jacot, </a:t>
            </a:r>
            <a:r>
              <a:rPr lang="en-GB" sz="1800" err="1"/>
              <a:t>Joohyuk</a:t>
            </a:r>
            <a:r>
              <a:rPr lang="en-GB" sz="1800"/>
              <a:t> Sohn, Eduardo </a:t>
            </a:r>
            <a:r>
              <a:rPr lang="en-GB" sz="1800" err="1"/>
              <a:t>Cronemberger</a:t>
            </a:r>
            <a:r>
              <a:rPr lang="en-GB" sz="1800"/>
              <a:t> Silva, Volkmar Mueller, Shan Yang, Giovanna Granata, Qi Shen, Libero Santarpia, Erika Hamilton; </a:t>
            </a:r>
          </a:p>
          <a:p>
            <a:pPr marL="0" indent="0">
              <a:spcBef>
                <a:spcPts val="0"/>
              </a:spcBef>
              <a:buNone/>
            </a:pPr>
            <a:r>
              <a:rPr lang="en-GB" sz="1800"/>
              <a:t>on behalf of the HER2CLIMB-05 investigators</a:t>
            </a:r>
          </a:p>
          <a:p>
            <a:pPr marL="0" indent="0">
              <a:buClr>
                <a:schemeClr val="tx1">
                  <a:lumMod val="65000"/>
                  <a:lumOff val="35000"/>
                </a:schemeClr>
              </a:buClr>
              <a:buNone/>
            </a:pPr>
            <a:r>
              <a:rPr lang="en-GB" sz="1800" b="1"/>
              <a:t>HER2CLIMB-05: A phase 3 study of tucatinib versus placebo in combination with trastuzumab and pertuzumab as first-line maintenance therapy for HER2+ metastatic breast cancer</a:t>
            </a:r>
            <a:endParaRPr lang="en-GB" sz="1800"/>
          </a:p>
          <a:p>
            <a:pPr marL="0" indent="0">
              <a:buNone/>
            </a:pPr>
            <a:r>
              <a:rPr lang="en-GB" sz="1800" i="1"/>
              <a:t>J Clin Oncol</a:t>
            </a:r>
            <a:r>
              <a:rPr lang="en-GB" sz="1800"/>
              <a:t>. 2025 </a:t>
            </a:r>
            <a:r>
              <a:rPr lang="en-US" sz="1800"/>
              <a:t>Dec 10:JCO2502600. doi: 10.1200/JCO-25-02600</a:t>
            </a:r>
          </a:p>
          <a:p>
            <a:endParaRPr lang="en-US" sz="1800"/>
          </a:p>
        </p:txBody>
      </p:sp>
      <p:sp>
        <p:nvSpPr>
          <p:cNvPr id="4" name="Text Placeholder 3">
            <a:extLst>
              <a:ext uri="{FF2B5EF4-FFF2-40B4-BE49-F238E27FC236}">
                <a16:creationId xmlns:a16="http://schemas.microsoft.com/office/drawing/2014/main" id="{90B208E9-9AE9-91F0-8E55-29837F802687}"/>
              </a:ext>
            </a:extLst>
          </p:cNvPr>
          <p:cNvSpPr>
            <a:spLocks noGrp="1"/>
          </p:cNvSpPr>
          <p:nvPr>
            <p:ph type="body" sz="quarter" idx="15"/>
          </p:nvPr>
        </p:nvSpPr>
        <p:spPr/>
        <p:txBody>
          <a:bodyPr/>
          <a:lstStyle/>
          <a:p>
            <a:r>
              <a:rPr lang="en-US"/>
              <a:t>Erika Hamilton, MD</a:t>
            </a:r>
          </a:p>
        </p:txBody>
      </p:sp>
      <p:pic>
        <p:nvPicPr>
          <p:cNvPr id="5" name="Picture 4">
            <a:extLst>
              <a:ext uri="{FF2B5EF4-FFF2-40B4-BE49-F238E27FC236}">
                <a16:creationId xmlns:a16="http://schemas.microsoft.com/office/drawing/2014/main" id="{2803E121-2C1E-BBDD-CC83-560E0DC95C8F}"/>
              </a:ext>
            </a:extLst>
          </p:cNvPr>
          <p:cNvPicPr>
            <a:picLocks noChangeAspect="1"/>
          </p:cNvPicPr>
          <p:nvPr/>
        </p:nvPicPr>
        <p:blipFill>
          <a:blip r:embed="rId2"/>
          <a:stretch>
            <a:fillRect/>
          </a:stretch>
        </p:blipFill>
        <p:spPr>
          <a:xfrm>
            <a:off x="9322620" y="2821364"/>
            <a:ext cx="1628775" cy="1630976"/>
          </a:xfrm>
          <a:prstGeom prst="rect">
            <a:avLst/>
          </a:prstGeom>
        </p:spPr>
      </p:pic>
      <p:sp>
        <p:nvSpPr>
          <p:cNvPr id="6" name="TextBox 5">
            <a:extLst>
              <a:ext uri="{FF2B5EF4-FFF2-40B4-BE49-F238E27FC236}">
                <a16:creationId xmlns:a16="http://schemas.microsoft.com/office/drawing/2014/main" id="{EDEF8070-A4AF-620C-C2DF-96C1AE89EBB3}"/>
              </a:ext>
            </a:extLst>
          </p:cNvPr>
          <p:cNvSpPr txBox="1"/>
          <p:nvPr/>
        </p:nvSpPr>
        <p:spPr>
          <a:xfrm>
            <a:off x="9257884" y="1876924"/>
            <a:ext cx="2475203" cy="923330"/>
          </a:xfrm>
          <a:prstGeom prst="rect">
            <a:avLst/>
          </a:prstGeom>
          <a:noFill/>
        </p:spPr>
        <p:txBody>
          <a:bodyPr wrap="square">
            <a:spAutoFit/>
          </a:bodyPr>
          <a:lstStyle/>
          <a:p>
            <a:r>
              <a:rPr lang="en-US" b="1" i="1">
                <a:solidFill>
                  <a:schemeClr val="bg1"/>
                </a:solidFill>
                <a:latin typeface="Arial" panose="020B0604020202020204" pitchFamily="34" charset="0"/>
                <a:cs typeface="Arial" panose="020B0604020202020204" pitchFamily="34" charset="0"/>
              </a:rPr>
              <a:t>The Journal of Clinical Oncology</a:t>
            </a:r>
          </a:p>
          <a:p>
            <a:r>
              <a:rPr lang="en-US" b="1">
                <a:solidFill>
                  <a:schemeClr val="bg1"/>
                </a:solidFill>
                <a:latin typeface="Arial" panose="020B0604020202020204" pitchFamily="34" charset="0"/>
                <a:cs typeface="Arial" panose="020B0604020202020204" pitchFamily="34" charset="0"/>
              </a:rPr>
              <a:t>Publication</a:t>
            </a:r>
          </a:p>
        </p:txBody>
      </p:sp>
      <p:pic>
        <p:nvPicPr>
          <p:cNvPr id="7" name="Picture 1">
            <a:extLst>
              <a:ext uri="{FF2B5EF4-FFF2-40B4-BE49-F238E27FC236}">
                <a16:creationId xmlns:a16="http://schemas.microsoft.com/office/drawing/2014/main" id="{B2647C37-1F54-89DC-A98B-03608B782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2621" y="4548732"/>
            <a:ext cx="16287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1">
            <a:extLst>
              <a:ext uri="{FF2B5EF4-FFF2-40B4-BE49-F238E27FC236}">
                <a16:creationId xmlns:a16="http://schemas.microsoft.com/office/drawing/2014/main" id="{C6E9463F-4F8A-D36E-6D70-8475D8950154}"/>
              </a:ext>
            </a:extLst>
          </p:cNvPr>
          <p:cNvSpPr>
            <a:spLocks noGrp="1"/>
          </p:cNvSpPr>
          <p:nvPr>
            <p:ph type="sldNum" sz="quarter" idx="12"/>
          </p:nvPr>
        </p:nvSpPr>
        <p:spPr>
          <a:xfrm>
            <a:off x="11868150" y="5981700"/>
            <a:ext cx="323850" cy="239259"/>
          </a:xfrm>
        </p:spPr>
        <p:txBody>
          <a:bodyPr/>
          <a:lstStyle/>
          <a:p>
            <a:fld id="{BE33F7A0-71F0-446B-9DE8-6D75BE64EE0F}" type="slidenum">
              <a:rPr lang="en-US" smtClean="0"/>
              <a:t>14</a:t>
            </a:fld>
            <a:endParaRPr lang="en-US"/>
          </a:p>
        </p:txBody>
      </p:sp>
    </p:spTree>
    <p:extLst>
      <p:ext uri="{BB962C8B-B14F-4D97-AF65-F5344CB8AC3E}">
        <p14:creationId xmlns:p14="http://schemas.microsoft.com/office/powerpoint/2010/main" val="3704531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BCAE7-219F-321C-5164-7C54B2ADF1DE}"/>
              </a:ext>
            </a:extLst>
          </p:cNvPr>
          <p:cNvSpPr>
            <a:spLocks noGrp="1"/>
          </p:cNvSpPr>
          <p:nvPr>
            <p:ph type="title"/>
          </p:nvPr>
        </p:nvSpPr>
        <p:spPr/>
        <p:txBody>
          <a:bodyPr/>
          <a:lstStyle/>
          <a:p>
            <a:r>
              <a:rPr lang="en-US"/>
              <a:t>Acknowledgments</a:t>
            </a:r>
          </a:p>
        </p:txBody>
      </p:sp>
      <p:sp>
        <p:nvSpPr>
          <p:cNvPr id="3" name="Content Placeholder 2">
            <a:extLst>
              <a:ext uri="{FF2B5EF4-FFF2-40B4-BE49-F238E27FC236}">
                <a16:creationId xmlns:a16="http://schemas.microsoft.com/office/drawing/2014/main" id="{EFDCFD10-BD41-0427-045A-E06EAFD18A7B}"/>
              </a:ext>
            </a:extLst>
          </p:cNvPr>
          <p:cNvSpPr>
            <a:spLocks noGrp="1"/>
          </p:cNvSpPr>
          <p:nvPr>
            <p:ph sz="quarter" idx="13"/>
          </p:nvPr>
        </p:nvSpPr>
        <p:spPr>
          <a:xfrm>
            <a:off x="640080" y="1510302"/>
            <a:ext cx="10972800" cy="4023360"/>
          </a:xfrm>
        </p:spPr>
        <p:txBody>
          <a:bodyPr/>
          <a:lstStyle/>
          <a:p>
            <a:r>
              <a:rPr lang="en-GB"/>
              <a:t>We thank the patients and their families and caregivers, as well as the investigators and site staff who participated in this study. </a:t>
            </a:r>
            <a:endParaRPr lang="en-US"/>
          </a:p>
          <a:p>
            <a:endParaRPr lang="en-US"/>
          </a:p>
        </p:txBody>
      </p:sp>
      <p:sp>
        <p:nvSpPr>
          <p:cNvPr id="5" name="Rectangle 4">
            <a:extLst>
              <a:ext uri="{FF2B5EF4-FFF2-40B4-BE49-F238E27FC236}">
                <a16:creationId xmlns:a16="http://schemas.microsoft.com/office/drawing/2014/main" id="{7DCF9F56-12EE-1312-1DAF-9436A5CA7D28}"/>
              </a:ext>
            </a:extLst>
          </p:cNvPr>
          <p:cNvSpPr>
            <a:spLocks noChangeArrowheads="1"/>
          </p:cNvSpPr>
          <p:nvPr/>
        </p:nvSpPr>
        <p:spPr bwMode="auto">
          <a:xfrm>
            <a:off x="9404722" y="3605929"/>
            <a:ext cx="2276138" cy="1028700"/>
          </a:xfrm>
          <a:prstGeom prst="rect">
            <a:avLst/>
          </a:prstGeom>
          <a:solidFill>
            <a:schemeClr val="bg1"/>
          </a:solidFill>
          <a:ln>
            <a:noFill/>
          </a:ln>
        </p:spPr>
        <p:txBody>
          <a:bodyPr vert="horz" wrap="square" lIns="115200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2060"/>
                </a:solidFill>
                <a:latin typeface="Arial" panose="020B0604020202020204" pitchFamily="34" charset="0"/>
                <a:cs typeface="Arial" panose="020B0604020202020204" pitchFamily="34" charset="0"/>
              </a:rPr>
              <a:t>Plain language summary</a:t>
            </a:r>
          </a:p>
        </p:txBody>
      </p:sp>
      <p:sp>
        <p:nvSpPr>
          <p:cNvPr id="6" name="TextBox 5">
            <a:extLst>
              <a:ext uri="{FF2B5EF4-FFF2-40B4-BE49-F238E27FC236}">
                <a16:creationId xmlns:a16="http://schemas.microsoft.com/office/drawing/2014/main" id="{BC9D12A7-6531-4A95-29F1-894DCDC929A5}"/>
              </a:ext>
            </a:extLst>
          </p:cNvPr>
          <p:cNvSpPr txBox="1"/>
          <p:nvPr/>
        </p:nvSpPr>
        <p:spPr>
          <a:xfrm>
            <a:off x="9404722" y="4690390"/>
            <a:ext cx="2276138" cy="101566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bg1"/>
                </a:solidFill>
                <a:latin typeface="Arial" panose="020B0604020202020204" pitchFamily="34" charset="0"/>
                <a:cs typeface="Arial" panose="020B0604020202020204" pitchFamily="34" charset="0"/>
              </a:rPr>
              <a:t>Copies of the slide deck and plain language summary obtained through Quick Response (QR) code are for personal use only and may not be reproduced without permission from ASCO</a:t>
            </a:r>
            <a:r>
              <a:rPr lang="en-US" sz="1000" baseline="30000">
                <a:solidFill>
                  <a:schemeClr val="bg1"/>
                </a:solidFill>
                <a:latin typeface="Arial" panose="020B0604020202020204" pitchFamily="34" charset="0"/>
                <a:cs typeface="Arial" panose="020B0604020202020204" pitchFamily="34" charset="0"/>
              </a:rPr>
              <a:t>®</a:t>
            </a:r>
            <a:r>
              <a:rPr lang="en-US" sz="1000">
                <a:solidFill>
                  <a:schemeClr val="bg1"/>
                </a:solidFill>
                <a:latin typeface="Arial" panose="020B0604020202020204" pitchFamily="34" charset="0"/>
                <a:cs typeface="Arial" panose="020B0604020202020204" pitchFamily="34" charset="0"/>
              </a:rPr>
              <a:t> or the authors.</a:t>
            </a:r>
          </a:p>
        </p:txBody>
      </p:sp>
      <p:sp>
        <p:nvSpPr>
          <p:cNvPr id="7" name="Rectangle 6">
            <a:extLst>
              <a:ext uri="{FF2B5EF4-FFF2-40B4-BE49-F238E27FC236}">
                <a16:creationId xmlns:a16="http://schemas.microsoft.com/office/drawing/2014/main" id="{B600D072-867B-A5AC-B9BA-6B35A973EC8C}"/>
              </a:ext>
            </a:extLst>
          </p:cNvPr>
          <p:cNvSpPr>
            <a:spLocks noChangeArrowheads="1"/>
          </p:cNvSpPr>
          <p:nvPr/>
        </p:nvSpPr>
        <p:spPr bwMode="auto">
          <a:xfrm>
            <a:off x="9404722" y="2511070"/>
            <a:ext cx="2276138" cy="1028700"/>
          </a:xfrm>
          <a:prstGeom prst="rect">
            <a:avLst/>
          </a:prstGeom>
          <a:solidFill>
            <a:schemeClr val="bg1"/>
          </a:solidFill>
          <a:ln>
            <a:noFill/>
          </a:ln>
        </p:spPr>
        <p:txBody>
          <a:bodyPr vert="horz" wrap="square" lIns="115200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2060"/>
                </a:solidFill>
                <a:latin typeface="Arial" panose="020B0604020202020204" pitchFamily="34" charset="0"/>
                <a:cs typeface="Arial" panose="020B0604020202020204" pitchFamily="34" charset="0"/>
              </a:rPr>
              <a:t>Slide deck</a:t>
            </a:r>
          </a:p>
        </p:txBody>
      </p:sp>
      <p:pic>
        <p:nvPicPr>
          <p:cNvPr id="12" name="Picture 2">
            <a:extLst>
              <a:ext uri="{FF2B5EF4-FFF2-40B4-BE49-F238E27FC236}">
                <a16:creationId xmlns:a16="http://schemas.microsoft.com/office/drawing/2014/main" id="{136024B7-B959-6E51-4E41-578658AFC78D}"/>
              </a:ext>
            </a:extLst>
          </p:cNvPr>
          <p:cNvPicPr>
            <a:picLocks noChangeAspect="1" noChangeArrowheads="1"/>
          </p:cNvPicPr>
          <p:nvPr/>
        </p:nvPicPr>
        <p:blipFill>
          <a:blip r:embed="rId2"/>
          <a:srcRect/>
          <a:stretch/>
        </p:blipFill>
        <p:spPr bwMode="auto">
          <a:xfrm>
            <a:off x="1083485" y="2474909"/>
            <a:ext cx="7433235" cy="35288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F0AE275-5E91-F871-7ECD-78F81489C4C3}"/>
              </a:ext>
            </a:extLst>
          </p:cNvPr>
          <p:cNvSpPr txBox="1"/>
          <p:nvPr/>
        </p:nvSpPr>
        <p:spPr>
          <a:xfrm>
            <a:off x="1073209" y="5741081"/>
            <a:ext cx="2783661" cy="525382"/>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Enrollment at 219 sites in 23 countries </a:t>
            </a:r>
            <a:endParaRPr lang="en-US" sz="1200">
              <a:latin typeface="Arial" panose="020B0604020202020204" pitchFamily="34" charset="0"/>
              <a:cs typeface="Arial" panose="020B0604020202020204" pitchFamily="34" charset="0"/>
            </a:endParaRPr>
          </a:p>
        </p:txBody>
      </p:sp>
      <p:sp>
        <p:nvSpPr>
          <p:cNvPr id="14" name="Text Placeholder 8">
            <a:extLst>
              <a:ext uri="{FF2B5EF4-FFF2-40B4-BE49-F238E27FC236}">
                <a16:creationId xmlns:a16="http://schemas.microsoft.com/office/drawing/2014/main" id="{B9035975-4F3B-855A-33C3-778B3417D255}"/>
              </a:ext>
            </a:extLst>
          </p:cNvPr>
          <p:cNvSpPr>
            <a:spLocks noGrp="1"/>
          </p:cNvSpPr>
          <p:nvPr>
            <p:ph type="body" sz="quarter" idx="15"/>
          </p:nvPr>
        </p:nvSpPr>
        <p:spPr>
          <a:xfrm>
            <a:off x="3324404" y="6271847"/>
            <a:ext cx="5852160" cy="281354"/>
          </a:xfrm>
        </p:spPr>
        <p:txBody>
          <a:bodyPr/>
          <a:lstStyle/>
          <a:p>
            <a:r>
              <a:rPr lang="en-US"/>
              <a:t>Erika Hamilton, MD</a:t>
            </a:r>
          </a:p>
        </p:txBody>
      </p:sp>
      <p:pic>
        <p:nvPicPr>
          <p:cNvPr id="15" name="Picture 14">
            <a:extLst>
              <a:ext uri="{FF2B5EF4-FFF2-40B4-BE49-F238E27FC236}">
                <a16:creationId xmlns:a16="http://schemas.microsoft.com/office/drawing/2014/main" id="{72E184DB-3DC6-2A8E-1AC2-3C35325B4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1512" y="2588280"/>
            <a:ext cx="914400" cy="914400"/>
          </a:xfrm>
          <a:prstGeom prst="rect">
            <a:avLst/>
          </a:prstGeom>
        </p:spPr>
      </p:pic>
      <p:pic>
        <p:nvPicPr>
          <p:cNvPr id="16" name="Picture 15">
            <a:extLst>
              <a:ext uri="{FF2B5EF4-FFF2-40B4-BE49-F238E27FC236}">
                <a16:creationId xmlns:a16="http://schemas.microsoft.com/office/drawing/2014/main" id="{F7F76FC7-79FE-87B5-9B88-D111044F14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1512" y="3663079"/>
            <a:ext cx="914400" cy="914400"/>
          </a:xfrm>
          <a:prstGeom prst="rect">
            <a:avLst/>
          </a:prstGeom>
        </p:spPr>
      </p:pic>
      <p:sp>
        <p:nvSpPr>
          <p:cNvPr id="4" name="Slide Number Placeholder 1">
            <a:extLst>
              <a:ext uri="{FF2B5EF4-FFF2-40B4-BE49-F238E27FC236}">
                <a16:creationId xmlns:a16="http://schemas.microsoft.com/office/drawing/2014/main" id="{6290519D-41CF-FE18-D832-E6AC22642105}"/>
              </a:ext>
            </a:extLst>
          </p:cNvPr>
          <p:cNvSpPr>
            <a:spLocks noGrp="1"/>
          </p:cNvSpPr>
          <p:nvPr>
            <p:ph type="sldNum" sz="quarter" idx="12"/>
          </p:nvPr>
        </p:nvSpPr>
        <p:spPr>
          <a:xfrm>
            <a:off x="11868150" y="5981700"/>
            <a:ext cx="323850" cy="239259"/>
          </a:xfrm>
        </p:spPr>
        <p:txBody>
          <a:bodyPr/>
          <a:lstStyle/>
          <a:p>
            <a:fld id="{BE33F7A0-71F0-446B-9DE8-6D75BE64EE0F}" type="slidenum">
              <a:rPr lang="en-US" smtClean="0"/>
              <a:t>15</a:t>
            </a:fld>
            <a:endParaRPr lang="en-US"/>
          </a:p>
        </p:txBody>
      </p:sp>
    </p:spTree>
    <p:extLst>
      <p:ext uri="{BB962C8B-B14F-4D97-AF65-F5344CB8AC3E}">
        <p14:creationId xmlns:p14="http://schemas.microsoft.com/office/powerpoint/2010/main" val="2447302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935A4-EDF2-FD83-42EB-F1F33288A8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EB9D41-5F38-9BD5-034D-049249273418}"/>
              </a:ext>
            </a:extLst>
          </p:cNvPr>
          <p:cNvSpPr>
            <a:spLocks noGrp="1"/>
          </p:cNvSpPr>
          <p:nvPr>
            <p:ph type="title"/>
          </p:nvPr>
        </p:nvSpPr>
        <p:spPr>
          <a:xfrm>
            <a:off x="640080" y="365124"/>
            <a:ext cx="10972800" cy="737535"/>
          </a:xfrm>
        </p:spPr>
        <p:txBody>
          <a:bodyPr>
            <a:normAutofit/>
          </a:bodyPr>
          <a:lstStyle/>
          <a:p>
            <a:r>
              <a:rPr lang="en-US"/>
              <a:t>Lay summary</a:t>
            </a:r>
          </a:p>
        </p:txBody>
      </p:sp>
      <p:sp>
        <p:nvSpPr>
          <p:cNvPr id="9" name="Content Placeholder 3">
            <a:extLst>
              <a:ext uri="{FF2B5EF4-FFF2-40B4-BE49-F238E27FC236}">
                <a16:creationId xmlns:a16="http://schemas.microsoft.com/office/drawing/2014/main" id="{AA0F48A3-E738-EBDF-9B82-A017E3E3E491}"/>
              </a:ext>
            </a:extLst>
          </p:cNvPr>
          <p:cNvSpPr txBox="1">
            <a:spLocks/>
          </p:cNvSpPr>
          <p:nvPr/>
        </p:nvSpPr>
        <p:spPr>
          <a:xfrm>
            <a:off x="640080" y="1250749"/>
            <a:ext cx="10972800" cy="4884875"/>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lvl="1" indent="-461963">
              <a:spcBef>
                <a:spcPts val="600"/>
              </a:spcBef>
            </a:pPr>
            <a:r>
              <a:rPr lang="en-US" b="1">
                <a:solidFill>
                  <a:srgbClr val="59CBE8"/>
                </a:solidFill>
              </a:rPr>
              <a:t>What did this research tell us? </a:t>
            </a:r>
            <a:br>
              <a:rPr lang="en-US" b="1">
                <a:solidFill>
                  <a:srgbClr val="59CBE8"/>
                </a:solidFill>
              </a:rPr>
            </a:br>
            <a:endParaRPr lang="en-US" b="1">
              <a:solidFill>
                <a:srgbClr val="59CBE8"/>
              </a:solidFill>
            </a:endParaRPr>
          </a:p>
          <a:p>
            <a:pPr lvl="2" indent="-342900">
              <a:spcBef>
                <a:spcPts val="600"/>
              </a:spcBef>
              <a:buClrTx/>
              <a:buFont typeface="Arial" panose="020B0604020202020204" pitchFamily="34" charset="0"/>
              <a:buChar char="–"/>
              <a:defRPr/>
            </a:pPr>
            <a:r>
              <a:rPr lang="en-GB"/>
              <a:t>In the HER2CLIMB-05 study, patients treated with tucatinib plus maintenance therapy compared with those treated with placebo plus maintenance therapy had improved </a:t>
            </a:r>
            <a:r>
              <a:rPr lang="en-GB" err="1"/>
              <a:t>tumor</a:t>
            </a:r>
            <a:r>
              <a:rPr lang="en-GB"/>
              <a:t> responses and a longer time of survival without their cancer getting worse. </a:t>
            </a:r>
          </a:p>
          <a:p>
            <a:pPr lvl="2" indent="-342900">
              <a:spcBef>
                <a:spcPts val="600"/>
              </a:spcBef>
              <a:buClrTx/>
              <a:buFont typeface="Arial" panose="020B0604020202020204" pitchFamily="34" charset="0"/>
              <a:buChar char="–"/>
              <a:defRPr/>
            </a:pPr>
            <a:r>
              <a:rPr lang="en-GB"/>
              <a:t>These findings were true in the overall study population and in patients with hormone receptor positive or negative disease, with or without baseline brain metastases, and those whose breast cancer was first diagnosed after it spread and in patients who had breast cancer before.</a:t>
            </a:r>
          </a:p>
          <a:p>
            <a:pPr lvl="2" indent="-342900">
              <a:spcBef>
                <a:spcPts val="600"/>
              </a:spcBef>
              <a:buClrTx/>
              <a:buFont typeface="Arial" panose="020B0604020202020204" pitchFamily="34" charset="0"/>
              <a:buChar char="–"/>
              <a:defRPr/>
            </a:pPr>
            <a:r>
              <a:rPr lang="en-GB"/>
              <a:t>The safety profile of tucatinib plus maintenance therapy in patients with these differing characteristics was similar to that seen in the overall study population.</a:t>
            </a:r>
            <a:br>
              <a:rPr lang="en-GB"/>
            </a:br>
            <a:endParaRPr lang="en-GB"/>
          </a:p>
          <a:p>
            <a:pPr marL="461963" lvl="1" indent="-461963">
              <a:spcBef>
                <a:spcPts val="600"/>
              </a:spcBef>
            </a:pPr>
            <a:r>
              <a:rPr lang="en-US" b="1">
                <a:solidFill>
                  <a:srgbClr val="59CBE8"/>
                </a:solidFill>
              </a:rPr>
              <a:t>What does this mean for patients right now?</a:t>
            </a:r>
            <a:br>
              <a:rPr lang="en-US" b="1">
                <a:solidFill>
                  <a:srgbClr val="59CBE8"/>
                </a:solidFill>
              </a:rPr>
            </a:br>
            <a:endParaRPr lang="en-US" b="1">
              <a:solidFill>
                <a:srgbClr val="59CBE8"/>
              </a:solidFill>
            </a:endParaRPr>
          </a:p>
          <a:p>
            <a:pPr lvl="2" indent="-403225">
              <a:spcBef>
                <a:spcPts val="600"/>
              </a:spcBef>
              <a:buFont typeface="Arial" panose="020B0604020202020204" pitchFamily="34" charset="0"/>
              <a:buChar char="–"/>
            </a:pPr>
            <a:r>
              <a:rPr lang="en-US"/>
              <a:t>The results of the HER2CLIMB-05 study support the addition of tucatinib to maintenance therapy as a potential new treatment across patients with HER2+ metastatic breast cancer.</a:t>
            </a:r>
          </a:p>
          <a:p>
            <a:pPr marL="685800" lvl="3" indent="0">
              <a:spcBef>
                <a:spcPts val="0"/>
              </a:spcBef>
              <a:buNone/>
            </a:pPr>
            <a:r>
              <a:rPr lang="en-US"/>
              <a:t>	</a:t>
            </a:r>
          </a:p>
        </p:txBody>
      </p:sp>
      <p:sp>
        <p:nvSpPr>
          <p:cNvPr id="4" name="Text Placeholder 8">
            <a:extLst>
              <a:ext uri="{FF2B5EF4-FFF2-40B4-BE49-F238E27FC236}">
                <a16:creationId xmlns:a16="http://schemas.microsoft.com/office/drawing/2014/main" id="{13B7915F-1367-B37F-147E-FDC5ED6C1C3E}"/>
              </a:ext>
            </a:extLst>
          </p:cNvPr>
          <p:cNvSpPr>
            <a:spLocks noGrp="1"/>
          </p:cNvSpPr>
          <p:nvPr>
            <p:ph type="body" sz="quarter" idx="15"/>
          </p:nvPr>
        </p:nvSpPr>
        <p:spPr>
          <a:xfrm>
            <a:off x="3324404" y="6271847"/>
            <a:ext cx="5852160" cy="281354"/>
          </a:xfrm>
        </p:spPr>
        <p:txBody>
          <a:bodyPr/>
          <a:lstStyle/>
          <a:p>
            <a:r>
              <a:rPr lang="en-US"/>
              <a:t>Erika Hamilton, MD</a:t>
            </a:r>
          </a:p>
        </p:txBody>
      </p:sp>
      <p:sp>
        <p:nvSpPr>
          <p:cNvPr id="5" name="Slide Number Placeholder 1">
            <a:extLst>
              <a:ext uri="{FF2B5EF4-FFF2-40B4-BE49-F238E27FC236}">
                <a16:creationId xmlns:a16="http://schemas.microsoft.com/office/drawing/2014/main" id="{92A40519-CDCF-3862-B72F-D952B2A7C2AB}"/>
              </a:ext>
            </a:extLst>
          </p:cNvPr>
          <p:cNvSpPr>
            <a:spLocks noGrp="1"/>
          </p:cNvSpPr>
          <p:nvPr>
            <p:ph type="sldNum" sz="quarter" idx="12"/>
          </p:nvPr>
        </p:nvSpPr>
        <p:spPr>
          <a:xfrm>
            <a:off x="11868150" y="5981700"/>
            <a:ext cx="323850" cy="239259"/>
          </a:xfrm>
        </p:spPr>
        <p:txBody>
          <a:bodyPr/>
          <a:lstStyle/>
          <a:p>
            <a:fld id="{BE33F7A0-71F0-446B-9DE8-6D75BE64EE0F}" type="slidenum">
              <a:rPr lang="en-US" smtClean="0"/>
              <a:t>16</a:t>
            </a:fld>
            <a:endParaRPr lang="en-US"/>
          </a:p>
        </p:txBody>
      </p:sp>
    </p:spTree>
    <p:extLst>
      <p:ext uri="{BB962C8B-B14F-4D97-AF65-F5344CB8AC3E}">
        <p14:creationId xmlns:p14="http://schemas.microsoft.com/office/powerpoint/2010/main" val="1739960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A52A0-4D5B-ACEC-F3FD-7D21290D6F0E}"/>
              </a:ext>
            </a:extLst>
          </p:cNvPr>
          <p:cNvSpPr>
            <a:spLocks noGrp="1"/>
          </p:cNvSpPr>
          <p:nvPr>
            <p:ph type="title"/>
          </p:nvPr>
        </p:nvSpPr>
        <p:spPr>
          <a:xfrm>
            <a:off x="548007" y="258216"/>
            <a:ext cx="10972800" cy="784860"/>
          </a:xfrm>
        </p:spPr>
        <p:txBody>
          <a:bodyPr>
            <a:normAutofit/>
          </a:bodyPr>
          <a:lstStyle/>
          <a:p>
            <a:r>
              <a:rPr lang="en-US" sz="3200"/>
              <a:t>Key takeaways</a:t>
            </a:r>
          </a:p>
        </p:txBody>
      </p:sp>
      <p:sp>
        <p:nvSpPr>
          <p:cNvPr id="3" name="Text Placeholder 8">
            <a:extLst>
              <a:ext uri="{FF2B5EF4-FFF2-40B4-BE49-F238E27FC236}">
                <a16:creationId xmlns:a16="http://schemas.microsoft.com/office/drawing/2014/main" id="{F0615586-69C4-5421-9B43-629BB5F794E9}"/>
              </a:ext>
            </a:extLst>
          </p:cNvPr>
          <p:cNvSpPr>
            <a:spLocks noGrp="1"/>
          </p:cNvSpPr>
          <p:nvPr>
            <p:ph type="body" sz="quarter" idx="15"/>
          </p:nvPr>
        </p:nvSpPr>
        <p:spPr>
          <a:xfrm>
            <a:off x="3324404" y="6271847"/>
            <a:ext cx="5852160" cy="281354"/>
          </a:xfrm>
        </p:spPr>
        <p:txBody>
          <a:bodyPr/>
          <a:lstStyle/>
          <a:p>
            <a:r>
              <a:rPr lang="en-US"/>
              <a:t>Erika Hamilton, MD</a:t>
            </a:r>
            <a:endParaRPr lang="en-US" strike="sngStrike"/>
          </a:p>
        </p:txBody>
      </p:sp>
      <p:sp>
        <p:nvSpPr>
          <p:cNvPr id="7" name="TextBox 6">
            <a:extLst>
              <a:ext uri="{FF2B5EF4-FFF2-40B4-BE49-F238E27FC236}">
                <a16:creationId xmlns:a16="http://schemas.microsoft.com/office/drawing/2014/main" id="{57DD69F7-B0B6-A399-7479-F528883F1BBC}"/>
              </a:ext>
            </a:extLst>
          </p:cNvPr>
          <p:cNvSpPr txBox="1"/>
          <p:nvPr/>
        </p:nvSpPr>
        <p:spPr>
          <a:xfrm>
            <a:off x="1010845" y="5844998"/>
            <a:ext cx="10240251" cy="400110"/>
          </a:xfrm>
          <a:prstGeom prst="rect">
            <a:avLst/>
          </a:prstGeom>
          <a:noFill/>
        </p:spPr>
        <p:txBody>
          <a:bodyPr wrap="square" rtlCol="0">
            <a:spAutoFit/>
          </a:bodyPr>
          <a:lstStyle/>
          <a:p>
            <a:r>
              <a:rPr lang="en-US" sz="1000">
                <a:solidFill>
                  <a:schemeClr val="bg1"/>
                </a:solidFill>
                <a:latin typeface="Arial" panose="020B0604020202020204" pitchFamily="34" charset="0"/>
                <a:cs typeface="Arial" panose="020B0604020202020204" pitchFamily="34" charset="0"/>
              </a:rPr>
              <a:t>1L = first-line; BM = brain metastases; cORR, confirmed objective response rate; DOR, duration of response; HER2+ = </a:t>
            </a:r>
            <a:r>
              <a:rPr lang="en-US" sz="1000" kern="1200">
                <a:solidFill>
                  <a:schemeClr val="bg1"/>
                </a:solidFill>
                <a:effectLst/>
                <a:latin typeface="Arial" panose="020B0604020202020204" pitchFamily="34" charset="0"/>
                <a:cs typeface="Arial" panose="020B0604020202020204" pitchFamily="34" charset="0"/>
              </a:rPr>
              <a:t>human epidermal growth factor receptor 2-positive; </a:t>
            </a:r>
          </a:p>
          <a:p>
            <a:r>
              <a:rPr lang="en-US" sz="1000" kern="1200">
                <a:solidFill>
                  <a:schemeClr val="bg1"/>
                </a:solidFill>
                <a:effectLst/>
                <a:latin typeface="Arial" panose="020B0604020202020204" pitchFamily="34" charset="0"/>
                <a:cs typeface="Arial" panose="020B0604020202020204" pitchFamily="34" charset="0"/>
              </a:rPr>
              <a:t>HR = hormone receptor; </a:t>
            </a:r>
            <a:r>
              <a:rPr lang="en-US" sz="1000">
                <a:solidFill>
                  <a:schemeClr val="bg1"/>
                </a:solidFill>
                <a:effectLst/>
                <a:latin typeface="Arial" panose="020B0604020202020204" pitchFamily="34" charset="0"/>
                <a:ea typeface="MS Mincho" panose="02020609040205080304" pitchFamily="49" charset="-128"/>
              </a:rPr>
              <a:t>MBC = metastatic breast cancer; PFS, progression-free survival.</a:t>
            </a:r>
            <a:endParaRPr lang="en-US" sz="1000">
              <a:solidFill>
                <a:schemeClr val="bg1"/>
              </a:solidFill>
              <a:latin typeface="Arial" panose="020B0604020202020204" pitchFamily="34" charset="0"/>
              <a:cs typeface="Arial" panose="020B0604020202020204" pitchFamily="34" charset="0"/>
            </a:endParaRPr>
          </a:p>
        </p:txBody>
      </p:sp>
      <p:sp>
        <p:nvSpPr>
          <p:cNvPr id="10" name="Content Placeholder 3">
            <a:extLst>
              <a:ext uri="{FF2B5EF4-FFF2-40B4-BE49-F238E27FC236}">
                <a16:creationId xmlns:a16="http://schemas.microsoft.com/office/drawing/2014/main" id="{D1637EE0-C79B-9BA8-3014-867EBB38E418}"/>
              </a:ext>
            </a:extLst>
          </p:cNvPr>
          <p:cNvSpPr txBox="1">
            <a:spLocks/>
          </p:cNvSpPr>
          <p:nvPr/>
        </p:nvSpPr>
        <p:spPr>
          <a:xfrm>
            <a:off x="632087" y="1312423"/>
            <a:ext cx="10478817" cy="4289591"/>
          </a:xfrm>
          <a:prstGeom prst="rect">
            <a:avLst/>
          </a:prstGeom>
          <a:noFill/>
          <a:ln w="57150">
            <a:noFill/>
          </a:ln>
        </p:spPr>
        <p:txBody>
          <a:bodyPr vert="horz" lIns="91440" tIns="45720" rIns="91440" bIns="45720" rtlCol="0" anchor="t">
            <a:normAutofit lnSpcReduction="10000"/>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spcBef>
                <a:spcPts val="0"/>
              </a:spcBef>
              <a:buClrTx/>
              <a:defRPr/>
            </a:pPr>
            <a:r>
              <a:rPr lang="en-GB"/>
              <a:t>In this analysis of the HER2CLIMB-05 study, we examined additional efficacy outcomes, including PFS, cORR, and DOR, as well as safety outcomes by stratified subgroups.</a:t>
            </a:r>
            <a:br>
              <a:rPr lang="en-GB"/>
            </a:br>
            <a:endParaRPr lang="en-US"/>
          </a:p>
          <a:p>
            <a:pPr marL="339725" indent="-339725">
              <a:spcBef>
                <a:spcPts val="0"/>
              </a:spcBef>
              <a:buClrTx/>
              <a:defRPr/>
            </a:pPr>
            <a:r>
              <a:rPr lang="en-US"/>
              <a:t>Tucatinib (TUC) + 1L maintenance therapy with trastuzumab (H) and pertuzumab (P) demonstrated clinically meaningful efficacy vs placebo + HP in patients with HR+ or HR− disease, ± baseline BM, and </a:t>
            </a:r>
            <a:r>
              <a:rPr lang="en-US" i="1"/>
              <a:t>de novo</a:t>
            </a:r>
            <a:r>
              <a:rPr lang="en-US"/>
              <a:t> or recurrent disease, with a similar safety profile seen across subgroups.</a:t>
            </a:r>
            <a:br>
              <a:rPr lang="en-US"/>
            </a:br>
            <a:endParaRPr lang="en-US"/>
          </a:p>
          <a:p>
            <a:pPr marL="339725" indent="-339725">
              <a:spcBef>
                <a:spcPts val="0"/>
              </a:spcBef>
              <a:buClrTx/>
              <a:defRPr/>
            </a:pPr>
            <a:r>
              <a:rPr lang="en-US"/>
              <a:t>Results were consistent with the overall population and support TUC + HP as a potential new maintenance therapy across patients with HER2+ MBC.</a:t>
            </a:r>
            <a:r>
              <a:rPr lang="en-US" b="1">
                <a:latin typeface="Arial" panose="020B0604020202020204"/>
                <a:cs typeface="+mn-cs"/>
              </a:rPr>
              <a:t> </a:t>
            </a:r>
          </a:p>
        </p:txBody>
      </p:sp>
      <p:sp>
        <p:nvSpPr>
          <p:cNvPr id="4" name="Slide Number Placeholder 1">
            <a:extLst>
              <a:ext uri="{FF2B5EF4-FFF2-40B4-BE49-F238E27FC236}">
                <a16:creationId xmlns:a16="http://schemas.microsoft.com/office/drawing/2014/main" id="{7AD60654-DB9B-3726-D57A-1038C6ACBCFD}"/>
              </a:ext>
            </a:extLst>
          </p:cNvPr>
          <p:cNvSpPr>
            <a:spLocks noGrp="1"/>
          </p:cNvSpPr>
          <p:nvPr>
            <p:ph type="sldNum" sz="quarter" idx="12"/>
          </p:nvPr>
        </p:nvSpPr>
        <p:spPr>
          <a:xfrm>
            <a:off x="11868150" y="5981700"/>
            <a:ext cx="323850" cy="239259"/>
          </a:xfrm>
        </p:spPr>
        <p:txBody>
          <a:bodyPr/>
          <a:lstStyle/>
          <a:p>
            <a:fld id="{BE33F7A0-71F0-446B-9DE8-6D75BE64EE0F}" type="slidenum">
              <a:rPr lang="en-US" smtClean="0"/>
              <a:t>2</a:t>
            </a:fld>
            <a:endParaRPr lang="en-US"/>
          </a:p>
        </p:txBody>
      </p:sp>
    </p:spTree>
    <p:extLst>
      <p:ext uri="{BB962C8B-B14F-4D97-AF65-F5344CB8AC3E}">
        <p14:creationId xmlns:p14="http://schemas.microsoft.com/office/powerpoint/2010/main" val="2799866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279B-947F-3326-815F-32F8DCECDD55}"/>
              </a:ext>
            </a:extLst>
          </p:cNvPr>
          <p:cNvSpPr>
            <a:spLocks noGrp="1"/>
          </p:cNvSpPr>
          <p:nvPr>
            <p:ph type="title"/>
          </p:nvPr>
        </p:nvSpPr>
        <p:spPr>
          <a:xfrm>
            <a:off x="640080" y="259249"/>
            <a:ext cx="10972800" cy="845111"/>
          </a:xfrm>
        </p:spPr>
        <p:txBody>
          <a:bodyPr>
            <a:normAutofit/>
          </a:bodyPr>
          <a:lstStyle/>
          <a:p>
            <a:r>
              <a:rPr lang="en-US" sz="3200"/>
              <a:t>Background</a:t>
            </a:r>
          </a:p>
        </p:txBody>
      </p:sp>
      <p:sp>
        <p:nvSpPr>
          <p:cNvPr id="4" name="Content Placeholder 3">
            <a:extLst>
              <a:ext uri="{FF2B5EF4-FFF2-40B4-BE49-F238E27FC236}">
                <a16:creationId xmlns:a16="http://schemas.microsoft.com/office/drawing/2014/main" id="{B90A8422-2824-6848-4CE5-8CE388E4DFEF}"/>
              </a:ext>
            </a:extLst>
          </p:cNvPr>
          <p:cNvSpPr>
            <a:spLocks noGrp="1"/>
          </p:cNvSpPr>
          <p:nvPr>
            <p:ph sz="quarter" idx="13"/>
          </p:nvPr>
        </p:nvSpPr>
        <p:spPr>
          <a:xfrm>
            <a:off x="640080" y="1304819"/>
            <a:ext cx="11079852" cy="3344183"/>
          </a:xfrm>
        </p:spPr>
        <p:txBody>
          <a:bodyPr>
            <a:normAutofit/>
          </a:bodyPr>
          <a:lstStyle/>
          <a:p>
            <a:pPr>
              <a:spcBef>
                <a:spcPts val="1200"/>
              </a:spcBef>
              <a:spcAft>
                <a:spcPts val="1200"/>
              </a:spcAft>
            </a:pPr>
            <a:r>
              <a:rPr lang="en-US" sz="2200"/>
              <a:t>The standard 1L treatment of HER2+ MBC has been induction chemotherapy with a taxane in combination with dual anti-HER2 </a:t>
            </a:r>
            <a:r>
              <a:rPr lang="en-US" sz="2200" err="1"/>
              <a:t>mAbs</a:t>
            </a:r>
            <a:r>
              <a:rPr lang="en-US" sz="2200"/>
              <a:t>, trastuzumab (H) and pertuzumab (P), followed by maintenance therapy with </a:t>
            </a:r>
            <a:r>
              <a:rPr lang="en-GB" sz="2200"/>
              <a:t>HP.</a:t>
            </a:r>
            <a:r>
              <a:rPr lang="en-US" sz="2200" baseline="30000"/>
              <a:t>1</a:t>
            </a:r>
            <a:r>
              <a:rPr lang="en-US" sz="2200"/>
              <a:t> </a:t>
            </a:r>
          </a:p>
          <a:p>
            <a:pPr lvl="1">
              <a:spcBef>
                <a:spcPts val="1200"/>
              </a:spcBef>
              <a:spcAft>
                <a:spcPts val="1200"/>
              </a:spcAft>
            </a:pPr>
            <a:r>
              <a:rPr lang="en-US" sz="2200"/>
              <a:t>Unfortunately, most patients treated with this regimen experience disease progression in &lt; 2 years.</a:t>
            </a:r>
            <a:r>
              <a:rPr lang="en-US" sz="2200" baseline="30000"/>
              <a:t>2,3</a:t>
            </a:r>
            <a:r>
              <a:rPr lang="en-US" sz="2200"/>
              <a:t> </a:t>
            </a:r>
          </a:p>
          <a:p>
            <a:pPr>
              <a:spcBef>
                <a:spcPts val="1200"/>
              </a:spcBef>
              <a:spcAft>
                <a:spcPts val="1200"/>
              </a:spcAft>
            </a:pPr>
            <a:r>
              <a:rPr lang="en-US" sz="2200"/>
              <a:t>Optimizing 1L maintenance therapy by targeting HER2 both extracellularly, with dual blockade mAbs, and intracellularly, with TUC may further improve patient outcomes.</a:t>
            </a:r>
            <a:r>
              <a:rPr lang="en-US" sz="2200" baseline="30000"/>
              <a:t>4</a:t>
            </a:r>
          </a:p>
          <a:p>
            <a:endParaRPr lang="en-US" sz="2200"/>
          </a:p>
        </p:txBody>
      </p:sp>
      <p:sp>
        <p:nvSpPr>
          <p:cNvPr id="6" name="Text Placeholder 8">
            <a:extLst>
              <a:ext uri="{FF2B5EF4-FFF2-40B4-BE49-F238E27FC236}">
                <a16:creationId xmlns:a16="http://schemas.microsoft.com/office/drawing/2014/main" id="{C2C4F234-984F-E804-4ACB-FF0CB0ADA27B}"/>
              </a:ext>
            </a:extLst>
          </p:cNvPr>
          <p:cNvSpPr>
            <a:spLocks noGrp="1"/>
          </p:cNvSpPr>
          <p:nvPr>
            <p:ph type="body" sz="quarter" idx="15"/>
          </p:nvPr>
        </p:nvSpPr>
        <p:spPr>
          <a:xfrm>
            <a:off x="3324404" y="6271847"/>
            <a:ext cx="5852160" cy="281354"/>
          </a:xfrm>
        </p:spPr>
        <p:txBody>
          <a:bodyPr/>
          <a:lstStyle/>
          <a:p>
            <a:r>
              <a:rPr lang="en-US" dirty="0"/>
              <a:t>Erika Hamilton, MD</a:t>
            </a:r>
          </a:p>
        </p:txBody>
      </p:sp>
      <p:sp>
        <p:nvSpPr>
          <p:cNvPr id="9" name="TextBox 8">
            <a:extLst>
              <a:ext uri="{FF2B5EF4-FFF2-40B4-BE49-F238E27FC236}">
                <a16:creationId xmlns:a16="http://schemas.microsoft.com/office/drawing/2014/main" id="{F458C258-A1C9-6154-0649-11AD0FA3A2E4}"/>
              </a:ext>
            </a:extLst>
          </p:cNvPr>
          <p:cNvSpPr txBox="1"/>
          <p:nvPr/>
        </p:nvSpPr>
        <p:spPr>
          <a:xfrm>
            <a:off x="640079" y="5852159"/>
            <a:ext cx="11079853" cy="400110"/>
          </a:xfrm>
          <a:prstGeom prst="rect">
            <a:avLst/>
          </a:prstGeom>
          <a:noFill/>
        </p:spPr>
        <p:txBody>
          <a:bodyPr wrap="square">
            <a:spAutoFit/>
          </a:bodyPr>
          <a:lstStyle/>
          <a:p>
            <a:pPr marR="0" lvl="0">
              <a:buAutoNum type="arabicPeriod"/>
            </a:pPr>
            <a:r>
              <a:rPr lang="en-GB" sz="1000">
                <a:solidFill>
                  <a:schemeClr val="bg1"/>
                </a:solidFill>
                <a:cs typeface="Arial" panose="020B0604020202020204" pitchFamily="34" charset="0"/>
              </a:rPr>
              <a:t>Gion M, et al. </a:t>
            </a:r>
            <a:r>
              <a:rPr lang="en-GB" sz="1000" i="1">
                <a:solidFill>
                  <a:schemeClr val="bg1"/>
                </a:solidFill>
                <a:cs typeface="Arial" panose="020B0604020202020204" pitchFamily="34" charset="0"/>
              </a:rPr>
              <a:t>Am Soc Clin Oncol </a:t>
            </a:r>
            <a:r>
              <a:rPr lang="en-GB" sz="1000" i="1" err="1">
                <a:solidFill>
                  <a:schemeClr val="bg1"/>
                </a:solidFill>
                <a:cs typeface="Arial" panose="020B0604020202020204" pitchFamily="34" charset="0"/>
              </a:rPr>
              <a:t>Educ</a:t>
            </a:r>
            <a:r>
              <a:rPr lang="en-GB" sz="1000" i="1">
                <a:solidFill>
                  <a:schemeClr val="bg1"/>
                </a:solidFill>
                <a:cs typeface="Arial" panose="020B0604020202020204" pitchFamily="34" charset="0"/>
              </a:rPr>
              <a:t> Book. </a:t>
            </a:r>
            <a:r>
              <a:rPr lang="en-GB" sz="1000">
                <a:solidFill>
                  <a:schemeClr val="bg1"/>
                </a:solidFill>
                <a:cs typeface="Arial" panose="020B0604020202020204" pitchFamily="34" charset="0"/>
              </a:rPr>
              <a:t>2022;42:1-11. 2</a:t>
            </a:r>
            <a:r>
              <a:rPr lang="en-US" sz="1000">
                <a:solidFill>
                  <a:schemeClr val="bg1"/>
                </a:solidFill>
                <a:effectLst/>
                <a:ea typeface="Times New Roman" panose="02020603050405020304" pitchFamily="18" charset="0"/>
                <a:cs typeface="Arial" panose="020B0604020202020204" pitchFamily="34" charset="0"/>
              </a:rPr>
              <a:t>. Baselga J, et al. </a:t>
            </a:r>
            <a:r>
              <a:rPr lang="en-US" sz="1000" i="1">
                <a:solidFill>
                  <a:schemeClr val="bg1"/>
                </a:solidFill>
                <a:effectLst/>
                <a:ea typeface="Times New Roman" panose="02020603050405020304" pitchFamily="18" charset="0"/>
                <a:cs typeface="Arial" panose="020B0604020202020204" pitchFamily="34" charset="0"/>
              </a:rPr>
              <a:t>N Engl J Med</a:t>
            </a:r>
            <a:r>
              <a:rPr lang="en-US" sz="1000">
                <a:solidFill>
                  <a:schemeClr val="bg1"/>
                </a:solidFill>
                <a:effectLst/>
                <a:ea typeface="Times New Roman" panose="02020603050405020304" pitchFamily="18" charset="0"/>
                <a:cs typeface="Arial" panose="020B0604020202020204" pitchFamily="34" charset="0"/>
              </a:rPr>
              <a:t>. 2012;366:109-119. 3. Swain SM, et al. </a:t>
            </a:r>
            <a:r>
              <a:rPr lang="en-US" sz="1000" i="1">
                <a:solidFill>
                  <a:schemeClr val="bg1"/>
                </a:solidFill>
                <a:effectLst/>
                <a:ea typeface="Times New Roman" panose="02020603050405020304" pitchFamily="18" charset="0"/>
                <a:cs typeface="Arial" panose="020B0604020202020204" pitchFamily="34" charset="0"/>
              </a:rPr>
              <a:t>N Engl J Med</a:t>
            </a:r>
            <a:r>
              <a:rPr lang="en-US" sz="1000">
                <a:solidFill>
                  <a:schemeClr val="bg1"/>
                </a:solidFill>
                <a:effectLst/>
                <a:ea typeface="Times New Roman" panose="02020603050405020304" pitchFamily="18" charset="0"/>
                <a:cs typeface="Arial" panose="020B0604020202020204" pitchFamily="34" charset="0"/>
              </a:rPr>
              <a:t>. 2015;372:724-734. </a:t>
            </a:r>
            <a:r>
              <a:rPr lang="en-US" sz="1000">
                <a:solidFill>
                  <a:schemeClr val="bg1"/>
                </a:solidFill>
                <a:effectLst/>
                <a:ea typeface="Calibri" panose="020F0502020204030204" pitchFamily="34" charset="0"/>
                <a:cs typeface="Arial" panose="020B0604020202020204" pitchFamily="34" charset="0"/>
              </a:rPr>
              <a:t>4. Pernas S and </a:t>
            </a:r>
            <a:br>
              <a:rPr lang="en-US" sz="1000">
                <a:solidFill>
                  <a:schemeClr val="bg1"/>
                </a:solidFill>
                <a:effectLst/>
                <a:ea typeface="Calibri" panose="020F0502020204030204" pitchFamily="34" charset="0"/>
                <a:cs typeface="Arial" panose="020B0604020202020204" pitchFamily="34" charset="0"/>
              </a:rPr>
            </a:br>
            <a:r>
              <a:rPr lang="en-US" sz="1000" err="1">
                <a:solidFill>
                  <a:schemeClr val="bg1"/>
                </a:solidFill>
                <a:effectLst/>
                <a:ea typeface="Calibri" panose="020F0502020204030204" pitchFamily="34" charset="0"/>
                <a:cs typeface="Arial" panose="020B0604020202020204" pitchFamily="34" charset="0"/>
              </a:rPr>
              <a:t>Tolaney</a:t>
            </a:r>
            <a:r>
              <a:rPr lang="en-US" sz="1000">
                <a:solidFill>
                  <a:schemeClr val="bg1"/>
                </a:solidFill>
                <a:effectLst/>
                <a:ea typeface="Calibri" panose="020F0502020204030204" pitchFamily="34" charset="0"/>
                <a:cs typeface="Arial" panose="020B0604020202020204" pitchFamily="34" charset="0"/>
              </a:rPr>
              <a:t> SM. </a:t>
            </a:r>
            <a:r>
              <a:rPr lang="en-US" sz="1000" i="1">
                <a:solidFill>
                  <a:schemeClr val="bg1"/>
                </a:solidFill>
                <a:effectLst/>
                <a:ea typeface="Calibri" panose="020F0502020204030204" pitchFamily="34" charset="0"/>
                <a:cs typeface="Arial" panose="020B0604020202020204" pitchFamily="34" charset="0"/>
              </a:rPr>
              <a:t>Ther Adv Med Oncol</a:t>
            </a:r>
            <a:r>
              <a:rPr lang="en-US" sz="1000">
                <a:solidFill>
                  <a:schemeClr val="bg1"/>
                </a:solidFill>
                <a:effectLst/>
                <a:ea typeface="Calibri" panose="020F0502020204030204" pitchFamily="34" charset="0"/>
                <a:cs typeface="Arial" panose="020B0604020202020204" pitchFamily="34" charset="0"/>
              </a:rPr>
              <a:t>. 2019;11:</a:t>
            </a:r>
            <a:r>
              <a:rPr lang="en-GB" sz="1000">
                <a:solidFill>
                  <a:schemeClr val="bg1"/>
                </a:solidFill>
                <a:cs typeface="Arial" panose="020B0604020202020204" pitchFamily="34" charset="0"/>
              </a:rPr>
              <a:t>1758835919833519. </a:t>
            </a:r>
            <a:endParaRPr lang="en-US" sz="1000">
              <a:solidFill>
                <a:schemeClr val="bg1"/>
              </a:solidFill>
              <a:effectLst/>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6A164F1-94FA-B3BE-2441-08B3DC9D0C05}"/>
              </a:ext>
            </a:extLst>
          </p:cNvPr>
          <p:cNvSpPr txBox="1"/>
          <p:nvPr/>
        </p:nvSpPr>
        <p:spPr>
          <a:xfrm>
            <a:off x="640080" y="5439038"/>
            <a:ext cx="11236846" cy="400110"/>
          </a:xfrm>
          <a:prstGeom prst="rect">
            <a:avLst/>
          </a:prstGeom>
          <a:noFill/>
        </p:spPr>
        <p:txBody>
          <a:bodyPr wrap="square" rtlCol="0">
            <a:spAutoFit/>
          </a:bodyPr>
          <a:lstStyle/>
          <a:p>
            <a:r>
              <a:rPr lang="en-US" sz="1000">
                <a:solidFill>
                  <a:schemeClr val="bg1"/>
                </a:solidFill>
                <a:latin typeface="Arial" panose="020B0604020202020204" pitchFamily="34" charset="0"/>
                <a:cs typeface="Arial" panose="020B0604020202020204" pitchFamily="34" charset="0"/>
              </a:rPr>
              <a:t>1L = first-line; CI = confidence interval; HER2+ = </a:t>
            </a:r>
            <a:r>
              <a:rPr lang="en-US" sz="1000" kern="1200">
                <a:solidFill>
                  <a:schemeClr val="bg1"/>
                </a:solidFill>
                <a:effectLst/>
                <a:latin typeface="Arial" panose="020B0604020202020204" pitchFamily="34" charset="0"/>
                <a:cs typeface="Arial" panose="020B0604020202020204" pitchFamily="34" charset="0"/>
              </a:rPr>
              <a:t>human epidermal growth factor receptor 2-positive; HR = hazard ratio; </a:t>
            </a:r>
            <a:r>
              <a:rPr lang="en-US" sz="1000" kern="1200" err="1">
                <a:solidFill>
                  <a:schemeClr val="bg1"/>
                </a:solidFill>
                <a:effectLst/>
                <a:latin typeface="Arial" panose="020B0604020202020204" pitchFamily="34" charset="0"/>
                <a:cs typeface="Arial" panose="020B0604020202020204" pitchFamily="34" charset="0"/>
              </a:rPr>
              <a:t>mAb</a:t>
            </a:r>
            <a:r>
              <a:rPr lang="en-US" sz="1000" kern="1200">
                <a:solidFill>
                  <a:schemeClr val="bg1"/>
                </a:solidFill>
                <a:effectLst/>
                <a:latin typeface="Arial" panose="020B0604020202020204" pitchFamily="34" charset="0"/>
                <a:cs typeface="Arial" panose="020B0604020202020204" pitchFamily="34" charset="0"/>
              </a:rPr>
              <a:t> = monoclonal antibody;</a:t>
            </a:r>
            <a:r>
              <a:rPr lang="en-US" sz="1000">
                <a:solidFill>
                  <a:schemeClr val="bg1"/>
                </a:solidFill>
                <a:effectLst/>
                <a:latin typeface="Arial" panose="020B0604020202020204" pitchFamily="34" charset="0"/>
                <a:ea typeface="MS Mincho" panose="02020609040205080304" pitchFamily="49" charset="-128"/>
              </a:rPr>
              <a:t> MBC = metastatic breast cancer; </a:t>
            </a:r>
          </a:p>
          <a:p>
            <a:r>
              <a:rPr lang="en-US" sz="1000">
                <a:solidFill>
                  <a:schemeClr val="bg1"/>
                </a:solidFill>
                <a:effectLst/>
                <a:latin typeface="Arial" panose="020B0604020202020204" pitchFamily="34" charset="0"/>
                <a:ea typeface="MS Mincho" panose="02020609040205080304" pitchFamily="49" charset="-128"/>
              </a:rPr>
              <a:t>mos, months; NR, not reached; PBO = placebo; PFS = progression-free survival;</a:t>
            </a:r>
            <a:r>
              <a:rPr lang="en-US" sz="1000">
                <a:solidFill>
                  <a:schemeClr val="bg1"/>
                </a:solidFill>
                <a:latin typeface="Arial" panose="020B0604020202020204" pitchFamily="34" charset="0"/>
                <a:ea typeface="MS Mincho" panose="02020609040205080304" pitchFamily="49" charset="-128"/>
              </a:rPr>
              <a:t> TUC = tucatinib.</a:t>
            </a:r>
            <a:endParaRPr lang="en-US" sz="1000">
              <a:solidFill>
                <a:schemeClr val="bg1"/>
              </a:solidFill>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992C4BF4-2A34-EB24-D32E-508D57D942B4}"/>
              </a:ext>
            </a:extLst>
          </p:cNvPr>
          <p:cNvSpPr txBox="1">
            <a:spLocks/>
          </p:cNvSpPr>
          <p:nvPr/>
        </p:nvSpPr>
        <p:spPr>
          <a:xfrm>
            <a:off x="11868150" y="5981700"/>
            <a:ext cx="323850" cy="239259"/>
          </a:xfrm>
          <a:prstGeom prst="rect">
            <a:avLst/>
          </a:prstGeom>
        </p:spPr>
        <p:txBody>
          <a:bodyP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33F7A0-71F0-446B-9DE8-6D75BE64EE0F}" type="slidenum">
              <a:rPr lang="en-US" smtClean="0"/>
              <a:pPr/>
              <a:t>3</a:t>
            </a:fld>
            <a:endParaRPr lang="en-US"/>
          </a:p>
        </p:txBody>
      </p:sp>
    </p:spTree>
    <p:extLst>
      <p:ext uri="{BB962C8B-B14F-4D97-AF65-F5344CB8AC3E}">
        <p14:creationId xmlns:p14="http://schemas.microsoft.com/office/powerpoint/2010/main" val="2544867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CD73-FD04-E072-052E-5364A78E10D8}"/>
              </a:ext>
            </a:extLst>
          </p:cNvPr>
          <p:cNvSpPr>
            <a:spLocks noGrp="1"/>
          </p:cNvSpPr>
          <p:nvPr>
            <p:ph type="title"/>
          </p:nvPr>
        </p:nvSpPr>
        <p:spPr>
          <a:xfrm>
            <a:off x="382905" y="203199"/>
            <a:ext cx="10972800" cy="916829"/>
          </a:xfrm>
        </p:spPr>
        <p:txBody>
          <a:bodyPr>
            <a:normAutofit/>
          </a:bodyPr>
          <a:lstStyle/>
          <a:p>
            <a:r>
              <a:rPr lang="en-US" sz="3200"/>
              <a:t>HER2CLIMB-05 design</a:t>
            </a:r>
          </a:p>
        </p:txBody>
      </p:sp>
      <p:sp>
        <p:nvSpPr>
          <p:cNvPr id="6" name="Text Placeholder 8">
            <a:extLst>
              <a:ext uri="{FF2B5EF4-FFF2-40B4-BE49-F238E27FC236}">
                <a16:creationId xmlns:a16="http://schemas.microsoft.com/office/drawing/2014/main" id="{49875ED8-FD51-271D-47D4-B22099EC1C42}"/>
              </a:ext>
            </a:extLst>
          </p:cNvPr>
          <p:cNvSpPr>
            <a:spLocks noGrp="1"/>
          </p:cNvSpPr>
          <p:nvPr>
            <p:ph type="body" sz="quarter" idx="15"/>
          </p:nvPr>
        </p:nvSpPr>
        <p:spPr>
          <a:xfrm>
            <a:off x="3324404" y="6271847"/>
            <a:ext cx="5852160" cy="281354"/>
          </a:xfrm>
        </p:spPr>
        <p:txBody>
          <a:bodyPr/>
          <a:lstStyle/>
          <a:p>
            <a:r>
              <a:rPr lang="en-US"/>
              <a:t>Erika Hamilton, MD</a:t>
            </a:r>
          </a:p>
        </p:txBody>
      </p:sp>
      <p:sp>
        <p:nvSpPr>
          <p:cNvPr id="48" name="TextBox 47">
            <a:extLst>
              <a:ext uri="{FF2B5EF4-FFF2-40B4-BE49-F238E27FC236}">
                <a16:creationId xmlns:a16="http://schemas.microsoft.com/office/drawing/2014/main" id="{F00204C6-DD74-35C8-9CCA-037416F7B674}"/>
              </a:ext>
            </a:extLst>
          </p:cNvPr>
          <p:cNvSpPr txBox="1"/>
          <p:nvPr/>
        </p:nvSpPr>
        <p:spPr>
          <a:xfrm>
            <a:off x="205566" y="5456964"/>
            <a:ext cx="11630030" cy="784830"/>
          </a:xfrm>
          <a:prstGeom prst="rect">
            <a:avLst/>
          </a:prstGeom>
          <a:noFill/>
        </p:spPr>
        <p:txBody>
          <a:bodyPr wrap="square" rtlCol="0">
            <a:spAutoFit/>
          </a:bodyPr>
          <a:lstStyle/>
          <a:p>
            <a:r>
              <a:rPr lang="en-US" sz="900">
                <a:solidFill>
                  <a:schemeClr val="bg1"/>
                </a:solidFill>
                <a:latin typeface="Arial" panose="020B0604020202020204" pitchFamily="34" charset="0"/>
                <a:cs typeface="Arial" panose="020B0604020202020204" pitchFamily="34" charset="0"/>
              </a:rPr>
              <a:t>*H (6 mg/kg IV or 600 mg SC) and P (420 mg IV) or fixed-dose combination (SC) of H (600 mg), P (600 mg), and hyaluronidase (20,000 units). Concomitant ET was permitted during the study.</a:t>
            </a:r>
          </a:p>
          <a:p>
            <a:r>
              <a:rPr lang="en-US" sz="900">
                <a:solidFill>
                  <a:schemeClr val="bg1"/>
                </a:solidFill>
                <a:latin typeface="Arial" panose="020B0604020202020204" pitchFamily="34" charset="0"/>
                <a:cs typeface="Arial" panose="020B0604020202020204" pitchFamily="34" charset="0"/>
              </a:rPr>
              <a:t>1L = first-line; BICR = blinded independent central review; BM = brain metastases; CNS = central nervous system; </a:t>
            </a:r>
            <a:r>
              <a:rPr lang="en-US" sz="900" err="1">
                <a:solidFill>
                  <a:schemeClr val="bg1"/>
                </a:solidFill>
                <a:latin typeface="Arial" panose="020B0604020202020204" pitchFamily="34" charset="0"/>
                <a:cs typeface="Arial" panose="020B0604020202020204" pitchFamily="34" charset="0"/>
              </a:rPr>
              <a:t>cORR</a:t>
            </a:r>
            <a:r>
              <a:rPr lang="en-US" sz="900">
                <a:solidFill>
                  <a:schemeClr val="bg1"/>
                </a:solidFill>
                <a:latin typeface="Arial" panose="020B0604020202020204" pitchFamily="34" charset="0"/>
                <a:cs typeface="Arial" panose="020B0604020202020204" pitchFamily="34" charset="0"/>
              </a:rPr>
              <a:t> = confirmed objective response rate; DOR = duration of response; ECOG PS = Eastern Cooperative Oncology Group performance status; ET = endocrine therapy; H = </a:t>
            </a:r>
            <a:r>
              <a:rPr lang="en-US" sz="900">
                <a:solidFill>
                  <a:schemeClr val="bg1"/>
                </a:solidFill>
                <a:latin typeface="Arial" panose="020B0604020202020204" pitchFamily="34" charset="0"/>
                <a:ea typeface="Times New Roman" panose="02020603050405020304" pitchFamily="18" charset="0"/>
                <a:cs typeface="Arial" panose="020B0604020202020204" pitchFamily="34" charset="0"/>
              </a:rPr>
              <a:t>trastuzumab; </a:t>
            </a:r>
            <a:r>
              <a:rPr lang="en-US" sz="900">
                <a:solidFill>
                  <a:schemeClr val="bg1"/>
                </a:solidFill>
                <a:latin typeface="Arial" panose="020B0604020202020204" pitchFamily="34" charset="0"/>
                <a:cs typeface="Arial" panose="020B0604020202020204" pitchFamily="34" charset="0"/>
              </a:rPr>
              <a:t>HER2+ = </a:t>
            </a:r>
            <a:r>
              <a:rPr lang="en-US" sz="900" kern="1200">
                <a:solidFill>
                  <a:schemeClr val="bg1"/>
                </a:solidFill>
                <a:effectLst/>
                <a:latin typeface="Arial" panose="020B0604020202020204" pitchFamily="34" charset="0"/>
                <a:cs typeface="Arial" panose="020B0604020202020204" pitchFamily="34" charset="0"/>
              </a:rPr>
              <a:t>human epidermal growth factor receptor 2-positive; </a:t>
            </a:r>
            <a:r>
              <a:rPr lang="en-US" sz="900" kern="1200" err="1">
                <a:solidFill>
                  <a:schemeClr val="bg1"/>
                </a:solidFill>
                <a:effectLst/>
                <a:latin typeface="Arial" panose="020B0604020202020204" pitchFamily="34" charset="0"/>
                <a:cs typeface="Arial" panose="020B0604020202020204" pitchFamily="34" charset="0"/>
              </a:rPr>
              <a:t>HRQo</a:t>
            </a:r>
            <a:r>
              <a:rPr lang="en-US" sz="900" err="1">
                <a:solidFill>
                  <a:schemeClr val="bg1"/>
                </a:solidFill>
                <a:latin typeface="Arial" panose="020B0604020202020204" pitchFamily="34" charset="0"/>
                <a:cs typeface="Arial" panose="020B0604020202020204" pitchFamily="34" charset="0"/>
              </a:rPr>
              <a:t>L</a:t>
            </a:r>
            <a:r>
              <a:rPr lang="en-US" sz="900">
                <a:solidFill>
                  <a:schemeClr val="bg1"/>
                </a:solidFill>
                <a:latin typeface="Arial" panose="020B0604020202020204" pitchFamily="34" charset="0"/>
                <a:cs typeface="Arial" panose="020B0604020202020204" pitchFamily="34" charset="0"/>
              </a:rPr>
              <a:t> =</a:t>
            </a:r>
            <a:r>
              <a:rPr lang="en-US" sz="900" kern="1200">
                <a:solidFill>
                  <a:schemeClr val="bg1"/>
                </a:solidFill>
                <a:effectLst/>
                <a:latin typeface="Arial" panose="020B0604020202020204" pitchFamily="34" charset="0"/>
                <a:cs typeface="Arial" panose="020B0604020202020204" pitchFamily="34" charset="0"/>
              </a:rPr>
              <a:t> health-related quality of life; </a:t>
            </a:r>
            <a:r>
              <a:rPr lang="en-US" sz="900">
                <a:solidFill>
                  <a:schemeClr val="bg1"/>
                </a:solidFill>
                <a:effectLst/>
                <a:latin typeface="Arial" panose="020B0604020202020204" pitchFamily="34" charset="0"/>
                <a:ea typeface="MS Mincho" panose="02020609040205080304" pitchFamily="49" charset="-128"/>
              </a:rPr>
              <a:t>IV = intravenous; </a:t>
            </a:r>
          </a:p>
          <a:p>
            <a:r>
              <a:rPr lang="en-US" sz="900">
                <a:solidFill>
                  <a:schemeClr val="bg1"/>
                </a:solidFill>
                <a:latin typeface="Arial" panose="020B0604020202020204" pitchFamily="34" charset="0"/>
                <a:ea typeface="MS Mincho" panose="02020609040205080304" pitchFamily="49" charset="-128"/>
              </a:rPr>
              <a:t>MBC, metastatic breast cancer; </a:t>
            </a:r>
            <a:r>
              <a:rPr lang="en-US" sz="900">
                <a:solidFill>
                  <a:schemeClr val="bg1"/>
                </a:solidFill>
                <a:effectLst/>
                <a:latin typeface="Arial" panose="020B0604020202020204" pitchFamily="34" charset="0"/>
                <a:ea typeface="MS Mincho" panose="02020609040205080304" pitchFamily="49" charset="-128"/>
              </a:rPr>
              <a:t>MRI = magnetic resonance imaging; OS = overall survival; </a:t>
            </a:r>
            <a:r>
              <a:rPr lang="en-US" sz="900">
                <a:solidFill>
                  <a:schemeClr val="bg1"/>
                </a:solidFill>
                <a:latin typeface="Arial" panose="020B0604020202020204" pitchFamily="34" charset="0"/>
                <a:ea typeface="MS Mincho" panose="02020609040205080304" pitchFamily="49" charset="-128"/>
              </a:rPr>
              <a:t>P = pertuzumab; </a:t>
            </a:r>
            <a:r>
              <a:rPr lang="en-US" sz="900">
                <a:solidFill>
                  <a:schemeClr val="bg1"/>
                </a:solidFill>
                <a:effectLst/>
                <a:latin typeface="Arial" panose="020B0604020202020204" pitchFamily="34" charset="0"/>
                <a:ea typeface="MS Mincho" panose="02020609040205080304" pitchFamily="49" charset="-128"/>
              </a:rPr>
              <a:t>PBO = placebo; PFS = progression-free survival; PO BID = orally twice a day; </a:t>
            </a:r>
            <a:r>
              <a:rPr lang="en-US" sz="900">
                <a:solidFill>
                  <a:schemeClr val="bg1"/>
                </a:solidFill>
                <a:latin typeface="Arial" panose="020B0604020202020204" pitchFamily="34" charset="0"/>
                <a:cs typeface="Arial" panose="020B0604020202020204" pitchFamily="34" charset="0"/>
              </a:rPr>
              <a:t>R = randomization; </a:t>
            </a:r>
          </a:p>
          <a:p>
            <a:r>
              <a:rPr lang="en-US" sz="900">
                <a:solidFill>
                  <a:schemeClr val="bg1"/>
                </a:solidFill>
                <a:latin typeface="Arial" panose="020B0604020202020204" pitchFamily="34" charset="0"/>
                <a:cs typeface="Arial" panose="020B0604020202020204" pitchFamily="34" charset="0"/>
              </a:rPr>
              <a:t>RECIST = </a:t>
            </a:r>
            <a:r>
              <a:rPr lang="en-US" sz="900">
                <a:solidFill>
                  <a:schemeClr val="bg1"/>
                </a:solidFill>
                <a:effectLst/>
                <a:latin typeface="Arial" panose="020B0604020202020204" pitchFamily="34" charset="0"/>
                <a:ea typeface="Times New Roman" panose="02020603050405020304" pitchFamily="18" charset="0"/>
                <a:cs typeface="Arial" panose="020B0604020202020204" pitchFamily="34" charset="0"/>
              </a:rPr>
              <a:t>Response Evaluation Criteria in Solid Tumors; SC = subcutaneous; T = taxane; TUC = tucatinib.</a:t>
            </a:r>
            <a:endParaRPr lang="en-US" sz="900">
              <a:solidFill>
                <a:schemeClr val="bg1"/>
              </a:solidFill>
              <a:latin typeface="Arial" panose="020B0604020202020204" pitchFamily="34" charset="0"/>
              <a:cs typeface="Arial" panose="020B0604020202020204" pitchFamily="34" charset="0"/>
            </a:endParaRPr>
          </a:p>
        </p:txBody>
      </p:sp>
      <p:sp>
        <p:nvSpPr>
          <p:cNvPr id="4" name="Slide Number Placeholder 1">
            <a:extLst>
              <a:ext uri="{FF2B5EF4-FFF2-40B4-BE49-F238E27FC236}">
                <a16:creationId xmlns:a16="http://schemas.microsoft.com/office/drawing/2014/main" id="{6098F0EE-C94C-88E4-3B4F-30DD3CDD4B3A}"/>
              </a:ext>
            </a:extLst>
          </p:cNvPr>
          <p:cNvSpPr txBox="1">
            <a:spLocks/>
          </p:cNvSpPr>
          <p:nvPr/>
        </p:nvSpPr>
        <p:spPr>
          <a:xfrm>
            <a:off x="11868150" y="5981700"/>
            <a:ext cx="323850" cy="239259"/>
          </a:xfrm>
          <a:prstGeom prst="rect">
            <a:avLst/>
          </a:prstGeom>
        </p:spPr>
        <p:txBody>
          <a:bodyP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33F7A0-71F0-446B-9DE8-6D75BE64EE0F}" type="slidenum">
              <a:rPr lang="en-US" smtClean="0"/>
              <a:pPr/>
              <a:t>4</a:t>
            </a:fld>
            <a:endParaRPr lang="en-US"/>
          </a:p>
        </p:txBody>
      </p:sp>
      <p:sp>
        <p:nvSpPr>
          <p:cNvPr id="24" name="Content Placeholder 2">
            <a:extLst>
              <a:ext uri="{FF2B5EF4-FFF2-40B4-BE49-F238E27FC236}">
                <a16:creationId xmlns:a16="http://schemas.microsoft.com/office/drawing/2014/main" id="{BADC4E5E-0260-BE1C-90EE-8A9E49D85F4A}"/>
              </a:ext>
            </a:extLst>
          </p:cNvPr>
          <p:cNvSpPr txBox="1">
            <a:spLocks/>
          </p:cNvSpPr>
          <p:nvPr/>
        </p:nvSpPr>
        <p:spPr>
          <a:xfrm>
            <a:off x="392287" y="1126842"/>
            <a:ext cx="10972800" cy="369332"/>
          </a:xfrm>
          <a:prstGeom prst="rect">
            <a:avLst/>
          </a:prstGeom>
        </p:spPr>
        <p:txBody>
          <a:bodyPr lIns="91440" tIns="45720" rIns="91440" bIns="45720" anchor="t">
            <a:noAutofit/>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a:latin typeface="Arial"/>
                <a:ea typeface="MS Mincho"/>
                <a:cs typeface="Arial"/>
              </a:rPr>
              <a:t>HER2CLIMB-05 </a:t>
            </a:r>
            <a:r>
              <a:rPr lang="en-US" sz="1600">
                <a:latin typeface="Arial"/>
                <a:cs typeface="Arial"/>
              </a:rPr>
              <a:t>is a randomized, double-blind, placebo-controlled, international, phase 3 trial (NCT05132582)</a:t>
            </a:r>
            <a:endParaRPr lang="en-US" sz="1800">
              <a:latin typeface="Arial"/>
              <a:ea typeface="MS Mincho" panose="02020609040205080304" pitchFamily="49" charset="-128"/>
              <a:cs typeface="Arial"/>
            </a:endParaRPr>
          </a:p>
        </p:txBody>
      </p:sp>
      <p:grpSp>
        <p:nvGrpSpPr>
          <p:cNvPr id="3" name="Group 2">
            <a:extLst>
              <a:ext uri="{FF2B5EF4-FFF2-40B4-BE49-F238E27FC236}">
                <a16:creationId xmlns:a16="http://schemas.microsoft.com/office/drawing/2014/main" id="{C0FCA61D-4C50-5A7F-604C-1C7318BF56F9}"/>
              </a:ext>
            </a:extLst>
          </p:cNvPr>
          <p:cNvGrpSpPr/>
          <p:nvPr/>
        </p:nvGrpSpPr>
        <p:grpSpPr>
          <a:xfrm>
            <a:off x="487537" y="1572603"/>
            <a:ext cx="11125344" cy="3801537"/>
            <a:chOff x="487537" y="1572603"/>
            <a:chExt cx="11125344" cy="3801537"/>
          </a:xfrm>
        </p:grpSpPr>
        <p:sp>
          <p:nvSpPr>
            <p:cNvPr id="7" name="Rectangle 6">
              <a:extLst>
                <a:ext uri="{FF2B5EF4-FFF2-40B4-BE49-F238E27FC236}">
                  <a16:creationId xmlns:a16="http://schemas.microsoft.com/office/drawing/2014/main" id="{93E6F5A7-BDFE-EDE8-1C29-C247B9768D77}"/>
                </a:ext>
              </a:extLst>
            </p:cNvPr>
            <p:cNvSpPr/>
            <p:nvPr/>
          </p:nvSpPr>
          <p:spPr>
            <a:xfrm>
              <a:off x="8247087" y="1924051"/>
              <a:ext cx="3365794" cy="2472256"/>
            </a:xfrm>
            <a:prstGeom prst="rect">
              <a:avLst/>
            </a:prstGeom>
            <a:solidFill>
              <a:schemeClr val="accent6">
                <a:lumMod val="40000"/>
                <a:lumOff val="6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pPr>
                <a:spcAft>
                  <a:spcPts val="600"/>
                </a:spcAft>
              </a:pPr>
              <a:r>
                <a:rPr lang="en-US" sz="1400" b="1">
                  <a:solidFill>
                    <a:schemeClr val="tx1">
                      <a:lumMod val="85000"/>
                      <a:lumOff val="15000"/>
                    </a:schemeClr>
                  </a:solidFill>
                  <a:latin typeface="Arial" panose="020B0604020202020204" pitchFamily="34" charset="0"/>
                  <a:cs typeface="Arial" panose="020B0604020202020204" pitchFamily="34" charset="0"/>
                </a:rPr>
                <a:t>Primary</a:t>
              </a:r>
            </a:p>
            <a:p>
              <a:pPr marL="177800" indent="-177800">
                <a:spcAft>
                  <a:spcPts val="600"/>
                </a:spcAft>
                <a:buFont typeface="Arial" panose="020B0604020202020204" pitchFamily="34" charset="0"/>
                <a:buChar char="•"/>
              </a:pPr>
              <a:r>
                <a:rPr lang="en-US" sz="1400">
                  <a:solidFill>
                    <a:schemeClr val="tx1">
                      <a:lumMod val="85000"/>
                      <a:lumOff val="15000"/>
                    </a:schemeClr>
                  </a:solidFill>
                  <a:latin typeface="Arial" panose="020B0604020202020204" pitchFamily="34" charset="0"/>
                  <a:cs typeface="Arial" panose="020B0604020202020204" pitchFamily="34" charset="0"/>
                </a:rPr>
                <a:t>Investigator-assessed PFS per RECIST v1.1</a:t>
              </a:r>
            </a:p>
            <a:p>
              <a:pPr>
                <a:spcAft>
                  <a:spcPts val="600"/>
                </a:spcAft>
              </a:pPr>
              <a:r>
                <a:rPr lang="en-US" sz="1400" b="1">
                  <a:solidFill>
                    <a:schemeClr val="tx1">
                      <a:lumMod val="85000"/>
                      <a:lumOff val="15000"/>
                    </a:schemeClr>
                  </a:solidFill>
                  <a:latin typeface="Arial" panose="020B0604020202020204" pitchFamily="34" charset="0"/>
                  <a:cs typeface="Arial" panose="020B0604020202020204" pitchFamily="34" charset="0"/>
                </a:rPr>
                <a:t>Secondary</a:t>
              </a:r>
            </a:p>
            <a:p>
              <a:pPr marL="177800" indent="-177800">
                <a:spcAft>
                  <a:spcPts val="600"/>
                </a:spcAft>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OS (key secondary)</a:t>
              </a:r>
            </a:p>
            <a:p>
              <a:pPr marL="177800" indent="-177800">
                <a:spcAft>
                  <a:spcPts val="600"/>
                </a:spcAft>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PFS per BICR</a:t>
              </a:r>
            </a:p>
            <a:p>
              <a:pPr marL="177800" indent="-177800">
                <a:spcAft>
                  <a:spcPts val="600"/>
                </a:spcAft>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CNS-PFS</a:t>
              </a:r>
            </a:p>
            <a:p>
              <a:pPr marL="177800" indent="-177800">
                <a:spcAft>
                  <a:spcPts val="600"/>
                </a:spcAft>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Safety, </a:t>
              </a:r>
              <a:r>
                <a:rPr lang="en-GB" sz="1400" err="1">
                  <a:solidFill>
                    <a:schemeClr val="tx1"/>
                  </a:solidFill>
                  <a:latin typeface="Arial" panose="020B0604020202020204" pitchFamily="34" charset="0"/>
                  <a:cs typeface="Arial" panose="020B0604020202020204" pitchFamily="34" charset="0"/>
                </a:rPr>
                <a:t>HRQoL</a:t>
              </a:r>
              <a:r>
                <a:rPr lang="en-GB" sz="1400">
                  <a:solidFill>
                    <a:schemeClr val="tx1"/>
                  </a:solidFill>
                  <a:latin typeface="Arial" panose="020B0604020202020204" pitchFamily="34" charset="0"/>
                  <a:cs typeface="Arial" panose="020B0604020202020204" pitchFamily="34" charset="0"/>
                </a:rPr>
                <a:t>, pharmacokinetics</a:t>
              </a:r>
              <a:endParaRPr lang="en-US" sz="140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68364A7-8E85-46DC-2BAB-796CB78127F7}"/>
                </a:ext>
              </a:extLst>
            </p:cNvPr>
            <p:cNvSpPr txBox="1"/>
            <p:nvPr/>
          </p:nvSpPr>
          <p:spPr>
            <a:xfrm>
              <a:off x="506866" y="1572603"/>
              <a:ext cx="2569934" cy="369332"/>
            </a:xfrm>
            <a:prstGeom prst="rect">
              <a:avLst/>
            </a:prstGeom>
            <a:noFill/>
          </p:spPr>
          <p:txBody>
            <a:bodyPr wrap="none" rtlCol="0">
              <a:spAutoFit/>
            </a:bodyPr>
            <a:lstStyle/>
            <a:p>
              <a:pPr algn="ctr"/>
              <a:r>
                <a:rPr lang="en-US" b="1">
                  <a:solidFill>
                    <a:schemeClr val="bg1"/>
                  </a:solidFill>
                  <a:latin typeface="Arial" panose="020B0604020202020204" pitchFamily="34" charset="0"/>
                  <a:cs typeface="Arial" panose="020B0604020202020204" pitchFamily="34" charset="0"/>
                </a:rPr>
                <a:t>Key Eligibility Criteria</a:t>
              </a:r>
            </a:p>
          </p:txBody>
        </p:sp>
        <p:sp>
          <p:nvSpPr>
            <p:cNvPr id="9" name="TextBox 8">
              <a:extLst>
                <a:ext uri="{FF2B5EF4-FFF2-40B4-BE49-F238E27FC236}">
                  <a16:creationId xmlns:a16="http://schemas.microsoft.com/office/drawing/2014/main" id="{6418329E-3204-9B06-F088-0FE20FA42CD6}"/>
                </a:ext>
              </a:extLst>
            </p:cNvPr>
            <p:cNvSpPr txBox="1"/>
            <p:nvPr/>
          </p:nvSpPr>
          <p:spPr>
            <a:xfrm>
              <a:off x="4818421" y="1572603"/>
              <a:ext cx="2873544" cy="369332"/>
            </a:xfrm>
            <a:prstGeom prst="rect">
              <a:avLst/>
            </a:prstGeom>
            <a:noFill/>
          </p:spPr>
          <p:txBody>
            <a:bodyPr wrap="none" rtlCol="0">
              <a:spAutoFit/>
            </a:bodyPr>
            <a:lstStyle/>
            <a:p>
              <a:pPr algn="ctr"/>
              <a:r>
                <a:rPr lang="en-US" b="1">
                  <a:solidFill>
                    <a:schemeClr val="bg1"/>
                  </a:solidFill>
                  <a:latin typeface="Arial" panose="020B0604020202020204" pitchFamily="34" charset="0"/>
                  <a:cs typeface="Arial" panose="020B0604020202020204" pitchFamily="34" charset="0"/>
                </a:rPr>
                <a:t>1L Maintenance Therapy</a:t>
              </a:r>
            </a:p>
          </p:txBody>
        </p:sp>
        <p:sp>
          <p:nvSpPr>
            <p:cNvPr id="10" name="TextBox 9">
              <a:extLst>
                <a:ext uri="{FF2B5EF4-FFF2-40B4-BE49-F238E27FC236}">
                  <a16:creationId xmlns:a16="http://schemas.microsoft.com/office/drawing/2014/main" id="{086A8AB0-42DA-3E2B-57F5-7E97469DB090}"/>
                </a:ext>
              </a:extLst>
            </p:cNvPr>
            <p:cNvSpPr txBox="1"/>
            <p:nvPr/>
          </p:nvSpPr>
          <p:spPr>
            <a:xfrm>
              <a:off x="8206277" y="1572603"/>
              <a:ext cx="1313180" cy="369332"/>
            </a:xfrm>
            <a:prstGeom prst="rect">
              <a:avLst/>
            </a:prstGeom>
            <a:noFill/>
          </p:spPr>
          <p:txBody>
            <a:bodyPr wrap="none" rtlCol="0">
              <a:spAutoFit/>
            </a:bodyPr>
            <a:lstStyle/>
            <a:p>
              <a:pPr algn="ctr"/>
              <a:r>
                <a:rPr lang="en-US" b="1">
                  <a:solidFill>
                    <a:schemeClr val="bg1"/>
                  </a:solidFill>
                  <a:latin typeface="Arial" panose="020B0604020202020204" pitchFamily="34" charset="0"/>
                  <a:cs typeface="Arial" panose="020B0604020202020204" pitchFamily="34" charset="0"/>
                </a:rPr>
                <a:t>Endpoints</a:t>
              </a:r>
            </a:p>
          </p:txBody>
        </p:sp>
        <p:sp>
          <p:nvSpPr>
            <p:cNvPr id="13" name="Oval 12">
              <a:extLst>
                <a:ext uri="{FF2B5EF4-FFF2-40B4-BE49-F238E27FC236}">
                  <a16:creationId xmlns:a16="http://schemas.microsoft.com/office/drawing/2014/main" id="{6F330BBB-BE50-61B1-2C80-77305625B188}"/>
                </a:ext>
              </a:extLst>
            </p:cNvPr>
            <p:cNvSpPr/>
            <p:nvPr/>
          </p:nvSpPr>
          <p:spPr>
            <a:xfrm>
              <a:off x="3577626" y="2648522"/>
              <a:ext cx="737551" cy="658474"/>
            </a:xfrm>
            <a:prstGeom prst="ellipse">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ysClr val="windowText" lastClr="000000"/>
                  </a:solidFill>
                  <a:latin typeface="Arial" panose="020B0604020202020204" pitchFamily="34" charset="0"/>
                  <a:cs typeface="Arial" panose="020B0604020202020204" pitchFamily="34" charset="0"/>
                </a:rPr>
                <a:t>R</a:t>
              </a:r>
            </a:p>
            <a:p>
              <a:pPr algn="ctr"/>
              <a:r>
                <a:rPr lang="en-US" sz="1600" b="1">
                  <a:solidFill>
                    <a:sysClr val="windowText" lastClr="000000"/>
                  </a:solidFill>
                  <a:latin typeface="Arial" panose="020B0604020202020204" pitchFamily="34" charset="0"/>
                  <a:cs typeface="Arial" panose="020B0604020202020204" pitchFamily="34" charset="0"/>
                </a:rPr>
                <a:t>1:1</a:t>
              </a:r>
            </a:p>
          </p:txBody>
        </p:sp>
        <p:cxnSp>
          <p:nvCxnSpPr>
            <p:cNvPr id="14" name="Straight Connector 13">
              <a:extLst>
                <a:ext uri="{FF2B5EF4-FFF2-40B4-BE49-F238E27FC236}">
                  <a16:creationId xmlns:a16="http://schemas.microsoft.com/office/drawing/2014/main" id="{37592265-E987-4956-CC2D-3127EEBB1DC5}"/>
                </a:ext>
              </a:extLst>
            </p:cNvPr>
            <p:cNvCxnSpPr>
              <a:cxnSpLocks/>
              <a:endCxn id="13" idx="2"/>
            </p:cNvCxnSpPr>
            <p:nvPr/>
          </p:nvCxnSpPr>
          <p:spPr>
            <a:xfrm>
              <a:off x="3324404" y="2977759"/>
              <a:ext cx="253222"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19D71CF-44C5-45BC-52B9-FD5153E17192}"/>
                </a:ext>
              </a:extLst>
            </p:cNvPr>
            <p:cNvCxnSpPr>
              <a:cxnSpLocks/>
              <a:stCxn id="13" idx="6"/>
            </p:cNvCxnSpPr>
            <p:nvPr/>
          </p:nvCxnSpPr>
          <p:spPr>
            <a:xfrm>
              <a:off x="4315177" y="2977759"/>
              <a:ext cx="177401"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Connector: Elbow 15">
              <a:extLst>
                <a:ext uri="{FF2B5EF4-FFF2-40B4-BE49-F238E27FC236}">
                  <a16:creationId xmlns:a16="http://schemas.microsoft.com/office/drawing/2014/main" id="{3E9D5BB6-4C29-DEDD-03DA-4BB961FE35FF}"/>
                </a:ext>
              </a:extLst>
            </p:cNvPr>
            <p:cNvCxnSpPr>
              <a:cxnSpLocks/>
              <a:stCxn id="13" idx="6"/>
              <a:endCxn id="11" idx="1"/>
            </p:cNvCxnSpPr>
            <p:nvPr/>
          </p:nvCxnSpPr>
          <p:spPr>
            <a:xfrm flipV="1">
              <a:off x="4315177" y="2506264"/>
              <a:ext cx="501222" cy="471495"/>
            </a:xfrm>
            <a:prstGeom prst="bentConnector3">
              <a:avLst>
                <a:gd name="adj1" fmla="val 50000"/>
              </a:avLst>
            </a:prstGeom>
            <a:ln w="57150">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Connector: Elbow 16">
              <a:extLst>
                <a:ext uri="{FF2B5EF4-FFF2-40B4-BE49-F238E27FC236}">
                  <a16:creationId xmlns:a16="http://schemas.microsoft.com/office/drawing/2014/main" id="{B6A649B8-3F9A-B62C-E6BC-A8BE02864650}"/>
                </a:ext>
              </a:extLst>
            </p:cNvPr>
            <p:cNvCxnSpPr>
              <a:cxnSpLocks/>
              <a:endCxn id="12" idx="1"/>
            </p:cNvCxnSpPr>
            <p:nvPr/>
          </p:nvCxnSpPr>
          <p:spPr>
            <a:xfrm rot="16200000" flipH="1">
              <a:off x="4280682" y="3278475"/>
              <a:ext cx="819160" cy="236092"/>
            </a:xfrm>
            <a:prstGeom prst="bentConnector2">
              <a:avLst/>
            </a:prstGeom>
            <a:ln w="57150">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529BFB02-0120-4DF2-B235-B3326BA83F81}"/>
                </a:ext>
              </a:extLst>
            </p:cNvPr>
            <p:cNvCxnSpPr>
              <a:cxnSpLocks/>
            </p:cNvCxnSpPr>
            <p:nvPr/>
          </p:nvCxnSpPr>
          <p:spPr>
            <a:xfrm flipV="1">
              <a:off x="7904576" y="2477256"/>
              <a:ext cx="347472" cy="0"/>
            </a:xfrm>
            <a:prstGeom prst="straightConnector1">
              <a:avLst/>
            </a:prstGeom>
            <a:ln w="57150">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A87CDB55-DA4B-ABDD-9112-E19435BB3FA2}"/>
                </a:ext>
              </a:extLst>
            </p:cNvPr>
            <p:cNvCxnSpPr>
              <a:cxnSpLocks/>
            </p:cNvCxnSpPr>
            <p:nvPr/>
          </p:nvCxnSpPr>
          <p:spPr>
            <a:xfrm>
              <a:off x="7896485" y="3749650"/>
              <a:ext cx="347472" cy="2848"/>
            </a:xfrm>
            <a:prstGeom prst="straightConnector1">
              <a:avLst/>
            </a:prstGeom>
            <a:ln w="57150">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DFCA629-4EDC-EAAF-45D5-DB3B53AD022B}"/>
                </a:ext>
              </a:extLst>
            </p:cNvPr>
            <p:cNvSpPr txBox="1"/>
            <p:nvPr/>
          </p:nvSpPr>
          <p:spPr>
            <a:xfrm>
              <a:off x="4802611" y="4543143"/>
              <a:ext cx="3149590" cy="830997"/>
            </a:xfrm>
            <a:prstGeom prst="rect">
              <a:avLst/>
            </a:prstGeom>
            <a:solidFill>
              <a:schemeClr val="accent2">
                <a:lumMod val="20000"/>
                <a:lumOff val="80000"/>
              </a:schemeClr>
            </a:solidFill>
            <a:effectLst/>
          </p:spPr>
          <p:txBody>
            <a:bodyPr wrap="square" rtlCol="0">
              <a:spAutoFit/>
            </a:bodyPr>
            <a:lstStyle/>
            <a:p>
              <a:r>
                <a:rPr lang="en-US" sz="1200">
                  <a:latin typeface="Arial" panose="020B0604020202020204" pitchFamily="34" charset="0"/>
                  <a:cs typeface="Arial" panose="020B0604020202020204" pitchFamily="34" charset="0"/>
                </a:rPr>
                <a:t>Study treatment continues until unacceptable toxicity, disease progression, or consent withdrawal. No crossover from PBO to TUC was allowed.</a:t>
              </a:r>
            </a:p>
          </p:txBody>
        </p:sp>
        <p:cxnSp>
          <p:nvCxnSpPr>
            <p:cNvPr id="21" name="Straight Connector 20">
              <a:extLst>
                <a:ext uri="{FF2B5EF4-FFF2-40B4-BE49-F238E27FC236}">
                  <a16:creationId xmlns:a16="http://schemas.microsoft.com/office/drawing/2014/main" id="{F9492AC1-920E-77EE-00DE-451EFCCFC63E}"/>
                </a:ext>
              </a:extLst>
            </p:cNvPr>
            <p:cNvCxnSpPr>
              <a:cxnSpLocks/>
            </p:cNvCxnSpPr>
            <p:nvPr/>
          </p:nvCxnSpPr>
          <p:spPr>
            <a:xfrm flipV="1">
              <a:off x="3946401" y="3306996"/>
              <a:ext cx="0" cy="1236147"/>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CAC06496-60C0-58F2-131D-F639AFE173EB}"/>
                </a:ext>
              </a:extLst>
            </p:cNvPr>
            <p:cNvSpPr txBox="1"/>
            <p:nvPr/>
          </p:nvSpPr>
          <p:spPr>
            <a:xfrm>
              <a:off x="1356771" y="4543143"/>
              <a:ext cx="3279046" cy="830997"/>
            </a:xfrm>
            <a:prstGeom prst="rect">
              <a:avLst/>
            </a:prstGeom>
            <a:solidFill>
              <a:schemeClr val="accent3">
                <a:lumMod val="20000"/>
                <a:lumOff val="80000"/>
              </a:schemeClr>
            </a:solidFill>
            <a:effectLst/>
          </p:spPr>
          <p:txBody>
            <a:bodyPr wrap="square" rtlCol="0">
              <a:spAutoFit/>
            </a:bodyPr>
            <a:lstStyle/>
            <a:p>
              <a:r>
                <a:rPr lang="en-GB" sz="1200">
                  <a:latin typeface="Arial" panose="020B0604020202020204" pitchFamily="34" charset="0"/>
                  <a:cs typeface="Arial" panose="020B0604020202020204" pitchFamily="34" charset="0"/>
                </a:rPr>
                <a:t>Randomization was stratified by: </a:t>
              </a:r>
            </a:p>
            <a:p>
              <a:pPr marL="225425" indent="-173038">
                <a:buFont typeface="Arial" panose="020B0604020202020204" pitchFamily="34" charset="0"/>
                <a:buChar char="•"/>
              </a:pPr>
              <a:r>
                <a:rPr lang="en-GB" sz="1200">
                  <a:latin typeface="Arial" panose="020B0604020202020204" pitchFamily="34" charset="0"/>
                  <a:cs typeface="Arial" panose="020B0604020202020204" pitchFamily="34" charset="0"/>
                </a:rPr>
                <a:t>HR status: positive or negative</a:t>
              </a:r>
            </a:p>
            <a:p>
              <a:pPr marL="225425" indent="-173038">
                <a:buFont typeface="Arial" panose="020B0604020202020204" pitchFamily="34" charset="0"/>
                <a:buChar char="•"/>
              </a:pPr>
              <a:r>
                <a:rPr lang="en-GB" sz="1200">
                  <a:latin typeface="Arial" panose="020B0604020202020204" pitchFamily="34" charset="0"/>
                  <a:cs typeface="Arial" panose="020B0604020202020204" pitchFamily="34" charset="0"/>
                </a:rPr>
                <a:t>Presence or history of BM: yes or no</a:t>
              </a:r>
            </a:p>
            <a:p>
              <a:pPr marL="225425" indent="-173038">
                <a:buFont typeface="Arial" panose="020B0604020202020204" pitchFamily="34" charset="0"/>
                <a:buChar char="•"/>
              </a:pPr>
              <a:r>
                <a:rPr lang="en-GB" sz="1200">
                  <a:latin typeface="Arial" panose="020B0604020202020204" pitchFamily="34" charset="0"/>
                  <a:cs typeface="Arial" panose="020B0604020202020204" pitchFamily="34" charset="0"/>
                </a:rPr>
                <a:t>Diagnosis: </a:t>
              </a:r>
              <a:r>
                <a:rPr lang="en-GB" sz="1200" i="1">
                  <a:latin typeface="Arial" panose="020B0604020202020204" pitchFamily="34" charset="0"/>
                  <a:cs typeface="Arial" panose="020B0604020202020204" pitchFamily="34" charset="0"/>
                </a:rPr>
                <a:t>de novo</a:t>
              </a:r>
              <a:r>
                <a:rPr lang="en-GB" sz="1200">
                  <a:latin typeface="Arial" panose="020B0604020202020204" pitchFamily="34" charset="0"/>
                  <a:cs typeface="Arial" panose="020B0604020202020204" pitchFamily="34" charset="0"/>
                </a:rPr>
                <a:t> or recurrent</a:t>
              </a:r>
            </a:p>
          </p:txBody>
        </p:sp>
        <p:sp>
          <p:nvSpPr>
            <p:cNvPr id="23" name="Rectangle 22">
              <a:extLst>
                <a:ext uri="{FF2B5EF4-FFF2-40B4-BE49-F238E27FC236}">
                  <a16:creationId xmlns:a16="http://schemas.microsoft.com/office/drawing/2014/main" id="{C10BBD34-8EAD-BF3D-6E22-ACE2C766EC9A}"/>
                </a:ext>
              </a:extLst>
            </p:cNvPr>
            <p:cNvSpPr/>
            <p:nvPr/>
          </p:nvSpPr>
          <p:spPr>
            <a:xfrm>
              <a:off x="487537" y="1950362"/>
              <a:ext cx="2866741" cy="2066518"/>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7800" indent="-177800">
                <a:spcBef>
                  <a:spcPts val="200"/>
                </a:spcBef>
                <a:buFont typeface="Arial" panose="020B0604020202020204" pitchFamily="34" charset="0"/>
                <a:buChar char="•"/>
              </a:pPr>
              <a:r>
                <a:rPr lang="en-US" sz="1400">
                  <a:solidFill>
                    <a:schemeClr val="tx1"/>
                  </a:solidFill>
                  <a:latin typeface="Arial" panose="020B0604020202020204" pitchFamily="34" charset="0"/>
                  <a:cs typeface="Arial" panose="020B0604020202020204" pitchFamily="34" charset="0"/>
                </a:rPr>
                <a:t>Centrally confirmed HER2+ MBC</a:t>
              </a:r>
            </a:p>
            <a:p>
              <a:pPr marL="177800" indent="-177800">
                <a:spcBef>
                  <a:spcPts val="200"/>
                </a:spcBef>
                <a:buFont typeface="Arial" panose="020B0604020202020204" pitchFamily="34" charset="0"/>
                <a:buChar char="•"/>
              </a:pPr>
              <a:r>
                <a:rPr lang="en-US" sz="1400">
                  <a:solidFill>
                    <a:schemeClr val="tx1"/>
                  </a:solidFill>
                  <a:latin typeface="Arial" panose="020B0604020202020204" pitchFamily="34" charset="0"/>
                  <a:cs typeface="Arial" panose="020B0604020202020204" pitchFamily="34" charset="0"/>
                </a:rPr>
                <a:t>No evidence of progression after THP (4 to 8 cycles)</a:t>
              </a:r>
            </a:p>
            <a:p>
              <a:pPr marL="177800" indent="-177800">
                <a:spcBef>
                  <a:spcPts val="200"/>
                </a:spcBef>
                <a:buFont typeface="Arial" panose="020B0604020202020204" pitchFamily="34" charset="0"/>
                <a:buChar char="•"/>
              </a:pPr>
              <a:r>
                <a:rPr lang="en-US" sz="1400">
                  <a:solidFill>
                    <a:schemeClr val="tx1"/>
                  </a:solidFill>
                  <a:latin typeface="Arial" panose="020B0604020202020204" pitchFamily="34" charset="0"/>
                  <a:cs typeface="Arial" panose="020B0604020202020204" pitchFamily="34" charset="0"/>
                </a:rPr>
                <a:t>ECOG PS of 0 or 1</a:t>
              </a:r>
            </a:p>
            <a:p>
              <a:pPr marL="177800" indent="-177800">
                <a:spcBef>
                  <a:spcPts val="200"/>
                </a:spcBef>
                <a:buFont typeface="Arial" panose="020B0604020202020204" pitchFamily="34" charset="0"/>
                <a:buChar char="•"/>
              </a:pPr>
              <a:r>
                <a:rPr lang="en-US" sz="1400">
                  <a:solidFill>
                    <a:schemeClr val="tx1"/>
                  </a:solidFill>
                  <a:latin typeface="Arial" panose="020B0604020202020204" pitchFamily="34" charset="0"/>
                  <a:cs typeface="Arial" panose="020B0604020202020204" pitchFamily="34" charset="0"/>
                </a:rPr>
                <a:t>No or asymptomatic BM confirmed by contrast-enhanced MRI at screening</a:t>
              </a:r>
            </a:p>
          </p:txBody>
        </p:sp>
        <p:sp>
          <p:nvSpPr>
            <p:cNvPr id="49" name="TextBox 48">
              <a:extLst>
                <a:ext uri="{FF2B5EF4-FFF2-40B4-BE49-F238E27FC236}">
                  <a16:creationId xmlns:a16="http://schemas.microsoft.com/office/drawing/2014/main" id="{DC6982B4-259F-7580-7D24-B9B673DA8EE6}"/>
                </a:ext>
              </a:extLst>
            </p:cNvPr>
            <p:cNvSpPr txBox="1"/>
            <p:nvPr/>
          </p:nvSpPr>
          <p:spPr>
            <a:xfrm>
              <a:off x="8247086" y="4543143"/>
              <a:ext cx="3365794" cy="825300"/>
            </a:xfrm>
            <a:prstGeom prst="rect">
              <a:avLst/>
            </a:prstGeom>
            <a:solidFill>
              <a:srgbClr val="FFCCFF"/>
            </a:solidFill>
            <a:effectLst/>
          </p:spPr>
          <p:txBody>
            <a:bodyPr wrap="square" rtlCol="0">
              <a:noAutofit/>
            </a:bodyPr>
            <a:lstStyle/>
            <a:p>
              <a:r>
                <a:rPr lang="en-US" sz="1400" b="1">
                  <a:latin typeface="Arial" panose="020B0604020202020204" pitchFamily="34" charset="0"/>
                  <a:cs typeface="Arial" panose="020B0604020202020204" pitchFamily="34" charset="0"/>
                </a:rPr>
                <a:t>Additional measured outcomes</a:t>
              </a:r>
            </a:p>
            <a:p>
              <a:pPr marL="285750" indent="-285750">
                <a:buFont typeface="Arial" panose="020B0604020202020204" pitchFamily="34" charset="0"/>
                <a:buChar char="•"/>
              </a:pPr>
              <a:r>
                <a:rPr lang="en-US" sz="1400" err="1">
                  <a:latin typeface="Arial" panose="020B0604020202020204" pitchFamily="34" charset="0"/>
                  <a:cs typeface="Arial" panose="020B0604020202020204" pitchFamily="34" charset="0"/>
                </a:rPr>
                <a:t>cORR</a:t>
              </a:r>
              <a:endParaRPr lang="en-US"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DOR</a:t>
              </a:r>
            </a:p>
          </p:txBody>
        </p:sp>
        <p:sp>
          <p:nvSpPr>
            <p:cNvPr id="11" name="Rectangle 10">
              <a:extLst>
                <a:ext uri="{FF2B5EF4-FFF2-40B4-BE49-F238E27FC236}">
                  <a16:creationId xmlns:a16="http://schemas.microsoft.com/office/drawing/2014/main" id="{D6B2B070-3150-634B-BECD-3C4312286F87}"/>
                </a:ext>
              </a:extLst>
            </p:cNvPr>
            <p:cNvSpPr/>
            <p:nvPr/>
          </p:nvSpPr>
          <p:spPr>
            <a:xfrm>
              <a:off x="4816399" y="1928795"/>
              <a:ext cx="3135802" cy="1154938"/>
            </a:xfrm>
            <a:prstGeom prst="rect">
              <a:avLst/>
            </a:prstGeom>
            <a:solidFill>
              <a:srgbClr val="DEEB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TUC</a:t>
              </a:r>
              <a:r>
                <a:rPr lang="en-US" sz="1400">
                  <a:solidFill>
                    <a:schemeClr val="tx1"/>
                  </a:solidFill>
                  <a:latin typeface="Arial" panose="020B0604020202020204" pitchFamily="34" charset="0"/>
                  <a:cs typeface="Arial" panose="020B0604020202020204" pitchFamily="34" charset="0"/>
                </a:rPr>
                <a:t> 300 mg PO BID </a:t>
              </a:r>
            </a:p>
            <a:p>
              <a:pPr algn="ctr"/>
              <a:r>
                <a:rPr lang="en-US" sz="1400">
                  <a:solidFill>
                    <a:schemeClr val="tx1"/>
                  </a:solidFill>
                  <a:latin typeface="Arial" panose="020B0604020202020204" pitchFamily="34" charset="0"/>
                  <a:cs typeface="Arial" panose="020B0604020202020204" pitchFamily="34" charset="0"/>
                </a:rPr>
                <a:t>+ </a:t>
              </a:r>
              <a:r>
                <a:rPr lang="en-US" sz="1400" b="1">
                  <a:solidFill>
                    <a:schemeClr val="tx1"/>
                  </a:solidFill>
                  <a:latin typeface="Arial" panose="020B0604020202020204" pitchFamily="34" charset="0"/>
                  <a:cs typeface="Arial" panose="020B0604020202020204" pitchFamily="34" charset="0"/>
                </a:rPr>
                <a:t>HP*</a:t>
              </a:r>
            </a:p>
            <a:p>
              <a:pPr algn="ctr"/>
              <a:r>
                <a:rPr lang="en-US" sz="1400">
                  <a:solidFill>
                    <a:schemeClr val="tx1"/>
                  </a:solidFill>
                  <a:latin typeface="Arial" panose="020B0604020202020204" pitchFamily="34" charset="0"/>
                  <a:cs typeface="Arial" panose="020B0604020202020204" pitchFamily="34" charset="0"/>
                </a:rPr>
                <a:t>Once every 21 days</a:t>
              </a:r>
            </a:p>
            <a:p>
              <a:pPr algn="ctr"/>
              <a:r>
                <a:rPr lang="en-US" sz="1400">
                  <a:solidFill>
                    <a:schemeClr val="tx1"/>
                  </a:solidFill>
                  <a:latin typeface="Arial" panose="020B0604020202020204" pitchFamily="34" charset="0"/>
                  <a:cs typeface="Arial" panose="020B0604020202020204" pitchFamily="34" charset="0"/>
                </a:rPr>
                <a:t>(</a:t>
              </a:r>
              <a:r>
                <a:rPr lang="en-US" sz="1400" b="1">
                  <a:solidFill>
                    <a:schemeClr val="tx1"/>
                  </a:solidFill>
                  <a:latin typeface="Arial" panose="020B0604020202020204" pitchFamily="34" charset="0"/>
                  <a:cs typeface="Arial" panose="020B0604020202020204" pitchFamily="34" charset="0"/>
                </a:rPr>
                <a:t>n = 326</a:t>
              </a:r>
              <a:r>
                <a:rPr lang="en-US" sz="1400">
                  <a:solidFill>
                    <a:schemeClr val="tx1"/>
                  </a:solidFill>
                  <a:latin typeface="Arial" panose="020B0604020202020204" pitchFamily="34" charset="0"/>
                  <a:cs typeface="Arial" panose="020B0604020202020204" pitchFamily="34" charset="0"/>
                </a:rPr>
                <a:t>)</a:t>
              </a:r>
            </a:p>
          </p:txBody>
        </p:sp>
        <p:sp>
          <p:nvSpPr>
            <p:cNvPr id="12" name="Rectangle 11">
              <a:extLst>
                <a:ext uri="{FF2B5EF4-FFF2-40B4-BE49-F238E27FC236}">
                  <a16:creationId xmlns:a16="http://schemas.microsoft.com/office/drawing/2014/main" id="{51A7F485-AB86-D9D1-73DF-8F991EB0B5AF}"/>
                </a:ext>
              </a:extLst>
            </p:cNvPr>
            <p:cNvSpPr/>
            <p:nvPr/>
          </p:nvSpPr>
          <p:spPr>
            <a:xfrm>
              <a:off x="4808308" y="3213047"/>
              <a:ext cx="3135802" cy="11861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PBO </a:t>
              </a:r>
              <a:r>
                <a:rPr lang="en-US" sz="1400">
                  <a:solidFill>
                    <a:schemeClr val="tx1"/>
                  </a:solidFill>
                  <a:latin typeface="Arial" panose="020B0604020202020204" pitchFamily="34" charset="0"/>
                  <a:cs typeface="Arial" panose="020B0604020202020204" pitchFamily="34" charset="0"/>
                </a:rPr>
                <a:t>PO BID</a:t>
              </a:r>
            </a:p>
            <a:p>
              <a:pPr algn="ctr"/>
              <a:r>
                <a:rPr lang="en-US" sz="1400">
                  <a:solidFill>
                    <a:schemeClr val="tx1"/>
                  </a:solidFill>
                  <a:latin typeface="Arial" panose="020B0604020202020204" pitchFamily="34" charset="0"/>
                  <a:cs typeface="Arial" panose="020B0604020202020204" pitchFamily="34" charset="0"/>
                </a:rPr>
                <a:t>+ </a:t>
              </a:r>
              <a:r>
                <a:rPr lang="en-US" sz="1400" b="1">
                  <a:solidFill>
                    <a:schemeClr val="tx1"/>
                  </a:solidFill>
                  <a:latin typeface="Arial" panose="020B0604020202020204" pitchFamily="34" charset="0"/>
                  <a:cs typeface="Arial" panose="020B0604020202020204" pitchFamily="34" charset="0"/>
                </a:rPr>
                <a:t>HP*</a:t>
              </a:r>
            </a:p>
            <a:p>
              <a:pPr algn="ctr"/>
              <a:r>
                <a:rPr lang="en-US" sz="1400">
                  <a:solidFill>
                    <a:schemeClr val="tx1"/>
                  </a:solidFill>
                  <a:latin typeface="Arial" panose="020B0604020202020204" pitchFamily="34" charset="0"/>
                  <a:cs typeface="Arial" panose="020B0604020202020204" pitchFamily="34" charset="0"/>
                </a:rPr>
                <a:t>Once every 21 days</a:t>
              </a:r>
            </a:p>
            <a:p>
              <a:pPr algn="ctr"/>
              <a:r>
                <a:rPr lang="en-US" sz="1400">
                  <a:solidFill>
                    <a:schemeClr val="tx1"/>
                  </a:solidFill>
                  <a:latin typeface="Arial" panose="020B0604020202020204" pitchFamily="34" charset="0"/>
                  <a:cs typeface="Arial" panose="020B0604020202020204" pitchFamily="34" charset="0"/>
                </a:rPr>
                <a:t>(</a:t>
              </a:r>
              <a:r>
                <a:rPr lang="en-US" sz="1400" b="1">
                  <a:solidFill>
                    <a:schemeClr val="tx1"/>
                  </a:solidFill>
                  <a:latin typeface="Arial" panose="020B0604020202020204" pitchFamily="34" charset="0"/>
                  <a:cs typeface="Arial" panose="020B0604020202020204" pitchFamily="34" charset="0"/>
                </a:rPr>
                <a:t>n = 328</a:t>
              </a:r>
              <a:r>
                <a:rPr lang="en-US" sz="1400">
                  <a:solidFill>
                    <a:schemeClr val="tx1"/>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77548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AC0E14-E18D-FC27-565C-CFA4E0DAA0A5}"/>
              </a:ext>
            </a:extLst>
          </p:cNvPr>
          <p:cNvSpPr/>
          <p:nvPr/>
        </p:nvSpPr>
        <p:spPr>
          <a:xfrm>
            <a:off x="1533525" y="971909"/>
            <a:ext cx="9134475" cy="38963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7C6EEDD-B3E9-7A9C-EC0F-0D7DBCA40FFB}"/>
              </a:ext>
            </a:extLst>
          </p:cNvPr>
          <p:cNvSpPr>
            <a:spLocks noGrp="1"/>
          </p:cNvSpPr>
          <p:nvPr>
            <p:ph type="title"/>
          </p:nvPr>
        </p:nvSpPr>
        <p:spPr>
          <a:xfrm>
            <a:off x="640080" y="107949"/>
            <a:ext cx="10972800" cy="901701"/>
          </a:xfrm>
        </p:spPr>
        <p:txBody>
          <a:bodyPr>
            <a:normAutofit/>
          </a:bodyPr>
          <a:lstStyle/>
          <a:p>
            <a:r>
              <a:rPr lang="en-US" sz="3200"/>
              <a:t>Investigator-assessed PFS in the overall population</a:t>
            </a:r>
            <a:endParaRPr lang="en-US" sz="3200" dirty="0"/>
          </a:p>
        </p:txBody>
      </p:sp>
      <p:sp>
        <p:nvSpPr>
          <p:cNvPr id="6" name="Text Placeholder 5">
            <a:extLst>
              <a:ext uri="{FF2B5EF4-FFF2-40B4-BE49-F238E27FC236}">
                <a16:creationId xmlns:a16="http://schemas.microsoft.com/office/drawing/2014/main" id="{717D7CB5-E7C5-7EE5-8E1E-E09363A31DB2}"/>
              </a:ext>
            </a:extLst>
          </p:cNvPr>
          <p:cNvSpPr>
            <a:spLocks noGrp="1"/>
          </p:cNvSpPr>
          <p:nvPr>
            <p:ph type="body" sz="quarter" idx="15"/>
          </p:nvPr>
        </p:nvSpPr>
        <p:spPr/>
        <p:txBody>
          <a:bodyPr/>
          <a:lstStyle/>
          <a:p>
            <a:r>
              <a:rPr lang="en-US" dirty="0"/>
              <a:t>Erika Hamilton, MD</a:t>
            </a:r>
          </a:p>
        </p:txBody>
      </p:sp>
      <p:sp>
        <p:nvSpPr>
          <p:cNvPr id="2" name="Slide Number Placeholder 1">
            <a:extLst>
              <a:ext uri="{FF2B5EF4-FFF2-40B4-BE49-F238E27FC236}">
                <a16:creationId xmlns:a16="http://schemas.microsoft.com/office/drawing/2014/main" id="{D205B455-49FC-9B5A-55EA-513191DA4D9D}"/>
              </a:ext>
            </a:extLst>
          </p:cNvPr>
          <p:cNvSpPr>
            <a:spLocks noGrp="1"/>
          </p:cNvSpPr>
          <p:nvPr>
            <p:ph type="sldNum" sz="quarter" idx="12"/>
          </p:nvPr>
        </p:nvSpPr>
        <p:spPr/>
        <p:txBody>
          <a:bodyPr/>
          <a:lstStyle/>
          <a:p>
            <a:fld id="{BE33F7A0-71F0-446B-9DE8-6D75BE64EE0F}" type="slidenum">
              <a:rPr lang="en-US" smtClean="0"/>
              <a:pPr/>
              <a:t>5</a:t>
            </a:fld>
            <a:endParaRPr lang="en-US"/>
          </a:p>
        </p:txBody>
      </p:sp>
      <p:sp>
        <p:nvSpPr>
          <p:cNvPr id="9" name="Content Placeholder 1">
            <a:extLst>
              <a:ext uri="{FF2B5EF4-FFF2-40B4-BE49-F238E27FC236}">
                <a16:creationId xmlns:a16="http://schemas.microsoft.com/office/drawing/2014/main" id="{3D74EE9C-38CA-824D-E2EF-D4F0F5EB53B7}"/>
              </a:ext>
            </a:extLst>
          </p:cNvPr>
          <p:cNvSpPr txBox="1">
            <a:spLocks/>
          </p:cNvSpPr>
          <p:nvPr/>
        </p:nvSpPr>
        <p:spPr>
          <a:xfrm>
            <a:off x="1564745" y="4906394"/>
            <a:ext cx="9103255" cy="825860"/>
          </a:xfrm>
          <a:prstGeom prst="rect">
            <a:avLst/>
          </a:prstGeom>
          <a:noFill/>
        </p:spPr>
        <p:txBody>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600" dirty="0"/>
              <a:t>In the primary HER2CLIMB-05 analysis with a median follow-up of ~23 months, </a:t>
            </a:r>
          </a:p>
          <a:p>
            <a:pPr marL="0" indent="0" algn="ctr">
              <a:spcBef>
                <a:spcPts val="0"/>
              </a:spcBef>
              <a:buNone/>
            </a:pPr>
            <a:r>
              <a:rPr lang="en-US" sz="1600" dirty="0"/>
              <a:t>addition of TUC to 1L maintenance HP vs control treatment extended PFS by nearly 9 months.</a:t>
            </a:r>
            <a:r>
              <a:rPr lang="en-US" sz="1600" baseline="30000" dirty="0"/>
              <a:t>1</a:t>
            </a:r>
            <a:endParaRPr lang="en-US" sz="1050" dirty="0"/>
          </a:p>
        </p:txBody>
      </p:sp>
      <p:sp>
        <p:nvSpPr>
          <p:cNvPr id="10" name="TextBox 9">
            <a:extLst>
              <a:ext uri="{FF2B5EF4-FFF2-40B4-BE49-F238E27FC236}">
                <a16:creationId xmlns:a16="http://schemas.microsoft.com/office/drawing/2014/main" id="{DFE5D874-5C48-C6D5-86CB-28D3C81B7D9E}"/>
              </a:ext>
            </a:extLst>
          </p:cNvPr>
          <p:cNvSpPr txBox="1"/>
          <p:nvPr/>
        </p:nvSpPr>
        <p:spPr>
          <a:xfrm>
            <a:off x="-1" y="5620656"/>
            <a:ext cx="11612881" cy="646331"/>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Data cutoff of date: September 5, 2025. *Two-sided </a:t>
            </a:r>
            <a:r>
              <a:rPr lang="en-GB" sz="900" i="1" dirty="0">
                <a:solidFill>
                  <a:schemeClr val="bg1"/>
                </a:solidFill>
                <a:latin typeface="Arial" panose="020B0604020202020204" pitchFamily="34" charset="0"/>
                <a:cs typeface="Arial" panose="020B0604020202020204" pitchFamily="34" charset="0"/>
              </a:rPr>
              <a:t>P</a:t>
            </a:r>
            <a:r>
              <a:rPr lang="en-GB" sz="900" dirty="0">
                <a:solidFill>
                  <a:schemeClr val="bg1"/>
                </a:solidFill>
                <a:latin typeface="Arial" panose="020B0604020202020204" pitchFamily="34" charset="0"/>
                <a:cs typeface="Arial" panose="020B0604020202020204" pitchFamily="34" charset="0"/>
              </a:rPr>
              <a:t>-value based on stratified log-rank test.</a:t>
            </a:r>
            <a:endParaRPr lang="en-US" sz="900" dirty="0">
              <a:solidFill>
                <a:schemeClr val="bg1"/>
              </a:solidFill>
              <a:latin typeface="Arial" panose="020B0604020202020204" pitchFamily="34" charset="0"/>
              <a:cs typeface="Arial" panose="020B0604020202020204" pitchFamily="34" charset="0"/>
            </a:endParaRPr>
          </a:p>
          <a:p>
            <a:r>
              <a:rPr lang="en-GB" sz="900">
                <a:solidFill>
                  <a:schemeClr val="bg1"/>
                </a:solidFill>
                <a:latin typeface="Arial" panose="020B0604020202020204" pitchFamily="34" charset="0"/>
                <a:cs typeface="Arial" panose="020B0604020202020204" pitchFamily="34" charset="0"/>
              </a:rPr>
              <a:t>*Two-sided nominal </a:t>
            </a:r>
            <a:r>
              <a:rPr lang="en-GB" sz="900" i="1">
                <a:solidFill>
                  <a:schemeClr val="bg1"/>
                </a:solidFill>
                <a:latin typeface="Arial" panose="020B0604020202020204" pitchFamily="34" charset="0"/>
                <a:cs typeface="Arial" panose="020B0604020202020204" pitchFamily="34" charset="0"/>
              </a:rPr>
              <a:t>P</a:t>
            </a:r>
            <a:r>
              <a:rPr lang="en-GB" sz="900">
                <a:solidFill>
                  <a:schemeClr val="bg1"/>
                </a:solidFill>
                <a:latin typeface="Arial" panose="020B0604020202020204" pitchFamily="34" charset="0"/>
                <a:cs typeface="Arial" panose="020B0604020202020204" pitchFamily="34" charset="0"/>
              </a:rPr>
              <a:t>-value based on stratified log-rank test</a:t>
            </a:r>
            <a:r>
              <a:rPr lang="en-GB" sz="900">
                <a:solidFill>
                  <a:schemeClr val="bg1"/>
                </a:solidFill>
                <a:cs typeface="Arial" panose="020B0604020202020204" pitchFamily="34" charset="0"/>
              </a:rPr>
              <a:t>. </a:t>
            </a:r>
            <a:r>
              <a:rPr lang="en-US" sz="900" baseline="30000">
                <a:solidFill>
                  <a:schemeClr val="bg1"/>
                </a:solidFill>
              </a:rPr>
              <a:t>†</a:t>
            </a:r>
            <a:r>
              <a:rPr lang="en-GB" sz="900">
                <a:solidFill>
                  <a:schemeClr val="bg1"/>
                </a:solidFill>
                <a:cs typeface="Arial" panose="020B0604020202020204" pitchFamily="34" charset="0"/>
              </a:rPr>
              <a:t>cORR </a:t>
            </a:r>
            <a:r>
              <a:rPr lang="en-GB" sz="900">
                <a:solidFill>
                  <a:schemeClr val="bg1"/>
                </a:solidFill>
                <a:latin typeface="Arial" panose="020B0604020202020204" pitchFamily="34" charset="0"/>
                <a:cs typeface="Arial" panose="020B0604020202020204" pitchFamily="34" charset="0"/>
              </a:rPr>
              <a:t>and DOR were assessed in patients with target or non-target lesions at baseline. CI </a:t>
            </a:r>
            <a:r>
              <a:rPr lang="en-GB" sz="900" dirty="0">
                <a:solidFill>
                  <a:schemeClr val="bg1"/>
                </a:solidFill>
                <a:latin typeface="Arial" panose="020B0604020202020204" pitchFamily="34" charset="0"/>
                <a:cs typeface="Arial" panose="020B0604020202020204" pitchFamily="34" charset="0"/>
              </a:rPr>
              <a:t>= confidence interval</a:t>
            </a:r>
            <a:r>
              <a:rPr lang="en-GB" sz="900">
                <a:solidFill>
                  <a:schemeClr val="bg1"/>
                </a:solidFill>
                <a:latin typeface="Arial" panose="020B0604020202020204" pitchFamily="34" charset="0"/>
                <a:cs typeface="Arial" panose="020B0604020202020204" pitchFamily="34" charset="0"/>
              </a:rPr>
              <a:t>; cORR, confirmed objective response rate; </a:t>
            </a:r>
          </a:p>
          <a:p>
            <a:r>
              <a:rPr lang="en-GB" sz="900">
                <a:solidFill>
                  <a:schemeClr val="bg1"/>
                </a:solidFill>
                <a:latin typeface="Arial" panose="020B0604020202020204" pitchFamily="34" charset="0"/>
                <a:cs typeface="Arial" panose="020B0604020202020204" pitchFamily="34" charset="0"/>
              </a:rPr>
              <a:t>DOR, duration of response; H </a:t>
            </a:r>
            <a:r>
              <a:rPr lang="en-GB" sz="900" dirty="0">
                <a:solidFill>
                  <a:schemeClr val="bg1"/>
                </a:solidFill>
                <a:latin typeface="Arial" panose="020B0604020202020204" pitchFamily="34" charset="0"/>
                <a:cs typeface="Arial" panose="020B0604020202020204" pitchFamily="34" charset="0"/>
              </a:rPr>
              <a:t>= trastuzumab</a:t>
            </a:r>
            <a:r>
              <a:rPr lang="en-GB" sz="900">
                <a:solidFill>
                  <a:schemeClr val="bg1"/>
                </a:solidFill>
                <a:latin typeface="Arial" panose="020B0604020202020204" pitchFamily="34" charset="0"/>
                <a:cs typeface="Arial" panose="020B0604020202020204" pitchFamily="34" charset="0"/>
              </a:rPr>
              <a:t>; HR </a:t>
            </a:r>
            <a:r>
              <a:rPr lang="en-GB" sz="900" dirty="0">
                <a:solidFill>
                  <a:schemeClr val="bg1"/>
                </a:solidFill>
                <a:latin typeface="Arial" panose="020B0604020202020204" pitchFamily="34" charset="0"/>
                <a:cs typeface="Arial" panose="020B0604020202020204" pitchFamily="34" charset="0"/>
              </a:rPr>
              <a:t>= hazard </a:t>
            </a:r>
            <a:r>
              <a:rPr lang="en-GB" sz="900">
                <a:solidFill>
                  <a:schemeClr val="bg1"/>
                </a:solidFill>
                <a:latin typeface="Arial" panose="020B0604020202020204" pitchFamily="34" charset="0"/>
                <a:cs typeface="Arial" panose="020B0604020202020204" pitchFamily="34" charset="0"/>
              </a:rPr>
              <a:t>ratio; P </a:t>
            </a:r>
            <a:r>
              <a:rPr lang="en-GB" sz="900" dirty="0">
                <a:solidFill>
                  <a:schemeClr val="bg1"/>
                </a:solidFill>
                <a:latin typeface="Arial" panose="020B0604020202020204" pitchFamily="34" charset="0"/>
                <a:cs typeface="Arial" panose="020B0604020202020204" pitchFamily="34" charset="0"/>
              </a:rPr>
              <a:t>= </a:t>
            </a:r>
            <a:r>
              <a:rPr lang="en-GB" sz="900">
                <a:solidFill>
                  <a:schemeClr val="bg1"/>
                </a:solidFill>
                <a:latin typeface="Arial" panose="020B0604020202020204" pitchFamily="34" charset="0"/>
                <a:cs typeface="Arial" panose="020B0604020202020204" pitchFamily="34" charset="0"/>
              </a:rPr>
              <a:t>pertuzumab; NE, not estimable; </a:t>
            </a:r>
            <a:r>
              <a:rPr lang="en-US" sz="900" dirty="0">
                <a:solidFill>
                  <a:schemeClr val="bg1"/>
                </a:solidFill>
                <a:latin typeface="Arial" panose="020B0604020202020204" pitchFamily="34" charset="0"/>
                <a:cs typeface="Arial" panose="020B0604020202020204" pitchFamily="34" charset="0"/>
              </a:rPr>
              <a:t>PBO = placebo; </a:t>
            </a:r>
            <a:r>
              <a:rPr lang="en-GB" sz="900" dirty="0">
                <a:solidFill>
                  <a:schemeClr val="bg1"/>
                </a:solidFill>
                <a:latin typeface="Arial" panose="020B0604020202020204" pitchFamily="34" charset="0"/>
                <a:cs typeface="Arial" panose="020B0604020202020204" pitchFamily="34" charset="0"/>
              </a:rPr>
              <a:t>PFS = progression-free </a:t>
            </a:r>
            <a:r>
              <a:rPr lang="en-GB" sz="900">
                <a:solidFill>
                  <a:schemeClr val="bg1"/>
                </a:solidFill>
                <a:latin typeface="Arial" panose="020B0604020202020204" pitchFamily="34" charset="0"/>
                <a:cs typeface="Arial" panose="020B0604020202020204" pitchFamily="34" charset="0"/>
              </a:rPr>
              <a:t>survival</a:t>
            </a:r>
            <a:r>
              <a:rPr lang="en-US" sz="900">
                <a:solidFill>
                  <a:schemeClr val="bg1"/>
                </a:solidFill>
                <a:latin typeface="Arial" panose="020B0604020202020204" pitchFamily="34" charset="0"/>
                <a:cs typeface="Arial" panose="020B0604020202020204" pitchFamily="34" charset="0"/>
              </a:rPr>
              <a:t>; </a:t>
            </a:r>
            <a:r>
              <a:rPr lang="en-GB" sz="900">
                <a:solidFill>
                  <a:schemeClr val="bg1"/>
                </a:solidFill>
                <a:latin typeface="Arial" panose="020B0604020202020204" pitchFamily="34" charset="0"/>
                <a:cs typeface="Arial" panose="020B0604020202020204" pitchFamily="34" charset="0"/>
              </a:rPr>
              <a:t>TUC </a:t>
            </a:r>
            <a:r>
              <a:rPr lang="en-GB" sz="900" dirty="0">
                <a:solidFill>
                  <a:schemeClr val="bg1"/>
                </a:solidFill>
                <a:latin typeface="Arial" panose="020B0604020202020204" pitchFamily="34" charset="0"/>
                <a:cs typeface="Arial" panose="020B0604020202020204" pitchFamily="34" charset="0"/>
              </a:rPr>
              <a:t>= </a:t>
            </a:r>
            <a:r>
              <a:rPr lang="en-GB" sz="900">
                <a:solidFill>
                  <a:schemeClr val="bg1"/>
                </a:solidFill>
                <a:latin typeface="Arial" panose="020B0604020202020204" pitchFamily="34" charset="0"/>
                <a:cs typeface="Arial" panose="020B0604020202020204" pitchFamily="34" charset="0"/>
              </a:rPr>
              <a:t>tucatinib. </a:t>
            </a:r>
          </a:p>
          <a:p>
            <a:r>
              <a:rPr lang="en-GB" sz="900">
                <a:solidFill>
                  <a:schemeClr val="bg1"/>
                </a:solidFill>
                <a:cs typeface="Arial" panose="020B0604020202020204" pitchFamily="34" charset="0"/>
              </a:rPr>
              <a:t>1. Dieras, V, et al. </a:t>
            </a:r>
            <a:r>
              <a:rPr lang="en-GB" sz="900" i="1">
                <a:solidFill>
                  <a:schemeClr val="bg1"/>
                </a:solidFill>
                <a:cs typeface="Arial" panose="020B0604020202020204" pitchFamily="34" charset="0"/>
              </a:rPr>
              <a:t>J Clin Oncol</a:t>
            </a:r>
            <a:r>
              <a:rPr lang="en-GB" sz="900">
                <a:solidFill>
                  <a:schemeClr val="bg1"/>
                </a:solidFill>
                <a:cs typeface="Arial" panose="020B0604020202020204" pitchFamily="34" charset="0"/>
              </a:rPr>
              <a:t>. Dec 2025. </a:t>
            </a:r>
            <a:r>
              <a:rPr lang="en-US" sz="900">
                <a:solidFill>
                  <a:schemeClr val="bg1"/>
                </a:solidFill>
              </a:rPr>
              <a:t>doi: 10.1200/JCO-25-02600. </a:t>
            </a:r>
            <a:endParaRPr lang="en-US" sz="900" dirty="0">
              <a:solidFill>
                <a:schemeClr val="bg1"/>
              </a:solidFill>
              <a:latin typeface="Arial" panose="020B0604020202020204" pitchFamily="34" charset="0"/>
              <a:cs typeface="Arial" panose="020B0604020202020204" pitchFamily="34" charset="0"/>
            </a:endParaRPr>
          </a:p>
        </p:txBody>
      </p:sp>
      <p:graphicFrame>
        <p:nvGraphicFramePr>
          <p:cNvPr id="38" name="Table 37">
            <a:extLst>
              <a:ext uri="{FF2B5EF4-FFF2-40B4-BE49-F238E27FC236}">
                <a16:creationId xmlns:a16="http://schemas.microsoft.com/office/drawing/2014/main" id="{240E76DB-C1D6-83B9-CCB3-4FF5B4FDC68B}"/>
              </a:ext>
            </a:extLst>
          </p:cNvPr>
          <p:cNvGraphicFramePr>
            <a:graphicFrameLocks noGrp="1"/>
          </p:cNvGraphicFramePr>
          <p:nvPr>
            <p:extLst>
              <p:ext uri="{D42A27DB-BD31-4B8C-83A1-F6EECF244321}">
                <p14:modId xmlns:p14="http://schemas.microsoft.com/office/powerpoint/2010/main" val="1699760366"/>
              </p:ext>
            </p:extLst>
          </p:nvPr>
        </p:nvGraphicFramePr>
        <p:xfrm>
          <a:off x="6972300" y="1009297"/>
          <a:ext cx="3657600" cy="2409444"/>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926781134"/>
                    </a:ext>
                  </a:extLst>
                </a:gridCol>
                <a:gridCol w="1005840">
                  <a:extLst>
                    <a:ext uri="{9D8B030D-6E8A-4147-A177-3AD203B41FA5}">
                      <a16:colId xmlns:a16="http://schemas.microsoft.com/office/drawing/2014/main" val="259620648"/>
                    </a:ext>
                  </a:extLst>
                </a:gridCol>
                <a:gridCol w="1005840">
                  <a:extLst>
                    <a:ext uri="{9D8B030D-6E8A-4147-A177-3AD203B41FA5}">
                      <a16:colId xmlns:a16="http://schemas.microsoft.com/office/drawing/2014/main" val="341041775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a:solidFill>
                          <a:schemeClr val="bg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mn-lt"/>
                          <a:cs typeface="Arial" panose="020B0604020202020204" pitchFamily="34" charset="0"/>
                        </a:rPr>
                        <a:t>TUC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mn-lt"/>
                          <a:cs typeface="Arial" panose="020B0604020202020204" pitchFamily="34" charset="0"/>
                        </a:rPr>
                        <a:t>(n = 326)</a:t>
                      </a:r>
                      <a:endParaRPr lang="en-US" sz="1050">
                        <a:solidFill>
                          <a:schemeClr val="bg1"/>
                        </a:solidFill>
                        <a:latin typeface="+mn-lt"/>
                        <a:cs typeface="Arial" panose="020B0604020202020204" pitchFamily="34" charset="0"/>
                      </a:endParaRPr>
                    </a:p>
                  </a:txBody>
                  <a:tcPr marT="18288" marB="18288">
                    <a:lnL w="12700" cmpd="sng">
                      <a:noFill/>
                    </a:lnL>
                    <a:solidFill>
                      <a:srgbClr val="0076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mn-lt"/>
                          <a:cs typeface="Arial" panose="020B0604020202020204" pitchFamily="34" charset="0"/>
                        </a:rPr>
                        <a:t>PBO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mn-lt"/>
                          <a:cs typeface="Arial" panose="020B0604020202020204" pitchFamily="34" charset="0"/>
                        </a:rPr>
                        <a:t>(n = 328)</a:t>
                      </a:r>
                      <a:endParaRPr lang="en-US" sz="1050">
                        <a:latin typeface="+mn-lt"/>
                        <a:cs typeface="Arial" panose="020B0604020202020204" pitchFamily="34" charset="0"/>
                      </a:endParaRPr>
                    </a:p>
                  </a:txBody>
                  <a:tcPr marT="18288" marB="18288">
                    <a:solidFill>
                      <a:schemeClr val="tx1"/>
                    </a:solidFill>
                  </a:tcPr>
                </a:tc>
                <a:extLst>
                  <a:ext uri="{0D108BD9-81ED-4DB2-BD59-A6C34878D82A}">
                    <a16:rowId xmlns:a16="http://schemas.microsoft.com/office/drawing/2014/main" val="1233574201"/>
                  </a:ext>
                </a:extLst>
              </a:tr>
              <a:tr h="0">
                <a:tc>
                  <a:txBody>
                    <a:bodyPr/>
                    <a:lstStyle/>
                    <a:p>
                      <a:pPr algn="r"/>
                      <a:r>
                        <a:rPr lang="en-US" sz="1050" b="1">
                          <a:latin typeface="Arial" panose="020B0604020202020204" pitchFamily="34" charset="0"/>
                          <a:cs typeface="Arial" panose="020B0604020202020204" pitchFamily="34" charset="0"/>
                        </a:rPr>
                        <a:t>Events</a:t>
                      </a: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50">
                          <a:latin typeface="+mn-lt"/>
                          <a:cs typeface="Arial" panose="020B0604020202020204" pitchFamily="34" charset="0"/>
                        </a:rPr>
                        <a:t>141</a:t>
                      </a:r>
                    </a:p>
                  </a:txBody>
                  <a:tcPr marT="18288" marB="18288">
                    <a:lnL w="12700" cmpd="sng">
                      <a:noFill/>
                    </a:lnL>
                    <a:solidFill>
                      <a:srgbClr val="DEEBF7"/>
                    </a:solidFill>
                  </a:tcPr>
                </a:tc>
                <a:tc>
                  <a:txBody>
                    <a:bodyPr/>
                    <a:lstStyle/>
                    <a:p>
                      <a:pPr algn="ctr"/>
                      <a:r>
                        <a:rPr lang="en-US" sz="1050">
                          <a:latin typeface="+mn-lt"/>
                          <a:cs typeface="Arial" panose="020B0604020202020204" pitchFamily="34" charset="0"/>
                        </a:rPr>
                        <a:t>191</a:t>
                      </a:r>
                    </a:p>
                  </a:txBody>
                  <a:tcPr marT="18288" marB="18288">
                    <a:solidFill>
                      <a:schemeClr val="bg1">
                        <a:lumMod val="95000"/>
                      </a:schemeClr>
                    </a:solidFill>
                  </a:tcPr>
                </a:tc>
                <a:extLst>
                  <a:ext uri="{0D108BD9-81ED-4DB2-BD59-A6C34878D82A}">
                    <a16:rowId xmlns:a16="http://schemas.microsoft.com/office/drawing/2014/main" val="2821001935"/>
                  </a:ext>
                </a:extLst>
              </a:tr>
              <a:tr h="0">
                <a:tc>
                  <a:txBody>
                    <a:bodyPr/>
                    <a:lstStyle/>
                    <a:p>
                      <a:pPr algn="r"/>
                      <a:r>
                        <a:rPr lang="en-US" sz="1050" b="1">
                          <a:latin typeface="Arial" panose="020B0604020202020204" pitchFamily="34" charset="0"/>
                          <a:cs typeface="Arial" panose="020B0604020202020204" pitchFamily="34" charset="0"/>
                        </a:rPr>
                        <a:t>Median PFS, mos </a:t>
                      </a:r>
                    </a:p>
                    <a:p>
                      <a:pPr algn="r"/>
                      <a:r>
                        <a:rPr lang="en-US" sz="1050" b="1">
                          <a:latin typeface="Arial" panose="020B0604020202020204" pitchFamily="34" charset="0"/>
                          <a:cs typeface="Arial" panose="020B0604020202020204" pitchFamily="34" charset="0"/>
                        </a:rPr>
                        <a:t>(95% CI)</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50" b="1">
                          <a:latin typeface="+mn-lt"/>
                          <a:cs typeface="Arial" panose="020B0604020202020204" pitchFamily="34" charset="0"/>
                        </a:rPr>
                        <a:t>24.9 </a:t>
                      </a:r>
                    </a:p>
                    <a:p>
                      <a:pPr algn="ctr"/>
                      <a:r>
                        <a:rPr lang="en-US" sz="1050" b="1">
                          <a:latin typeface="+mn-lt"/>
                          <a:cs typeface="Arial" panose="020B0604020202020204" pitchFamily="34" charset="0"/>
                        </a:rPr>
                        <a:t>(21.3</a:t>
                      </a:r>
                      <a:r>
                        <a:rPr lang="en-US" sz="1050" b="1">
                          <a:latin typeface="Arial" panose="020B0604020202020204" pitchFamily="34" charset="0"/>
                          <a:cs typeface="Arial" panose="020B0604020202020204" pitchFamily="34" charset="0"/>
                        </a:rPr>
                        <a:t>−</a:t>
                      </a:r>
                      <a:r>
                        <a:rPr lang="en-US" sz="1050" b="1">
                          <a:latin typeface="+mn-lt"/>
                          <a:cs typeface="Arial" panose="020B0604020202020204" pitchFamily="34" charset="0"/>
                        </a:rPr>
                        <a:t>NE)</a:t>
                      </a:r>
                    </a:p>
                  </a:txBody>
                  <a:tcPr marT="18288" marB="18288">
                    <a:lnL w="12700" cmpd="sng">
                      <a:noFill/>
                    </a:lnL>
                    <a:solidFill>
                      <a:srgbClr val="DEEBF7"/>
                    </a:solidFill>
                  </a:tcPr>
                </a:tc>
                <a:tc>
                  <a:txBody>
                    <a:bodyPr/>
                    <a:lstStyle/>
                    <a:p>
                      <a:pPr algn="ctr"/>
                      <a:r>
                        <a:rPr lang="en-US" sz="1050" b="1">
                          <a:latin typeface="+mn-lt"/>
                          <a:cs typeface="Arial" panose="020B0604020202020204" pitchFamily="34" charset="0"/>
                        </a:rPr>
                        <a:t>16.3 </a:t>
                      </a:r>
                    </a:p>
                    <a:p>
                      <a:pPr algn="ctr"/>
                      <a:r>
                        <a:rPr lang="en-US" sz="1050" b="1">
                          <a:latin typeface="+mn-lt"/>
                          <a:cs typeface="Arial" panose="020B0604020202020204" pitchFamily="34" charset="0"/>
                        </a:rPr>
                        <a:t>(12.6</a:t>
                      </a:r>
                      <a:r>
                        <a:rPr lang="en-US" sz="1050" b="1">
                          <a:latin typeface="Arial" panose="020B0604020202020204" pitchFamily="34" charset="0"/>
                          <a:cs typeface="Arial" panose="020B0604020202020204" pitchFamily="34" charset="0"/>
                        </a:rPr>
                        <a:t>−</a:t>
                      </a:r>
                      <a:r>
                        <a:rPr lang="en-US" sz="1050" b="1">
                          <a:latin typeface="+mn-lt"/>
                          <a:cs typeface="Arial" panose="020B0604020202020204" pitchFamily="34" charset="0"/>
                        </a:rPr>
                        <a:t>18.7)</a:t>
                      </a:r>
                    </a:p>
                  </a:txBody>
                  <a:tcPr marT="18288" marB="18288">
                    <a:solidFill>
                      <a:schemeClr val="bg1">
                        <a:lumMod val="95000"/>
                      </a:schemeClr>
                    </a:solidFill>
                  </a:tcPr>
                </a:tc>
                <a:extLst>
                  <a:ext uri="{0D108BD9-81ED-4DB2-BD59-A6C34878D82A}">
                    <a16:rowId xmlns:a16="http://schemas.microsoft.com/office/drawing/2014/main" val="305093319"/>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HR (95% CI) </a:t>
                      </a:r>
                      <a:r>
                        <a:rPr lang="en-US" sz="1050" b="1" i="1">
                          <a:latin typeface="Arial" panose="020B0604020202020204" pitchFamily="34" charset="0"/>
                          <a:cs typeface="Arial" panose="020B0604020202020204" pitchFamily="34" charset="0"/>
                        </a:rPr>
                        <a:t>P</a:t>
                      </a:r>
                      <a:r>
                        <a:rPr lang="en-US" sz="1050" b="1">
                          <a:latin typeface="Arial" panose="020B0604020202020204" pitchFamily="34" charset="0"/>
                          <a:cs typeface="Arial" panose="020B0604020202020204" pitchFamily="34" charset="0"/>
                        </a:rPr>
                        <a:t>−value*</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0.641 (0.514−0.799); &lt; 0.0001</a:t>
                      </a:r>
                      <a:endParaRPr lang="en-US" sz="1050" b="1" dirty="0">
                        <a:latin typeface="Arial" panose="020B0604020202020204" pitchFamily="34" charset="0"/>
                        <a:cs typeface="Arial" panose="020B0604020202020204" pitchFamily="34" charset="0"/>
                      </a:endParaRPr>
                    </a:p>
                  </a:txBody>
                  <a:tcPr marT="18288" marB="18288">
                    <a:lnL w="12700" cmpd="sng">
                      <a:noFill/>
                    </a:lnL>
                    <a:solidFill>
                      <a:schemeClr val="bg1">
                        <a:lumMod val="85000"/>
                      </a:schemeClr>
                    </a:solidFill>
                  </a:tcPr>
                </a:tc>
                <a:tc hMerge="1">
                  <a:txBody>
                    <a:bodyPr/>
                    <a:lstStyle/>
                    <a:p>
                      <a:endParaRPr lang="en-US"/>
                    </a:p>
                  </a:txBody>
                  <a:tcPr/>
                </a:tc>
                <a:extLst>
                  <a:ext uri="{0D108BD9-81ED-4DB2-BD59-A6C34878D82A}">
                    <a16:rowId xmlns:a16="http://schemas.microsoft.com/office/drawing/2014/main" val="88850587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50" b="1">
                          <a:solidFill>
                            <a:srgbClr val="0000FF"/>
                          </a:solidFill>
                          <a:latin typeface="+mn-lt"/>
                          <a:cs typeface="Arial" panose="020B0604020202020204" pitchFamily="34" charset="0"/>
                        </a:rPr>
                        <a:t>Δ</a:t>
                      </a:r>
                      <a:r>
                        <a:rPr lang="en-US" sz="1050" b="1">
                          <a:solidFill>
                            <a:srgbClr val="0000FF"/>
                          </a:solidFill>
                          <a:latin typeface="+mn-lt"/>
                          <a:cs typeface="Arial" panose="020B0604020202020204" pitchFamily="34" charset="0"/>
                        </a:rPr>
                        <a:t> of 8.6 months</a:t>
                      </a:r>
                    </a:p>
                  </a:txBody>
                  <a:tcPr marT="18288" marB="18288">
                    <a:lnL w="12700" cmpd="sng">
                      <a:noFill/>
                    </a:lnL>
                    <a:solidFill>
                      <a:schemeClr val="bg1">
                        <a:lumMod val="85000"/>
                      </a:schemeClr>
                    </a:solidFill>
                  </a:tcPr>
                </a:tc>
                <a:tc hMerge="1">
                  <a:txBody>
                    <a:bodyPr/>
                    <a:lstStyle/>
                    <a:p>
                      <a:endParaRPr lang="en-US"/>
                    </a:p>
                  </a:txBody>
                  <a:tcPr/>
                </a:tc>
                <a:extLst>
                  <a:ext uri="{0D108BD9-81ED-4DB2-BD59-A6C34878D82A}">
                    <a16:rowId xmlns:a16="http://schemas.microsoft.com/office/drawing/2014/main" val="4193608635"/>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tx1"/>
                          </a:solidFill>
                          <a:latin typeface="+mn-lt"/>
                          <a:cs typeface="Arial" panose="020B0604020202020204" pitchFamily="34" charset="0"/>
                        </a:rPr>
                        <a:t>n = 296</a:t>
                      </a:r>
                    </a:p>
                  </a:txBody>
                  <a:tcPr marT="18288" marB="18288">
                    <a:lnL w="12700" cmpd="sng">
                      <a:noFill/>
                    </a:lnL>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n = 297</a:t>
                      </a:r>
                    </a:p>
                  </a:txBody>
                  <a:tcPr marT="18288" marB="18288">
                    <a:solidFill>
                      <a:schemeClr val="bg1">
                        <a:lumMod val="95000"/>
                      </a:schemeClr>
                    </a:solidFill>
                  </a:tcPr>
                </a:tc>
                <a:extLst>
                  <a:ext uri="{0D108BD9-81ED-4DB2-BD59-A6C34878D82A}">
                    <a16:rowId xmlns:a16="http://schemas.microsoft.com/office/drawing/2014/main" val="2314790175"/>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mn-lt"/>
                          <a:cs typeface="Arial" panose="020B0604020202020204" pitchFamily="34" charset="0"/>
                        </a:rPr>
                        <a:t>cORR,</a:t>
                      </a:r>
                      <a:r>
                        <a:rPr lang="en-US" sz="1050" b="0" i="0" kern="1200" baseline="30000">
                          <a:solidFill>
                            <a:schemeClr val="tx1"/>
                          </a:solidFill>
                          <a:effectLst/>
                          <a:latin typeface="+mn-lt"/>
                          <a:ea typeface="+mn-ea"/>
                          <a:cs typeface="+mn-cs"/>
                        </a:rPr>
                        <a:t>†</a:t>
                      </a:r>
                      <a:r>
                        <a:rPr lang="en-US" sz="1050" b="1">
                          <a:latin typeface="+mn-lt"/>
                          <a:cs typeface="Arial" panose="020B0604020202020204" pitchFamily="34" charset="0"/>
                        </a:rPr>
                        <a:t> </a:t>
                      </a:r>
                      <a:r>
                        <a:rPr lang="en-US" sz="1050" b="1">
                          <a:latin typeface="Arial" panose="020B0604020202020204" pitchFamily="34" charset="0"/>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(95% CI)</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22.6 (18.0</a:t>
                      </a:r>
                      <a:r>
                        <a:rPr lang="en-GB" sz="1050" b="0" kern="1200">
                          <a:solidFill>
                            <a:schemeClr val="tx1"/>
                          </a:solidFill>
                          <a:effectLst/>
                          <a:latin typeface="+mn-lt"/>
                        </a:rPr>
                        <a:t>−27.8)</a:t>
                      </a:r>
                      <a:endParaRPr lang="en-US" sz="1050">
                        <a:solidFill>
                          <a:schemeClr val="tx1"/>
                        </a:solidFill>
                        <a:latin typeface="+mn-lt"/>
                        <a:cs typeface="Arial" panose="020B0604020202020204" pitchFamily="34" charset="0"/>
                      </a:endParaRPr>
                    </a:p>
                  </a:txBody>
                  <a:tcPr marT="18288" marB="18288">
                    <a:lnL w="12700" cmpd="sng">
                      <a:noFill/>
                    </a:lnL>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15.2 (11.3</a:t>
                      </a:r>
                      <a:r>
                        <a:rPr lang="en-GB" sz="1050" b="0" kern="1200">
                          <a:solidFill>
                            <a:schemeClr val="tx1"/>
                          </a:solidFill>
                          <a:effectLst/>
                          <a:latin typeface="+mn-lt"/>
                        </a:rPr>
                        <a:t>−19.7)</a:t>
                      </a:r>
                      <a:endParaRPr lang="en-US" sz="1050" b="0">
                        <a:solidFill>
                          <a:schemeClr val="tx1"/>
                        </a:solidFill>
                        <a:latin typeface="+mn-lt"/>
                      </a:endParaRPr>
                    </a:p>
                  </a:txBody>
                  <a:tcPr marT="18288" marB="18288">
                    <a:solidFill>
                      <a:schemeClr val="bg1">
                        <a:lumMod val="95000"/>
                      </a:schemeClr>
                    </a:solidFill>
                  </a:tcPr>
                </a:tc>
                <a:extLst>
                  <a:ext uri="{0D108BD9-81ED-4DB2-BD59-A6C34878D82A}">
                    <a16:rowId xmlns:a16="http://schemas.microsoft.com/office/drawing/2014/main" val="91792405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tx1"/>
                          </a:solidFill>
                          <a:latin typeface="+mn-lt"/>
                          <a:cs typeface="Arial" panose="020B0604020202020204" pitchFamily="34" charset="0"/>
                        </a:rPr>
                        <a:t>n = 67</a:t>
                      </a:r>
                    </a:p>
                  </a:txBody>
                  <a:tcPr marT="18288" marB="18288">
                    <a:lnL w="12700" cmpd="sng">
                      <a:noFill/>
                    </a:lnL>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n = 45</a:t>
                      </a:r>
                    </a:p>
                  </a:txBody>
                  <a:tcPr marT="18288" marB="18288">
                    <a:solidFill>
                      <a:schemeClr val="bg1">
                        <a:lumMod val="95000"/>
                      </a:schemeClr>
                    </a:solidFill>
                  </a:tcPr>
                </a:tc>
                <a:extLst>
                  <a:ext uri="{0D108BD9-81ED-4DB2-BD59-A6C34878D82A}">
                    <a16:rowId xmlns:a16="http://schemas.microsoft.com/office/drawing/2014/main" val="1189756660"/>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Median DOR,</a:t>
                      </a:r>
                      <a:r>
                        <a:rPr lang="en-US" sz="1050" b="0" i="0" kern="1200" baseline="30000">
                          <a:solidFill>
                            <a:schemeClr val="tx1"/>
                          </a:solidFill>
                          <a:effectLst/>
                          <a:latin typeface="+mn-lt"/>
                          <a:ea typeface="+mn-ea"/>
                          <a:cs typeface="+mn-cs"/>
                        </a:rPr>
                        <a:t>†</a:t>
                      </a:r>
                      <a:r>
                        <a:rPr lang="en-US" sz="1050" b="1">
                          <a:latin typeface="Arial" panose="020B0604020202020204" pitchFamily="34" charset="0"/>
                          <a:cs typeface="Arial" panose="020B0604020202020204" pitchFamily="34" charset="0"/>
                        </a:rPr>
                        <a:t> mos</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(95% CI)</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20.9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(16.4</a:t>
                      </a:r>
                      <a:r>
                        <a:rPr lang="en-GB" sz="1050" b="0" kern="1200">
                          <a:solidFill>
                            <a:schemeClr val="tx1"/>
                          </a:solidFill>
                          <a:effectLst/>
                          <a:latin typeface="+mn-lt"/>
                        </a:rPr>
                        <a:t>−NE)</a:t>
                      </a:r>
                      <a:endParaRPr lang="en-US" sz="1050" b="0">
                        <a:solidFill>
                          <a:schemeClr val="tx1"/>
                        </a:solidFill>
                        <a:latin typeface="+mn-lt"/>
                      </a:endParaRPr>
                    </a:p>
                  </a:txBody>
                  <a:tcPr marT="18288" marB="18288">
                    <a:lnL w="12700" cmpd="sng">
                      <a:noFill/>
                    </a:lnL>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16.9 (12.3</a:t>
                      </a:r>
                      <a:r>
                        <a:rPr lang="en-GB" sz="1050" b="0" kern="1200">
                          <a:solidFill>
                            <a:schemeClr val="tx1"/>
                          </a:solidFill>
                          <a:effectLst/>
                          <a:latin typeface="+mn-lt"/>
                        </a:rPr>
                        <a:t>−NE)</a:t>
                      </a:r>
                      <a:endParaRPr lang="en-US" sz="1050" b="0">
                        <a:solidFill>
                          <a:schemeClr val="tx1"/>
                        </a:solidFill>
                        <a:latin typeface="+mn-lt"/>
                      </a:endParaRPr>
                    </a:p>
                  </a:txBody>
                  <a:tcPr marT="18288" marB="18288">
                    <a:solidFill>
                      <a:schemeClr val="bg1">
                        <a:lumMod val="95000"/>
                      </a:schemeClr>
                    </a:solidFill>
                  </a:tcPr>
                </a:tc>
                <a:extLst>
                  <a:ext uri="{0D108BD9-81ED-4DB2-BD59-A6C34878D82A}">
                    <a16:rowId xmlns:a16="http://schemas.microsoft.com/office/drawing/2014/main" val="1810899392"/>
                  </a:ext>
                </a:extLst>
              </a:tr>
            </a:tbl>
          </a:graphicData>
        </a:graphic>
      </p:graphicFrame>
      <p:grpSp>
        <p:nvGrpSpPr>
          <p:cNvPr id="7" name="Group 6">
            <a:extLst>
              <a:ext uri="{FF2B5EF4-FFF2-40B4-BE49-F238E27FC236}">
                <a16:creationId xmlns:a16="http://schemas.microsoft.com/office/drawing/2014/main" id="{525BB1B1-72A0-9B18-6BDF-AF6C96AFAFD1}"/>
              </a:ext>
            </a:extLst>
          </p:cNvPr>
          <p:cNvGrpSpPr/>
          <p:nvPr/>
        </p:nvGrpSpPr>
        <p:grpSpPr>
          <a:xfrm>
            <a:off x="1564745" y="4244413"/>
            <a:ext cx="6063819" cy="628932"/>
            <a:chOff x="755120" y="4244413"/>
            <a:chExt cx="6063819" cy="628932"/>
          </a:xfrm>
        </p:grpSpPr>
        <p:sp>
          <p:nvSpPr>
            <p:cNvPr id="39" name="TextBox 38">
              <a:extLst>
                <a:ext uri="{FF2B5EF4-FFF2-40B4-BE49-F238E27FC236}">
                  <a16:creationId xmlns:a16="http://schemas.microsoft.com/office/drawing/2014/main" id="{30AEAF81-D816-E53A-E893-45D72495E425}"/>
                </a:ext>
              </a:extLst>
            </p:cNvPr>
            <p:cNvSpPr txBox="1"/>
            <p:nvPr/>
          </p:nvSpPr>
          <p:spPr>
            <a:xfrm>
              <a:off x="1324662" y="4464424"/>
              <a:ext cx="5494277" cy="230832"/>
            </a:xfrm>
            <a:prstGeom prst="rect">
              <a:avLst/>
            </a:prstGeom>
            <a:noFill/>
          </p:spPr>
          <p:txBody>
            <a:bodyPr wrap="square" rtlCol="0">
              <a:spAutoFit/>
            </a:bodyPr>
            <a:lstStyle/>
            <a:p>
              <a:pPr defTabSz="630238"/>
              <a:r>
                <a:rPr lang="en-US" sz="900" b="1">
                  <a:solidFill>
                    <a:srgbClr val="0076A9"/>
                  </a:solidFill>
                  <a:latin typeface="Arial" panose="020B0604020202020204" pitchFamily="34" charset="0"/>
                  <a:cs typeface="Arial" panose="020B0604020202020204" pitchFamily="34" charset="0"/>
                </a:rPr>
                <a:t>326    296    274     236    222    178    143     95      67      31       10      3        0         0        0</a:t>
              </a:r>
            </a:p>
          </p:txBody>
        </p:sp>
        <p:sp>
          <p:nvSpPr>
            <p:cNvPr id="40" name="TextBox 39">
              <a:extLst>
                <a:ext uri="{FF2B5EF4-FFF2-40B4-BE49-F238E27FC236}">
                  <a16:creationId xmlns:a16="http://schemas.microsoft.com/office/drawing/2014/main" id="{70D5DC40-3139-6C77-B014-3471AD50BEC3}"/>
                </a:ext>
              </a:extLst>
            </p:cNvPr>
            <p:cNvSpPr txBox="1"/>
            <p:nvPr/>
          </p:nvSpPr>
          <p:spPr>
            <a:xfrm>
              <a:off x="1328522" y="4642513"/>
              <a:ext cx="5167114" cy="23083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328    283    249     200    182    142    109     65      46      24        9       6        2         1        0</a:t>
              </a:r>
              <a:endParaRPr lang="en-US" sz="900"/>
            </a:p>
          </p:txBody>
        </p:sp>
        <p:sp>
          <p:nvSpPr>
            <p:cNvPr id="41" name="TextBox 40">
              <a:extLst>
                <a:ext uri="{FF2B5EF4-FFF2-40B4-BE49-F238E27FC236}">
                  <a16:creationId xmlns:a16="http://schemas.microsoft.com/office/drawing/2014/main" id="{960F28FE-5D9F-87FE-4B6E-ED0C273FC522}"/>
                </a:ext>
              </a:extLst>
            </p:cNvPr>
            <p:cNvSpPr txBox="1"/>
            <p:nvPr/>
          </p:nvSpPr>
          <p:spPr>
            <a:xfrm>
              <a:off x="755121" y="4464424"/>
              <a:ext cx="798716" cy="230832"/>
            </a:xfrm>
            <a:prstGeom prst="rect">
              <a:avLst/>
            </a:prstGeom>
            <a:noFill/>
          </p:spPr>
          <p:txBody>
            <a:bodyPr wrap="square" rtlCol="0">
              <a:spAutoFit/>
            </a:bodyPr>
            <a:lstStyle/>
            <a:p>
              <a:r>
                <a:rPr lang="en-US" sz="900" b="1">
                  <a:solidFill>
                    <a:srgbClr val="0076A9"/>
                  </a:solidFill>
                  <a:latin typeface="Arial" panose="020B0604020202020204" pitchFamily="34" charset="0"/>
                  <a:cs typeface="Arial" panose="020B0604020202020204" pitchFamily="34" charset="0"/>
                </a:rPr>
                <a:t>TUC arm</a:t>
              </a:r>
              <a:endParaRPr lang="en-US" sz="900">
                <a:solidFill>
                  <a:srgbClr val="0076A9"/>
                </a:solidFill>
              </a:endParaRPr>
            </a:p>
          </p:txBody>
        </p:sp>
        <p:sp>
          <p:nvSpPr>
            <p:cNvPr id="42" name="TextBox 41">
              <a:extLst>
                <a:ext uri="{FF2B5EF4-FFF2-40B4-BE49-F238E27FC236}">
                  <a16:creationId xmlns:a16="http://schemas.microsoft.com/office/drawing/2014/main" id="{C4805E59-9DDA-704A-412B-52607E78F630}"/>
                </a:ext>
              </a:extLst>
            </p:cNvPr>
            <p:cNvSpPr txBox="1"/>
            <p:nvPr/>
          </p:nvSpPr>
          <p:spPr>
            <a:xfrm>
              <a:off x="774772" y="4286936"/>
              <a:ext cx="911978" cy="23083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No. at risk</a:t>
              </a:r>
              <a:endParaRPr lang="en-US" sz="900"/>
            </a:p>
          </p:txBody>
        </p:sp>
        <p:sp>
          <p:nvSpPr>
            <p:cNvPr id="43" name="TextBox 42">
              <a:extLst>
                <a:ext uri="{FF2B5EF4-FFF2-40B4-BE49-F238E27FC236}">
                  <a16:creationId xmlns:a16="http://schemas.microsoft.com/office/drawing/2014/main" id="{8B2EE407-03E5-52B0-8890-7B21FBA2D5DC}"/>
                </a:ext>
              </a:extLst>
            </p:cNvPr>
            <p:cNvSpPr txBox="1"/>
            <p:nvPr/>
          </p:nvSpPr>
          <p:spPr>
            <a:xfrm>
              <a:off x="755120" y="4642513"/>
              <a:ext cx="798717" cy="23083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PBO arm</a:t>
              </a:r>
              <a:endParaRPr lang="en-US" sz="900"/>
            </a:p>
          </p:txBody>
        </p:sp>
        <p:sp>
          <p:nvSpPr>
            <p:cNvPr id="44" name="TextBox 43">
              <a:extLst>
                <a:ext uri="{FF2B5EF4-FFF2-40B4-BE49-F238E27FC236}">
                  <a16:creationId xmlns:a16="http://schemas.microsoft.com/office/drawing/2014/main" id="{231DFDF5-52B2-71BC-57FB-28E2D100E5D8}"/>
                </a:ext>
              </a:extLst>
            </p:cNvPr>
            <p:cNvSpPr txBox="1"/>
            <p:nvPr/>
          </p:nvSpPr>
          <p:spPr>
            <a:xfrm>
              <a:off x="2969132" y="4244413"/>
              <a:ext cx="1442944" cy="276999"/>
            </a:xfrm>
            <a:prstGeom prst="rect">
              <a:avLst/>
            </a:prstGeom>
            <a:noFill/>
          </p:spPr>
          <p:txBody>
            <a:bodyPr wrap="square" rtlCol="0">
              <a:spAutoFit/>
            </a:bodyPr>
            <a:lstStyle/>
            <a:p>
              <a:pPr algn="ctr"/>
              <a:r>
                <a:rPr lang="en-US" sz="1200" b="1"/>
                <a:t>Time, mos</a:t>
              </a:r>
            </a:p>
          </p:txBody>
        </p:sp>
      </p:grpSp>
      <p:sp>
        <p:nvSpPr>
          <p:cNvPr id="45" name="TextBox 44">
            <a:extLst>
              <a:ext uri="{FF2B5EF4-FFF2-40B4-BE49-F238E27FC236}">
                <a16:creationId xmlns:a16="http://schemas.microsoft.com/office/drawing/2014/main" id="{ED8773E3-A759-7654-23D8-478FD28A9279}"/>
              </a:ext>
            </a:extLst>
          </p:cNvPr>
          <p:cNvSpPr txBox="1"/>
          <p:nvPr/>
        </p:nvSpPr>
        <p:spPr>
          <a:xfrm rot="16200000">
            <a:off x="874056" y="2414072"/>
            <a:ext cx="1762773" cy="307777"/>
          </a:xfrm>
          <a:prstGeom prst="rect">
            <a:avLst/>
          </a:prstGeom>
          <a:solidFill>
            <a:schemeClr val="bg1"/>
          </a:solidFill>
        </p:spPr>
        <p:txBody>
          <a:bodyPr wrap="square" rtlCol="0">
            <a:spAutoFit/>
          </a:bodyPr>
          <a:lstStyle/>
          <a:p>
            <a:pPr algn="ctr"/>
            <a:r>
              <a:rPr lang="en-US" sz="1400" b="1"/>
              <a:t>PFS probability, %</a:t>
            </a:r>
          </a:p>
        </p:txBody>
      </p:sp>
      <p:pic>
        <p:nvPicPr>
          <p:cNvPr id="5" name="Picture 4">
            <a:extLst>
              <a:ext uri="{FF2B5EF4-FFF2-40B4-BE49-F238E27FC236}">
                <a16:creationId xmlns:a16="http://schemas.microsoft.com/office/drawing/2014/main" id="{2B37CDB0-0B47-400E-EC23-8F19C6B1A3DF}"/>
              </a:ext>
            </a:extLst>
          </p:cNvPr>
          <p:cNvPicPr>
            <a:picLocks noChangeAspect="1"/>
          </p:cNvPicPr>
          <p:nvPr/>
        </p:nvPicPr>
        <p:blipFill>
          <a:blip r:embed="rId3"/>
          <a:stretch>
            <a:fillRect/>
          </a:stretch>
        </p:blipFill>
        <p:spPr>
          <a:xfrm>
            <a:off x="1964576" y="1042699"/>
            <a:ext cx="4969543" cy="3245980"/>
          </a:xfrm>
          <a:prstGeom prst="rect">
            <a:avLst/>
          </a:prstGeom>
        </p:spPr>
      </p:pic>
      <p:sp>
        <p:nvSpPr>
          <p:cNvPr id="3" name="Rectangle 2">
            <a:extLst>
              <a:ext uri="{FF2B5EF4-FFF2-40B4-BE49-F238E27FC236}">
                <a16:creationId xmlns:a16="http://schemas.microsoft.com/office/drawing/2014/main" id="{4B51B1F6-39E7-4068-965A-B4C06147185B}"/>
              </a:ext>
            </a:extLst>
          </p:cNvPr>
          <p:cNvSpPr/>
          <p:nvPr/>
        </p:nvSpPr>
        <p:spPr>
          <a:xfrm>
            <a:off x="7271132" y="3040655"/>
            <a:ext cx="1322026" cy="374904"/>
          </a:xfrm>
          <a:prstGeom prst="rect">
            <a:avLst/>
          </a:prstGeom>
          <a:noFill/>
          <a:ln w="28575">
            <a:solidFill>
              <a:srgbClr val="CC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5D6A02A-7389-E698-3048-16003EFD4481}"/>
              </a:ext>
            </a:extLst>
          </p:cNvPr>
          <p:cNvSpPr/>
          <p:nvPr/>
        </p:nvSpPr>
        <p:spPr>
          <a:xfrm>
            <a:off x="7271132" y="2486804"/>
            <a:ext cx="1322026" cy="374904"/>
          </a:xfrm>
          <a:prstGeom prst="rect">
            <a:avLst/>
          </a:prstGeom>
          <a:noFill/>
          <a:ln w="28575">
            <a:solidFill>
              <a:srgbClr val="CC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63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9DC84-8FCA-D1D6-E21F-1244DE160C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74007A-F3A5-70AF-23AB-365523C00513}"/>
              </a:ext>
            </a:extLst>
          </p:cNvPr>
          <p:cNvSpPr>
            <a:spLocks noGrp="1"/>
          </p:cNvSpPr>
          <p:nvPr>
            <p:ph type="title"/>
          </p:nvPr>
        </p:nvSpPr>
        <p:spPr>
          <a:xfrm>
            <a:off x="231866" y="184149"/>
            <a:ext cx="10972800" cy="907864"/>
          </a:xfrm>
        </p:spPr>
        <p:txBody>
          <a:bodyPr>
            <a:normAutofit/>
          </a:bodyPr>
          <a:lstStyle/>
          <a:p>
            <a:r>
              <a:rPr lang="en-US" sz="3200"/>
              <a:t>Patient characteristics</a:t>
            </a:r>
          </a:p>
        </p:txBody>
      </p:sp>
      <p:sp>
        <p:nvSpPr>
          <p:cNvPr id="6" name="Text Placeholder 8">
            <a:extLst>
              <a:ext uri="{FF2B5EF4-FFF2-40B4-BE49-F238E27FC236}">
                <a16:creationId xmlns:a16="http://schemas.microsoft.com/office/drawing/2014/main" id="{DC3C3A7E-38E2-BEA2-CD59-24AA6F2DC222}"/>
              </a:ext>
            </a:extLst>
          </p:cNvPr>
          <p:cNvSpPr>
            <a:spLocks noGrp="1"/>
          </p:cNvSpPr>
          <p:nvPr>
            <p:ph type="body" sz="quarter" idx="15"/>
          </p:nvPr>
        </p:nvSpPr>
        <p:spPr>
          <a:xfrm>
            <a:off x="3324404" y="6271847"/>
            <a:ext cx="5852160" cy="281354"/>
          </a:xfrm>
        </p:spPr>
        <p:txBody>
          <a:bodyPr/>
          <a:lstStyle/>
          <a:p>
            <a:r>
              <a:rPr lang="en-US"/>
              <a:t>Erika Hamilton, MD</a:t>
            </a:r>
          </a:p>
        </p:txBody>
      </p:sp>
      <p:graphicFrame>
        <p:nvGraphicFramePr>
          <p:cNvPr id="5" name="Content Placeholder 3">
            <a:extLst>
              <a:ext uri="{FF2B5EF4-FFF2-40B4-BE49-F238E27FC236}">
                <a16:creationId xmlns:a16="http://schemas.microsoft.com/office/drawing/2014/main" id="{5BA357D8-EEED-A0D2-CFC9-ADC4E5818459}"/>
              </a:ext>
            </a:extLst>
          </p:cNvPr>
          <p:cNvGraphicFramePr>
            <a:graphicFrameLocks/>
          </p:cNvGraphicFramePr>
          <p:nvPr>
            <p:extLst>
              <p:ext uri="{D42A27DB-BD31-4B8C-83A1-F6EECF244321}">
                <p14:modId xmlns:p14="http://schemas.microsoft.com/office/powerpoint/2010/main" val="1022700419"/>
              </p:ext>
            </p:extLst>
          </p:nvPr>
        </p:nvGraphicFramePr>
        <p:xfrm>
          <a:off x="231866" y="1293204"/>
          <a:ext cx="11742815" cy="4298031"/>
        </p:xfrm>
        <a:graphic>
          <a:graphicData uri="http://schemas.openxmlformats.org/drawingml/2006/table">
            <a:tbl>
              <a:tblPr>
                <a:tableStyleId>{5C22544A-7EE6-4342-B048-85BDC9FD1C3A}</a:tableStyleId>
              </a:tblPr>
              <a:tblGrid>
                <a:gridCol w="2281187">
                  <a:extLst>
                    <a:ext uri="{9D8B030D-6E8A-4147-A177-3AD203B41FA5}">
                      <a16:colId xmlns:a16="http://schemas.microsoft.com/office/drawing/2014/main" val="1898919982"/>
                    </a:ext>
                  </a:extLst>
                </a:gridCol>
                <a:gridCol w="788469">
                  <a:extLst>
                    <a:ext uri="{9D8B030D-6E8A-4147-A177-3AD203B41FA5}">
                      <a16:colId xmlns:a16="http://schemas.microsoft.com/office/drawing/2014/main" val="3326537213"/>
                    </a:ext>
                  </a:extLst>
                </a:gridCol>
                <a:gridCol w="788469">
                  <a:extLst>
                    <a:ext uri="{9D8B030D-6E8A-4147-A177-3AD203B41FA5}">
                      <a16:colId xmlns:a16="http://schemas.microsoft.com/office/drawing/2014/main" val="1850036608"/>
                    </a:ext>
                  </a:extLst>
                </a:gridCol>
                <a:gridCol w="788469">
                  <a:extLst>
                    <a:ext uri="{9D8B030D-6E8A-4147-A177-3AD203B41FA5}">
                      <a16:colId xmlns:a16="http://schemas.microsoft.com/office/drawing/2014/main" val="3056667347"/>
                    </a:ext>
                  </a:extLst>
                </a:gridCol>
                <a:gridCol w="788469">
                  <a:extLst>
                    <a:ext uri="{9D8B030D-6E8A-4147-A177-3AD203B41FA5}">
                      <a16:colId xmlns:a16="http://schemas.microsoft.com/office/drawing/2014/main" val="3655062165"/>
                    </a:ext>
                  </a:extLst>
                </a:gridCol>
                <a:gridCol w="788469">
                  <a:extLst>
                    <a:ext uri="{9D8B030D-6E8A-4147-A177-3AD203B41FA5}">
                      <a16:colId xmlns:a16="http://schemas.microsoft.com/office/drawing/2014/main" val="2691241391"/>
                    </a:ext>
                  </a:extLst>
                </a:gridCol>
                <a:gridCol w="788469">
                  <a:extLst>
                    <a:ext uri="{9D8B030D-6E8A-4147-A177-3AD203B41FA5}">
                      <a16:colId xmlns:a16="http://schemas.microsoft.com/office/drawing/2014/main" val="135780640"/>
                    </a:ext>
                  </a:extLst>
                </a:gridCol>
                <a:gridCol w="788469">
                  <a:extLst>
                    <a:ext uri="{9D8B030D-6E8A-4147-A177-3AD203B41FA5}">
                      <a16:colId xmlns:a16="http://schemas.microsoft.com/office/drawing/2014/main" val="2593897516"/>
                    </a:ext>
                  </a:extLst>
                </a:gridCol>
                <a:gridCol w="788469">
                  <a:extLst>
                    <a:ext uri="{9D8B030D-6E8A-4147-A177-3AD203B41FA5}">
                      <a16:colId xmlns:a16="http://schemas.microsoft.com/office/drawing/2014/main" val="693663343"/>
                    </a:ext>
                  </a:extLst>
                </a:gridCol>
                <a:gridCol w="788469">
                  <a:extLst>
                    <a:ext uri="{9D8B030D-6E8A-4147-A177-3AD203B41FA5}">
                      <a16:colId xmlns:a16="http://schemas.microsoft.com/office/drawing/2014/main" val="4172869329"/>
                    </a:ext>
                  </a:extLst>
                </a:gridCol>
                <a:gridCol w="788469">
                  <a:extLst>
                    <a:ext uri="{9D8B030D-6E8A-4147-A177-3AD203B41FA5}">
                      <a16:colId xmlns:a16="http://schemas.microsoft.com/office/drawing/2014/main" val="552050025"/>
                    </a:ext>
                  </a:extLst>
                </a:gridCol>
                <a:gridCol w="788469">
                  <a:extLst>
                    <a:ext uri="{9D8B030D-6E8A-4147-A177-3AD203B41FA5}">
                      <a16:colId xmlns:a16="http://schemas.microsoft.com/office/drawing/2014/main" val="417805755"/>
                    </a:ext>
                  </a:extLst>
                </a:gridCol>
                <a:gridCol w="788469">
                  <a:extLst>
                    <a:ext uri="{9D8B030D-6E8A-4147-A177-3AD203B41FA5}">
                      <a16:colId xmlns:a16="http://schemas.microsoft.com/office/drawing/2014/main" val="1617691131"/>
                    </a:ext>
                  </a:extLst>
                </a:gridCol>
              </a:tblGrid>
              <a:tr h="313869">
                <a:tc>
                  <a:txBody>
                    <a:bodyPr/>
                    <a:lstStyle/>
                    <a:p>
                      <a:pPr marL="0" marR="0" indent="0">
                        <a:lnSpc>
                          <a:spcPct val="107000"/>
                        </a:lnSpc>
                        <a:spcBef>
                          <a:spcPts val="300"/>
                        </a:spcBef>
                        <a:spcAft>
                          <a:spcPts val="300"/>
                        </a:spcAft>
                        <a:buNone/>
                      </a:pPr>
                      <a:r>
                        <a:rPr lang="en-US" sz="1600" b="1">
                          <a:effectLst/>
                          <a:latin typeface="Arial" panose="020B0604020202020204" pitchFamily="34" charset="0"/>
                          <a:ea typeface="Times New Roman" panose="02020603050405020304" pitchFamily="18" charset="0"/>
                          <a:cs typeface="Arial" panose="020B0604020202020204" pitchFamily="34" charset="0"/>
                        </a:rPr>
                        <a:t>Subgroup</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ctr">
                        <a:lnSpc>
                          <a:spcPct val="100000"/>
                        </a:lnSpc>
                        <a:spcBef>
                          <a:spcPts val="0"/>
                        </a:spcBef>
                        <a:spcAft>
                          <a:spcPts val="0"/>
                        </a:spcAft>
                        <a:buNone/>
                      </a:pPr>
                      <a:r>
                        <a:rPr lang="en-US" sz="1600" b="1" dirty="0">
                          <a:effectLst/>
                          <a:latin typeface="Arial" panose="020B0604020202020204" pitchFamily="34" charset="0"/>
                          <a:ea typeface="Times New Roman" panose="02020603050405020304" pitchFamily="18" charset="0"/>
                          <a:cs typeface="Arial" panose="020B0604020202020204" pitchFamily="34" charset="0"/>
                        </a:rPr>
                        <a:t>HR–</a:t>
                      </a:r>
                    </a:p>
                    <a:p>
                      <a:pPr marL="0" marR="0" algn="ctr">
                        <a:lnSpc>
                          <a:spcPct val="100000"/>
                        </a:lnSpc>
                        <a:spcBef>
                          <a:spcPts val="0"/>
                        </a:spcBef>
                        <a:spcAft>
                          <a:spcPts val="0"/>
                        </a:spcAft>
                        <a:buNone/>
                      </a:pPr>
                      <a:r>
                        <a:rPr lang="en-US" sz="1400" b="1" dirty="0">
                          <a:effectLst/>
                          <a:latin typeface="Arial" panose="020B0604020202020204" pitchFamily="34" charset="0"/>
                          <a:ea typeface="Times New Roman" panose="02020603050405020304" pitchFamily="18" charset="0"/>
                          <a:cs typeface="Arial" panose="020B0604020202020204" pitchFamily="34" charset="0"/>
                        </a:rPr>
                        <a:t>(n = 310, 47.4%)</a:t>
                      </a:r>
                    </a:p>
                  </a:txBody>
                  <a:tcPr marL="5776" marR="577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0" marR="0" algn="ctr">
                        <a:lnSpc>
                          <a:spcPct val="100000"/>
                        </a:lnSpc>
                        <a:spcBef>
                          <a:spcPts val="0"/>
                        </a:spcBef>
                        <a:spcAft>
                          <a:spcPts val="0"/>
                        </a:spcAft>
                        <a:buNone/>
                      </a:pP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effectLst/>
                          <a:latin typeface="Arial" panose="020B0604020202020204" pitchFamily="34" charset="0"/>
                          <a:ea typeface="Times New Roman" panose="02020603050405020304" pitchFamily="18" charset="0"/>
                          <a:cs typeface="Arial" panose="020B0604020202020204" pitchFamily="34" charset="0"/>
                        </a:rPr>
                        <a:t>HR+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effectLst/>
                          <a:latin typeface="Arial" panose="020B0604020202020204" pitchFamily="34" charset="0"/>
                          <a:ea typeface="Times New Roman" panose="02020603050405020304" pitchFamily="18" charset="0"/>
                          <a:cs typeface="Arial" panose="020B0604020202020204" pitchFamily="34" charset="0"/>
                        </a:rPr>
                        <a:t>(n = 344, 52.6%)</a:t>
                      </a:r>
                    </a:p>
                  </a:txBody>
                  <a:tcPr marL="5776" marR="577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0" marR="0" algn="ctr">
                        <a:lnSpc>
                          <a:spcPct val="100000"/>
                        </a:lnSpc>
                        <a:spcBef>
                          <a:spcPts val="0"/>
                        </a:spcBef>
                        <a:spcAft>
                          <a:spcPts val="0"/>
                        </a:spcAft>
                        <a:buNone/>
                      </a:pP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ctr">
                        <a:lnSpc>
                          <a:spcPct val="100000"/>
                        </a:lnSpc>
                        <a:spcBef>
                          <a:spcPts val="0"/>
                        </a:spcBef>
                        <a:spcAft>
                          <a:spcPts val="0"/>
                        </a:spcAft>
                        <a:buNone/>
                      </a:pPr>
                      <a:r>
                        <a:rPr lang="en-US" sz="1600" b="1" dirty="0">
                          <a:effectLst/>
                          <a:latin typeface="Arial" panose="020B0604020202020204" pitchFamily="34" charset="0"/>
                          <a:ea typeface="Times New Roman" panose="02020603050405020304" pitchFamily="18" charset="0"/>
                          <a:cs typeface="Arial" panose="020B0604020202020204" pitchFamily="34" charset="0"/>
                        </a:rPr>
                        <a:t>With BM</a:t>
                      </a:r>
                    </a:p>
                    <a:p>
                      <a:pPr marL="0" marR="0" algn="ctr">
                        <a:lnSpc>
                          <a:spcPct val="100000"/>
                        </a:lnSpc>
                        <a:spcBef>
                          <a:spcPts val="0"/>
                        </a:spcBef>
                        <a:spcAft>
                          <a:spcPts val="0"/>
                        </a:spcAft>
                        <a:buNone/>
                      </a:pPr>
                      <a:r>
                        <a:rPr lang="en-US" sz="1400" b="1" dirty="0">
                          <a:effectLst/>
                          <a:latin typeface="Arial" panose="020B0604020202020204" pitchFamily="34" charset="0"/>
                          <a:ea typeface="Times New Roman" panose="02020603050405020304" pitchFamily="18" charset="0"/>
                          <a:cs typeface="Arial" panose="020B0604020202020204" pitchFamily="34" charset="0"/>
                        </a:rPr>
                        <a:t>(n = 81, 12.4%)</a:t>
                      </a:r>
                    </a:p>
                  </a:txBody>
                  <a:tcPr marL="5776" marR="577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marL="0" marR="0" algn="ctr">
                        <a:lnSpc>
                          <a:spcPct val="100000"/>
                        </a:lnSpc>
                        <a:spcBef>
                          <a:spcPts val="0"/>
                        </a:spcBef>
                        <a:spcAft>
                          <a:spcPts val="0"/>
                        </a:spcAft>
                        <a:buNone/>
                      </a:pP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ctr">
                        <a:lnSpc>
                          <a:spcPct val="100000"/>
                        </a:lnSpc>
                        <a:spcBef>
                          <a:spcPts val="0"/>
                        </a:spcBef>
                        <a:spcAft>
                          <a:spcPts val="0"/>
                        </a:spcAft>
                        <a:buNone/>
                      </a:pPr>
                      <a:r>
                        <a:rPr lang="en-US" sz="1600" b="1" dirty="0">
                          <a:effectLst/>
                          <a:latin typeface="Arial" panose="020B0604020202020204" pitchFamily="34" charset="0"/>
                          <a:ea typeface="Times New Roman" panose="02020603050405020304" pitchFamily="18" charset="0"/>
                          <a:cs typeface="Arial" panose="020B0604020202020204" pitchFamily="34" charset="0"/>
                        </a:rPr>
                        <a:t>Without BM</a:t>
                      </a:r>
                    </a:p>
                    <a:p>
                      <a:pPr marL="0" marR="0" algn="ctr">
                        <a:lnSpc>
                          <a:spcPct val="100000"/>
                        </a:lnSpc>
                        <a:spcBef>
                          <a:spcPts val="0"/>
                        </a:spcBef>
                        <a:spcAft>
                          <a:spcPts val="0"/>
                        </a:spcAft>
                        <a:buNone/>
                      </a:pPr>
                      <a:r>
                        <a:rPr lang="en-US" sz="1400" b="1" dirty="0">
                          <a:effectLst/>
                          <a:latin typeface="Arial" panose="020B0604020202020204" pitchFamily="34" charset="0"/>
                          <a:ea typeface="Times New Roman" panose="02020603050405020304" pitchFamily="18" charset="0"/>
                          <a:cs typeface="Arial" panose="020B0604020202020204" pitchFamily="34" charset="0"/>
                        </a:rPr>
                        <a:t>(n = 573, 87.6%)</a:t>
                      </a:r>
                    </a:p>
                  </a:txBody>
                  <a:tcPr marL="5776" marR="577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marL="0" marR="0" algn="ctr">
                        <a:lnSpc>
                          <a:spcPct val="100000"/>
                        </a:lnSpc>
                        <a:spcBef>
                          <a:spcPts val="0"/>
                        </a:spcBef>
                        <a:spcAft>
                          <a:spcPts val="0"/>
                        </a:spcAft>
                        <a:buNone/>
                      </a:pP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ctr">
                        <a:lnSpc>
                          <a:spcPct val="100000"/>
                        </a:lnSpc>
                        <a:spcBef>
                          <a:spcPts val="0"/>
                        </a:spcBef>
                        <a:spcAft>
                          <a:spcPts val="0"/>
                        </a:spcAft>
                        <a:buNone/>
                      </a:pPr>
                      <a:r>
                        <a:rPr lang="en-US" sz="1600" b="1" i="1" dirty="0">
                          <a:effectLst/>
                          <a:latin typeface="Arial" panose="020B0604020202020204" pitchFamily="34" charset="0"/>
                          <a:ea typeface="Times New Roman" panose="02020603050405020304" pitchFamily="18" charset="0"/>
                          <a:cs typeface="Arial" panose="020B0604020202020204" pitchFamily="34" charset="0"/>
                        </a:rPr>
                        <a:t>De novo</a:t>
                      </a:r>
                    </a:p>
                    <a:p>
                      <a:pPr marL="0" marR="0" algn="ctr">
                        <a:lnSpc>
                          <a:spcPct val="100000"/>
                        </a:lnSpc>
                        <a:spcBef>
                          <a:spcPts val="0"/>
                        </a:spcBef>
                        <a:spcAft>
                          <a:spcPts val="0"/>
                        </a:spcAft>
                        <a:buNone/>
                      </a:pPr>
                      <a:r>
                        <a:rPr lang="en-US" sz="1400" b="1" i="0" dirty="0">
                          <a:effectLst/>
                          <a:latin typeface="Arial" panose="020B0604020202020204" pitchFamily="34" charset="0"/>
                          <a:ea typeface="Times New Roman" panose="02020603050405020304" pitchFamily="18" charset="0"/>
                          <a:cs typeface="Arial" panose="020B0604020202020204" pitchFamily="34" charset="0"/>
                        </a:rPr>
                        <a:t>(n = 453, 69.3%)</a:t>
                      </a:r>
                    </a:p>
                  </a:txBody>
                  <a:tcPr marL="5776" marR="577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marL="0" marR="0" algn="ctr">
                        <a:lnSpc>
                          <a:spcPct val="100000"/>
                        </a:lnSpc>
                        <a:spcBef>
                          <a:spcPts val="0"/>
                        </a:spcBef>
                        <a:spcAft>
                          <a:spcPts val="0"/>
                        </a:spcAft>
                        <a:buNone/>
                      </a:pP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ctr">
                        <a:lnSpc>
                          <a:spcPct val="100000"/>
                        </a:lnSpc>
                        <a:spcBef>
                          <a:spcPts val="0"/>
                        </a:spcBef>
                        <a:spcAft>
                          <a:spcPts val="0"/>
                        </a:spcAft>
                        <a:buNone/>
                      </a:pPr>
                      <a:r>
                        <a:rPr lang="en-US" sz="1600" b="1" i="0" dirty="0">
                          <a:effectLst/>
                          <a:latin typeface="Arial" panose="020B0604020202020204" pitchFamily="34" charset="0"/>
                          <a:ea typeface="Times New Roman" panose="02020603050405020304" pitchFamily="18" charset="0"/>
                          <a:cs typeface="Arial" panose="020B0604020202020204" pitchFamily="34" charset="0"/>
                        </a:rPr>
                        <a:t>Recurrent</a:t>
                      </a:r>
                    </a:p>
                    <a:p>
                      <a:pPr marL="0" marR="0" algn="ctr">
                        <a:lnSpc>
                          <a:spcPct val="100000"/>
                        </a:lnSpc>
                        <a:spcBef>
                          <a:spcPts val="0"/>
                        </a:spcBef>
                        <a:spcAft>
                          <a:spcPts val="0"/>
                        </a:spcAft>
                        <a:buNone/>
                      </a:pPr>
                      <a:r>
                        <a:rPr lang="en-US" sz="1400" b="1" i="0" dirty="0">
                          <a:effectLst/>
                          <a:latin typeface="Arial" panose="020B0604020202020204" pitchFamily="34" charset="0"/>
                          <a:ea typeface="Times New Roman" panose="02020603050405020304" pitchFamily="18" charset="0"/>
                          <a:cs typeface="Arial" panose="020B0604020202020204" pitchFamily="34" charset="0"/>
                        </a:rPr>
                        <a:t>(n = 201, 30.7%)</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marL="0" marR="0" algn="ctr">
                        <a:lnSpc>
                          <a:spcPct val="100000"/>
                        </a:lnSpc>
                        <a:spcBef>
                          <a:spcPts val="0"/>
                        </a:spcBef>
                        <a:spcAft>
                          <a:spcPts val="0"/>
                        </a:spcAft>
                        <a:buNone/>
                      </a:pP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3967770"/>
                  </a:ext>
                </a:extLst>
              </a:tr>
              <a:tr h="549272">
                <a:tc>
                  <a:txBody>
                    <a:bodyPr/>
                    <a:lstStyle/>
                    <a:p>
                      <a:pPr marL="0" marR="0" indent="0">
                        <a:lnSpc>
                          <a:spcPct val="107000"/>
                        </a:lnSpc>
                        <a:spcBef>
                          <a:spcPts val="300"/>
                        </a:spcBef>
                        <a:spcAft>
                          <a:spcPts val="300"/>
                        </a:spcAft>
                        <a:buNone/>
                      </a:pPr>
                      <a:r>
                        <a:rPr lang="en-US" sz="1400" b="1">
                          <a:effectLst/>
                          <a:latin typeface="Arial" panose="020B0604020202020204" pitchFamily="34" charset="0"/>
                          <a:cs typeface="Arial" panose="020B0604020202020204" pitchFamily="34" charset="0"/>
                        </a:rPr>
                        <a:t>Characteristics</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buNone/>
                      </a:pPr>
                      <a:r>
                        <a:rPr lang="en-US" sz="1400" b="1">
                          <a:effectLst/>
                          <a:latin typeface="Arial" panose="020B0604020202020204" pitchFamily="34" charset="0"/>
                          <a:cs typeface="Arial" panose="020B0604020202020204" pitchFamily="34" charset="0"/>
                        </a:rPr>
                        <a:t>TUC</a:t>
                      </a:r>
                      <a:br>
                        <a:rPr lang="en-US" sz="1400" b="1">
                          <a:effectLst/>
                          <a:latin typeface="Arial" panose="020B0604020202020204" pitchFamily="34" charset="0"/>
                          <a:cs typeface="Arial" panose="020B0604020202020204" pitchFamily="34" charset="0"/>
                        </a:rPr>
                      </a:br>
                      <a:r>
                        <a:rPr lang="en-US" sz="1400" b="1">
                          <a:effectLst/>
                          <a:latin typeface="Arial" panose="020B0604020202020204" pitchFamily="34" charset="0"/>
                          <a:cs typeface="Arial" panose="020B0604020202020204" pitchFamily="34" charset="0"/>
                        </a:rPr>
                        <a:t>n = 158</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0000"/>
                        </a:lnSpc>
                        <a:spcBef>
                          <a:spcPts val="0"/>
                        </a:spcBef>
                        <a:spcAft>
                          <a:spcPts val="0"/>
                        </a:spcAft>
                        <a:buNone/>
                      </a:pPr>
                      <a:r>
                        <a:rPr lang="en-US" sz="1400" b="1">
                          <a:effectLst/>
                          <a:latin typeface="Arial" panose="020B0604020202020204" pitchFamily="34" charset="0"/>
                          <a:cs typeface="Arial" panose="020B0604020202020204" pitchFamily="34" charset="0"/>
                        </a:rPr>
                        <a:t>PBO</a:t>
                      </a:r>
                      <a:br>
                        <a:rPr lang="en-US" sz="1400" b="1">
                          <a:effectLst/>
                          <a:latin typeface="Arial" panose="020B0604020202020204" pitchFamily="34" charset="0"/>
                          <a:cs typeface="Arial" panose="020B0604020202020204" pitchFamily="34" charset="0"/>
                        </a:rPr>
                      </a:br>
                      <a:r>
                        <a:rPr lang="en-US" sz="1400" b="1">
                          <a:effectLst/>
                          <a:latin typeface="Arial" panose="020B0604020202020204" pitchFamily="34" charset="0"/>
                          <a:cs typeface="Arial" panose="020B0604020202020204" pitchFamily="34" charset="0"/>
                        </a:rPr>
                        <a:t>n = 152</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buNone/>
                      </a:pPr>
                      <a:r>
                        <a:rPr lang="en-US" sz="1400" b="1">
                          <a:effectLst/>
                          <a:latin typeface="Arial" panose="020B0604020202020204" pitchFamily="34" charset="0"/>
                          <a:cs typeface="Arial" panose="020B0604020202020204" pitchFamily="34" charset="0"/>
                        </a:rPr>
                        <a:t>TUC</a:t>
                      </a:r>
                      <a:br>
                        <a:rPr lang="en-US" sz="1400" b="1">
                          <a:effectLst/>
                          <a:latin typeface="Arial" panose="020B0604020202020204" pitchFamily="34" charset="0"/>
                          <a:cs typeface="Arial" panose="020B0604020202020204" pitchFamily="34" charset="0"/>
                        </a:rPr>
                      </a:br>
                      <a:r>
                        <a:rPr lang="en-US" sz="1400" b="1">
                          <a:effectLst/>
                          <a:latin typeface="Arial" panose="020B0604020202020204" pitchFamily="34" charset="0"/>
                          <a:cs typeface="Arial" panose="020B0604020202020204" pitchFamily="34" charset="0"/>
                        </a:rPr>
                        <a:t>n = 168</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0000"/>
                        </a:lnSpc>
                        <a:spcBef>
                          <a:spcPts val="0"/>
                        </a:spcBef>
                        <a:spcAft>
                          <a:spcPts val="0"/>
                        </a:spcAft>
                        <a:buNone/>
                      </a:pPr>
                      <a:r>
                        <a:rPr lang="en-US" sz="1400" b="1">
                          <a:effectLst/>
                          <a:latin typeface="Arial" panose="020B0604020202020204" pitchFamily="34" charset="0"/>
                          <a:cs typeface="Arial" panose="020B0604020202020204" pitchFamily="34" charset="0"/>
                        </a:rPr>
                        <a:t>PBO</a:t>
                      </a:r>
                      <a:br>
                        <a:rPr lang="en-US" sz="1400" b="1">
                          <a:effectLst/>
                          <a:latin typeface="Arial" panose="020B0604020202020204" pitchFamily="34" charset="0"/>
                          <a:cs typeface="Arial" panose="020B0604020202020204" pitchFamily="34" charset="0"/>
                        </a:rPr>
                      </a:br>
                      <a:r>
                        <a:rPr lang="en-US" sz="1400" b="1">
                          <a:effectLst/>
                          <a:latin typeface="Arial" panose="020B0604020202020204" pitchFamily="34" charset="0"/>
                          <a:cs typeface="Arial" panose="020B0604020202020204" pitchFamily="34" charset="0"/>
                        </a:rPr>
                        <a:t>n = 176</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buNone/>
                      </a:pPr>
                      <a:r>
                        <a:rPr lang="en-US" sz="1400" b="1">
                          <a:effectLst/>
                          <a:latin typeface="Arial" panose="020B0604020202020204" pitchFamily="34" charset="0"/>
                          <a:cs typeface="Arial" panose="020B0604020202020204" pitchFamily="34" charset="0"/>
                        </a:rPr>
                        <a:t>TUC</a:t>
                      </a:r>
                      <a:br>
                        <a:rPr lang="en-US" sz="1400" b="1">
                          <a:effectLst/>
                          <a:latin typeface="Arial" panose="020B0604020202020204" pitchFamily="34" charset="0"/>
                          <a:cs typeface="Arial" panose="020B0604020202020204" pitchFamily="34" charset="0"/>
                        </a:rPr>
                      </a:br>
                      <a:r>
                        <a:rPr lang="en-US" sz="1400" b="1">
                          <a:effectLst/>
                          <a:latin typeface="Arial" panose="020B0604020202020204" pitchFamily="34" charset="0"/>
                          <a:cs typeface="Arial" panose="020B0604020202020204" pitchFamily="34" charset="0"/>
                        </a:rPr>
                        <a:t>n = 41</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0000"/>
                        </a:lnSpc>
                        <a:spcBef>
                          <a:spcPts val="0"/>
                        </a:spcBef>
                        <a:spcAft>
                          <a:spcPts val="0"/>
                        </a:spcAft>
                        <a:buNone/>
                      </a:pPr>
                      <a:r>
                        <a:rPr lang="en-US" sz="1400" b="1">
                          <a:effectLst/>
                          <a:latin typeface="Arial" panose="020B0604020202020204" pitchFamily="34" charset="0"/>
                          <a:cs typeface="Arial" panose="020B0604020202020204" pitchFamily="34" charset="0"/>
                        </a:rPr>
                        <a:t>PBO</a:t>
                      </a:r>
                      <a:br>
                        <a:rPr lang="en-US" sz="1400" b="1">
                          <a:effectLst/>
                          <a:latin typeface="Arial" panose="020B0604020202020204" pitchFamily="34" charset="0"/>
                          <a:cs typeface="Arial" panose="020B0604020202020204" pitchFamily="34" charset="0"/>
                        </a:rPr>
                      </a:br>
                      <a:r>
                        <a:rPr lang="en-US" sz="1400" b="1">
                          <a:effectLst/>
                          <a:latin typeface="Arial" panose="020B0604020202020204" pitchFamily="34" charset="0"/>
                          <a:cs typeface="Arial" panose="020B0604020202020204" pitchFamily="34" charset="0"/>
                        </a:rPr>
                        <a:t>n = 40</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buNone/>
                      </a:pPr>
                      <a:r>
                        <a:rPr lang="en-US" sz="1400" b="1">
                          <a:effectLst/>
                          <a:latin typeface="Arial" panose="020B0604020202020204" pitchFamily="34" charset="0"/>
                          <a:cs typeface="Arial" panose="020B0604020202020204" pitchFamily="34" charset="0"/>
                        </a:rPr>
                        <a:t>TUC</a:t>
                      </a:r>
                      <a:br>
                        <a:rPr lang="en-US" sz="1400" b="1">
                          <a:effectLst/>
                          <a:latin typeface="Arial" panose="020B0604020202020204" pitchFamily="34" charset="0"/>
                          <a:cs typeface="Arial" panose="020B0604020202020204" pitchFamily="34" charset="0"/>
                        </a:rPr>
                      </a:br>
                      <a:r>
                        <a:rPr lang="en-US" sz="1400" b="1">
                          <a:effectLst/>
                          <a:latin typeface="Arial" panose="020B0604020202020204" pitchFamily="34" charset="0"/>
                          <a:cs typeface="Arial" panose="020B0604020202020204" pitchFamily="34" charset="0"/>
                        </a:rPr>
                        <a:t>n = 285</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0000"/>
                        </a:lnSpc>
                        <a:spcBef>
                          <a:spcPts val="0"/>
                        </a:spcBef>
                        <a:spcAft>
                          <a:spcPts val="0"/>
                        </a:spcAft>
                        <a:buNone/>
                      </a:pPr>
                      <a:r>
                        <a:rPr lang="en-US" sz="1400" b="1">
                          <a:effectLst/>
                          <a:latin typeface="Arial" panose="020B0604020202020204" pitchFamily="34" charset="0"/>
                          <a:cs typeface="Arial" panose="020B0604020202020204" pitchFamily="34" charset="0"/>
                        </a:rPr>
                        <a:t>PBO</a:t>
                      </a:r>
                      <a:br>
                        <a:rPr lang="en-US" sz="1400" b="1">
                          <a:effectLst/>
                          <a:latin typeface="Arial" panose="020B0604020202020204" pitchFamily="34" charset="0"/>
                          <a:cs typeface="Arial" panose="020B0604020202020204" pitchFamily="34" charset="0"/>
                        </a:rPr>
                      </a:br>
                      <a:r>
                        <a:rPr lang="en-US" sz="1400" b="1">
                          <a:effectLst/>
                          <a:latin typeface="Arial" panose="020B0604020202020204" pitchFamily="34" charset="0"/>
                          <a:cs typeface="Arial" panose="020B0604020202020204" pitchFamily="34" charset="0"/>
                        </a:rPr>
                        <a:t>n = 288</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buNone/>
                      </a:pPr>
                      <a:r>
                        <a:rPr lang="en-US" sz="1400" b="1">
                          <a:effectLst/>
                          <a:latin typeface="Arial" panose="020B0604020202020204" pitchFamily="34" charset="0"/>
                          <a:cs typeface="Arial" panose="020B0604020202020204" pitchFamily="34" charset="0"/>
                        </a:rPr>
                        <a:t>TUC</a:t>
                      </a:r>
                      <a:br>
                        <a:rPr lang="en-US" sz="1400" b="1">
                          <a:effectLst/>
                          <a:latin typeface="Arial" panose="020B0604020202020204" pitchFamily="34" charset="0"/>
                          <a:cs typeface="Arial" panose="020B0604020202020204" pitchFamily="34" charset="0"/>
                        </a:rPr>
                      </a:br>
                      <a:r>
                        <a:rPr lang="en-US" sz="1400" b="1">
                          <a:effectLst/>
                          <a:latin typeface="Arial" panose="020B0604020202020204" pitchFamily="34" charset="0"/>
                          <a:cs typeface="Arial" panose="020B0604020202020204" pitchFamily="34" charset="0"/>
                        </a:rPr>
                        <a:t>n = 227</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0000"/>
                        </a:lnSpc>
                        <a:spcBef>
                          <a:spcPts val="0"/>
                        </a:spcBef>
                        <a:spcAft>
                          <a:spcPts val="0"/>
                        </a:spcAft>
                        <a:buNone/>
                      </a:pPr>
                      <a:r>
                        <a:rPr lang="en-US" sz="1400" b="1">
                          <a:effectLst/>
                          <a:latin typeface="Arial" panose="020B0604020202020204" pitchFamily="34" charset="0"/>
                          <a:cs typeface="Arial" panose="020B0604020202020204" pitchFamily="34" charset="0"/>
                        </a:rPr>
                        <a:t>PBO</a:t>
                      </a:r>
                      <a:br>
                        <a:rPr lang="en-US" sz="1400" b="1">
                          <a:effectLst/>
                          <a:latin typeface="Arial" panose="020B0604020202020204" pitchFamily="34" charset="0"/>
                          <a:cs typeface="Arial" panose="020B0604020202020204" pitchFamily="34" charset="0"/>
                        </a:rPr>
                      </a:br>
                      <a:r>
                        <a:rPr lang="en-US" sz="1400" b="1">
                          <a:effectLst/>
                          <a:latin typeface="Arial" panose="020B0604020202020204" pitchFamily="34" charset="0"/>
                          <a:cs typeface="Arial" panose="020B0604020202020204" pitchFamily="34" charset="0"/>
                        </a:rPr>
                        <a:t>n = 226</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buNone/>
                      </a:pPr>
                      <a:r>
                        <a:rPr lang="en-US" sz="1400" b="1">
                          <a:effectLst/>
                          <a:latin typeface="Arial" panose="020B0604020202020204" pitchFamily="34" charset="0"/>
                          <a:cs typeface="Arial" panose="020B0604020202020204" pitchFamily="34" charset="0"/>
                        </a:rPr>
                        <a:t>TUC</a:t>
                      </a:r>
                      <a:br>
                        <a:rPr lang="en-US" sz="1400" b="1">
                          <a:effectLst/>
                          <a:latin typeface="Arial" panose="020B0604020202020204" pitchFamily="34" charset="0"/>
                          <a:cs typeface="Arial" panose="020B0604020202020204" pitchFamily="34" charset="0"/>
                        </a:rPr>
                      </a:br>
                      <a:r>
                        <a:rPr lang="en-US" sz="1400" b="1">
                          <a:effectLst/>
                          <a:latin typeface="Arial" panose="020B0604020202020204" pitchFamily="34" charset="0"/>
                          <a:cs typeface="Arial" panose="020B0604020202020204" pitchFamily="34" charset="0"/>
                        </a:rPr>
                        <a:t>n = 99</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0000"/>
                        </a:lnSpc>
                        <a:spcBef>
                          <a:spcPts val="0"/>
                        </a:spcBef>
                        <a:spcAft>
                          <a:spcPts val="0"/>
                        </a:spcAft>
                        <a:buNone/>
                      </a:pPr>
                      <a:r>
                        <a:rPr lang="en-US" sz="1400" b="1">
                          <a:effectLst/>
                          <a:latin typeface="Arial" panose="020B0604020202020204" pitchFamily="34" charset="0"/>
                          <a:cs typeface="Arial" panose="020B0604020202020204" pitchFamily="34" charset="0"/>
                        </a:rPr>
                        <a:t>PBO</a:t>
                      </a:r>
                      <a:br>
                        <a:rPr lang="en-US" sz="1400" b="1">
                          <a:effectLst/>
                          <a:latin typeface="Arial" panose="020B0604020202020204" pitchFamily="34" charset="0"/>
                          <a:cs typeface="Arial" panose="020B0604020202020204" pitchFamily="34" charset="0"/>
                        </a:rPr>
                      </a:br>
                      <a:r>
                        <a:rPr lang="en-US" sz="1400" b="1">
                          <a:effectLst/>
                          <a:latin typeface="Arial" panose="020B0604020202020204" pitchFamily="34" charset="0"/>
                          <a:cs typeface="Arial" panose="020B0604020202020204" pitchFamily="34" charset="0"/>
                        </a:rPr>
                        <a:t>n = 102</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1369128"/>
                  </a:ext>
                </a:extLst>
              </a:tr>
              <a:tr h="485600">
                <a:tc>
                  <a:txBody>
                    <a:bodyPr/>
                    <a:lstStyle/>
                    <a:p>
                      <a:pPr marL="0" marR="0">
                        <a:lnSpc>
                          <a:spcPct val="107000"/>
                        </a:lnSpc>
                        <a:spcBef>
                          <a:spcPts val="300"/>
                        </a:spcBef>
                        <a:spcAft>
                          <a:spcPts val="300"/>
                        </a:spcAft>
                        <a:buNone/>
                      </a:pPr>
                      <a:r>
                        <a:rPr lang="en-US" sz="1200" b="1">
                          <a:effectLst/>
                          <a:latin typeface="Arial" panose="020B0604020202020204" pitchFamily="34" charset="0"/>
                          <a:cs typeface="Arial" panose="020B0604020202020204" pitchFamily="34" charset="0"/>
                        </a:rPr>
                        <a:t>Age</a:t>
                      </a:r>
                      <a:r>
                        <a:rPr lang="en-US" sz="1200" b="0">
                          <a:effectLst/>
                          <a:latin typeface="Arial" panose="020B0604020202020204" pitchFamily="34" charset="0"/>
                          <a:cs typeface="Arial" panose="020B0604020202020204" pitchFamily="34" charset="0"/>
                        </a:rPr>
                        <a:t>, years, median </a:t>
                      </a:r>
                      <a:br>
                        <a:rPr lang="en-US" sz="1200" b="0">
                          <a:effectLst/>
                          <a:latin typeface="Arial" panose="020B0604020202020204" pitchFamily="34" charset="0"/>
                          <a:cs typeface="Arial" panose="020B0604020202020204" pitchFamily="34" charset="0"/>
                        </a:rPr>
                      </a:br>
                      <a:r>
                        <a:rPr lang="en-US" sz="1200" b="0">
                          <a:effectLst/>
                          <a:latin typeface="Arial" panose="020B0604020202020204" pitchFamily="34" charset="0"/>
                          <a:cs typeface="Arial" panose="020B0604020202020204" pitchFamily="34" charset="0"/>
                        </a:rPr>
                        <a:t>(range)</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54.0 (29−82)</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54.0 (29−80)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53.0 (24−79)</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53.0 (29−83)</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54.0 (42−73)</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51.5 (33−71)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54.0 (24−82)</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54.0 (29−83)</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52.0 (24−82)</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54.0 (29−80)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56.0 (34−81)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54.0 (35−83)</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21728979"/>
                  </a:ext>
                </a:extLst>
              </a:tr>
              <a:tr h="233687">
                <a:tc>
                  <a:txBody>
                    <a:bodyPr/>
                    <a:lstStyle/>
                    <a:p>
                      <a:pPr marL="0" marR="0">
                        <a:lnSpc>
                          <a:spcPct val="107000"/>
                        </a:lnSpc>
                        <a:spcBef>
                          <a:spcPts val="300"/>
                        </a:spcBef>
                        <a:spcAft>
                          <a:spcPts val="300"/>
                        </a:spcAft>
                        <a:buNone/>
                      </a:pPr>
                      <a:r>
                        <a:rPr lang="en-US" sz="1200" b="1">
                          <a:effectLst/>
                          <a:latin typeface="Arial" panose="020B0604020202020204" pitchFamily="34" charset="0"/>
                          <a:cs typeface="Arial" panose="020B0604020202020204" pitchFamily="34" charset="0"/>
                        </a:rPr>
                        <a:t>Race</a:t>
                      </a:r>
                      <a:r>
                        <a:rPr lang="en-US" sz="1200" b="0">
                          <a:effectLst/>
                          <a:latin typeface="Arial" panose="020B0604020202020204" pitchFamily="34" charset="0"/>
                          <a:cs typeface="Arial" panose="020B0604020202020204" pitchFamily="34" charset="0"/>
                        </a:rPr>
                        <a:t>, %</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algn="ctr">
                        <a:lnSpc>
                          <a:spcPct val="107000"/>
                        </a:lnSpc>
                        <a:spcBef>
                          <a:spcPts val="300"/>
                        </a:spcBef>
                        <a:spcAft>
                          <a:spcPts val="300"/>
                        </a:spcAft>
                        <a:buNone/>
                      </a:pP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EEBF7"/>
                    </a:solidFill>
                  </a:tcPr>
                </a:tc>
                <a:tc>
                  <a:txBody>
                    <a:bodyPr/>
                    <a:lstStyle/>
                    <a:p>
                      <a:pPr marL="0" marR="0" algn="ctr">
                        <a:lnSpc>
                          <a:spcPct val="107000"/>
                        </a:lnSpc>
                        <a:spcBef>
                          <a:spcPts val="300"/>
                        </a:spcBef>
                        <a:spcAft>
                          <a:spcPts val="300"/>
                        </a:spcAft>
                        <a:buNone/>
                      </a:pP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algn="ctr">
                        <a:lnSpc>
                          <a:spcPct val="107000"/>
                        </a:lnSpc>
                        <a:spcBef>
                          <a:spcPts val="300"/>
                        </a:spcBef>
                        <a:spcAft>
                          <a:spcPts val="300"/>
                        </a:spcAft>
                        <a:buNone/>
                      </a:pP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EEBF7"/>
                    </a:solidFill>
                  </a:tcPr>
                </a:tc>
                <a:tc>
                  <a:txBody>
                    <a:bodyPr/>
                    <a:lstStyle/>
                    <a:p>
                      <a:pPr marL="0" marR="0" algn="ctr">
                        <a:lnSpc>
                          <a:spcPct val="107000"/>
                        </a:lnSpc>
                        <a:spcBef>
                          <a:spcPts val="300"/>
                        </a:spcBef>
                        <a:spcAft>
                          <a:spcPts val="300"/>
                        </a:spcAft>
                        <a:buNone/>
                      </a:pP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algn="ctr">
                        <a:lnSpc>
                          <a:spcPct val="107000"/>
                        </a:lnSpc>
                        <a:spcBef>
                          <a:spcPts val="300"/>
                        </a:spcBef>
                        <a:spcAft>
                          <a:spcPts val="300"/>
                        </a:spcAft>
                        <a:buNone/>
                      </a:pP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EEBF7"/>
                    </a:solidFill>
                  </a:tcPr>
                </a:tc>
                <a:tc>
                  <a:txBody>
                    <a:bodyPr/>
                    <a:lstStyle/>
                    <a:p>
                      <a:pPr marL="0" marR="0" algn="ctr">
                        <a:lnSpc>
                          <a:spcPct val="107000"/>
                        </a:lnSpc>
                        <a:spcBef>
                          <a:spcPts val="300"/>
                        </a:spcBef>
                        <a:spcAft>
                          <a:spcPts val="300"/>
                        </a:spcAft>
                        <a:buNone/>
                      </a:pP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algn="ctr">
                        <a:lnSpc>
                          <a:spcPct val="107000"/>
                        </a:lnSpc>
                        <a:spcBef>
                          <a:spcPts val="300"/>
                        </a:spcBef>
                        <a:spcAft>
                          <a:spcPts val="300"/>
                        </a:spcAft>
                        <a:buNone/>
                      </a:pP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EEBF7"/>
                    </a:solidFill>
                  </a:tcPr>
                </a:tc>
                <a:tc>
                  <a:txBody>
                    <a:bodyPr/>
                    <a:lstStyle/>
                    <a:p>
                      <a:pPr marL="0" marR="0" algn="ctr">
                        <a:lnSpc>
                          <a:spcPct val="107000"/>
                        </a:lnSpc>
                        <a:spcBef>
                          <a:spcPts val="300"/>
                        </a:spcBef>
                        <a:spcAft>
                          <a:spcPts val="300"/>
                        </a:spcAft>
                        <a:buNone/>
                      </a:pP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algn="ctr">
                        <a:lnSpc>
                          <a:spcPct val="107000"/>
                        </a:lnSpc>
                        <a:spcBef>
                          <a:spcPts val="300"/>
                        </a:spcBef>
                        <a:spcAft>
                          <a:spcPts val="300"/>
                        </a:spcAft>
                        <a:buNone/>
                      </a:pP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EEBF7"/>
                    </a:solidFill>
                  </a:tcPr>
                </a:tc>
                <a:tc>
                  <a:txBody>
                    <a:bodyPr/>
                    <a:lstStyle/>
                    <a:p>
                      <a:pPr marL="0" marR="0" algn="ctr">
                        <a:lnSpc>
                          <a:spcPct val="107000"/>
                        </a:lnSpc>
                        <a:spcBef>
                          <a:spcPts val="300"/>
                        </a:spcBef>
                        <a:spcAft>
                          <a:spcPts val="300"/>
                        </a:spcAft>
                        <a:buNone/>
                      </a:pP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747036831"/>
                  </a:ext>
                </a:extLst>
              </a:tr>
              <a:tr h="233687">
                <a:tc>
                  <a:txBody>
                    <a:bodyPr/>
                    <a:lstStyle/>
                    <a:p>
                      <a:pPr marL="93345" marR="0">
                        <a:lnSpc>
                          <a:spcPct val="107000"/>
                        </a:lnSpc>
                        <a:spcBef>
                          <a:spcPts val="300"/>
                        </a:spcBef>
                        <a:spcAft>
                          <a:spcPts val="300"/>
                        </a:spcAft>
                        <a:buNone/>
                      </a:pPr>
                      <a:r>
                        <a:rPr lang="en-US" sz="1200" b="0">
                          <a:effectLst/>
                          <a:latin typeface="Arial" panose="020B0604020202020204" pitchFamily="34" charset="0"/>
                          <a:cs typeface="Arial" panose="020B0604020202020204" pitchFamily="34" charset="0"/>
                        </a:rPr>
                        <a:t>White</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43.0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40.1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47.0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48.9</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51.2</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50.0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44.2</a:t>
                      </a:r>
                    </a:p>
                  </a:txBody>
                  <a:tcPr marL="5776" marR="5776" marT="0" marB="0" anchor="b">
                    <a:lnL w="12700" cap="flat" cmpd="sng" algn="ctr">
                      <a:solidFill>
                        <a:schemeClr val="tx1"/>
                      </a:solidFill>
                      <a:prstDash val="solid"/>
                      <a:round/>
                      <a:headEnd type="none" w="med" len="med"/>
                      <a:tailEnd type="none" w="med" len="med"/>
                    </a:lnL>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44.1</a:t>
                      </a:r>
                    </a:p>
                  </a:txBody>
                  <a:tcPr marL="5776" marR="5776"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44.5</a:t>
                      </a:r>
                    </a:p>
                  </a:txBody>
                  <a:tcPr marL="5776" marR="5776" marT="0" marB="0" anchor="b">
                    <a:lnL w="12700" cap="flat" cmpd="sng" algn="ctr">
                      <a:solidFill>
                        <a:schemeClr val="tx1"/>
                      </a:solidFill>
                      <a:prstDash val="solid"/>
                      <a:round/>
                      <a:headEnd type="none" w="med" len="med"/>
                      <a:tailEnd type="none" w="med" len="med"/>
                    </a:lnL>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46.0</a:t>
                      </a:r>
                    </a:p>
                  </a:txBody>
                  <a:tcPr marL="5776" marR="5776"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46.5</a:t>
                      </a:r>
                    </a:p>
                  </a:txBody>
                  <a:tcPr marL="5776" marR="5776" marT="0" marB="0" anchor="b">
                    <a:lnL w="12700" cap="flat" cmpd="sng" algn="ctr">
                      <a:solidFill>
                        <a:schemeClr val="tx1"/>
                      </a:solidFill>
                      <a:prstDash val="solid"/>
                      <a:round/>
                      <a:headEnd type="none" w="med" len="med"/>
                      <a:tailEnd type="none" w="med" len="med"/>
                    </a:lnL>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42.2</a:t>
                      </a:r>
                    </a:p>
                  </a:txBody>
                  <a:tcPr marL="5776" marR="5776" marT="0" marB="0" anchor="b">
                    <a:solidFill>
                      <a:schemeClr val="bg1">
                        <a:lumMod val="95000"/>
                      </a:schemeClr>
                    </a:solidFill>
                  </a:tcPr>
                </a:tc>
                <a:extLst>
                  <a:ext uri="{0D108BD9-81ED-4DB2-BD59-A6C34878D82A}">
                    <a16:rowId xmlns:a16="http://schemas.microsoft.com/office/drawing/2014/main" val="2044511260"/>
                  </a:ext>
                </a:extLst>
              </a:tr>
              <a:tr h="233687">
                <a:tc>
                  <a:txBody>
                    <a:bodyPr/>
                    <a:lstStyle/>
                    <a:p>
                      <a:pPr marL="93345" marR="0">
                        <a:lnSpc>
                          <a:spcPct val="107000"/>
                        </a:lnSpc>
                        <a:spcBef>
                          <a:spcPts val="300"/>
                        </a:spcBef>
                        <a:spcAft>
                          <a:spcPts val="300"/>
                        </a:spcAft>
                        <a:buNone/>
                      </a:pPr>
                      <a:r>
                        <a:rPr lang="en-US" sz="1200" b="0">
                          <a:effectLst/>
                          <a:latin typeface="Arial" panose="020B0604020202020204" pitchFamily="34" charset="0"/>
                          <a:cs typeface="Arial" panose="020B0604020202020204" pitchFamily="34" charset="0"/>
                        </a:rPr>
                        <a:t>Asian</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41.8</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39.5</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31.5</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29.0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39.0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25.0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36.1</a:t>
                      </a:r>
                    </a:p>
                  </a:txBody>
                  <a:tcPr marL="5776" marR="5776" marT="0" marB="0" anchor="b">
                    <a:lnL w="12700" cap="flat" cmpd="sng" algn="ctr">
                      <a:solidFill>
                        <a:schemeClr val="tx1"/>
                      </a:solidFill>
                      <a:prstDash val="solid"/>
                      <a:round/>
                      <a:headEnd type="none" w="med" len="med"/>
                      <a:tailEnd type="none" w="med" len="med"/>
                    </a:lnL>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35.1</a:t>
                      </a:r>
                    </a:p>
                  </a:txBody>
                  <a:tcPr marL="5776" marR="5776"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36.1</a:t>
                      </a:r>
                    </a:p>
                  </a:txBody>
                  <a:tcPr marL="5776" marR="5776" marT="0" marB="0" anchor="b">
                    <a:lnL w="12700" cap="flat" cmpd="sng" algn="ctr">
                      <a:solidFill>
                        <a:schemeClr val="tx1"/>
                      </a:solidFill>
                      <a:prstDash val="solid"/>
                      <a:round/>
                      <a:headEnd type="none" w="med" len="med"/>
                      <a:tailEnd type="none" w="med" len="med"/>
                    </a:lnL>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33.6</a:t>
                      </a:r>
                    </a:p>
                  </a:txBody>
                  <a:tcPr marL="5776" marR="5776"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37.4</a:t>
                      </a:r>
                    </a:p>
                  </a:txBody>
                  <a:tcPr marL="5776" marR="5776" marT="0" marB="0" anchor="b">
                    <a:lnL w="12700" cap="flat" cmpd="sng" algn="ctr">
                      <a:solidFill>
                        <a:schemeClr val="tx1"/>
                      </a:solidFill>
                      <a:prstDash val="solid"/>
                      <a:round/>
                      <a:headEnd type="none" w="med" len="med"/>
                      <a:tailEnd type="none" w="med" len="med"/>
                    </a:lnL>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34.3</a:t>
                      </a:r>
                    </a:p>
                  </a:txBody>
                  <a:tcPr marL="5776" marR="5776" marT="0" marB="0" anchor="b">
                    <a:solidFill>
                      <a:schemeClr val="bg1">
                        <a:lumMod val="95000"/>
                      </a:schemeClr>
                    </a:solidFill>
                  </a:tcPr>
                </a:tc>
                <a:extLst>
                  <a:ext uri="{0D108BD9-81ED-4DB2-BD59-A6C34878D82A}">
                    <a16:rowId xmlns:a16="http://schemas.microsoft.com/office/drawing/2014/main" val="322513037"/>
                  </a:ext>
                </a:extLst>
              </a:tr>
              <a:tr h="233687">
                <a:tc>
                  <a:txBody>
                    <a:bodyPr/>
                    <a:lstStyle/>
                    <a:p>
                      <a:pPr marL="93345" marR="0">
                        <a:lnSpc>
                          <a:spcPct val="107000"/>
                        </a:lnSpc>
                        <a:spcBef>
                          <a:spcPts val="300"/>
                        </a:spcBef>
                        <a:spcAft>
                          <a:spcPts val="300"/>
                        </a:spcAft>
                        <a:buNone/>
                      </a:pPr>
                      <a:r>
                        <a:rPr lang="en-US" sz="1200" b="0">
                          <a:effectLst/>
                          <a:latin typeface="Arial" panose="020B0604020202020204" pitchFamily="34" charset="0"/>
                          <a:cs typeface="Arial" panose="020B0604020202020204" pitchFamily="34" charset="0"/>
                        </a:rPr>
                        <a:t>Black</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2.5</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3.3</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3.6</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2.3</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2.4</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2.5</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3.2</a:t>
                      </a:r>
                    </a:p>
                  </a:txBody>
                  <a:tcPr marL="5776" marR="5776"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2.8</a:t>
                      </a:r>
                    </a:p>
                  </a:txBody>
                  <a:tcPr marL="5776" marR="5776"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3.5</a:t>
                      </a:r>
                    </a:p>
                  </a:txBody>
                  <a:tcPr marL="5776" marR="5776"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2.7</a:t>
                      </a:r>
                    </a:p>
                  </a:txBody>
                  <a:tcPr marL="5776" marR="5776"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2.0</a:t>
                      </a:r>
                    </a:p>
                  </a:txBody>
                  <a:tcPr marL="5776" marR="5776"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2.9</a:t>
                      </a:r>
                    </a:p>
                  </a:txBody>
                  <a:tcPr marL="5776" marR="5776" marT="0" marB="0" anchor="b">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36394487"/>
                  </a:ext>
                </a:extLst>
              </a:tr>
              <a:tr h="233687">
                <a:tc>
                  <a:txBody>
                    <a:bodyPr/>
                    <a:lstStyle/>
                    <a:p>
                      <a:pPr marL="0" marR="0">
                        <a:lnSpc>
                          <a:spcPct val="107000"/>
                        </a:lnSpc>
                        <a:spcBef>
                          <a:spcPts val="300"/>
                        </a:spcBef>
                        <a:spcAft>
                          <a:spcPts val="300"/>
                        </a:spcAft>
                        <a:buNone/>
                      </a:pPr>
                      <a:r>
                        <a:rPr lang="en-US" sz="1200" b="1">
                          <a:effectLst/>
                          <a:latin typeface="Arial" panose="020B0604020202020204" pitchFamily="34" charset="0"/>
                          <a:cs typeface="Arial" panose="020B0604020202020204" pitchFamily="34" charset="0"/>
                        </a:rPr>
                        <a:t>ECOG PS = 0</a:t>
                      </a:r>
                      <a:r>
                        <a:rPr lang="en-US" sz="1200" b="0">
                          <a:effectLst/>
                          <a:latin typeface="Arial" panose="020B0604020202020204" pitchFamily="34" charset="0"/>
                          <a:cs typeface="Arial" panose="020B0604020202020204" pitchFamily="34" charset="0"/>
                        </a:rPr>
                        <a:t>, %</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69.0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57.9</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63.1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65.9</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53.7</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cs typeface="Arial" panose="020B0604020202020204" pitchFamily="34" charset="0"/>
                        </a:rPr>
                        <a:t>62.5</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67.7</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62.2</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68.3</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64.6</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60.6</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56.9</a:t>
                      </a: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46490482"/>
                  </a:ext>
                </a:extLst>
              </a:tr>
              <a:tr h="233687">
                <a:tc>
                  <a:txBody>
                    <a:bodyPr/>
                    <a:lstStyle/>
                    <a:p>
                      <a:pPr marL="0" marR="0">
                        <a:lnSpc>
                          <a:spcPct val="107000"/>
                        </a:lnSpc>
                        <a:spcBef>
                          <a:spcPts val="300"/>
                        </a:spcBef>
                        <a:spcAft>
                          <a:spcPts val="300"/>
                        </a:spcAft>
                        <a:buNone/>
                      </a:pPr>
                      <a:r>
                        <a:rPr lang="en-US" sz="1200" b="1">
                          <a:effectLst/>
                          <a:latin typeface="Arial" panose="020B0604020202020204" pitchFamily="34" charset="0"/>
                          <a:cs typeface="Arial" panose="020B0604020202020204" pitchFamily="34" charset="0"/>
                        </a:rPr>
                        <a:t>HR status</a:t>
                      </a:r>
                      <a:r>
                        <a:rPr lang="en-US" sz="1200" b="0">
                          <a:effectLst/>
                          <a:latin typeface="Arial" panose="020B0604020202020204" pitchFamily="34" charset="0"/>
                          <a:cs typeface="Arial" panose="020B0604020202020204" pitchFamily="34" charset="0"/>
                        </a:rPr>
                        <a:t>, %</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buNone/>
                      </a:pP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44652693"/>
                  </a:ext>
                </a:extLst>
              </a:tr>
              <a:tr h="233687">
                <a:tc>
                  <a:txBody>
                    <a:bodyPr/>
                    <a:lstStyle/>
                    <a:p>
                      <a:pPr marL="115888" marR="0" indent="0">
                        <a:lnSpc>
                          <a:spcPct val="107000"/>
                        </a:lnSpc>
                        <a:spcBef>
                          <a:spcPts val="300"/>
                        </a:spcBef>
                        <a:spcAft>
                          <a:spcPts val="300"/>
                        </a:spcAft>
                        <a:buNone/>
                      </a:pPr>
                      <a:r>
                        <a:rPr lang="en-US" sz="1200" b="0">
                          <a:effectLst/>
                          <a:latin typeface="Arial" panose="020B0604020202020204" pitchFamily="34" charset="0"/>
                          <a:cs typeface="Arial" panose="020B0604020202020204" pitchFamily="34" charset="0"/>
                        </a:rPr>
                        <a:t>Positive</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0</a:t>
                      </a:r>
                    </a:p>
                  </a:txBody>
                  <a:tcPr marL="5776" marR="5776" marT="0" marB="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0</a:t>
                      </a:r>
                    </a:p>
                  </a:txBody>
                  <a:tcPr marL="5776" marR="5776"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100</a:t>
                      </a:r>
                    </a:p>
                  </a:txBody>
                  <a:tcPr marL="5776" marR="5776" marT="0" marB="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100</a:t>
                      </a:r>
                    </a:p>
                  </a:txBody>
                  <a:tcPr marL="5776" marR="5776"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53.7</a:t>
                      </a:r>
                    </a:p>
                  </a:txBody>
                  <a:tcPr marL="5776" marR="5776" marT="0" marB="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57.5</a:t>
                      </a:r>
                    </a:p>
                  </a:txBody>
                  <a:tcPr marL="5776" marR="5776"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51.2</a:t>
                      </a:r>
                    </a:p>
                  </a:txBody>
                  <a:tcPr marL="5776" marR="5776" marT="0" marB="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53.1</a:t>
                      </a:r>
                    </a:p>
                  </a:txBody>
                  <a:tcPr marL="5776" marR="5776"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49.3</a:t>
                      </a:r>
                    </a:p>
                  </a:txBody>
                  <a:tcPr marL="5776" marR="5776" marT="0" marB="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51.8</a:t>
                      </a:r>
                    </a:p>
                  </a:txBody>
                  <a:tcPr marL="5776" marR="5776"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56.6</a:t>
                      </a:r>
                    </a:p>
                  </a:txBody>
                  <a:tcPr marL="5776" marR="5776" marT="0" marB="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57.8</a:t>
                      </a:r>
                    </a:p>
                  </a:txBody>
                  <a:tcPr marL="5776" marR="5776" marT="0"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04939816"/>
                  </a:ext>
                </a:extLst>
              </a:tr>
              <a:tr h="233687">
                <a:tc>
                  <a:txBody>
                    <a:bodyPr/>
                    <a:lstStyle/>
                    <a:p>
                      <a:pPr marL="115888" marR="0" indent="0">
                        <a:lnSpc>
                          <a:spcPct val="107000"/>
                        </a:lnSpc>
                        <a:spcBef>
                          <a:spcPts val="300"/>
                        </a:spcBef>
                        <a:spcAft>
                          <a:spcPts val="30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Negative</a:t>
                      </a:r>
                    </a:p>
                  </a:txBody>
                  <a:tcPr marL="5776" marR="5776"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100</a:t>
                      </a:r>
                    </a:p>
                  </a:txBody>
                  <a:tcPr marL="5776" marR="5776" marT="0" marB="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100</a:t>
                      </a:r>
                    </a:p>
                  </a:txBody>
                  <a:tcPr marL="5776" marR="5776"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0</a:t>
                      </a:r>
                    </a:p>
                  </a:txBody>
                  <a:tcPr marL="5776" marR="5776" marT="0" marB="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0</a:t>
                      </a:r>
                    </a:p>
                  </a:txBody>
                  <a:tcPr marL="5776" marR="5776"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46.3</a:t>
                      </a:r>
                    </a:p>
                  </a:txBody>
                  <a:tcPr marL="5776" marR="5776" marT="0" marB="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42.5</a:t>
                      </a:r>
                    </a:p>
                  </a:txBody>
                  <a:tcPr marL="5776" marR="5776"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48.8</a:t>
                      </a:r>
                    </a:p>
                  </a:txBody>
                  <a:tcPr marL="5776" marR="5776" marT="0" marB="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46.9</a:t>
                      </a:r>
                    </a:p>
                  </a:txBody>
                  <a:tcPr marL="5776" marR="5776"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50.7</a:t>
                      </a:r>
                    </a:p>
                  </a:txBody>
                  <a:tcPr marL="5776" marR="5776" marT="0" marB="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48.2</a:t>
                      </a:r>
                    </a:p>
                  </a:txBody>
                  <a:tcPr marL="5776" marR="5776"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43.4</a:t>
                      </a:r>
                    </a:p>
                  </a:txBody>
                  <a:tcPr marL="5776" marR="5776" marT="0" marB="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42.2</a:t>
                      </a:r>
                    </a:p>
                  </a:txBody>
                  <a:tcPr marL="5776" marR="5776" marT="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1943994"/>
                  </a:ext>
                </a:extLst>
              </a:tr>
              <a:tr h="235402">
                <a:tc>
                  <a:txBody>
                    <a:bodyPr/>
                    <a:lstStyle/>
                    <a:p>
                      <a:pPr marL="0" marR="0">
                        <a:lnSpc>
                          <a:spcPct val="100000"/>
                        </a:lnSpc>
                        <a:spcBef>
                          <a:spcPts val="0"/>
                        </a:spcBef>
                        <a:spcAft>
                          <a:spcPts val="0"/>
                        </a:spcAft>
                        <a:buNone/>
                      </a:pPr>
                      <a:r>
                        <a:rPr lang="en-US" sz="1200" b="1">
                          <a:effectLst/>
                          <a:latin typeface="Arial" panose="020B0604020202020204" pitchFamily="34" charset="0"/>
                          <a:cs typeface="Arial" panose="020B0604020202020204" pitchFamily="34" charset="0"/>
                        </a:rPr>
                        <a:t>Presence or history  of BM</a:t>
                      </a:r>
                      <a:r>
                        <a:rPr lang="en-US" sz="1200" b="0">
                          <a:effectLst/>
                          <a:latin typeface="Arial" panose="020B0604020202020204" pitchFamily="34" charset="0"/>
                          <a:cs typeface="Arial" panose="020B0604020202020204" pitchFamily="34" charset="0"/>
                        </a:rPr>
                        <a:t>, %</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12.0</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11.2</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13.1</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13.1</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100</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100</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0</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0</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9.7</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10.2</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19.2</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16.7</a:t>
                      </a: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35925236"/>
                  </a:ext>
                </a:extLst>
              </a:tr>
              <a:tr h="233687">
                <a:tc>
                  <a:txBody>
                    <a:bodyPr/>
                    <a:lstStyle/>
                    <a:p>
                      <a:pPr marL="0" marR="0">
                        <a:lnSpc>
                          <a:spcPct val="107000"/>
                        </a:lnSpc>
                        <a:spcBef>
                          <a:spcPts val="300"/>
                        </a:spcBef>
                        <a:spcAft>
                          <a:spcPts val="300"/>
                        </a:spcAft>
                        <a:buNone/>
                      </a:pPr>
                      <a:r>
                        <a:rPr lang="en-US" sz="1200" b="1" i="1">
                          <a:effectLst/>
                          <a:latin typeface="Arial" panose="020B0604020202020204" pitchFamily="34" charset="0"/>
                          <a:ea typeface="Times New Roman" panose="02020603050405020304" pitchFamily="18" charset="0"/>
                          <a:cs typeface="Arial" panose="020B0604020202020204" pitchFamily="34" charset="0"/>
                        </a:rPr>
                        <a:t>De novo </a:t>
                      </a:r>
                      <a:r>
                        <a:rPr lang="en-US" sz="1200" b="1">
                          <a:effectLst/>
                          <a:latin typeface="Arial" panose="020B0604020202020204" pitchFamily="34" charset="0"/>
                          <a:ea typeface="Times New Roman" panose="02020603050405020304" pitchFamily="18" charset="0"/>
                          <a:cs typeface="Arial" panose="020B0604020202020204" pitchFamily="34" charset="0"/>
                        </a:rPr>
                        <a:t>disease</a:t>
                      </a:r>
                      <a:r>
                        <a:rPr lang="en-US" sz="1200" b="0">
                          <a:effectLst/>
                          <a:latin typeface="Arial" panose="020B0604020202020204" pitchFamily="34" charset="0"/>
                          <a:ea typeface="Times New Roman" panose="02020603050405020304" pitchFamily="18" charset="0"/>
                          <a:cs typeface="Arial" panose="020B0604020202020204" pitchFamily="34" charset="0"/>
                        </a:rPr>
                        <a:t>, %</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72.8</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71.7</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66.7</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66.5</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53.7</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57.5</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71.9</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70.5</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100</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100</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0</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0</a:t>
                      </a: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09431495"/>
                  </a:ext>
                </a:extLst>
              </a:tr>
              <a:tr h="233687">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US" sz="1200" b="1" i="0">
                          <a:effectLst/>
                          <a:latin typeface="Arial" panose="020B0604020202020204" pitchFamily="34" charset="0"/>
                          <a:ea typeface="Times New Roman" panose="02020603050405020304" pitchFamily="18" charset="0"/>
                          <a:cs typeface="Arial" panose="020B0604020202020204" pitchFamily="34" charset="0"/>
                        </a:rPr>
                        <a:t>Recurrent</a:t>
                      </a:r>
                      <a:r>
                        <a:rPr lang="en-US" sz="1200" b="1" i="1">
                          <a:effectLst/>
                          <a:latin typeface="Arial" panose="020B0604020202020204" pitchFamily="34" charset="0"/>
                          <a:ea typeface="Times New Roman" panose="02020603050405020304" pitchFamily="18" charset="0"/>
                          <a:cs typeface="Arial" panose="020B0604020202020204" pitchFamily="34" charset="0"/>
                        </a:rPr>
                        <a:t> </a:t>
                      </a:r>
                      <a:r>
                        <a:rPr lang="en-US" sz="1200" b="1">
                          <a:effectLst/>
                          <a:latin typeface="Arial" panose="020B0604020202020204" pitchFamily="34" charset="0"/>
                          <a:ea typeface="Times New Roman" panose="02020603050405020304" pitchFamily="18" charset="0"/>
                          <a:cs typeface="Arial" panose="020B0604020202020204" pitchFamily="34" charset="0"/>
                        </a:rPr>
                        <a:t>disease</a:t>
                      </a:r>
                      <a:r>
                        <a:rPr lang="en-US" sz="1200" b="0">
                          <a:effectLst/>
                          <a:latin typeface="Arial" panose="020B0604020202020204" pitchFamily="34" charset="0"/>
                          <a:ea typeface="Times New Roman" panose="02020603050405020304" pitchFamily="18" charset="0"/>
                          <a:cs typeface="Arial" panose="020B0604020202020204" pitchFamily="34" charset="0"/>
                        </a:rPr>
                        <a:t>, %</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27.2</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28.3</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33.3</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33.5</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46.3</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42.5</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28.1</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29.5</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0</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0</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100</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100</a:t>
                      </a:r>
                    </a:p>
                  </a:txBody>
                  <a:tcPr marL="5776" marR="5776" marT="0" marB="0" anchor="b">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67928811"/>
                  </a:ext>
                </a:extLst>
              </a:tr>
              <a:tr h="233687">
                <a:tc>
                  <a:txBody>
                    <a:bodyPr/>
                    <a:lstStyle/>
                    <a:p>
                      <a:pPr marL="0" marR="0">
                        <a:lnSpc>
                          <a:spcPct val="107000"/>
                        </a:lnSpc>
                        <a:spcBef>
                          <a:spcPts val="300"/>
                        </a:spcBef>
                        <a:spcAft>
                          <a:spcPts val="300"/>
                        </a:spcAft>
                        <a:buNone/>
                      </a:pPr>
                      <a:r>
                        <a:rPr lang="en-US" sz="1200" b="1">
                          <a:effectLst/>
                          <a:latin typeface="Arial" panose="020B0604020202020204" pitchFamily="34" charset="0"/>
                          <a:ea typeface="Times New Roman" panose="02020603050405020304" pitchFamily="18" charset="0"/>
                          <a:cs typeface="Arial" panose="020B0604020202020204" pitchFamily="34" charset="0"/>
                        </a:rPr>
                        <a:t>Visceral disease</a:t>
                      </a:r>
                      <a:r>
                        <a:rPr lang="en-US" sz="1200" b="0">
                          <a:effectLst/>
                          <a:latin typeface="Arial" panose="020B0604020202020204" pitchFamily="34" charset="0"/>
                          <a:ea typeface="Times New Roman" panose="02020603050405020304" pitchFamily="18" charset="0"/>
                          <a:cs typeface="Arial" panose="020B0604020202020204" pitchFamily="34" charset="0"/>
                        </a:rPr>
                        <a:t>, %</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63.9</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52.0</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55.4</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52.8</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53.7</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42.5</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60.4</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53.8</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63.0</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56.2</a:t>
                      </a:r>
                    </a:p>
                  </a:txBody>
                  <a:tcPr marL="5776" marR="577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300"/>
                        </a:spcBef>
                        <a:spcAft>
                          <a:spcPts val="3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51.5</a:t>
                      </a:r>
                    </a:p>
                  </a:txBody>
                  <a:tcPr marL="5776" marR="577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EEBF7"/>
                    </a:solidFill>
                  </a:tcPr>
                </a:tc>
                <a:tc>
                  <a:txBody>
                    <a:bodyPr/>
                    <a:lstStyle/>
                    <a:p>
                      <a:pPr marL="0" marR="0" algn="ctr">
                        <a:lnSpc>
                          <a:spcPct val="107000"/>
                        </a:lnSpc>
                        <a:spcBef>
                          <a:spcPts val="300"/>
                        </a:spcBef>
                        <a:spcAft>
                          <a:spcPts val="300"/>
                        </a:spcAft>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44.1</a:t>
                      </a: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7589234"/>
                  </a:ext>
                </a:extLst>
              </a:tr>
            </a:tbl>
          </a:graphicData>
        </a:graphic>
      </p:graphicFrame>
      <p:sp>
        <p:nvSpPr>
          <p:cNvPr id="7" name="TextBox 6">
            <a:extLst>
              <a:ext uri="{FF2B5EF4-FFF2-40B4-BE49-F238E27FC236}">
                <a16:creationId xmlns:a16="http://schemas.microsoft.com/office/drawing/2014/main" id="{CE4D108A-2378-A84D-04B3-283D9745E04C}"/>
              </a:ext>
            </a:extLst>
          </p:cNvPr>
          <p:cNvSpPr txBox="1"/>
          <p:nvPr/>
        </p:nvSpPr>
        <p:spPr>
          <a:xfrm>
            <a:off x="231866" y="5970111"/>
            <a:ext cx="11363218" cy="23083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r>
              <a:rPr lang="en-US" sz="900">
                <a:solidFill>
                  <a:schemeClr val="bg1"/>
                </a:solidFill>
                <a:latin typeface="Arial" panose="020B0604020202020204" pitchFamily="34" charset="0"/>
                <a:cs typeface="Arial" panose="020B0604020202020204" pitchFamily="34" charset="0"/>
              </a:rPr>
              <a:t>BM = brain metastases; ECOG PS = Eastern Cooperative Oncology Group performance status;</a:t>
            </a:r>
            <a:r>
              <a:rPr lang="en-GB" sz="900">
                <a:solidFill>
                  <a:schemeClr val="bg1"/>
                </a:solidFill>
                <a:latin typeface="Arial" panose="020B0604020202020204" pitchFamily="34" charset="0"/>
                <a:cs typeface="Arial" panose="020B0604020202020204" pitchFamily="34" charset="0"/>
              </a:rPr>
              <a:t> </a:t>
            </a:r>
            <a:r>
              <a:rPr lang="en-US" sz="900">
                <a:solidFill>
                  <a:schemeClr val="bg1"/>
                </a:solidFill>
                <a:latin typeface="Arial" panose="020B0604020202020204" pitchFamily="34" charset="0"/>
                <a:cs typeface="Arial" panose="020B0604020202020204" pitchFamily="34" charset="0"/>
              </a:rPr>
              <a:t>HR = hormone receptor; PBO = placebo; </a:t>
            </a:r>
            <a:r>
              <a:rPr lang="en-GB" sz="900">
                <a:solidFill>
                  <a:schemeClr val="bg1"/>
                </a:solidFill>
                <a:latin typeface="Arial" panose="020B0604020202020204" pitchFamily="34" charset="0"/>
                <a:cs typeface="Arial" panose="020B0604020202020204" pitchFamily="34" charset="0"/>
              </a:rPr>
              <a:t>TUC = tucatinib.</a:t>
            </a:r>
            <a:endParaRPr lang="en-US" sz="900">
              <a:solidFill>
                <a:schemeClr val="bg1"/>
              </a:solidFill>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302AC54C-C31A-CC9C-E53E-097EFB1E3A15}"/>
              </a:ext>
            </a:extLst>
          </p:cNvPr>
          <p:cNvSpPr txBox="1">
            <a:spLocks/>
          </p:cNvSpPr>
          <p:nvPr/>
        </p:nvSpPr>
        <p:spPr>
          <a:xfrm>
            <a:off x="11868150" y="5981700"/>
            <a:ext cx="323850" cy="239259"/>
          </a:xfrm>
          <a:prstGeom prst="rect">
            <a:avLst/>
          </a:prstGeom>
        </p:spPr>
        <p:txBody>
          <a:bodyP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33F7A0-71F0-446B-9DE8-6D75BE64EE0F}" type="slidenum">
              <a:rPr lang="en-US" smtClean="0"/>
              <a:pPr/>
              <a:t>6</a:t>
            </a:fld>
            <a:endParaRPr lang="en-US"/>
          </a:p>
        </p:txBody>
      </p:sp>
    </p:spTree>
    <p:extLst>
      <p:ext uri="{BB962C8B-B14F-4D97-AF65-F5344CB8AC3E}">
        <p14:creationId xmlns:p14="http://schemas.microsoft.com/office/powerpoint/2010/main" val="9658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6838F-E3CB-5B66-9D2F-898DBC2F5D64}"/>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ED8FA5C4-6909-F028-6D37-F091577BECE1}"/>
              </a:ext>
            </a:extLst>
          </p:cNvPr>
          <p:cNvSpPr/>
          <p:nvPr/>
        </p:nvSpPr>
        <p:spPr>
          <a:xfrm>
            <a:off x="682666" y="654542"/>
            <a:ext cx="10909666" cy="523256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00A4AF9-9081-B349-78EB-FD1D7768068A}"/>
              </a:ext>
            </a:extLst>
          </p:cNvPr>
          <p:cNvSpPr>
            <a:spLocks noGrp="1"/>
          </p:cNvSpPr>
          <p:nvPr>
            <p:ph type="body" sz="quarter" idx="15"/>
          </p:nvPr>
        </p:nvSpPr>
        <p:spPr/>
        <p:txBody>
          <a:bodyPr/>
          <a:lstStyle/>
          <a:p>
            <a:r>
              <a:rPr lang="en-US"/>
              <a:t>Erika Hamilton, MD</a:t>
            </a:r>
          </a:p>
        </p:txBody>
      </p:sp>
      <p:sp>
        <p:nvSpPr>
          <p:cNvPr id="8" name="Title 1">
            <a:extLst>
              <a:ext uri="{FF2B5EF4-FFF2-40B4-BE49-F238E27FC236}">
                <a16:creationId xmlns:a16="http://schemas.microsoft.com/office/drawing/2014/main" id="{7269B52B-1643-EDEC-D892-B884ABB2041C}"/>
              </a:ext>
            </a:extLst>
          </p:cNvPr>
          <p:cNvSpPr txBox="1">
            <a:spLocks/>
          </p:cNvSpPr>
          <p:nvPr/>
        </p:nvSpPr>
        <p:spPr>
          <a:xfrm>
            <a:off x="640080" y="143576"/>
            <a:ext cx="10972800" cy="562068"/>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sz="3200" dirty="0"/>
              <a:t>Efficacy by hormone receptor status</a:t>
            </a:r>
          </a:p>
        </p:txBody>
      </p:sp>
      <p:sp>
        <p:nvSpPr>
          <p:cNvPr id="16" name="TextBox 15">
            <a:extLst>
              <a:ext uri="{FF2B5EF4-FFF2-40B4-BE49-F238E27FC236}">
                <a16:creationId xmlns:a16="http://schemas.microsoft.com/office/drawing/2014/main" id="{01EB9589-13FD-A846-A8A4-618809FB9018}"/>
              </a:ext>
            </a:extLst>
          </p:cNvPr>
          <p:cNvSpPr txBox="1"/>
          <p:nvPr/>
        </p:nvSpPr>
        <p:spPr>
          <a:xfrm>
            <a:off x="0" y="5884711"/>
            <a:ext cx="12192000" cy="36933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r>
              <a:rPr lang="en-GB" sz="900">
                <a:solidFill>
                  <a:schemeClr val="bg1"/>
                </a:solidFill>
                <a:latin typeface="Arial" panose="020B0604020202020204" pitchFamily="34" charset="0"/>
                <a:cs typeface="Arial" panose="020B0604020202020204" pitchFamily="34" charset="0"/>
              </a:rPr>
              <a:t>*Two-sided nominal </a:t>
            </a:r>
            <a:r>
              <a:rPr lang="en-GB" sz="900" i="1">
                <a:solidFill>
                  <a:schemeClr val="bg1"/>
                </a:solidFill>
                <a:latin typeface="Arial" panose="020B0604020202020204" pitchFamily="34" charset="0"/>
                <a:cs typeface="Arial" panose="020B0604020202020204" pitchFamily="34" charset="0"/>
              </a:rPr>
              <a:t>P</a:t>
            </a:r>
            <a:r>
              <a:rPr lang="en-GB" sz="900">
                <a:solidFill>
                  <a:schemeClr val="bg1"/>
                </a:solidFill>
                <a:latin typeface="Arial" panose="020B0604020202020204" pitchFamily="34" charset="0"/>
                <a:cs typeface="Arial" panose="020B0604020202020204" pitchFamily="34" charset="0"/>
              </a:rPr>
              <a:t>-value based on stratified log-rank test</a:t>
            </a:r>
            <a:r>
              <a:rPr lang="en-GB" sz="900">
                <a:solidFill>
                  <a:schemeClr val="bg1"/>
                </a:solidFill>
                <a:cs typeface="Arial" panose="020B0604020202020204" pitchFamily="34" charset="0"/>
              </a:rPr>
              <a:t>. </a:t>
            </a:r>
            <a:r>
              <a:rPr lang="en-US" sz="900" baseline="30000">
                <a:solidFill>
                  <a:schemeClr val="bg1"/>
                </a:solidFill>
              </a:rPr>
              <a:t>†</a:t>
            </a:r>
            <a:r>
              <a:rPr lang="en-GB" sz="900" err="1">
                <a:solidFill>
                  <a:schemeClr val="bg1"/>
                </a:solidFill>
                <a:cs typeface="Arial" panose="020B0604020202020204" pitchFamily="34" charset="0"/>
              </a:rPr>
              <a:t>cORR</a:t>
            </a:r>
            <a:r>
              <a:rPr lang="en-GB" sz="900">
                <a:solidFill>
                  <a:schemeClr val="bg1"/>
                </a:solidFill>
                <a:cs typeface="Arial" panose="020B0604020202020204" pitchFamily="34" charset="0"/>
              </a:rPr>
              <a:t> </a:t>
            </a:r>
            <a:r>
              <a:rPr lang="en-GB" sz="900">
                <a:solidFill>
                  <a:schemeClr val="bg1"/>
                </a:solidFill>
                <a:latin typeface="Arial" panose="020B0604020202020204" pitchFamily="34" charset="0"/>
                <a:cs typeface="Arial" panose="020B0604020202020204" pitchFamily="34" charset="0"/>
              </a:rPr>
              <a:t>and DOR were assessed in patients with target or non-target lesions at baseline. </a:t>
            </a:r>
            <a:r>
              <a:rPr lang="en-US" sz="900">
                <a:solidFill>
                  <a:schemeClr val="bg1"/>
                </a:solidFill>
                <a:latin typeface="Arial" panose="020B0604020202020204" pitchFamily="34" charset="0"/>
                <a:cs typeface="Arial" panose="020B0604020202020204" pitchFamily="34" charset="0"/>
              </a:rPr>
              <a:t>CI = confidence interval; </a:t>
            </a:r>
            <a:r>
              <a:rPr lang="en-US" sz="900" err="1">
                <a:solidFill>
                  <a:schemeClr val="bg1"/>
                </a:solidFill>
                <a:latin typeface="Arial" panose="020B0604020202020204" pitchFamily="34" charset="0"/>
                <a:cs typeface="Arial" panose="020B0604020202020204" pitchFamily="34" charset="0"/>
              </a:rPr>
              <a:t>cORR</a:t>
            </a:r>
            <a:r>
              <a:rPr lang="en-US" sz="900">
                <a:solidFill>
                  <a:schemeClr val="bg1"/>
                </a:solidFill>
                <a:latin typeface="Arial" panose="020B0604020202020204" pitchFamily="34" charset="0"/>
                <a:cs typeface="Arial" panose="020B0604020202020204" pitchFamily="34" charset="0"/>
              </a:rPr>
              <a:t> = confirmed objective response rate; </a:t>
            </a:r>
          </a:p>
          <a:p>
            <a:pPr defTabSz="457189"/>
            <a:r>
              <a:rPr lang="en-US" sz="900">
                <a:solidFill>
                  <a:schemeClr val="bg1"/>
                </a:solidFill>
                <a:latin typeface="Arial" panose="020B0604020202020204" pitchFamily="34" charset="0"/>
                <a:cs typeface="Arial" panose="020B0604020202020204" pitchFamily="34" charset="0"/>
              </a:rPr>
              <a:t>DOR = duration of response; </a:t>
            </a:r>
            <a:r>
              <a:rPr lang="en-GB" sz="900">
                <a:solidFill>
                  <a:schemeClr val="bg1"/>
                </a:solidFill>
                <a:latin typeface="Arial" panose="020B0604020202020204" pitchFamily="34" charset="0"/>
                <a:cs typeface="Arial" panose="020B0604020202020204" pitchFamily="34" charset="0"/>
              </a:rPr>
              <a:t>H = trastuzumab; </a:t>
            </a:r>
            <a:r>
              <a:rPr lang="en-US" sz="900">
                <a:solidFill>
                  <a:schemeClr val="bg1"/>
                </a:solidFill>
                <a:latin typeface="Arial" panose="020B0604020202020204" pitchFamily="34" charset="0"/>
                <a:cs typeface="Arial" panose="020B0604020202020204" pitchFamily="34" charset="0"/>
              </a:rPr>
              <a:t>HR = hazard ratio; </a:t>
            </a:r>
            <a:r>
              <a:rPr lang="en-US" sz="900" err="1">
                <a:solidFill>
                  <a:schemeClr val="bg1"/>
                </a:solidFill>
                <a:latin typeface="Arial" panose="020B0604020202020204" pitchFamily="34" charset="0"/>
                <a:cs typeface="Arial" panose="020B0604020202020204" pitchFamily="34" charset="0"/>
              </a:rPr>
              <a:t>mos</a:t>
            </a:r>
            <a:r>
              <a:rPr lang="en-US" sz="900">
                <a:solidFill>
                  <a:schemeClr val="bg1"/>
                </a:solidFill>
                <a:latin typeface="Arial" panose="020B0604020202020204" pitchFamily="34" charset="0"/>
                <a:cs typeface="Arial" panose="020B0604020202020204" pitchFamily="34" charset="0"/>
              </a:rPr>
              <a:t> = months; NE, not estimable; NR, not reached; </a:t>
            </a:r>
            <a:r>
              <a:rPr lang="en-GB" sz="900">
                <a:solidFill>
                  <a:schemeClr val="bg1"/>
                </a:solidFill>
                <a:latin typeface="Arial" panose="020B0604020202020204" pitchFamily="34" charset="0"/>
                <a:cs typeface="Arial" panose="020B0604020202020204" pitchFamily="34" charset="0"/>
              </a:rPr>
              <a:t>P = pertuzumab; </a:t>
            </a:r>
            <a:r>
              <a:rPr lang="en-US" sz="900">
                <a:solidFill>
                  <a:schemeClr val="bg1"/>
                </a:solidFill>
                <a:latin typeface="Arial" panose="020B0604020202020204" pitchFamily="34" charset="0"/>
                <a:cs typeface="Arial" panose="020B0604020202020204" pitchFamily="34" charset="0"/>
              </a:rPr>
              <a:t>PBO = placebo; PFS = progression-free survival; </a:t>
            </a:r>
            <a:r>
              <a:rPr lang="en-GB" sz="900">
                <a:solidFill>
                  <a:schemeClr val="bg1"/>
                </a:solidFill>
                <a:latin typeface="Arial" panose="020B0604020202020204" pitchFamily="34" charset="0"/>
                <a:cs typeface="Arial" panose="020B0604020202020204" pitchFamily="34" charset="0"/>
              </a:rPr>
              <a:t>TUC = tucatinib.</a:t>
            </a:r>
            <a:endParaRPr lang="en-US" sz="900">
              <a:solidFill>
                <a:schemeClr val="bg1"/>
              </a:solidFill>
              <a:latin typeface="Arial" panose="020B0604020202020204" pitchFamily="34" charset="0"/>
              <a:cs typeface="Arial" panose="020B0604020202020204" pitchFamily="34" charset="0"/>
            </a:endParaRPr>
          </a:p>
        </p:txBody>
      </p:sp>
      <p:sp>
        <p:nvSpPr>
          <p:cNvPr id="17" name="Slide Number Placeholder 1">
            <a:extLst>
              <a:ext uri="{FF2B5EF4-FFF2-40B4-BE49-F238E27FC236}">
                <a16:creationId xmlns:a16="http://schemas.microsoft.com/office/drawing/2014/main" id="{8ED87F41-7EE4-2860-B472-DBC9CA82829E}"/>
              </a:ext>
            </a:extLst>
          </p:cNvPr>
          <p:cNvSpPr>
            <a:spLocks noGrp="1"/>
          </p:cNvSpPr>
          <p:nvPr>
            <p:ph type="sldNum" sz="quarter" idx="12"/>
          </p:nvPr>
        </p:nvSpPr>
        <p:spPr>
          <a:xfrm>
            <a:off x="11868150" y="5981700"/>
            <a:ext cx="323850" cy="239259"/>
          </a:xfrm>
        </p:spPr>
        <p:txBody>
          <a:bodyPr/>
          <a:lstStyle/>
          <a:p>
            <a:fld id="{BE33F7A0-71F0-446B-9DE8-6D75BE64EE0F}" type="slidenum">
              <a:rPr lang="en-US" smtClean="0"/>
              <a:t>7</a:t>
            </a:fld>
            <a:endParaRPr lang="en-US"/>
          </a:p>
        </p:txBody>
      </p:sp>
      <p:grpSp>
        <p:nvGrpSpPr>
          <p:cNvPr id="21" name="Group 20">
            <a:extLst>
              <a:ext uri="{FF2B5EF4-FFF2-40B4-BE49-F238E27FC236}">
                <a16:creationId xmlns:a16="http://schemas.microsoft.com/office/drawing/2014/main" id="{AF236AE7-AFD6-683C-3DFF-23940A9FAA7B}"/>
              </a:ext>
            </a:extLst>
          </p:cNvPr>
          <p:cNvGrpSpPr/>
          <p:nvPr/>
        </p:nvGrpSpPr>
        <p:grpSpPr>
          <a:xfrm>
            <a:off x="631295" y="664018"/>
            <a:ext cx="10967393" cy="5266602"/>
            <a:chOff x="631295" y="664018"/>
            <a:chExt cx="10967393" cy="5266602"/>
          </a:xfrm>
        </p:grpSpPr>
        <p:grpSp>
          <p:nvGrpSpPr>
            <p:cNvPr id="6" name="Group 5">
              <a:extLst>
                <a:ext uri="{FF2B5EF4-FFF2-40B4-BE49-F238E27FC236}">
                  <a16:creationId xmlns:a16="http://schemas.microsoft.com/office/drawing/2014/main" id="{37F51411-F498-B504-FF69-9C73BD5033D5}"/>
                </a:ext>
              </a:extLst>
            </p:cNvPr>
            <p:cNvGrpSpPr/>
            <p:nvPr/>
          </p:nvGrpSpPr>
          <p:grpSpPr>
            <a:xfrm>
              <a:off x="631295" y="1952770"/>
              <a:ext cx="10967393" cy="3977850"/>
              <a:chOff x="631295" y="1952770"/>
              <a:chExt cx="10967393" cy="3977850"/>
            </a:xfrm>
          </p:grpSpPr>
          <p:pic>
            <p:nvPicPr>
              <p:cNvPr id="20" name="Picture 19">
                <a:extLst>
                  <a:ext uri="{FF2B5EF4-FFF2-40B4-BE49-F238E27FC236}">
                    <a16:creationId xmlns:a16="http://schemas.microsoft.com/office/drawing/2014/main" id="{9B2DD138-F6CA-FE77-197E-193FCAEAB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47" y="1952770"/>
                <a:ext cx="5370587" cy="3694184"/>
              </a:xfrm>
              <a:prstGeom prst="rect">
                <a:avLst/>
              </a:prstGeom>
            </p:spPr>
          </p:pic>
          <p:pic>
            <p:nvPicPr>
              <p:cNvPr id="22" name="Picture 21">
                <a:extLst>
                  <a:ext uri="{FF2B5EF4-FFF2-40B4-BE49-F238E27FC236}">
                    <a16:creationId xmlns:a16="http://schemas.microsoft.com/office/drawing/2014/main" id="{0AC35FED-6610-393A-E9E6-FB70B8003E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01" y="1952770"/>
                <a:ext cx="5370587" cy="3694184"/>
              </a:xfrm>
              <a:prstGeom prst="rect">
                <a:avLst/>
              </a:prstGeom>
            </p:spPr>
          </p:pic>
          <p:grpSp>
            <p:nvGrpSpPr>
              <p:cNvPr id="2" name="Group 1">
                <a:extLst>
                  <a:ext uri="{FF2B5EF4-FFF2-40B4-BE49-F238E27FC236}">
                    <a16:creationId xmlns:a16="http://schemas.microsoft.com/office/drawing/2014/main" id="{E663334E-7DC5-2DDA-5252-F49FE3E3F132}"/>
                  </a:ext>
                </a:extLst>
              </p:cNvPr>
              <p:cNvGrpSpPr/>
              <p:nvPr/>
            </p:nvGrpSpPr>
            <p:grpSpPr>
              <a:xfrm>
                <a:off x="631295" y="5344211"/>
                <a:ext cx="6063819" cy="586409"/>
                <a:chOff x="631295" y="5281151"/>
                <a:chExt cx="6063819" cy="586409"/>
              </a:xfrm>
            </p:grpSpPr>
            <p:sp>
              <p:nvSpPr>
                <p:cNvPr id="11" name="TextBox 10">
                  <a:extLst>
                    <a:ext uri="{FF2B5EF4-FFF2-40B4-BE49-F238E27FC236}">
                      <a16:creationId xmlns:a16="http://schemas.microsoft.com/office/drawing/2014/main" id="{EC00B51A-207B-20CD-75B4-8D39A652DCE5}"/>
                    </a:ext>
                  </a:extLst>
                </p:cNvPr>
                <p:cNvSpPr txBox="1"/>
                <p:nvPr/>
              </p:nvSpPr>
              <p:spPr>
                <a:xfrm>
                  <a:off x="1200837" y="5458639"/>
                  <a:ext cx="5494277" cy="230832"/>
                </a:xfrm>
                <a:prstGeom prst="rect">
                  <a:avLst/>
                </a:prstGeom>
                <a:noFill/>
              </p:spPr>
              <p:txBody>
                <a:bodyPr wrap="square" rtlCol="0">
                  <a:spAutoFit/>
                </a:bodyPr>
                <a:lstStyle/>
                <a:p>
                  <a:pPr defTabSz="630238"/>
                  <a:r>
                    <a:rPr lang="en-US" sz="900" b="1">
                      <a:solidFill>
                        <a:srgbClr val="0076A9"/>
                      </a:solidFill>
                      <a:latin typeface="Arial" panose="020B0604020202020204" pitchFamily="34" charset="0"/>
                      <a:cs typeface="Arial" panose="020B0604020202020204" pitchFamily="34" charset="0"/>
                    </a:rPr>
                    <a:t>158    142     135     121     114      94      79       52       38       16        6        2        0         0</a:t>
                  </a:r>
                </a:p>
              </p:txBody>
            </p:sp>
            <p:sp>
              <p:nvSpPr>
                <p:cNvPr id="12" name="TextBox 11">
                  <a:extLst>
                    <a:ext uri="{FF2B5EF4-FFF2-40B4-BE49-F238E27FC236}">
                      <a16:creationId xmlns:a16="http://schemas.microsoft.com/office/drawing/2014/main" id="{6639A1BE-3D59-8398-92A3-DA3189751332}"/>
                    </a:ext>
                  </a:extLst>
                </p:cNvPr>
                <p:cNvSpPr txBox="1"/>
                <p:nvPr/>
              </p:nvSpPr>
              <p:spPr>
                <a:xfrm>
                  <a:off x="1204697" y="5636728"/>
                  <a:ext cx="5167114" cy="23083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152    130     112       87       75      61      43       30       21       12        3        2        1         0</a:t>
                  </a:r>
                  <a:endParaRPr lang="en-US" sz="900"/>
                </a:p>
              </p:txBody>
            </p:sp>
            <p:sp>
              <p:nvSpPr>
                <p:cNvPr id="13" name="TextBox 12">
                  <a:extLst>
                    <a:ext uri="{FF2B5EF4-FFF2-40B4-BE49-F238E27FC236}">
                      <a16:creationId xmlns:a16="http://schemas.microsoft.com/office/drawing/2014/main" id="{6F4E0646-47DD-E9AF-ABA2-F3B3C45C2442}"/>
                    </a:ext>
                  </a:extLst>
                </p:cNvPr>
                <p:cNvSpPr txBox="1"/>
                <p:nvPr/>
              </p:nvSpPr>
              <p:spPr>
                <a:xfrm>
                  <a:off x="631296" y="5458639"/>
                  <a:ext cx="798716" cy="230832"/>
                </a:xfrm>
                <a:prstGeom prst="rect">
                  <a:avLst/>
                </a:prstGeom>
                <a:noFill/>
              </p:spPr>
              <p:txBody>
                <a:bodyPr wrap="square" rtlCol="0">
                  <a:spAutoFit/>
                </a:bodyPr>
                <a:lstStyle/>
                <a:p>
                  <a:r>
                    <a:rPr lang="en-US" sz="900" b="1">
                      <a:solidFill>
                        <a:srgbClr val="0076A9"/>
                      </a:solidFill>
                      <a:latin typeface="Arial" panose="020B0604020202020204" pitchFamily="34" charset="0"/>
                      <a:cs typeface="Arial" panose="020B0604020202020204" pitchFamily="34" charset="0"/>
                    </a:rPr>
                    <a:t>TUC arm</a:t>
                  </a:r>
                  <a:endParaRPr lang="en-US" sz="900">
                    <a:solidFill>
                      <a:srgbClr val="0076A9"/>
                    </a:solidFill>
                  </a:endParaRPr>
                </a:p>
              </p:txBody>
            </p:sp>
            <p:sp>
              <p:nvSpPr>
                <p:cNvPr id="14" name="TextBox 13">
                  <a:extLst>
                    <a:ext uri="{FF2B5EF4-FFF2-40B4-BE49-F238E27FC236}">
                      <a16:creationId xmlns:a16="http://schemas.microsoft.com/office/drawing/2014/main" id="{5C904FEF-3A26-8867-2B93-F120342523B0}"/>
                    </a:ext>
                  </a:extLst>
                </p:cNvPr>
                <p:cNvSpPr txBox="1"/>
                <p:nvPr/>
              </p:nvSpPr>
              <p:spPr>
                <a:xfrm>
                  <a:off x="650947" y="5281151"/>
                  <a:ext cx="911978" cy="23083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No. at risk</a:t>
                  </a:r>
                  <a:endParaRPr lang="en-US" sz="900"/>
                </a:p>
              </p:txBody>
            </p:sp>
            <p:sp>
              <p:nvSpPr>
                <p:cNvPr id="15" name="TextBox 14">
                  <a:extLst>
                    <a:ext uri="{FF2B5EF4-FFF2-40B4-BE49-F238E27FC236}">
                      <a16:creationId xmlns:a16="http://schemas.microsoft.com/office/drawing/2014/main" id="{1638863B-E2B7-0A06-D7D3-7F4D74268720}"/>
                    </a:ext>
                  </a:extLst>
                </p:cNvPr>
                <p:cNvSpPr txBox="1"/>
                <p:nvPr/>
              </p:nvSpPr>
              <p:spPr>
                <a:xfrm>
                  <a:off x="631295" y="5636728"/>
                  <a:ext cx="798717" cy="23083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PBO arm</a:t>
                  </a:r>
                  <a:endParaRPr lang="en-US" sz="900"/>
                </a:p>
              </p:txBody>
            </p:sp>
          </p:grpSp>
          <p:grpSp>
            <p:nvGrpSpPr>
              <p:cNvPr id="5" name="Group 4">
                <a:extLst>
                  <a:ext uri="{FF2B5EF4-FFF2-40B4-BE49-F238E27FC236}">
                    <a16:creationId xmlns:a16="http://schemas.microsoft.com/office/drawing/2014/main" id="{AB7083FF-998B-7911-7DDE-AD15FD358CBF}"/>
                  </a:ext>
                </a:extLst>
              </p:cNvPr>
              <p:cNvGrpSpPr/>
              <p:nvPr/>
            </p:nvGrpSpPr>
            <p:grpSpPr>
              <a:xfrm>
                <a:off x="6099810" y="5344211"/>
                <a:ext cx="5440382" cy="586409"/>
                <a:chOff x="6042060" y="5281151"/>
                <a:chExt cx="5440382" cy="586409"/>
              </a:xfrm>
            </p:grpSpPr>
            <p:sp>
              <p:nvSpPr>
                <p:cNvPr id="35" name="TextBox 34">
                  <a:extLst>
                    <a:ext uri="{FF2B5EF4-FFF2-40B4-BE49-F238E27FC236}">
                      <a16:creationId xmlns:a16="http://schemas.microsoft.com/office/drawing/2014/main" id="{B1F76F0E-A1B7-A02F-037B-F69547734C27}"/>
                    </a:ext>
                  </a:extLst>
                </p:cNvPr>
                <p:cNvSpPr txBox="1"/>
                <p:nvPr/>
              </p:nvSpPr>
              <p:spPr>
                <a:xfrm>
                  <a:off x="6609761" y="5458639"/>
                  <a:ext cx="4872681" cy="230832"/>
                </a:xfrm>
                <a:prstGeom prst="rect">
                  <a:avLst/>
                </a:prstGeom>
                <a:noFill/>
              </p:spPr>
              <p:txBody>
                <a:bodyPr wrap="square" rtlCol="0">
                  <a:spAutoFit/>
                </a:bodyPr>
                <a:lstStyle/>
                <a:p>
                  <a:pPr defTabSz="630238"/>
                  <a:r>
                    <a:rPr lang="en-US" sz="900" b="1">
                      <a:solidFill>
                        <a:srgbClr val="0076A9"/>
                      </a:solidFill>
                      <a:latin typeface="Arial" panose="020B0604020202020204" pitchFamily="34" charset="0"/>
                      <a:cs typeface="Arial" panose="020B0604020202020204" pitchFamily="34" charset="0"/>
                    </a:rPr>
                    <a:t>168   154    139     115    108     84      64      43      29      15       4       1        0        0        0</a:t>
                  </a:r>
                </a:p>
              </p:txBody>
            </p:sp>
            <p:sp>
              <p:nvSpPr>
                <p:cNvPr id="36" name="TextBox 35">
                  <a:extLst>
                    <a:ext uri="{FF2B5EF4-FFF2-40B4-BE49-F238E27FC236}">
                      <a16:creationId xmlns:a16="http://schemas.microsoft.com/office/drawing/2014/main" id="{48ED47E8-D784-1859-154C-C491C4F3E563}"/>
                    </a:ext>
                  </a:extLst>
                </p:cNvPr>
                <p:cNvSpPr txBox="1"/>
                <p:nvPr/>
              </p:nvSpPr>
              <p:spPr>
                <a:xfrm>
                  <a:off x="6609761" y="5636728"/>
                  <a:ext cx="4868823" cy="23083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176   153    137     113    107     81      66      35      25      12       6       4        1        1        0</a:t>
                  </a:r>
                  <a:endParaRPr lang="en-US" sz="900"/>
                </a:p>
              </p:txBody>
            </p:sp>
            <p:sp>
              <p:nvSpPr>
                <p:cNvPr id="37" name="TextBox 36">
                  <a:extLst>
                    <a:ext uri="{FF2B5EF4-FFF2-40B4-BE49-F238E27FC236}">
                      <a16:creationId xmlns:a16="http://schemas.microsoft.com/office/drawing/2014/main" id="{7F02D1B6-4A81-777D-FB07-CE7F4F43FB72}"/>
                    </a:ext>
                  </a:extLst>
                </p:cNvPr>
                <p:cNvSpPr txBox="1"/>
                <p:nvPr/>
              </p:nvSpPr>
              <p:spPr>
                <a:xfrm>
                  <a:off x="6042060" y="5458639"/>
                  <a:ext cx="798717" cy="230832"/>
                </a:xfrm>
                <a:prstGeom prst="rect">
                  <a:avLst/>
                </a:prstGeom>
                <a:noFill/>
              </p:spPr>
              <p:txBody>
                <a:bodyPr wrap="square" rtlCol="0">
                  <a:spAutoFit/>
                </a:bodyPr>
                <a:lstStyle/>
                <a:p>
                  <a:r>
                    <a:rPr lang="en-US" sz="900" b="1">
                      <a:solidFill>
                        <a:srgbClr val="0076A9"/>
                      </a:solidFill>
                      <a:latin typeface="Arial" panose="020B0604020202020204" pitchFamily="34" charset="0"/>
                      <a:cs typeface="Arial" panose="020B0604020202020204" pitchFamily="34" charset="0"/>
                    </a:rPr>
                    <a:t>TUC arm</a:t>
                  </a:r>
                  <a:endParaRPr lang="en-US" sz="900">
                    <a:solidFill>
                      <a:srgbClr val="0076A9"/>
                    </a:solidFill>
                  </a:endParaRPr>
                </a:p>
              </p:txBody>
            </p:sp>
            <p:sp>
              <p:nvSpPr>
                <p:cNvPr id="38" name="TextBox 37">
                  <a:extLst>
                    <a:ext uri="{FF2B5EF4-FFF2-40B4-BE49-F238E27FC236}">
                      <a16:creationId xmlns:a16="http://schemas.microsoft.com/office/drawing/2014/main" id="{AE364651-29A2-4C45-38A4-0D72A0ECED7B}"/>
                    </a:ext>
                  </a:extLst>
                </p:cNvPr>
                <p:cNvSpPr txBox="1"/>
                <p:nvPr/>
              </p:nvSpPr>
              <p:spPr>
                <a:xfrm>
                  <a:off x="6061712" y="5281151"/>
                  <a:ext cx="1678486" cy="23083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No. at risk</a:t>
                  </a:r>
                  <a:endParaRPr lang="en-US" sz="900"/>
                </a:p>
              </p:txBody>
            </p:sp>
            <p:sp>
              <p:nvSpPr>
                <p:cNvPr id="39" name="TextBox 38">
                  <a:extLst>
                    <a:ext uri="{FF2B5EF4-FFF2-40B4-BE49-F238E27FC236}">
                      <a16:creationId xmlns:a16="http://schemas.microsoft.com/office/drawing/2014/main" id="{908A4749-E15B-562D-36D4-816C9430534A}"/>
                    </a:ext>
                  </a:extLst>
                </p:cNvPr>
                <p:cNvSpPr txBox="1"/>
                <p:nvPr/>
              </p:nvSpPr>
              <p:spPr>
                <a:xfrm>
                  <a:off x="6042060" y="5636728"/>
                  <a:ext cx="830467" cy="23083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PBO arm</a:t>
                  </a:r>
                  <a:endParaRPr lang="en-US" sz="900"/>
                </a:p>
              </p:txBody>
            </p:sp>
          </p:grpSp>
          <p:sp>
            <p:nvSpPr>
              <p:cNvPr id="9" name="TextBox 8">
                <a:extLst>
                  <a:ext uri="{FF2B5EF4-FFF2-40B4-BE49-F238E27FC236}">
                    <a16:creationId xmlns:a16="http://schemas.microsoft.com/office/drawing/2014/main" id="{5D56F309-4397-C0D7-799D-DD2321CA2360}"/>
                  </a:ext>
                </a:extLst>
              </p:cNvPr>
              <p:cNvSpPr txBox="1"/>
              <p:nvPr/>
            </p:nvSpPr>
            <p:spPr>
              <a:xfrm>
                <a:off x="2845307" y="5349313"/>
                <a:ext cx="1442944" cy="276999"/>
              </a:xfrm>
              <a:prstGeom prst="rect">
                <a:avLst/>
              </a:prstGeom>
              <a:noFill/>
            </p:spPr>
            <p:txBody>
              <a:bodyPr wrap="square" rtlCol="0">
                <a:spAutoFit/>
              </a:bodyPr>
              <a:lstStyle/>
              <a:p>
                <a:pPr algn="ctr"/>
                <a:r>
                  <a:rPr lang="en-US" sz="1200" b="1"/>
                  <a:t>Time, mos</a:t>
                </a:r>
              </a:p>
            </p:txBody>
          </p:sp>
          <p:sp>
            <p:nvSpPr>
              <p:cNvPr id="10" name="TextBox 9">
                <a:extLst>
                  <a:ext uri="{FF2B5EF4-FFF2-40B4-BE49-F238E27FC236}">
                    <a16:creationId xmlns:a16="http://schemas.microsoft.com/office/drawing/2014/main" id="{AC19C8B7-B0E4-B6A2-090C-CA1B038817C6}"/>
                  </a:ext>
                </a:extLst>
              </p:cNvPr>
              <p:cNvSpPr txBox="1"/>
              <p:nvPr/>
            </p:nvSpPr>
            <p:spPr>
              <a:xfrm>
                <a:off x="8259792" y="5349312"/>
                <a:ext cx="1442944" cy="276999"/>
              </a:xfrm>
              <a:prstGeom prst="rect">
                <a:avLst/>
              </a:prstGeom>
              <a:noFill/>
            </p:spPr>
            <p:txBody>
              <a:bodyPr wrap="square" rtlCol="0">
                <a:spAutoFit/>
              </a:bodyPr>
              <a:lstStyle/>
              <a:p>
                <a:pPr algn="ctr"/>
                <a:r>
                  <a:rPr lang="en-US" sz="1200" b="1"/>
                  <a:t>Time, mos</a:t>
                </a:r>
              </a:p>
            </p:txBody>
          </p:sp>
          <p:sp>
            <p:nvSpPr>
              <p:cNvPr id="23" name="TextBox 22">
                <a:extLst>
                  <a:ext uri="{FF2B5EF4-FFF2-40B4-BE49-F238E27FC236}">
                    <a16:creationId xmlns:a16="http://schemas.microsoft.com/office/drawing/2014/main" id="{4BA1BF42-E2CD-DE6F-192C-1C6BD368BBAC}"/>
                  </a:ext>
                </a:extLst>
              </p:cNvPr>
              <p:cNvSpPr txBox="1"/>
              <p:nvPr/>
            </p:nvSpPr>
            <p:spPr>
              <a:xfrm rot="16200000">
                <a:off x="-2244" y="3337997"/>
                <a:ext cx="1762773" cy="307777"/>
              </a:xfrm>
              <a:prstGeom prst="rect">
                <a:avLst/>
              </a:prstGeom>
              <a:solidFill>
                <a:schemeClr val="bg1"/>
              </a:solidFill>
            </p:spPr>
            <p:txBody>
              <a:bodyPr wrap="square" rtlCol="0">
                <a:spAutoFit/>
              </a:bodyPr>
              <a:lstStyle/>
              <a:p>
                <a:pPr algn="ctr"/>
                <a:r>
                  <a:rPr lang="en-US" sz="1400" b="1"/>
                  <a:t>PFS probability, %</a:t>
                </a:r>
              </a:p>
            </p:txBody>
          </p:sp>
          <p:sp>
            <p:nvSpPr>
              <p:cNvPr id="24" name="TextBox 23">
                <a:extLst>
                  <a:ext uri="{FF2B5EF4-FFF2-40B4-BE49-F238E27FC236}">
                    <a16:creationId xmlns:a16="http://schemas.microsoft.com/office/drawing/2014/main" id="{D903FAED-3ACB-660A-0CDC-2461CA9B9B0D}"/>
                  </a:ext>
                </a:extLst>
              </p:cNvPr>
              <p:cNvSpPr txBox="1"/>
              <p:nvPr/>
            </p:nvSpPr>
            <p:spPr>
              <a:xfrm rot="16200000">
                <a:off x="5417578" y="3337998"/>
                <a:ext cx="1762773" cy="307777"/>
              </a:xfrm>
              <a:prstGeom prst="rect">
                <a:avLst/>
              </a:prstGeom>
              <a:solidFill>
                <a:schemeClr val="bg1"/>
              </a:solidFill>
            </p:spPr>
            <p:txBody>
              <a:bodyPr wrap="square" rtlCol="0">
                <a:spAutoFit/>
              </a:bodyPr>
              <a:lstStyle/>
              <a:p>
                <a:pPr algn="ctr"/>
                <a:r>
                  <a:rPr lang="en-US" sz="1400" b="1"/>
                  <a:t>PFS probability, %</a:t>
                </a:r>
              </a:p>
            </p:txBody>
          </p:sp>
        </p:grpSp>
        <p:sp>
          <p:nvSpPr>
            <p:cNvPr id="41" name="Content Placeholder 1">
              <a:extLst>
                <a:ext uri="{FF2B5EF4-FFF2-40B4-BE49-F238E27FC236}">
                  <a16:creationId xmlns:a16="http://schemas.microsoft.com/office/drawing/2014/main" id="{7EC9EF91-57DB-32D9-5F41-F681BA391EBA}"/>
                </a:ext>
              </a:extLst>
            </p:cNvPr>
            <p:cNvSpPr txBox="1">
              <a:spLocks/>
            </p:cNvSpPr>
            <p:nvPr/>
          </p:nvSpPr>
          <p:spPr>
            <a:xfrm>
              <a:off x="6224286" y="664018"/>
              <a:ext cx="2673650" cy="568048"/>
            </a:xfrm>
            <a:prstGeom prst="rect">
              <a:avLst/>
            </a:prstGeom>
            <a:solidFill>
              <a:schemeClr val="accent2">
                <a:lumMod val="40000"/>
                <a:lumOff val="60000"/>
              </a:schemeClr>
            </a:solidFill>
            <a:ln>
              <a:noFill/>
            </a:ln>
          </p:spPr>
          <p:txBody>
            <a:bodyPr/>
            <a:lstStyle>
              <a:defPPr>
                <a:defRPr lang="en-US"/>
              </a:defPPr>
              <a:lvl1pPr marL="342900" indent="-342900" algn="l" defTabSz="457200" rtl="0" eaLnBrk="1" latinLnBrk="0" hangingPunct="1">
                <a:lnSpc>
                  <a:spcPct val="100000"/>
                </a:lnSpc>
                <a:spcBef>
                  <a:spcPts val="900"/>
                </a:spcBef>
                <a:buClr>
                  <a:srgbClr val="4DAF46"/>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00000"/>
                </a:lnSpc>
                <a:spcBef>
                  <a:spcPts val="900"/>
                </a:spcBef>
                <a:buClr>
                  <a:srgbClr val="4DAF4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457200" rtl="0" eaLnBrk="1" latinLnBrk="0" hangingPunct="1">
                <a:lnSpc>
                  <a:spcPct val="100000"/>
                </a:lnSpc>
                <a:spcBef>
                  <a:spcPts val="900"/>
                </a:spcBef>
                <a:buClr>
                  <a:srgbClr val="4DAF46"/>
                </a:buClr>
                <a:buFont typeface="Wingdings" pitchFamily="2" charset="2"/>
                <a:buChar char="q"/>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100000"/>
                </a:lnSpc>
                <a:spcBef>
                  <a:spcPts val="900"/>
                </a:spcBef>
                <a:buClr>
                  <a:srgbClr val="4DAF46"/>
                </a:buClr>
                <a:buSzPct val="100000"/>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100000"/>
                </a:lnSpc>
                <a:spcBef>
                  <a:spcPts val="900"/>
                </a:spcBef>
                <a:buClr>
                  <a:srgbClr val="4DAF46"/>
                </a:buClr>
                <a:buSzPct val="100000"/>
                <a:buFont typeface="Lucida Grande"/>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tx1">
                    <a:lumMod val="65000"/>
                    <a:lumOff val="35000"/>
                  </a:schemeClr>
                </a:buClr>
                <a:buFont typeface="Wingdings" pitchFamily="2" charset="2"/>
                <a:buNone/>
              </a:pPr>
              <a:r>
                <a:rPr lang="en-GB" sz="1600" b="1" dirty="0"/>
                <a:t>Hormone receptor +</a:t>
              </a:r>
            </a:p>
            <a:p>
              <a:pPr marL="0" indent="0" algn="ctr">
                <a:spcBef>
                  <a:spcPts val="0"/>
                </a:spcBef>
                <a:buClr>
                  <a:schemeClr val="tx1">
                    <a:lumMod val="65000"/>
                    <a:lumOff val="35000"/>
                  </a:schemeClr>
                </a:buClr>
                <a:buNone/>
              </a:pPr>
              <a:r>
                <a:rPr lang="en-US" sz="1600" b="1" dirty="0">
                  <a:ea typeface="Times New Roman" panose="02020603050405020304" pitchFamily="18" charset="0"/>
                </a:rPr>
                <a:t>(52.6%)</a:t>
              </a:r>
              <a:endParaRPr lang="en-US" sz="1600" b="1" dirty="0"/>
            </a:p>
          </p:txBody>
        </p:sp>
        <p:sp>
          <p:nvSpPr>
            <p:cNvPr id="4" name="Content Placeholder 1">
              <a:extLst>
                <a:ext uri="{FF2B5EF4-FFF2-40B4-BE49-F238E27FC236}">
                  <a16:creationId xmlns:a16="http://schemas.microsoft.com/office/drawing/2014/main" id="{189BD5FD-3ACB-9684-6A8C-81826E3DB9EF}"/>
                </a:ext>
              </a:extLst>
            </p:cNvPr>
            <p:cNvSpPr txBox="1">
              <a:spLocks/>
            </p:cNvSpPr>
            <p:nvPr/>
          </p:nvSpPr>
          <p:spPr>
            <a:xfrm>
              <a:off x="703214" y="664018"/>
              <a:ext cx="2673650" cy="568048"/>
            </a:xfrm>
            <a:prstGeom prst="rect">
              <a:avLst/>
            </a:prstGeom>
            <a:solidFill>
              <a:schemeClr val="accent2">
                <a:lumMod val="40000"/>
                <a:lumOff val="60000"/>
              </a:schemeClr>
            </a:solidFill>
            <a:ln>
              <a:noFill/>
            </a:ln>
          </p:spPr>
          <p:txBody>
            <a:bodyPr/>
            <a:lstStyle>
              <a:defPPr>
                <a:defRPr lang="en-US"/>
              </a:defPPr>
              <a:lvl1pPr marL="342900" indent="-342900" algn="l" defTabSz="457200" rtl="0" eaLnBrk="1" latinLnBrk="0" hangingPunct="1">
                <a:lnSpc>
                  <a:spcPct val="100000"/>
                </a:lnSpc>
                <a:spcBef>
                  <a:spcPts val="900"/>
                </a:spcBef>
                <a:buClr>
                  <a:srgbClr val="4DAF46"/>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00000"/>
                </a:lnSpc>
                <a:spcBef>
                  <a:spcPts val="900"/>
                </a:spcBef>
                <a:buClr>
                  <a:srgbClr val="4DAF4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457200" rtl="0" eaLnBrk="1" latinLnBrk="0" hangingPunct="1">
                <a:lnSpc>
                  <a:spcPct val="100000"/>
                </a:lnSpc>
                <a:spcBef>
                  <a:spcPts val="900"/>
                </a:spcBef>
                <a:buClr>
                  <a:srgbClr val="4DAF46"/>
                </a:buClr>
                <a:buFont typeface="Wingdings" pitchFamily="2" charset="2"/>
                <a:buChar char="q"/>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100000"/>
                </a:lnSpc>
                <a:spcBef>
                  <a:spcPts val="900"/>
                </a:spcBef>
                <a:buClr>
                  <a:srgbClr val="4DAF46"/>
                </a:buClr>
                <a:buSzPct val="100000"/>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100000"/>
                </a:lnSpc>
                <a:spcBef>
                  <a:spcPts val="900"/>
                </a:spcBef>
                <a:buClr>
                  <a:srgbClr val="4DAF46"/>
                </a:buClr>
                <a:buSzPct val="100000"/>
                <a:buFont typeface="Lucida Grande"/>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tx1">
                    <a:lumMod val="65000"/>
                    <a:lumOff val="35000"/>
                  </a:schemeClr>
                </a:buClr>
                <a:buFont typeface="Wingdings" pitchFamily="2" charset="2"/>
                <a:buNone/>
              </a:pPr>
              <a:r>
                <a:rPr lang="en-GB" sz="1600" b="1" dirty="0"/>
                <a:t>Hormone receptor –</a:t>
              </a:r>
            </a:p>
            <a:p>
              <a:pPr marL="0" indent="0" algn="ctr">
                <a:spcBef>
                  <a:spcPts val="0"/>
                </a:spcBef>
                <a:buClr>
                  <a:schemeClr val="tx1">
                    <a:lumMod val="65000"/>
                    <a:lumOff val="35000"/>
                  </a:schemeClr>
                </a:buClr>
                <a:buNone/>
              </a:pPr>
              <a:r>
                <a:rPr lang="en-US" sz="1600" b="1" dirty="0">
                  <a:ea typeface="Times New Roman" panose="02020603050405020304" pitchFamily="18" charset="0"/>
                </a:rPr>
                <a:t>(47.4%)</a:t>
              </a:r>
              <a:endParaRPr lang="en-US" sz="1600" b="1" dirty="0"/>
            </a:p>
          </p:txBody>
        </p:sp>
      </p:grpSp>
      <p:graphicFrame>
        <p:nvGraphicFramePr>
          <p:cNvPr id="25" name="Table 24">
            <a:extLst>
              <a:ext uri="{FF2B5EF4-FFF2-40B4-BE49-F238E27FC236}">
                <a16:creationId xmlns:a16="http://schemas.microsoft.com/office/drawing/2014/main" id="{84828A42-6191-9BD7-BBD9-B7AABD80A543}"/>
              </a:ext>
            </a:extLst>
          </p:cNvPr>
          <p:cNvGraphicFramePr>
            <a:graphicFrameLocks noGrp="1"/>
          </p:cNvGraphicFramePr>
          <p:nvPr>
            <p:extLst>
              <p:ext uri="{D42A27DB-BD31-4B8C-83A1-F6EECF244321}">
                <p14:modId xmlns:p14="http://schemas.microsoft.com/office/powerpoint/2010/main" val="2092740064"/>
              </p:ext>
            </p:extLst>
          </p:nvPr>
        </p:nvGraphicFramePr>
        <p:xfrm>
          <a:off x="2483260" y="675090"/>
          <a:ext cx="3657600" cy="2409444"/>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926781134"/>
                    </a:ext>
                  </a:extLst>
                </a:gridCol>
                <a:gridCol w="1005840">
                  <a:extLst>
                    <a:ext uri="{9D8B030D-6E8A-4147-A177-3AD203B41FA5}">
                      <a16:colId xmlns:a16="http://schemas.microsoft.com/office/drawing/2014/main" val="259620648"/>
                    </a:ext>
                  </a:extLst>
                </a:gridCol>
                <a:gridCol w="1005840">
                  <a:extLst>
                    <a:ext uri="{9D8B030D-6E8A-4147-A177-3AD203B41FA5}">
                      <a16:colId xmlns:a16="http://schemas.microsoft.com/office/drawing/2014/main" val="341041775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chemeClr val="bg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latin typeface="+mn-lt"/>
                          <a:cs typeface="Arial" panose="020B0604020202020204" pitchFamily="34" charset="0"/>
                        </a:rPr>
                        <a:t>TUC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latin typeface="+mn-lt"/>
                          <a:cs typeface="Arial" panose="020B0604020202020204" pitchFamily="34" charset="0"/>
                        </a:rPr>
                        <a:t>(n = 158)</a:t>
                      </a:r>
                      <a:endParaRPr lang="en-US" sz="1050" dirty="0">
                        <a:solidFill>
                          <a:schemeClr val="bg1"/>
                        </a:solidFill>
                        <a:latin typeface="+mn-lt"/>
                        <a:cs typeface="Arial" panose="020B0604020202020204" pitchFamily="34" charset="0"/>
                      </a:endParaRPr>
                    </a:p>
                  </a:txBody>
                  <a:tcPr marT="18288" marB="18288">
                    <a:lnL w="12700" cmpd="sng">
                      <a:noFill/>
                    </a:lnL>
                    <a:solidFill>
                      <a:srgbClr val="0076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mn-lt"/>
                          <a:cs typeface="Arial" panose="020B0604020202020204" pitchFamily="34" charset="0"/>
                        </a:rPr>
                        <a:t>PBO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mn-lt"/>
                          <a:cs typeface="Arial" panose="020B0604020202020204" pitchFamily="34" charset="0"/>
                        </a:rPr>
                        <a:t>(n = 152)</a:t>
                      </a:r>
                      <a:endParaRPr lang="en-US" sz="1050">
                        <a:latin typeface="+mn-lt"/>
                        <a:cs typeface="Arial" panose="020B0604020202020204" pitchFamily="34" charset="0"/>
                      </a:endParaRPr>
                    </a:p>
                  </a:txBody>
                  <a:tcPr marT="18288" marB="18288">
                    <a:solidFill>
                      <a:schemeClr val="tx1"/>
                    </a:solidFill>
                  </a:tcPr>
                </a:tc>
                <a:extLst>
                  <a:ext uri="{0D108BD9-81ED-4DB2-BD59-A6C34878D82A}">
                    <a16:rowId xmlns:a16="http://schemas.microsoft.com/office/drawing/2014/main" val="1233574201"/>
                  </a:ext>
                </a:extLst>
              </a:tr>
              <a:tr h="0">
                <a:tc>
                  <a:txBody>
                    <a:bodyPr/>
                    <a:lstStyle/>
                    <a:p>
                      <a:pPr algn="r"/>
                      <a:r>
                        <a:rPr lang="en-US" sz="1050" b="1">
                          <a:latin typeface="Arial" panose="020B0604020202020204" pitchFamily="34" charset="0"/>
                          <a:cs typeface="Arial" panose="020B0604020202020204" pitchFamily="34" charset="0"/>
                        </a:rPr>
                        <a:t>Events</a:t>
                      </a: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50">
                          <a:latin typeface="+mn-lt"/>
                          <a:cs typeface="Arial" panose="020B0604020202020204" pitchFamily="34" charset="0"/>
                        </a:rPr>
                        <a:t>68</a:t>
                      </a:r>
                    </a:p>
                  </a:txBody>
                  <a:tcPr marT="18288" marB="18288">
                    <a:lnL w="12700" cmpd="sng">
                      <a:noFill/>
                    </a:lnL>
                    <a:solidFill>
                      <a:srgbClr val="DEEBF7"/>
                    </a:solidFill>
                  </a:tcPr>
                </a:tc>
                <a:tc>
                  <a:txBody>
                    <a:bodyPr/>
                    <a:lstStyle/>
                    <a:p>
                      <a:pPr algn="ctr"/>
                      <a:r>
                        <a:rPr lang="en-US" sz="1050">
                          <a:latin typeface="+mn-lt"/>
                          <a:cs typeface="Arial" panose="020B0604020202020204" pitchFamily="34" charset="0"/>
                        </a:rPr>
                        <a:t>92</a:t>
                      </a:r>
                    </a:p>
                  </a:txBody>
                  <a:tcPr marT="18288" marB="18288">
                    <a:solidFill>
                      <a:schemeClr val="bg1">
                        <a:lumMod val="95000"/>
                      </a:schemeClr>
                    </a:solidFill>
                  </a:tcPr>
                </a:tc>
                <a:extLst>
                  <a:ext uri="{0D108BD9-81ED-4DB2-BD59-A6C34878D82A}">
                    <a16:rowId xmlns:a16="http://schemas.microsoft.com/office/drawing/2014/main" val="2821001935"/>
                  </a:ext>
                </a:extLst>
              </a:tr>
              <a:tr h="0">
                <a:tc>
                  <a:txBody>
                    <a:bodyPr/>
                    <a:lstStyle/>
                    <a:p>
                      <a:pPr algn="r"/>
                      <a:r>
                        <a:rPr lang="en-US" sz="1050" b="1">
                          <a:latin typeface="Arial" panose="020B0604020202020204" pitchFamily="34" charset="0"/>
                          <a:cs typeface="Arial" panose="020B0604020202020204" pitchFamily="34" charset="0"/>
                        </a:rPr>
                        <a:t>Median PFS, mos </a:t>
                      </a:r>
                    </a:p>
                    <a:p>
                      <a:pPr algn="r"/>
                      <a:r>
                        <a:rPr lang="en-US" sz="1050" b="1">
                          <a:latin typeface="Arial" panose="020B0604020202020204" pitchFamily="34" charset="0"/>
                          <a:cs typeface="Arial" panose="020B0604020202020204" pitchFamily="34" charset="0"/>
                        </a:rPr>
                        <a:t>(95% CI)</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50" b="1">
                          <a:latin typeface="+mn-lt"/>
                          <a:cs typeface="Arial" panose="020B0604020202020204" pitchFamily="34" charset="0"/>
                        </a:rPr>
                        <a:t>24.9 </a:t>
                      </a:r>
                    </a:p>
                    <a:p>
                      <a:pPr algn="ctr"/>
                      <a:r>
                        <a:rPr lang="en-US" sz="1050" b="1">
                          <a:latin typeface="+mn-lt"/>
                          <a:cs typeface="Arial" panose="020B0604020202020204" pitchFamily="34" charset="0"/>
                        </a:rPr>
                        <a:t>(19.4</a:t>
                      </a:r>
                      <a:r>
                        <a:rPr lang="en-US" sz="1050" b="1">
                          <a:latin typeface="Arial" panose="020B0604020202020204" pitchFamily="34" charset="0"/>
                          <a:cs typeface="Arial" panose="020B0604020202020204" pitchFamily="34" charset="0"/>
                        </a:rPr>
                        <a:t>−</a:t>
                      </a:r>
                      <a:r>
                        <a:rPr lang="en-US" sz="1050" b="1">
                          <a:latin typeface="+mn-lt"/>
                          <a:cs typeface="Arial" panose="020B0604020202020204" pitchFamily="34" charset="0"/>
                        </a:rPr>
                        <a:t>NE)</a:t>
                      </a:r>
                    </a:p>
                  </a:txBody>
                  <a:tcPr marT="18288" marB="18288">
                    <a:lnL w="12700" cmpd="sng">
                      <a:noFill/>
                    </a:lnL>
                    <a:solidFill>
                      <a:srgbClr val="DEEBF7"/>
                    </a:solidFill>
                  </a:tcPr>
                </a:tc>
                <a:tc>
                  <a:txBody>
                    <a:bodyPr/>
                    <a:lstStyle/>
                    <a:p>
                      <a:pPr algn="ctr"/>
                      <a:r>
                        <a:rPr lang="en-US" sz="1050" b="1">
                          <a:latin typeface="+mn-lt"/>
                          <a:cs typeface="Arial" panose="020B0604020202020204" pitchFamily="34" charset="0"/>
                        </a:rPr>
                        <a:t>12.6 </a:t>
                      </a:r>
                    </a:p>
                    <a:p>
                      <a:pPr algn="ctr"/>
                      <a:r>
                        <a:rPr lang="en-US" sz="1050" b="1">
                          <a:latin typeface="+mn-lt"/>
                          <a:cs typeface="Arial" panose="020B0604020202020204" pitchFamily="34" charset="0"/>
                        </a:rPr>
                        <a:t>(9.4</a:t>
                      </a:r>
                      <a:r>
                        <a:rPr lang="en-US" sz="1050" b="1">
                          <a:latin typeface="Arial" panose="020B0604020202020204" pitchFamily="34" charset="0"/>
                          <a:cs typeface="Arial" panose="020B0604020202020204" pitchFamily="34" charset="0"/>
                        </a:rPr>
                        <a:t>−</a:t>
                      </a:r>
                      <a:r>
                        <a:rPr lang="en-US" sz="1050" b="1">
                          <a:latin typeface="+mn-lt"/>
                          <a:cs typeface="Arial" panose="020B0604020202020204" pitchFamily="34" charset="0"/>
                        </a:rPr>
                        <a:t>16.8)</a:t>
                      </a:r>
                    </a:p>
                  </a:txBody>
                  <a:tcPr marT="18288" marB="18288">
                    <a:solidFill>
                      <a:schemeClr val="bg1">
                        <a:lumMod val="95000"/>
                      </a:schemeClr>
                    </a:solidFill>
                  </a:tcPr>
                </a:tc>
                <a:extLst>
                  <a:ext uri="{0D108BD9-81ED-4DB2-BD59-A6C34878D82A}">
                    <a16:rowId xmlns:a16="http://schemas.microsoft.com/office/drawing/2014/main" val="305093319"/>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HR (95% CI) </a:t>
                      </a:r>
                      <a:r>
                        <a:rPr lang="en-US" sz="1050" b="1" i="1">
                          <a:latin typeface="Arial" panose="020B0604020202020204" pitchFamily="34" charset="0"/>
                          <a:cs typeface="Arial" panose="020B0604020202020204" pitchFamily="34" charset="0"/>
                        </a:rPr>
                        <a:t>P</a:t>
                      </a:r>
                      <a:r>
                        <a:rPr lang="en-US" sz="1050" b="1">
                          <a:latin typeface="Arial" panose="020B0604020202020204" pitchFamily="34" charset="0"/>
                          <a:cs typeface="Arial" panose="020B0604020202020204" pitchFamily="34" charset="0"/>
                        </a:rPr>
                        <a:t>−value*</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latin typeface="+mn-lt"/>
                          <a:cs typeface="Arial" panose="020B0604020202020204" pitchFamily="34" charset="0"/>
                        </a:rPr>
                        <a:t>0.554 (0.403</a:t>
                      </a:r>
                      <a:r>
                        <a:rPr lang="en-US" sz="1050" b="1">
                          <a:latin typeface="Arial" panose="020B0604020202020204" pitchFamily="34" charset="0"/>
                          <a:cs typeface="Arial" panose="020B0604020202020204" pitchFamily="34" charset="0"/>
                        </a:rPr>
                        <a:t>−</a:t>
                      </a:r>
                      <a:r>
                        <a:rPr lang="en-US" sz="1050" b="1">
                          <a:latin typeface="+mn-lt"/>
                          <a:cs typeface="Arial" panose="020B0604020202020204" pitchFamily="34" charset="0"/>
                        </a:rPr>
                        <a:t>0.761); 0.0002</a:t>
                      </a:r>
                    </a:p>
                  </a:txBody>
                  <a:tcPr marT="18288" marB="18288">
                    <a:lnL w="12700" cmpd="sng">
                      <a:noFill/>
                    </a:lnL>
                    <a:solidFill>
                      <a:schemeClr val="bg1">
                        <a:lumMod val="85000"/>
                      </a:schemeClr>
                    </a:solidFill>
                  </a:tcPr>
                </a:tc>
                <a:tc hMerge="1">
                  <a:txBody>
                    <a:bodyPr/>
                    <a:lstStyle/>
                    <a:p>
                      <a:endParaRPr lang="en-US"/>
                    </a:p>
                  </a:txBody>
                  <a:tcPr/>
                </a:tc>
                <a:extLst>
                  <a:ext uri="{0D108BD9-81ED-4DB2-BD59-A6C34878D82A}">
                    <a16:rowId xmlns:a16="http://schemas.microsoft.com/office/drawing/2014/main" val="88850587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50" b="1">
                          <a:solidFill>
                            <a:srgbClr val="0000FF"/>
                          </a:solidFill>
                          <a:latin typeface="+mn-lt"/>
                          <a:cs typeface="Arial" panose="020B0604020202020204" pitchFamily="34" charset="0"/>
                        </a:rPr>
                        <a:t>Δ</a:t>
                      </a:r>
                      <a:r>
                        <a:rPr lang="en-US" sz="1050" b="1">
                          <a:solidFill>
                            <a:srgbClr val="0000FF"/>
                          </a:solidFill>
                          <a:latin typeface="+mn-lt"/>
                          <a:cs typeface="Arial" panose="020B0604020202020204" pitchFamily="34" charset="0"/>
                        </a:rPr>
                        <a:t> of 12.3 months</a:t>
                      </a:r>
                    </a:p>
                  </a:txBody>
                  <a:tcPr marT="18288" marB="18288">
                    <a:lnL w="12700" cmpd="sng">
                      <a:noFill/>
                    </a:lnL>
                    <a:solidFill>
                      <a:schemeClr val="bg1">
                        <a:lumMod val="85000"/>
                      </a:schemeClr>
                    </a:solidFill>
                  </a:tcPr>
                </a:tc>
                <a:tc hMerge="1">
                  <a:txBody>
                    <a:bodyPr/>
                    <a:lstStyle/>
                    <a:p>
                      <a:endParaRPr lang="en-US"/>
                    </a:p>
                  </a:txBody>
                  <a:tcPr/>
                </a:tc>
                <a:extLst>
                  <a:ext uri="{0D108BD9-81ED-4DB2-BD59-A6C34878D82A}">
                    <a16:rowId xmlns:a16="http://schemas.microsoft.com/office/drawing/2014/main" val="4193608635"/>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tx1"/>
                          </a:solidFill>
                          <a:latin typeface="+mn-lt"/>
                          <a:cs typeface="Arial" panose="020B0604020202020204" pitchFamily="34" charset="0"/>
                        </a:rPr>
                        <a:t>n = 147</a:t>
                      </a:r>
                    </a:p>
                  </a:txBody>
                  <a:tcPr marT="18288" marB="18288">
                    <a:lnL w="12700" cmpd="sng">
                      <a:noFill/>
                    </a:lnL>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n = 134</a:t>
                      </a:r>
                    </a:p>
                  </a:txBody>
                  <a:tcPr marT="18288" marB="18288">
                    <a:solidFill>
                      <a:schemeClr val="bg1">
                        <a:lumMod val="95000"/>
                      </a:schemeClr>
                    </a:solidFill>
                  </a:tcPr>
                </a:tc>
                <a:extLst>
                  <a:ext uri="{0D108BD9-81ED-4DB2-BD59-A6C34878D82A}">
                    <a16:rowId xmlns:a16="http://schemas.microsoft.com/office/drawing/2014/main" val="2314790175"/>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mn-lt"/>
                          <a:cs typeface="Arial" panose="020B0604020202020204" pitchFamily="34" charset="0"/>
                        </a:rPr>
                        <a:t>cORR,</a:t>
                      </a:r>
                      <a:r>
                        <a:rPr lang="en-US" sz="1050" b="0" i="0" kern="1200" baseline="30000">
                          <a:solidFill>
                            <a:schemeClr val="tx1"/>
                          </a:solidFill>
                          <a:effectLst/>
                          <a:latin typeface="+mn-lt"/>
                          <a:ea typeface="+mn-ea"/>
                          <a:cs typeface="+mn-cs"/>
                        </a:rPr>
                        <a:t>†</a:t>
                      </a:r>
                      <a:r>
                        <a:rPr lang="en-US" sz="1050" b="1">
                          <a:latin typeface="+mn-lt"/>
                          <a:cs typeface="Arial" panose="020B0604020202020204" pitchFamily="34" charset="0"/>
                        </a:rPr>
                        <a:t> </a:t>
                      </a:r>
                      <a:r>
                        <a:rPr lang="en-US" sz="1050" b="1">
                          <a:latin typeface="Arial" panose="020B0604020202020204" pitchFamily="34" charset="0"/>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(95% CI)</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25.2 (18.4</a:t>
                      </a:r>
                      <a:r>
                        <a:rPr lang="en-GB" sz="1050" b="0" kern="1200">
                          <a:solidFill>
                            <a:schemeClr val="tx1"/>
                          </a:solidFill>
                          <a:effectLst/>
                          <a:latin typeface="+mn-lt"/>
                        </a:rPr>
                        <a:t>−33.0)</a:t>
                      </a:r>
                      <a:endParaRPr lang="en-US" sz="1050">
                        <a:solidFill>
                          <a:schemeClr val="tx1"/>
                        </a:solidFill>
                        <a:latin typeface="+mn-lt"/>
                        <a:cs typeface="Arial" panose="020B0604020202020204" pitchFamily="34" charset="0"/>
                      </a:endParaRPr>
                    </a:p>
                  </a:txBody>
                  <a:tcPr marT="18288" marB="18288">
                    <a:lnL w="12700" cmpd="sng">
                      <a:noFill/>
                    </a:lnL>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17.9 (11.8</a:t>
                      </a:r>
                      <a:r>
                        <a:rPr lang="en-GB" sz="1050" b="0" kern="1200">
                          <a:solidFill>
                            <a:schemeClr val="tx1"/>
                          </a:solidFill>
                          <a:effectLst/>
                          <a:latin typeface="+mn-lt"/>
                        </a:rPr>
                        <a:t>−25.5)</a:t>
                      </a:r>
                      <a:endParaRPr lang="en-US" sz="1050" b="0">
                        <a:solidFill>
                          <a:schemeClr val="tx1"/>
                        </a:solidFill>
                        <a:latin typeface="+mn-lt"/>
                      </a:endParaRPr>
                    </a:p>
                  </a:txBody>
                  <a:tcPr marT="18288" marB="18288">
                    <a:solidFill>
                      <a:schemeClr val="bg1">
                        <a:lumMod val="95000"/>
                      </a:schemeClr>
                    </a:solidFill>
                  </a:tcPr>
                </a:tc>
                <a:extLst>
                  <a:ext uri="{0D108BD9-81ED-4DB2-BD59-A6C34878D82A}">
                    <a16:rowId xmlns:a16="http://schemas.microsoft.com/office/drawing/2014/main" val="91792405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tx1"/>
                          </a:solidFill>
                          <a:latin typeface="+mn-lt"/>
                          <a:cs typeface="Arial" panose="020B0604020202020204" pitchFamily="34" charset="0"/>
                        </a:rPr>
                        <a:t>n = 37</a:t>
                      </a:r>
                    </a:p>
                  </a:txBody>
                  <a:tcPr marT="18288" marB="18288">
                    <a:lnL w="12700" cmpd="sng">
                      <a:noFill/>
                    </a:lnL>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n = 24</a:t>
                      </a:r>
                    </a:p>
                  </a:txBody>
                  <a:tcPr marT="18288" marB="18288">
                    <a:solidFill>
                      <a:schemeClr val="bg1">
                        <a:lumMod val="95000"/>
                      </a:schemeClr>
                    </a:solidFill>
                  </a:tcPr>
                </a:tc>
                <a:extLst>
                  <a:ext uri="{0D108BD9-81ED-4DB2-BD59-A6C34878D82A}">
                    <a16:rowId xmlns:a16="http://schemas.microsoft.com/office/drawing/2014/main" val="493854931"/>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Median DOR,</a:t>
                      </a:r>
                      <a:r>
                        <a:rPr lang="en-US" sz="1050" b="0" i="0" kern="1200" baseline="30000">
                          <a:solidFill>
                            <a:schemeClr val="tx1"/>
                          </a:solidFill>
                          <a:effectLst/>
                          <a:latin typeface="+mn-lt"/>
                          <a:ea typeface="+mn-ea"/>
                          <a:cs typeface="+mn-cs"/>
                        </a:rPr>
                        <a:t>†</a:t>
                      </a:r>
                      <a:r>
                        <a:rPr lang="en-US" sz="1050" b="1">
                          <a:latin typeface="Arial" panose="020B0604020202020204" pitchFamily="34" charset="0"/>
                          <a:cs typeface="Arial" panose="020B0604020202020204" pitchFamily="34" charset="0"/>
                        </a:rPr>
                        <a:t> mos</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(95% CI)</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NR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(8.6</a:t>
                      </a:r>
                      <a:r>
                        <a:rPr lang="en-GB" sz="1050" b="0" kern="1200">
                          <a:solidFill>
                            <a:schemeClr val="tx1"/>
                          </a:solidFill>
                          <a:effectLst/>
                          <a:latin typeface="+mn-lt"/>
                        </a:rPr>
                        <a:t>−NE)</a:t>
                      </a:r>
                      <a:endParaRPr lang="en-US" sz="1050" b="0">
                        <a:solidFill>
                          <a:schemeClr val="tx1"/>
                        </a:solidFill>
                        <a:latin typeface="+mn-lt"/>
                      </a:endParaRPr>
                    </a:p>
                  </a:txBody>
                  <a:tcPr marT="18288" marB="18288">
                    <a:lnL w="12700" cmpd="sng">
                      <a:noFill/>
                    </a:lnL>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rPr>
                        <a:t>14.5 (10.4</a:t>
                      </a:r>
                      <a:r>
                        <a:rPr lang="en-GB" sz="1050" b="0" kern="1200" dirty="0">
                          <a:solidFill>
                            <a:schemeClr val="tx1"/>
                          </a:solidFill>
                          <a:effectLst/>
                          <a:latin typeface="+mn-lt"/>
                        </a:rPr>
                        <a:t>−NE)</a:t>
                      </a:r>
                      <a:endParaRPr lang="en-US" sz="1050" b="0" dirty="0">
                        <a:solidFill>
                          <a:schemeClr val="tx1"/>
                        </a:solidFill>
                        <a:latin typeface="+mn-lt"/>
                      </a:endParaRPr>
                    </a:p>
                  </a:txBody>
                  <a:tcPr marT="18288" marB="18288">
                    <a:solidFill>
                      <a:schemeClr val="bg1">
                        <a:lumMod val="95000"/>
                      </a:schemeClr>
                    </a:solidFill>
                  </a:tcPr>
                </a:tc>
                <a:extLst>
                  <a:ext uri="{0D108BD9-81ED-4DB2-BD59-A6C34878D82A}">
                    <a16:rowId xmlns:a16="http://schemas.microsoft.com/office/drawing/2014/main" val="1810899392"/>
                  </a:ext>
                </a:extLst>
              </a:tr>
            </a:tbl>
          </a:graphicData>
        </a:graphic>
      </p:graphicFrame>
      <p:graphicFrame>
        <p:nvGraphicFramePr>
          <p:cNvPr id="42" name="Table 41">
            <a:extLst>
              <a:ext uri="{FF2B5EF4-FFF2-40B4-BE49-F238E27FC236}">
                <a16:creationId xmlns:a16="http://schemas.microsoft.com/office/drawing/2014/main" id="{75A9CB5D-4C33-67A0-0C50-D1C04A6F1A64}"/>
              </a:ext>
            </a:extLst>
          </p:cNvPr>
          <p:cNvGraphicFramePr>
            <a:graphicFrameLocks noGrp="1"/>
          </p:cNvGraphicFramePr>
          <p:nvPr>
            <p:extLst>
              <p:ext uri="{D42A27DB-BD31-4B8C-83A1-F6EECF244321}">
                <p14:modId xmlns:p14="http://schemas.microsoft.com/office/powerpoint/2010/main" val="1073532192"/>
              </p:ext>
            </p:extLst>
          </p:nvPr>
        </p:nvGraphicFramePr>
        <p:xfrm>
          <a:off x="7887935" y="675090"/>
          <a:ext cx="3657600" cy="2446173"/>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926781134"/>
                    </a:ext>
                  </a:extLst>
                </a:gridCol>
                <a:gridCol w="1005840">
                  <a:extLst>
                    <a:ext uri="{9D8B030D-6E8A-4147-A177-3AD203B41FA5}">
                      <a16:colId xmlns:a16="http://schemas.microsoft.com/office/drawing/2014/main" val="259620648"/>
                    </a:ext>
                  </a:extLst>
                </a:gridCol>
                <a:gridCol w="1005840">
                  <a:extLst>
                    <a:ext uri="{9D8B030D-6E8A-4147-A177-3AD203B41FA5}">
                      <a16:colId xmlns:a16="http://schemas.microsoft.com/office/drawing/2014/main" val="3410417754"/>
                    </a:ext>
                  </a:extLst>
                </a:gridCol>
              </a:tblGrid>
              <a:tr h="3439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chemeClr val="bg1"/>
                        </a:solidFill>
                        <a:latin typeface="+mn-lt"/>
                        <a:cs typeface="Arial" panose="020B0604020202020204" pitchFamily="34" charset="0"/>
                      </a:endParaRPr>
                    </a:p>
                  </a:txBody>
                  <a:tcPr marT="18288" marB="182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mn-lt"/>
                          <a:cs typeface="Arial" panose="020B0604020202020204" pitchFamily="34" charset="0"/>
                        </a:rPr>
                        <a:t>TUC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mn-lt"/>
                          <a:cs typeface="Arial" panose="020B0604020202020204" pitchFamily="34" charset="0"/>
                        </a:rPr>
                        <a:t>(n = 168)</a:t>
                      </a:r>
                      <a:endParaRPr lang="en-US" sz="1050">
                        <a:solidFill>
                          <a:schemeClr val="bg1"/>
                        </a:solidFill>
                        <a:latin typeface="+mn-lt"/>
                        <a:cs typeface="Arial" panose="020B0604020202020204" pitchFamily="34" charset="0"/>
                      </a:endParaRPr>
                    </a:p>
                  </a:txBody>
                  <a:tcPr marT="18288" marB="18288">
                    <a:lnL w="12700" cmpd="sng">
                      <a:noFill/>
                    </a:lnL>
                    <a:solidFill>
                      <a:srgbClr val="0076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mn-lt"/>
                          <a:cs typeface="Arial" panose="020B0604020202020204" pitchFamily="34" charset="0"/>
                        </a:rPr>
                        <a:t>PBO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mn-lt"/>
                          <a:cs typeface="Arial" panose="020B0604020202020204" pitchFamily="34" charset="0"/>
                        </a:rPr>
                        <a:t>(n = 176)</a:t>
                      </a:r>
                      <a:endParaRPr lang="en-US" sz="1050">
                        <a:latin typeface="+mn-lt"/>
                        <a:cs typeface="Arial" panose="020B0604020202020204" pitchFamily="34" charset="0"/>
                      </a:endParaRPr>
                    </a:p>
                  </a:txBody>
                  <a:tcPr marT="18288" marB="18288">
                    <a:solidFill>
                      <a:schemeClr val="tx1"/>
                    </a:solidFill>
                  </a:tcPr>
                </a:tc>
                <a:extLst>
                  <a:ext uri="{0D108BD9-81ED-4DB2-BD59-A6C34878D82A}">
                    <a16:rowId xmlns:a16="http://schemas.microsoft.com/office/drawing/2014/main" val="1233574201"/>
                  </a:ext>
                </a:extLst>
              </a:tr>
              <a:tr h="208839">
                <a:tc>
                  <a:txBody>
                    <a:bodyPr/>
                    <a:lstStyle/>
                    <a:p>
                      <a:pPr algn="r"/>
                      <a:r>
                        <a:rPr lang="en-US" sz="1050" b="1">
                          <a:latin typeface="+mn-lt"/>
                          <a:cs typeface="Arial" panose="020B0604020202020204" pitchFamily="34" charset="0"/>
                        </a:rPr>
                        <a:t>Events</a:t>
                      </a: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50">
                          <a:latin typeface="+mn-lt"/>
                          <a:cs typeface="Arial" panose="020B0604020202020204" pitchFamily="34" charset="0"/>
                        </a:rPr>
                        <a:t>73</a:t>
                      </a:r>
                    </a:p>
                  </a:txBody>
                  <a:tcPr marT="18288" marB="18288">
                    <a:lnL w="12700" cmpd="sng">
                      <a:noFill/>
                    </a:lnL>
                    <a:solidFill>
                      <a:srgbClr val="DEEBF7"/>
                    </a:solidFill>
                  </a:tcPr>
                </a:tc>
                <a:tc>
                  <a:txBody>
                    <a:bodyPr/>
                    <a:lstStyle/>
                    <a:p>
                      <a:pPr algn="ctr"/>
                      <a:r>
                        <a:rPr lang="en-US" sz="1050">
                          <a:latin typeface="+mn-lt"/>
                          <a:cs typeface="Arial" panose="020B0604020202020204" pitchFamily="34" charset="0"/>
                        </a:rPr>
                        <a:t>99</a:t>
                      </a:r>
                    </a:p>
                  </a:txBody>
                  <a:tcPr marT="18288" marB="18288">
                    <a:solidFill>
                      <a:schemeClr val="bg1">
                        <a:lumMod val="95000"/>
                      </a:schemeClr>
                    </a:solidFill>
                  </a:tcPr>
                </a:tc>
                <a:extLst>
                  <a:ext uri="{0D108BD9-81ED-4DB2-BD59-A6C34878D82A}">
                    <a16:rowId xmlns:a16="http://schemas.microsoft.com/office/drawing/2014/main" val="2821001935"/>
                  </a:ext>
                </a:extLst>
              </a:tr>
              <a:tr h="343970">
                <a:tc>
                  <a:txBody>
                    <a:bodyPr/>
                    <a:lstStyle/>
                    <a:p>
                      <a:pPr algn="r"/>
                      <a:r>
                        <a:rPr lang="en-US" sz="1050" b="1">
                          <a:latin typeface="+mn-lt"/>
                          <a:cs typeface="Arial" panose="020B0604020202020204" pitchFamily="34" charset="0"/>
                        </a:rPr>
                        <a:t>Median PFS, </a:t>
                      </a:r>
                      <a:r>
                        <a:rPr lang="en-US" sz="1050" b="1" err="1">
                          <a:latin typeface="+mn-lt"/>
                          <a:cs typeface="Arial" panose="020B0604020202020204" pitchFamily="34" charset="0"/>
                        </a:rPr>
                        <a:t>mos</a:t>
                      </a:r>
                      <a:r>
                        <a:rPr lang="en-US" sz="1050" b="1">
                          <a:latin typeface="+mn-lt"/>
                          <a:cs typeface="Arial" panose="020B0604020202020204" pitchFamily="34" charset="0"/>
                        </a:rPr>
                        <a:t> </a:t>
                      </a:r>
                      <a:br>
                        <a:rPr lang="en-US" sz="1050" b="1">
                          <a:latin typeface="+mn-lt"/>
                          <a:cs typeface="Arial" panose="020B0604020202020204" pitchFamily="34" charset="0"/>
                        </a:rPr>
                      </a:br>
                      <a:r>
                        <a:rPr lang="en-US" sz="1050" b="1">
                          <a:latin typeface="+mn-lt"/>
                          <a:cs typeface="Arial" panose="020B0604020202020204" pitchFamily="34" charset="0"/>
                        </a:rPr>
                        <a:t>(95% CI)</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50" b="1">
                          <a:latin typeface="+mn-lt"/>
                          <a:cs typeface="Arial" panose="020B0604020202020204" pitchFamily="34" charset="0"/>
                        </a:rPr>
                        <a:t>25.0 </a:t>
                      </a:r>
                    </a:p>
                    <a:p>
                      <a:pPr algn="ctr"/>
                      <a:r>
                        <a:rPr lang="en-US" sz="1050" b="1">
                          <a:latin typeface="+mn-lt"/>
                          <a:cs typeface="Arial" panose="020B0604020202020204" pitchFamily="34" charset="0"/>
                        </a:rPr>
                        <a:t>(16.5</a:t>
                      </a:r>
                      <a:r>
                        <a:rPr lang="en-US" sz="1050" b="1">
                          <a:latin typeface="Arial" panose="020B0604020202020204" pitchFamily="34" charset="0"/>
                          <a:cs typeface="Arial" panose="020B0604020202020204" pitchFamily="34" charset="0"/>
                        </a:rPr>
                        <a:t>−</a:t>
                      </a:r>
                      <a:r>
                        <a:rPr lang="en-US" sz="1050" b="1">
                          <a:latin typeface="+mn-lt"/>
                          <a:cs typeface="Arial" panose="020B0604020202020204" pitchFamily="34" charset="0"/>
                        </a:rPr>
                        <a:t>NE)</a:t>
                      </a:r>
                    </a:p>
                  </a:txBody>
                  <a:tcPr marT="18288" marB="18288">
                    <a:lnL w="12700" cmpd="sng">
                      <a:noFill/>
                    </a:lnL>
                    <a:solidFill>
                      <a:srgbClr val="DEEBF7"/>
                    </a:solidFill>
                  </a:tcPr>
                </a:tc>
                <a:tc>
                  <a:txBody>
                    <a:bodyPr/>
                    <a:lstStyle/>
                    <a:p>
                      <a:pPr algn="ctr"/>
                      <a:r>
                        <a:rPr lang="en-US" sz="1050" b="1">
                          <a:latin typeface="+mn-lt"/>
                          <a:cs typeface="Arial" panose="020B0604020202020204" pitchFamily="34" charset="0"/>
                        </a:rPr>
                        <a:t>18.1 </a:t>
                      </a:r>
                    </a:p>
                    <a:p>
                      <a:pPr algn="ctr"/>
                      <a:r>
                        <a:rPr lang="en-US" sz="1050" b="1">
                          <a:latin typeface="+mn-lt"/>
                          <a:cs typeface="Arial" panose="020B0604020202020204" pitchFamily="34" charset="0"/>
                        </a:rPr>
                        <a:t>(13.0</a:t>
                      </a:r>
                      <a:r>
                        <a:rPr lang="en-US" sz="1050" b="1">
                          <a:latin typeface="Arial" panose="020B0604020202020204" pitchFamily="34" charset="0"/>
                          <a:cs typeface="Arial" panose="020B0604020202020204" pitchFamily="34" charset="0"/>
                        </a:rPr>
                        <a:t>−</a:t>
                      </a:r>
                      <a:r>
                        <a:rPr lang="en-US" sz="1050" b="1">
                          <a:latin typeface="+mn-lt"/>
                          <a:cs typeface="Arial" panose="020B0604020202020204" pitchFamily="34" charset="0"/>
                        </a:rPr>
                        <a:t>20.8)</a:t>
                      </a:r>
                    </a:p>
                  </a:txBody>
                  <a:tcPr marT="18288" marB="18288">
                    <a:solidFill>
                      <a:schemeClr val="bg1">
                        <a:lumMod val="95000"/>
                      </a:schemeClr>
                    </a:solidFill>
                  </a:tcPr>
                </a:tc>
                <a:extLst>
                  <a:ext uri="{0D108BD9-81ED-4DB2-BD59-A6C34878D82A}">
                    <a16:rowId xmlns:a16="http://schemas.microsoft.com/office/drawing/2014/main" val="305093319"/>
                  </a:ext>
                </a:extLst>
              </a:tr>
              <a:tr h="20883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mn-lt"/>
                          <a:cs typeface="Arial" panose="020B0604020202020204" pitchFamily="34" charset="0"/>
                        </a:rPr>
                        <a:t>HR (95% CI); </a:t>
                      </a:r>
                      <a:r>
                        <a:rPr lang="en-US" sz="1050" b="1" i="1">
                          <a:latin typeface="+mn-lt"/>
                          <a:cs typeface="Arial" panose="020B0604020202020204" pitchFamily="34" charset="0"/>
                        </a:rPr>
                        <a:t>P</a:t>
                      </a:r>
                      <a:r>
                        <a:rPr lang="en-US" sz="1050" b="1">
                          <a:latin typeface="+mn-lt"/>
                          <a:cs typeface="Arial" panose="020B0604020202020204" pitchFamily="34" charset="0"/>
                        </a:rPr>
                        <a:t>−value*</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latin typeface="+mn-lt"/>
                          <a:cs typeface="Arial" panose="020B0604020202020204" pitchFamily="34" charset="0"/>
                        </a:rPr>
                        <a:t>0.725 (0.535</a:t>
                      </a:r>
                      <a:r>
                        <a:rPr lang="en-US" sz="1050" b="1">
                          <a:latin typeface="Arial" panose="020B0604020202020204" pitchFamily="34" charset="0"/>
                          <a:cs typeface="Arial" panose="020B0604020202020204" pitchFamily="34" charset="0"/>
                        </a:rPr>
                        <a:t>−</a:t>
                      </a:r>
                      <a:r>
                        <a:rPr lang="en-US" sz="1050" b="1">
                          <a:latin typeface="+mn-lt"/>
                          <a:cs typeface="Arial" panose="020B0604020202020204" pitchFamily="34" charset="0"/>
                        </a:rPr>
                        <a:t>0.983); 0.0389</a:t>
                      </a:r>
                    </a:p>
                  </a:txBody>
                  <a:tcPr marT="18288" marB="18288">
                    <a:lnL w="12700" cmpd="sng">
                      <a:noFill/>
                    </a:lnL>
                    <a:solidFill>
                      <a:schemeClr val="bg1">
                        <a:lumMod val="85000"/>
                      </a:schemeClr>
                    </a:solidFill>
                  </a:tcPr>
                </a:tc>
                <a:tc hMerge="1">
                  <a:txBody>
                    <a:bodyPr/>
                    <a:lstStyle/>
                    <a:p>
                      <a:endParaRPr lang="en-US"/>
                    </a:p>
                  </a:txBody>
                  <a:tcPr/>
                </a:tc>
                <a:extLst>
                  <a:ext uri="{0D108BD9-81ED-4DB2-BD59-A6C34878D82A}">
                    <a16:rowId xmlns:a16="http://schemas.microsoft.com/office/drawing/2014/main" val="888505876"/>
                  </a:ext>
                </a:extLst>
              </a:tr>
              <a:tr h="20883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mn-lt"/>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50" b="1">
                          <a:solidFill>
                            <a:srgbClr val="0000FF"/>
                          </a:solidFill>
                          <a:latin typeface="+mn-lt"/>
                          <a:cs typeface="Arial" panose="020B0604020202020204" pitchFamily="34" charset="0"/>
                        </a:rPr>
                        <a:t>Δ</a:t>
                      </a:r>
                      <a:r>
                        <a:rPr lang="en-US" sz="1050" b="1">
                          <a:solidFill>
                            <a:srgbClr val="0000FF"/>
                          </a:solidFill>
                          <a:latin typeface="+mn-lt"/>
                          <a:cs typeface="Arial" panose="020B0604020202020204" pitchFamily="34" charset="0"/>
                        </a:rPr>
                        <a:t> of 6.9 months</a:t>
                      </a:r>
                    </a:p>
                  </a:txBody>
                  <a:tcPr marT="18288" marB="18288">
                    <a:lnL w="12700" cmpd="sng">
                      <a:noFill/>
                    </a:lnL>
                    <a:solidFill>
                      <a:schemeClr val="bg1">
                        <a:lumMod val="85000"/>
                      </a:schemeClr>
                    </a:solidFill>
                  </a:tcPr>
                </a:tc>
                <a:tc hMerge="1">
                  <a:txBody>
                    <a:bodyPr/>
                    <a:lstStyle/>
                    <a:p>
                      <a:endParaRPr lang="en-US"/>
                    </a:p>
                  </a:txBody>
                  <a:tcPr/>
                </a:tc>
                <a:extLst>
                  <a:ext uri="{0D108BD9-81ED-4DB2-BD59-A6C34878D82A}">
                    <a16:rowId xmlns:a16="http://schemas.microsoft.com/office/drawing/2014/main" val="3069075576"/>
                  </a:ext>
                </a:extLst>
              </a:tr>
              <a:tr h="1828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tx1"/>
                          </a:solidFill>
                          <a:latin typeface="+mn-lt"/>
                          <a:cs typeface="Arial" panose="020B0604020202020204" pitchFamily="34" charset="0"/>
                        </a:rPr>
                        <a:t>n = 149</a:t>
                      </a:r>
                    </a:p>
                  </a:txBody>
                  <a:tcPr marT="18288" marB="18288">
                    <a:lnL w="12700" cmpd="sng">
                      <a:noFill/>
                    </a:lnL>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n = 163</a:t>
                      </a:r>
                    </a:p>
                  </a:txBody>
                  <a:tcPr marT="18288" marB="18288">
                    <a:solidFill>
                      <a:schemeClr val="bg1">
                        <a:lumMod val="95000"/>
                      </a:schemeClr>
                    </a:solidFill>
                  </a:tcPr>
                </a:tc>
                <a:extLst>
                  <a:ext uri="{0D108BD9-81ED-4DB2-BD59-A6C34878D82A}">
                    <a16:rowId xmlns:a16="http://schemas.microsoft.com/office/drawing/2014/main" val="2733029987"/>
                  </a:ext>
                </a:extLst>
              </a:tr>
              <a:tr h="34397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mn-lt"/>
                          <a:cs typeface="Arial" panose="020B0604020202020204" pitchFamily="34" charset="0"/>
                        </a:rPr>
                        <a:t>cORR,</a:t>
                      </a:r>
                      <a:r>
                        <a:rPr lang="en-US" sz="1050" b="0" i="0" kern="1200" baseline="30000">
                          <a:solidFill>
                            <a:schemeClr val="tx1"/>
                          </a:solidFill>
                          <a:effectLst/>
                          <a:latin typeface="+mn-lt"/>
                          <a:ea typeface="+mn-ea"/>
                          <a:cs typeface="+mn-cs"/>
                        </a:rPr>
                        <a:t>†</a:t>
                      </a:r>
                      <a:r>
                        <a:rPr lang="en-US" sz="1050" b="1">
                          <a:latin typeface="+mn-lt"/>
                          <a:cs typeface="Arial" panose="020B0604020202020204" pitchFamily="34" charset="0"/>
                        </a:rPr>
                        <a:t> </a:t>
                      </a:r>
                      <a:r>
                        <a:rPr lang="en-US" sz="1050" b="1">
                          <a:latin typeface="Arial" panose="020B0604020202020204" pitchFamily="34" charset="0"/>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(95% CI)</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20.1 (14.0</a:t>
                      </a:r>
                      <a:r>
                        <a:rPr lang="en-GB" sz="1050" b="0" kern="1200">
                          <a:solidFill>
                            <a:schemeClr val="tx1"/>
                          </a:solidFill>
                          <a:effectLst/>
                          <a:latin typeface="+mn-lt"/>
                        </a:rPr>
                        <a:t>−27.5)</a:t>
                      </a:r>
                      <a:endParaRPr lang="en-US" sz="1050" b="0">
                        <a:solidFill>
                          <a:schemeClr val="tx1"/>
                        </a:solidFill>
                        <a:latin typeface="+mn-lt"/>
                      </a:endParaRPr>
                    </a:p>
                  </a:txBody>
                  <a:tcPr marT="18288" marB="18288">
                    <a:lnL w="12700" cmpd="sng">
                      <a:noFill/>
                    </a:lnL>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rPr>
                        <a:t>12.9 (8.2−19.0)</a:t>
                      </a:r>
                      <a:endParaRPr lang="en-US" sz="1050" b="0">
                        <a:solidFill>
                          <a:schemeClr val="tx1"/>
                        </a:solidFill>
                        <a:latin typeface="+mn-lt"/>
                      </a:endParaRPr>
                    </a:p>
                  </a:txBody>
                  <a:tcPr marT="18288" marB="18288">
                    <a:solidFill>
                      <a:schemeClr val="bg1">
                        <a:lumMod val="95000"/>
                      </a:schemeClr>
                    </a:solidFill>
                  </a:tcPr>
                </a:tc>
                <a:extLst>
                  <a:ext uri="{0D108BD9-81ED-4DB2-BD59-A6C34878D82A}">
                    <a16:rowId xmlns:a16="http://schemas.microsoft.com/office/drawing/2014/main" val="636013092"/>
                  </a:ext>
                </a:extLst>
              </a:tr>
              <a:tr h="1944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tx1"/>
                          </a:solidFill>
                          <a:latin typeface="+mn-lt"/>
                          <a:cs typeface="Arial" panose="020B0604020202020204" pitchFamily="34" charset="0"/>
                        </a:rPr>
                        <a:t>n = 30</a:t>
                      </a:r>
                    </a:p>
                  </a:txBody>
                  <a:tcPr marT="18288" marB="18288">
                    <a:lnL w="12700" cmpd="sng">
                      <a:noFill/>
                    </a:lnL>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n = 21</a:t>
                      </a:r>
                    </a:p>
                  </a:txBody>
                  <a:tcPr marT="18288" marB="18288">
                    <a:solidFill>
                      <a:schemeClr val="bg1">
                        <a:lumMod val="95000"/>
                      </a:schemeClr>
                    </a:solidFill>
                  </a:tcPr>
                </a:tc>
                <a:extLst>
                  <a:ext uri="{0D108BD9-81ED-4DB2-BD59-A6C34878D82A}">
                    <a16:rowId xmlns:a16="http://schemas.microsoft.com/office/drawing/2014/main" val="2580089406"/>
                  </a:ext>
                </a:extLst>
              </a:tr>
              <a:tr h="34397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Median DOR,</a:t>
                      </a:r>
                      <a:r>
                        <a:rPr lang="en-US" sz="1050" b="0" i="0" kern="1200" baseline="30000">
                          <a:solidFill>
                            <a:schemeClr val="tx1"/>
                          </a:solidFill>
                          <a:effectLst/>
                          <a:latin typeface="+mn-lt"/>
                          <a:ea typeface="+mn-ea"/>
                          <a:cs typeface="+mn-cs"/>
                        </a:rPr>
                        <a:t>†</a:t>
                      </a:r>
                      <a:r>
                        <a:rPr lang="en-US" sz="1050" b="1">
                          <a:latin typeface="Arial" panose="020B0604020202020204" pitchFamily="34" charset="0"/>
                          <a:cs typeface="Arial" panose="020B0604020202020204" pitchFamily="34" charset="0"/>
                        </a:rPr>
                        <a:t> mos</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(95% CI)</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20.9 (12.6</a:t>
                      </a:r>
                      <a:r>
                        <a:rPr lang="en-GB" sz="1050" b="0" kern="1200">
                          <a:solidFill>
                            <a:schemeClr val="tx1"/>
                          </a:solidFill>
                          <a:effectLst/>
                          <a:latin typeface="+mn-lt"/>
                        </a:rPr>
                        <a:t>−NE)</a:t>
                      </a:r>
                      <a:endParaRPr lang="en-US" sz="1050" b="0">
                        <a:solidFill>
                          <a:schemeClr val="tx1"/>
                        </a:solidFill>
                        <a:latin typeface="+mn-lt"/>
                      </a:endParaRPr>
                    </a:p>
                  </a:txBody>
                  <a:tcPr marT="18288" marB="18288">
                    <a:lnL w="12700" cmpd="sng">
                      <a:noFill/>
                    </a:lnL>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rPr>
                        <a:t>18.7 (7.8</a:t>
                      </a:r>
                      <a:r>
                        <a:rPr lang="en-GB" sz="1050" b="0" kern="1200" dirty="0">
                          <a:solidFill>
                            <a:schemeClr val="tx1"/>
                          </a:solidFill>
                          <a:effectLst/>
                          <a:latin typeface="+mn-lt"/>
                        </a:rPr>
                        <a:t>−NE)</a:t>
                      </a:r>
                      <a:endParaRPr lang="en-US" sz="1050" b="0" dirty="0">
                        <a:solidFill>
                          <a:schemeClr val="tx1"/>
                        </a:solidFill>
                        <a:latin typeface="+mn-lt"/>
                      </a:endParaRPr>
                    </a:p>
                  </a:txBody>
                  <a:tcPr marT="18288" marB="18288">
                    <a:solidFill>
                      <a:schemeClr val="bg1">
                        <a:lumMod val="95000"/>
                      </a:schemeClr>
                    </a:solidFill>
                  </a:tcPr>
                </a:tc>
                <a:extLst>
                  <a:ext uri="{0D108BD9-81ED-4DB2-BD59-A6C34878D82A}">
                    <a16:rowId xmlns:a16="http://schemas.microsoft.com/office/drawing/2014/main" val="2756640573"/>
                  </a:ext>
                </a:extLst>
              </a:tr>
            </a:tbl>
          </a:graphicData>
        </a:graphic>
      </p:graphicFrame>
      <p:sp>
        <p:nvSpPr>
          <p:cNvPr id="7" name="Rectangle 6">
            <a:extLst>
              <a:ext uri="{FF2B5EF4-FFF2-40B4-BE49-F238E27FC236}">
                <a16:creationId xmlns:a16="http://schemas.microsoft.com/office/drawing/2014/main" id="{E7CACAF3-3802-7972-9B87-1CCF61FC93CE}"/>
              </a:ext>
            </a:extLst>
          </p:cNvPr>
          <p:cNvSpPr/>
          <p:nvPr/>
        </p:nvSpPr>
        <p:spPr>
          <a:xfrm>
            <a:off x="2823272" y="2720647"/>
            <a:ext cx="1250451" cy="330836"/>
          </a:xfrm>
          <a:prstGeom prst="rect">
            <a:avLst/>
          </a:prstGeom>
          <a:noFill/>
          <a:ln w="19050">
            <a:solidFill>
              <a:srgbClr val="CC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B39544E-5950-5694-49DD-AEC249B620FE}"/>
              </a:ext>
            </a:extLst>
          </p:cNvPr>
          <p:cNvSpPr/>
          <p:nvPr/>
        </p:nvSpPr>
        <p:spPr>
          <a:xfrm>
            <a:off x="2823272" y="2166796"/>
            <a:ext cx="1250451" cy="330836"/>
          </a:xfrm>
          <a:prstGeom prst="rect">
            <a:avLst/>
          </a:prstGeom>
          <a:noFill/>
          <a:ln w="19050">
            <a:solidFill>
              <a:srgbClr val="CC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0400A99-7F57-ABD8-8103-94B56DD04049}"/>
              </a:ext>
            </a:extLst>
          </p:cNvPr>
          <p:cNvSpPr/>
          <p:nvPr/>
        </p:nvSpPr>
        <p:spPr>
          <a:xfrm>
            <a:off x="8239659" y="2775244"/>
            <a:ext cx="1250451" cy="330836"/>
          </a:xfrm>
          <a:prstGeom prst="rect">
            <a:avLst/>
          </a:prstGeom>
          <a:noFill/>
          <a:ln w="19050">
            <a:solidFill>
              <a:srgbClr val="CC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8B3C6A6-223F-EF03-1DB6-145C4D94F5DF}"/>
              </a:ext>
            </a:extLst>
          </p:cNvPr>
          <p:cNvSpPr/>
          <p:nvPr/>
        </p:nvSpPr>
        <p:spPr>
          <a:xfrm>
            <a:off x="8239659" y="2221393"/>
            <a:ext cx="1250451" cy="330836"/>
          </a:xfrm>
          <a:prstGeom prst="rect">
            <a:avLst/>
          </a:prstGeom>
          <a:noFill/>
          <a:ln w="19050">
            <a:solidFill>
              <a:srgbClr val="CC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110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81511-EF7C-F2FB-83F4-42EB83BE5628}"/>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79629A6A-68C5-A6CB-49DF-AC74A71AACEE}"/>
              </a:ext>
            </a:extLst>
          </p:cNvPr>
          <p:cNvSpPr/>
          <p:nvPr/>
        </p:nvSpPr>
        <p:spPr>
          <a:xfrm>
            <a:off x="682666" y="654542"/>
            <a:ext cx="10909666" cy="523256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649A625-880F-A303-52BE-BAE34C4CE018}"/>
              </a:ext>
            </a:extLst>
          </p:cNvPr>
          <p:cNvSpPr>
            <a:spLocks noGrp="1"/>
          </p:cNvSpPr>
          <p:nvPr>
            <p:ph type="body" sz="quarter" idx="15"/>
          </p:nvPr>
        </p:nvSpPr>
        <p:spPr/>
        <p:txBody>
          <a:bodyPr/>
          <a:lstStyle/>
          <a:p>
            <a:r>
              <a:rPr lang="en-US"/>
              <a:t>Erika Hamilton, MD</a:t>
            </a:r>
          </a:p>
        </p:txBody>
      </p:sp>
      <p:sp>
        <p:nvSpPr>
          <p:cNvPr id="8" name="Title 1">
            <a:extLst>
              <a:ext uri="{FF2B5EF4-FFF2-40B4-BE49-F238E27FC236}">
                <a16:creationId xmlns:a16="http://schemas.microsoft.com/office/drawing/2014/main" id="{5FCF37B4-CDE0-E311-466D-4C100D7F95B8}"/>
              </a:ext>
            </a:extLst>
          </p:cNvPr>
          <p:cNvSpPr txBox="1">
            <a:spLocks/>
          </p:cNvSpPr>
          <p:nvPr/>
        </p:nvSpPr>
        <p:spPr>
          <a:xfrm>
            <a:off x="640079" y="130248"/>
            <a:ext cx="11417713" cy="578082"/>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sz="3200"/>
              <a:t>Efficacy in hormone receptor-positive by ET use</a:t>
            </a:r>
          </a:p>
        </p:txBody>
      </p:sp>
      <p:sp>
        <p:nvSpPr>
          <p:cNvPr id="4" name="Slide Number Placeholder 1">
            <a:extLst>
              <a:ext uri="{FF2B5EF4-FFF2-40B4-BE49-F238E27FC236}">
                <a16:creationId xmlns:a16="http://schemas.microsoft.com/office/drawing/2014/main" id="{69D67284-9DEA-3F20-2434-9B3BD847D4B1}"/>
              </a:ext>
            </a:extLst>
          </p:cNvPr>
          <p:cNvSpPr>
            <a:spLocks noGrp="1"/>
          </p:cNvSpPr>
          <p:nvPr>
            <p:ph type="sldNum" sz="quarter" idx="12"/>
          </p:nvPr>
        </p:nvSpPr>
        <p:spPr>
          <a:xfrm>
            <a:off x="11868150" y="5981700"/>
            <a:ext cx="323850" cy="239259"/>
          </a:xfrm>
        </p:spPr>
        <p:txBody>
          <a:bodyPr/>
          <a:lstStyle/>
          <a:p>
            <a:fld id="{BE33F7A0-71F0-446B-9DE8-6D75BE64EE0F}" type="slidenum">
              <a:rPr lang="en-US" smtClean="0"/>
              <a:t>8</a:t>
            </a:fld>
            <a:endParaRPr lang="en-US"/>
          </a:p>
        </p:txBody>
      </p:sp>
      <p:sp>
        <p:nvSpPr>
          <p:cNvPr id="9" name="TextBox 8">
            <a:extLst>
              <a:ext uri="{FF2B5EF4-FFF2-40B4-BE49-F238E27FC236}">
                <a16:creationId xmlns:a16="http://schemas.microsoft.com/office/drawing/2014/main" id="{1046DC78-D3A3-C28A-8C53-BC28CF30874D}"/>
              </a:ext>
            </a:extLst>
          </p:cNvPr>
          <p:cNvSpPr txBox="1"/>
          <p:nvPr/>
        </p:nvSpPr>
        <p:spPr>
          <a:xfrm>
            <a:off x="0" y="5884711"/>
            <a:ext cx="11956774" cy="36933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r>
              <a:rPr lang="en-GB" sz="900">
                <a:solidFill>
                  <a:schemeClr val="bg1"/>
                </a:solidFill>
                <a:latin typeface="Arial" panose="020B0604020202020204" pitchFamily="34" charset="0"/>
                <a:cs typeface="Arial" panose="020B0604020202020204" pitchFamily="34" charset="0"/>
              </a:rPr>
              <a:t>*Two-sided nominal </a:t>
            </a:r>
            <a:r>
              <a:rPr lang="en-GB" sz="900" i="1">
                <a:solidFill>
                  <a:schemeClr val="bg1"/>
                </a:solidFill>
                <a:latin typeface="Arial" panose="020B0604020202020204" pitchFamily="34" charset="0"/>
                <a:cs typeface="Arial" panose="020B0604020202020204" pitchFamily="34" charset="0"/>
              </a:rPr>
              <a:t>P</a:t>
            </a:r>
            <a:r>
              <a:rPr lang="en-GB" sz="900">
                <a:solidFill>
                  <a:schemeClr val="bg1"/>
                </a:solidFill>
                <a:latin typeface="Arial" panose="020B0604020202020204" pitchFamily="34" charset="0"/>
                <a:cs typeface="Arial" panose="020B0604020202020204" pitchFamily="34" charset="0"/>
              </a:rPr>
              <a:t>-value based on stratified log-rank test</a:t>
            </a:r>
            <a:r>
              <a:rPr lang="en-GB" sz="900">
                <a:solidFill>
                  <a:schemeClr val="bg1"/>
                </a:solidFill>
                <a:cs typeface="Arial" panose="020B0604020202020204" pitchFamily="34" charset="0"/>
              </a:rPr>
              <a:t>. </a:t>
            </a:r>
            <a:r>
              <a:rPr lang="en-US" sz="900" baseline="30000">
                <a:solidFill>
                  <a:schemeClr val="bg1"/>
                </a:solidFill>
              </a:rPr>
              <a:t>†</a:t>
            </a:r>
            <a:r>
              <a:rPr lang="en-GB" sz="900" err="1">
                <a:solidFill>
                  <a:schemeClr val="bg1"/>
                </a:solidFill>
                <a:cs typeface="Arial" panose="020B0604020202020204" pitchFamily="34" charset="0"/>
              </a:rPr>
              <a:t>cORR</a:t>
            </a:r>
            <a:r>
              <a:rPr lang="en-GB" sz="900">
                <a:solidFill>
                  <a:schemeClr val="bg1"/>
                </a:solidFill>
                <a:cs typeface="Arial" panose="020B0604020202020204" pitchFamily="34" charset="0"/>
              </a:rPr>
              <a:t> </a:t>
            </a:r>
            <a:r>
              <a:rPr lang="en-GB" sz="900">
                <a:solidFill>
                  <a:schemeClr val="bg1"/>
                </a:solidFill>
                <a:latin typeface="Arial" panose="020B0604020202020204" pitchFamily="34" charset="0"/>
                <a:cs typeface="Arial" panose="020B0604020202020204" pitchFamily="34" charset="0"/>
              </a:rPr>
              <a:t>and DOR were assessed in patients with target or non-target lesions at baseline. </a:t>
            </a:r>
            <a:r>
              <a:rPr lang="en-US" sz="900">
                <a:solidFill>
                  <a:schemeClr val="bg1"/>
                </a:solidFill>
                <a:latin typeface="Arial" panose="020B0604020202020204" pitchFamily="34" charset="0"/>
                <a:cs typeface="Arial" panose="020B0604020202020204" pitchFamily="34" charset="0"/>
              </a:rPr>
              <a:t>CI = confidence interval; </a:t>
            </a:r>
            <a:r>
              <a:rPr lang="en-US" sz="900" err="1">
                <a:solidFill>
                  <a:schemeClr val="bg1"/>
                </a:solidFill>
                <a:latin typeface="Arial" panose="020B0604020202020204" pitchFamily="34" charset="0"/>
                <a:cs typeface="Arial" panose="020B0604020202020204" pitchFamily="34" charset="0"/>
              </a:rPr>
              <a:t>cORR</a:t>
            </a:r>
            <a:r>
              <a:rPr lang="en-US" sz="900">
                <a:solidFill>
                  <a:schemeClr val="bg1"/>
                </a:solidFill>
                <a:latin typeface="Arial" panose="020B0604020202020204" pitchFamily="34" charset="0"/>
                <a:cs typeface="Arial" panose="020B0604020202020204" pitchFamily="34" charset="0"/>
              </a:rPr>
              <a:t> = confirmed objective response rate; </a:t>
            </a:r>
          </a:p>
          <a:p>
            <a:pPr defTabSz="457189"/>
            <a:r>
              <a:rPr lang="en-US" sz="900">
                <a:solidFill>
                  <a:schemeClr val="bg1"/>
                </a:solidFill>
                <a:latin typeface="Arial" panose="020B0604020202020204" pitchFamily="34" charset="0"/>
                <a:cs typeface="Arial" panose="020B0604020202020204" pitchFamily="34" charset="0"/>
              </a:rPr>
              <a:t>DOR = duration of response; ET = endocrine therapy; </a:t>
            </a:r>
            <a:r>
              <a:rPr lang="en-GB" sz="900">
                <a:solidFill>
                  <a:schemeClr val="bg1"/>
                </a:solidFill>
                <a:latin typeface="Arial" panose="020B0604020202020204" pitchFamily="34" charset="0"/>
                <a:cs typeface="Arial" panose="020B0604020202020204" pitchFamily="34" charset="0"/>
              </a:rPr>
              <a:t>H = trastuzumab; </a:t>
            </a:r>
            <a:r>
              <a:rPr lang="en-US" sz="900">
                <a:solidFill>
                  <a:schemeClr val="bg1"/>
                </a:solidFill>
                <a:latin typeface="Arial" panose="020B0604020202020204" pitchFamily="34" charset="0"/>
                <a:cs typeface="Arial" panose="020B0604020202020204" pitchFamily="34" charset="0"/>
              </a:rPr>
              <a:t>HR = hazard ratio; </a:t>
            </a:r>
            <a:r>
              <a:rPr lang="en-US" sz="900" err="1">
                <a:solidFill>
                  <a:schemeClr val="bg1"/>
                </a:solidFill>
                <a:latin typeface="Arial" panose="020B0604020202020204" pitchFamily="34" charset="0"/>
                <a:cs typeface="Arial" panose="020B0604020202020204" pitchFamily="34" charset="0"/>
              </a:rPr>
              <a:t>mos</a:t>
            </a:r>
            <a:r>
              <a:rPr lang="en-US" sz="900">
                <a:solidFill>
                  <a:schemeClr val="bg1"/>
                </a:solidFill>
                <a:latin typeface="Arial" panose="020B0604020202020204" pitchFamily="34" charset="0"/>
                <a:cs typeface="Arial" panose="020B0604020202020204" pitchFamily="34" charset="0"/>
              </a:rPr>
              <a:t> = months; NE, not estimable; NR, not reached; </a:t>
            </a:r>
            <a:r>
              <a:rPr lang="en-GB" sz="900">
                <a:solidFill>
                  <a:schemeClr val="bg1"/>
                </a:solidFill>
                <a:latin typeface="Arial" panose="020B0604020202020204" pitchFamily="34" charset="0"/>
                <a:cs typeface="Arial" panose="020B0604020202020204" pitchFamily="34" charset="0"/>
              </a:rPr>
              <a:t>P = pertuzumab; </a:t>
            </a:r>
            <a:r>
              <a:rPr lang="en-US" sz="900">
                <a:solidFill>
                  <a:schemeClr val="bg1"/>
                </a:solidFill>
                <a:latin typeface="Arial" panose="020B0604020202020204" pitchFamily="34" charset="0"/>
                <a:cs typeface="Arial" panose="020B0604020202020204" pitchFamily="34" charset="0"/>
              </a:rPr>
              <a:t>PBO = placebo; PFS = progression-free survival; </a:t>
            </a:r>
            <a:r>
              <a:rPr lang="en-GB" sz="900">
                <a:solidFill>
                  <a:schemeClr val="bg1"/>
                </a:solidFill>
                <a:latin typeface="Arial" panose="020B0604020202020204" pitchFamily="34" charset="0"/>
                <a:cs typeface="Arial" panose="020B0604020202020204" pitchFamily="34" charset="0"/>
              </a:rPr>
              <a:t>TUC = tucatinib.</a:t>
            </a:r>
            <a:endParaRPr lang="en-US" sz="900">
              <a:solidFill>
                <a:schemeClr val="bg1"/>
              </a:solidFill>
              <a:latin typeface="Arial" panose="020B0604020202020204" pitchFamily="34" charset="0"/>
              <a:cs typeface="Arial" panose="020B0604020202020204" pitchFamily="34" charset="0"/>
            </a:endParaRPr>
          </a:p>
        </p:txBody>
      </p:sp>
      <p:graphicFrame>
        <p:nvGraphicFramePr>
          <p:cNvPr id="21" name="Table 20">
            <a:extLst>
              <a:ext uri="{FF2B5EF4-FFF2-40B4-BE49-F238E27FC236}">
                <a16:creationId xmlns:a16="http://schemas.microsoft.com/office/drawing/2014/main" id="{DF206DAC-E023-36A6-9104-A92F9D446900}"/>
              </a:ext>
            </a:extLst>
          </p:cNvPr>
          <p:cNvGraphicFramePr>
            <a:graphicFrameLocks noGrp="1"/>
          </p:cNvGraphicFramePr>
          <p:nvPr>
            <p:extLst>
              <p:ext uri="{D42A27DB-BD31-4B8C-83A1-F6EECF244321}">
                <p14:modId xmlns:p14="http://schemas.microsoft.com/office/powerpoint/2010/main" val="2324092216"/>
              </p:ext>
            </p:extLst>
          </p:nvPr>
        </p:nvGraphicFramePr>
        <p:xfrm>
          <a:off x="2411342" y="673506"/>
          <a:ext cx="3657600" cy="221284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926781134"/>
                    </a:ext>
                  </a:extLst>
                </a:gridCol>
                <a:gridCol w="1005840">
                  <a:extLst>
                    <a:ext uri="{9D8B030D-6E8A-4147-A177-3AD203B41FA5}">
                      <a16:colId xmlns:a16="http://schemas.microsoft.com/office/drawing/2014/main" val="259620648"/>
                    </a:ext>
                  </a:extLst>
                </a:gridCol>
                <a:gridCol w="1005840">
                  <a:extLst>
                    <a:ext uri="{9D8B030D-6E8A-4147-A177-3AD203B41FA5}">
                      <a16:colId xmlns:a16="http://schemas.microsoft.com/office/drawing/2014/main" val="341041775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a:solidFill>
                          <a:schemeClr val="bg1"/>
                        </a:solidFill>
                        <a:latin typeface="Arial" panose="020B0604020202020204" pitchFamily="34" charset="0"/>
                        <a:cs typeface="Arial" panose="020B0604020202020204" pitchFamily="34" charset="0"/>
                      </a:endParaRP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TUC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(n = 74)</a:t>
                      </a:r>
                      <a:endParaRPr lang="en-US" sz="1050">
                        <a:solidFill>
                          <a:schemeClr val="bg1"/>
                        </a:solidFill>
                        <a:latin typeface="Arial" panose="020B0604020202020204" pitchFamily="34" charset="0"/>
                        <a:cs typeface="Arial" panose="020B0604020202020204" pitchFamily="34" charset="0"/>
                      </a:endParaRPr>
                    </a:p>
                  </a:txBody>
                  <a:tcPr marT="18288" marB="18288">
                    <a:solidFill>
                      <a:srgbClr val="0076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PBO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(n = 81)</a:t>
                      </a:r>
                      <a:endParaRPr lang="en-US" sz="1050">
                        <a:latin typeface="Arial" panose="020B0604020202020204" pitchFamily="34" charset="0"/>
                        <a:cs typeface="Arial" panose="020B0604020202020204" pitchFamily="34" charset="0"/>
                      </a:endParaRPr>
                    </a:p>
                  </a:txBody>
                  <a:tcPr marT="18288" marB="18288">
                    <a:solidFill>
                      <a:schemeClr val="tx1"/>
                    </a:solidFill>
                  </a:tcPr>
                </a:tc>
                <a:extLst>
                  <a:ext uri="{0D108BD9-81ED-4DB2-BD59-A6C34878D82A}">
                    <a16:rowId xmlns:a16="http://schemas.microsoft.com/office/drawing/2014/main" val="1233574201"/>
                  </a:ext>
                </a:extLst>
              </a:tr>
              <a:tr h="0">
                <a:tc>
                  <a:txBody>
                    <a:bodyPr/>
                    <a:lstStyle/>
                    <a:p>
                      <a:pPr algn="r"/>
                      <a:r>
                        <a:rPr lang="en-US" sz="1050" b="1">
                          <a:latin typeface="Arial" panose="020B0604020202020204" pitchFamily="34" charset="0"/>
                          <a:cs typeface="Arial" panose="020B0604020202020204" pitchFamily="34" charset="0"/>
                        </a:rPr>
                        <a:t>Events</a:t>
                      </a:r>
                    </a:p>
                  </a:txBody>
                  <a:tcPr marT="18288" marB="18288">
                    <a:noFill/>
                  </a:tcPr>
                </a:tc>
                <a:tc>
                  <a:txBody>
                    <a:bodyPr/>
                    <a:lstStyle/>
                    <a:p>
                      <a:pPr algn="ctr"/>
                      <a:r>
                        <a:rPr lang="en-US" sz="1050">
                          <a:latin typeface="Arial" panose="020B0604020202020204" pitchFamily="34" charset="0"/>
                          <a:cs typeface="Arial" panose="020B0604020202020204" pitchFamily="34" charset="0"/>
                        </a:rPr>
                        <a:t>24</a:t>
                      </a:r>
                    </a:p>
                  </a:txBody>
                  <a:tcPr marT="18288" marB="18288">
                    <a:solidFill>
                      <a:srgbClr val="DEEBF7"/>
                    </a:solidFill>
                  </a:tcPr>
                </a:tc>
                <a:tc>
                  <a:txBody>
                    <a:bodyPr/>
                    <a:lstStyle/>
                    <a:p>
                      <a:pPr algn="ctr"/>
                      <a:r>
                        <a:rPr lang="en-US" sz="1050">
                          <a:latin typeface="Arial" panose="020B0604020202020204" pitchFamily="34" charset="0"/>
                          <a:cs typeface="Arial" panose="020B0604020202020204" pitchFamily="34" charset="0"/>
                        </a:rPr>
                        <a:t>34</a:t>
                      </a:r>
                    </a:p>
                  </a:txBody>
                  <a:tcPr marT="18288" marB="18288">
                    <a:solidFill>
                      <a:schemeClr val="bg1">
                        <a:lumMod val="95000"/>
                      </a:schemeClr>
                    </a:solidFill>
                  </a:tcPr>
                </a:tc>
                <a:extLst>
                  <a:ext uri="{0D108BD9-81ED-4DB2-BD59-A6C34878D82A}">
                    <a16:rowId xmlns:a16="http://schemas.microsoft.com/office/drawing/2014/main" val="2821001935"/>
                  </a:ext>
                </a:extLst>
              </a:tr>
              <a:tr h="0">
                <a:tc>
                  <a:txBody>
                    <a:bodyPr/>
                    <a:lstStyle/>
                    <a:p>
                      <a:pPr algn="r"/>
                      <a:r>
                        <a:rPr lang="en-US" sz="1050" b="1">
                          <a:latin typeface="Arial" panose="020B0604020202020204" pitchFamily="34" charset="0"/>
                          <a:cs typeface="Arial" panose="020B0604020202020204" pitchFamily="34" charset="0"/>
                        </a:rPr>
                        <a:t>Median PFS, </a:t>
                      </a:r>
                      <a:r>
                        <a:rPr lang="en-US" sz="1050" b="1" err="1">
                          <a:latin typeface="Arial" panose="020B0604020202020204" pitchFamily="34" charset="0"/>
                          <a:cs typeface="Arial" panose="020B0604020202020204" pitchFamily="34" charset="0"/>
                        </a:rPr>
                        <a:t>mos</a:t>
                      </a:r>
                      <a:r>
                        <a:rPr lang="en-US" sz="1050" b="1">
                          <a:latin typeface="Arial" panose="020B0604020202020204" pitchFamily="34" charset="0"/>
                          <a:cs typeface="Arial" panose="020B0604020202020204" pitchFamily="34" charset="0"/>
                        </a:rPr>
                        <a:t> </a:t>
                      </a:r>
                      <a:br>
                        <a:rPr lang="en-US" sz="1050" b="1">
                          <a:latin typeface="Arial" panose="020B0604020202020204" pitchFamily="34" charset="0"/>
                          <a:cs typeface="Arial" panose="020B0604020202020204" pitchFamily="34" charset="0"/>
                        </a:rPr>
                      </a:br>
                      <a:r>
                        <a:rPr lang="en-US" sz="1050" b="1">
                          <a:latin typeface="Arial" panose="020B0604020202020204" pitchFamily="34" charset="0"/>
                          <a:cs typeface="Arial" panose="020B0604020202020204" pitchFamily="34" charset="0"/>
                        </a:rPr>
                        <a:t>(95% CI)</a:t>
                      </a:r>
                    </a:p>
                  </a:txBody>
                  <a:tcPr marT="18288" marB="18288">
                    <a:noFill/>
                  </a:tcPr>
                </a:tc>
                <a:tc>
                  <a:txBody>
                    <a:bodyPr/>
                    <a:lstStyle/>
                    <a:p>
                      <a:pPr algn="ctr"/>
                      <a:r>
                        <a:rPr lang="en-US" sz="1050" b="1">
                          <a:latin typeface="Arial" panose="020B0604020202020204" pitchFamily="34" charset="0"/>
                          <a:cs typeface="Arial" panose="020B0604020202020204" pitchFamily="34" charset="0"/>
                        </a:rPr>
                        <a:t>27.2 </a:t>
                      </a:r>
                    </a:p>
                    <a:p>
                      <a:pPr algn="ctr"/>
                      <a:r>
                        <a:rPr lang="en-US" sz="1050" b="1">
                          <a:latin typeface="Arial" panose="020B0604020202020204" pitchFamily="34" charset="0"/>
                          <a:cs typeface="Arial" panose="020B0604020202020204" pitchFamily="34" charset="0"/>
                        </a:rPr>
                        <a:t>(21.3−NE)</a:t>
                      </a:r>
                    </a:p>
                  </a:txBody>
                  <a:tcPr marT="18288" marB="18288">
                    <a:solidFill>
                      <a:srgbClr val="DEEBF7"/>
                    </a:solidFill>
                  </a:tcPr>
                </a:tc>
                <a:tc>
                  <a:txBody>
                    <a:bodyPr/>
                    <a:lstStyle/>
                    <a:p>
                      <a:pPr algn="ctr"/>
                      <a:r>
                        <a:rPr lang="en-US" sz="1050" b="1">
                          <a:latin typeface="Arial" panose="020B0604020202020204" pitchFamily="34" charset="0"/>
                          <a:cs typeface="Arial" panose="020B0604020202020204" pitchFamily="34" charset="0"/>
                        </a:rPr>
                        <a:t>NR </a:t>
                      </a:r>
                    </a:p>
                    <a:p>
                      <a:pPr algn="ctr"/>
                      <a:r>
                        <a:rPr lang="en-US" sz="1050" b="1">
                          <a:latin typeface="Arial" panose="020B0604020202020204" pitchFamily="34" charset="0"/>
                          <a:cs typeface="Arial" panose="020B0604020202020204" pitchFamily="34" charset="0"/>
                        </a:rPr>
                        <a:t>(18.6−NE)</a:t>
                      </a:r>
                    </a:p>
                  </a:txBody>
                  <a:tcPr marT="18288" marB="18288">
                    <a:solidFill>
                      <a:schemeClr val="bg1">
                        <a:lumMod val="95000"/>
                      </a:schemeClr>
                    </a:solidFill>
                  </a:tcPr>
                </a:tc>
                <a:extLst>
                  <a:ext uri="{0D108BD9-81ED-4DB2-BD59-A6C34878D82A}">
                    <a16:rowId xmlns:a16="http://schemas.microsoft.com/office/drawing/2014/main" val="305093319"/>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HR (95% CI); </a:t>
                      </a:r>
                      <a:r>
                        <a:rPr lang="en-US" sz="1050" b="1" i="1">
                          <a:latin typeface="Arial" panose="020B0604020202020204" pitchFamily="34" charset="0"/>
                          <a:cs typeface="Arial" panose="020B0604020202020204" pitchFamily="34" charset="0"/>
                        </a:rPr>
                        <a:t>P</a:t>
                      </a:r>
                      <a:r>
                        <a:rPr lang="en-US" sz="1050" b="1">
                          <a:latin typeface="Arial" panose="020B0604020202020204" pitchFamily="34" charset="0"/>
                          <a:cs typeface="Arial" panose="020B0604020202020204" pitchFamily="34" charset="0"/>
                        </a:rPr>
                        <a:t>−value*</a:t>
                      </a:r>
                    </a:p>
                  </a:txBody>
                  <a:tcPr marT="18288" marB="18288">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0.724 (0.420−1.245); 0.2449</a:t>
                      </a:r>
                    </a:p>
                  </a:txBody>
                  <a:tcPr marT="18288" marB="18288">
                    <a:solidFill>
                      <a:schemeClr val="bg1">
                        <a:lumMod val="85000"/>
                      </a:schemeClr>
                    </a:solidFill>
                  </a:tcPr>
                </a:tc>
                <a:tc hMerge="1">
                  <a:txBody>
                    <a:bodyPr/>
                    <a:lstStyle/>
                    <a:p>
                      <a:endParaRPr lang="en-US"/>
                    </a:p>
                  </a:txBody>
                  <a:tcPr/>
                </a:tc>
                <a:extLst>
                  <a:ext uri="{0D108BD9-81ED-4DB2-BD59-A6C34878D82A}">
                    <a16:rowId xmlns:a16="http://schemas.microsoft.com/office/drawing/2014/main" val="88850587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tx1"/>
                          </a:solidFill>
                          <a:latin typeface="+mn-lt"/>
                          <a:cs typeface="Arial" panose="020B0604020202020204" pitchFamily="34" charset="0"/>
                        </a:rPr>
                        <a:t>n = 61</a:t>
                      </a:r>
                    </a:p>
                  </a:txBody>
                  <a:tcPr marT="18288" marB="18288">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n = 72</a:t>
                      </a:r>
                    </a:p>
                  </a:txBody>
                  <a:tcPr marT="18288" marB="18288">
                    <a:solidFill>
                      <a:schemeClr val="bg1">
                        <a:lumMod val="95000"/>
                      </a:schemeClr>
                    </a:solidFill>
                  </a:tcPr>
                </a:tc>
                <a:extLst>
                  <a:ext uri="{0D108BD9-81ED-4DB2-BD59-A6C34878D82A}">
                    <a16:rowId xmlns:a16="http://schemas.microsoft.com/office/drawing/2014/main" val="3144628172"/>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mn-lt"/>
                          <a:cs typeface="Arial" panose="020B0604020202020204" pitchFamily="34" charset="0"/>
                        </a:rPr>
                        <a:t>cORR,</a:t>
                      </a:r>
                      <a:r>
                        <a:rPr lang="en-US" sz="1050" b="0" i="0" kern="1200" baseline="30000">
                          <a:solidFill>
                            <a:schemeClr val="tx1"/>
                          </a:solidFill>
                          <a:effectLst/>
                          <a:latin typeface="+mn-lt"/>
                          <a:ea typeface="+mn-ea"/>
                          <a:cs typeface="+mn-cs"/>
                        </a:rPr>
                        <a:t>†</a:t>
                      </a:r>
                      <a:r>
                        <a:rPr lang="en-US" sz="1050" b="1">
                          <a:latin typeface="+mn-lt"/>
                          <a:cs typeface="Arial" panose="020B0604020202020204" pitchFamily="34" charset="0"/>
                        </a:rPr>
                        <a:t> </a:t>
                      </a:r>
                      <a:r>
                        <a:rPr lang="en-US" sz="1050" b="1">
                          <a:latin typeface="Arial" panose="020B0604020202020204" pitchFamily="34" charset="0"/>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(95% CI)</a:t>
                      </a: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rPr>
                        <a:t>26.2 (15.8−39.1)</a:t>
                      </a:r>
                      <a:endParaRPr lang="en-US" sz="1050" b="0">
                        <a:solidFill>
                          <a:schemeClr val="tx1"/>
                        </a:solidFill>
                      </a:endParaRPr>
                    </a:p>
                  </a:txBody>
                  <a:tcPr marT="18288" marB="18288">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rPr>
                        <a:t>15.3 (7.9−25.7)</a:t>
                      </a:r>
                      <a:endParaRPr lang="en-US" sz="1050" b="0">
                        <a:solidFill>
                          <a:schemeClr val="tx1"/>
                        </a:solidFill>
                      </a:endParaRPr>
                    </a:p>
                  </a:txBody>
                  <a:tcPr marT="18288" marB="18288">
                    <a:solidFill>
                      <a:schemeClr val="bg1">
                        <a:lumMod val="95000"/>
                      </a:schemeClr>
                    </a:solidFill>
                  </a:tcPr>
                </a:tc>
                <a:extLst>
                  <a:ext uri="{0D108BD9-81ED-4DB2-BD59-A6C34878D82A}">
                    <a16:rowId xmlns:a16="http://schemas.microsoft.com/office/drawing/2014/main" val="736906018"/>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tx1"/>
                          </a:solidFill>
                          <a:latin typeface="+mn-lt"/>
                          <a:cs typeface="Arial" panose="020B0604020202020204" pitchFamily="34" charset="0"/>
                        </a:rPr>
                        <a:t>n = 16</a:t>
                      </a:r>
                    </a:p>
                  </a:txBody>
                  <a:tcPr marT="18288" marB="18288">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n = 11</a:t>
                      </a:r>
                    </a:p>
                  </a:txBody>
                  <a:tcPr marT="18288" marB="18288">
                    <a:solidFill>
                      <a:schemeClr val="bg1">
                        <a:lumMod val="95000"/>
                      </a:schemeClr>
                    </a:solidFill>
                  </a:tcPr>
                </a:tc>
                <a:extLst>
                  <a:ext uri="{0D108BD9-81ED-4DB2-BD59-A6C34878D82A}">
                    <a16:rowId xmlns:a16="http://schemas.microsoft.com/office/drawing/2014/main" val="3423802738"/>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Median DOR,</a:t>
                      </a:r>
                      <a:r>
                        <a:rPr lang="en-US" sz="1050" b="0" i="0" kern="1200" baseline="30000">
                          <a:solidFill>
                            <a:schemeClr val="tx1"/>
                          </a:solidFill>
                          <a:effectLst/>
                          <a:latin typeface="+mn-lt"/>
                          <a:ea typeface="+mn-ea"/>
                          <a:cs typeface="+mn-cs"/>
                        </a:rPr>
                        <a:t>†</a:t>
                      </a:r>
                      <a:r>
                        <a:rPr lang="en-US" sz="1050" b="1">
                          <a:latin typeface="Arial" panose="020B0604020202020204" pitchFamily="34" charset="0"/>
                          <a:cs typeface="Arial" panose="020B0604020202020204" pitchFamily="34" charset="0"/>
                        </a:rPr>
                        <a:t> mos</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(95% CI)</a:t>
                      </a: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rPr>
                        <a:t>NR (12.6−NE)</a:t>
                      </a:r>
                      <a:endParaRPr lang="en-US" sz="1050" b="0">
                        <a:solidFill>
                          <a:schemeClr val="tx1"/>
                        </a:solidFill>
                      </a:endParaRPr>
                    </a:p>
                  </a:txBody>
                  <a:tcPr marT="18288" marB="18288">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rPr>
                        <a:t>NR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rPr>
                        <a:t>(4.2−NE)</a:t>
                      </a:r>
                      <a:endParaRPr lang="en-US" sz="1050" b="0">
                        <a:solidFill>
                          <a:schemeClr val="tx1"/>
                        </a:solidFill>
                      </a:endParaRPr>
                    </a:p>
                  </a:txBody>
                  <a:tcPr marT="18288" marB="18288">
                    <a:solidFill>
                      <a:schemeClr val="bg1">
                        <a:lumMod val="95000"/>
                      </a:schemeClr>
                    </a:solidFill>
                  </a:tcPr>
                </a:tc>
                <a:extLst>
                  <a:ext uri="{0D108BD9-81ED-4DB2-BD59-A6C34878D82A}">
                    <a16:rowId xmlns:a16="http://schemas.microsoft.com/office/drawing/2014/main" val="4032216057"/>
                  </a:ext>
                </a:extLst>
              </a:tr>
            </a:tbl>
          </a:graphicData>
        </a:graphic>
      </p:graphicFrame>
      <p:grpSp>
        <p:nvGrpSpPr>
          <p:cNvPr id="24" name="Group 23">
            <a:extLst>
              <a:ext uri="{FF2B5EF4-FFF2-40B4-BE49-F238E27FC236}">
                <a16:creationId xmlns:a16="http://schemas.microsoft.com/office/drawing/2014/main" id="{2A7AF180-BF69-1D48-F839-97EC253480E9}"/>
              </a:ext>
            </a:extLst>
          </p:cNvPr>
          <p:cNvGrpSpPr/>
          <p:nvPr/>
        </p:nvGrpSpPr>
        <p:grpSpPr>
          <a:xfrm>
            <a:off x="664713" y="663567"/>
            <a:ext cx="10928623" cy="5246491"/>
            <a:chOff x="664713" y="663567"/>
            <a:chExt cx="10928623" cy="5246491"/>
          </a:xfrm>
        </p:grpSpPr>
        <p:grpSp>
          <p:nvGrpSpPr>
            <p:cNvPr id="2" name="Group 1">
              <a:extLst>
                <a:ext uri="{FF2B5EF4-FFF2-40B4-BE49-F238E27FC236}">
                  <a16:creationId xmlns:a16="http://schemas.microsoft.com/office/drawing/2014/main" id="{49DBE5CF-76D4-764C-F153-9B2EEA6FBB40}"/>
                </a:ext>
              </a:extLst>
            </p:cNvPr>
            <p:cNvGrpSpPr/>
            <p:nvPr/>
          </p:nvGrpSpPr>
          <p:grpSpPr>
            <a:xfrm>
              <a:off x="664713" y="1950505"/>
              <a:ext cx="10928623" cy="3959553"/>
              <a:chOff x="664713" y="1950505"/>
              <a:chExt cx="10928623" cy="3959553"/>
            </a:xfrm>
          </p:grpSpPr>
          <p:sp>
            <p:nvSpPr>
              <p:cNvPr id="30" name="TextBox 29">
                <a:extLst>
                  <a:ext uri="{FF2B5EF4-FFF2-40B4-BE49-F238E27FC236}">
                    <a16:creationId xmlns:a16="http://schemas.microsoft.com/office/drawing/2014/main" id="{15325D70-3532-7B54-9BBA-D864387CBF70}"/>
                  </a:ext>
                </a:extLst>
              </p:cNvPr>
              <p:cNvSpPr txBox="1"/>
              <p:nvPr/>
            </p:nvSpPr>
            <p:spPr>
              <a:xfrm rot="16200000">
                <a:off x="-2244" y="3432587"/>
                <a:ext cx="1762773" cy="307777"/>
              </a:xfrm>
              <a:prstGeom prst="rect">
                <a:avLst/>
              </a:prstGeom>
              <a:solidFill>
                <a:schemeClr val="bg1"/>
              </a:solidFill>
            </p:spPr>
            <p:txBody>
              <a:bodyPr wrap="square" rtlCol="0">
                <a:spAutoFit/>
              </a:bodyPr>
              <a:lstStyle/>
              <a:p>
                <a:pPr algn="ctr"/>
                <a:r>
                  <a:rPr lang="en-US" sz="1400" b="1"/>
                  <a:t>PFS probability, %</a:t>
                </a:r>
              </a:p>
            </p:txBody>
          </p:sp>
          <p:sp>
            <p:nvSpPr>
              <p:cNvPr id="7" name="TextBox 6">
                <a:extLst>
                  <a:ext uri="{FF2B5EF4-FFF2-40B4-BE49-F238E27FC236}">
                    <a16:creationId xmlns:a16="http://schemas.microsoft.com/office/drawing/2014/main" id="{52B9E1BC-57F7-E715-1E19-D14964052479}"/>
                  </a:ext>
                </a:extLst>
              </p:cNvPr>
              <p:cNvSpPr txBox="1"/>
              <p:nvPr/>
            </p:nvSpPr>
            <p:spPr>
              <a:xfrm>
                <a:off x="2845307" y="5328294"/>
                <a:ext cx="1442944" cy="276999"/>
              </a:xfrm>
              <a:prstGeom prst="rect">
                <a:avLst/>
              </a:prstGeom>
              <a:noFill/>
            </p:spPr>
            <p:txBody>
              <a:bodyPr wrap="square" rtlCol="0">
                <a:spAutoFit/>
              </a:bodyPr>
              <a:lstStyle/>
              <a:p>
                <a:pPr algn="ctr"/>
                <a:r>
                  <a:rPr lang="en-US" sz="1200" b="1"/>
                  <a:t>Time, mos</a:t>
                </a:r>
              </a:p>
            </p:txBody>
          </p:sp>
          <p:sp>
            <p:nvSpPr>
              <p:cNvPr id="26" name="TextBox 25">
                <a:extLst>
                  <a:ext uri="{FF2B5EF4-FFF2-40B4-BE49-F238E27FC236}">
                    <a16:creationId xmlns:a16="http://schemas.microsoft.com/office/drawing/2014/main" id="{4EC29E66-3B82-3F62-B375-605D52637414}"/>
                  </a:ext>
                </a:extLst>
              </p:cNvPr>
              <p:cNvSpPr txBox="1"/>
              <p:nvPr/>
            </p:nvSpPr>
            <p:spPr>
              <a:xfrm>
                <a:off x="8259792" y="5328293"/>
                <a:ext cx="1442944" cy="276999"/>
              </a:xfrm>
              <a:prstGeom prst="rect">
                <a:avLst/>
              </a:prstGeom>
              <a:noFill/>
            </p:spPr>
            <p:txBody>
              <a:bodyPr wrap="square" rtlCol="0">
                <a:spAutoFit/>
              </a:bodyPr>
              <a:lstStyle/>
              <a:p>
                <a:pPr algn="ctr"/>
                <a:r>
                  <a:rPr lang="en-US" sz="1200" b="1"/>
                  <a:t>Time, mos</a:t>
                </a:r>
              </a:p>
            </p:txBody>
          </p:sp>
          <p:sp>
            <p:nvSpPr>
              <p:cNvPr id="10" name="TextBox 9">
                <a:extLst>
                  <a:ext uri="{FF2B5EF4-FFF2-40B4-BE49-F238E27FC236}">
                    <a16:creationId xmlns:a16="http://schemas.microsoft.com/office/drawing/2014/main" id="{3731BE96-24AA-62C8-F126-141CA07124CF}"/>
                  </a:ext>
                </a:extLst>
              </p:cNvPr>
              <p:cNvSpPr txBox="1"/>
              <p:nvPr/>
            </p:nvSpPr>
            <p:spPr>
              <a:xfrm rot="16200000">
                <a:off x="5417578" y="3432588"/>
                <a:ext cx="1762773" cy="307777"/>
              </a:xfrm>
              <a:prstGeom prst="rect">
                <a:avLst/>
              </a:prstGeom>
              <a:solidFill>
                <a:schemeClr val="bg1"/>
              </a:solidFill>
            </p:spPr>
            <p:txBody>
              <a:bodyPr wrap="square" rtlCol="0">
                <a:spAutoFit/>
              </a:bodyPr>
              <a:lstStyle/>
              <a:p>
                <a:pPr algn="ctr"/>
                <a:r>
                  <a:rPr lang="en-US" sz="1400" b="1"/>
                  <a:t>PFS probability, %</a:t>
                </a:r>
              </a:p>
            </p:txBody>
          </p:sp>
          <p:grpSp>
            <p:nvGrpSpPr>
              <p:cNvPr id="6" name="Group 5">
                <a:extLst>
                  <a:ext uri="{FF2B5EF4-FFF2-40B4-BE49-F238E27FC236}">
                    <a16:creationId xmlns:a16="http://schemas.microsoft.com/office/drawing/2014/main" id="{E58C22A9-3A6F-CDC2-1B90-FBB13A7E82C2}"/>
                  </a:ext>
                </a:extLst>
              </p:cNvPr>
              <p:cNvGrpSpPr/>
              <p:nvPr/>
            </p:nvGrpSpPr>
            <p:grpSpPr>
              <a:xfrm>
                <a:off x="664713" y="5323649"/>
                <a:ext cx="10889647" cy="586409"/>
                <a:chOff x="-101060" y="4223436"/>
                <a:chExt cx="9211016" cy="432181"/>
              </a:xfrm>
            </p:grpSpPr>
            <p:sp>
              <p:nvSpPr>
                <p:cNvPr id="11" name="TextBox 10">
                  <a:extLst>
                    <a:ext uri="{FF2B5EF4-FFF2-40B4-BE49-F238E27FC236}">
                      <a16:creationId xmlns:a16="http://schemas.microsoft.com/office/drawing/2014/main" id="{51D35CE0-88AE-84FA-5496-F08573A976BC}"/>
                    </a:ext>
                  </a:extLst>
                </p:cNvPr>
                <p:cNvSpPr txBox="1"/>
                <p:nvPr/>
              </p:nvSpPr>
              <p:spPr>
                <a:xfrm>
                  <a:off x="312695" y="4354244"/>
                  <a:ext cx="4647337" cy="170122"/>
                </a:xfrm>
                <a:prstGeom prst="rect">
                  <a:avLst/>
                </a:prstGeom>
                <a:noFill/>
              </p:spPr>
              <p:txBody>
                <a:bodyPr wrap="square" rtlCol="0">
                  <a:spAutoFit/>
                </a:bodyPr>
                <a:lstStyle/>
                <a:p>
                  <a:pPr defTabSz="630238"/>
                  <a:r>
                    <a:rPr lang="en-US" sz="900" b="1">
                      <a:solidFill>
                        <a:srgbClr val="0076A9"/>
                      </a:solidFill>
                      <a:latin typeface="Arial" panose="020B0604020202020204" pitchFamily="34" charset="0"/>
                      <a:cs typeface="Arial" panose="020B0604020202020204" pitchFamily="34" charset="0"/>
                    </a:rPr>
                    <a:t>  74      70      62      58      56      46      34      23      15       8        2       1        0        0        0</a:t>
                  </a:r>
                </a:p>
              </p:txBody>
            </p:sp>
            <p:sp>
              <p:nvSpPr>
                <p:cNvPr id="13" name="TextBox 12">
                  <a:extLst>
                    <a:ext uri="{FF2B5EF4-FFF2-40B4-BE49-F238E27FC236}">
                      <a16:creationId xmlns:a16="http://schemas.microsoft.com/office/drawing/2014/main" id="{E09EC7C7-E3F6-F845-B8C1-0D6FB7B202B0}"/>
                    </a:ext>
                  </a:extLst>
                </p:cNvPr>
                <p:cNvSpPr txBox="1"/>
                <p:nvPr/>
              </p:nvSpPr>
              <p:spPr>
                <a:xfrm>
                  <a:off x="-101058" y="4354244"/>
                  <a:ext cx="675594" cy="170122"/>
                </a:xfrm>
                <a:prstGeom prst="rect">
                  <a:avLst/>
                </a:prstGeom>
                <a:noFill/>
              </p:spPr>
              <p:txBody>
                <a:bodyPr wrap="square" rtlCol="0">
                  <a:spAutoFit/>
                </a:bodyPr>
                <a:lstStyle/>
                <a:p>
                  <a:r>
                    <a:rPr lang="en-US" sz="900" b="1">
                      <a:solidFill>
                        <a:srgbClr val="0076A9"/>
                      </a:solidFill>
                      <a:latin typeface="Arial" panose="020B0604020202020204" pitchFamily="34" charset="0"/>
                      <a:cs typeface="Arial" panose="020B0604020202020204" pitchFamily="34" charset="0"/>
                    </a:rPr>
                    <a:t>TUC arm</a:t>
                  </a:r>
                  <a:endParaRPr lang="en-US" sz="900">
                    <a:solidFill>
                      <a:srgbClr val="0076A9"/>
                    </a:solidFill>
                  </a:endParaRPr>
                </a:p>
              </p:txBody>
            </p:sp>
            <p:sp>
              <p:nvSpPr>
                <p:cNvPr id="14" name="TextBox 13">
                  <a:extLst>
                    <a:ext uri="{FF2B5EF4-FFF2-40B4-BE49-F238E27FC236}">
                      <a16:creationId xmlns:a16="http://schemas.microsoft.com/office/drawing/2014/main" id="{2655FC5D-35BE-8E1D-3CB7-C5ED20F9B917}"/>
                    </a:ext>
                  </a:extLst>
                </p:cNvPr>
                <p:cNvSpPr txBox="1"/>
                <p:nvPr/>
              </p:nvSpPr>
              <p:spPr>
                <a:xfrm>
                  <a:off x="-89597" y="4223436"/>
                  <a:ext cx="771397" cy="17012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No. at risk</a:t>
                  </a:r>
                  <a:endParaRPr lang="en-US" sz="900"/>
                </a:p>
              </p:txBody>
            </p:sp>
            <p:sp>
              <p:nvSpPr>
                <p:cNvPr id="15" name="TextBox 14">
                  <a:extLst>
                    <a:ext uri="{FF2B5EF4-FFF2-40B4-BE49-F238E27FC236}">
                      <a16:creationId xmlns:a16="http://schemas.microsoft.com/office/drawing/2014/main" id="{BD601AE0-C94E-C774-7F76-0C3838941751}"/>
                    </a:ext>
                  </a:extLst>
                </p:cNvPr>
                <p:cNvSpPr txBox="1"/>
                <p:nvPr/>
              </p:nvSpPr>
              <p:spPr>
                <a:xfrm>
                  <a:off x="-101060" y="4485495"/>
                  <a:ext cx="675595" cy="17012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PBO arm</a:t>
                  </a:r>
                  <a:endParaRPr lang="en-US" sz="900"/>
                </a:p>
              </p:txBody>
            </p:sp>
            <p:sp>
              <p:nvSpPr>
                <p:cNvPr id="16" name="TextBox 15">
                  <a:extLst>
                    <a:ext uri="{FF2B5EF4-FFF2-40B4-BE49-F238E27FC236}">
                      <a16:creationId xmlns:a16="http://schemas.microsoft.com/office/drawing/2014/main" id="{E439D2E6-4212-7352-8046-A663330C5821}"/>
                    </a:ext>
                  </a:extLst>
                </p:cNvPr>
                <p:cNvSpPr txBox="1"/>
                <p:nvPr/>
              </p:nvSpPr>
              <p:spPr>
                <a:xfrm>
                  <a:off x="4988396" y="4354244"/>
                  <a:ext cx="4121560" cy="170122"/>
                </a:xfrm>
                <a:prstGeom prst="rect">
                  <a:avLst/>
                </a:prstGeom>
                <a:noFill/>
              </p:spPr>
              <p:txBody>
                <a:bodyPr wrap="square" rtlCol="0">
                  <a:spAutoFit/>
                </a:bodyPr>
                <a:lstStyle/>
                <a:p>
                  <a:pPr defTabSz="630238"/>
                  <a:r>
                    <a:rPr lang="en-US" sz="900" b="1">
                      <a:solidFill>
                        <a:srgbClr val="0076A9"/>
                      </a:solidFill>
                      <a:latin typeface="Arial" panose="020B0604020202020204" pitchFamily="34" charset="0"/>
                      <a:cs typeface="Arial" panose="020B0604020202020204" pitchFamily="34" charset="0"/>
                    </a:rPr>
                    <a:t>94        84        77       57        52        38       30        20       14         7         2          0          0</a:t>
                  </a:r>
                </a:p>
              </p:txBody>
            </p:sp>
            <p:sp>
              <p:nvSpPr>
                <p:cNvPr id="17" name="TextBox 16">
                  <a:extLst>
                    <a:ext uri="{FF2B5EF4-FFF2-40B4-BE49-F238E27FC236}">
                      <a16:creationId xmlns:a16="http://schemas.microsoft.com/office/drawing/2014/main" id="{5A215CB0-7163-C4CD-3583-4FFF21BDAA65}"/>
                    </a:ext>
                  </a:extLst>
                </p:cNvPr>
                <p:cNvSpPr txBox="1"/>
                <p:nvPr/>
              </p:nvSpPr>
              <p:spPr>
                <a:xfrm>
                  <a:off x="4988396" y="4485495"/>
                  <a:ext cx="4118296" cy="17012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95        76        64       49        44        31       24        12         8         3         1          1          0</a:t>
                  </a:r>
                  <a:endParaRPr lang="en-US" sz="900"/>
                </a:p>
              </p:txBody>
            </p:sp>
            <p:sp>
              <p:nvSpPr>
                <p:cNvPr id="18" name="TextBox 17">
                  <a:extLst>
                    <a:ext uri="{FF2B5EF4-FFF2-40B4-BE49-F238E27FC236}">
                      <a16:creationId xmlns:a16="http://schemas.microsoft.com/office/drawing/2014/main" id="{5D4214F1-820E-F722-C475-2D3D01841BF6}"/>
                    </a:ext>
                  </a:extLst>
                </p:cNvPr>
                <p:cNvSpPr txBox="1"/>
                <p:nvPr/>
              </p:nvSpPr>
              <p:spPr>
                <a:xfrm>
                  <a:off x="4508206" y="4354244"/>
                  <a:ext cx="675595" cy="170122"/>
                </a:xfrm>
                <a:prstGeom prst="rect">
                  <a:avLst/>
                </a:prstGeom>
                <a:noFill/>
              </p:spPr>
              <p:txBody>
                <a:bodyPr wrap="square" rtlCol="0">
                  <a:spAutoFit/>
                </a:bodyPr>
                <a:lstStyle/>
                <a:p>
                  <a:r>
                    <a:rPr lang="en-US" sz="900" b="1">
                      <a:solidFill>
                        <a:srgbClr val="0076A9"/>
                      </a:solidFill>
                      <a:latin typeface="Arial" panose="020B0604020202020204" pitchFamily="34" charset="0"/>
                      <a:cs typeface="Arial" panose="020B0604020202020204" pitchFamily="34" charset="0"/>
                    </a:rPr>
                    <a:t>TUC arm</a:t>
                  </a:r>
                  <a:endParaRPr lang="en-US" sz="900">
                    <a:solidFill>
                      <a:srgbClr val="0076A9"/>
                    </a:solidFill>
                  </a:endParaRPr>
                </a:p>
              </p:txBody>
            </p:sp>
            <p:sp>
              <p:nvSpPr>
                <p:cNvPr id="19" name="TextBox 18">
                  <a:extLst>
                    <a:ext uri="{FF2B5EF4-FFF2-40B4-BE49-F238E27FC236}">
                      <a16:creationId xmlns:a16="http://schemas.microsoft.com/office/drawing/2014/main" id="{570FA04F-B1E9-DF25-9E44-535367F3CA57}"/>
                    </a:ext>
                  </a:extLst>
                </p:cNvPr>
                <p:cNvSpPr txBox="1"/>
                <p:nvPr/>
              </p:nvSpPr>
              <p:spPr>
                <a:xfrm>
                  <a:off x="4524829" y="4223436"/>
                  <a:ext cx="1419748" cy="17012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No. at risk</a:t>
                  </a:r>
                  <a:endParaRPr lang="en-US" sz="900"/>
                </a:p>
              </p:txBody>
            </p:sp>
            <p:sp>
              <p:nvSpPr>
                <p:cNvPr id="20" name="TextBox 19">
                  <a:extLst>
                    <a:ext uri="{FF2B5EF4-FFF2-40B4-BE49-F238E27FC236}">
                      <a16:creationId xmlns:a16="http://schemas.microsoft.com/office/drawing/2014/main" id="{7B69391F-B1D7-2150-1287-ED83506AB466}"/>
                    </a:ext>
                  </a:extLst>
                </p:cNvPr>
                <p:cNvSpPr txBox="1"/>
                <p:nvPr/>
              </p:nvSpPr>
              <p:spPr>
                <a:xfrm>
                  <a:off x="4508206" y="4485495"/>
                  <a:ext cx="702451" cy="17012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PBO arm</a:t>
                  </a:r>
                  <a:endParaRPr lang="en-US" sz="900"/>
                </a:p>
              </p:txBody>
            </p:sp>
            <p:sp>
              <p:nvSpPr>
                <p:cNvPr id="12" name="TextBox 11">
                  <a:extLst>
                    <a:ext uri="{FF2B5EF4-FFF2-40B4-BE49-F238E27FC236}">
                      <a16:creationId xmlns:a16="http://schemas.microsoft.com/office/drawing/2014/main" id="{BE5481AD-91FC-BEDA-5433-5AA74B7DBD8E}"/>
                    </a:ext>
                  </a:extLst>
                </p:cNvPr>
                <p:cNvSpPr txBox="1"/>
                <p:nvPr/>
              </p:nvSpPr>
              <p:spPr>
                <a:xfrm>
                  <a:off x="315960" y="4485495"/>
                  <a:ext cx="4370606" cy="17012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  81      77      73      64      63      50      42      23      17       9        5       3        1        1        0</a:t>
                  </a:r>
                  <a:endParaRPr lang="en-US" sz="900"/>
                </a:p>
              </p:txBody>
            </p:sp>
          </p:grpSp>
          <p:pic>
            <p:nvPicPr>
              <p:cNvPr id="35" name="Picture 34">
                <a:extLst>
                  <a:ext uri="{FF2B5EF4-FFF2-40B4-BE49-F238E27FC236}">
                    <a16:creationId xmlns:a16="http://schemas.microsoft.com/office/drawing/2014/main" id="{7C877D8E-CBF4-C48B-EC5B-CD0AD0BD0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65" y="1950505"/>
                <a:ext cx="5370587" cy="3694184"/>
              </a:xfrm>
              <a:prstGeom prst="rect">
                <a:avLst/>
              </a:prstGeom>
            </p:spPr>
          </p:pic>
          <p:pic>
            <p:nvPicPr>
              <p:cNvPr id="37" name="Picture 36">
                <a:extLst>
                  <a:ext uri="{FF2B5EF4-FFF2-40B4-BE49-F238E27FC236}">
                    <a16:creationId xmlns:a16="http://schemas.microsoft.com/office/drawing/2014/main" id="{E0338951-C18E-9B0B-68CD-15802D922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749" y="1950505"/>
                <a:ext cx="5370587" cy="3694184"/>
              </a:xfrm>
              <a:prstGeom prst="rect">
                <a:avLst/>
              </a:prstGeom>
            </p:spPr>
          </p:pic>
        </p:grpSp>
        <p:sp>
          <p:nvSpPr>
            <p:cNvPr id="22" name="Content Placeholder 1">
              <a:extLst>
                <a:ext uri="{FF2B5EF4-FFF2-40B4-BE49-F238E27FC236}">
                  <a16:creationId xmlns:a16="http://schemas.microsoft.com/office/drawing/2014/main" id="{C85AE139-3803-8B7A-E69A-54FBC06D12A0}"/>
                </a:ext>
              </a:extLst>
            </p:cNvPr>
            <p:cNvSpPr txBox="1">
              <a:spLocks/>
            </p:cNvSpPr>
            <p:nvPr/>
          </p:nvSpPr>
          <p:spPr>
            <a:xfrm>
              <a:off x="6203738" y="663567"/>
              <a:ext cx="2673650" cy="548640"/>
            </a:xfrm>
            <a:prstGeom prst="rect">
              <a:avLst/>
            </a:prstGeom>
            <a:solidFill>
              <a:schemeClr val="accent2">
                <a:lumMod val="20000"/>
                <a:lumOff val="80000"/>
              </a:schemeClr>
            </a:solidFill>
          </p:spPr>
          <p:txBody>
            <a:bodyPr/>
            <a:lstStyle>
              <a:defPPr>
                <a:defRPr lang="en-US"/>
              </a:defPPr>
              <a:lvl1pPr marL="342900" indent="-342900" algn="l" defTabSz="457200" rtl="0" eaLnBrk="1" latinLnBrk="0" hangingPunct="1">
                <a:lnSpc>
                  <a:spcPct val="100000"/>
                </a:lnSpc>
                <a:spcBef>
                  <a:spcPts val="900"/>
                </a:spcBef>
                <a:buClr>
                  <a:srgbClr val="4DAF46"/>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00000"/>
                </a:lnSpc>
                <a:spcBef>
                  <a:spcPts val="900"/>
                </a:spcBef>
                <a:buClr>
                  <a:srgbClr val="4DAF4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457200" rtl="0" eaLnBrk="1" latinLnBrk="0" hangingPunct="1">
                <a:lnSpc>
                  <a:spcPct val="100000"/>
                </a:lnSpc>
                <a:spcBef>
                  <a:spcPts val="900"/>
                </a:spcBef>
                <a:buClr>
                  <a:srgbClr val="4DAF46"/>
                </a:buClr>
                <a:buFont typeface="Wingdings" pitchFamily="2" charset="2"/>
                <a:buChar char="q"/>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100000"/>
                </a:lnSpc>
                <a:spcBef>
                  <a:spcPts val="900"/>
                </a:spcBef>
                <a:buClr>
                  <a:srgbClr val="4DAF46"/>
                </a:buClr>
                <a:buSzPct val="100000"/>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100000"/>
                </a:lnSpc>
                <a:spcBef>
                  <a:spcPts val="900"/>
                </a:spcBef>
                <a:buClr>
                  <a:srgbClr val="4DAF46"/>
                </a:buClr>
                <a:buSzPct val="100000"/>
                <a:buFont typeface="Lucida Grande"/>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tx1">
                    <a:lumMod val="65000"/>
                    <a:lumOff val="35000"/>
                  </a:schemeClr>
                </a:buClr>
                <a:buNone/>
              </a:pPr>
              <a:r>
                <a:rPr lang="en-GB" sz="1600" b="1" dirty="0"/>
                <a:t>Hormone receptor +</a:t>
              </a:r>
            </a:p>
            <a:p>
              <a:pPr marL="0" indent="0" algn="ctr">
                <a:spcBef>
                  <a:spcPts val="0"/>
                </a:spcBef>
                <a:buClr>
                  <a:schemeClr val="tx1">
                    <a:lumMod val="65000"/>
                    <a:lumOff val="35000"/>
                  </a:schemeClr>
                </a:buClr>
                <a:buNone/>
              </a:pPr>
              <a:r>
                <a:rPr lang="en-GB" sz="1600" b="1" dirty="0"/>
                <a:t>and no ET use (54.9%)</a:t>
              </a:r>
              <a:endParaRPr lang="en-US" sz="1600" b="1" dirty="0"/>
            </a:p>
          </p:txBody>
        </p:sp>
        <p:sp>
          <p:nvSpPr>
            <p:cNvPr id="5" name="Content Placeholder 1">
              <a:extLst>
                <a:ext uri="{FF2B5EF4-FFF2-40B4-BE49-F238E27FC236}">
                  <a16:creationId xmlns:a16="http://schemas.microsoft.com/office/drawing/2014/main" id="{CF86B5AA-35F7-D54C-3BA7-02F54428C3CB}"/>
                </a:ext>
              </a:extLst>
            </p:cNvPr>
            <p:cNvSpPr txBox="1">
              <a:spLocks/>
            </p:cNvSpPr>
            <p:nvPr/>
          </p:nvSpPr>
          <p:spPr>
            <a:xfrm>
              <a:off x="714853" y="663567"/>
              <a:ext cx="2673650" cy="548640"/>
            </a:xfrm>
            <a:prstGeom prst="rect">
              <a:avLst/>
            </a:prstGeom>
            <a:solidFill>
              <a:schemeClr val="accent2">
                <a:lumMod val="20000"/>
                <a:lumOff val="80000"/>
              </a:schemeClr>
            </a:solidFill>
          </p:spPr>
          <p:txBody>
            <a:bodyPr/>
            <a:lstStyle>
              <a:defPPr>
                <a:defRPr lang="en-US"/>
              </a:defPPr>
              <a:lvl1pPr marL="342900" indent="-342900" algn="l" defTabSz="457200" rtl="0" eaLnBrk="1" latinLnBrk="0" hangingPunct="1">
                <a:lnSpc>
                  <a:spcPct val="100000"/>
                </a:lnSpc>
                <a:spcBef>
                  <a:spcPts val="900"/>
                </a:spcBef>
                <a:buClr>
                  <a:srgbClr val="4DAF46"/>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00000"/>
                </a:lnSpc>
                <a:spcBef>
                  <a:spcPts val="900"/>
                </a:spcBef>
                <a:buClr>
                  <a:srgbClr val="4DAF4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457200" rtl="0" eaLnBrk="1" latinLnBrk="0" hangingPunct="1">
                <a:lnSpc>
                  <a:spcPct val="100000"/>
                </a:lnSpc>
                <a:spcBef>
                  <a:spcPts val="900"/>
                </a:spcBef>
                <a:buClr>
                  <a:srgbClr val="4DAF46"/>
                </a:buClr>
                <a:buFont typeface="Wingdings" pitchFamily="2" charset="2"/>
                <a:buChar char="q"/>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100000"/>
                </a:lnSpc>
                <a:spcBef>
                  <a:spcPts val="900"/>
                </a:spcBef>
                <a:buClr>
                  <a:srgbClr val="4DAF46"/>
                </a:buClr>
                <a:buSzPct val="100000"/>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100000"/>
                </a:lnSpc>
                <a:spcBef>
                  <a:spcPts val="900"/>
                </a:spcBef>
                <a:buClr>
                  <a:srgbClr val="4DAF46"/>
                </a:buClr>
                <a:buSzPct val="100000"/>
                <a:buFont typeface="Lucida Grande"/>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tx1">
                    <a:lumMod val="65000"/>
                    <a:lumOff val="35000"/>
                  </a:schemeClr>
                </a:buClr>
                <a:buFont typeface="Wingdings" pitchFamily="2" charset="2"/>
                <a:buNone/>
              </a:pPr>
              <a:r>
                <a:rPr lang="en-GB" sz="1600" b="1" dirty="0"/>
                <a:t>Hormone receptor + </a:t>
              </a:r>
              <a:br>
                <a:rPr lang="en-GB" sz="1600" b="1" dirty="0"/>
              </a:br>
              <a:r>
                <a:rPr lang="en-GB" sz="1600" b="1" dirty="0"/>
                <a:t>and ET use (45.1%)</a:t>
              </a:r>
              <a:endParaRPr lang="en-US" sz="1600" b="1" dirty="0"/>
            </a:p>
          </p:txBody>
        </p:sp>
      </p:grpSp>
      <p:graphicFrame>
        <p:nvGraphicFramePr>
          <p:cNvPr id="23" name="Table 22">
            <a:extLst>
              <a:ext uri="{FF2B5EF4-FFF2-40B4-BE49-F238E27FC236}">
                <a16:creationId xmlns:a16="http://schemas.microsoft.com/office/drawing/2014/main" id="{A181D715-BD67-FB4E-FA3E-326596F48D64}"/>
              </a:ext>
            </a:extLst>
          </p:cNvPr>
          <p:cNvGraphicFramePr>
            <a:graphicFrameLocks noGrp="1"/>
          </p:cNvGraphicFramePr>
          <p:nvPr>
            <p:extLst>
              <p:ext uri="{D42A27DB-BD31-4B8C-83A1-F6EECF244321}">
                <p14:modId xmlns:p14="http://schemas.microsoft.com/office/powerpoint/2010/main" val="104497254"/>
              </p:ext>
            </p:extLst>
          </p:nvPr>
        </p:nvGraphicFramePr>
        <p:xfrm>
          <a:off x="7927691" y="673506"/>
          <a:ext cx="3657600" cy="2409444"/>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926781134"/>
                    </a:ext>
                  </a:extLst>
                </a:gridCol>
                <a:gridCol w="1005840">
                  <a:extLst>
                    <a:ext uri="{9D8B030D-6E8A-4147-A177-3AD203B41FA5}">
                      <a16:colId xmlns:a16="http://schemas.microsoft.com/office/drawing/2014/main" val="259620648"/>
                    </a:ext>
                  </a:extLst>
                </a:gridCol>
                <a:gridCol w="1005840">
                  <a:extLst>
                    <a:ext uri="{9D8B030D-6E8A-4147-A177-3AD203B41FA5}">
                      <a16:colId xmlns:a16="http://schemas.microsoft.com/office/drawing/2014/main" val="341041775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chemeClr val="bg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TUC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(n = 94)</a:t>
                      </a:r>
                      <a:endParaRPr lang="en-US" sz="1050">
                        <a:solidFill>
                          <a:schemeClr val="bg1"/>
                        </a:solidFill>
                        <a:latin typeface="Arial" panose="020B0604020202020204" pitchFamily="34" charset="0"/>
                        <a:cs typeface="Arial" panose="020B0604020202020204" pitchFamily="34" charset="0"/>
                      </a:endParaRPr>
                    </a:p>
                  </a:txBody>
                  <a:tcPr marT="18288" marB="18288">
                    <a:lnL w="12700" cmpd="sng">
                      <a:noFill/>
                    </a:lnL>
                    <a:solidFill>
                      <a:srgbClr val="0076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PBO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(n = 95)</a:t>
                      </a:r>
                      <a:endParaRPr lang="en-US" sz="1050">
                        <a:latin typeface="Arial" panose="020B0604020202020204" pitchFamily="34" charset="0"/>
                        <a:cs typeface="Arial" panose="020B0604020202020204" pitchFamily="34" charset="0"/>
                      </a:endParaRPr>
                    </a:p>
                  </a:txBody>
                  <a:tcPr marT="18288" marB="18288">
                    <a:solidFill>
                      <a:schemeClr val="tx1"/>
                    </a:solidFill>
                  </a:tcPr>
                </a:tc>
                <a:extLst>
                  <a:ext uri="{0D108BD9-81ED-4DB2-BD59-A6C34878D82A}">
                    <a16:rowId xmlns:a16="http://schemas.microsoft.com/office/drawing/2014/main" val="1233574201"/>
                  </a:ext>
                </a:extLst>
              </a:tr>
              <a:tr h="0">
                <a:tc>
                  <a:txBody>
                    <a:bodyPr/>
                    <a:lstStyle/>
                    <a:p>
                      <a:pPr algn="r"/>
                      <a:r>
                        <a:rPr lang="en-US" sz="1050" b="1">
                          <a:latin typeface="Arial" panose="020B0604020202020204" pitchFamily="34" charset="0"/>
                          <a:cs typeface="Arial" panose="020B0604020202020204" pitchFamily="34" charset="0"/>
                        </a:rPr>
                        <a:t>Events</a:t>
                      </a: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50">
                          <a:latin typeface="Arial" panose="020B0604020202020204" pitchFamily="34" charset="0"/>
                          <a:cs typeface="Arial" panose="020B0604020202020204" pitchFamily="34" charset="0"/>
                        </a:rPr>
                        <a:t>49</a:t>
                      </a:r>
                    </a:p>
                  </a:txBody>
                  <a:tcPr marT="18288" marB="18288">
                    <a:lnL w="12700" cmpd="sng">
                      <a:noFill/>
                    </a:lnL>
                    <a:solidFill>
                      <a:srgbClr val="DEEBF7"/>
                    </a:solidFill>
                  </a:tcPr>
                </a:tc>
                <a:tc>
                  <a:txBody>
                    <a:bodyPr/>
                    <a:lstStyle/>
                    <a:p>
                      <a:pPr algn="ctr"/>
                      <a:r>
                        <a:rPr lang="en-US" sz="1050">
                          <a:latin typeface="Arial" panose="020B0604020202020204" pitchFamily="34" charset="0"/>
                          <a:cs typeface="Arial" panose="020B0604020202020204" pitchFamily="34" charset="0"/>
                        </a:rPr>
                        <a:t>65</a:t>
                      </a:r>
                    </a:p>
                  </a:txBody>
                  <a:tcPr marT="18288" marB="18288">
                    <a:solidFill>
                      <a:schemeClr val="bg1">
                        <a:lumMod val="95000"/>
                      </a:schemeClr>
                    </a:solidFill>
                  </a:tcPr>
                </a:tc>
                <a:extLst>
                  <a:ext uri="{0D108BD9-81ED-4DB2-BD59-A6C34878D82A}">
                    <a16:rowId xmlns:a16="http://schemas.microsoft.com/office/drawing/2014/main" val="2821001935"/>
                  </a:ext>
                </a:extLst>
              </a:tr>
              <a:tr h="0">
                <a:tc>
                  <a:txBody>
                    <a:bodyPr/>
                    <a:lstStyle/>
                    <a:p>
                      <a:pPr algn="r"/>
                      <a:r>
                        <a:rPr lang="en-US" sz="1050" b="1">
                          <a:latin typeface="Arial" panose="020B0604020202020204" pitchFamily="34" charset="0"/>
                          <a:cs typeface="Arial" panose="020B0604020202020204" pitchFamily="34" charset="0"/>
                        </a:rPr>
                        <a:t>Median PFS, </a:t>
                      </a:r>
                      <a:r>
                        <a:rPr lang="en-US" sz="1050" b="1" err="1">
                          <a:latin typeface="Arial" panose="020B0604020202020204" pitchFamily="34" charset="0"/>
                          <a:cs typeface="Arial" panose="020B0604020202020204" pitchFamily="34" charset="0"/>
                        </a:rPr>
                        <a:t>mos</a:t>
                      </a:r>
                      <a:r>
                        <a:rPr lang="en-US" sz="1050" b="1">
                          <a:latin typeface="Arial" panose="020B0604020202020204" pitchFamily="34" charset="0"/>
                          <a:cs typeface="Arial" panose="020B0604020202020204" pitchFamily="34" charset="0"/>
                        </a:rPr>
                        <a:t> </a:t>
                      </a:r>
                      <a:br>
                        <a:rPr lang="en-US" sz="1050" b="1">
                          <a:latin typeface="Arial" panose="020B0604020202020204" pitchFamily="34" charset="0"/>
                          <a:cs typeface="Arial" panose="020B0604020202020204" pitchFamily="34" charset="0"/>
                        </a:rPr>
                      </a:br>
                      <a:r>
                        <a:rPr lang="en-US" sz="1050" b="1">
                          <a:latin typeface="Arial" panose="020B0604020202020204" pitchFamily="34" charset="0"/>
                          <a:cs typeface="Arial" panose="020B0604020202020204" pitchFamily="34" charset="0"/>
                        </a:rPr>
                        <a:t>(95% CI)</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50" b="1">
                          <a:latin typeface="Arial" panose="020B0604020202020204" pitchFamily="34" charset="0"/>
                          <a:cs typeface="Arial" panose="020B0604020202020204" pitchFamily="34" charset="0"/>
                        </a:rPr>
                        <a:t>12.6</a:t>
                      </a:r>
                    </a:p>
                    <a:p>
                      <a:pPr algn="ctr"/>
                      <a:r>
                        <a:rPr lang="en-US" sz="1050" b="1">
                          <a:latin typeface="Arial" panose="020B0604020202020204" pitchFamily="34" charset="0"/>
                          <a:cs typeface="Arial" panose="020B0604020202020204" pitchFamily="34" charset="0"/>
                        </a:rPr>
                        <a:t>(10.6−NE)</a:t>
                      </a:r>
                    </a:p>
                  </a:txBody>
                  <a:tcPr marT="18288" marB="18288">
                    <a:lnL w="12700" cmpd="sng">
                      <a:noFill/>
                    </a:lnL>
                    <a:solidFill>
                      <a:srgbClr val="DEEBF7"/>
                    </a:solidFill>
                  </a:tcPr>
                </a:tc>
                <a:tc>
                  <a:txBody>
                    <a:bodyPr/>
                    <a:lstStyle/>
                    <a:p>
                      <a:pPr algn="ctr"/>
                      <a:r>
                        <a:rPr lang="en-US" sz="1050" b="1">
                          <a:latin typeface="Arial" panose="020B0604020202020204" pitchFamily="34" charset="0"/>
                          <a:cs typeface="Arial" panose="020B0604020202020204" pitchFamily="34" charset="0"/>
                        </a:rPr>
                        <a:t>10.4 </a:t>
                      </a:r>
                    </a:p>
                    <a:p>
                      <a:pPr algn="ctr"/>
                      <a:r>
                        <a:rPr lang="en-US" sz="1050" b="1">
                          <a:latin typeface="Arial" panose="020B0604020202020204" pitchFamily="34" charset="0"/>
                          <a:cs typeface="Arial" panose="020B0604020202020204" pitchFamily="34" charset="0"/>
                        </a:rPr>
                        <a:t>(6.5−16.5)</a:t>
                      </a:r>
                    </a:p>
                  </a:txBody>
                  <a:tcPr marT="18288" marB="18288">
                    <a:solidFill>
                      <a:schemeClr val="bg1">
                        <a:lumMod val="95000"/>
                      </a:schemeClr>
                    </a:solidFill>
                  </a:tcPr>
                </a:tc>
                <a:extLst>
                  <a:ext uri="{0D108BD9-81ED-4DB2-BD59-A6C34878D82A}">
                    <a16:rowId xmlns:a16="http://schemas.microsoft.com/office/drawing/2014/main" val="305093319"/>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HR (95% CI): </a:t>
                      </a:r>
                      <a:r>
                        <a:rPr lang="en-US" sz="1050" b="1" i="1">
                          <a:latin typeface="Arial" panose="020B0604020202020204" pitchFamily="34" charset="0"/>
                          <a:cs typeface="Arial" panose="020B0604020202020204" pitchFamily="34" charset="0"/>
                        </a:rPr>
                        <a:t>P</a:t>
                      </a:r>
                      <a:r>
                        <a:rPr lang="en-US" sz="1050" b="1">
                          <a:latin typeface="Arial" panose="020B0604020202020204" pitchFamily="34" charset="0"/>
                          <a:cs typeface="Arial" panose="020B0604020202020204" pitchFamily="34" charset="0"/>
                        </a:rPr>
                        <a:t>−value*</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0.658 (0.450−0.962); 0.0300</a:t>
                      </a:r>
                    </a:p>
                  </a:txBody>
                  <a:tcPr marT="18288" marB="18288">
                    <a:lnL w="12700" cmpd="sng">
                      <a:noFill/>
                    </a:lnL>
                    <a:solidFill>
                      <a:schemeClr val="bg1">
                        <a:lumMod val="85000"/>
                      </a:schemeClr>
                    </a:solidFill>
                  </a:tcPr>
                </a:tc>
                <a:tc hMerge="1">
                  <a:txBody>
                    <a:bodyPr/>
                    <a:lstStyle/>
                    <a:p>
                      <a:endParaRPr lang="en-US"/>
                    </a:p>
                  </a:txBody>
                  <a:tcPr/>
                </a:tc>
                <a:extLst>
                  <a:ext uri="{0D108BD9-81ED-4DB2-BD59-A6C34878D82A}">
                    <a16:rowId xmlns:a16="http://schemas.microsoft.com/office/drawing/2014/main" val="88850587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50" b="1">
                          <a:solidFill>
                            <a:srgbClr val="0000FF"/>
                          </a:solidFill>
                          <a:latin typeface="Arial" panose="020B0604020202020204" pitchFamily="34" charset="0"/>
                          <a:cs typeface="Arial" panose="020B0604020202020204" pitchFamily="34" charset="0"/>
                        </a:rPr>
                        <a:t>Δ</a:t>
                      </a:r>
                      <a:r>
                        <a:rPr lang="en-US" sz="1050" b="1">
                          <a:solidFill>
                            <a:srgbClr val="0000FF"/>
                          </a:solidFill>
                          <a:latin typeface="Arial" panose="020B0604020202020204" pitchFamily="34" charset="0"/>
                          <a:cs typeface="Arial" panose="020B0604020202020204" pitchFamily="34" charset="0"/>
                        </a:rPr>
                        <a:t> of 2.2 months</a:t>
                      </a:r>
                    </a:p>
                  </a:txBody>
                  <a:tcPr marT="18288" marB="18288">
                    <a:lnL w="12700" cmpd="sng">
                      <a:noFill/>
                    </a:lnL>
                    <a:solidFill>
                      <a:schemeClr val="bg1">
                        <a:lumMod val="85000"/>
                      </a:schemeClr>
                    </a:solidFill>
                  </a:tcPr>
                </a:tc>
                <a:tc hMerge="1">
                  <a:txBody>
                    <a:bodyPr/>
                    <a:lstStyle/>
                    <a:p>
                      <a:endParaRPr lang="en-US"/>
                    </a:p>
                  </a:txBody>
                  <a:tcPr/>
                </a:tc>
                <a:extLst>
                  <a:ext uri="{0D108BD9-81ED-4DB2-BD59-A6C34878D82A}">
                    <a16:rowId xmlns:a16="http://schemas.microsoft.com/office/drawing/2014/main" val="306907557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tx1"/>
                          </a:solidFill>
                          <a:latin typeface="+mn-lt"/>
                          <a:cs typeface="Arial" panose="020B0604020202020204" pitchFamily="34" charset="0"/>
                        </a:rPr>
                        <a:t>n = 88</a:t>
                      </a:r>
                    </a:p>
                  </a:txBody>
                  <a:tcPr marT="18288" marB="18288">
                    <a:lnL w="12700" cmpd="sng">
                      <a:noFill/>
                    </a:lnL>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n = 91</a:t>
                      </a:r>
                    </a:p>
                  </a:txBody>
                  <a:tcPr marT="18288" marB="18288">
                    <a:solidFill>
                      <a:schemeClr val="bg1">
                        <a:lumMod val="95000"/>
                      </a:schemeClr>
                    </a:solidFill>
                  </a:tcPr>
                </a:tc>
                <a:extLst>
                  <a:ext uri="{0D108BD9-81ED-4DB2-BD59-A6C34878D82A}">
                    <a16:rowId xmlns:a16="http://schemas.microsoft.com/office/drawing/2014/main" val="2715609333"/>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mn-lt"/>
                          <a:cs typeface="Arial" panose="020B0604020202020204" pitchFamily="34" charset="0"/>
                        </a:rPr>
                        <a:t>cORR,</a:t>
                      </a:r>
                      <a:r>
                        <a:rPr lang="en-US" sz="1050" b="0" i="0" kern="1200" baseline="30000">
                          <a:solidFill>
                            <a:schemeClr val="tx1"/>
                          </a:solidFill>
                          <a:effectLst/>
                          <a:latin typeface="+mn-lt"/>
                          <a:ea typeface="+mn-ea"/>
                          <a:cs typeface="+mn-cs"/>
                        </a:rPr>
                        <a:t>†</a:t>
                      </a:r>
                      <a:r>
                        <a:rPr lang="en-US" sz="1050" b="1">
                          <a:latin typeface="+mn-lt"/>
                          <a:cs typeface="Arial" panose="020B0604020202020204" pitchFamily="34" charset="0"/>
                        </a:rPr>
                        <a:t> </a:t>
                      </a:r>
                      <a:r>
                        <a:rPr lang="en-US" sz="1050" b="1">
                          <a:latin typeface="Arial" panose="020B0604020202020204" pitchFamily="34" charset="0"/>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(95% CI)</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rPr>
                        <a:t>15.9 (9.0−25.2)</a:t>
                      </a:r>
                      <a:endParaRPr lang="en-US" sz="1050" b="0">
                        <a:solidFill>
                          <a:schemeClr val="tx1"/>
                        </a:solidFill>
                      </a:endParaRPr>
                    </a:p>
                  </a:txBody>
                  <a:tcPr marT="18288" marB="18288">
                    <a:lnL w="12700" cmpd="sng">
                      <a:noFill/>
                    </a:lnL>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rPr>
                        <a:t>11.0 (5.4−19.3)</a:t>
                      </a:r>
                      <a:endParaRPr lang="en-US" sz="1050" b="0">
                        <a:solidFill>
                          <a:schemeClr val="tx1"/>
                        </a:solidFill>
                      </a:endParaRPr>
                    </a:p>
                  </a:txBody>
                  <a:tcPr marT="18288" marB="18288">
                    <a:solidFill>
                      <a:schemeClr val="bg1">
                        <a:lumMod val="95000"/>
                      </a:schemeClr>
                    </a:solidFill>
                  </a:tcPr>
                </a:tc>
                <a:extLst>
                  <a:ext uri="{0D108BD9-81ED-4DB2-BD59-A6C34878D82A}">
                    <a16:rowId xmlns:a16="http://schemas.microsoft.com/office/drawing/2014/main" val="2971362599"/>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tx1"/>
                          </a:solidFill>
                          <a:latin typeface="+mn-lt"/>
                          <a:cs typeface="Arial" panose="020B0604020202020204" pitchFamily="34" charset="0"/>
                        </a:rPr>
                        <a:t>n = 14</a:t>
                      </a:r>
                    </a:p>
                  </a:txBody>
                  <a:tcPr marT="18288" marB="18288">
                    <a:lnL w="12700" cmpd="sng">
                      <a:noFill/>
                    </a:lnL>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n = 10</a:t>
                      </a:r>
                    </a:p>
                  </a:txBody>
                  <a:tcPr marT="18288" marB="18288">
                    <a:solidFill>
                      <a:schemeClr val="bg1">
                        <a:lumMod val="95000"/>
                      </a:schemeClr>
                    </a:solidFill>
                  </a:tcPr>
                </a:tc>
                <a:extLst>
                  <a:ext uri="{0D108BD9-81ED-4DB2-BD59-A6C34878D82A}">
                    <a16:rowId xmlns:a16="http://schemas.microsoft.com/office/drawing/2014/main" val="299215661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Median DOR,</a:t>
                      </a:r>
                      <a:r>
                        <a:rPr lang="en-US" sz="1050" b="0" i="0" kern="1200" baseline="30000">
                          <a:solidFill>
                            <a:schemeClr val="tx1"/>
                          </a:solidFill>
                          <a:effectLst/>
                          <a:latin typeface="+mn-lt"/>
                          <a:ea typeface="+mn-ea"/>
                          <a:cs typeface="+mn-cs"/>
                        </a:rPr>
                        <a:t>†</a:t>
                      </a:r>
                      <a:r>
                        <a:rPr lang="en-US" sz="1050" b="1">
                          <a:latin typeface="Arial" panose="020B0604020202020204" pitchFamily="34" charset="0"/>
                          <a:cs typeface="Arial" panose="020B0604020202020204" pitchFamily="34" charset="0"/>
                        </a:rPr>
                        <a:t> mos</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(95% CI)</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rPr>
                        <a:t>16.4 </a:t>
                      </a:r>
                      <a:r>
                        <a:rPr lang="en-GB" sz="1050" b="0" kern="1200">
                          <a:solidFill>
                            <a:schemeClr val="tx1"/>
                          </a:solidFill>
                          <a:effectLst/>
                        </a:rPr>
                        <a:t>(8.3−NE)</a:t>
                      </a:r>
                      <a:endParaRPr lang="en-US" sz="1050" b="0">
                        <a:solidFill>
                          <a:schemeClr val="tx1"/>
                        </a:solidFill>
                      </a:endParaRPr>
                    </a:p>
                  </a:txBody>
                  <a:tcPr marT="18288" marB="18288">
                    <a:lnL w="12700" cmpd="sng">
                      <a:noFill/>
                    </a:lnL>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rPr>
                        <a:t>10.4 </a:t>
                      </a:r>
                      <a:r>
                        <a:rPr lang="en-GB" sz="1050" b="0" kern="1200" dirty="0">
                          <a:solidFill>
                            <a:schemeClr val="tx1"/>
                          </a:solidFill>
                          <a:effectLst/>
                        </a:rPr>
                        <a:t>(6.2−NE)</a:t>
                      </a:r>
                      <a:endParaRPr lang="en-US" sz="1050" b="0" dirty="0">
                        <a:solidFill>
                          <a:schemeClr val="tx1"/>
                        </a:solidFill>
                      </a:endParaRPr>
                    </a:p>
                  </a:txBody>
                  <a:tcPr marT="18288" marB="18288">
                    <a:solidFill>
                      <a:schemeClr val="bg1">
                        <a:lumMod val="95000"/>
                      </a:schemeClr>
                    </a:solidFill>
                  </a:tcPr>
                </a:tc>
                <a:extLst>
                  <a:ext uri="{0D108BD9-81ED-4DB2-BD59-A6C34878D82A}">
                    <a16:rowId xmlns:a16="http://schemas.microsoft.com/office/drawing/2014/main" val="3766465505"/>
                  </a:ext>
                </a:extLst>
              </a:tr>
            </a:tbl>
          </a:graphicData>
        </a:graphic>
      </p:graphicFrame>
    </p:spTree>
    <p:extLst>
      <p:ext uri="{BB962C8B-B14F-4D97-AF65-F5344CB8AC3E}">
        <p14:creationId xmlns:p14="http://schemas.microsoft.com/office/powerpoint/2010/main" val="3666064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11564FC-BB2A-F18A-25BF-7313C3544D12}"/>
              </a:ext>
            </a:extLst>
          </p:cNvPr>
          <p:cNvSpPr/>
          <p:nvPr/>
        </p:nvSpPr>
        <p:spPr>
          <a:xfrm>
            <a:off x="682666" y="654542"/>
            <a:ext cx="10909666" cy="523256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D2742DD-D3E4-DC6D-32D4-465A81DCE39A}"/>
              </a:ext>
            </a:extLst>
          </p:cNvPr>
          <p:cNvSpPr>
            <a:spLocks noGrp="1"/>
          </p:cNvSpPr>
          <p:nvPr>
            <p:ph type="body" sz="quarter" idx="15"/>
          </p:nvPr>
        </p:nvSpPr>
        <p:spPr/>
        <p:txBody>
          <a:bodyPr/>
          <a:lstStyle/>
          <a:p>
            <a:r>
              <a:rPr lang="en-US"/>
              <a:t>Erika Hamilton, MD</a:t>
            </a:r>
          </a:p>
        </p:txBody>
      </p:sp>
      <p:sp>
        <p:nvSpPr>
          <p:cNvPr id="8" name="Title 1">
            <a:extLst>
              <a:ext uri="{FF2B5EF4-FFF2-40B4-BE49-F238E27FC236}">
                <a16:creationId xmlns:a16="http://schemas.microsoft.com/office/drawing/2014/main" id="{E0CF90D5-5E38-C2A8-4AC1-442E8CC0FCAA}"/>
              </a:ext>
            </a:extLst>
          </p:cNvPr>
          <p:cNvSpPr txBox="1">
            <a:spLocks/>
          </p:cNvSpPr>
          <p:nvPr/>
        </p:nvSpPr>
        <p:spPr>
          <a:xfrm>
            <a:off x="221381" y="78416"/>
            <a:ext cx="11883992" cy="907864"/>
          </a:xfrm>
          <a:prstGeom prst="rect">
            <a:avLst/>
          </a:prstGeom>
          <a:noFill/>
        </p:spPr>
        <p:txBody>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sz="3200"/>
              <a:t>Efficacy by presence/history of brain metastases at baseline</a:t>
            </a:r>
          </a:p>
        </p:txBody>
      </p:sp>
      <p:sp>
        <p:nvSpPr>
          <p:cNvPr id="5" name="TextBox 4">
            <a:extLst>
              <a:ext uri="{FF2B5EF4-FFF2-40B4-BE49-F238E27FC236}">
                <a16:creationId xmlns:a16="http://schemas.microsoft.com/office/drawing/2014/main" id="{D224407C-E953-FA45-1D79-DEB0A7AAE154}"/>
              </a:ext>
            </a:extLst>
          </p:cNvPr>
          <p:cNvSpPr txBox="1"/>
          <p:nvPr/>
        </p:nvSpPr>
        <p:spPr>
          <a:xfrm>
            <a:off x="69574" y="5884711"/>
            <a:ext cx="12122426" cy="36933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r>
              <a:rPr lang="en-GB" sz="900">
                <a:solidFill>
                  <a:schemeClr val="bg1"/>
                </a:solidFill>
                <a:latin typeface="Arial" panose="020B0604020202020204" pitchFamily="34" charset="0"/>
                <a:cs typeface="Arial" panose="020B0604020202020204" pitchFamily="34" charset="0"/>
              </a:rPr>
              <a:t>*Two-sided nominal </a:t>
            </a:r>
            <a:r>
              <a:rPr lang="en-GB" sz="900" i="1">
                <a:solidFill>
                  <a:schemeClr val="bg1"/>
                </a:solidFill>
                <a:latin typeface="Arial" panose="020B0604020202020204" pitchFamily="34" charset="0"/>
                <a:cs typeface="Arial" panose="020B0604020202020204" pitchFamily="34" charset="0"/>
              </a:rPr>
              <a:t>P</a:t>
            </a:r>
            <a:r>
              <a:rPr lang="en-GB" sz="900">
                <a:solidFill>
                  <a:schemeClr val="bg1"/>
                </a:solidFill>
                <a:latin typeface="Arial" panose="020B0604020202020204" pitchFamily="34" charset="0"/>
                <a:cs typeface="Arial" panose="020B0604020202020204" pitchFamily="34" charset="0"/>
              </a:rPr>
              <a:t>-value based on stratified log-rank test</a:t>
            </a:r>
            <a:r>
              <a:rPr lang="en-GB" sz="900">
                <a:solidFill>
                  <a:schemeClr val="bg1"/>
                </a:solidFill>
                <a:cs typeface="Arial" panose="020B0604020202020204" pitchFamily="34" charset="0"/>
              </a:rPr>
              <a:t>. </a:t>
            </a:r>
            <a:r>
              <a:rPr lang="en-US" sz="900" baseline="30000">
                <a:solidFill>
                  <a:schemeClr val="bg1"/>
                </a:solidFill>
              </a:rPr>
              <a:t>†</a:t>
            </a:r>
            <a:r>
              <a:rPr lang="en-GB" sz="900" err="1">
                <a:solidFill>
                  <a:schemeClr val="bg1"/>
                </a:solidFill>
                <a:cs typeface="Arial" panose="020B0604020202020204" pitchFamily="34" charset="0"/>
              </a:rPr>
              <a:t>cORR</a:t>
            </a:r>
            <a:r>
              <a:rPr lang="en-GB" sz="900">
                <a:solidFill>
                  <a:schemeClr val="bg1"/>
                </a:solidFill>
                <a:cs typeface="Arial" panose="020B0604020202020204" pitchFamily="34" charset="0"/>
              </a:rPr>
              <a:t> </a:t>
            </a:r>
            <a:r>
              <a:rPr lang="en-GB" sz="900">
                <a:solidFill>
                  <a:schemeClr val="bg1"/>
                </a:solidFill>
                <a:latin typeface="Arial" panose="020B0604020202020204" pitchFamily="34" charset="0"/>
                <a:cs typeface="Arial" panose="020B0604020202020204" pitchFamily="34" charset="0"/>
              </a:rPr>
              <a:t>and DOR were assessed in patients with target or non-target lesions at baseline. BM = brain metastases; </a:t>
            </a:r>
            <a:r>
              <a:rPr lang="en-US" sz="900">
                <a:solidFill>
                  <a:schemeClr val="bg1"/>
                </a:solidFill>
                <a:latin typeface="Arial" panose="020B0604020202020204" pitchFamily="34" charset="0"/>
                <a:cs typeface="Arial" panose="020B0604020202020204" pitchFamily="34" charset="0"/>
              </a:rPr>
              <a:t>CI = confidence interval; </a:t>
            </a:r>
            <a:r>
              <a:rPr lang="en-US" sz="900" err="1">
                <a:solidFill>
                  <a:schemeClr val="bg1"/>
                </a:solidFill>
                <a:latin typeface="Arial" panose="020B0604020202020204" pitchFamily="34" charset="0"/>
                <a:cs typeface="Arial" panose="020B0604020202020204" pitchFamily="34" charset="0"/>
              </a:rPr>
              <a:t>cORR</a:t>
            </a:r>
            <a:r>
              <a:rPr lang="en-US" sz="900">
                <a:solidFill>
                  <a:schemeClr val="bg1"/>
                </a:solidFill>
                <a:latin typeface="Arial" panose="020B0604020202020204" pitchFamily="34" charset="0"/>
                <a:cs typeface="Arial" panose="020B0604020202020204" pitchFamily="34" charset="0"/>
              </a:rPr>
              <a:t> = confirmed objective response rate; DOR = duration of response; </a:t>
            </a:r>
            <a:r>
              <a:rPr lang="en-GB" sz="900">
                <a:solidFill>
                  <a:schemeClr val="bg1"/>
                </a:solidFill>
                <a:latin typeface="Arial" panose="020B0604020202020204" pitchFamily="34" charset="0"/>
                <a:cs typeface="Arial" panose="020B0604020202020204" pitchFamily="34" charset="0"/>
              </a:rPr>
              <a:t>H = trastuzumab; </a:t>
            </a:r>
            <a:r>
              <a:rPr lang="en-US" sz="900">
                <a:solidFill>
                  <a:schemeClr val="bg1"/>
                </a:solidFill>
                <a:latin typeface="Arial" panose="020B0604020202020204" pitchFamily="34" charset="0"/>
                <a:cs typeface="Arial" panose="020B0604020202020204" pitchFamily="34" charset="0"/>
              </a:rPr>
              <a:t>HR = hazard ratio; </a:t>
            </a:r>
            <a:r>
              <a:rPr lang="en-US" sz="900" err="1">
                <a:solidFill>
                  <a:schemeClr val="bg1"/>
                </a:solidFill>
                <a:latin typeface="Arial" panose="020B0604020202020204" pitchFamily="34" charset="0"/>
                <a:cs typeface="Arial" panose="020B0604020202020204" pitchFamily="34" charset="0"/>
              </a:rPr>
              <a:t>mos</a:t>
            </a:r>
            <a:r>
              <a:rPr lang="en-US" sz="900">
                <a:solidFill>
                  <a:schemeClr val="bg1"/>
                </a:solidFill>
                <a:latin typeface="Arial" panose="020B0604020202020204" pitchFamily="34" charset="0"/>
                <a:cs typeface="Arial" panose="020B0604020202020204" pitchFamily="34" charset="0"/>
              </a:rPr>
              <a:t> = months;  NE, not estimable; </a:t>
            </a:r>
            <a:r>
              <a:rPr lang="en-GB" sz="900">
                <a:solidFill>
                  <a:schemeClr val="bg1"/>
                </a:solidFill>
                <a:latin typeface="Arial" panose="020B0604020202020204" pitchFamily="34" charset="0"/>
                <a:cs typeface="Arial" panose="020B0604020202020204" pitchFamily="34" charset="0"/>
              </a:rPr>
              <a:t>P = pertuzumab; </a:t>
            </a:r>
            <a:r>
              <a:rPr lang="en-US" sz="900">
                <a:solidFill>
                  <a:schemeClr val="bg1"/>
                </a:solidFill>
                <a:latin typeface="Arial" panose="020B0604020202020204" pitchFamily="34" charset="0"/>
                <a:cs typeface="Arial" panose="020B0604020202020204" pitchFamily="34" charset="0"/>
              </a:rPr>
              <a:t>PBO = placebo; PFS = progression-free survival; </a:t>
            </a:r>
            <a:r>
              <a:rPr lang="en-GB" sz="900">
                <a:solidFill>
                  <a:schemeClr val="bg1"/>
                </a:solidFill>
                <a:latin typeface="Arial" panose="020B0604020202020204" pitchFamily="34" charset="0"/>
                <a:cs typeface="Arial" panose="020B0604020202020204" pitchFamily="34" charset="0"/>
              </a:rPr>
              <a:t>TUC = tucatinib.</a:t>
            </a:r>
            <a:endParaRPr lang="en-US" sz="900">
              <a:solidFill>
                <a:schemeClr val="bg1"/>
              </a:solidFill>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1AA00E26-6196-5883-FF1C-3863DB27B879}"/>
              </a:ext>
            </a:extLst>
          </p:cNvPr>
          <p:cNvSpPr>
            <a:spLocks noGrp="1"/>
          </p:cNvSpPr>
          <p:nvPr>
            <p:ph type="sldNum" sz="quarter" idx="12"/>
          </p:nvPr>
        </p:nvSpPr>
        <p:spPr>
          <a:xfrm>
            <a:off x="11868150" y="5981700"/>
            <a:ext cx="323850" cy="239259"/>
          </a:xfrm>
        </p:spPr>
        <p:txBody>
          <a:bodyPr/>
          <a:lstStyle/>
          <a:p>
            <a:fld id="{BE33F7A0-71F0-446B-9DE8-6D75BE64EE0F}" type="slidenum">
              <a:rPr lang="en-US" smtClean="0"/>
              <a:t>9</a:t>
            </a:fld>
            <a:endParaRPr lang="en-US"/>
          </a:p>
        </p:txBody>
      </p:sp>
      <p:grpSp>
        <p:nvGrpSpPr>
          <p:cNvPr id="2" name="Group 1">
            <a:extLst>
              <a:ext uri="{FF2B5EF4-FFF2-40B4-BE49-F238E27FC236}">
                <a16:creationId xmlns:a16="http://schemas.microsoft.com/office/drawing/2014/main" id="{0C91C73D-37A5-EDB0-CD5C-7CA3BF6118A5}"/>
              </a:ext>
            </a:extLst>
          </p:cNvPr>
          <p:cNvGrpSpPr/>
          <p:nvPr/>
        </p:nvGrpSpPr>
        <p:grpSpPr>
          <a:xfrm>
            <a:off x="703213" y="1900120"/>
            <a:ext cx="10880792" cy="4009938"/>
            <a:chOff x="703213" y="1900120"/>
            <a:chExt cx="10880792" cy="4009938"/>
          </a:xfrm>
        </p:grpSpPr>
        <p:sp>
          <p:nvSpPr>
            <p:cNvPr id="36" name="Content Placeholder 1">
              <a:extLst>
                <a:ext uri="{FF2B5EF4-FFF2-40B4-BE49-F238E27FC236}">
                  <a16:creationId xmlns:a16="http://schemas.microsoft.com/office/drawing/2014/main" id="{7437B35B-830C-1FFD-F76D-5F7CEDE6C1D1}"/>
                </a:ext>
              </a:extLst>
            </p:cNvPr>
            <p:cNvSpPr txBox="1">
              <a:spLocks/>
            </p:cNvSpPr>
            <p:nvPr/>
          </p:nvSpPr>
          <p:spPr>
            <a:xfrm>
              <a:off x="2656192" y="2619846"/>
              <a:ext cx="3457397" cy="835668"/>
            </a:xfrm>
            <a:prstGeom prst="rect">
              <a:avLst/>
            </a:prstGeom>
            <a:solidFill>
              <a:schemeClr val="bg1"/>
            </a:solidFill>
          </p:spPr>
          <p:txBody>
            <a:bodyPr/>
            <a:lstStyle>
              <a:defPPr>
                <a:defRPr lang="en-US"/>
              </a:defPPr>
              <a:lvl1pPr marL="342900" indent="-342900" algn="l" defTabSz="457200" rtl="0" eaLnBrk="1" latinLnBrk="0" hangingPunct="1">
                <a:lnSpc>
                  <a:spcPct val="100000"/>
                </a:lnSpc>
                <a:spcBef>
                  <a:spcPts val="900"/>
                </a:spcBef>
                <a:buClr>
                  <a:srgbClr val="4DAF46"/>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00000"/>
                </a:lnSpc>
                <a:spcBef>
                  <a:spcPts val="900"/>
                </a:spcBef>
                <a:buClr>
                  <a:srgbClr val="4DAF4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457200" rtl="0" eaLnBrk="1" latinLnBrk="0" hangingPunct="1">
                <a:lnSpc>
                  <a:spcPct val="100000"/>
                </a:lnSpc>
                <a:spcBef>
                  <a:spcPts val="900"/>
                </a:spcBef>
                <a:buClr>
                  <a:srgbClr val="4DAF46"/>
                </a:buClr>
                <a:buFont typeface="Wingdings" pitchFamily="2" charset="2"/>
                <a:buChar char="q"/>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100000"/>
                </a:lnSpc>
                <a:spcBef>
                  <a:spcPts val="900"/>
                </a:spcBef>
                <a:buClr>
                  <a:srgbClr val="4DAF46"/>
                </a:buClr>
                <a:buSzPct val="100000"/>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100000"/>
                </a:lnSpc>
                <a:spcBef>
                  <a:spcPts val="900"/>
                </a:spcBef>
                <a:buClr>
                  <a:srgbClr val="4DAF46"/>
                </a:buClr>
                <a:buSzPct val="100000"/>
                <a:buFont typeface="Lucida Grande"/>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tx1">
                    <a:lumMod val="65000"/>
                    <a:lumOff val="35000"/>
                  </a:schemeClr>
                </a:buClr>
                <a:buFont typeface="Wingdings" pitchFamily="2" charset="2"/>
                <a:buNone/>
              </a:pPr>
              <a:endParaRPr lang="en-US" sz="1200" b="1"/>
            </a:p>
          </p:txBody>
        </p:sp>
        <p:sp>
          <p:nvSpPr>
            <p:cNvPr id="4" name="TextBox 3">
              <a:extLst>
                <a:ext uri="{FF2B5EF4-FFF2-40B4-BE49-F238E27FC236}">
                  <a16:creationId xmlns:a16="http://schemas.microsoft.com/office/drawing/2014/main" id="{D6660E40-BAE8-2517-4FAB-2B87B5AB5609}"/>
                </a:ext>
              </a:extLst>
            </p:cNvPr>
            <p:cNvSpPr txBox="1"/>
            <p:nvPr/>
          </p:nvSpPr>
          <p:spPr>
            <a:xfrm rot="16200000">
              <a:off x="-2244" y="3516667"/>
              <a:ext cx="1762773" cy="307777"/>
            </a:xfrm>
            <a:prstGeom prst="rect">
              <a:avLst/>
            </a:prstGeom>
            <a:solidFill>
              <a:schemeClr val="bg1"/>
            </a:solidFill>
          </p:spPr>
          <p:txBody>
            <a:bodyPr wrap="square" rtlCol="0">
              <a:spAutoFit/>
            </a:bodyPr>
            <a:lstStyle/>
            <a:p>
              <a:pPr algn="ctr"/>
              <a:r>
                <a:rPr lang="en-US" sz="1400" b="1"/>
                <a:t>PFS probability, %</a:t>
              </a:r>
            </a:p>
          </p:txBody>
        </p:sp>
        <p:sp>
          <p:nvSpPr>
            <p:cNvPr id="9" name="TextBox 8">
              <a:extLst>
                <a:ext uri="{FF2B5EF4-FFF2-40B4-BE49-F238E27FC236}">
                  <a16:creationId xmlns:a16="http://schemas.microsoft.com/office/drawing/2014/main" id="{724E84C1-2085-BD8C-9CEC-F06DE9E697D1}"/>
                </a:ext>
              </a:extLst>
            </p:cNvPr>
            <p:cNvSpPr txBox="1"/>
            <p:nvPr/>
          </p:nvSpPr>
          <p:spPr>
            <a:xfrm rot="16200000">
              <a:off x="5427203" y="3516668"/>
              <a:ext cx="1762773" cy="307777"/>
            </a:xfrm>
            <a:prstGeom prst="rect">
              <a:avLst/>
            </a:prstGeom>
            <a:solidFill>
              <a:schemeClr val="bg1"/>
            </a:solidFill>
          </p:spPr>
          <p:txBody>
            <a:bodyPr wrap="square" rtlCol="0">
              <a:spAutoFit/>
            </a:bodyPr>
            <a:lstStyle/>
            <a:p>
              <a:pPr algn="ctr"/>
              <a:r>
                <a:rPr lang="en-US" sz="1400" b="1"/>
                <a:t>PFS probability, %</a:t>
              </a:r>
            </a:p>
          </p:txBody>
        </p:sp>
        <p:sp>
          <p:nvSpPr>
            <p:cNvPr id="10" name="TextBox 9">
              <a:extLst>
                <a:ext uri="{FF2B5EF4-FFF2-40B4-BE49-F238E27FC236}">
                  <a16:creationId xmlns:a16="http://schemas.microsoft.com/office/drawing/2014/main" id="{7F9DD291-0E90-C3F9-553E-A9EE30D94127}"/>
                </a:ext>
              </a:extLst>
            </p:cNvPr>
            <p:cNvSpPr txBox="1"/>
            <p:nvPr/>
          </p:nvSpPr>
          <p:spPr>
            <a:xfrm>
              <a:off x="2845307" y="5233703"/>
              <a:ext cx="1442944" cy="276999"/>
            </a:xfrm>
            <a:prstGeom prst="rect">
              <a:avLst/>
            </a:prstGeom>
            <a:noFill/>
          </p:spPr>
          <p:txBody>
            <a:bodyPr wrap="square" rtlCol="0">
              <a:spAutoFit/>
            </a:bodyPr>
            <a:lstStyle/>
            <a:p>
              <a:pPr algn="ctr"/>
              <a:r>
                <a:rPr lang="en-US" sz="1200" b="1"/>
                <a:t>Time, mos</a:t>
              </a:r>
            </a:p>
          </p:txBody>
        </p:sp>
        <p:sp>
          <p:nvSpPr>
            <p:cNvPr id="11" name="TextBox 10">
              <a:extLst>
                <a:ext uri="{FF2B5EF4-FFF2-40B4-BE49-F238E27FC236}">
                  <a16:creationId xmlns:a16="http://schemas.microsoft.com/office/drawing/2014/main" id="{04A50310-55A3-A471-E1A1-F4E264BEFCD2}"/>
                </a:ext>
              </a:extLst>
            </p:cNvPr>
            <p:cNvSpPr txBox="1"/>
            <p:nvPr/>
          </p:nvSpPr>
          <p:spPr>
            <a:xfrm>
              <a:off x="8259792" y="5233702"/>
              <a:ext cx="1442944" cy="276999"/>
            </a:xfrm>
            <a:prstGeom prst="rect">
              <a:avLst/>
            </a:prstGeom>
            <a:noFill/>
          </p:spPr>
          <p:txBody>
            <a:bodyPr wrap="square" rtlCol="0">
              <a:spAutoFit/>
            </a:bodyPr>
            <a:lstStyle/>
            <a:p>
              <a:pPr algn="ctr"/>
              <a:r>
                <a:rPr lang="en-US" sz="1200" b="1"/>
                <a:t>Time, mos</a:t>
              </a:r>
            </a:p>
          </p:txBody>
        </p:sp>
        <p:pic>
          <p:nvPicPr>
            <p:cNvPr id="37" name="Picture 36">
              <a:extLst>
                <a:ext uri="{FF2B5EF4-FFF2-40B4-BE49-F238E27FC236}">
                  <a16:creationId xmlns:a16="http://schemas.microsoft.com/office/drawing/2014/main" id="{CD625266-AF42-1ED0-976E-7CD804769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630" y="1900120"/>
              <a:ext cx="5370587" cy="3694184"/>
            </a:xfrm>
            <a:prstGeom prst="rect">
              <a:avLst/>
            </a:prstGeom>
          </p:spPr>
        </p:pic>
        <p:pic>
          <p:nvPicPr>
            <p:cNvPr id="39" name="Picture 38">
              <a:extLst>
                <a:ext uri="{FF2B5EF4-FFF2-40B4-BE49-F238E27FC236}">
                  <a16:creationId xmlns:a16="http://schemas.microsoft.com/office/drawing/2014/main" id="{9CD9F3F7-F56A-EAB5-981C-D6BB670ED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8566" y="1900120"/>
              <a:ext cx="5370587" cy="3694184"/>
            </a:xfrm>
            <a:prstGeom prst="rect">
              <a:avLst/>
            </a:prstGeom>
          </p:spPr>
        </p:pic>
        <p:grpSp>
          <p:nvGrpSpPr>
            <p:cNvPr id="12" name="Group 11">
              <a:extLst>
                <a:ext uri="{FF2B5EF4-FFF2-40B4-BE49-F238E27FC236}">
                  <a16:creationId xmlns:a16="http://schemas.microsoft.com/office/drawing/2014/main" id="{0A5C5F26-3A5D-4954-4C6D-6B067ED644FF}"/>
                </a:ext>
              </a:extLst>
            </p:cNvPr>
            <p:cNvGrpSpPr/>
            <p:nvPr/>
          </p:nvGrpSpPr>
          <p:grpSpPr>
            <a:xfrm>
              <a:off x="703213" y="5323649"/>
              <a:ext cx="10880792" cy="586409"/>
              <a:chOff x="-68492" y="4223436"/>
              <a:chExt cx="9203524" cy="432181"/>
            </a:xfrm>
          </p:grpSpPr>
          <p:sp>
            <p:nvSpPr>
              <p:cNvPr id="13" name="TextBox 12">
                <a:extLst>
                  <a:ext uri="{FF2B5EF4-FFF2-40B4-BE49-F238E27FC236}">
                    <a16:creationId xmlns:a16="http://schemas.microsoft.com/office/drawing/2014/main" id="{509E36A5-00DD-A879-2F62-B3C58034356E}"/>
                  </a:ext>
                </a:extLst>
              </p:cNvPr>
              <p:cNvSpPr txBox="1"/>
              <p:nvPr/>
            </p:nvSpPr>
            <p:spPr>
              <a:xfrm>
                <a:off x="413255" y="4354244"/>
                <a:ext cx="4647337" cy="170122"/>
              </a:xfrm>
              <a:prstGeom prst="rect">
                <a:avLst/>
              </a:prstGeom>
              <a:noFill/>
            </p:spPr>
            <p:txBody>
              <a:bodyPr wrap="square" rtlCol="0">
                <a:spAutoFit/>
              </a:bodyPr>
              <a:lstStyle/>
              <a:p>
                <a:pPr defTabSz="630238"/>
                <a:r>
                  <a:rPr lang="en-US" sz="900" b="1">
                    <a:solidFill>
                      <a:srgbClr val="0076A9"/>
                    </a:solidFill>
                    <a:latin typeface="Arial" panose="020B0604020202020204" pitchFamily="34" charset="0"/>
                    <a:cs typeface="Arial" panose="020B0604020202020204" pitchFamily="34" charset="0"/>
                  </a:rPr>
                  <a:t>41        29       23        17        15        13        9          5         2          2          0          0         0</a:t>
                </a:r>
              </a:p>
            </p:txBody>
          </p:sp>
          <p:sp>
            <p:nvSpPr>
              <p:cNvPr id="14" name="TextBox 13">
                <a:extLst>
                  <a:ext uri="{FF2B5EF4-FFF2-40B4-BE49-F238E27FC236}">
                    <a16:creationId xmlns:a16="http://schemas.microsoft.com/office/drawing/2014/main" id="{CBF04638-19B9-C07B-0C26-4FEEAD677FE2}"/>
                  </a:ext>
                </a:extLst>
              </p:cNvPr>
              <p:cNvSpPr txBox="1"/>
              <p:nvPr/>
            </p:nvSpPr>
            <p:spPr>
              <a:xfrm>
                <a:off x="416520" y="4485495"/>
                <a:ext cx="4370606" cy="17012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40        24       17        10        10         8         6          4         3          3          2          1         0</a:t>
                </a:r>
                <a:endParaRPr lang="en-US" sz="900"/>
              </a:p>
            </p:txBody>
          </p:sp>
          <p:sp>
            <p:nvSpPr>
              <p:cNvPr id="15" name="TextBox 14">
                <a:extLst>
                  <a:ext uri="{FF2B5EF4-FFF2-40B4-BE49-F238E27FC236}">
                    <a16:creationId xmlns:a16="http://schemas.microsoft.com/office/drawing/2014/main" id="{372CC10D-06EC-F0DE-48AB-C7DC1A17A0CC}"/>
                  </a:ext>
                </a:extLst>
              </p:cNvPr>
              <p:cNvSpPr txBox="1"/>
              <p:nvPr/>
            </p:nvSpPr>
            <p:spPr>
              <a:xfrm>
                <a:off x="-68491" y="4354244"/>
                <a:ext cx="675594" cy="170122"/>
              </a:xfrm>
              <a:prstGeom prst="rect">
                <a:avLst/>
              </a:prstGeom>
              <a:noFill/>
            </p:spPr>
            <p:txBody>
              <a:bodyPr wrap="square" rtlCol="0">
                <a:spAutoFit/>
              </a:bodyPr>
              <a:lstStyle/>
              <a:p>
                <a:r>
                  <a:rPr lang="en-US" sz="900" b="1">
                    <a:solidFill>
                      <a:srgbClr val="0076A9"/>
                    </a:solidFill>
                    <a:latin typeface="Arial" panose="020B0604020202020204" pitchFamily="34" charset="0"/>
                    <a:cs typeface="Arial" panose="020B0604020202020204" pitchFamily="34" charset="0"/>
                  </a:rPr>
                  <a:t>TUC arm</a:t>
                </a:r>
                <a:endParaRPr lang="en-US" sz="900">
                  <a:solidFill>
                    <a:srgbClr val="0076A9"/>
                  </a:solidFill>
                </a:endParaRPr>
              </a:p>
            </p:txBody>
          </p:sp>
          <p:sp>
            <p:nvSpPr>
              <p:cNvPr id="16" name="TextBox 15">
                <a:extLst>
                  <a:ext uri="{FF2B5EF4-FFF2-40B4-BE49-F238E27FC236}">
                    <a16:creationId xmlns:a16="http://schemas.microsoft.com/office/drawing/2014/main" id="{EDBA3445-51C5-402E-A128-D67BCAF25329}"/>
                  </a:ext>
                </a:extLst>
              </p:cNvPr>
              <p:cNvSpPr txBox="1"/>
              <p:nvPr/>
            </p:nvSpPr>
            <p:spPr>
              <a:xfrm>
                <a:off x="-51869" y="4223436"/>
                <a:ext cx="771397" cy="17012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No. at risk</a:t>
                </a:r>
                <a:endParaRPr lang="en-US" sz="900"/>
              </a:p>
            </p:txBody>
          </p:sp>
          <p:sp>
            <p:nvSpPr>
              <p:cNvPr id="17" name="TextBox 16">
                <a:extLst>
                  <a:ext uri="{FF2B5EF4-FFF2-40B4-BE49-F238E27FC236}">
                    <a16:creationId xmlns:a16="http://schemas.microsoft.com/office/drawing/2014/main" id="{EAF62F61-44E4-7592-B1D4-A628B76CCC57}"/>
                  </a:ext>
                </a:extLst>
              </p:cNvPr>
              <p:cNvSpPr txBox="1"/>
              <p:nvPr/>
            </p:nvSpPr>
            <p:spPr>
              <a:xfrm>
                <a:off x="-68492" y="4485495"/>
                <a:ext cx="675595" cy="17012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PBO arm</a:t>
                </a:r>
                <a:endParaRPr lang="en-US" sz="900"/>
              </a:p>
            </p:txBody>
          </p:sp>
          <p:sp>
            <p:nvSpPr>
              <p:cNvPr id="18" name="TextBox 17">
                <a:extLst>
                  <a:ext uri="{FF2B5EF4-FFF2-40B4-BE49-F238E27FC236}">
                    <a16:creationId xmlns:a16="http://schemas.microsoft.com/office/drawing/2014/main" id="{411C2FD8-2CB8-DBF9-057D-8647F4F86561}"/>
                  </a:ext>
                </a:extLst>
              </p:cNvPr>
              <p:cNvSpPr txBox="1"/>
              <p:nvPr/>
            </p:nvSpPr>
            <p:spPr>
              <a:xfrm>
                <a:off x="4963973" y="4354244"/>
                <a:ext cx="4171059" cy="170122"/>
              </a:xfrm>
              <a:prstGeom prst="rect">
                <a:avLst/>
              </a:prstGeom>
              <a:noFill/>
            </p:spPr>
            <p:txBody>
              <a:bodyPr wrap="square" rtlCol="0">
                <a:spAutoFit/>
              </a:bodyPr>
              <a:lstStyle/>
              <a:p>
                <a:pPr defTabSz="630238"/>
                <a:r>
                  <a:rPr lang="en-US" sz="900" b="1">
                    <a:solidFill>
                      <a:srgbClr val="0076A9"/>
                    </a:solidFill>
                    <a:latin typeface="Arial" panose="020B0604020202020204" pitchFamily="34" charset="0"/>
                    <a:cs typeface="Arial" panose="020B0604020202020204" pitchFamily="34" charset="0"/>
                  </a:rPr>
                  <a:t>285   267    251     219    207    165    134     90     65      29      10       3        0        0         0</a:t>
                </a:r>
              </a:p>
            </p:txBody>
          </p:sp>
          <p:sp>
            <p:nvSpPr>
              <p:cNvPr id="19" name="TextBox 18">
                <a:extLst>
                  <a:ext uri="{FF2B5EF4-FFF2-40B4-BE49-F238E27FC236}">
                    <a16:creationId xmlns:a16="http://schemas.microsoft.com/office/drawing/2014/main" id="{E9DF8C6D-9626-FB84-943D-CF33FF83A57E}"/>
                  </a:ext>
                </a:extLst>
              </p:cNvPr>
              <p:cNvSpPr txBox="1"/>
              <p:nvPr/>
            </p:nvSpPr>
            <p:spPr>
              <a:xfrm>
                <a:off x="4963973" y="4485495"/>
                <a:ext cx="4171059" cy="17012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288   259    232     190    172    134    103     61     43      21        7       5        2        1         0</a:t>
                </a:r>
                <a:endParaRPr lang="en-US" sz="900"/>
              </a:p>
            </p:txBody>
          </p:sp>
          <p:sp>
            <p:nvSpPr>
              <p:cNvPr id="20" name="TextBox 19">
                <a:extLst>
                  <a:ext uri="{FF2B5EF4-FFF2-40B4-BE49-F238E27FC236}">
                    <a16:creationId xmlns:a16="http://schemas.microsoft.com/office/drawing/2014/main" id="{449AB8AC-617A-1281-6C83-05299F341A48}"/>
                  </a:ext>
                </a:extLst>
              </p:cNvPr>
              <p:cNvSpPr txBox="1"/>
              <p:nvPr/>
            </p:nvSpPr>
            <p:spPr>
              <a:xfrm>
                <a:off x="4483783" y="4354244"/>
                <a:ext cx="675595" cy="170122"/>
              </a:xfrm>
              <a:prstGeom prst="rect">
                <a:avLst/>
              </a:prstGeom>
              <a:noFill/>
            </p:spPr>
            <p:txBody>
              <a:bodyPr wrap="square" rtlCol="0">
                <a:spAutoFit/>
              </a:bodyPr>
              <a:lstStyle/>
              <a:p>
                <a:r>
                  <a:rPr lang="en-US" sz="900" b="1">
                    <a:solidFill>
                      <a:srgbClr val="0076A9"/>
                    </a:solidFill>
                    <a:latin typeface="Arial" panose="020B0604020202020204" pitchFamily="34" charset="0"/>
                    <a:cs typeface="Arial" panose="020B0604020202020204" pitchFamily="34" charset="0"/>
                  </a:rPr>
                  <a:t>TUC arm</a:t>
                </a:r>
                <a:endParaRPr lang="en-US" sz="900">
                  <a:solidFill>
                    <a:srgbClr val="0076A9"/>
                  </a:solidFill>
                </a:endParaRPr>
              </a:p>
            </p:txBody>
          </p:sp>
          <p:sp>
            <p:nvSpPr>
              <p:cNvPr id="21" name="TextBox 20">
                <a:extLst>
                  <a:ext uri="{FF2B5EF4-FFF2-40B4-BE49-F238E27FC236}">
                    <a16:creationId xmlns:a16="http://schemas.microsoft.com/office/drawing/2014/main" id="{8E80B371-9CD5-1A69-9ACA-5F35F3D05931}"/>
                  </a:ext>
                </a:extLst>
              </p:cNvPr>
              <p:cNvSpPr txBox="1"/>
              <p:nvPr/>
            </p:nvSpPr>
            <p:spPr>
              <a:xfrm>
                <a:off x="4500405" y="4223436"/>
                <a:ext cx="1419748" cy="17012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No. at risk</a:t>
                </a:r>
                <a:endParaRPr lang="en-US" sz="900"/>
              </a:p>
            </p:txBody>
          </p:sp>
          <p:sp>
            <p:nvSpPr>
              <p:cNvPr id="22" name="TextBox 21">
                <a:extLst>
                  <a:ext uri="{FF2B5EF4-FFF2-40B4-BE49-F238E27FC236}">
                    <a16:creationId xmlns:a16="http://schemas.microsoft.com/office/drawing/2014/main" id="{6E59B02C-15CA-5180-811F-1B99D763FB5F}"/>
                  </a:ext>
                </a:extLst>
              </p:cNvPr>
              <p:cNvSpPr txBox="1"/>
              <p:nvPr/>
            </p:nvSpPr>
            <p:spPr>
              <a:xfrm>
                <a:off x="4483783" y="4485495"/>
                <a:ext cx="702451" cy="170122"/>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PBO arm</a:t>
                </a:r>
                <a:endParaRPr lang="en-US" sz="900"/>
              </a:p>
            </p:txBody>
          </p:sp>
        </p:grpSp>
      </p:grpSp>
      <p:graphicFrame>
        <p:nvGraphicFramePr>
          <p:cNvPr id="25" name="Table 24">
            <a:extLst>
              <a:ext uri="{FF2B5EF4-FFF2-40B4-BE49-F238E27FC236}">
                <a16:creationId xmlns:a16="http://schemas.microsoft.com/office/drawing/2014/main" id="{63E5AFC3-95BB-3C29-3B64-555CC5B2D85C}"/>
              </a:ext>
            </a:extLst>
          </p:cNvPr>
          <p:cNvGraphicFramePr>
            <a:graphicFrameLocks noGrp="1"/>
          </p:cNvGraphicFramePr>
          <p:nvPr>
            <p:extLst>
              <p:ext uri="{D42A27DB-BD31-4B8C-83A1-F6EECF244321}">
                <p14:modId xmlns:p14="http://schemas.microsoft.com/office/powerpoint/2010/main" val="1885858187"/>
              </p:ext>
            </p:extLst>
          </p:nvPr>
        </p:nvGraphicFramePr>
        <p:xfrm>
          <a:off x="7928005" y="682504"/>
          <a:ext cx="3657600" cy="2409444"/>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926781134"/>
                    </a:ext>
                  </a:extLst>
                </a:gridCol>
                <a:gridCol w="1005840">
                  <a:extLst>
                    <a:ext uri="{9D8B030D-6E8A-4147-A177-3AD203B41FA5}">
                      <a16:colId xmlns:a16="http://schemas.microsoft.com/office/drawing/2014/main" val="259620648"/>
                    </a:ext>
                  </a:extLst>
                </a:gridCol>
                <a:gridCol w="1005840">
                  <a:extLst>
                    <a:ext uri="{9D8B030D-6E8A-4147-A177-3AD203B41FA5}">
                      <a16:colId xmlns:a16="http://schemas.microsoft.com/office/drawing/2014/main" val="341041775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a:solidFill>
                          <a:schemeClr val="bg1"/>
                        </a:solidFill>
                        <a:latin typeface="Arial" panose="020B0604020202020204" pitchFamily="34" charset="0"/>
                        <a:cs typeface="Arial" panose="020B0604020202020204" pitchFamily="34" charset="0"/>
                      </a:endParaRP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TUC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(n = 285)</a:t>
                      </a:r>
                      <a:endParaRPr lang="en-US" sz="1050">
                        <a:solidFill>
                          <a:schemeClr val="bg1"/>
                        </a:solidFill>
                        <a:latin typeface="Arial" panose="020B0604020202020204" pitchFamily="34" charset="0"/>
                        <a:cs typeface="Arial" panose="020B0604020202020204" pitchFamily="34" charset="0"/>
                      </a:endParaRPr>
                    </a:p>
                  </a:txBody>
                  <a:tcPr marT="18288" marB="18288">
                    <a:solidFill>
                      <a:srgbClr val="0076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PBO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(n = 288)</a:t>
                      </a:r>
                      <a:endParaRPr lang="en-US" sz="1050">
                        <a:latin typeface="Arial" panose="020B0604020202020204" pitchFamily="34" charset="0"/>
                        <a:cs typeface="Arial" panose="020B0604020202020204" pitchFamily="34" charset="0"/>
                      </a:endParaRPr>
                    </a:p>
                  </a:txBody>
                  <a:tcPr marT="18288" marB="18288">
                    <a:solidFill>
                      <a:schemeClr val="tx1"/>
                    </a:solidFill>
                  </a:tcPr>
                </a:tc>
                <a:extLst>
                  <a:ext uri="{0D108BD9-81ED-4DB2-BD59-A6C34878D82A}">
                    <a16:rowId xmlns:a16="http://schemas.microsoft.com/office/drawing/2014/main" val="1233574201"/>
                  </a:ext>
                </a:extLst>
              </a:tr>
              <a:tr h="0">
                <a:tc>
                  <a:txBody>
                    <a:bodyPr/>
                    <a:lstStyle/>
                    <a:p>
                      <a:pPr algn="r"/>
                      <a:r>
                        <a:rPr lang="en-US" sz="1050" b="1">
                          <a:latin typeface="Arial" panose="020B0604020202020204" pitchFamily="34" charset="0"/>
                          <a:cs typeface="Arial" panose="020B0604020202020204" pitchFamily="34" charset="0"/>
                        </a:rPr>
                        <a:t>Events</a:t>
                      </a:r>
                    </a:p>
                  </a:txBody>
                  <a:tcPr marT="18288" marB="18288">
                    <a:noFill/>
                  </a:tcPr>
                </a:tc>
                <a:tc>
                  <a:txBody>
                    <a:bodyPr/>
                    <a:lstStyle/>
                    <a:p>
                      <a:pPr algn="ctr"/>
                      <a:r>
                        <a:rPr lang="en-US" sz="1050">
                          <a:latin typeface="Arial" panose="020B0604020202020204" pitchFamily="34" charset="0"/>
                          <a:cs typeface="Arial" panose="020B0604020202020204" pitchFamily="34" charset="0"/>
                        </a:rPr>
                        <a:t>115</a:t>
                      </a:r>
                    </a:p>
                  </a:txBody>
                  <a:tcPr marT="18288" marB="18288">
                    <a:solidFill>
                      <a:srgbClr val="DEEBF7"/>
                    </a:solidFill>
                  </a:tcPr>
                </a:tc>
                <a:tc>
                  <a:txBody>
                    <a:bodyPr/>
                    <a:lstStyle/>
                    <a:p>
                      <a:pPr algn="ctr"/>
                      <a:r>
                        <a:rPr lang="en-US" sz="1050">
                          <a:latin typeface="Arial" panose="020B0604020202020204" pitchFamily="34" charset="0"/>
                          <a:cs typeface="Arial" panose="020B0604020202020204" pitchFamily="34" charset="0"/>
                        </a:rPr>
                        <a:t>157</a:t>
                      </a:r>
                    </a:p>
                  </a:txBody>
                  <a:tcPr marT="18288" marB="18288">
                    <a:solidFill>
                      <a:schemeClr val="bg1">
                        <a:lumMod val="95000"/>
                      </a:schemeClr>
                    </a:solidFill>
                  </a:tcPr>
                </a:tc>
                <a:extLst>
                  <a:ext uri="{0D108BD9-81ED-4DB2-BD59-A6C34878D82A}">
                    <a16:rowId xmlns:a16="http://schemas.microsoft.com/office/drawing/2014/main" val="2821001935"/>
                  </a:ext>
                </a:extLst>
              </a:tr>
              <a:tr h="0">
                <a:tc>
                  <a:txBody>
                    <a:bodyPr/>
                    <a:lstStyle/>
                    <a:p>
                      <a:pPr algn="r"/>
                      <a:r>
                        <a:rPr lang="en-US" sz="1050" b="1">
                          <a:latin typeface="Arial" panose="020B0604020202020204" pitchFamily="34" charset="0"/>
                          <a:cs typeface="Arial" panose="020B0604020202020204" pitchFamily="34" charset="0"/>
                        </a:rPr>
                        <a:t>Median PFS, </a:t>
                      </a:r>
                      <a:r>
                        <a:rPr lang="en-US" sz="1050" b="1" err="1">
                          <a:latin typeface="Arial" panose="020B0604020202020204" pitchFamily="34" charset="0"/>
                          <a:cs typeface="Arial" panose="020B0604020202020204" pitchFamily="34" charset="0"/>
                        </a:rPr>
                        <a:t>mos</a:t>
                      </a:r>
                      <a:r>
                        <a:rPr lang="en-US" sz="1050" b="1">
                          <a:latin typeface="Arial" panose="020B0604020202020204" pitchFamily="34" charset="0"/>
                          <a:cs typeface="Arial" panose="020B0604020202020204" pitchFamily="34" charset="0"/>
                        </a:rPr>
                        <a:t> </a:t>
                      </a:r>
                      <a:br>
                        <a:rPr lang="en-US" sz="1050" b="1">
                          <a:latin typeface="Arial" panose="020B0604020202020204" pitchFamily="34" charset="0"/>
                          <a:cs typeface="Arial" panose="020B0604020202020204" pitchFamily="34" charset="0"/>
                        </a:rPr>
                      </a:br>
                      <a:r>
                        <a:rPr lang="en-US" sz="1050" b="1">
                          <a:latin typeface="Arial" panose="020B0604020202020204" pitchFamily="34" charset="0"/>
                          <a:cs typeface="Arial" panose="020B0604020202020204" pitchFamily="34" charset="0"/>
                        </a:rPr>
                        <a:t>(95% CI)</a:t>
                      </a:r>
                    </a:p>
                  </a:txBody>
                  <a:tcPr marT="18288" marB="18288">
                    <a:noFill/>
                  </a:tcPr>
                </a:tc>
                <a:tc>
                  <a:txBody>
                    <a:bodyPr/>
                    <a:lstStyle/>
                    <a:p>
                      <a:pPr algn="ctr"/>
                      <a:r>
                        <a:rPr lang="en-US" sz="1050" b="1">
                          <a:latin typeface="Arial" panose="020B0604020202020204" pitchFamily="34" charset="0"/>
                          <a:cs typeface="Arial" panose="020B0604020202020204" pitchFamily="34" charset="0"/>
                        </a:rPr>
                        <a:t>27.2</a:t>
                      </a:r>
                    </a:p>
                    <a:p>
                      <a:pPr algn="ctr"/>
                      <a:r>
                        <a:rPr lang="en-US" sz="1050" b="1">
                          <a:latin typeface="Arial" panose="020B0604020202020204" pitchFamily="34" charset="0"/>
                          <a:cs typeface="Arial" panose="020B0604020202020204" pitchFamily="34" charset="0"/>
                        </a:rPr>
                        <a:t>(24.3−NE)</a:t>
                      </a:r>
                    </a:p>
                  </a:txBody>
                  <a:tcPr marT="18288" marB="18288">
                    <a:solidFill>
                      <a:srgbClr val="DEEBF7"/>
                    </a:solidFill>
                  </a:tcPr>
                </a:tc>
                <a:tc>
                  <a:txBody>
                    <a:bodyPr/>
                    <a:lstStyle/>
                    <a:p>
                      <a:pPr algn="ctr"/>
                      <a:r>
                        <a:rPr lang="en-US" sz="1050" b="1">
                          <a:latin typeface="Arial" panose="020B0604020202020204" pitchFamily="34" charset="0"/>
                          <a:cs typeface="Arial" panose="020B0604020202020204" pitchFamily="34" charset="0"/>
                        </a:rPr>
                        <a:t>18.1 </a:t>
                      </a:r>
                    </a:p>
                    <a:p>
                      <a:pPr algn="ctr"/>
                      <a:r>
                        <a:rPr lang="en-US" sz="1050" b="1">
                          <a:latin typeface="Arial" panose="020B0604020202020204" pitchFamily="34" charset="0"/>
                          <a:cs typeface="Arial" panose="020B0604020202020204" pitchFamily="34" charset="0"/>
                        </a:rPr>
                        <a:t>(14.8−20.7)</a:t>
                      </a:r>
                    </a:p>
                  </a:txBody>
                  <a:tcPr marT="18288" marB="18288">
                    <a:solidFill>
                      <a:schemeClr val="bg1">
                        <a:lumMod val="95000"/>
                      </a:schemeClr>
                    </a:solidFill>
                  </a:tcPr>
                </a:tc>
                <a:extLst>
                  <a:ext uri="{0D108BD9-81ED-4DB2-BD59-A6C34878D82A}">
                    <a16:rowId xmlns:a16="http://schemas.microsoft.com/office/drawing/2014/main" val="305093319"/>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HR (95% CI); </a:t>
                      </a:r>
                      <a:r>
                        <a:rPr lang="en-US" sz="1050" b="1" i="1">
                          <a:latin typeface="Arial" panose="020B0604020202020204" pitchFamily="34" charset="0"/>
                          <a:cs typeface="Arial" panose="020B0604020202020204" pitchFamily="34" charset="0"/>
                        </a:rPr>
                        <a:t>P</a:t>
                      </a:r>
                      <a:r>
                        <a:rPr lang="en-US" sz="1050" b="1">
                          <a:latin typeface="Arial" panose="020B0604020202020204" pitchFamily="34" charset="0"/>
                          <a:cs typeface="Arial" panose="020B0604020202020204" pitchFamily="34" charset="0"/>
                        </a:rPr>
                        <a:t>−value*</a:t>
                      </a:r>
                    </a:p>
                  </a:txBody>
                  <a:tcPr marT="18288" marB="18288">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0.640 (0.503−0.816); 0.0003</a:t>
                      </a:r>
                    </a:p>
                  </a:txBody>
                  <a:tcPr marT="18288" marB="18288">
                    <a:solidFill>
                      <a:schemeClr val="bg1">
                        <a:lumMod val="85000"/>
                      </a:schemeClr>
                    </a:solidFill>
                  </a:tcPr>
                </a:tc>
                <a:tc hMerge="1">
                  <a:txBody>
                    <a:bodyPr/>
                    <a:lstStyle/>
                    <a:p>
                      <a:endParaRPr lang="en-US"/>
                    </a:p>
                  </a:txBody>
                  <a:tcPr/>
                </a:tc>
                <a:extLst>
                  <a:ext uri="{0D108BD9-81ED-4DB2-BD59-A6C34878D82A}">
                    <a16:rowId xmlns:a16="http://schemas.microsoft.com/office/drawing/2014/main" val="88850587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50" b="1">
                          <a:solidFill>
                            <a:srgbClr val="0000FF"/>
                          </a:solidFill>
                          <a:latin typeface="Arial" panose="020B0604020202020204" pitchFamily="34" charset="0"/>
                          <a:cs typeface="Arial" panose="020B0604020202020204" pitchFamily="34" charset="0"/>
                        </a:rPr>
                        <a:t>Δ</a:t>
                      </a:r>
                      <a:r>
                        <a:rPr lang="en-US" sz="1050" b="1">
                          <a:solidFill>
                            <a:srgbClr val="0000FF"/>
                          </a:solidFill>
                          <a:latin typeface="Arial" panose="020B0604020202020204" pitchFamily="34" charset="0"/>
                          <a:cs typeface="Arial" panose="020B0604020202020204" pitchFamily="34" charset="0"/>
                        </a:rPr>
                        <a:t> of 9.1 months</a:t>
                      </a:r>
                    </a:p>
                  </a:txBody>
                  <a:tcPr marT="18288" marB="18288">
                    <a:solidFill>
                      <a:schemeClr val="bg1">
                        <a:lumMod val="85000"/>
                      </a:schemeClr>
                    </a:solidFill>
                  </a:tcPr>
                </a:tc>
                <a:tc hMerge="1">
                  <a:txBody>
                    <a:bodyPr/>
                    <a:lstStyle/>
                    <a:p>
                      <a:endParaRPr lang="en-US"/>
                    </a:p>
                  </a:txBody>
                  <a:tcPr/>
                </a:tc>
                <a:extLst>
                  <a:ext uri="{0D108BD9-81ED-4DB2-BD59-A6C34878D82A}">
                    <a16:rowId xmlns:a16="http://schemas.microsoft.com/office/drawing/2014/main" val="306907557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tx1"/>
                          </a:solidFill>
                          <a:latin typeface="+mn-lt"/>
                          <a:cs typeface="Arial" panose="020B0604020202020204" pitchFamily="34" charset="0"/>
                        </a:rPr>
                        <a:t>n = 256</a:t>
                      </a:r>
                    </a:p>
                  </a:txBody>
                  <a:tcPr marT="18288" marB="18288">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n = 261</a:t>
                      </a:r>
                    </a:p>
                  </a:txBody>
                  <a:tcPr marT="18288" marB="18288">
                    <a:solidFill>
                      <a:schemeClr val="bg1">
                        <a:lumMod val="95000"/>
                      </a:schemeClr>
                    </a:solidFill>
                  </a:tcPr>
                </a:tc>
                <a:extLst>
                  <a:ext uri="{0D108BD9-81ED-4DB2-BD59-A6C34878D82A}">
                    <a16:rowId xmlns:a16="http://schemas.microsoft.com/office/drawing/2014/main" val="407839362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mn-lt"/>
                          <a:cs typeface="Arial" panose="020B0604020202020204" pitchFamily="34" charset="0"/>
                        </a:rPr>
                        <a:t>cORR,</a:t>
                      </a:r>
                      <a:r>
                        <a:rPr lang="en-US" sz="1050" b="0" i="0" kern="1200" baseline="30000">
                          <a:solidFill>
                            <a:schemeClr val="tx1"/>
                          </a:solidFill>
                          <a:effectLst/>
                          <a:latin typeface="+mn-lt"/>
                          <a:ea typeface="+mn-ea"/>
                          <a:cs typeface="+mn-cs"/>
                        </a:rPr>
                        <a:t>†</a:t>
                      </a:r>
                      <a:r>
                        <a:rPr lang="en-US" sz="1050" b="1">
                          <a:latin typeface="+mn-lt"/>
                          <a:cs typeface="Arial" panose="020B0604020202020204" pitchFamily="34" charset="0"/>
                        </a:rPr>
                        <a:t> </a:t>
                      </a:r>
                      <a:r>
                        <a:rPr lang="en-US" sz="1050" b="1">
                          <a:latin typeface="Arial" panose="020B0604020202020204" pitchFamily="34" charset="0"/>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(95% CI)</a:t>
                      </a: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rPr>
                        <a:t>23.8 </a:t>
                      </a:r>
                      <a:r>
                        <a:rPr lang="en-GB" sz="1050" b="0" kern="1200">
                          <a:solidFill>
                            <a:schemeClr val="tx1"/>
                          </a:solidFill>
                          <a:effectLst/>
                        </a:rPr>
                        <a:t>(18.7−29.5</a:t>
                      </a:r>
                      <a:endParaRPr lang="en-US" sz="1050" b="1">
                        <a:solidFill>
                          <a:schemeClr val="tx1"/>
                        </a:solidFill>
                        <a:latin typeface="Arial" panose="020B0604020202020204" pitchFamily="34" charset="0"/>
                        <a:cs typeface="Arial" panose="020B0604020202020204" pitchFamily="34" charset="0"/>
                      </a:endParaRPr>
                    </a:p>
                  </a:txBody>
                  <a:tcPr marT="18288" marB="18288">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rPr>
                        <a:t>16.1 </a:t>
                      </a:r>
                      <a:r>
                        <a:rPr lang="en-GB" sz="1050" b="0" kern="1200">
                          <a:solidFill>
                            <a:schemeClr val="tx1"/>
                          </a:solidFill>
                          <a:effectLst/>
                        </a:rPr>
                        <a:t>(11.9−21.1)</a:t>
                      </a:r>
                      <a:endParaRPr lang="en-US" sz="1050" b="0">
                        <a:solidFill>
                          <a:schemeClr val="tx1"/>
                        </a:solidFill>
                      </a:endParaRPr>
                    </a:p>
                  </a:txBody>
                  <a:tcPr marT="18288" marB="18288">
                    <a:solidFill>
                      <a:schemeClr val="bg1">
                        <a:lumMod val="95000"/>
                      </a:schemeClr>
                    </a:solidFill>
                  </a:tcPr>
                </a:tc>
                <a:extLst>
                  <a:ext uri="{0D108BD9-81ED-4DB2-BD59-A6C34878D82A}">
                    <a16:rowId xmlns:a16="http://schemas.microsoft.com/office/drawing/2014/main" val="1853369049"/>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tx1"/>
                          </a:solidFill>
                          <a:latin typeface="+mn-lt"/>
                          <a:cs typeface="Arial" panose="020B0604020202020204" pitchFamily="34" charset="0"/>
                        </a:rPr>
                        <a:t>n = 61</a:t>
                      </a:r>
                    </a:p>
                  </a:txBody>
                  <a:tcPr marT="18288" marB="18288">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n = 42</a:t>
                      </a:r>
                    </a:p>
                  </a:txBody>
                  <a:tcPr marT="18288" marB="18288">
                    <a:solidFill>
                      <a:schemeClr val="bg1">
                        <a:lumMod val="95000"/>
                      </a:schemeClr>
                    </a:solidFill>
                  </a:tcPr>
                </a:tc>
                <a:extLst>
                  <a:ext uri="{0D108BD9-81ED-4DB2-BD59-A6C34878D82A}">
                    <a16:rowId xmlns:a16="http://schemas.microsoft.com/office/drawing/2014/main" val="3264092132"/>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Median DOR,</a:t>
                      </a:r>
                      <a:r>
                        <a:rPr lang="en-US" sz="1050" b="0" i="0" kern="1200" baseline="30000">
                          <a:solidFill>
                            <a:schemeClr val="tx1"/>
                          </a:solidFill>
                          <a:effectLst/>
                          <a:latin typeface="+mn-lt"/>
                          <a:ea typeface="+mn-ea"/>
                          <a:cs typeface="+mn-cs"/>
                        </a:rPr>
                        <a:t>†</a:t>
                      </a:r>
                      <a:r>
                        <a:rPr lang="en-US" sz="1050" b="1">
                          <a:latin typeface="Arial" panose="020B0604020202020204" pitchFamily="34" charset="0"/>
                          <a:cs typeface="Arial" panose="020B0604020202020204" pitchFamily="34" charset="0"/>
                        </a:rPr>
                        <a:t> mos</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(95% CI)</a:t>
                      </a: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rPr>
                        <a:t>20.9 </a:t>
                      </a:r>
                      <a:r>
                        <a:rPr lang="en-GB" sz="1050" b="0" kern="1200">
                          <a:solidFill>
                            <a:schemeClr val="tx1"/>
                          </a:solidFill>
                          <a:effectLst/>
                        </a:rPr>
                        <a:t>(16.4−NE)</a:t>
                      </a:r>
                      <a:endParaRPr lang="en-GB" sz="1050" b="0" kern="1200">
                        <a:solidFill>
                          <a:schemeClr val="tx1"/>
                        </a:solidFill>
                        <a:effectLst/>
                        <a:latin typeface="+mn-lt"/>
                        <a:ea typeface="+mn-ea"/>
                        <a:cs typeface="+mn-cs"/>
                      </a:endParaRPr>
                    </a:p>
                  </a:txBody>
                  <a:tcPr marT="18288" marB="18288">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rPr>
                        <a:t>18.7 </a:t>
                      </a:r>
                      <a:r>
                        <a:rPr lang="en-GB" sz="1050" b="0" kern="1200">
                          <a:solidFill>
                            <a:schemeClr val="tx1"/>
                          </a:solidFill>
                          <a:effectLst/>
                        </a:rPr>
                        <a:t>(10.4−NE)</a:t>
                      </a:r>
                      <a:endParaRPr lang="en-US" sz="1050" b="1">
                        <a:solidFill>
                          <a:schemeClr val="tx1"/>
                        </a:solidFill>
                        <a:latin typeface="Arial" panose="020B0604020202020204" pitchFamily="34" charset="0"/>
                        <a:cs typeface="Arial" panose="020B0604020202020204" pitchFamily="34" charset="0"/>
                      </a:endParaRPr>
                    </a:p>
                  </a:txBody>
                  <a:tcPr marT="18288" marB="18288">
                    <a:solidFill>
                      <a:schemeClr val="bg1">
                        <a:lumMod val="95000"/>
                      </a:schemeClr>
                    </a:solidFill>
                  </a:tcPr>
                </a:tc>
                <a:extLst>
                  <a:ext uri="{0D108BD9-81ED-4DB2-BD59-A6C34878D82A}">
                    <a16:rowId xmlns:a16="http://schemas.microsoft.com/office/drawing/2014/main" val="898990255"/>
                  </a:ext>
                </a:extLst>
              </a:tr>
            </a:tbl>
          </a:graphicData>
        </a:graphic>
      </p:graphicFrame>
      <p:graphicFrame>
        <p:nvGraphicFramePr>
          <p:cNvPr id="23" name="Table 22">
            <a:extLst>
              <a:ext uri="{FF2B5EF4-FFF2-40B4-BE49-F238E27FC236}">
                <a16:creationId xmlns:a16="http://schemas.microsoft.com/office/drawing/2014/main" id="{A2FE104F-CB47-D8EA-FC9F-D8AA6A697B33}"/>
              </a:ext>
            </a:extLst>
          </p:cNvPr>
          <p:cNvGraphicFramePr>
            <a:graphicFrameLocks noGrp="1"/>
          </p:cNvGraphicFramePr>
          <p:nvPr>
            <p:extLst>
              <p:ext uri="{D42A27DB-BD31-4B8C-83A1-F6EECF244321}">
                <p14:modId xmlns:p14="http://schemas.microsoft.com/office/powerpoint/2010/main" val="4249335867"/>
              </p:ext>
            </p:extLst>
          </p:nvPr>
        </p:nvGraphicFramePr>
        <p:xfrm>
          <a:off x="2411342" y="682504"/>
          <a:ext cx="3657600" cy="2409444"/>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926781134"/>
                    </a:ext>
                  </a:extLst>
                </a:gridCol>
                <a:gridCol w="1005840">
                  <a:extLst>
                    <a:ext uri="{9D8B030D-6E8A-4147-A177-3AD203B41FA5}">
                      <a16:colId xmlns:a16="http://schemas.microsoft.com/office/drawing/2014/main" val="259620648"/>
                    </a:ext>
                  </a:extLst>
                </a:gridCol>
                <a:gridCol w="1005840">
                  <a:extLst>
                    <a:ext uri="{9D8B030D-6E8A-4147-A177-3AD203B41FA5}">
                      <a16:colId xmlns:a16="http://schemas.microsoft.com/office/drawing/2014/main" val="341041775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a:solidFill>
                          <a:schemeClr val="bg1"/>
                        </a:solidFill>
                        <a:latin typeface="Arial" panose="020B0604020202020204" pitchFamily="34" charset="0"/>
                        <a:cs typeface="Arial" panose="020B0604020202020204" pitchFamily="34" charset="0"/>
                      </a:endParaRP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TUC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(n = 41)</a:t>
                      </a:r>
                      <a:endParaRPr lang="en-US" sz="1050">
                        <a:solidFill>
                          <a:schemeClr val="bg1"/>
                        </a:solidFill>
                        <a:latin typeface="Arial" panose="020B0604020202020204" pitchFamily="34" charset="0"/>
                        <a:cs typeface="Arial" panose="020B0604020202020204" pitchFamily="34" charset="0"/>
                      </a:endParaRPr>
                    </a:p>
                  </a:txBody>
                  <a:tcPr marT="18288" marB="18288">
                    <a:solidFill>
                      <a:srgbClr val="0076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PBO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Arial" panose="020B0604020202020204" pitchFamily="34" charset="0"/>
                          <a:cs typeface="Arial" panose="020B0604020202020204" pitchFamily="34" charset="0"/>
                        </a:rPr>
                        <a:t>(n = 40)</a:t>
                      </a:r>
                      <a:endParaRPr lang="en-US" sz="1050">
                        <a:latin typeface="Arial" panose="020B0604020202020204" pitchFamily="34" charset="0"/>
                        <a:cs typeface="Arial" panose="020B0604020202020204" pitchFamily="34" charset="0"/>
                      </a:endParaRPr>
                    </a:p>
                  </a:txBody>
                  <a:tcPr marT="18288" marB="18288">
                    <a:solidFill>
                      <a:schemeClr val="tx1"/>
                    </a:solidFill>
                  </a:tcPr>
                </a:tc>
                <a:extLst>
                  <a:ext uri="{0D108BD9-81ED-4DB2-BD59-A6C34878D82A}">
                    <a16:rowId xmlns:a16="http://schemas.microsoft.com/office/drawing/2014/main" val="1233574201"/>
                  </a:ext>
                </a:extLst>
              </a:tr>
              <a:tr h="0">
                <a:tc>
                  <a:txBody>
                    <a:bodyPr/>
                    <a:lstStyle/>
                    <a:p>
                      <a:pPr algn="r"/>
                      <a:r>
                        <a:rPr lang="en-US" sz="1050" b="1">
                          <a:latin typeface="Arial" panose="020B0604020202020204" pitchFamily="34" charset="0"/>
                          <a:cs typeface="Arial" panose="020B0604020202020204" pitchFamily="34" charset="0"/>
                        </a:rPr>
                        <a:t>Events</a:t>
                      </a:r>
                    </a:p>
                  </a:txBody>
                  <a:tcPr marT="18288" marB="18288">
                    <a:noFill/>
                  </a:tcPr>
                </a:tc>
                <a:tc>
                  <a:txBody>
                    <a:bodyPr/>
                    <a:lstStyle/>
                    <a:p>
                      <a:pPr algn="ctr"/>
                      <a:r>
                        <a:rPr lang="en-US" sz="1050">
                          <a:latin typeface="Arial" panose="020B0604020202020204" pitchFamily="34" charset="0"/>
                          <a:cs typeface="Arial" panose="020B0604020202020204" pitchFamily="34" charset="0"/>
                        </a:rPr>
                        <a:t>26</a:t>
                      </a:r>
                    </a:p>
                  </a:txBody>
                  <a:tcPr marT="18288" marB="18288">
                    <a:solidFill>
                      <a:srgbClr val="DEEBF7"/>
                    </a:solidFill>
                  </a:tcPr>
                </a:tc>
                <a:tc>
                  <a:txBody>
                    <a:bodyPr/>
                    <a:lstStyle/>
                    <a:p>
                      <a:pPr algn="ctr"/>
                      <a:r>
                        <a:rPr lang="en-US" sz="1050">
                          <a:latin typeface="Arial" panose="020B0604020202020204" pitchFamily="34" charset="0"/>
                          <a:cs typeface="Arial" panose="020B0604020202020204" pitchFamily="34" charset="0"/>
                        </a:rPr>
                        <a:t>34</a:t>
                      </a:r>
                    </a:p>
                  </a:txBody>
                  <a:tcPr marT="18288" marB="18288">
                    <a:solidFill>
                      <a:schemeClr val="bg1">
                        <a:lumMod val="95000"/>
                      </a:schemeClr>
                    </a:solidFill>
                  </a:tcPr>
                </a:tc>
                <a:extLst>
                  <a:ext uri="{0D108BD9-81ED-4DB2-BD59-A6C34878D82A}">
                    <a16:rowId xmlns:a16="http://schemas.microsoft.com/office/drawing/2014/main" val="2821001935"/>
                  </a:ext>
                </a:extLst>
              </a:tr>
              <a:tr h="0">
                <a:tc>
                  <a:txBody>
                    <a:bodyPr/>
                    <a:lstStyle/>
                    <a:p>
                      <a:pPr algn="r"/>
                      <a:r>
                        <a:rPr lang="en-US" sz="1050" b="1">
                          <a:latin typeface="Arial" panose="020B0604020202020204" pitchFamily="34" charset="0"/>
                          <a:cs typeface="Arial" panose="020B0604020202020204" pitchFamily="34" charset="0"/>
                        </a:rPr>
                        <a:t>Median PFS, </a:t>
                      </a:r>
                      <a:r>
                        <a:rPr lang="en-US" sz="1050" b="1" err="1">
                          <a:latin typeface="Arial" panose="020B0604020202020204" pitchFamily="34" charset="0"/>
                          <a:cs typeface="Arial" panose="020B0604020202020204" pitchFamily="34" charset="0"/>
                        </a:rPr>
                        <a:t>mos</a:t>
                      </a:r>
                      <a:r>
                        <a:rPr lang="en-US" sz="1050" b="1">
                          <a:latin typeface="Arial" panose="020B0604020202020204" pitchFamily="34" charset="0"/>
                          <a:cs typeface="Arial" panose="020B0604020202020204" pitchFamily="34" charset="0"/>
                        </a:rPr>
                        <a:t> </a:t>
                      </a:r>
                      <a:br>
                        <a:rPr lang="en-US" sz="1050" b="1">
                          <a:latin typeface="Arial" panose="020B0604020202020204" pitchFamily="34" charset="0"/>
                          <a:cs typeface="Arial" panose="020B0604020202020204" pitchFamily="34" charset="0"/>
                        </a:rPr>
                      </a:br>
                      <a:r>
                        <a:rPr lang="en-US" sz="1050" b="1">
                          <a:latin typeface="Arial" panose="020B0604020202020204" pitchFamily="34" charset="0"/>
                          <a:cs typeface="Arial" panose="020B0604020202020204" pitchFamily="34" charset="0"/>
                        </a:rPr>
                        <a:t>(95% CI)</a:t>
                      </a:r>
                    </a:p>
                  </a:txBody>
                  <a:tcPr marT="18288" marB="18288">
                    <a:noFill/>
                  </a:tcPr>
                </a:tc>
                <a:tc>
                  <a:txBody>
                    <a:bodyPr/>
                    <a:lstStyle/>
                    <a:p>
                      <a:pPr algn="ctr"/>
                      <a:r>
                        <a:rPr lang="en-US" sz="1050" b="1">
                          <a:latin typeface="Arial" panose="020B0604020202020204" pitchFamily="34" charset="0"/>
                          <a:cs typeface="Arial" panose="020B0604020202020204" pitchFamily="34" charset="0"/>
                        </a:rPr>
                        <a:t>8.5</a:t>
                      </a:r>
                    </a:p>
                    <a:p>
                      <a:pPr algn="ctr"/>
                      <a:r>
                        <a:rPr lang="en-US" sz="1050" b="1">
                          <a:latin typeface="Arial" panose="020B0604020202020204" pitchFamily="34" charset="0"/>
                          <a:cs typeface="Arial" panose="020B0604020202020204" pitchFamily="34" charset="0"/>
                        </a:rPr>
                        <a:t>(4.2−16.5)</a:t>
                      </a:r>
                    </a:p>
                  </a:txBody>
                  <a:tcPr marT="18288" marB="18288">
                    <a:solidFill>
                      <a:srgbClr val="DEEBF7"/>
                    </a:solidFill>
                  </a:tcPr>
                </a:tc>
                <a:tc>
                  <a:txBody>
                    <a:bodyPr/>
                    <a:lstStyle/>
                    <a:p>
                      <a:pPr algn="ctr"/>
                      <a:r>
                        <a:rPr lang="en-US" sz="1050" b="1">
                          <a:latin typeface="Arial" panose="020B0604020202020204" pitchFamily="34" charset="0"/>
                          <a:cs typeface="Arial" panose="020B0604020202020204" pitchFamily="34" charset="0"/>
                        </a:rPr>
                        <a:t>4.2</a:t>
                      </a:r>
                    </a:p>
                    <a:p>
                      <a:pPr algn="ctr"/>
                      <a:r>
                        <a:rPr lang="en-US" sz="1050" b="1">
                          <a:latin typeface="Arial" panose="020B0604020202020204" pitchFamily="34" charset="0"/>
                          <a:cs typeface="Arial" panose="020B0604020202020204" pitchFamily="34" charset="0"/>
                        </a:rPr>
                        <a:t>(2.2−8.1)</a:t>
                      </a:r>
                    </a:p>
                  </a:txBody>
                  <a:tcPr marT="18288" marB="18288">
                    <a:solidFill>
                      <a:schemeClr val="bg1">
                        <a:lumMod val="95000"/>
                      </a:schemeClr>
                    </a:solidFill>
                  </a:tcPr>
                </a:tc>
                <a:extLst>
                  <a:ext uri="{0D108BD9-81ED-4DB2-BD59-A6C34878D82A}">
                    <a16:rowId xmlns:a16="http://schemas.microsoft.com/office/drawing/2014/main" val="305093319"/>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HR (95% CI); </a:t>
                      </a:r>
                      <a:r>
                        <a:rPr lang="en-US" sz="1050" b="1" i="1">
                          <a:latin typeface="Arial" panose="020B0604020202020204" pitchFamily="34" charset="0"/>
                          <a:cs typeface="Arial" panose="020B0604020202020204" pitchFamily="34" charset="0"/>
                        </a:rPr>
                        <a:t>P</a:t>
                      </a:r>
                      <a:r>
                        <a:rPr lang="en-US" sz="1050" b="1">
                          <a:latin typeface="Arial" panose="020B0604020202020204" pitchFamily="34" charset="0"/>
                          <a:cs typeface="Arial" panose="020B0604020202020204" pitchFamily="34" charset="0"/>
                        </a:rPr>
                        <a:t>−value*</a:t>
                      </a:r>
                    </a:p>
                  </a:txBody>
                  <a:tcPr marT="18288" marB="18288">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0.640 (0.373−1.097); 0.1058</a:t>
                      </a:r>
                    </a:p>
                  </a:txBody>
                  <a:tcPr marT="18288" marB="18288">
                    <a:solidFill>
                      <a:schemeClr val="bg1">
                        <a:lumMod val="85000"/>
                      </a:schemeClr>
                    </a:solidFill>
                  </a:tcPr>
                </a:tc>
                <a:tc hMerge="1">
                  <a:txBody>
                    <a:bodyPr/>
                    <a:lstStyle/>
                    <a:p>
                      <a:endParaRPr lang="en-US"/>
                    </a:p>
                  </a:txBody>
                  <a:tcPr/>
                </a:tc>
                <a:extLst>
                  <a:ext uri="{0D108BD9-81ED-4DB2-BD59-A6C34878D82A}">
                    <a16:rowId xmlns:a16="http://schemas.microsoft.com/office/drawing/2014/main" val="88850587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50" b="1">
                          <a:solidFill>
                            <a:srgbClr val="0000FF"/>
                          </a:solidFill>
                          <a:latin typeface="Arial" panose="020B0604020202020204" pitchFamily="34" charset="0"/>
                          <a:cs typeface="Arial" panose="020B0604020202020204" pitchFamily="34" charset="0"/>
                        </a:rPr>
                        <a:t>Δ</a:t>
                      </a:r>
                      <a:r>
                        <a:rPr lang="en-US" sz="1050" b="1">
                          <a:solidFill>
                            <a:srgbClr val="0000FF"/>
                          </a:solidFill>
                          <a:latin typeface="Arial" panose="020B0604020202020204" pitchFamily="34" charset="0"/>
                          <a:cs typeface="Arial" panose="020B0604020202020204" pitchFamily="34" charset="0"/>
                        </a:rPr>
                        <a:t> of 4.3 months</a:t>
                      </a:r>
                      <a:endParaRPr lang="en-US" sz="1050" b="1">
                        <a:latin typeface="Arial" panose="020B0604020202020204" pitchFamily="34" charset="0"/>
                        <a:cs typeface="Arial" panose="020B0604020202020204" pitchFamily="34" charset="0"/>
                      </a:endParaRPr>
                    </a:p>
                  </a:txBody>
                  <a:tcPr marT="18288" marB="18288">
                    <a:solidFill>
                      <a:schemeClr val="bg1">
                        <a:lumMod val="85000"/>
                      </a:schemeClr>
                    </a:solidFill>
                  </a:tcPr>
                </a:tc>
                <a:tc hMerge="1">
                  <a:txBody>
                    <a:bodyPr/>
                    <a:lstStyle/>
                    <a:p>
                      <a:endParaRPr lang="en-US"/>
                    </a:p>
                  </a:txBody>
                  <a:tcPr/>
                </a:tc>
                <a:extLst>
                  <a:ext uri="{0D108BD9-81ED-4DB2-BD59-A6C34878D82A}">
                    <a16:rowId xmlns:a16="http://schemas.microsoft.com/office/drawing/2014/main" val="27456120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tx1"/>
                          </a:solidFill>
                          <a:latin typeface="+mn-lt"/>
                          <a:cs typeface="Arial" panose="020B0604020202020204" pitchFamily="34" charset="0"/>
                        </a:rPr>
                        <a:t>n = 40</a:t>
                      </a:r>
                    </a:p>
                  </a:txBody>
                  <a:tcPr marT="18288" marB="18288">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n = 36</a:t>
                      </a:r>
                    </a:p>
                  </a:txBody>
                  <a:tcPr marT="18288" marB="18288">
                    <a:solidFill>
                      <a:schemeClr val="bg1">
                        <a:lumMod val="95000"/>
                      </a:schemeClr>
                    </a:solidFill>
                  </a:tcPr>
                </a:tc>
                <a:extLst>
                  <a:ext uri="{0D108BD9-81ED-4DB2-BD59-A6C34878D82A}">
                    <a16:rowId xmlns:a16="http://schemas.microsoft.com/office/drawing/2014/main" val="3202917401"/>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mn-lt"/>
                          <a:cs typeface="Arial" panose="020B0604020202020204" pitchFamily="34" charset="0"/>
                        </a:rPr>
                        <a:t>cORR,</a:t>
                      </a:r>
                      <a:r>
                        <a:rPr lang="en-US" sz="1050" b="0" i="0" kern="1200" baseline="30000">
                          <a:solidFill>
                            <a:schemeClr val="tx1"/>
                          </a:solidFill>
                          <a:effectLst/>
                          <a:latin typeface="+mn-lt"/>
                          <a:ea typeface="+mn-ea"/>
                          <a:cs typeface="+mn-cs"/>
                        </a:rPr>
                        <a:t>†</a:t>
                      </a:r>
                      <a:r>
                        <a:rPr lang="en-US" sz="1050" b="1">
                          <a:latin typeface="+mn-lt"/>
                          <a:cs typeface="Arial" panose="020B0604020202020204" pitchFamily="34" charset="0"/>
                        </a:rPr>
                        <a:t> </a:t>
                      </a:r>
                      <a:r>
                        <a:rPr lang="en-US" sz="1050" b="1">
                          <a:latin typeface="Arial" panose="020B0604020202020204" pitchFamily="34" charset="0"/>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(95% CI)</a:t>
                      </a: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rPr>
                        <a:t>15.0 </a:t>
                      </a:r>
                      <a:r>
                        <a:rPr lang="en-GB" sz="1050" b="0" kern="1200">
                          <a:solidFill>
                            <a:schemeClr val="tx1"/>
                          </a:solidFill>
                          <a:effectLst/>
                        </a:rPr>
                        <a:t>(5.7−29.8)</a:t>
                      </a:r>
                      <a:endParaRPr lang="en-US" sz="1050" b="0">
                        <a:solidFill>
                          <a:schemeClr val="tx1"/>
                        </a:solidFill>
                      </a:endParaRPr>
                    </a:p>
                  </a:txBody>
                  <a:tcPr marT="18288" marB="18288">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rPr>
                        <a:t>8.3 </a:t>
                      </a:r>
                      <a:r>
                        <a:rPr lang="en-GB" sz="1050" b="0" kern="1200">
                          <a:solidFill>
                            <a:schemeClr val="tx1"/>
                          </a:solidFill>
                          <a:effectLst/>
                        </a:rPr>
                        <a:t>(1.8−22.5)</a:t>
                      </a:r>
                      <a:endParaRPr lang="en-US" sz="1050" b="1">
                        <a:solidFill>
                          <a:schemeClr val="tx1"/>
                        </a:solidFill>
                        <a:latin typeface="Arial" panose="020B0604020202020204" pitchFamily="34" charset="0"/>
                        <a:cs typeface="Arial" panose="020B0604020202020204" pitchFamily="34" charset="0"/>
                      </a:endParaRPr>
                    </a:p>
                  </a:txBody>
                  <a:tcPr marT="18288" marB="18288">
                    <a:solidFill>
                      <a:schemeClr val="bg1">
                        <a:lumMod val="95000"/>
                      </a:schemeClr>
                    </a:solidFill>
                  </a:tcPr>
                </a:tc>
                <a:extLst>
                  <a:ext uri="{0D108BD9-81ED-4DB2-BD59-A6C34878D82A}">
                    <a16:rowId xmlns:a16="http://schemas.microsoft.com/office/drawing/2014/main" val="228687100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a:latin typeface="Arial" panose="020B0604020202020204" pitchFamily="34" charset="0"/>
                        <a:cs typeface="Arial" panose="020B0604020202020204" pitchFamily="34" charset="0"/>
                      </a:endParaRP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tx1"/>
                          </a:solidFill>
                          <a:latin typeface="+mn-lt"/>
                          <a:cs typeface="Arial" panose="020B0604020202020204" pitchFamily="34" charset="0"/>
                        </a:rPr>
                        <a:t>n = 6</a:t>
                      </a:r>
                    </a:p>
                  </a:txBody>
                  <a:tcPr marT="18288" marB="18288">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mn-lt"/>
                        </a:rPr>
                        <a:t>n = 3</a:t>
                      </a:r>
                    </a:p>
                  </a:txBody>
                  <a:tcPr marT="18288" marB="18288">
                    <a:solidFill>
                      <a:schemeClr val="bg1">
                        <a:lumMod val="95000"/>
                      </a:schemeClr>
                    </a:solidFill>
                  </a:tcPr>
                </a:tc>
                <a:extLst>
                  <a:ext uri="{0D108BD9-81ED-4DB2-BD59-A6C34878D82A}">
                    <a16:rowId xmlns:a16="http://schemas.microsoft.com/office/drawing/2014/main" val="2973665761"/>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Median DOR,</a:t>
                      </a:r>
                      <a:r>
                        <a:rPr lang="en-US" sz="1050" b="0" i="0" kern="1200" baseline="30000">
                          <a:solidFill>
                            <a:schemeClr val="tx1"/>
                          </a:solidFill>
                          <a:effectLst/>
                          <a:latin typeface="+mn-lt"/>
                          <a:ea typeface="+mn-ea"/>
                          <a:cs typeface="+mn-cs"/>
                        </a:rPr>
                        <a:t>†</a:t>
                      </a:r>
                      <a:r>
                        <a:rPr lang="en-US" sz="1050" b="1">
                          <a:latin typeface="Arial" panose="020B0604020202020204" pitchFamily="34" charset="0"/>
                          <a:cs typeface="Arial" panose="020B0604020202020204" pitchFamily="34" charset="0"/>
                        </a:rPr>
                        <a:t> mos</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(95% CI)</a:t>
                      </a:r>
                    </a:p>
                  </a:txBody>
                  <a:tcPr marT="18288" marB="1828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rPr>
                        <a:t>12.6 </a:t>
                      </a:r>
                      <a:r>
                        <a:rPr lang="en-GB" sz="1050" b="0" kern="1200">
                          <a:solidFill>
                            <a:schemeClr val="tx1"/>
                          </a:solidFill>
                          <a:effectLst/>
                        </a:rPr>
                        <a:t>(8.1−NE)</a:t>
                      </a:r>
                      <a:endParaRPr lang="en-GB" sz="1050" b="0" kern="1200">
                        <a:solidFill>
                          <a:schemeClr val="tx1"/>
                        </a:solidFill>
                        <a:effectLst/>
                        <a:latin typeface="+mn-lt"/>
                        <a:ea typeface="+mn-ea"/>
                        <a:cs typeface="+mn-cs"/>
                      </a:endParaRPr>
                    </a:p>
                  </a:txBody>
                  <a:tcPr marT="18288" marB="18288">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rPr>
                        <a:t>16.3 </a:t>
                      </a:r>
                      <a:r>
                        <a:rPr lang="en-GB" sz="1050" b="0" kern="1200">
                          <a:solidFill>
                            <a:schemeClr val="tx1"/>
                          </a:solidFill>
                          <a:effectLst/>
                        </a:rPr>
                        <a:t>(12.5−NE)</a:t>
                      </a:r>
                      <a:endParaRPr lang="en-GB" sz="1050" b="0" kern="1200">
                        <a:solidFill>
                          <a:schemeClr val="tx1"/>
                        </a:solidFill>
                        <a:effectLst/>
                        <a:latin typeface="+mn-lt"/>
                        <a:ea typeface="+mn-ea"/>
                        <a:cs typeface="+mn-cs"/>
                      </a:endParaRPr>
                    </a:p>
                  </a:txBody>
                  <a:tcPr marT="18288" marB="18288">
                    <a:solidFill>
                      <a:schemeClr val="bg1">
                        <a:lumMod val="95000"/>
                      </a:schemeClr>
                    </a:solidFill>
                  </a:tcPr>
                </a:tc>
                <a:extLst>
                  <a:ext uri="{0D108BD9-81ED-4DB2-BD59-A6C34878D82A}">
                    <a16:rowId xmlns:a16="http://schemas.microsoft.com/office/drawing/2014/main" val="3153020218"/>
                  </a:ext>
                </a:extLst>
              </a:tr>
            </a:tbl>
          </a:graphicData>
        </a:graphic>
      </p:graphicFrame>
      <p:sp>
        <p:nvSpPr>
          <p:cNvPr id="24" name="Content Placeholder 1">
            <a:extLst>
              <a:ext uri="{FF2B5EF4-FFF2-40B4-BE49-F238E27FC236}">
                <a16:creationId xmlns:a16="http://schemas.microsoft.com/office/drawing/2014/main" id="{7EE176C3-708A-C210-BFE6-39A0A30E3683}"/>
              </a:ext>
            </a:extLst>
          </p:cNvPr>
          <p:cNvSpPr txBox="1">
            <a:spLocks/>
          </p:cNvSpPr>
          <p:nvPr/>
        </p:nvSpPr>
        <p:spPr>
          <a:xfrm>
            <a:off x="6146219" y="682504"/>
            <a:ext cx="2673650" cy="530352"/>
          </a:xfrm>
          <a:prstGeom prst="rect">
            <a:avLst/>
          </a:prstGeom>
          <a:solidFill>
            <a:schemeClr val="accent6">
              <a:lumMod val="40000"/>
              <a:lumOff val="60000"/>
            </a:schemeClr>
          </a:solidFill>
        </p:spPr>
        <p:txBody>
          <a:bodyPr/>
          <a:lstStyle>
            <a:defPPr>
              <a:defRPr lang="en-US"/>
            </a:defPPr>
            <a:lvl1pPr marL="342900" indent="-342900" algn="l" defTabSz="457200" rtl="0" eaLnBrk="1" latinLnBrk="0" hangingPunct="1">
              <a:lnSpc>
                <a:spcPct val="100000"/>
              </a:lnSpc>
              <a:spcBef>
                <a:spcPts val="900"/>
              </a:spcBef>
              <a:buClr>
                <a:srgbClr val="4DAF46"/>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00000"/>
              </a:lnSpc>
              <a:spcBef>
                <a:spcPts val="900"/>
              </a:spcBef>
              <a:buClr>
                <a:srgbClr val="4DAF4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457200" rtl="0" eaLnBrk="1" latinLnBrk="0" hangingPunct="1">
              <a:lnSpc>
                <a:spcPct val="100000"/>
              </a:lnSpc>
              <a:spcBef>
                <a:spcPts val="900"/>
              </a:spcBef>
              <a:buClr>
                <a:srgbClr val="4DAF46"/>
              </a:buClr>
              <a:buFont typeface="Wingdings" pitchFamily="2" charset="2"/>
              <a:buChar char="q"/>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100000"/>
              </a:lnSpc>
              <a:spcBef>
                <a:spcPts val="900"/>
              </a:spcBef>
              <a:buClr>
                <a:srgbClr val="4DAF46"/>
              </a:buClr>
              <a:buSzPct val="100000"/>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100000"/>
              </a:lnSpc>
              <a:spcBef>
                <a:spcPts val="900"/>
              </a:spcBef>
              <a:buClr>
                <a:srgbClr val="4DAF46"/>
              </a:buClr>
              <a:buSzPct val="100000"/>
              <a:buFont typeface="Lucida Grande"/>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tx1">
                  <a:lumMod val="65000"/>
                  <a:lumOff val="35000"/>
                </a:schemeClr>
              </a:buClr>
              <a:buFont typeface="Wingdings" pitchFamily="2" charset="2"/>
              <a:buNone/>
            </a:pPr>
            <a:r>
              <a:rPr lang="en-GB" sz="1600" b="1"/>
              <a:t>Without baseline BM</a:t>
            </a:r>
          </a:p>
          <a:p>
            <a:pPr marL="0" indent="0" algn="ctr">
              <a:spcBef>
                <a:spcPts val="0"/>
              </a:spcBef>
              <a:buClr>
                <a:schemeClr val="tx1">
                  <a:lumMod val="65000"/>
                  <a:lumOff val="35000"/>
                </a:schemeClr>
              </a:buClr>
              <a:buNone/>
            </a:pPr>
            <a:r>
              <a:rPr lang="en-US" sz="1600" b="1">
                <a:ea typeface="Times New Roman" panose="02020603050405020304" pitchFamily="18" charset="0"/>
              </a:rPr>
              <a:t>(87.6%)</a:t>
            </a:r>
            <a:endParaRPr lang="en-US" sz="1600" b="1"/>
          </a:p>
        </p:txBody>
      </p:sp>
      <p:sp>
        <p:nvSpPr>
          <p:cNvPr id="6" name="Content Placeholder 1">
            <a:extLst>
              <a:ext uri="{FF2B5EF4-FFF2-40B4-BE49-F238E27FC236}">
                <a16:creationId xmlns:a16="http://schemas.microsoft.com/office/drawing/2014/main" id="{0B399EAB-2713-DB07-C0CD-9FBE7568F62D}"/>
              </a:ext>
            </a:extLst>
          </p:cNvPr>
          <p:cNvSpPr txBox="1">
            <a:spLocks/>
          </p:cNvSpPr>
          <p:nvPr/>
        </p:nvSpPr>
        <p:spPr>
          <a:xfrm>
            <a:off x="713153" y="682502"/>
            <a:ext cx="2673650" cy="530352"/>
          </a:xfrm>
          <a:prstGeom prst="rect">
            <a:avLst/>
          </a:prstGeom>
          <a:solidFill>
            <a:schemeClr val="accent6">
              <a:lumMod val="40000"/>
              <a:lumOff val="60000"/>
            </a:schemeClr>
          </a:solidFill>
        </p:spPr>
        <p:txBody>
          <a:bodyPr/>
          <a:lstStyle>
            <a:defPPr>
              <a:defRPr lang="en-US"/>
            </a:defPPr>
            <a:lvl1pPr marL="342900" indent="-342900" algn="l" defTabSz="457200" rtl="0" eaLnBrk="1" latinLnBrk="0" hangingPunct="1">
              <a:lnSpc>
                <a:spcPct val="100000"/>
              </a:lnSpc>
              <a:spcBef>
                <a:spcPts val="900"/>
              </a:spcBef>
              <a:buClr>
                <a:srgbClr val="4DAF46"/>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00000"/>
              </a:lnSpc>
              <a:spcBef>
                <a:spcPts val="900"/>
              </a:spcBef>
              <a:buClr>
                <a:srgbClr val="4DAF4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457200" rtl="0" eaLnBrk="1" latinLnBrk="0" hangingPunct="1">
              <a:lnSpc>
                <a:spcPct val="100000"/>
              </a:lnSpc>
              <a:spcBef>
                <a:spcPts val="900"/>
              </a:spcBef>
              <a:buClr>
                <a:srgbClr val="4DAF46"/>
              </a:buClr>
              <a:buFont typeface="Wingdings" pitchFamily="2" charset="2"/>
              <a:buChar char="q"/>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100000"/>
              </a:lnSpc>
              <a:spcBef>
                <a:spcPts val="900"/>
              </a:spcBef>
              <a:buClr>
                <a:srgbClr val="4DAF46"/>
              </a:buClr>
              <a:buSzPct val="100000"/>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100000"/>
              </a:lnSpc>
              <a:spcBef>
                <a:spcPts val="900"/>
              </a:spcBef>
              <a:buClr>
                <a:srgbClr val="4DAF46"/>
              </a:buClr>
              <a:buSzPct val="100000"/>
              <a:buFont typeface="Lucida Grande"/>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tx1">
                  <a:lumMod val="65000"/>
                  <a:lumOff val="35000"/>
                </a:schemeClr>
              </a:buClr>
              <a:buFont typeface="Wingdings" pitchFamily="2" charset="2"/>
              <a:buNone/>
            </a:pPr>
            <a:r>
              <a:rPr lang="en-GB" sz="1600" b="1"/>
              <a:t>With baseline BM</a:t>
            </a:r>
          </a:p>
          <a:p>
            <a:pPr marL="0" indent="0" algn="ctr">
              <a:spcBef>
                <a:spcPts val="0"/>
              </a:spcBef>
              <a:buClr>
                <a:schemeClr val="tx1">
                  <a:lumMod val="65000"/>
                  <a:lumOff val="35000"/>
                </a:schemeClr>
              </a:buClr>
              <a:buNone/>
            </a:pPr>
            <a:r>
              <a:rPr lang="en-US" sz="1600" b="1">
                <a:ea typeface="Times New Roman" panose="02020603050405020304" pitchFamily="18" charset="0"/>
              </a:rPr>
              <a:t>(12.4%)</a:t>
            </a:r>
          </a:p>
          <a:p>
            <a:pPr marL="0" indent="0" algn="ctr">
              <a:spcBef>
                <a:spcPts val="0"/>
              </a:spcBef>
              <a:buClr>
                <a:schemeClr val="tx1">
                  <a:lumMod val="65000"/>
                  <a:lumOff val="35000"/>
                </a:schemeClr>
              </a:buClr>
              <a:buFont typeface="Wingdings" pitchFamily="2" charset="2"/>
              <a:buNone/>
            </a:pPr>
            <a:endParaRPr lang="en-US" sz="1600" b="1"/>
          </a:p>
        </p:txBody>
      </p:sp>
    </p:spTree>
    <p:extLst>
      <p:ext uri="{BB962C8B-B14F-4D97-AF65-F5344CB8AC3E}">
        <p14:creationId xmlns:p14="http://schemas.microsoft.com/office/powerpoint/2010/main" val="204983361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c3013fe-70f9-4ff4-8610-8d1cdb634c0d">
      <Terms xmlns="http://schemas.microsoft.com/office/infopath/2007/PartnerControls"/>
    </lcf76f155ced4ddcb4097134ff3c332f>
    <TaxCatchAll xmlns="c358cfc3-f71e-41a5-9d77-25d9b3a3086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C24C4ACFCE9A48B8FB24D317AF858B" ma:contentTypeVersion="21" ma:contentTypeDescription="Create a new document." ma:contentTypeScope="" ma:versionID="dd68ee7d13e773eab642305ae1cc9447">
  <xsd:schema xmlns:xsd="http://www.w3.org/2001/XMLSchema" xmlns:xs="http://www.w3.org/2001/XMLSchema" xmlns:p="http://schemas.microsoft.com/office/2006/metadata/properties" xmlns:ns2="7c3013fe-70f9-4ff4-8610-8d1cdb634c0d" xmlns:ns3="c358cfc3-f71e-41a5-9d77-25d9b3a30863" targetNamespace="http://schemas.microsoft.com/office/2006/metadata/properties" ma:root="true" ma:fieldsID="7eea78a11c2dbe86a1cbbd7b961e48cd" ns2:_="" ns3:_="">
    <xsd:import namespace="7c3013fe-70f9-4ff4-8610-8d1cdb634c0d"/>
    <xsd:import namespace="c358cfc3-f71e-41a5-9d77-25d9b3a308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013fe-70f9-4ff4-8610-8d1cdb634c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143fba-eea5-49d5-8e80-f25e2672b57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58cfc3-f71e-41a5-9d77-25d9b3a3086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5049b4e-1b18-4dcb-b147-1bf908c87910}" ma:internalName="TaxCatchAll" ma:showField="CatchAllData" ma:web="c358cfc3-f71e-41a5-9d77-25d9b3a308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19182A-DA7B-4207-9429-0C428FE86EBA}">
  <ds:schemaRefs>
    <ds:schemaRef ds:uri="7c3013fe-70f9-4ff4-8610-8d1cdb634c0d"/>
    <ds:schemaRef ds:uri="c358cfc3-f71e-41a5-9d77-25d9b3a308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400234D-079E-4ECD-A9FE-54CEEF3A28A6}">
  <ds:schemaRefs>
    <ds:schemaRef ds:uri="7c3013fe-70f9-4ff4-8610-8d1cdb634c0d"/>
    <ds:schemaRef ds:uri="c358cfc3-f71e-41a5-9d77-25d9b3a308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8D5C891-51CE-4738-88ED-49167DC021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214</TotalTime>
  <Words>4043</Words>
  <Application>Microsoft Office PowerPoint</Application>
  <PresentationFormat>Widescreen</PresentationFormat>
  <Paragraphs>668</Paragraphs>
  <Slides>16</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Courier New</vt:lpstr>
      <vt:lpstr>Lucida Grande</vt:lpstr>
      <vt:lpstr>Times New Roman</vt:lpstr>
      <vt:lpstr>Wingdings</vt:lpstr>
      <vt:lpstr>1_Office Theme</vt:lpstr>
      <vt:lpstr>2_Office Theme</vt:lpstr>
      <vt:lpstr>Efficacy and safety of tucatinib vs placebo combined with trastuzumab and pertuzumab as maintenance therapy for HER2+ metastatic breast cancer by stratified subgroups</vt:lpstr>
      <vt:lpstr>Key takeaways</vt:lpstr>
      <vt:lpstr>Background</vt:lpstr>
      <vt:lpstr>HER2CLIMB-05 design</vt:lpstr>
      <vt:lpstr>Investigator-assessed PFS in the overall population</vt:lpstr>
      <vt:lpstr>Patient characteristics</vt:lpstr>
      <vt:lpstr>PowerPoint Presentation</vt:lpstr>
      <vt:lpstr>PowerPoint Presentation</vt:lpstr>
      <vt:lpstr>PowerPoint Presentation</vt:lpstr>
      <vt:lpstr>PowerPoint Presentation</vt:lpstr>
      <vt:lpstr>Safety profile across subgroups</vt:lpstr>
      <vt:lpstr>Safety profile across subgroups</vt:lpstr>
      <vt:lpstr>Conclusions</vt:lpstr>
      <vt:lpstr>HER2CLIMB-05 publication</vt:lpstr>
      <vt:lpstr>Acknowledgments</vt:lpstr>
      <vt:lpstr>Lay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Wailoon Chan</dc:creator>
  <cp:lastModifiedBy>Oxford PharmaGenesis</cp:lastModifiedBy>
  <cp:revision>11</cp:revision>
  <dcterms:created xsi:type="dcterms:W3CDTF">2020-09-03T18:56:05Z</dcterms:created>
  <dcterms:modified xsi:type="dcterms:W3CDTF">2026-05-15T19:13:10Z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0x010100B1C24C4ACFCE9A48B8FB24D317AF858B</vt:lpwstr>
  </property>
  <property fmtid="{D5CDD505-2E9C-101B-9397-08002B2CF9AE}" pid="3" name="MediaServiceImageTags">
    <vt:lpwstr/>
  </property>
</Properties>
</file>