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tags/tag10.xml" ContentType="application/vnd.openxmlformats-officedocument.presentationml.tags+xml"/>
  <Override PartName="/ppt/notesSlides/notesSlide7.xml" ContentType="application/vnd.openxmlformats-officedocument.presentationml.notesSlide+xml"/>
  <Override PartName="/ppt/tags/tag11.xml" ContentType="application/vnd.openxmlformats-officedocument.presentationml.tags+xml"/>
  <Override PartName="/ppt/notesSlides/notesSlide8.xml" ContentType="application/vnd.openxmlformats-officedocument.presentationml.notesSlide+xml"/>
  <Override PartName="/ppt/tags/tag12.xml" ContentType="application/vnd.openxmlformats-officedocument.presentationml.tags+xml"/>
  <Override PartName="/ppt/notesSlides/notesSlide9.xml" ContentType="application/vnd.openxmlformats-officedocument.presentationml.notesSlide+xml"/>
  <Override PartName="/ppt/tags/tag13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1356" r:id="rId5"/>
    <p:sldId id="1369" r:id="rId6"/>
    <p:sldId id="1362" r:id="rId7"/>
    <p:sldId id="283" r:id="rId8"/>
    <p:sldId id="1360" r:id="rId9"/>
    <p:sldId id="1365" r:id="rId10"/>
    <p:sldId id="1366" r:id="rId11"/>
    <p:sldId id="1364" r:id="rId12"/>
    <p:sldId id="1361" r:id="rId13"/>
    <p:sldId id="284" r:id="rId14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376" userDrawn="1">
          <p15:clr>
            <a:srgbClr val="A4A3A4"/>
          </p15:clr>
        </p15:guide>
        <p15:guide id="3" orient="horz" pos="3362" userDrawn="1">
          <p15:clr>
            <a:srgbClr val="A4A3A4"/>
          </p15:clr>
        </p15:guide>
        <p15:guide id="4" pos="6630" userDrawn="1">
          <p15:clr>
            <a:srgbClr val="A4A3A4"/>
          </p15:clr>
        </p15:guide>
        <p15:guide id="5" pos="400" userDrawn="1">
          <p15:clr>
            <a:srgbClr val="A4A3A4"/>
          </p15:clr>
        </p15:guide>
        <p15:guide id="6" pos="4095" userDrawn="1">
          <p15:clr>
            <a:srgbClr val="A4A3A4"/>
          </p15:clr>
        </p15:guide>
        <p15:guide id="7" pos="3728" userDrawn="1">
          <p15:clr>
            <a:srgbClr val="A4A3A4"/>
          </p15:clr>
        </p15:guide>
        <p15:guide id="8" orient="horz" pos="913" userDrawn="1">
          <p15:clr>
            <a:srgbClr val="A4A3A4"/>
          </p15:clr>
        </p15:guide>
        <p15:guide id="9" orient="horz" pos="1260" userDrawn="1">
          <p15:clr>
            <a:srgbClr val="A4A3A4"/>
          </p15:clr>
        </p15:guide>
        <p15:guide id="10" orient="horz" pos="2863" userDrawn="1">
          <p15:clr>
            <a:srgbClr val="A4A3A4"/>
          </p15:clr>
        </p15:guide>
        <p15:guide id="11" pos="1802" userDrawn="1">
          <p15:clr>
            <a:srgbClr val="A4A3A4"/>
          </p15:clr>
        </p15:guide>
        <p15:guide id="12" pos="60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593921B-0887-6DF1-6493-96A3E5E2D660}" name="Valerie Moss" initials="VM" userId="S::valerie.moss@primeglobalpeople.com::abf3358b-babd-40a6-a13d-169415fa8482" providerId="AD"/>
  <p188:author id="{BC57D026-6E4D-A7B6-F6AD-CBF2A83280A0}" name="Mahiyat Murshed" initials="MM" userId="S::Mahiyat.Murshed@asco.org::58e77e88-d1a4-4fea-9a2d-c621ef9881c9" providerId="AD"/>
  <p188:author id="{357DA460-B642-BEAB-94E8-A0D0324558CB}" name="Charles Kent" initials="CK" userId="S::charles.kent@primeglobalpeople.com::a2eb7242-d3b0-4b35-90b5-43a02f52ca1c" providerId="AD"/>
  <p188:author id="{F844A56E-36A7-A3D3-9F85-E829583DBE59}" name="Rosie Henderson" initials="RH" userId="S::Rosie.Henderson@primeglobalpeople.com::45e78c19-87dc-48bb-a4c9-590760780d6d" providerId="AD"/>
  <p188:author id="{A6146079-8F1D-B2EA-5488-FF22D19B1EFA}" name="Megan Christian" initials="MW" userId="Megan Christian" providerId="None"/>
  <p188:author id="{E8356D87-FB13-FE74-6074-751A1389DC24}" name="Lindsay Williams" initials="LW" userId="S::Lindsay.Williams@asco.org::59758d2f-fb2b-4619-ad90-3b0d7cda33be" providerId="AD"/>
  <p188:author id="{6E7BF28B-EA7F-840C-6863-AEF2F60C990F}" name="Phil Long" initials="PL" userId="Phil Long" providerId="None"/>
  <p188:author id="{2031DB99-6B6E-7C6E-E623-A210628C14DC}" name="Michael Schweizer" initials="" userId="S::schweize@uw.edu::ed997078-e143-4bc4-9c22-774d0325b0bf" providerId="AD"/>
  <p188:author id="{273BC29E-C9AB-2A9A-257C-572C9BCF6B44}" name="Valerie Moss" initials="VM" userId="S::Valerie.Moss@primeglobalpeople.com::abf3358b-babd-40a6-a13d-169415fa8482" providerId="AD"/>
  <p188:author id="{4DDEA9A0-8681-2561-31A2-8B7E4F0616AC}" name="Tony Schweizer" initials="TS" userId="S::tony.schweizer@asco.org::cb3f0456-17b3-45ca-a1b2-8e738fead463" providerId="AD"/>
  <p188:author id="{FD9FC5A1-8709-C69C-6EC1-A53A211B8264}" name="Alexis Martin" initials="AM" userId="S::Alexis.Martin@asco.org::b5dc7034-b9bf-45d3-a59f-017fe020c8ce" providerId="AD"/>
  <p188:author id="{991B03C3-C1ED-3C76-AACC-031270E53921}" name="Megan Vonakis" initials="MV" userId="S::Megan.Vonakis@asco.org::f49d0901-40f7-45b6-a772-e0ae6dc48ddf" providerId="AD"/>
  <p188:author id="{FFE47EE6-A2F0-13A5-8EE8-3661DB1849A6}" name="Medical Writer" initials="MW" userId="Medical Writer" providerId="None"/>
  <p188:author id="{D4DF56ED-E2BC-237C-3F78-02F95C0750CD}" name="Lindsay Herr" initials="LH" userId="S::Lindsay.Herr@asco.org::2d679bad-8c1c-43f8-9b76-32e18ee1ecc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iloon Chan" initials="WC" lastIdx="1" clrIdx="0">
    <p:extLst>
      <p:ext uri="{19B8F6BF-5375-455C-9EA6-DF929625EA0E}">
        <p15:presenceInfo xmlns:p15="http://schemas.microsoft.com/office/powerpoint/2012/main" userId="S::wailoon.chan@asco.org::61eff083-35ff-4e06-b384-1f073c497e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473C"/>
    <a:srgbClr val="E9B9AC"/>
    <a:srgbClr val="D8453A"/>
    <a:srgbClr val="FDF1E9"/>
    <a:srgbClr val="E1F7FF"/>
    <a:srgbClr val="85DFFF"/>
    <a:srgbClr val="C5F0FF"/>
    <a:srgbClr val="00B0F0"/>
    <a:srgbClr val="002557"/>
    <a:srgbClr val="0056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276" y="108"/>
      </p:cViewPr>
      <p:guideLst>
        <p:guide pos="4376"/>
        <p:guide orient="horz" pos="3362"/>
        <p:guide pos="6630"/>
        <p:guide pos="400"/>
        <p:guide pos="4095"/>
        <p:guide pos="3728"/>
        <p:guide orient="horz" pos="913"/>
        <p:guide orient="horz" pos="1260"/>
        <p:guide orient="horz" pos="2863"/>
        <p:guide pos="1802"/>
        <p:guide pos="60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10E33C4-7CED-5599-DD19-2DAE4BBFC6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FE54BA-1945-B7D4-6E8B-5497DD0CCF5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503DAC-D138-4C18-B9EA-4D4BED1891B5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F5ABC3-1433-1B33-E2F7-F53F89AC1F5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E46AAD-D17C-8EB7-7F71-3D4F9A45FF9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EDA66-B08F-4861-9DA3-6B2A03D9B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8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583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592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593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59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595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59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597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59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599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60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601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58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602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603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60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605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60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585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586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587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58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589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590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12T12:41:42.591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A891C-00A5-4A37-B085-8292CA9E7413}" type="datetimeFigureOut">
              <a:rPr lang="en-US" smtClean="0"/>
              <a:t>2/7/2025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D9E9D-93A9-4E6A-8E42-DC0055A85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88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D9E9D-93A9-4E6A-8E42-DC0055A852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86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E2DA6-D389-CF0B-D735-28E26124F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528300-ED8C-012A-3151-6F0660FA6A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86C338-E01C-B286-6C76-949F09467D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450F30-3BA2-6B20-72C0-6373AA0090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4D9E9D-93A9-4E6A-8E42-DC0055A8528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160E47-51B4-222A-A747-BAD2CE353009}"/>
              </a:ext>
            </a:extLst>
          </p:cNvPr>
          <p:cNvSpPr txBox="1"/>
          <p:nvPr/>
        </p:nvSpPr>
        <p:spPr>
          <a:xfrm>
            <a:off x="6172200" y="1841500"/>
            <a:ext cx="25844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Kung 2018 J Med Chem/p662AB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FD736C-456D-20E0-51FA-3894CB9191A2}"/>
              </a:ext>
            </a:extLst>
          </p:cNvPr>
          <p:cNvSpPr txBox="1"/>
          <p:nvPr/>
        </p:nvSpPr>
        <p:spPr>
          <a:xfrm>
            <a:off x="6172200" y="2896800"/>
            <a:ext cx="26352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Schweizer-et-al-2024 JCO/p1ABCD</a:t>
            </a:r>
          </a:p>
        </p:txBody>
      </p:sp>
    </p:spTree>
    <p:extLst>
      <p:ext uri="{BB962C8B-B14F-4D97-AF65-F5344CB8AC3E}">
        <p14:creationId xmlns:p14="http://schemas.microsoft.com/office/powerpoint/2010/main" val="3637408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D9E9D-93A9-4E6A-8E42-DC0055A8528E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A2C77F-7F71-7A2A-BD2E-45F994749A1E}"/>
              </a:ext>
            </a:extLst>
          </p:cNvPr>
          <p:cNvSpPr txBox="1"/>
          <p:nvPr/>
        </p:nvSpPr>
        <p:spPr>
          <a:xfrm>
            <a:off x="6400800" y="2196935"/>
            <a:ext cx="4324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>
                <a:effectLst/>
                <a:latin typeface="Arial" panose="020B0604020202020204" pitchFamily="34" charset="0"/>
              </a:rPr>
              <a:t>C2321001_PA9_2 May 2024_clean_Approved/p58/59/65/71/72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B037585-0C68-8937-0F31-BCFF5B50DADD}"/>
              </a:ext>
            </a:extLst>
          </p:cNvPr>
          <p:cNvSpPr txBox="1"/>
          <p:nvPr/>
        </p:nvSpPr>
        <p:spPr>
          <a:xfrm>
            <a:off x="6483349" y="3111500"/>
            <a:ext cx="4400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C2321001_ASCO_GU_30Oct2024/p24/2673</a:t>
            </a:r>
          </a:p>
        </p:txBody>
      </p:sp>
    </p:spTree>
    <p:extLst>
      <p:ext uri="{BB962C8B-B14F-4D97-AF65-F5344CB8AC3E}">
        <p14:creationId xmlns:p14="http://schemas.microsoft.com/office/powerpoint/2010/main" val="33203356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D9E9D-93A9-4E6A-8E42-DC0055A8528E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60A52F-31D9-8ABA-2E80-4F55B45EDA18}"/>
              </a:ext>
            </a:extLst>
          </p:cNvPr>
          <p:cNvSpPr txBox="1"/>
          <p:nvPr/>
        </p:nvSpPr>
        <p:spPr>
          <a:xfrm>
            <a:off x="6507678" y="2351314"/>
            <a:ext cx="6056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>
                <a:effectLst/>
                <a:latin typeface="Arial" panose="020B0604020202020204" pitchFamily="34" charset="0"/>
              </a:rPr>
              <a:t>C2321001_ASCO_GU_30Oct2024/p24/59/61/62/65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4405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D9E9D-93A9-4E6A-8E42-DC0055A8528E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C76B60-7D96-E20D-6C26-7E816F125714}"/>
              </a:ext>
            </a:extLst>
          </p:cNvPr>
          <p:cNvSpPr txBox="1"/>
          <p:nvPr/>
        </p:nvSpPr>
        <p:spPr>
          <a:xfrm>
            <a:off x="6341422" y="2149434"/>
            <a:ext cx="6222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>
                <a:effectLst/>
                <a:latin typeface="Arial" panose="020B0604020202020204" pitchFamily="34" charset="0"/>
              </a:rPr>
              <a:t>C2321001_ASCO_GU_30Oct2024/p114/115/p116/126/2673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6512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6556B6-864D-A78A-E68D-AA33D2D47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0CCA64-F0B4-09E4-89AF-0D122961DF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AC60E1-FDD3-E425-C073-E37634851B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8D584A-736A-B4B3-D510-F99C1949B9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D9E9D-93A9-4E6A-8E42-DC0055A8528E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D1175B-6CF3-6F6C-5091-78F5CD35AFDB}"/>
              </a:ext>
            </a:extLst>
          </p:cNvPr>
          <p:cNvSpPr txBox="1"/>
          <p:nvPr/>
        </p:nvSpPr>
        <p:spPr>
          <a:xfrm>
            <a:off x="6483926" y="1923803"/>
            <a:ext cx="5984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>
                <a:effectLst/>
                <a:latin typeface="Arial" panose="020B0604020202020204" pitchFamily="34" charset="0"/>
              </a:rPr>
              <a:t>C2321001_ASCO_GU_30Oct2024/p113/129/2680/2681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22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1CE861-4888-88DA-568B-D87260562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E40D80-826E-7C27-D950-CA98148342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E232540-805B-8DFD-8687-E4D1D58446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5DAFE9-A2C2-36B9-8334-ED7BA79F81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D9E9D-93A9-4E6A-8E42-DC0055A8528E}" type="slidenum">
              <a:rPr lang="en-US" smtClean="0"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D01418-FCA5-9C1C-9235-44BBCE0D5EA4}"/>
              </a:ext>
            </a:extLst>
          </p:cNvPr>
          <p:cNvSpPr txBox="1"/>
          <p:nvPr/>
        </p:nvSpPr>
        <p:spPr>
          <a:xfrm>
            <a:off x="6483926" y="1923803"/>
            <a:ext cx="58795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>
                <a:effectLst/>
                <a:latin typeface="Arial" panose="020B0604020202020204" pitchFamily="34" charset="0"/>
              </a:rPr>
              <a:t>C2321001_ASCO_GU_30Oct2024/p113/129/2684/2685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608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96CA0-B809-6359-8670-39FBF765B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0382A9-D2F4-2801-A1DE-1642692859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464D8E-2217-D387-F977-A5007E4E5C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F953E8-C441-F1D7-F0F4-CBF759201F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D9E9D-93A9-4E6A-8E42-DC0055A8528E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F83C72-FBE9-94CF-D633-635DAF068BCF}"/>
              </a:ext>
            </a:extLst>
          </p:cNvPr>
          <p:cNvSpPr txBox="1"/>
          <p:nvPr/>
        </p:nvSpPr>
        <p:spPr>
          <a:xfrm>
            <a:off x="6388925" y="1947553"/>
            <a:ext cx="36813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>
                <a:effectLst/>
                <a:latin typeface="Arial" panose="020B0604020202020204" pitchFamily="34" charset="0"/>
              </a:rPr>
              <a:t>C2321001_ASCO_GU_30Oct2024/p209/220/306/309/366/370/395/396/424/444/445/448/524/525/543/563/2687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6738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D9E9D-93A9-4E6A-8E42-DC0055A8528E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D8CDD6-B44D-F608-9055-503D4B146718}"/>
              </a:ext>
            </a:extLst>
          </p:cNvPr>
          <p:cNvSpPr txBox="1"/>
          <p:nvPr/>
        </p:nvSpPr>
        <p:spPr>
          <a:xfrm>
            <a:off x="6412675" y="2101932"/>
            <a:ext cx="4912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>
                <a:effectLst/>
                <a:latin typeface="Arial" panose="020B0604020202020204" pitchFamily="34" charset="0"/>
              </a:rPr>
              <a:t>C2321001_ASCO_GU_30Oct2024/p683/2699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50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BDE7A-85D9-41DD-86FC-5A5E00CB01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0080" y="1489130"/>
            <a:ext cx="10972800" cy="2223261"/>
          </a:xfrm>
        </p:spPr>
        <p:txBody>
          <a:bodyPr anchor="b">
            <a:normAutofit/>
          </a:bodyPr>
          <a:lstStyle>
            <a:lvl1pPr algn="l">
              <a:defRPr sz="5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OF MODULE/LECTURE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4CC758-05CD-498C-B7EA-1421DD07FB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3797535"/>
            <a:ext cx="10972800" cy="948671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1D9F7408-FA39-411A-B427-9F7A5AE9AC1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0080" y="5142187"/>
            <a:ext cx="10972800" cy="59413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Speaker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67FB3A7-0AD3-4819-9FFB-85C98D4281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080" y="484195"/>
            <a:ext cx="2904940" cy="646429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BC5C70-076B-40B0-85B6-B1E116EB5C5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59671" y="6271847"/>
            <a:ext cx="5852160" cy="281354"/>
          </a:xfr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000">
                <a:solidFill>
                  <a:srgbClr val="002557"/>
                </a:solidFill>
              </a:defRPr>
            </a:lvl1pPr>
            <a:lvl2pPr>
              <a:defRPr sz="900">
                <a:solidFill>
                  <a:srgbClr val="002557"/>
                </a:solidFill>
              </a:defRPr>
            </a:lvl2pPr>
            <a:lvl3pPr>
              <a:defRPr sz="900">
                <a:solidFill>
                  <a:srgbClr val="002557"/>
                </a:solidFill>
              </a:defRPr>
            </a:lvl3pPr>
            <a:lvl4pPr>
              <a:defRPr sz="900">
                <a:solidFill>
                  <a:srgbClr val="002557"/>
                </a:solidFill>
              </a:defRPr>
            </a:lvl4pPr>
            <a:lvl5pPr>
              <a:defRPr sz="900">
                <a:solidFill>
                  <a:srgbClr val="002557"/>
                </a:solidFill>
              </a:defRPr>
            </a:lvl5pPr>
          </a:lstStyle>
          <a:p>
            <a:pPr lvl="0"/>
            <a:r>
              <a:rPr lang="en-US"/>
              <a:t>Insert Speaker Name and Title</a:t>
            </a:r>
          </a:p>
        </p:txBody>
      </p:sp>
    </p:spTree>
    <p:extLst>
      <p:ext uri="{BB962C8B-B14F-4D97-AF65-F5344CB8AC3E}">
        <p14:creationId xmlns:p14="http://schemas.microsoft.com/office/powerpoint/2010/main" val="110633849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DF019-F863-44AE-B94B-A2CDE4263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DFBA2-7410-4086-8E43-4DC1C0EF5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E33F7A0-71F0-446B-9DE8-6D75BE64E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B8C6B39-612B-4E29-BDFC-1129EF94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80" y="1828799"/>
            <a:ext cx="1097280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9405B873-996D-4020-A666-C56376FA7D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59671" y="6271847"/>
            <a:ext cx="5852160" cy="281354"/>
          </a:xfr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000">
                <a:solidFill>
                  <a:srgbClr val="002557"/>
                </a:solidFill>
              </a:defRPr>
            </a:lvl1pPr>
            <a:lvl2pPr>
              <a:defRPr sz="900">
                <a:solidFill>
                  <a:srgbClr val="002557"/>
                </a:solidFill>
              </a:defRPr>
            </a:lvl2pPr>
            <a:lvl3pPr>
              <a:defRPr sz="900">
                <a:solidFill>
                  <a:srgbClr val="002557"/>
                </a:solidFill>
              </a:defRPr>
            </a:lvl3pPr>
            <a:lvl4pPr>
              <a:defRPr sz="900">
                <a:solidFill>
                  <a:srgbClr val="002557"/>
                </a:solidFill>
              </a:defRPr>
            </a:lvl4pPr>
            <a:lvl5pPr>
              <a:defRPr sz="900">
                <a:solidFill>
                  <a:srgbClr val="002557"/>
                </a:solidFill>
              </a:defRPr>
            </a:lvl5pPr>
          </a:lstStyle>
          <a:p>
            <a:pPr lvl="0"/>
            <a:r>
              <a:rPr lang="en-US"/>
              <a:t>Insert Speaker Name and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42ED39-A55D-C929-3732-4DBE5DBC52D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9763" y="6019800"/>
            <a:ext cx="10972800" cy="176213"/>
          </a:xfrm>
        </p:spPr>
        <p:txBody>
          <a:bodyPr lIns="36000" bIns="0" anchor="b">
            <a:noAutofit/>
          </a:bodyPr>
          <a:lstStyle>
            <a:lvl1pPr marL="0" indent="0">
              <a:spcBef>
                <a:spcPts val="0"/>
              </a:spcBef>
              <a:buNone/>
              <a:defRPr sz="900"/>
            </a:lvl1pPr>
          </a:lstStyle>
          <a:p>
            <a:pPr lvl="0"/>
            <a:r>
              <a:rPr lang="en-US"/>
              <a:t>Footer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02684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54B21-5ACF-49E1-A84C-36FD8CEB4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3F7A0-71F0-446B-9DE8-6D75BE64EE0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157A794-B351-4E1D-AC06-88E609E324B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67512" y="2257671"/>
            <a:ext cx="10972800" cy="1970998"/>
          </a:xfrm>
        </p:spPr>
        <p:txBody>
          <a:bodyPr anchor="ctr" anchorCtr="0"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D62FD2A4-18B7-4603-9A47-3E7AB3E3859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59671" y="6271847"/>
            <a:ext cx="5852160" cy="281354"/>
          </a:xfr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000">
                <a:solidFill>
                  <a:srgbClr val="002557"/>
                </a:solidFill>
              </a:defRPr>
            </a:lvl1pPr>
            <a:lvl2pPr>
              <a:defRPr sz="900">
                <a:solidFill>
                  <a:srgbClr val="002557"/>
                </a:solidFill>
              </a:defRPr>
            </a:lvl2pPr>
            <a:lvl3pPr>
              <a:defRPr sz="900">
                <a:solidFill>
                  <a:srgbClr val="002557"/>
                </a:solidFill>
              </a:defRPr>
            </a:lvl3pPr>
            <a:lvl4pPr>
              <a:defRPr sz="900">
                <a:solidFill>
                  <a:srgbClr val="002557"/>
                </a:solidFill>
              </a:defRPr>
            </a:lvl4pPr>
            <a:lvl5pPr>
              <a:defRPr sz="900">
                <a:solidFill>
                  <a:srgbClr val="002557"/>
                </a:solidFill>
              </a:defRPr>
            </a:lvl5pPr>
          </a:lstStyle>
          <a:p>
            <a:pPr lvl="0"/>
            <a:r>
              <a:rPr lang="en-US"/>
              <a:t>Insert Speaker Name and Title</a:t>
            </a:r>
          </a:p>
        </p:txBody>
      </p:sp>
    </p:spTree>
    <p:extLst>
      <p:ext uri="{BB962C8B-B14F-4D97-AF65-F5344CB8AC3E}">
        <p14:creationId xmlns:p14="http://schemas.microsoft.com/office/powerpoint/2010/main" val="441429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54B21-5ACF-49E1-A84C-36FD8CEB4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3F7A0-71F0-446B-9DE8-6D75BE64EE0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ED98D6B-2C63-4224-A272-42ABD1BDC98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59671" y="6271847"/>
            <a:ext cx="5852160" cy="281354"/>
          </a:xfr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000">
                <a:solidFill>
                  <a:srgbClr val="002557"/>
                </a:solidFill>
              </a:defRPr>
            </a:lvl1pPr>
            <a:lvl2pPr>
              <a:defRPr sz="900">
                <a:solidFill>
                  <a:srgbClr val="002557"/>
                </a:solidFill>
              </a:defRPr>
            </a:lvl2pPr>
            <a:lvl3pPr>
              <a:defRPr sz="900">
                <a:solidFill>
                  <a:srgbClr val="002557"/>
                </a:solidFill>
              </a:defRPr>
            </a:lvl3pPr>
            <a:lvl4pPr>
              <a:defRPr sz="900">
                <a:solidFill>
                  <a:srgbClr val="002557"/>
                </a:solidFill>
              </a:defRPr>
            </a:lvl4pPr>
            <a:lvl5pPr>
              <a:defRPr sz="900">
                <a:solidFill>
                  <a:srgbClr val="002557"/>
                </a:solidFill>
              </a:defRPr>
            </a:lvl5pPr>
          </a:lstStyle>
          <a:p>
            <a:pPr lvl="0"/>
            <a:r>
              <a:rPr lang="en-US"/>
              <a:t>Insert Speaker Name and Title</a:t>
            </a:r>
          </a:p>
        </p:txBody>
      </p:sp>
    </p:spTree>
    <p:extLst>
      <p:ext uri="{BB962C8B-B14F-4D97-AF65-F5344CB8AC3E}">
        <p14:creationId xmlns:p14="http://schemas.microsoft.com/office/powerpoint/2010/main" val="31169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5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E7D2D6-7C48-4E81-B298-73268FCAC58B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40080" y="365124"/>
            <a:ext cx="109728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2BD162-260B-459B-AFCC-55DA16A13613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640080" y="1825625"/>
            <a:ext cx="10972800" cy="4023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08DB3-8625-42CD-B269-7A764B719C70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83564" y="217034"/>
            <a:ext cx="874486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PAGE </a:t>
            </a:r>
            <a:fld id="{BE33F7A0-71F0-446B-9DE8-6D75BE64EE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2823C6C-73E3-42A3-83A3-6A4C934D233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" y="6238559"/>
            <a:ext cx="12198050" cy="628961"/>
          </a:xfrm>
          <a:prstGeom prst="rect">
            <a:avLst/>
          </a:prstGeom>
        </p:spPr>
      </p:pic>
    </p:spTree>
    <p:custDataLst>
      <p:tags r:id="rId6"/>
    </p:custDataLst>
    <p:extLst>
      <p:ext uri="{BB962C8B-B14F-4D97-AF65-F5344CB8AC3E}">
        <p14:creationId xmlns:p14="http://schemas.microsoft.com/office/powerpoint/2010/main" val="4101268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62" r:id="rId3"/>
    <p:sldLayoutId id="2147483655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1000"/>
        </a:spcBef>
        <a:buClr>
          <a:schemeClr val="bg1"/>
        </a:buClr>
        <a:buFont typeface="Arial" panose="020B0604020202020204" pitchFamily="34" charset="0"/>
        <a:buChar char="•"/>
        <a:defRPr lang="en-US" sz="2400" kern="1200" dirty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bg1"/>
        </a:buClr>
        <a:buFont typeface="Wingdings" panose="05000000000000000000" pitchFamily="2" charset="2"/>
        <a:buChar char="§"/>
        <a:defRPr lang="en-US" sz="2400" kern="1200" dirty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bg1"/>
        </a:buClr>
        <a:buFont typeface="Arial" panose="020B0604020202020204" pitchFamily="34" charset="0"/>
        <a:buChar char="o"/>
        <a:defRPr lang="en-US" sz="1800" kern="1200" dirty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bg1"/>
        </a:buClr>
        <a:buFont typeface="Arial" panose="020B0604020202020204" pitchFamily="34" charset="0"/>
        <a:buChar char="•"/>
        <a:defRPr lang="en-US" sz="1800" kern="1200" dirty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bg1"/>
        </a:buClr>
        <a:buFont typeface="Arial" panose="020B0604020202020204" pitchFamily="34" charset="0"/>
        <a:buChar char="•"/>
        <a:defRPr lang="en-US" sz="1800" kern="1200" dirty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7.png"/><Relationship Id="rId11" Type="http://schemas.openxmlformats.org/officeDocument/2006/relationships/image" Target="../media/image12.emf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jpeg"/><Relationship Id="rId9" Type="http://schemas.openxmlformats.org/officeDocument/2006/relationships/image" Target="../media/image10.png"/><Relationship Id="rId1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5.png"/><Relationship Id="rId18" Type="http://schemas.openxmlformats.org/officeDocument/2006/relationships/customXml" Target="../ink/ink9.xml"/><Relationship Id="rId26" Type="http://schemas.openxmlformats.org/officeDocument/2006/relationships/customXml" Target="../ink/ink13.xml"/><Relationship Id="rId39" Type="http://schemas.openxmlformats.org/officeDocument/2006/relationships/customXml" Target="../ink/ink22.xml"/><Relationship Id="rId21" Type="http://schemas.openxmlformats.org/officeDocument/2006/relationships/image" Target="../media/image29.png"/><Relationship Id="rId34" Type="http://schemas.openxmlformats.org/officeDocument/2006/relationships/customXml" Target="../ink/ink19.xml"/><Relationship Id="rId42" Type="http://schemas.openxmlformats.org/officeDocument/2006/relationships/image" Target="../media/image37.png"/><Relationship Id="rId7" Type="http://schemas.openxmlformats.org/officeDocument/2006/relationships/customXml" Target="../ink/ink2.xml"/><Relationship Id="rId2" Type="http://schemas.openxmlformats.org/officeDocument/2006/relationships/slideLayout" Target="../slideLayouts/slideLayout2.xml"/><Relationship Id="rId16" Type="http://schemas.openxmlformats.org/officeDocument/2006/relationships/customXml" Target="../ink/ink8.xml"/><Relationship Id="rId20" Type="http://schemas.openxmlformats.org/officeDocument/2006/relationships/customXml" Target="../ink/ink10.xml"/><Relationship Id="rId29" Type="http://schemas.openxmlformats.org/officeDocument/2006/relationships/customXml" Target="../ink/ink15.xml"/><Relationship Id="rId41" Type="http://schemas.openxmlformats.org/officeDocument/2006/relationships/customXml" Target="../ink/ink23.xml"/><Relationship Id="rId1" Type="http://schemas.openxmlformats.org/officeDocument/2006/relationships/tags" Target="../tags/tag6.xml"/><Relationship Id="rId6" Type="http://schemas.openxmlformats.org/officeDocument/2006/relationships/image" Target="../media/image23.png"/><Relationship Id="rId11" Type="http://schemas.openxmlformats.org/officeDocument/2006/relationships/customXml" Target="../ink/ink5.xml"/><Relationship Id="rId24" Type="http://schemas.openxmlformats.org/officeDocument/2006/relationships/customXml" Target="../ink/ink12.xml"/><Relationship Id="rId32" Type="http://schemas.openxmlformats.org/officeDocument/2006/relationships/customXml" Target="../ink/ink17.xml"/><Relationship Id="rId37" Type="http://schemas.openxmlformats.org/officeDocument/2006/relationships/customXml" Target="../ink/ink21.xml"/><Relationship Id="rId40" Type="http://schemas.openxmlformats.org/officeDocument/2006/relationships/image" Target="../media/image36.png"/><Relationship Id="rId15" Type="http://schemas.openxmlformats.org/officeDocument/2006/relationships/image" Target="../media/image26.png"/><Relationship Id="rId23" Type="http://schemas.openxmlformats.org/officeDocument/2006/relationships/image" Target="../media/image30.png"/><Relationship Id="rId28" Type="http://schemas.openxmlformats.org/officeDocument/2006/relationships/customXml" Target="../ink/ink14.xml"/><Relationship Id="rId36" Type="http://schemas.openxmlformats.org/officeDocument/2006/relationships/image" Target="../media/image34.png"/><Relationship Id="rId10" Type="http://schemas.openxmlformats.org/officeDocument/2006/relationships/customXml" Target="../ink/ink4.xml"/><Relationship Id="rId19" Type="http://schemas.openxmlformats.org/officeDocument/2006/relationships/image" Target="../media/image28.png"/><Relationship Id="rId31" Type="http://schemas.openxmlformats.org/officeDocument/2006/relationships/customXml" Target="../ink/ink16.xml"/><Relationship Id="rId44" Type="http://schemas.openxmlformats.org/officeDocument/2006/relationships/image" Target="../media/image38.png"/><Relationship Id="rId4" Type="http://schemas.openxmlformats.org/officeDocument/2006/relationships/customXml" Target="../ink/ink1.xml"/><Relationship Id="rId9" Type="http://schemas.openxmlformats.org/officeDocument/2006/relationships/customXml" Target="../ink/ink3.xml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32.png"/><Relationship Id="rId30" Type="http://schemas.openxmlformats.org/officeDocument/2006/relationships/image" Target="../media/image33.png"/><Relationship Id="rId35" Type="http://schemas.openxmlformats.org/officeDocument/2006/relationships/customXml" Target="../ink/ink20.xml"/><Relationship Id="rId43" Type="http://schemas.openxmlformats.org/officeDocument/2006/relationships/customXml" Target="../ink/ink24.xml"/><Relationship Id="rId8" Type="http://schemas.openxmlformats.org/officeDocument/2006/relationships/image" Target="../media/image24.png"/><Relationship Id="rId3" Type="http://schemas.openxmlformats.org/officeDocument/2006/relationships/notesSlide" Target="../notesSlides/notesSlide3.xml"/><Relationship Id="rId12" Type="http://schemas.openxmlformats.org/officeDocument/2006/relationships/customXml" Target="../ink/ink6.xml"/><Relationship Id="rId17" Type="http://schemas.openxmlformats.org/officeDocument/2006/relationships/image" Target="../media/image27.png"/><Relationship Id="rId25" Type="http://schemas.openxmlformats.org/officeDocument/2006/relationships/image" Target="../media/image31.png"/><Relationship Id="rId33" Type="http://schemas.openxmlformats.org/officeDocument/2006/relationships/customXml" Target="../ink/ink18.xml"/><Relationship Id="rId38" Type="http://schemas.openxmlformats.org/officeDocument/2006/relationships/image" Target="../media/image3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C547DC2-FA46-1E43-ACEB-5B3F813F8D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3399" y="1038247"/>
            <a:ext cx="11085195" cy="2223261"/>
          </a:xfrm>
        </p:spPr>
        <p:txBody>
          <a:bodyPr>
            <a:noAutofit/>
          </a:bodyPr>
          <a:lstStyle/>
          <a:p>
            <a:r>
              <a:rPr lang="en-US" sz="3200" dirty="0"/>
              <a:t>Mevrometostat (PF-06821497), an EZH2 inhibitor, in combination with enzalutamide in patients with </a:t>
            </a:r>
            <a:r>
              <a:rPr lang="en-US" sz="3200" dirty="0" err="1"/>
              <a:t>mCRPC</a:t>
            </a:r>
            <a:r>
              <a:rPr lang="en-US" sz="3200" dirty="0"/>
              <a:t>: A randomized dose-expansion study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C1752C48-15AF-6745-A0FC-0782A2A94D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3401" y="3279577"/>
            <a:ext cx="11085195" cy="948671"/>
          </a:xfrm>
        </p:spPr>
        <p:txBody>
          <a:bodyPr>
            <a:normAutofit/>
          </a:bodyPr>
          <a:lstStyle/>
          <a:p>
            <a:r>
              <a:rPr lang="en-US" sz="1600" u="sng"/>
              <a:t>Michael Thomas Schweizer</a:t>
            </a:r>
            <a:r>
              <a:rPr lang="en-US" sz="1600"/>
              <a:t>,</a:t>
            </a:r>
            <a:r>
              <a:rPr lang="en-US" sz="1600" baseline="30000"/>
              <a:t>1,2</a:t>
            </a:r>
            <a:r>
              <a:rPr lang="en-US" sz="1600"/>
              <a:t> Mariona Calvo,</a:t>
            </a:r>
            <a:r>
              <a:rPr lang="en-US" sz="1600" baseline="30000"/>
              <a:t>3</a:t>
            </a:r>
            <a:r>
              <a:rPr lang="en-US" sz="1600"/>
              <a:t> Victor Moreno,</a:t>
            </a:r>
            <a:r>
              <a:rPr lang="en-US" sz="1600" baseline="30000"/>
              <a:t>4</a:t>
            </a:r>
            <a:r>
              <a:rPr lang="en-US" sz="1600"/>
              <a:t> Begoña Mellado,</a:t>
            </a:r>
            <a:r>
              <a:rPr lang="en-US" sz="1600" baseline="30000"/>
              <a:t>5</a:t>
            </a:r>
            <a:r>
              <a:rPr lang="en-US" sz="1600"/>
              <a:t> Daniel Castellano,</a:t>
            </a:r>
            <a:r>
              <a:rPr lang="en-US" sz="1600" baseline="30000"/>
              <a:t>6</a:t>
            </a:r>
            <a:r>
              <a:rPr lang="en-US" sz="1600"/>
              <a:t> Alexander I. Spira,</a:t>
            </a:r>
            <a:r>
              <a:rPr lang="en-US" sz="1600" baseline="30000"/>
              <a:t>7</a:t>
            </a:r>
            <a:r>
              <a:rPr lang="en-US" sz="1600"/>
              <a:t> Qiang Wei,</a:t>
            </a:r>
            <a:r>
              <a:rPr lang="en-US" sz="1600" baseline="30000"/>
              <a:t>8</a:t>
            </a:r>
            <a:r>
              <a:rPr lang="en-US" sz="1600"/>
              <a:t> Joan Carles,</a:t>
            </a:r>
            <a:r>
              <a:rPr lang="en-US" sz="1600" baseline="30000"/>
              <a:t>9</a:t>
            </a:r>
            <a:r>
              <a:rPr lang="en-US" sz="1600"/>
              <a:t> Benjamin Garmezy,</a:t>
            </a:r>
            <a:r>
              <a:rPr lang="en-US" sz="1600" baseline="30000"/>
              <a:t>10</a:t>
            </a:r>
            <a:r>
              <a:rPr lang="en-US" sz="1600"/>
              <a:t> Cheol Kwak,</a:t>
            </a:r>
            <a:r>
              <a:rPr lang="en-US" sz="1600" baseline="30000"/>
              <a:t>11 </a:t>
            </a:r>
            <a:r>
              <a:rPr lang="en-US" sz="1600"/>
              <a:t>Iwona Ługowska,</a:t>
            </a:r>
            <a:r>
              <a:rPr lang="en-US" sz="1600" baseline="30000"/>
              <a:t>12</a:t>
            </a:r>
            <a:r>
              <a:rPr lang="en-US" sz="1600"/>
              <a:t> Konstantin Penkov,</a:t>
            </a:r>
            <a:r>
              <a:rPr lang="en-US" sz="1600" baseline="30000"/>
              <a:t>13</a:t>
            </a:r>
            <a:r>
              <a:rPr lang="en-US" sz="1600"/>
              <a:t> Neal D. Shore,</a:t>
            </a:r>
            <a:r>
              <a:rPr lang="en-US" sz="1600" baseline="30000"/>
              <a:t>14</a:t>
            </a:r>
            <a:r>
              <a:rPr lang="en-US" sz="1600"/>
              <a:t> Li Liu,</a:t>
            </a:r>
            <a:r>
              <a:rPr lang="en-US" sz="1600" baseline="30000"/>
              <a:t>15</a:t>
            </a:r>
            <a:r>
              <a:rPr lang="en-US" sz="1600"/>
              <a:t> Rajendar K. Mittapalli,</a:t>
            </a:r>
            <a:r>
              <a:rPr lang="en-US" sz="1600" baseline="30000"/>
              <a:t>15</a:t>
            </a:r>
            <a:r>
              <a:rPr lang="en-US" sz="1600"/>
              <a:t> Jessica Tougias,</a:t>
            </a:r>
            <a:r>
              <a:rPr lang="en-US" sz="1600" baseline="30000"/>
              <a:t>16</a:t>
            </a:r>
            <a:r>
              <a:rPr lang="en-US" sz="1600"/>
              <a:t> Claudia Andreu-Vieyra,</a:t>
            </a:r>
            <a:r>
              <a:rPr lang="en-US" sz="1600" baseline="30000"/>
              <a:t>17</a:t>
            </a:r>
            <a:r>
              <a:rPr lang="en-US" sz="1600"/>
              <a:t> Neelesh Soman,</a:t>
            </a:r>
            <a:r>
              <a:rPr lang="en-US" sz="1600" baseline="30000"/>
              <a:t>18</a:t>
            </a:r>
            <a:r>
              <a:rPr lang="en-US" sz="1600"/>
              <a:t> Teresa Alonso Gordoa</a:t>
            </a:r>
            <a:r>
              <a:rPr lang="en-US" sz="1600" baseline="30000"/>
              <a:t>19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24A33FD-CA43-2C4B-B5C0-F98F8056172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3402" y="4121274"/>
            <a:ext cx="11085195" cy="990112"/>
          </a:xfrm>
        </p:spPr>
        <p:txBody>
          <a:bodyPr/>
          <a:lstStyle/>
          <a:p>
            <a:r>
              <a:rPr lang="en-US" sz="1000" i="1" baseline="300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000" i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Division of Medical Oncology, University of Washington Seattle, WA, USA; </a:t>
            </a:r>
            <a:r>
              <a:rPr lang="en-US" sz="1000" i="1" baseline="300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000" i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Clinical Research Division, Fred Hutchinson Cancer Center, Seattle, WA, USA; </a:t>
            </a:r>
            <a:r>
              <a:rPr lang="en-US" sz="1000" i="1" baseline="300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000" i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Medical Oncology Department, Catalan Institute of Oncology, L’Hospitalet del Llobregat, Barcelona, Spain; </a:t>
            </a:r>
            <a:r>
              <a:rPr lang="en-US" sz="1000" i="1" baseline="300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000" i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START Madrid-FJD, Fundación Jiménez Díaz University Hospital, Madrid, Spain; </a:t>
            </a:r>
            <a:r>
              <a:rPr lang="en-US" sz="1000" i="1" baseline="300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000" i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Hospital Clínic i Provincial de Barcelona, Barcelona, Spain; </a:t>
            </a:r>
            <a:r>
              <a:rPr lang="en-US" sz="1000" i="1" baseline="300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000" i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Hospital Universitario 12 de Octubre, Madrid, Spain; </a:t>
            </a:r>
            <a:r>
              <a:rPr lang="en-US" sz="1000" i="1" baseline="300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000" i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Virginia Cancer Specialists PC, Fairfax, VA, USA; </a:t>
            </a:r>
            <a:r>
              <a:rPr lang="en-US" sz="1000" i="1" baseline="300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000" i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Department of Urology, West China Hospital of Sichuan University, Chengdu, China; </a:t>
            </a:r>
            <a:r>
              <a:rPr lang="en-US" sz="1000" i="1" baseline="300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000" i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Vall d'Hebron Institute of Oncology, Vall d'Hebron University Hospital, Barcelona, Spain; </a:t>
            </a:r>
            <a:r>
              <a:rPr lang="en-US" sz="1000" i="1" baseline="300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000" i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Sarah Cannon Research Institute, Nashville, TN, USA;</a:t>
            </a:r>
            <a:r>
              <a:rPr lang="en-US" sz="1000" i="1" baseline="300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000" i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Department of Urology, Seoul National University Hospital, Seoul, South Korea; </a:t>
            </a:r>
            <a:r>
              <a:rPr lang="en-US" sz="1000" i="1" baseline="300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000" i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Early Phase Clinical Trials Department, Maria Skłodowska Curie National Research Institute of Oncology, Warsaw, Poland;</a:t>
            </a:r>
            <a:r>
              <a:rPr lang="en-US" sz="1000" i="1" baseline="300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13</a:t>
            </a:r>
            <a:r>
              <a:rPr lang="en-US" sz="1000" i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General Department, Private Medical Institution "Euromedservice", St Petersburg, Russian Federation; </a:t>
            </a:r>
            <a:r>
              <a:rPr lang="en-US" sz="1000" i="1" baseline="300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sz="1000" i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Carolina Urologic Research Center, Myrtle Beach, SC, USA; </a:t>
            </a:r>
            <a:r>
              <a:rPr lang="en-US" sz="1000" i="1" baseline="300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n-US" sz="1000" i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Pfizer Inc., San Diego, CA, USA; </a:t>
            </a:r>
            <a:r>
              <a:rPr lang="en-US" sz="1000" i="1" baseline="300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16</a:t>
            </a:r>
            <a:r>
              <a:rPr lang="en-US" sz="1000" i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Pfizer Inc., New York, NY, USA; </a:t>
            </a:r>
            <a:r>
              <a:rPr lang="en-US" sz="1000" i="1" baseline="300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en-US" sz="1000" i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Pfizer Inc., Collegeville, PA, USA; </a:t>
            </a:r>
            <a:r>
              <a:rPr lang="en-US" sz="1000" i="1" baseline="300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1000" i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Pfizer Inc., Los Angeles, CA, USA; </a:t>
            </a:r>
            <a:r>
              <a:rPr lang="en-US" sz="1000" i="1" baseline="300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US" sz="1000" i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Medical Oncology Department, Hospital Universitario Ramón y Cajal, Madrid, Spain</a:t>
            </a:r>
          </a:p>
          <a:p>
            <a:endParaRPr lang="en-US" sz="110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9049D70-7153-8B48-B8D1-D157862402A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z="1000"/>
              <a:t>Michael Thomas Schweizer</a:t>
            </a:r>
            <a:endParaRPr lang="en-US"/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CAA2A234-C181-9F56-4970-1F281260CC94}"/>
              </a:ext>
            </a:extLst>
          </p:cNvPr>
          <p:cNvSpPr txBox="1">
            <a:spLocks/>
          </p:cNvSpPr>
          <p:nvPr/>
        </p:nvSpPr>
        <p:spPr>
          <a:xfrm>
            <a:off x="553399" y="5538575"/>
            <a:ext cx="11085195" cy="3552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bg1"/>
              </a:buClr>
              <a:buFontTx/>
              <a:buNone/>
              <a:defRPr lang="en-US"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bg1"/>
              </a:buClr>
              <a:buFontTx/>
              <a:buNone/>
              <a:defRPr lang="en-US"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bg1"/>
              </a:buClr>
              <a:buFontTx/>
              <a:buNone/>
              <a:defRPr lang="en-US"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bg1"/>
              </a:buClr>
              <a:buFontTx/>
              <a:buNone/>
              <a:defRPr lang="en-US"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bg1"/>
              </a:buClr>
              <a:buFontTx/>
              <a:buNone/>
              <a:defRPr lang="en-US" sz="1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800"/>
              </a:spcAft>
            </a:pPr>
            <a:r>
              <a:rPr lang="en-US" sz="900" b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Funding: </a:t>
            </a:r>
            <a:r>
              <a:rPr lang="en-US" sz="9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This study is sponsored by Pfizer Inc. Enzalutamide for the study was provided by Astellas Pharma Inc. </a:t>
            </a:r>
            <a:br>
              <a:rPr lang="en-US" sz="9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en-US" sz="900" b="1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Acknowledgments: </a:t>
            </a:r>
            <a:r>
              <a:rPr lang="en-US" sz="9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Medical writing and editorial support were provided by Megan Christian, MBiolSci, and Rosie Henderson, MSc, of Onyx (a division of Prime, London, UK), funded by Pfizer Inc.</a:t>
            </a:r>
            <a:br>
              <a:rPr lang="en-US" sz="90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50" b="1">
                <a:latin typeface="Arial"/>
                <a:cs typeface="Arial"/>
              </a:rPr>
              <a:t>The authors thank all patients, their families, and investigators and investigational site members involved in this study</a:t>
            </a:r>
            <a:br>
              <a:rPr lang="en-US" sz="1050" b="1">
                <a:latin typeface="Arial"/>
                <a:cs typeface="Arial"/>
              </a:rPr>
            </a:br>
            <a:r>
              <a:rPr lang="en-GB" sz="900">
                <a:latin typeface="Arial"/>
                <a:cs typeface="Arial"/>
              </a:rPr>
              <a:t>Additional findings from this study presented by Dr. Schweizer during Poster Session A: Prostate Cancer on Thursday, February 13, from 11:25 </a:t>
            </a:r>
            <a:r>
              <a:rPr lang="en-GB" sz="900" cap="small">
                <a:latin typeface="Arial"/>
                <a:cs typeface="Arial"/>
              </a:rPr>
              <a:t>AM</a:t>
            </a:r>
            <a:r>
              <a:rPr lang="en-GB" sz="900">
                <a:latin typeface="Arial"/>
                <a:cs typeface="Arial"/>
              </a:rPr>
              <a:t>–12:45 </a:t>
            </a:r>
            <a:r>
              <a:rPr lang="en-GB" sz="900" cap="small">
                <a:latin typeface="Arial"/>
                <a:cs typeface="Arial"/>
              </a:rPr>
              <a:t>PM</a:t>
            </a:r>
            <a:r>
              <a:rPr lang="en-GB" sz="900">
                <a:latin typeface="Arial"/>
                <a:cs typeface="Arial"/>
              </a:rPr>
              <a:t> and 5:45–6:45 </a:t>
            </a:r>
            <a:r>
              <a:rPr lang="en-GB" sz="900" cap="small">
                <a:latin typeface="Arial"/>
                <a:cs typeface="Arial"/>
              </a:rPr>
              <a:t>PM</a:t>
            </a:r>
            <a:r>
              <a:rPr lang="en-GB" sz="900">
                <a:latin typeface="Arial"/>
                <a:cs typeface="Arial"/>
              </a:rPr>
              <a:t> (Poster D20).</a:t>
            </a:r>
            <a:endParaRPr lang="en-US" sz="900">
              <a:latin typeface="Arial"/>
              <a:cs typeface="Arial"/>
            </a:endParaRPr>
          </a:p>
          <a:p>
            <a:pPr>
              <a:spcAft>
                <a:spcPts val="1200"/>
              </a:spcAft>
            </a:pPr>
            <a:endParaRPr lang="en-US" sz="500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F5F6E751-0F43-5777-09A7-D9F11065D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3518" y="67809"/>
            <a:ext cx="2625939" cy="1028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1152000" tIns="45720" rIns="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Plain Language Summary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DB3D37-BF3E-502C-7C29-701BED751E73}"/>
              </a:ext>
            </a:extLst>
          </p:cNvPr>
          <p:cNvSpPr txBox="1"/>
          <p:nvPr/>
        </p:nvSpPr>
        <p:spPr>
          <a:xfrm>
            <a:off x="7417670" y="1095551"/>
            <a:ext cx="4681786" cy="6001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Copies of the slide deck and Plain Language Summary obtained through Quick Response (QR) code are for personal use only and may not be reproduced without permission from the author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8F17D83-B2F3-4B4B-CD9D-860C63905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7670" y="67809"/>
            <a:ext cx="1949103" cy="1028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1152000" tIns="45720" rIns="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Slide deck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8D812EC-8080-40EE-42F1-8CF0B4FD85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10817" y="135768"/>
            <a:ext cx="892783" cy="89278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7D3A146-5E61-BE4E-A9B4-67776E38E2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43116" y="135759"/>
            <a:ext cx="892800" cy="8928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26007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7C91F-F106-7954-49A8-7E875E0E3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031C6-73BD-7890-B938-30B97480A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65124"/>
            <a:ext cx="10972800" cy="845111"/>
          </a:xfrm>
        </p:spPr>
        <p:txBody>
          <a:bodyPr/>
          <a:lstStyle/>
          <a:p>
            <a:r>
              <a:rPr lang="en-US"/>
              <a:t>Key findings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2032CA5-2377-55C3-7C85-44E2A11E8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3F7A0-71F0-446B-9DE8-6D75BE64EE0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DF0F2C-33CC-78EE-1842-B779FF50682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80" y="1807531"/>
            <a:ext cx="10972800" cy="402336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>
                <a:latin typeface="+mn-lt"/>
                <a:cs typeface="Arial"/>
              </a:rPr>
              <a:t>Mevrometostat in combination with enzalutamide showed promising antitumor activity/oncological outcomes compared with enzalutamide alone in patients with </a:t>
            </a:r>
            <a:r>
              <a:rPr lang="en-US" dirty="0" err="1">
                <a:latin typeface="+mn-lt"/>
                <a:cs typeface="Arial"/>
              </a:rPr>
              <a:t>mCRPC</a:t>
            </a:r>
            <a:r>
              <a:rPr lang="en-US" dirty="0">
                <a:latin typeface="+mn-lt"/>
                <a:cs typeface="Arial"/>
              </a:rPr>
              <a:t> (</a:t>
            </a:r>
            <a:r>
              <a:rPr lang="en-US" dirty="0" err="1">
                <a:latin typeface="+mn-lt"/>
                <a:cs typeface="Arial"/>
              </a:rPr>
              <a:t>rPFS</a:t>
            </a:r>
            <a:r>
              <a:rPr lang="en-US" dirty="0">
                <a:latin typeface="+mn-lt"/>
                <a:cs typeface="Arial"/>
              </a:rPr>
              <a:t>: </a:t>
            </a:r>
            <a:r>
              <a:rPr lang="en-US" sz="2400" dirty="0">
                <a:latin typeface="Arial"/>
                <a:cs typeface="Arial"/>
              </a:rPr>
              <a:t>HR 0.51 [90% CI: 0.28, 0.95]</a:t>
            </a:r>
            <a:r>
              <a:rPr lang="en-US" dirty="0">
                <a:latin typeface="+mn-lt"/>
                <a:cs typeface="Arial"/>
              </a:rPr>
              <a:t>)</a:t>
            </a:r>
          </a:p>
          <a:p>
            <a:r>
              <a:rPr lang="en-US" dirty="0">
                <a:latin typeface="+mn-lt"/>
                <a:cs typeface="Arial"/>
              </a:rPr>
              <a:t>Mevrometostat 1250 mg BID empty stomach in combination with enzalutamide has a manageable safety profile</a:t>
            </a:r>
          </a:p>
          <a:p>
            <a:r>
              <a:rPr lang="en-US" dirty="0">
                <a:latin typeface="+mn-lt"/>
                <a:cs typeface="Arial"/>
              </a:rPr>
              <a:t>Plasma exposure with mevrometostat 875 mg with food was similar to 1250 mg empty stomach, with an improved safety profile </a:t>
            </a:r>
          </a:p>
          <a:p>
            <a:pPr lvl="1"/>
            <a:r>
              <a:rPr lang="en-US" dirty="0">
                <a:latin typeface="+mn-lt"/>
                <a:cs typeface="Arial"/>
              </a:rPr>
              <a:t>Mevrometostat 875 mg with </a:t>
            </a:r>
            <a:r>
              <a:rPr lang="en-US">
                <a:latin typeface="+mn-lt"/>
                <a:cs typeface="Arial"/>
              </a:rPr>
              <a:t>food is </a:t>
            </a:r>
            <a:r>
              <a:rPr lang="en-US" dirty="0">
                <a:latin typeface="+mn-lt"/>
                <a:cs typeface="Arial"/>
              </a:rPr>
              <a:t>the </a:t>
            </a:r>
            <a:r>
              <a:rPr lang="en-US">
                <a:latin typeface="+mn-lt"/>
                <a:cs typeface="Arial"/>
              </a:rPr>
              <a:t>recommended phase </a:t>
            </a:r>
            <a:r>
              <a:rPr lang="en-US" dirty="0">
                <a:latin typeface="+mn-lt"/>
                <a:cs typeface="Arial"/>
              </a:rPr>
              <a:t>3 dose</a:t>
            </a:r>
            <a:endParaRPr lang="en-US" dirty="0">
              <a:latin typeface="+mn-lt"/>
            </a:endParaRPr>
          </a:p>
          <a:p>
            <a:r>
              <a:rPr lang="en-US" dirty="0">
                <a:latin typeface="+mn-lt"/>
                <a:cs typeface="Arial"/>
              </a:rPr>
              <a:t>Pivotal phase 3 studies are in progress in patients with </a:t>
            </a:r>
            <a:r>
              <a:rPr lang="en-US" dirty="0" err="1">
                <a:latin typeface="+mn-lt"/>
                <a:cs typeface="Arial"/>
              </a:rPr>
              <a:t>mCRPC</a:t>
            </a:r>
            <a:r>
              <a:rPr lang="en-US" dirty="0">
                <a:latin typeface="+mn-lt"/>
                <a:cs typeface="Arial"/>
              </a:rPr>
              <a:t> previously treated with abiraterone (MEVPRO-1; NCT06551324) or who are ARPI-naïve (MEVPRO-2; NCT06629779)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407FF2-39F1-71CF-79F1-7BEC17C3E94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z="1000"/>
              <a:t>Michael Thomas Schweizer</a:t>
            </a:r>
            <a:endParaRPr lang="en-US"/>
          </a:p>
        </p:txBody>
      </p:sp>
      <p:sp>
        <p:nvSpPr>
          <p:cNvPr id="6" name="Text Placeholder 40">
            <a:extLst>
              <a:ext uri="{FF2B5EF4-FFF2-40B4-BE49-F238E27FC236}">
                <a16:creationId xmlns:a16="http://schemas.microsoft.com/office/drawing/2014/main" id="{F979C573-614E-0B8E-E54C-DE8C5D25627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763" y="6019800"/>
            <a:ext cx="10972800" cy="176213"/>
          </a:xfrm>
        </p:spPr>
        <p:txBody>
          <a:bodyPr/>
          <a:lstStyle/>
          <a:p>
            <a:r>
              <a:rPr lang="en-US" dirty="0"/>
              <a:t>ARPI, androgen receptor pathway inhibitor; BID, twice daily; CI, confidence interval; HR, hazard ratio; </a:t>
            </a:r>
            <a:r>
              <a:rPr lang="en-US" dirty="0" err="1"/>
              <a:t>mCRPC</a:t>
            </a:r>
            <a:r>
              <a:rPr lang="en-US" dirty="0"/>
              <a:t>, metastatic castration-resistant prostate cancer; </a:t>
            </a:r>
            <a:r>
              <a:rPr lang="en-US" dirty="0" err="1"/>
              <a:t>rPFS</a:t>
            </a:r>
            <a:r>
              <a:rPr lang="en-US" dirty="0"/>
              <a:t>, radiographic progression-free survival </a:t>
            </a:r>
            <a:br>
              <a:rPr lang="en-US" dirty="0"/>
            </a:br>
            <a:r>
              <a:rPr lang="en-GB" dirty="0"/>
              <a:t>Additional findings from this study presented by </a:t>
            </a:r>
            <a:r>
              <a:rPr lang="en-GB" dirty="0" err="1"/>
              <a:t>Dr.</a:t>
            </a:r>
            <a:r>
              <a:rPr lang="en-GB" dirty="0"/>
              <a:t> Schweizer during Poster Session A: Prostate Cancer on Thursday, February 13, from 11:25 AM–2:45 PM and 5:45–6:45 PM (Poster D20)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41A1C3-D9FA-E7F6-7D7E-0D931A513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0851" y="67809"/>
            <a:ext cx="2206108" cy="1028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1152000" tIns="45720" rIns="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Slide deck </a:t>
            </a:r>
            <a:br>
              <a:rPr lang="en-US" b="1" dirty="0">
                <a:solidFill>
                  <a:srgbClr val="002060"/>
                </a:solidFill>
              </a:rPr>
            </a:br>
            <a:r>
              <a:rPr lang="en-US" b="1" dirty="0">
                <a:solidFill>
                  <a:srgbClr val="002060"/>
                </a:solidFill>
              </a:rPr>
              <a:t>and MOA</a:t>
            </a:r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A16E3880-6970-7EBE-14ED-31969F65A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3518" y="67809"/>
            <a:ext cx="2625939" cy="1028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1152000" tIns="45720" rIns="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Plain Language Summary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15C8B6-9C97-7872-033E-F8C301D14CEE}"/>
              </a:ext>
            </a:extLst>
          </p:cNvPr>
          <p:cNvSpPr txBox="1"/>
          <p:nvPr/>
        </p:nvSpPr>
        <p:spPr>
          <a:xfrm>
            <a:off x="7122179" y="1095551"/>
            <a:ext cx="497727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>
                <a:solidFill>
                  <a:schemeClr val="bg1"/>
                </a:solidFill>
              </a:rPr>
              <a:t>Copies of the slide deck and Plain Language Summary obtained through Quick Response (QR) code are for personal use only and may not be reproduced without permission from the author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42566EF-4A1A-1B1E-215C-B7CDB8C92D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0817" y="135768"/>
            <a:ext cx="892783" cy="89278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5D7FC3C-7258-7EF0-BD57-E871669746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6297" y="135759"/>
            <a:ext cx="892800" cy="8928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40505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0922F-567B-7E3A-8CAB-7B15EF8D8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95060-4A77-8379-2D5B-328FC2D40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65124"/>
            <a:ext cx="10972800" cy="845111"/>
          </a:xfrm>
        </p:spPr>
        <p:txBody>
          <a:bodyPr/>
          <a:lstStyle/>
          <a:p>
            <a:r>
              <a:rPr lang="en-US"/>
              <a:t>Background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6B551BD-DC22-FC77-50B9-4D923AD91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83564" y="294858"/>
            <a:ext cx="874486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33F7A0-71F0-446B-9DE8-6D75BE64EE0F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A8DD70-5762-026C-2D71-1F6F678DFD0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81" y="1260909"/>
            <a:ext cx="5163226" cy="402336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04788" indent="-204788"/>
            <a:r>
              <a:rPr lang="en-GB" sz="1800" dirty="0"/>
              <a:t>EZH2 is overexpressed in CRPC,</a:t>
            </a:r>
            <a:r>
              <a:rPr lang="en-GB" sz="1800" baseline="30000" dirty="0"/>
              <a:t>1</a:t>
            </a:r>
            <a:r>
              <a:rPr lang="en-GB" sz="1800" dirty="0"/>
              <a:t> and is associated with poor prognosis</a:t>
            </a:r>
          </a:p>
          <a:p>
            <a:pPr marL="204788" indent="-204788"/>
            <a:r>
              <a:rPr lang="en-US" sz="1800" dirty="0"/>
              <a:t>Mevrometostat is a selective EZH2 inhibitor</a:t>
            </a:r>
            <a:r>
              <a:rPr lang="en-US" sz="1800" baseline="30000" dirty="0"/>
              <a:t>2 </a:t>
            </a:r>
          </a:p>
          <a:p>
            <a:pPr marL="204788" indent="-204788"/>
            <a:r>
              <a:rPr lang="en-US" sz="1800" dirty="0">
                <a:latin typeface="Arial"/>
                <a:cs typeface="Arial"/>
              </a:rPr>
              <a:t>Dose exploration of mevrometostat </a:t>
            </a:r>
            <a:br>
              <a:rPr lang="en-US" sz="1800" dirty="0">
                <a:latin typeface="Arial"/>
                <a:cs typeface="Arial"/>
              </a:rPr>
            </a:br>
            <a:r>
              <a:rPr lang="en-US" sz="1800" dirty="0">
                <a:latin typeface="Arial"/>
                <a:cs typeface="Arial"/>
              </a:rPr>
              <a:t>+ enzalutamide + ADT in patients with </a:t>
            </a:r>
            <a:br>
              <a:rPr lang="en-US" sz="1800" dirty="0">
                <a:latin typeface="Arial"/>
                <a:cs typeface="Arial"/>
              </a:rPr>
            </a:br>
            <a:r>
              <a:rPr lang="en-US" sz="1800" dirty="0" err="1">
                <a:latin typeface="Arial"/>
                <a:cs typeface="Arial"/>
              </a:rPr>
              <a:t>mCRPC</a:t>
            </a:r>
            <a:r>
              <a:rPr lang="en-US" sz="1800" dirty="0">
                <a:latin typeface="Arial"/>
                <a:cs typeface="Arial"/>
              </a:rPr>
              <a:t> showed</a:t>
            </a:r>
            <a:r>
              <a:rPr lang="en-US" sz="1800" baseline="30000" dirty="0">
                <a:latin typeface="Arial"/>
                <a:cs typeface="Arial"/>
              </a:rPr>
              <a:t>3</a:t>
            </a:r>
            <a:endParaRPr lang="en-US" sz="1800" dirty="0">
              <a:latin typeface="Arial"/>
              <a:cs typeface="Arial"/>
            </a:endParaRPr>
          </a:p>
          <a:p>
            <a:pPr marL="449263" lvl="1" indent="-244475"/>
            <a:r>
              <a:rPr lang="en-US" sz="1800" dirty="0">
                <a:latin typeface="Arial"/>
                <a:cs typeface="Arial"/>
              </a:rPr>
              <a:t>Manageable safety profile</a:t>
            </a:r>
            <a:endParaRPr lang="en-US" sz="1800" dirty="0">
              <a:highlight>
                <a:srgbClr val="FFFF00"/>
              </a:highlight>
              <a:latin typeface="Arial"/>
              <a:cs typeface="Arial"/>
            </a:endParaRPr>
          </a:p>
          <a:p>
            <a:pPr marL="449263" lvl="1" indent="-244475"/>
            <a:r>
              <a:rPr lang="en-US" sz="1800" dirty="0">
                <a:latin typeface="Arial"/>
                <a:cs typeface="Arial"/>
              </a:rPr>
              <a:t>On-target PD inhibition of EZH2</a:t>
            </a:r>
          </a:p>
          <a:p>
            <a:pPr marL="449263" lvl="1" indent="-244475"/>
            <a:r>
              <a:rPr lang="en-US" sz="1800" dirty="0"/>
              <a:t>Preliminary evidence of clinical activity </a:t>
            </a:r>
          </a:p>
          <a:p>
            <a:pPr marL="204788" indent="-204788"/>
            <a:r>
              <a:rPr lang="en-US" sz="1800" dirty="0"/>
              <a:t>We report clinical outcomes and impact of administration with food on PK and safety </a:t>
            </a:r>
            <a:br>
              <a:rPr lang="en-US" sz="1800" dirty="0"/>
            </a:br>
            <a:r>
              <a:rPr lang="en-US" sz="1800" dirty="0"/>
              <a:t>from the open-label, randomized, dose-expansion part of this study (NCT03460977)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FF2432-5063-F8C7-A001-FF158807B73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z="1000"/>
              <a:t>Michael Thomas Schweizer</a:t>
            </a:r>
            <a:endParaRPr lang="en-US"/>
          </a:p>
        </p:txBody>
      </p:sp>
      <p:sp>
        <p:nvSpPr>
          <p:cNvPr id="6" name="Text Placeholder 40">
            <a:extLst>
              <a:ext uri="{FF2B5EF4-FFF2-40B4-BE49-F238E27FC236}">
                <a16:creationId xmlns:a16="http://schemas.microsoft.com/office/drawing/2014/main" id="{B691DB5A-9F13-F9FB-0364-A41F13C41CC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762" y="6019800"/>
            <a:ext cx="11073901" cy="176213"/>
          </a:xfrm>
        </p:spPr>
        <p:txBody>
          <a:bodyPr/>
          <a:lstStyle/>
          <a:p>
            <a:r>
              <a:rPr lang="en-US" dirty="0"/>
              <a:t>ADT, androgen deprivation therapy; AR, androgen receptor; EZH2, enhancer of </a:t>
            </a:r>
            <a:r>
              <a:rPr lang="en-US" dirty="0" err="1"/>
              <a:t>zeste</a:t>
            </a:r>
            <a:r>
              <a:rPr lang="en-US" dirty="0"/>
              <a:t> homolog 2; (m)CRPC, (metastatic) castration-resistant prostate cancer; MOA, mechanism of action; NEPC, neuroendocrine prostate cancer; PD, pharmacodynamic; PK, pharmacokinetic; PRC2, </a:t>
            </a:r>
            <a:r>
              <a:rPr lang="en-US" dirty="0" err="1"/>
              <a:t>polycomb</a:t>
            </a:r>
            <a:r>
              <a:rPr lang="en-US" dirty="0"/>
              <a:t> repressive complex 2 </a:t>
            </a:r>
            <a:br>
              <a:rPr lang="en-US" dirty="0"/>
            </a:br>
            <a:r>
              <a:rPr lang="en-US" b="1" dirty="0"/>
              <a:t>1. </a:t>
            </a:r>
            <a:r>
              <a:rPr lang="en-US" dirty="0" err="1"/>
              <a:t>Varambally</a:t>
            </a:r>
            <a:r>
              <a:rPr lang="en-US" dirty="0"/>
              <a:t> S, et al. </a:t>
            </a:r>
            <a:r>
              <a:rPr lang="en-US" i="1" dirty="0"/>
              <a:t>Nature. </a:t>
            </a:r>
            <a:r>
              <a:rPr lang="en-US" dirty="0"/>
              <a:t>2002;419(6907):624–629; </a:t>
            </a:r>
            <a:r>
              <a:rPr lang="en-US" b="1" dirty="0"/>
              <a:t>2. </a:t>
            </a:r>
            <a:r>
              <a:rPr lang="en-US" dirty="0"/>
              <a:t>Kung P-P, et al. </a:t>
            </a:r>
            <a:r>
              <a:rPr lang="en-US" i="1" dirty="0"/>
              <a:t>J Med Chem</a:t>
            </a:r>
            <a:r>
              <a:rPr lang="en-US" dirty="0"/>
              <a:t>. 2018;61(3):650–665; </a:t>
            </a:r>
            <a:r>
              <a:rPr lang="en-US" b="1" dirty="0"/>
              <a:t>3. </a:t>
            </a:r>
            <a:r>
              <a:rPr lang="en-US" dirty="0"/>
              <a:t>Schweizer MT, et al. </a:t>
            </a:r>
            <a:r>
              <a:rPr lang="en-US" i="1" dirty="0"/>
              <a:t>J Clin Oncol</a:t>
            </a:r>
            <a:r>
              <a:rPr lang="en-US" dirty="0"/>
              <a:t>. 2024;42(16_suppl):5061; </a:t>
            </a:r>
            <a:r>
              <a:rPr lang="en-US" b="1" dirty="0"/>
              <a:t>4.</a:t>
            </a:r>
            <a:r>
              <a:rPr lang="en-US" dirty="0"/>
              <a:t> </a:t>
            </a:r>
            <a:r>
              <a:rPr lang="en-US" sz="900" dirty="0">
                <a:latin typeface="Proxima Nova Rg" panose="02000506030000020004" pitchFamily="2" charset="77"/>
              </a:rPr>
              <a:t>NCI Thesaurus.</a:t>
            </a:r>
            <a:r>
              <a:rPr lang="en-GB" dirty="0"/>
              <a:t> https://www.cancer.gov/publications/dictionaries/cancer-drug/def/mevrometostat</a:t>
            </a:r>
            <a:r>
              <a:rPr lang="en-US" sz="900" dirty="0">
                <a:latin typeface="Proxima Nova Rg" panose="02000506030000020004" pitchFamily="2" charset="77"/>
              </a:rPr>
              <a:t>.  Accessed August 6, 2024; </a:t>
            </a:r>
            <a:r>
              <a:rPr lang="en-US" sz="900" b="1" dirty="0">
                <a:latin typeface="Proxima Nova Rg" panose="02000506030000020004" pitchFamily="2" charset="77"/>
              </a:rPr>
              <a:t>5. </a:t>
            </a:r>
            <a:r>
              <a:rPr lang="en-US" sz="900" dirty="0">
                <a:latin typeface="Proxima Nova Rg" panose="02000506030000020004" pitchFamily="2" charset="77"/>
              </a:rPr>
              <a:t>Pfizer Inc. Data on file.</a:t>
            </a:r>
            <a:endParaRPr lang="en-US" dirty="0"/>
          </a:p>
        </p:txBody>
      </p:sp>
      <p:pic>
        <p:nvPicPr>
          <p:cNvPr id="69" name="Picture 68" descr="A close-up of a liquid&#10;&#10;Description automatically generated">
            <a:extLst>
              <a:ext uri="{FF2B5EF4-FFF2-40B4-BE49-F238E27FC236}">
                <a16:creationId xmlns:a16="http://schemas.microsoft.com/office/drawing/2014/main" id="{EB7B46A0-6F55-DEF2-D992-3EA21D38FE3B}"/>
              </a:ext>
            </a:extLst>
          </p:cNvPr>
          <p:cNvPicPr/>
          <p:nvPr/>
        </p:nvPicPr>
        <p:blipFill>
          <a:blip r:embed="rId4"/>
          <a:srcRect l="11442" t="26880" b="6474"/>
          <a:stretch/>
        </p:blipFill>
        <p:spPr>
          <a:xfrm>
            <a:off x="5865796" y="1455717"/>
            <a:ext cx="6037010" cy="3828552"/>
          </a:xfrm>
          <a:prstGeom prst="rect">
            <a:avLst/>
          </a:prstGeom>
        </p:spPr>
      </p:pic>
      <p:pic>
        <p:nvPicPr>
          <p:cNvPr id="72" name="Picture 71" descr="A red hexagons on a black background&#10;&#10;Description automatically generated">
            <a:extLst>
              <a:ext uri="{FF2B5EF4-FFF2-40B4-BE49-F238E27FC236}">
                <a16:creationId xmlns:a16="http://schemas.microsoft.com/office/drawing/2014/main" id="{8A87149D-3120-CD2F-9AA5-7488DB915E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2058" y="2417934"/>
            <a:ext cx="1276477" cy="695422"/>
          </a:xfrm>
          <a:prstGeom prst="rect">
            <a:avLst/>
          </a:prstGeom>
        </p:spPr>
      </p:pic>
      <p:sp>
        <p:nvSpPr>
          <p:cNvPr id="77" name="Rounded Rectangle 18">
            <a:extLst>
              <a:ext uri="{FF2B5EF4-FFF2-40B4-BE49-F238E27FC236}">
                <a16:creationId xmlns:a16="http://schemas.microsoft.com/office/drawing/2014/main" id="{62D005F8-1DE0-069A-0F70-FDBE31A33633}"/>
              </a:ext>
            </a:extLst>
          </p:cNvPr>
          <p:cNvSpPr/>
          <p:nvPr/>
        </p:nvSpPr>
        <p:spPr>
          <a:xfrm>
            <a:off x="5986053" y="3248441"/>
            <a:ext cx="1382010" cy="640199"/>
          </a:xfrm>
          <a:prstGeom prst="roundRect">
            <a:avLst>
              <a:gd name="adj" fmla="val 15020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0"/>
                  <a:lumOff val="100000"/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70D4B116-D28F-B6C2-31E7-F8AAA7FECF19}"/>
              </a:ext>
            </a:extLst>
          </p:cNvPr>
          <p:cNvSpPr txBox="1"/>
          <p:nvPr/>
        </p:nvSpPr>
        <p:spPr>
          <a:xfrm>
            <a:off x="6208272" y="3271810"/>
            <a:ext cx="1394473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Mevrometostat  binds and inhibits EZH2</a:t>
            </a:r>
            <a:r>
              <a:rPr lang="en-US" sz="1050" baseline="30000" dirty="0">
                <a:solidFill>
                  <a:prstClr val="black"/>
                </a:solidFill>
                <a:latin typeface="Arial" panose="020B0604020202020204"/>
              </a:rPr>
              <a:t>4</a:t>
            </a:r>
            <a:endParaRPr kumimoji="0" lang="en-US" sz="105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B6D1E83D-E004-C58F-4F0B-7146AB9CBE12}"/>
              </a:ext>
            </a:extLst>
          </p:cNvPr>
          <p:cNvGrpSpPr/>
          <p:nvPr/>
        </p:nvGrpSpPr>
        <p:grpSpPr>
          <a:xfrm>
            <a:off x="8952794" y="3813908"/>
            <a:ext cx="2085526" cy="428479"/>
            <a:chOff x="9037538" y="7272204"/>
            <a:chExt cx="3651639" cy="990495"/>
          </a:xfrm>
        </p:grpSpPr>
        <p:sp>
          <p:nvSpPr>
            <p:cNvPr id="128" name="Rounded Rectangle 23">
              <a:extLst>
                <a:ext uri="{FF2B5EF4-FFF2-40B4-BE49-F238E27FC236}">
                  <a16:creationId xmlns:a16="http://schemas.microsoft.com/office/drawing/2014/main" id="{04443E64-68CF-EA4D-7B05-F62BA531E5A3}"/>
                </a:ext>
              </a:extLst>
            </p:cNvPr>
            <p:cNvSpPr/>
            <p:nvPr/>
          </p:nvSpPr>
          <p:spPr>
            <a:xfrm>
              <a:off x="9037538" y="7272204"/>
              <a:ext cx="3460452" cy="990495"/>
            </a:xfrm>
            <a:prstGeom prst="roundRect">
              <a:avLst>
                <a:gd name="adj" fmla="val 15282"/>
              </a:avLst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0"/>
                    <a:lumOff val="100000"/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57B44F4E-9822-2D22-D5CD-9AFE0FAF8FBE}"/>
                </a:ext>
              </a:extLst>
            </p:cNvPr>
            <p:cNvSpPr txBox="1"/>
            <p:nvPr/>
          </p:nvSpPr>
          <p:spPr>
            <a:xfrm>
              <a:off x="9457980" y="7294929"/>
              <a:ext cx="3231197" cy="96048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EZH2 inhibition decreases </a:t>
              </a:r>
              <a:br>
                <a:rPr kumimoji="0" lang="en-US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</a:br>
              <a:r>
                <a:rPr kumimoji="0" lang="en-US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cancer cell proliferation</a:t>
              </a:r>
              <a:r>
                <a:rPr lang="en-US" sz="1050" baseline="30000" dirty="0">
                  <a:solidFill>
                    <a:prstClr val="black"/>
                  </a:solidFill>
                  <a:latin typeface="Arial" panose="020B0604020202020204"/>
                </a:rPr>
                <a:t>4</a:t>
              </a:r>
              <a:endParaRPr kumimoji="0" lang="en-US" sz="105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4A14EA04-A87D-50B6-F823-B9CB5C72C331}"/>
              </a:ext>
            </a:extLst>
          </p:cNvPr>
          <p:cNvSpPr txBox="1"/>
          <p:nvPr/>
        </p:nvSpPr>
        <p:spPr>
          <a:xfrm>
            <a:off x="10069337" y="2119701"/>
            <a:ext cx="176723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Tumor cell nucleus</a:t>
            </a: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id="{4A657CAE-3175-46F9-C0AB-416C2719209D}"/>
              </a:ext>
            </a:extLst>
          </p:cNvPr>
          <p:cNvGrpSpPr/>
          <p:nvPr/>
        </p:nvGrpSpPr>
        <p:grpSpPr>
          <a:xfrm>
            <a:off x="7584872" y="3668138"/>
            <a:ext cx="706750" cy="508481"/>
            <a:chOff x="5306204" y="6572280"/>
            <a:chExt cx="1244600" cy="863600"/>
          </a:xfrm>
        </p:grpSpPr>
        <p:pic>
          <p:nvPicPr>
            <p:cNvPr id="126" name="Picture 125" descr="A blue and black blob&#10;&#10;Description automatically generated">
              <a:extLst>
                <a:ext uri="{FF2B5EF4-FFF2-40B4-BE49-F238E27FC236}">
                  <a16:creationId xmlns:a16="http://schemas.microsoft.com/office/drawing/2014/main" id="{35E7807B-86BE-AE76-54F6-1B652F3B4B4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306204" y="6572280"/>
              <a:ext cx="1244600" cy="863600"/>
            </a:xfrm>
            <a:prstGeom prst="rect">
              <a:avLst/>
            </a:prstGeom>
          </p:spPr>
        </p:pic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3059FF96-2358-57ED-21CC-2FB012FAF56F}"/>
                </a:ext>
              </a:extLst>
            </p:cNvPr>
            <p:cNvSpPr txBox="1"/>
            <p:nvPr/>
          </p:nvSpPr>
          <p:spPr>
            <a:xfrm>
              <a:off x="5533634" y="6707830"/>
              <a:ext cx="963180" cy="4443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EZH2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E9486987-ECF7-F881-A519-1C5A257435A0}"/>
              </a:ext>
            </a:extLst>
          </p:cNvPr>
          <p:cNvGrpSpPr/>
          <p:nvPr/>
        </p:nvGrpSpPr>
        <p:grpSpPr>
          <a:xfrm>
            <a:off x="6781208" y="4277857"/>
            <a:ext cx="1025315" cy="253916"/>
            <a:chOff x="5943335" y="5692832"/>
            <a:chExt cx="1805599" cy="431249"/>
          </a:xfrm>
        </p:grpSpPr>
        <p:pic>
          <p:nvPicPr>
            <p:cNvPr id="124" name="Picture 123">
              <a:extLst>
                <a:ext uri="{FF2B5EF4-FFF2-40B4-BE49-F238E27FC236}">
                  <a16:creationId xmlns:a16="http://schemas.microsoft.com/office/drawing/2014/main" id="{E3B7C33F-4335-BCF4-9039-1659178B035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064185" y="5717825"/>
              <a:ext cx="1514751" cy="393700"/>
            </a:xfrm>
            <a:prstGeom prst="rect">
              <a:avLst/>
            </a:prstGeom>
          </p:spPr>
        </p:pic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C3BB1D7B-D15C-4578-3BCD-A876F768FFA7}"/>
                </a:ext>
              </a:extLst>
            </p:cNvPr>
            <p:cNvSpPr txBox="1"/>
            <p:nvPr/>
          </p:nvSpPr>
          <p:spPr>
            <a:xfrm>
              <a:off x="5943335" y="5692832"/>
              <a:ext cx="1805599" cy="431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Enzalutamide</a:t>
              </a: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E0C604DE-C2D1-8924-9C21-8C6D221D5D94}"/>
              </a:ext>
            </a:extLst>
          </p:cNvPr>
          <p:cNvGrpSpPr/>
          <p:nvPr/>
        </p:nvGrpSpPr>
        <p:grpSpPr>
          <a:xfrm>
            <a:off x="10159708" y="4883747"/>
            <a:ext cx="983387" cy="308310"/>
            <a:chOff x="7527916" y="8144501"/>
            <a:chExt cx="1731763" cy="523631"/>
          </a:xfrm>
        </p:grpSpPr>
        <p:pic>
          <p:nvPicPr>
            <p:cNvPr id="122" name="Picture 121">
              <a:extLst>
                <a:ext uri="{FF2B5EF4-FFF2-40B4-BE49-F238E27FC236}">
                  <a16:creationId xmlns:a16="http://schemas.microsoft.com/office/drawing/2014/main" id="{11E7A9FF-5C0B-CCCC-78E6-647871EE561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527916" y="8144501"/>
              <a:ext cx="1668582" cy="523631"/>
            </a:xfrm>
            <a:prstGeom prst="rect">
              <a:avLst/>
            </a:prstGeom>
          </p:spPr>
        </p:pic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0A3C7E44-4566-3075-79A2-22C11B558AF7}"/>
                </a:ext>
              </a:extLst>
            </p:cNvPr>
            <p:cNvSpPr txBox="1"/>
            <p:nvPr/>
          </p:nvSpPr>
          <p:spPr>
            <a:xfrm>
              <a:off x="7591101" y="8189785"/>
              <a:ext cx="1668578" cy="444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NEPC state</a:t>
              </a: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789685A9-1E91-453C-9B1F-41682F536766}"/>
              </a:ext>
            </a:extLst>
          </p:cNvPr>
          <p:cNvSpPr txBox="1"/>
          <p:nvPr/>
        </p:nvSpPr>
        <p:spPr>
          <a:xfrm>
            <a:off x="10857241" y="4355921"/>
            <a:ext cx="9797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Reduced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AR signaling</a:t>
            </a:r>
          </a:p>
        </p:txBody>
      </p:sp>
      <p:pic>
        <p:nvPicPr>
          <p:cNvPr id="95" name="Picture 94" descr="A blue oval with white text&#10;&#10;Description automatically generated">
            <a:extLst>
              <a:ext uri="{FF2B5EF4-FFF2-40B4-BE49-F238E27FC236}">
                <a16:creationId xmlns:a16="http://schemas.microsoft.com/office/drawing/2014/main" id="{37267F98-802C-3B9E-AD93-4C3ED1788A0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067310" y="4302419"/>
            <a:ext cx="879831" cy="553347"/>
          </a:xfrm>
          <a:prstGeom prst="rect">
            <a:avLst/>
          </a:prstGeom>
        </p:spPr>
      </p:pic>
      <p:pic>
        <p:nvPicPr>
          <p:cNvPr id="98" name="Picture 97" descr="A blue and black arrow&#10;&#10;Description automatically generated">
            <a:extLst>
              <a:ext uri="{FF2B5EF4-FFF2-40B4-BE49-F238E27FC236}">
                <a16:creationId xmlns:a16="http://schemas.microsoft.com/office/drawing/2014/main" id="{F6DFFA0F-138F-E861-183A-E0412AD3026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56650" y="4192351"/>
            <a:ext cx="2214002" cy="1084260"/>
          </a:xfrm>
          <a:prstGeom prst="rect">
            <a:avLst/>
          </a:prstGeom>
        </p:spPr>
      </p:pic>
      <p:pic>
        <p:nvPicPr>
          <p:cNvPr id="99" name="Picture 98" descr="A blue line on a black background&#10;&#10;Description automatically generated">
            <a:extLst>
              <a:ext uri="{FF2B5EF4-FFF2-40B4-BE49-F238E27FC236}">
                <a16:creationId xmlns:a16="http://schemas.microsoft.com/office/drawing/2014/main" id="{801A18A4-ACBF-CAB6-9920-1B9F979CD31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076346" y="4038074"/>
            <a:ext cx="2214002" cy="815065"/>
          </a:xfrm>
          <a:prstGeom prst="rect">
            <a:avLst/>
          </a:prstGeom>
        </p:spPr>
      </p:pic>
      <p:sp>
        <p:nvSpPr>
          <p:cNvPr id="104" name="Rounded Rectangle 60">
            <a:extLst>
              <a:ext uri="{FF2B5EF4-FFF2-40B4-BE49-F238E27FC236}">
                <a16:creationId xmlns:a16="http://schemas.microsoft.com/office/drawing/2014/main" id="{E891C1CE-9CCC-6E4E-371C-261858715F0A}"/>
              </a:ext>
            </a:extLst>
          </p:cNvPr>
          <p:cNvSpPr/>
          <p:nvPr/>
        </p:nvSpPr>
        <p:spPr>
          <a:xfrm>
            <a:off x="6103920" y="4592455"/>
            <a:ext cx="2249517" cy="635600"/>
          </a:xfrm>
          <a:prstGeom prst="roundRect">
            <a:avLst>
              <a:gd name="adj" fmla="val 15020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0"/>
                  <a:lumOff val="100000"/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C24CAA12-BAB6-FBFC-3691-CA846693B612}"/>
              </a:ext>
            </a:extLst>
          </p:cNvPr>
          <p:cNvSpPr txBox="1"/>
          <p:nvPr/>
        </p:nvSpPr>
        <p:spPr>
          <a:xfrm>
            <a:off x="6283728" y="4636102"/>
            <a:ext cx="2579429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Mevrometostat + ARPI may </a:t>
            </a:r>
            <a:b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restore genes to sensitize </a:t>
            </a:r>
            <a:b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cancer to antiandrogen therapy</a:t>
            </a:r>
            <a:r>
              <a:rPr kumimoji="0" lang="en-US" sz="105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5</a:t>
            </a:r>
          </a:p>
        </p:txBody>
      </p:sp>
      <p:pic>
        <p:nvPicPr>
          <p:cNvPr id="106" name="Picture 105">
            <a:extLst>
              <a:ext uri="{FF2B5EF4-FFF2-40B4-BE49-F238E27FC236}">
                <a16:creationId xmlns:a16="http://schemas.microsoft.com/office/drawing/2014/main" id="{F7649B67-2A15-EEA3-5F45-6BDB6C9BAC7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48622" y="4907528"/>
            <a:ext cx="252411" cy="261718"/>
          </a:xfrm>
          <a:prstGeom prst="rect">
            <a:avLst/>
          </a:prstGeom>
        </p:spPr>
      </p:pic>
      <p:grpSp>
        <p:nvGrpSpPr>
          <p:cNvPr id="109" name="Group 108">
            <a:extLst>
              <a:ext uri="{FF2B5EF4-FFF2-40B4-BE49-F238E27FC236}">
                <a16:creationId xmlns:a16="http://schemas.microsoft.com/office/drawing/2014/main" id="{529F9857-347A-B9FB-A75A-8D96AEE18E7F}"/>
              </a:ext>
            </a:extLst>
          </p:cNvPr>
          <p:cNvGrpSpPr/>
          <p:nvPr/>
        </p:nvGrpSpPr>
        <p:grpSpPr>
          <a:xfrm>
            <a:off x="6033902" y="3312098"/>
            <a:ext cx="171918" cy="215444"/>
            <a:chOff x="2411751" y="5439811"/>
            <a:chExt cx="302751" cy="365909"/>
          </a:xfrm>
        </p:grpSpPr>
        <p:sp>
          <p:nvSpPr>
            <p:cNvPr id="116" name="Rounded Rectangle 136">
              <a:extLst>
                <a:ext uri="{FF2B5EF4-FFF2-40B4-BE49-F238E27FC236}">
                  <a16:creationId xmlns:a16="http://schemas.microsoft.com/office/drawing/2014/main" id="{536DAE43-4A8A-3D25-800B-07CA196B9B19}"/>
                </a:ext>
              </a:extLst>
            </p:cNvPr>
            <p:cNvSpPr/>
            <p:nvPr/>
          </p:nvSpPr>
          <p:spPr>
            <a:xfrm>
              <a:off x="2435860" y="5497453"/>
              <a:ext cx="250211" cy="250209"/>
            </a:xfrm>
            <a:prstGeom prst="roundRect">
              <a:avLst>
                <a:gd name="adj" fmla="val 7576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7F5BFFB0-B39C-0963-07B3-9B42D2DA5A7E}"/>
                </a:ext>
              </a:extLst>
            </p:cNvPr>
            <p:cNvSpPr txBox="1"/>
            <p:nvPr/>
          </p:nvSpPr>
          <p:spPr>
            <a:xfrm>
              <a:off x="2411751" y="5439811"/>
              <a:ext cx="302751" cy="36590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8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1</a:t>
              </a:r>
              <a:endParaRPr kumimoji="0" lang="en-US" sz="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D2D19577-E4CD-F058-68E1-8FF2778A2A92}"/>
              </a:ext>
            </a:extLst>
          </p:cNvPr>
          <p:cNvGrpSpPr/>
          <p:nvPr/>
        </p:nvGrpSpPr>
        <p:grpSpPr>
          <a:xfrm>
            <a:off x="9020927" y="3826742"/>
            <a:ext cx="171917" cy="215443"/>
            <a:chOff x="7715475" y="6859920"/>
            <a:chExt cx="302750" cy="365907"/>
          </a:xfrm>
        </p:grpSpPr>
        <p:sp>
          <p:nvSpPr>
            <p:cNvPr id="114" name="Rounded Rectangle 139">
              <a:extLst>
                <a:ext uri="{FF2B5EF4-FFF2-40B4-BE49-F238E27FC236}">
                  <a16:creationId xmlns:a16="http://schemas.microsoft.com/office/drawing/2014/main" id="{90450D21-3B6A-925E-AA51-44BC50A2F15C}"/>
                </a:ext>
              </a:extLst>
            </p:cNvPr>
            <p:cNvSpPr/>
            <p:nvPr/>
          </p:nvSpPr>
          <p:spPr>
            <a:xfrm>
              <a:off x="7747688" y="6924269"/>
              <a:ext cx="250210" cy="250209"/>
            </a:xfrm>
            <a:prstGeom prst="roundRect">
              <a:avLst>
                <a:gd name="adj" fmla="val 7576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084E08C9-70AF-A705-1EEA-2397898959CC}"/>
                </a:ext>
              </a:extLst>
            </p:cNvPr>
            <p:cNvSpPr txBox="1"/>
            <p:nvPr/>
          </p:nvSpPr>
          <p:spPr>
            <a:xfrm>
              <a:off x="7715475" y="6859920"/>
              <a:ext cx="302750" cy="3659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800" b="1" dirty="0">
                  <a:solidFill>
                    <a:prstClr val="white"/>
                  </a:solidFill>
                  <a:latin typeface="Arial" panose="020B0604020202020204"/>
                </a:rPr>
                <a:t>2</a:t>
              </a:r>
              <a:endPara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9D6AFF56-549F-01E5-4705-8072050621DE}"/>
              </a:ext>
            </a:extLst>
          </p:cNvPr>
          <p:cNvGrpSpPr/>
          <p:nvPr/>
        </p:nvGrpSpPr>
        <p:grpSpPr>
          <a:xfrm>
            <a:off x="6150640" y="4669287"/>
            <a:ext cx="171918" cy="215443"/>
            <a:chOff x="898726" y="7083958"/>
            <a:chExt cx="302751" cy="365907"/>
          </a:xfrm>
        </p:grpSpPr>
        <p:sp>
          <p:nvSpPr>
            <p:cNvPr id="112" name="Rounded Rectangle 142">
              <a:extLst>
                <a:ext uri="{FF2B5EF4-FFF2-40B4-BE49-F238E27FC236}">
                  <a16:creationId xmlns:a16="http://schemas.microsoft.com/office/drawing/2014/main" id="{86E08A34-ED15-8413-266C-6080DC699D07}"/>
                </a:ext>
              </a:extLst>
            </p:cNvPr>
            <p:cNvSpPr/>
            <p:nvPr/>
          </p:nvSpPr>
          <p:spPr>
            <a:xfrm>
              <a:off x="926890" y="7156946"/>
              <a:ext cx="250209" cy="250209"/>
            </a:xfrm>
            <a:prstGeom prst="roundRect">
              <a:avLst>
                <a:gd name="adj" fmla="val 7576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D673599B-9300-846E-92E6-0F05D3E3A9CB}"/>
                </a:ext>
              </a:extLst>
            </p:cNvPr>
            <p:cNvSpPr txBox="1"/>
            <p:nvPr/>
          </p:nvSpPr>
          <p:spPr>
            <a:xfrm>
              <a:off x="898726" y="7083958"/>
              <a:ext cx="302751" cy="3659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800" b="1">
                  <a:solidFill>
                    <a:prstClr val="white"/>
                  </a:solidFill>
                  <a:latin typeface="Arial" panose="020B0604020202020204"/>
                </a:rPr>
                <a:t>3</a:t>
              </a:r>
              <a:endParaRPr kumimoji="0" lang="en-US" sz="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sp>
        <p:nvSpPr>
          <p:cNvPr id="130" name="TextBox 129">
            <a:extLst>
              <a:ext uri="{FF2B5EF4-FFF2-40B4-BE49-F238E27FC236}">
                <a16:creationId xmlns:a16="http://schemas.microsoft.com/office/drawing/2014/main" id="{8C55B845-3315-9A08-147A-C2748C7DE922}"/>
              </a:ext>
            </a:extLst>
          </p:cNvPr>
          <p:cNvSpPr txBox="1"/>
          <p:nvPr/>
        </p:nvSpPr>
        <p:spPr>
          <a:xfrm>
            <a:off x="4712620" y="1455717"/>
            <a:ext cx="603492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1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Mevrometostat proposed MOA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7E1AE4-EEE4-2C50-EA02-30CF3845BE9F}"/>
              </a:ext>
            </a:extLst>
          </p:cNvPr>
          <p:cNvSpPr txBox="1"/>
          <p:nvPr/>
        </p:nvSpPr>
        <p:spPr>
          <a:xfrm>
            <a:off x="5946698" y="2171200"/>
            <a:ext cx="181737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1" i="0" u="none" strike="noStrike" kern="1200" cap="none" spc="0" normalizeH="0" baseline="0" noProof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Mevrometostat</a:t>
            </a:r>
            <a:endParaRPr kumimoji="0" lang="en-US" sz="1050" b="1" i="0" u="none" strike="noStrike" kern="1200" cap="none" spc="0" normalizeH="0" baseline="0" noProof="0">
              <a:ln>
                <a:noFill/>
              </a:ln>
              <a:solidFill>
                <a:srgbClr val="A5002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FC9E0A2-017A-19FE-EED7-846FAFDEFF2E}"/>
              </a:ext>
            </a:extLst>
          </p:cNvPr>
          <p:cNvGrpSpPr/>
          <p:nvPr/>
        </p:nvGrpSpPr>
        <p:grpSpPr>
          <a:xfrm>
            <a:off x="7287508" y="3083460"/>
            <a:ext cx="471141" cy="654390"/>
            <a:chOff x="7344850" y="3500234"/>
            <a:chExt cx="471141" cy="65439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7F07A04-BC38-BA9D-761D-3F43843A53B2}"/>
                </a:ext>
              </a:extLst>
            </p:cNvPr>
            <p:cNvCxnSpPr>
              <a:cxnSpLocks/>
            </p:cNvCxnSpPr>
            <p:nvPr/>
          </p:nvCxnSpPr>
          <p:spPr>
            <a:xfrm>
              <a:off x="7344850" y="3500234"/>
              <a:ext cx="364877" cy="579643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40F0527-527A-E03A-D3A5-0482D5780B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21902" y="4031050"/>
              <a:ext cx="194089" cy="123574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9D3C3494-CE81-D244-5140-8B34FDA7B4CB}"/>
              </a:ext>
            </a:extLst>
          </p:cNvPr>
          <p:cNvSpPr/>
          <p:nvPr/>
        </p:nvSpPr>
        <p:spPr>
          <a:xfrm>
            <a:off x="7938247" y="4024075"/>
            <a:ext cx="374654" cy="269226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E214F782-C284-170A-9A3C-3D3CBCCC9F56}"/>
              </a:ext>
            </a:extLst>
          </p:cNvPr>
          <p:cNvSpPr txBox="1"/>
          <p:nvPr/>
        </p:nvSpPr>
        <p:spPr>
          <a:xfrm>
            <a:off x="7938247" y="4025231"/>
            <a:ext cx="3818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AR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BCB114F-B51C-21B8-2800-3D3798285A1B}"/>
              </a:ext>
            </a:extLst>
          </p:cNvPr>
          <p:cNvGrpSpPr/>
          <p:nvPr/>
        </p:nvGrpSpPr>
        <p:grpSpPr>
          <a:xfrm rot="15919428">
            <a:off x="7777678" y="4209707"/>
            <a:ext cx="181858" cy="225135"/>
            <a:chOff x="7498534" y="3802335"/>
            <a:chExt cx="317457" cy="352289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A9CA597-57C2-05CE-C19D-F25B3282CC96}"/>
                </a:ext>
              </a:extLst>
            </p:cNvPr>
            <p:cNvCxnSpPr>
              <a:cxnSpLocks/>
            </p:cNvCxnSpPr>
            <p:nvPr/>
          </p:nvCxnSpPr>
          <p:spPr>
            <a:xfrm rot="5680572" flipV="1">
              <a:off x="7475545" y="3825324"/>
              <a:ext cx="269812" cy="223834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116C722F-06EA-F216-01D8-BD3DDF4DFA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621902" y="4031050"/>
              <a:ext cx="194089" cy="123574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1DF6BA7F-DAAC-60B4-5A5D-0F5E2C58EBD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rot="19850860">
            <a:off x="8071572" y="3441824"/>
            <a:ext cx="534739" cy="174878"/>
          </a:xfrm>
          <a:prstGeom prst="rect">
            <a:avLst/>
          </a:prstGeom>
        </p:spPr>
      </p:pic>
      <p:pic>
        <p:nvPicPr>
          <p:cNvPr id="24" name="Picture 23" descr="A computer mouse with a cord&#10;&#10;Description automatically generated">
            <a:extLst>
              <a:ext uri="{FF2B5EF4-FFF2-40B4-BE49-F238E27FC236}">
                <a16:creationId xmlns:a16="http://schemas.microsoft.com/office/drawing/2014/main" id="{0821FE90-82F8-AD41-FCD4-5D39D381680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539749" y="3027992"/>
            <a:ext cx="1408694" cy="675348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E7D8ED6F-C971-E99B-2772-947A0DA486EE}"/>
              </a:ext>
            </a:extLst>
          </p:cNvPr>
          <p:cNvSpPr txBox="1"/>
          <p:nvPr/>
        </p:nvSpPr>
        <p:spPr>
          <a:xfrm>
            <a:off x="8532796" y="2809758"/>
            <a:ext cx="1246085" cy="2747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Open chromatin</a:t>
            </a:r>
          </a:p>
        </p:txBody>
      </p:sp>
      <p:sp>
        <p:nvSpPr>
          <p:cNvPr id="26" name="Rounded Rectangle 14">
            <a:extLst>
              <a:ext uri="{FF2B5EF4-FFF2-40B4-BE49-F238E27FC236}">
                <a16:creationId xmlns:a16="http://schemas.microsoft.com/office/drawing/2014/main" id="{B604AA4D-0DD8-4BE1-B368-1211957E793D}"/>
              </a:ext>
            </a:extLst>
          </p:cNvPr>
          <p:cNvSpPr/>
          <p:nvPr/>
        </p:nvSpPr>
        <p:spPr>
          <a:xfrm>
            <a:off x="10406968" y="2870144"/>
            <a:ext cx="1381572" cy="887518"/>
          </a:xfrm>
          <a:prstGeom prst="roundRect">
            <a:avLst>
              <a:gd name="adj" fmla="val 13951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0"/>
                  <a:lumOff val="100000"/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DC83997-A3C3-33D9-F32D-338764BF0300}"/>
              </a:ext>
            </a:extLst>
          </p:cNvPr>
          <p:cNvSpPr txBox="1"/>
          <p:nvPr/>
        </p:nvSpPr>
        <p:spPr>
          <a:xfrm>
            <a:off x="10427096" y="2907696"/>
            <a:ext cx="1476000" cy="775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Tumor suppressor gene transcription </a:t>
            </a:r>
            <a:b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05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Tumor cell inhibition</a:t>
            </a:r>
          </a:p>
        </p:txBody>
      </p:sp>
      <p:sp>
        <p:nvSpPr>
          <p:cNvPr id="28" name="Multiplication Sign 27">
            <a:extLst>
              <a:ext uri="{FF2B5EF4-FFF2-40B4-BE49-F238E27FC236}">
                <a16:creationId xmlns:a16="http://schemas.microsoft.com/office/drawing/2014/main" id="{FFD5645C-7746-FB77-65BD-A375C461A129}"/>
              </a:ext>
            </a:extLst>
          </p:cNvPr>
          <p:cNvSpPr/>
          <p:nvPr/>
        </p:nvSpPr>
        <p:spPr>
          <a:xfrm rot="19467188">
            <a:off x="8150641" y="3373831"/>
            <a:ext cx="384917" cy="386482"/>
          </a:xfrm>
          <a:prstGeom prst="mathMultiply">
            <a:avLst>
              <a:gd name="adj1" fmla="val 11249"/>
            </a:avLst>
          </a:prstGeom>
          <a:solidFill>
            <a:srgbClr val="D845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D8453A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AB392D12-2154-D5FB-9E77-01E393A032B4}"/>
              </a:ext>
            </a:extLst>
          </p:cNvPr>
          <p:cNvSpPr/>
          <p:nvPr/>
        </p:nvSpPr>
        <p:spPr>
          <a:xfrm>
            <a:off x="9876475" y="3207887"/>
            <a:ext cx="520429" cy="187855"/>
          </a:xfrm>
          <a:prstGeom prst="rightArrow">
            <a:avLst>
              <a:gd name="adj1" fmla="val 50000"/>
              <a:gd name="adj2" fmla="val 74505"/>
            </a:avLst>
          </a:prstGeom>
          <a:gradFill flip="none" rotWithShape="1">
            <a:gsLst>
              <a:gs pos="0">
                <a:srgbClr val="E9B9AC"/>
              </a:gs>
              <a:gs pos="65000">
                <a:srgbClr val="DE473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C5207F2F-8052-9BED-0BFB-32A719A321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9708" y="67809"/>
            <a:ext cx="1939749" cy="1028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1152000" tIns="45720" rIns="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Full </a:t>
            </a:r>
            <a:br>
              <a:rPr lang="en-US" b="1" dirty="0">
                <a:solidFill>
                  <a:srgbClr val="002060"/>
                </a:solidFill>
              </a:rPr>
            </a:br>
            <a:r>
              <a:rPr lang="en-US" b="1" dirty="0">
                <a:solidFill>
                  <a:srgbClr val="002060"/>
                </a:solidFill>
              </a:rPr>
              <a:t>MOA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23D781B-AB43-9945-8DB5-A372D4D26E4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229162" y="135759"/>
            <a:ext cx="892800" cy="8928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7D6F7CA-452A-CB91-53B6-5FEA409C4A01}"/>
              </a:ext>
            </a:extLst>
          </p:cNvPr>
          <p:cNvSpPr txBox="1"/>
          <p:nvPr/>
        </p:nvSpPr>
        <p:spPr>
          <a:xfrm>
            <a:off x="8163127" y="280729"/>
            <a:ext cx="1977209" cy="6001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GB" sz="1100" dirty="0">
                <a:solidFill>
                  <a:schemeClr val="bg1"/>
                </a:solidFill>
              </a:rPr>
              <a:t>The MOA can be viewed as a supplementary material using the poster QR code.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6804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4CD73-FD04-E072-052E-5364A78E1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65124"/>
            <a:ext cx="10972800" cy="845111"/>
          </a:xfrm>
        </p:spPr>
        <p:txBody>
          <a:bodyPr/>
          <a:lstStyle/>
          <a:p>
            <a:r>
              <a:rPr lang="en-US"/>
              <a:t>Methods: Study design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2C5510-5C28-FC0D-1D40-8D6DCBF79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83564" y="217034"/>
            <a:ext cx="874486" cy="365125"/>
          </a:xfrm>
        </p:spPr>
        <p:txBody>
          <a:bodyPr/>
          <a:lstStyle/>
          <a:p>
            <a:fld id="{BE33F7A0-71F0-446B-9DE8-6D75BE64EE0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3136EE-73C8-CF1E-30A3-D574563B2A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59671" y="6271847"/>
            <a:ext cx="5852160" cy="281354"/>
          </a:xfrm>
        </p:spPr>
        <p:txBody>
          <a:bodyPr/>
          <a:lstStyle/>
          <a:p>
            <a:r>
              <a:rPr lang="en-US"/>
              <a:t>Michael Thomas Schweizer</a:t>
            </a:r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159C43A2-CCD6-2EAF-E4C0-AFE3232224F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763" y="6019800"/>
            <a:ext cx="10972800" cy="176213"/>
          </a:xfrm>
        </p:spPr>
        <p:txBody>
          <a:bodyPr/>
          <a:lstStyle/>
          <a:p>
            <a:r>
              <a:rPr lang="en-US" b="0" i="0" baseline="30000" dirty="0">
                <a:effectLst/>
                <a:latin typeface="+mn-lt"/>
                <a:cs typeface="Arial"/>
              </a:rPr>
              <a:t>†</a:t>
            </a:r>
            <a:r>
              <a:rPr lang="en-US" b="0" i="0" dirty="0">
                <a:effectLst/>
                <a:latin typeface="+mn-lt"/>
                <a:cs typeface="Arial"/>
              </a:rPr>
              <a:t>M</a:t>
            </a:r>
            <a:r>
              <a:rPr lang="en-US" dirty="0">
                <a:latin typeface="+mn-lt"/>
                <a:cs typeface="Arial"/>
              </a:rPr>
              <a:t>easured by RECIST 1.1 in patients with measurable disease at baseline</a:t>
            </a:r>
          </a:p>
          <a:p>
            <a:r>
              <a:rPr lang="en-US" baseline="30000" dirty="0">
                <a:latin typeface="+mn-lt"/>
              </a:rPr>
              <a:t>‡</a:t>
            </a:r>
            <a:r>
              <a:rPr lang="en-US" dirty="0">
                <a:latin typeface="+mn-lt"/>
              </a:rPr>
              <a:t>Including evaluation of the effect of food on the pharmacokinetics and safety profile of mevrometostat</a:t>
            </a:r>
            <a:br>
              <a:rPr lang="en-US" dirty="0">
                <a:latin typeface="+mn-lt"/>
              </a:rPr>
            </a:br>
            <a:r>
              <a:rPr lang="en-US" dirty="0">
                <a:latin typeface="+mn-lt"/>
                <a:cs typeface="Arial"/>
              </a:rPr>
              <a:t>ADT, androgen deprivation therapy; BID, twice daily; </a:t>
            </a:r>
            <a:r>
              <a:rPr lang="en-US" dirty="0" err="1">
                <a:latin typeface="+mn-lt"/>
                <a:cs typeface="Arial"/>
              </a:rPr>
              <a:t>mCRPC</a:t>
            </a:r>
            <a:r>
              <a:rPr lang="en-US" dirty="0">
                <a:latin typeface="+mn-lt"/>
                <a:cs typeface="Arial"/>
              </a:rPr>
              <a:t>, metastatic castration-resistant prostate cancer; OR, objective response; PCWG, Prostate Cancer Working Group; PSA</a:t>
            </a:r>
            <a:r>
              <a:rPr lang="en-US" baseline="-25000" dirty="0">
                <a:latin typeface="+mn-lt"/>
                <a:cs typeface="Arial"/>
              </a:rPr>
              <a:t>50</a:t>
            </a:r>
            <a:r>
              <a:rPr lang="en-US" dirty="0">
                <a:latin typeface="+mn-lt"/>
                <a:cs typeface="Arial"/>
              </a:rPr>
              <a:t>, decline in prostate-specific antigen of ≥50% from baseline; QD, once daily; R, randomization; RECIST, Response Evaluation Criteria in Solid Tumors; </a:t>
            </a:r>
            <a:r>
              <a:rPr lang="en-US" dirty="0" err="1">
                <a:latin typeface="+mn-lt"/>
                <a:cs typeface="Arial"/>
              </a:rPr>
              <a:t>rPFS</a:t>
            </a:r>
            <a:r>
              <a:rPr lang="en-US" dirty="0">
                <a:latin typeface="+mn-lt"/>
                <a:cs typeface="Arial"/>
              </a:rPr>
              <a:t>, radiographic progression-free survival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F960557-2143-2412-4CEC-B88AFFE4FE60}"/>
              </a:ext>
            </a:extLst>
          </p:cNvPr>
          <p:cNvSpPr txBox="1">
            <a:spLocks/>
          </p:cNvSpPr>
          <p:nvPr/>
        </p:nvSpPr>
        <p:spPr>
          <a:xfrm>
            <a:off x="9123740" y="3197146"/>
            <a:ext cx="2659373" cy="1332000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vert="horz" wrap="square" lIns="90000" tIns="45720" rIns="90000" bIns="45720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ctr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Secondary endpoints: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180000" marR="0" lvl="2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kumimoji="0" lang="en-US" sz="1800" b="0" i="0" u="none" strike="noStrike" kern="1200" cap="none" spc="0" normalizeH="0" baseline="30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†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80000" marR="0" lvl="2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PSA</a:t>
            </a:r>
            <a:r>
              <a:rPr kumimoji="0" lang="en-US" sz="1800" b="0" i="0" u="none" strike="noStrike" kern="1200" cap="none" spc="0" normalizeH="0" baseline="-25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50</a:t>
            </a:r>
          </a:p>
          <a:p>
            <a:pPr marL="180000" marR="0" lvl="2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457200" algn="l"/>
              </a:tabLst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Pharmacokinetics</a:t>
            </a:r>
            <a:r>
              <a:rPr kumimoji="0" lang="en-US" sz="1800" b="0" i="0" u="none" strike="noStrike" kern="1200" cap="none" spc="0" normalizeH="0" baseline="3000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‡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62D8C2FC-45A4-564E-6406-363DE2BC2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7668" y="3485822"/>
            <a:ext cx="10015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>
                <a:solidFill>
                  <a:schemeClr val="bg2"/>
                </a:solidFill>
                <a:ea typeface="Arial" panose="020B0604020202020204" pitchFamily="34" charset="0"/>
                <a:cs typeface="Arial" panose="020B0604020202020204" pitchFamily="34" charset="0"/>
              </a:rPr>
              <a:t>N=81</a:t>
            </a: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80A3B276-FF2C-350E-DBF4-5A392364D0BC}"/>
              </a:ext>
            </a:extLst>
          </p:cNvPr>
          <p:cNvSpPr txBox="1">
            <a:spLocks noChangeArrowheads="1"/>
          </p:cNvSpPr>
          <p:nvPr/>
        </p:nvSpPr>
        <p:spPr bwMode="blackWhite">
          <a:xfrm>
            <a:off x="639763" y="1472283"/>
            <a:ext cx="2907042" cy="3056863"/>
          </a:xfrm>
          <a:prstGeom prst="rect">
            <a:avLst/>
          </a:prstGeom>
          <a:solidFill>
            <a:schemeClr val="bg2"/>
          </a:solidFill>
          <a:ln w="0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marL="0" marR="0" lvl="2" indent="0" defTabSz="457200" eaLnBrk="1" fontAlgn="base" latinLnBrk="0" hangingPunct="1">
              <a:lnSpc>
                <a:spcPct val="100000"/>
              </a:lnSpc>
              <a:spcBef>
                <a:spcPts val="300"/>
              </a:spcBef>
              <a:buClr>
                <a:srgbClr val="4D8EAA"/>
              </a:buClr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Patient population:</a:t>
            </a:r>
          </a:p>
          <a:p>
            <a:pPr marL="180000" marR="0" lvl="2" indent="-180000" defTabSz="457200" eaLnBrk="1" fontAlgn="auto" latinLnBrk="0" hangingPunct="1">
              <a:lnSpc>
                <a:spcPct val="100000"/>
              </a:lnSpc>
              <a:spcBef>
                <a:spcPts val="300"/>
              </a:spcBef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mCRPC</a:t>
            </a:r>
          </a:p>
          <a:p>
            <a:pPr marL="180000" marR="0" lvl="2" indent="-180000" defTabSz="457200" eaLnBrk="1" fontAlgn="auto" latinLnBrk="0" hangingPunct="1">
              <a:lnSpc>
                <a:spcPct val="100000"/>
              </a:lnSpc>
              <a:spcBef>
                <a:spcPts val="300"/>
              </a:spcBef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Prior abiraterone</a:t>
            </a:r>
          </a:p>
          <a:p>
            <a:pPr marL="180000" marR="0" lvl="2" indent="-180000" defTabSz="457200" eaLnBrk="1" fontAlgn="auto" latinLnBrk="0" hangingPunct="1">
              <a:lnSpc>
                <a:spcPct val="100000"/>
              </a:lnSpc>
              <a:spcBef>
                <a:spcPts val="300"/>
              </a:spcBef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≤1 regimen of prior chemotherapy in any setting</a:t>
            </a:r>
          </a:p>
          <a:p>
            <a:pPr marL="180000" marR="0" lvl="2" indent="-180000" defTabSz="457200" eaLnBrk="1" fontAlgn="auto" latinLnBrk="0" hangingPunct="1">
              <a:lnSpc>
                <a:spcPct val="100000"/>
              </a:lnSpc>
              <a:spcBef>
                <a:spcPts val="300"/>
              </a:spcBef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Evidence of progression per modified PCWG3 criteria</a:t>
            </a:r>
          </a:p>
          <a:p>
            <a:pPr marL="180000" marR="0" lvl="2" indent="-180000" defTabSz="457200" eaLnBrk="1" fontAlgn="auto" latinLnBrk="0" hangingPunct="1">
              <a:lnSpc>
                <a:spcPct val="100000"/>
              </a:lnSpc>
              <a:spcBef>
                <a:spcPts val="300"/>
              </a:spcBef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kern="0">
                <a:ea typeface="Arial" panose="020B0604020202020204" pitchFamily="34" charset="0"/>
                <a:cs typeface="Arial" panose="020B0604020202020204" pitchFamily="34" charset="0"/>
              </a:rPr>
              <a:t>Ongoing ADT</a:t>
            </a: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12" name="Ink 2">
                <a:extLst>
                  <a:ext uri="{FF2B5EF4-FFF2-40B4-BE49-F238E27FC236}">
                    <a16:creationId xmlns:a16="http://schemas.microsoft.com/office/drawing/2014/main" id="{E89D0473-DC7A-82DB-9F70-2661E60FD5BA}"/>
                  </a:ext>
                </a:extLst>
              </p14:cNvPr>
              <p14:cNvContentPartPr/>
              <p14:nvPr/>
            </p14:nvContentPartPr>
            <p14:xfrm>
              <a:off x="10321455" y="1632212"/>
              <a:ext cx="346" cy="346"/>
            </p14:xfrm>
          </p:contentPart>
        </mc:Choice>
        <mc:Fallback xmlns="">
          <p:pic>
            <p:nvPicPr>
              <p:cNvPr id="12" name="Ink 2">
                <a:extLst>
                  <a:ext uri="{FF2B5EF4-FFF2-40B4-BE49-F238E27FC236}">
                    <a16:creationId xmlns:a16="http://schemas.microsoft.com/office/drawing/2014/main" id="{E89D0473-DC7A-82DB-9F70-2661E60FD5B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304155" y="1528412"/>
                <a:ext cx="34600" cy="207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3" name="Group 2">
            <a:extLst>
              <a:ext uri="{FF2B5EF4-FFF2-40B4-BE49-F238E27FC236}">
                <a16:creationId xmlns:a16="http://schemas.microsoft.com/office/drawing/2014/main" id="{7E88EA2E-F43E-84ED-3BFB-BAB3F538A8C5}"/>
              </a:ext>
            </a:extLst>
          </p:cNvPr>
          <p:cNvGrpSpPr/>
          <p:nvPr/>
        </p:nvGrpSpPr>
        <p:grpSpPr>
          <a:xfrm>
            <a:off x="9798437" y="1424271"/>
            <a:ext cx="346" cy="346"/>
            <a:chOff x="10027294" y="1705348"/>
            <a:chExt cx="360" cy="36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7">
              <p14:nvContentPartPr>
                <p14:cNvPr id="14" name="Ink 5">
                  <a:extLst>
                    <a:ext uri="{FF2B5EF4-FFF2-40B4-BE49-F238E27FC236}">
                      <a16:creationId xmlns:a16="http://schemas.microsoft.com/office/drawing/2014/main" id="{12DD1180-DEBF-D3AD-922A-BC4D59C7C86F}"/>
                    </a:ext>
                  </a:extLst>
                </p14:cNvPr>
                <p14:cNvContentPartPr/>
                <p14:nvPr/>
              </p14:nvContentPartPr>
              <p14:xfrm>
                <a:off x="10027294" y="1705348"/>
                <a:ext cx="360" cy="360"/>
              </p14:xfrm>
            </p:contentPart>
          </mc:Choice>
          <mc:Fallback xmlns="">
            <p:pic>
              <p:nvPicPr>
                <p:cNvPr id="14" name="Ink 5">
                  <a:extLst>
                    <a:ext uri="{FF2B5EF4-FFF2-40B4-BE49-F238E27FC236}">
                      <a16:creationId xmlns:a16="http://schemas.microsoft.com/office/drawing/2014/main" id="{12DD1180-DEBF-D3AD-922A-BC4D59C7C86F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0009294" y="1597348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9">
              <p14:nvContentPartPr>
                <p14:cNvPr id="15" name="Ink 9">
                  <a:extLst>
                    <a:ext uri="{FF2B5EF4-FFF2-40B4-BE49-F238E27FC236}">
                      <a16:creationId xmlns:a16="http://schemas.microsoft.com/office/drawing/2014/main" id="{5AF99BE0-1063-785F-4CDD-76B42EAEA2AE}"/>
                    </a:ext>
                  </a:extLst>
                </p14:cNvPr>
                <p14:cNvContentPartPr/>
                <p14:nvPr/>
              </p14:nvContentPartPr>
              <p14:xfrm>
                <a:off x="10027294" y="1705348"/>
                <a:ext cx="360" cy="360"/>
              </p14:xfrm>
            </p:contentPart>
          </mc:Choice>
          <mc:Fallback xmlns="">
            <p:pic>
              <p:nvPicPr>
                <p:cNvPr id="15" name="Ink 9">
                  <a:extLst>
                    <a:ext uri="{FF2B5EF4-FFF2-40B4-BE49-F238E27FC236}">
                      <a16:creationId xmlns:a16="http://schemas.microsoft.com/office/drawing/2014/main" id="{5AF99BE0-1063-785F-4CDD-76B42EAEA2AE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0009294" y="1597348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0">
              <p14:nvContentPartPr>
                <p14:cNvPr id="16" name="Ink 10">
                  <a:extLst>
                    <a:ext uri="{FF2B5EF4-FFF2-40B4-BE49-F238E27FC236}">
                      <a16:creationId xmlns:a16="http://schemas.microsoft.com/office/drawing/2014/main" id="{79EBFC70-9FB3-3481-03E1-AC49D12C4684}"/>
                    </a:ext>
                  </a:extLst>
                </p14:cNvPr>
                <p14:cNvContentPartPr/>
                <p14:nvPr/>
              </p14:nvContentPartPr>
              <p14:xfrm>
                <a:off x="10027294" y="1705348"/>
                <a:ext cx="360" cy="360"/>
              </p14:xfrm>
            </p:contentPart>
          </mc:Choice>
          <mc:Fallback xmlns="">
            <p:pic>
              <p:nvPicPr>
                <p:cNvPr id="16" name="Ink 10">
                  <a:extLst>
                    <a:ext uri="{FF2B5EF4-FFF2-40B4-BE49-F238E27FC236}">
                      <a16:creationId xmlns:a16="http://schemas.microsoft.com/office/drawing/2014/main" id="{79EBFC70-9FB3-3481-03E1-AC49D12C4684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0009294" y="1597348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1">
              <p14:nvContentPartPr>
                <p14:cNvPr id="17" name="Ink 11">
                  <a:extLst>
                    <a:ext uri="{FF2B5EF4-FFF2-40B4-BE49-F238E27FC236}">
                      <a16:creationId xmlns:a16="http://schemas.microsoft.com/office/drawing/2014/main" id="{C0414257-A3CB-ABE4-D7D6-52B2E65910C1}"/>
                    </a:ext>
                  </a:extLst>
                </p14:cNvPr>
                <p14:cNvContentPartPr/>
                <p14:nvPr/>
              </p14:nvContentPartPr>
              <p14:xfrm>
                <a:off x="10027294" y="1705348"/>
                <a:ext cx="360" cy="360"/>
              </p14:xfrm>
            </p:contentPart>
          </mc:Choice>
          <mc:Fallback xmlns="">
            <p:pic>
              <p:nvPicPr>
                <p:cNvPr id="17" name="Ink 11">
                  <a:extLst>
                    <a:ext uri="{FF2B5EF4-FFF2-40B4-BE49-F238E27FC236}">
                      <a16:creationId xmlns:a16="http://schemas.microsoft.com/office/drawing/2014/main" id="{C0414257-A3CB-ABE4-D7D6-52B2E65910C1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0009294" y="1597348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2">
            <p14:nvContentPartPr>
              <p14:cNvPr id="18" name="Ink 2">
                <a:extLst>
                  <a:ext uri="{FF2B5EF4-FFF2-40B4-BE49-F238E27FC236}">
                    <a16:creationId xmlns:a16="http://schemas.microsoft.com/office/drawing/2014/main" id="{5AE2346F-4C39-FA3A-E759-75B8727E917C}"/>
                  </a:ext>
                </a:extLst>
              </p14:cNvPr>
              <p14:cNvContentPartPr/>
              <p14:nvPr/>
            </p14:nvContentPartPr>
            <p14:xfrm>
              <a:off x="8855381" y="4236934"/>
              <a:ext cx="346" cy="346"/>
            </p14:xfrm>
          </p:contentPart>
        </mc:Choice>
        <mc:Fallback xmlns="">
          <p:pic>
            <p:nvPicPr>
              <p:cNvPr id="18" name="Ink 2">
                <a:extLst>
                  <a:ext uri="{FF2B5EF4-FFF2-40B4-BE49-F238E27FC236}">
                    <a16:creationId xmlns:a16="http://schemas.microsoft.com/office/drawing/2014/main" id="{5AE2346F-4C39-FA3A-E759-75B8727E917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8838081" y="4133134"/>
                <a:ext cx="34600" cy="20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14">
            <p14:nvContentPartPr>
              <p14:cNvPr id="19" name="Ink 2">
                <a:extLst>
                  <a:ext uri="{FF2B5EF4-FFF2-40B4-BE49-F238E27FC236}">
                    <a16:creationId xmlns:a16="http://schemas.microsoft.com/office/drawing/2014/main" id="{FAEF4B32-F39E-B01D-E7CB-40BABD252B00}"/>
                  </a:ext>
                </a:extLst>
              </p14:cNvPr>
              <p14:cNvContentPartPr/>
              <p14:nvPr/>
            </p14:nvContentPartPr>
            <p14:xfrm>
              <a:off x="8846047" y="2618791"/>
              <a:ext cx="346" cy="346"/>
            </p14:xfrm>
          </p:contentPart>
        </mc:Choice>
        <mc:Fallback xmlns="">
          <p:pic>
            <p:nvPicPr>
              <p:cNvPr id="19" name="Ink 2">
                <a:extLst>
                  <a:ext uri="{FF2B5EF4-FFF2-40B4-BE49-F238E27FC236}">
                    <a16:creationId xmlns:a16="http://schemas.microsoft.com/office/drawing/2014/main" id="{FAEF4B32-F39E-B01D-E7CB-40BABD252B00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8828747" y="2514991"/>
                <a:ext cx="34600" cy="207600"/>
              </a:xfrm>
              <a:prstGeom prst="rect">
                <a:avLst/>
              </a:prstGeom>
            </p:spPr>
          </p:pic>
        </mc:Fallback>
      </mc:AlternateContent>
      <p:grpSp>
        <p:nvGrpSpPr>
          <p:cNvPr id="20" name="Group 2">
            <a:extLst>
              <a:ext uri="{FF2B5EF4-FFF2-40B4-BE49-F238E27FC236}">
                <a16:creationId xmlns:a16="http://schemas.microsoft.com/office/drawing/2014/main" id="{F3FF939A-C04E-4F95-F32E-2B930C0DDBF4}"/>
              </a:ext>
            </a:extLst>
          </p:cNvPr>
          <p:cNvGrpSpPr/>
          <p:nvPr/>
        </p:nvGrpSpPr>
        <p:grpSpPr>
          <a:xfrm>
            <a:off x="10538310" y="1336851"/>
            <a:ext cx="88922" cy="99302"/>
            <a:chOff x="10787974" y="1612828"/>
            <a:chExt cx="92520" cy="10332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6">
              <p14:nvContentPartPr>
                <p14:cNvPr id="21" name="Ink 15">
                  <a:extLst>
                    <a:ext uri="{FF2B5EF4-FFF2-40B4-BE49-F238E27FC236}">
                      <a16:creationId xmlns:a16="http://schemas.microsoft.com/office/drawing/2014/main" id="{CAEF4D85-76B4-ECC2-4492-A3908BAF2CE5}"/>
                    </a:ext>
                  </a:extLst>
                </p14:cNvPr>
                <p14:cNvContentPartPr/>
                <p14:nvPr/>
              </p14:nvContentPartPr>
              <p14:xfrm>
                <a:off x="10787974" y="1705348"/>
                <a:ext cx="360" cy="360"/>
              </p14:xfrm>
            </p:contentPart>
          </mc:Choice>
          <mc:Fallback xmlns="">
            <p:pic>
              <p:nvPicPr>
                <p:cNvPr id="21" name="Ink 15">
                  <a:extLst>
                    <a:ext uri="{FF2B5EF4-FFF2-40B4-BE49-F238E27FC236}">
                      <a16:creationId xmlns:a16="http://schemas.microsoft.com/office/drawing/2014/main" id="{CAEF4D85-76B4-ECC2-4492-A3908BAF2CE5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0769974" y="1597348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8">
              <p14:nvContentPartPr>
                <p14:cNvPr id="22" name="Ink 16">
                  <a:extLst>
                    <a:ext uri="{FF2B5EF4-FFF2-40B4-BE49-F238E27FC236}">
                      <a16:creationId xmlns:a16="http://schemas.microsoft.com/office/drawing/2014/main" id="{86ED9519-FE75-8289-DC99-565E868CD419}"/>
                    </a:ext>
                  </a:extLst>
                </p14:cNvPr>
                <p14:cNvContentPartPr/>
                <p14:nvPr/>
              </p14:nvContentPartPr>
              <p14:xfrm>
                <a:off x="10797694" y="1684828"/>
                <a:ext cx="360" cy="360"/>
              </p14:xfrm>
            </p:contentPart>
          </mc:Choice>
          <mc:Fallback xmlns="">
            <p:pic>
              <p:nvPicPr>
                <p:cNvPr id="22" name="Ink 16">
                  <a:extLst>
                    <a:ext uri="{FF2B5EF4-FFF2-40B4-BE49-F238E27FC236}">
                      <a16:creationId xmlns:a16="http://schemas.microsoft.com/office/drawing/2014/main" id="{86ED9519-FE75-8289-DC99-565E868CD419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0779694" y="1576828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0">
              <p14:nvContentPartPr>
                <p14:cNvPr id="23" name="Ink 17">
                  <a:extLst>
                    <a:ext uri="{FF2B5EF4-FFF2-40B4-BE49-F238E27FC236}">
                      <a16:creationId xmlns:a16="http://schemas.microsoft.com/office/drawing/2014/main" id="{19576036-8E87-5F8D-C85E-2351CED798B5}"/>
                    </a:ext>
                  </a:extLst>
                </p14:cNvPr>
                <p14:cNvContentPartPr/>
                <p14:nvPr/>
              </p14:nvContentPartPr>
              <p14:xfrm>
                <a:off x="10839094" y="1612828"/>
                <a:ext cx="360" cy="360"/>
              </p14:xfrm>
            </p:contentPart>
          </mc:Choice>
          <mc:Fallback xmlns="">
            <p:pic>
              <p:nvPicPr>
                <p:cNvPr id="23" name="Ink 17">
                  <a:extLst>
                    <a:ext uri="{FF2B5EF4-FFF2-40B4-BE49-F238E27FC236}">
                      <a16:creationId xmlns:a16="http://schemas.microsoft.com/office/drawing/2014/main" id="{19576036-8E87-5F8D-C85E-2351CED798B5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0821094" y="1504828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2">
              <p14:nvContentPartPr>
                <p14:cNvPr id="24" name="Ink 18">
                  <a:extLst>
                    <a:ext uri="{FF2B5EF4-FFF2-40B4-BE49-F238E27FC236}">
                      <a16:creationId xmlns:a16="http://schemas.microsoft.com/office/drawing/2014/main" id="{A45597B5-9C0E-EEC7-AC3A-3DC92DE29CB6}"/>
                    </a:ext>
                  </a:extLst>
                </p14:cNvPr>
                <p14:cNvContentPartPr/>
                <p14:nvPr/>
              </p14:nvContentPartPr>
              <p14:xfrm>
                <a:off x="10880134" y="1715788"/>
                <a:ext cx="360" cy="360"/>
              </p14:xfrm>
            </p:contentPart>
          </mc:Choice>
          <mc:Fallback xmlns="">
            <p:pic>
              <p:nvPicPr>
                <p:cNvPr id="24" name="Ink 18">
                  <a:extLst>
                    <a:ext uri="{FF2B5EF4-FFF2-40B4-BE49-F238E27FC236}">
                      <a16:creationId xmlns:a16="http://schemas.microsoft.com/office/drawing/2014/main" id="{A45597B5-9C0E-EEC7-AC3A-3DC92DE29CB6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0862134" y="1607788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4">
            <p14:nvContentPartPr>
              <p14:cNvPr id="25" name="Ink 2">
                <a:extLst>
                  <a:ext uri="{FF2B5EF4-FFF2-40B4-BE49-F238E27FC236}">
                    <a16:creationId xmlns:a16="http://schemas.microsoft.com/office/drawing/2014/main" id="{4A18ACFA-C9DD-124F-F9E5-DBA987ADE132}"/>
                  </a:ext>
                </a:extLst>
              </p14:cNvPr>
              <p14:cNvContentPartPr/>
              <p14:nvPr/>
            </p14:nvContentPartPr>
            <p14:xfrm>
              <a:off x="6979759" y="3827353"/>
              <a:ext cx="346" cy="346"/>
            </p14:xfrm>
          </p:contentPart>
        </mc:Choice>
        <mc:Fallback xmlns="">
          <p:pic>
            <p:nvPicPr>
              <p:cNvPr id="25" name="Ink 2">
                <a:extLst>
                  <a:ext uri="{FF2B5EF4-FFF2-40B4-BE49-F238E27FC236}">
                    <a16:creationId xmlns:a16="http://schemas.microsoft.com/office/drawing/2014/main" id="{4A18ACFA-C9DD-124F-F9E5-DBA987ADE132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6962459" y="3723553"/>
                <a:ext cx="34600" cy="207600"/>
              </a:xfrm>
              <a:prstGeom prst="rect">
                <a:avLst/>
              </a:prstGeom>
            </p:spPr>
          </p:pic>
        </mc:Fallback>
      </mc:AlternateContent>
      <p:grpSp>
        <p:nvGrpSpPr>
          <p:cNvPr id="26" name="Group 2">
            <a:extLst>
              <a:ext uri="{FF2B5EF4-FFF2-40B4-BE49-F238E27FC236}">
                <a16:creationId xmlns:a16="http://schemas.microsoft.com/office/drawing/2014/main" id="{4B403731-60C2-28E2-A6B9-DE49A6DAA0AB}"/>
              </a:ext>
            </a:extLst>
          </p:cNvPr>
          <p:cNvGrpSpPr/>
          <p:nvPr/>
        </p:nvGrpSpPr>
        <p:grpSpPr>
          <a:xfrm>
            <a:off x="6160835" y="1844169"/>
            <a:ext cx="346" cy="346"/>
            <a:chOff x="5578774" y="2321668"/>
            <a:chExt cx="360" cy="36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6">
              <p14:nvContentPartPr>
                <p14:cNvPr id="27" name="Ink 21">
                  <a:extLst>
                    <a:ext uri="{FF2B5EF4-FFF2-40B4-BE49-F238E27FC236}">
                      <a16:creationId xmlns:a16="http://schemas.microsoft.com/office/drawing/2014/main" id="{461AF0A0-54D8-E1C1-7D7D-788D7028AA5E}"/>
                    </a:ext>
                  </a:extLst>
                </p14:cNvPr>
                <p14:cNvContentPartPr/>
                <p14:nvPr/>
              </p14:nvContentPartPr>
              <p14:xfrm>
                <a:off x="5578774" y="2321668"/>
                <a:ext cx="360" cy="360"/>
              </p14:xfrm>
            </p:contentPart>
          </mc:Choice>
          <mc:Fallback xmlns="">
            <p:pic>
              <p:nvPicPr>
                <p:cNvPr id="27" name="Ink 21">
                  <a:extLst>
                    <a:ext uri="{FF2B5EF4-FFF2-40B4-BE49-F238E27FC236}">
                      <a16:creationId xmlns:a16="http://schemas.microsoft.com/office/drawing/2014/main" id="{461AF0A0-54D8-E1C1-7D7D-788D7028AA5E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5560774" y="2213668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8">
              <p14:nvContentPartPr>
                <p14:cNvPr id="28" name="Ink 22">
                  <a:extLst>
                    <a:ext uri="{FF2B5EF4-FFF2-40B4-BE49-F238E27FC236}">
                      <a16:creationId xmlns:a16="http://schemas.microsoft.com/office/drawing/2014/main" id="{C89C5DE1-56D9-394F-148F-FA1A5D61BE79}"/>
                    </a:ext>
                  </a:extLst>
                </p14:cNvPr>
                <p14:cNvContentPartPr/>
                <p14:nvPr/>
              </p14:nvContentPartPr>
              <p14:xfrm>
                <a:off x="5578774" y="2321668"/>
                <a:ext cx="360" cy="360"/>
              </p14:xfrm>
            </p:contentPart>
          </mc:Choice>
          <mc:Fallback xmlns="">
            <p:pic>
              <p:nvPicPr>
                <p:cNvPr id="28" name="Ink 22">
                  <a:extLst>
                    <a:ext uri="{FF2B5EF4-FFF2-40B4-BE49-F238E27FC236}">
                      <a16:creationId xmlns:a16="http://schemas.microsoft.com/office/drawing/2014/main" id="{C89C5DE1-56D9-394F-148F-FA1A5D61BE79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5560774" y="2213668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9" name="Group 2">
            <a:extLst>
              <a:ext uri="{FF2B5EF4-FFF2-40B4-BE49-F238E27FC236}">
                <a16:creationId xmlns:a16="http://schemas.microsoft.com/office/drawing/2014/main" id="{35405145-DEAC-424E-13DB-871B7E80E914}"/>
              </a:ext>
            </a:extLst>
          </p:cNvPr>
          <p:cNvGrpSpPr/>
          <p:nvPr/>
        </p:nvGrpSpPr>
        <p:grpSpPr>
          <a:xfrm>
            <a:off x="6131107" y="3984984"/>
            <a:ext cx="346" cy="346"/>
            <a:chOff x="5547814" y="4551148"/>
            <a:chExt cx="360" cy="36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29">
              <p14:nvContentPartPr>
                <p14:cNvPr id="30" name="Ink 24">
                  <a:extLst>
                    <a:ext uri="{FF2B5EF4-FFF2-40B4-BE49-F238E27FC236}">
                      <a16:creationId xmlns:a16="http://schemas.microsoft.com/office/drawing/2014/main" id="{AD23FF05-12D1-5CDA-B706-C0BDAD9430B5}"/>
                    </a:ext>
                  </a:extLst>
                </p14:cNvPr>
                <p14:cNvContentPartPr/>
                <p14:nvPr/>
              </p14:nvContentPartPr>
              <p14:xfrm>
                <a:off x="5547814" y="4551148"/>
                <a:ext cx="360" cy="360"/>
              </p14:xfrm>
            </p:contentPart>
          </mc:Choice>
          <mc:Fallback xmlns="">
            <p:pic>
              <p:nvPicPr>
                <p:cNvPr id="30" name="Ink 24">
                  <a:extLst>
                    <a:ext uri="{FF2B5EF4-FFF2-40B4-BE49-F238E27FC236}">
                      <a16:creationId xmlns:a16="http://schemas.microsoft.com/office/drawing/2014/main" id="{AD23FF05-12D1-5CDA-B706-C0BDAD9430B5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529814" y="4443148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31">
              <p14:nvContentPartPr>
                <p14:cNvPr id="31" name="Ink 25">
                  <a:extLst>
                    <a:ext uri="{FF2B5EF4-FFF2-40B4-BE49-F238E27FC236}">
                      <a16:creationId xmlns:a16="http://schemas.microsoft.com/office/drawing/2014/main" id="{D67BA4E3-4841-F76E-51B1-B865F18969E8}"/>
                    </a:ext>
                  </a:extLst>
                </p14:cNvPr>
                <p14:cNvContentPartPr/>
                <p14:nvPr/>
              </p14:nvContentPartPr>
              <p14:xfrm>
                <a:off x="5547814" y="4551148"/>
                <a:ext cx="360" cy="360"/>
              </p14:xfrm>
            </p:contentPart>
          </mc:Choice>
          <mc:Fallback xmlns="">
            <p:pic>
              <p:nvPicPr>
                <p:cNvPr id="31" name="Ink 25">
                  <a:extLst>
                    <a:ext uri="{FF2B5EF4-FFF2-40B4-BE49-F238E27FC236}">
                      <a16:creationId xmlns:a16="http://schemas.microsoft.com/office/drawing/2014/main" id="{D67BA4E3-4841-F76E-51B1-B865F18969E8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529814" y="4443148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32">
              <p14:nvContentPartPr>
                <p14:cNvPr id="32" name="Ink 26">
                  <a:extLst>
                    <a:ext uri="{FF2B5EF4-FFF2-40B4-BE49-F238E27FC236}">
                      <a16:creationId xmlns:a16="http://schemas.microsoft.com/office/drawing/2014/main" id="{9659FB98-F53F-B88F-760F-A9DF2FDA48A1}"/>
                    </a:ext>
                  </a:extLst>
                </p14:cNvPr>
                <p14:cNvContentPartPr/>
                <p14:nvPr/>
              </p14:nvContentPartPr>
              <p14:xfrm>
                <a:off x="5547814" y="4551148"/>
                <a:ext cx="360" cy="360"/>
              </p14:xfrm>
            </p:contentPart>
          </mc:Choice>
          <mc:Fallback xmlns="">
            <p:pic>
              <p:nvPicPr>
                <p:cNvPr id="32" name="Ink 26">
                  <a:extLst>
                    <a:ext uri="{FF2B5EF4-FFF2-40B4-BE49-F238E27FC236}">
                      <a16:creationId xmlns:a16="http://schemas.microsoft.com/office/drawing/2014/main" id="{9659FB98-F53F-B88F-760F-A9DF2FDA48A1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529814" y="4443148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33">
              <p14:nvContentPartPr>
                <p14:cNvPr id="33" name="Ink 27">
                  <a:extLst>
                    <a:ext uri="{FF2B5EF4-FFF2-40B4-BE49-F238E27FC236}">
                      <a16:creationId xmlns:a16="http://schemas.microsoft.com/office/drawing/2014/main" id="{646946AE-FC27-87C4-FAF1-392355CB8BF3}"/>
                    </a:ext>
                  </a:extLst>
                </p14:cNvPr>
                <p14:cNvContentPartPr/>
                <p14:nvPr/>
              </p14:nvContentPartPr>
              <p14:xfrm>
                <a:off x="5547814" y="4551148"/>
                <a:ext cx="360" cy="360"/>
              </p14:xfrm>
            </p:contentPart>
          </mc:Choice>
          <mc:Fallback xmlns="">
            <p:pic>
              <p:nvPicPr>
                <p:cNvPr id="33" name="Ink 27">
                  <a:extLst>
                    <a:ext uri="{FF2B5EF4-FFF2-40B4-BE49-F238E27FC236}">
                      <a16:creationId xmlns:a16="http://schemas.microsoft.com/office/drawing/2014/main" id="{646946AE-FC27-87C4-FAF1-392355CB8BF3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529814" y="4443148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34">
              <p14:nvContentPartPr>
                <p14:cNvPr id="34" name="Ink 28">
                  <a:extLst>
                    <a:ext uri="{FF2B5EF4-FFF2-40B4-BE49-F238E27FC236}">
                      <a16:creationId xmlns:a16="http://schemas.microsoft.com/office/drawing/2014/main" id="{BBB70F55-3140-81FA-8EAB-E52739B908A4}"/>
                    </a:ext>
                  </a:extLst>
                </p14:cNvPr>
                <p14:cNvContentPartPr/>
                <p14:nvPr/>
              </p14:nvContentPartPr>
              <p14:xfrm>
                <a:off x="5547814" y="4551148"/>
                <a:ext cx="360" cy="360"/>
              </p14:xfrm>
            </p:contentPart>
          </mc:Choice>
          <mc:Fallback xmlns="">
            <p:pic>
              <p:nvPicPr>
                <p:cNvPr id="34" name="Ink 28">
                  <a:extLst>
                    <a:ext uri="{FF2B5EF4-FFF2-40B4-BE49-F238E27FC236}">
                      <a16:creationId xmlns:a16="http://schemas.microsoft.com/office/drawing/2014/main" id="{BBB70F55-3140-81FA-8EAB-E52739B908A4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5529814" y="4443148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35">
            <p14:nvContentPartPr>
              <p14:cNvPr id="35" name="Ink 2">
                <a:extLst>
                  <a:ext uri="{FF2B5EF4-FFF2-40B4-BE49-F238E27FC236}">
                    <a16:creationId xmlns:a16="http://schemas.microsoft.com/office/drawing/2014/main" id="{21EBA422-A6B7-448C-AB78-FBB364F662F4}"/>
                  </a:ext>
                </a:extLst>
              </p14:cNvPr>
              <p14:cNvContentPartPr/>
              <p14:nvPr/>
            </p14:nvContentPartPr>
            <p14:xfrm>
              <a:off x="11929227" y="2539976"/>
              <a:ext cx="346" cy="346"/>
            </p14:xfrm>
          </p:contentPart>
        </mc:Choice>
        <mc:Fallback xmlns="">
          <p:pic>
            <p:nvPicPr>
              <p:cNvPr id="35" name="Ink 2">
                <a:extLst>
                  <a:ext uri="{FF2B5EF4-FFF2-40B4-BE49-F238E27FC236}">
                    <a16:creationId xmlns:a16="http://schemas.microsoft.com/office/drawing/2014/main" id="{21EBA422-A6B7-448C-AB78-FBB364F662F4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11911927" y="2436176"/>
                <a:ext cx="34600" cy="20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37">
            <p14:nvContentPartPr>
              <p14:cNvPr id="36" name="Ink 2">
                <a:extLst>
                  <a:ext uri="{FF2B5EF4-FFF2-40B4-BE49-F238E27FC236}">
                    <a16:creationId xmlns:a16="http://schemas.microsoft.com/office/drawing/2014/main" id="{89224620-37A6-6F7C-3FC0-30190E7F3F63}"/>
                  </a:ext>
                </a:extLst>
              </p14:cNvPr>
              <p14:cNvContentPartPr/>
              <p14:nvPr/>
            </p14:nvContentPartPr>
            <p14:xfrm>
              <a:off x="7038870" y="4290914"/>
              <a:ext cx="346" cy="346"/>
            </p14:xfrm>
          </p:contentPart>
        </mc:Choice>
        <mc:Fallback xmlns="">
          <p:pic>
            <p:nvPicPr>
              <p:cNvPr id="36" name="Ink 2">
                <a:extLst>
                  <a:ext uri="{FF2B5EF4-FFF2-40B4-BE49-F238E27FC236}">
                    <a16:creationId xmlns:a16="http://schemas.microsoft.com/office/drawing/2014/main" id="{89224620-37A6-6F7C-3FC0-30190E7F3F63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7021570" y="4187114"/>
                <a:ext cx="34600" cy="207600"/>
              </a:xfrm>
              <a:prstGeom prst="rect">
                <a:avLst/>
              </a:prstGeom>
            </p:spPr>
          </p:pic>
        </mc:Fallback>
      </mc:AlternateContent>
      <p:grpSp>
        <p:nvGrpSpPr>
          <p:cNvPr id="37" name="Group 32">
            <a:extLst>
              <a:ext uri="{FF2B5EF4-FFF2-40B4-BE49-F238E27FC236}">
                <a16:creationId xmlns:a16="http://schemas.microsoft.com/office/drawing/2014/main" id="{FD41DA8D-41D9-5F2B-31A9-B36F2D550C12}"/>
              </a:ext>
            </a:extLst>
          </p:cNvPr>
          <p:cNvGrpSpPr/>
          <p:nvPr/>
        </p:nvGrpSpPr>
        <p:grpSpPr>
          <a:xfrm>
            <a:off x="8892864" y="2690753"/>
            <a:ext cx="89268" cy="49478"/>
            <a:chOff x="8784214" y="3236424"/>
            <a:chExt cx="92880" cy="5148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39">
              <p14:nvContentPartPr>
                <p14:cNvPr id="38" name="Ink 33">
                  <a:extLst>
                    <a:ext uri="{FF2B5EF4-FFF2-40B4-BE49-F238E27FC236}">
                      <a16:creationId xmlns:a16="http://schemas.microsoft.com/office/drawing/2014/main" id="{41A9559E-B4A8-7FDA-709E-334C67F86CFA}"/>
                    </a:ext>
                  </a:extLst>
                </p14:cNvPr>
                <p14:cNvContentPartPr/>
                <p14:nvPr/>
              </p14:nvContentPartPr>
              <p14:xfrm>
                <a:off x="8876734" y="3287544"/>
                <a:ext cx="360" cy="360"/>
              </p14:xfrm>
            </p:contentPart>
          </mc:Choice>
          <mc:Fallback xmlns="">
            <p:pic>
              <p:nvPicPr>
                <p:cNvPr id="38" name="Ink 33">
                  <a:extLst>
                    <a:ext uri="{FF2B5EF4-FFF2-40B4-BE49-F238E27FC236}">
                      <a16:creationId xmlns:a16="http://schemas.microsoft.com/office/drawing/2014/main" id="{41A9559E-B4A8-7FDA-709E-334C67F86CFA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8858734" y="3179544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41">
              <p14:nvContentPartPr>
                <p14:cNvPr id="39" name="Ink 34">
                  <a:extLst>
                    <a:ext uri="{FF2B5EF4-FFF2-40B4-BE49-F238E27FC236}">
                      <a16:creationId xmlns:a16="http://schemas.microsoft.com/office/drawing/2014/main" id="{CE754193-7AB5-D7F4-1E26-11FFA6B9B82C}"/>
                    </a:ext>
                  </a:extLst>
                </p14:cNvPr>
                <p14:cNvContentPartPr/>
                <p14:nvPr/>
              </p14:nvContentPartPr>
              <p14:xfrm>
                <a:off x="8784214" y="3236424"/>
                <a:ext cx="360" cy="360"/>
              </p14:xfrm>
            </p:contentPart>
          </mc:Choice>
          <mc:Fallback xmlns="">
            <p:pic>
              <p:nvPicPr>
                <p:cNvPr id="39" name="Ink 34">
                  <a:extLst>
                    <a:ext uri="{FF2B5EF4-FFF2-40B4-BE49-F238E27FC236}">
                      <a16:creationId xmlns:a16="http://schemas.microsoft.com/office/drawing/2014/main" id="{CE754193-7AB5-D7F4-1E26-11FFA6B9B82C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8766214" y="3128424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3">
            <p14:nvContentPartPr>
              <p14:cNvPr id="40" name="Ink 32">
                <a:extLst>
                  <a:ext uri="{FF2B5EF4-FFF2-40B4-BE49-F238E27FC236}">
                    <a16:creationId xmlns:a16="http://schemas.microsoft.com/office/drawing/2014/main" id="{7ACA0F84-77B9-1BD4-4205-9AF1BAF13530}"/>
                  </a:ext>
                </a:extLst>
              </p14:cNvPr>
              <p14:cNvContentPartPr/>
              <p14:nvPr/>
            </p14:nvContentPartPr>
            <p14:xfrm>
              <a:off x="8944221" y="2115819"/>
              <a:ext cx="346" cy="346"/>
            </p14:xfrm>
          </p:contentPart>
        </mc:Choice>
        <mc:Fallback xmlns="">
          <p:pic>
            <p:nvPicPr>
              <p:cNvPr id="40" name="Ink 32">
                <a:extLst>
                  <a:ext uri="{FF2B5EF4-FFF2-40B4-BE49-F238E27FC236}">
                    <a16:creationId xmlns:a16="http://schemas.microsoft.com/office/drawing/2014/main" id="{7ACA0F84-77B9-1BD4-4205-9AF1BAF13530}"/>
                  </a:ext>
                </a:extLst>
              </p:cNvPr>
              <p:cNvPicPr/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8926921" y="2012019"/>
                <a:ext cx="34600" cy="207600"/>
              </a:xfrm>
              <a:prstGeom prst="rect">
                <a:avLst/>
              </a:prstGeom>
            </p:spPr>
          </p:pic>
        </mc:Fallback>
      </mc:AlternateContent>
      <p:sp>
        <p:nvSpPr>
          <p:cNvPr id="47" name="TextBox 46">
            <a:extLst>
              <a:ext uri="{FF2B5EF4-FFF2-40B4-BE49-F238E27FC236}">
                <a16:creationId xmlns:a16="http://schemas.microsoft.com/office/drawing/2014/main" id="{E426C175-6D02-7872-41FD-18D0B7303FEB}"/>
              </a:ext>
            </a:extLst>
          </p:cNvPr>
          <p:cNvSpPr txBox="1"/>
          <p:nvPr/>
        </p:nvSpPr>
        <p:spPr>
          <a:xfrm>
            <a:off x="9123740" y="1469781"/>
            <a:ext cx="2659373" cy="1296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lIns="90000" rIns="90000" rtlCol="0">
            <a:spAutoFit/>
          </a:bodyPr>
          <a:lstStyle/>
          <a:p>
            <a:pPr marL="0" marR="0" lvl="0" indent="0" defTabSz="914400" eaLnBrk="1" fontAlgn="auto" latinLnBrk="0" hangingPunct="1"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cs typeface="Arial" panose="020B0604020202020204" pitchFamily="34" charset="0"/>
              </a:rPr>
              <a:t>Primary endpoints:</a:t>
            </a:r>
          </a:p>
          <a:p>
            <a:pPr marL="180000" marR="0" lvl="0" indent="-180000" defTabSz="914400" eaLnBrk="1" fontAlgn="auto" latinLnBrk="0" hangingPunct="1"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cs typeface="Arial" panose="020B0604020202020204" pitchFamily="34" charset="0"/>
              </a:rPr>
              <a:t>rPFS per investigator assessment </a:t>
            </a:r>
          </a:p>
          <a:p>
            <a:pPr marL="180000" marR="0" lvl="0" indent="-180000" defTabSz="914400" eaLnBrk="1" fontAlgn="auto" latinLnBrk="0" hangingPunct="1"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cs typeface="Arial" panose="020B0604020202020204" pitchFamily="34" charset="0"/>
              </a:rPr>
              <a:t>Safety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EB7C9FE-93D3-C2D0-1442-0BF73191ABAC}"/>
              </a:ext>
            </a:extLst>
          </p:cNvPr>
          <p:cNvCxnSpPr>
            <a:cxnSpLocks/>
            <a:stCxn id="11" idx="3"/>
            <a:endCxn id="57" idx="2"/>
          </p:cNvCxnSpPr>
          <p:nvPr/>
        </p:nvCxnSpPr>
        <p:spPr>
          <a:xfrm>
            <a:off x="3546805" y="3000715"/>
            <a:ext cx="338504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or: Elbow 48">
            <a:extLst>
              <a:ext uri="{FF2B5EF4-FFF2-40B4-BE49-F238E27FC236}">
                <a16:creationId xmlns:a16="http://schemas.microsoft.com/office/drawing/2014/main" id="{A346B77A-80FD-921A-386F-AB49F5D62861}"/>
              </a:ext>
            </a:extLst>
          </p:cNvPr>
          <p:cNvCxnSpPr>
            <a:cxnSpLocks/>
            <a:stCxn id="57" idx="6"/>
            <a:endCxn id="56" idx="1"/>
          </p:cNvCxnSpPr>
          <p:nvPr/>
        </p:nvCxnSpPr>
        <p:spPr>
          <a:xfrm flipV="1">
            <a:off x="4731309" y="2367049"/>
            <a:ext cx="563452" cy="633666"/>
          </a:xfrm>
          <a:prstGeom prst="bentConnector3">
            <a:avLst>
              <a:gd name="adj1" fmla="val 50000"/>
            </a:avLst>
          </a:prstGeom>
          <a:ln w="19050" cap="sq">
            <a:solidFill>
              <a:schemeClr val="bg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5DB3CD83-6A10-A8A1-BD50-3DEBCEA28A55}"/>
              </a:ext>
            </a:extLst>
          </p:cNvPr>
          <p:cNvCxnSpPr>
            <a:cxnSpLocks/>
            <a:stCxn id="57" idx="6"/>
            <a:endCxn id="55" idx="1"/>
          </p:cNvCxnSpPr>
          <p:nvPr/>
        </p:nvCxnSpPr>
        <p:spPr>
          <a:xfrm>
            <a:off x="4731309" y="3000715"/>
            <a:ext cx="563452" cy="1036209"/>
          </a:xfrm>
          <a:prstGeom prst="bentConnector3">
            <a:avLst>
              <a:gd name="adj1" fmla="val 50000"/>
            </a:avLst>
          </a:prstGeom>
          <a:ln w="19050" cap="sq">
            <a:solidFill>
              <a:schemeClr val="bg2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AutoShape 13">
            <a:extLst>
              <a:ext uri="{FF2B5EF4-FFF2-40B4-BE49-F238E27FC236}">
                <a16:creationId xmlns:a16="http://schemas.microsoft.com/office/drawing/2014/main" id="{52F4C6DA-02B3-601F-B73D-3426EE457E43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5294761" y="3544701"/>
            <a:ext cx="3456000" cy="984445"/>
          </a:xfrm>
          <a:prstGeom prst="rect">
            <a:avLst/>
          </a:prstGeom>
          <a:solidFill>
            <a:schemeClr val="accent2"/>
          </a:solidFill>
          <a:ln w="0" algn="ctr">
            <a:noFill/>
            <a:miter lim="800000"/>
            <a:headEnd/>
            <a:tailEnd/>
          </a:ln>
        </p:spPr>
        <p:txBody>
          <a:bodyPr anchor="ctr" anchorCtr="1">
            <a:noAutofit/>
          </a:bodyPr>
          <a:lstStyle/>
          <a:p>
            <a:pPr algn="ctr" defTabSz="85883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kern="0" dirty="0">
                <a:solidFill>
                  <a:prstClr val="white"/>
                </a:solidFill>
                <a:ea typeface="Arial" panose="020B0604020202020204" pitchFamily="34" charset="0"/>
                <a:cs typeface="Arial" panose="020B0604020202020204" pitchFamily="34" charset="0"/>
              </a:rPr>
              <a:t>Enzalutamide</a:t>
            </a:r>
            <a:br>
              <a:rPr lang="en-US" b="1" kern="0" dirty="0">
                <a:solidFill>
                  <a:prstClr val="white"/>
                </a:solidFill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kern="0" dirty="0">
                <a:solidFill>
                  <a:prstClr val="white"/>
                </a:solidFill>
                <a:ea typeface="Arial" panose="020B0604020202020204" pitchFamily="34" charset="0"/>
                <a:cs typeface="Arial" panose="020B0604020202020204" pitchFamily="34" charset="0"/>
              </a:rPr>
              <a:t>160 mg orally QD</a:t>
            </a:r>
          </a:p>
          <a:p>
            <a:pPr algn="ctr" defTabSz="85883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kern="0" dirty="0">
                <a:solidFill>
                  <a:prstClr val="white"/>
                </a:solidFill>
                <a:ea typeface="Arial" panose="020B0604020202020204" pitchFamily="34" charset="0"/>
                <a:cs typeface="Arial" panose="020B0604020202020204" pitchFamily="34" charset="0"/>
              </a:rPr>
              <a:t>n=40</a:t>
            </a:r>
            <a:endParaRPr kumimoji="0" lang="en-US" altLang="ja-JP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AutoShape 13">
            <a:extLst>
              <a:ext uri="{FF2B5EF4-FFF2-40B4-BE49-F238E27FC236}">
                <a16:creationId xmlns:a16="http://schemas.microsoft.com/office/drawing/2014/main" id="{EB65A0B9-A05D-DC09-9263-BA529B08E02C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5294761" y="1472283"/>
            <a:ext cx="3456000" cy="1789532"/>
          </a:xfrm>
          <a:prstGeom prst="rect">
            <a:avLst/>
          </a:prstGeom>
          <a:solidFill>
            <a:srgbClr val="00B0F0"/>
          </a:solidFill>
          <a:ln w="0" algn="ctr">
            <a:noFill/>
            <a:miter lim="800000"/>
            <a:headEnd/>
            <a:tailEnd/>
          </a:ln>
        </p:spPr>
        <p:txBody>
          <a:bodyPr lIns="45720" tIns="45720" rIns="45720" bIns="45720" anchor="ctr">
            <a:noAutofit/>
          </a:bodyPr>
          <a:lstStyle/>
          <a:p>
            <a:pPr algn="ctr" defTabSz="85883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kern="0" dirty="0">
                <a:solidFill>
                  <a:prstClr val="white"/>
                </a:solidFill>
                <a:ea typeface="Arial" panose="020B0604020202020204" pitchFamily="34" charset="0"/>
                <a:cs typeface="Arial"/>
              </a:rPr>
              <a:t>Mevrometostat </a:t>
            </a:r>
            <a:br>
              <a:rPr lang="en-US" b="1" kern="0" dirty="0"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kern="0" dirty="0">
                <a:solidFill>
                  <a:prstClr val="white"/>
                </a:solidFill>
                <a:ea typeface="Arial" panose="020B0604020202020204" pitchFamily="34" charset="0"/>
                <a:cs typeface="Arial"/>
              </a:rPr>
              <a:t>1250 mg orally BID</a:t>
            </a:r>
            <a:br>
              <a:rPr lang="en-US" b="1" kern="0" dirty="0"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kern="0" dirty="0">
                <a:solidFill>
                  <a:prstClr val="white"/>
                </a:solidFill>
                <a:ea typeface="Arial" panose="020B0604020202020204" pitchFamily="34" charset="0"/>
                <a:cs typeface="Arial"/>
              </a:rPr>
              <a:t>empty stomach + Enzalutamide </a:t>
            </a:r>
            <a:br>
              <a:rPr lang="en-US" b="1" kern="0" dirty="0"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kern="0" dirty="0">
                <a:solidFill>
                  <a:prstClr val="white"/>
                </a:solidFill>
                <a:ea typeface="Arial" panose="020B0604020202020204" pitchFamily="34" charset="0"/>
                <a:cs typeface="Arial"/>
              </a:rPr>
              <a:t>160 mg orally QD</a:t>
            </a:r>
          </a:p>
          <a:p>
            <a:pPr algn="ctr" defTabSz="85883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kern="0" dirty="0">
                <a:solidFill>
                  <a:prstClr val="white"/>
                </a:solidFill>
                <a:ea typeface="Arial" panose="020B0604020202020204" pitchFamily="34" charset="0"/>
                <a:cs typeface="Arial" panose="020B0604020202020204" pitchFamily="34" charset="0"/>
              </a:rPr>
              <a:t>n=41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F2F700F9-908A-9C3D-D59E-C407E051550C}"/>
              </a:ext>
            </a:extLst>
          </p:cNvPr>
          <p:cNvSpPr/>
          <p:nvPr/>
        </p:nvSpPr>
        <p:spPr bwMode="auto">
          <a:xfrm>
            <a:off x="3885309" y="2576994"/>
            <a:ext cx="846000" cy="84744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wrap="square" lIns="0" rIns="0" rtlCol="0" anchor="ctr">
            <a:noAutofit/>
          </a:bodyPr>
          <a:lstStyle/>
          <a:p>
            <a:pPr algn="ctr"/>
            <a:r>
              <a:rPr lang="en-US" sz="2400" b="1" kern="0">
                <a:solidFill>
                  <a:schemeClr val="bg2"/>
                </a:solidFill>
              </a:rPr>
              <a:t>R</a:t>
            </a:r>
          </a:p>
          <a:p>
            <a:pPr algn="ctr"/>
            <a:r>
              <a:rPr lang="en-US" kern="0">
                <a:solidFill>
                  <a:schemeClr val="bg2"/>
                </a:solidFill>
              </a:rPr>
              <a:t>1:1</a:t>
            </a:r>
          </a:p>
        </p:txBody>
      </p:sp>
      <p:sp>
        <p:nvSpPr>
          <p:cNvPr id="73" name="Text Box 7">
            <a:extLst>
              <a:ext uri="{FF2B5EF4-FFF2-40B4-BE49-F238E27FC236}">
                <a16:creationId xmlns:a16="http://schemas.microsoft.com/office/drawing/2014/main" id="{2FF6BEF2-C081-0E11-382C-45CA1925B911}"/>
              </a:ext>
            </a:extLst>
          </p:cNvPr>
          <p:cNvSpPr txBox="1">
            <a:spLocks noChangeArrowheads="1"/>
          </p:cNvSpPr>
          <p:nvPr/>
        </p:nvSpPr>
        <p:spPr bwMode="blackWhite">
          <a:xfrm>
            <a:off x="3402684" y="4814340"/>
            <a:ext cx="2134063" cy="625429"/>
          </a:xfrm>
          <a:prstGeom prst="rect">
            <a:avLst/>
          </a:prstGeom>
          <a:solidFill>
            <a:schemeClr val="bg2"/>
          </a:solidFill>
          <a:ln w="0" algn="ctr">
            <a:noFill/>
            <a:miter lim="800000"/>
            <a:headEnd/>
            <a:tailEnd/>
          </a:ln>
        </p:spPr>
        <p:txBody>
          <a:bodyPr wrap="square" lIns="45720" tIns="46800" rIns="45720" bIns="46800" anchor="ctr">
            <a:spAutoFit/>
          </a:bodyPr>
          <a:lstStyle/>
          <a:p>
            <a:pPr marL="0" marR="0" lvl="2" indent="0" defTabSz="457200" eaLnBrk="1" fontAlgn="base" latinLnBrk="0" hangingPunct="1">
              <a:lnSpc>
                <a:spcPct val="100000"/>
              </a:lnSpc>
              <a:spcBef>
                <a:spcPts val="300"/>
              </a:spcBef>
              <a:buClr>
                <a:srgbClr val="4D8EAA"/>
              </a:buClr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Stratification factor:</a:t>
            </a:r>
          </a:p>
          <a:p>
            <a:pPr marL="180000" marR="0" lvl="2" indent="-180000" defTabSz="457200" eaLnBrk="1" fontAlgn="base" latinLnBrk="0" hangingPunct="1">
              <a:lnSpc>
                <a:spcPct val="100000"/>
              </a:lnSpc>
              <a:spcBef>
                <a:spcPts val="300"/>
              </a:spcBef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Prior chemotherapy</a:t>
            </a:r>
            <a:endParaRPr kumimoji="0" lang="en-US" sz="16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9296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B017E-0FF1-8C18-90F7-3932F7AD4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65124"/>
            <a:ext cx="10972800" cy="845111"/>
          </a:xfrm>
        </p:spPr>
        <p:txBody>
          <a:bodyPr>
            <a:noAutofit/>
          </a:bodyPr>
          <a:lstStyle/>
          <a:p>
            <a:r>
              <a:rPr lang="en-US" dirty="0"/>
              <a:t>Baseline characteristics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6C8D40-42E6-9570-A088-96FC6DBA8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3F7A0-71F0-446B-9DE8-6D75BE64EE0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A29DF-13F7-3BCF-A70C-846023D786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z="1000"/>
              <a:t>Michael Thomas Schweizer</a:t>
            </a:r>
            <a:endParaRPr lang="en-US"/>
          </a:p>
        </p:txBody>
      </p:sp>
      <p:graphicFrame>
        <p:nvGraphicFramePr>
          <p:cNvPr id="6" name="Content Placeholder 9">
            <a:extLst>
              <a:ext uri="{FF2B5EF4-FFF2-40B4-BE49-F238E27FC236}">
                <a16:creationId xmlns:a16="http://schemas.microsoft.com/office/drawing/2014/main" id="{A4F13404-E0AA-20E3-6FBB-327C035A80BE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72268715"/>
              </p:ext>
            </p:extLst>
          </p:nvPr>
        </p:nvGraphicFramePr>
        <p:xfrm>
          <a:off x="720807" y="1144335"/>
          <a:ext cx="10800000" cy="4499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0">
                  <a:extLst>
                    <a:ext uri="{9D8B030D-6E8A-4147-A177-3AD203B41FA5}">
                      <a16:colId xmlns:a16="http://schemas.microsoft.com/office/drawing/2014/main" val="1873249502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3292351913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570032578"/>
                    </a:ext>
                  </a:extLst>
                </a:gridCol>
              </a:tblGrid>
              <a:tr h="430872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Characteristic</a:t>
                      </a:r>
                    </a:p>
                  </a:txBody>
                  <a:tcPr marT="18000" marB="18000" anchor="b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55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Mevrometostat 1250 mg BID</a:t>
                      </a:r>
                      <a:br>
                        <a:rPr lang="en-US" sz="1400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empty stomach + enzalutamide (n=41)</a:t>
                      </a:r>
                    </a:p>
                  </a:txBody>
                  <a:tcPr marT="18000" marB="1800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Enzalutamide alone </a:t>
                      </a:r>
                      <a:br>
                        <a:rPr lang="en-US" sz="1400">
                          <a:solidFill>
                            <a:schemeClr val="bg1"/>
                          </a:solidFill>
                        </a:rPr>
                      </a:b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(n=40)</a:t>
                      </a:r>
                    </a:p>
                  </a:txBody>
                  <a:tcPr marT="18000" marB="1800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387157"/>
                  </a:ext>
                </a:extLst>
              </a:tr>
              <a:tr h="233008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</a:pPr>
                      <a:r>
                        <a:rPr lang="en-US" sz="1400" b="1">
                          <a:solidFill>
                            <a:schemeClr val="bg1"/>
                          </a:solidFill>
                        </a:rPr>
                        <a:t>Age, median (range), years</a:t>
                      </a:r>
                    </a:p>
                  </a:txBody>
                  <a:tcPr marL="36000" marR="36000" marT="18000" marB="1800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70.0 (48–86)</a:t>
                      </a:r>
                    </a:p>
                  </a:txBody>
                  <a:tcPr marL="36000" marR="36000" marT="18000" marB="1800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71.5 (50–86)</a:t>
                      </a: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681308"/>
                  </a:ext>
                </a:extLst>
              </a:tr>
              <a:tr h="2330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>
                          <a:solidFill>
                            <a:schemeClr val="bg1"/>
                          </a:solidFill>
                        </a:rPr>
                        <a:t>Race, n (%)</a:t>
                      </a:r>
                      <a:r>
                        <a:rPr kumimoji="0" lang="en-US" sz="1400" b="1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†</a:t>
                      </a:r>
                      <a:endParaRPr lang="en-US" sz="1400" b="1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18000" marB="1800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67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endParaRPr lang="en-US" sz="14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18000" marB="1800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endParaRPr lang="en-US" sz="14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6149507"/>
                  </a:ext>
                </a:extLst>
              </a:tr>
              <a:tr h="233008">
                <a:tc>
                  <a:txBody>
                    <a:bodyPr/>
                    <a:lstStyle/>
                    <a:p>
                      <a:pPr marL="108000" indent="0">
                        <a:lnSpc>
                          <a:spcPct val="95000"/>
                        </a:lnSpc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White</a:t>
                      </a:r>
                    </a:p>
                  </a:txBody>
                  <a:tcPr marL="36000" marR="36000" marT="18000" marB="1800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67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31 (75.6)</a:t>
                      </a:r>
                    </a:p>
                  </a:txBody>
                  <a:tcPr marL="36000" marR="36000" marT="18000" marB="1800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30 (75.0)</a:t>
                      </a: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7372935"/>
                  </a:ext>
                </a:extLst>
              </a:tr>
              <a:tr h="233008">
                <a:tc>
                  <a:txBody>
                    <a:bodyPr/>
                    <a:lstStyle/>
                    <a:p>
                      <a:pPr marL="108000" indent="0">
                        <a:lnSpc>
                          <a:spcPct val="95000"/>
                        </a:lnSpc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Asian</a:t>
                      </a:r>
                    </a:p>
                  </a:txBody>
                  <a:tcPr marL="36000" marR="36000" marT="18000" marB="1800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67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6 (14.6)</a:t>
                      </a:r>
                    </a:p>
                  </a:txBody>
                  <a:tcPr marL="36000" marR="36000" marT="18000" marB="1800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8 (20.0)</a:t>
                      </a: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947969"/>
                  </a:ext>
                </a:extLst>
              </a:tr>
              <a:tr h="233008">
                <a:tc>
                  <a:txBody>
                    <a:bodyPr/>
                    <a:lstStyle/>
                    <a:p>
                      <a:pPr marL="10800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Black or African American</a:t>
                      </a:r>
                    </a:p>
                  </a:txBody>
                  <a:tcPr marL="36000" marR="36000" marT="18000" marB="1800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67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2 (4.9)</a:t>
                      </a:r>
                    </a:p>
                  </a:txBody>
                  <a:tcPr marL="36000" marR="36000" marT="18000" marB="1800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0919419"/>
                  </a:ext>
                </a:extLst>
              </a:tr>
              <a:tr h="2330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>
                          <a:solidFill>
                            <a:schemeClr val="bg1"/>
                          </a:solidFill>
                        </a:rPr>
                        <a:t>Prior taxane, n (%)</a:t>
                      </a:r>
                    </a:p>
                  </a:txBody>
                  <a:tcPr marL="36000" marR="36000" marT="18000" marB="1800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18 (43.9)</a:t>
                      </a:r>
                    </a:p>
                  </a:txBody>
                  <a:tcPr marL="36000" marR="36000" marT="18000" marB="1800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18 (45.0)</a:t>
                      </a: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463294"/>
                  </a:ext>
                </a:extLst>
              </a:tr>
              <a:tr h="2330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>
                          <a:solidFill>
                            <a:schemeClr val="bg1"/>
                          </a:solidFill>
                        </a:rPr>
                        <a:t>Gleason score, n (%)</a:t>
                      </a:r>
                    </a:p>
                  </a:txBody>
                  <a:tcPr marL="36000" marR="36000" marT="18000" marB="1800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67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endParaRPr lang="en-US" sz="14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18000" marB="1800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304901"/>
                  </a:ext>
                </a:extLst>
              </a:tr>
              <a:tr h="233008">
                <a:tc>
                  <a:txBody>
                    <a:bodyPr/>
                    <a:lstStyle/>
                    <a:p>
                      <a:pPr marL="10800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&lt;8 </a:t>
                      </a:r>
                    </a:p>
                  </a:txBody>
                  <a:tcPr marL="36000" marR="36000" marT="18000" marB="1800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67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11 (26.8)</a:t>
                      </a:r>
                    </a:p>
                  </a:txBody>
                  <a:tcPr marL="36000" marR="36000" marT="18000" marB="1800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8 (20.0)</a:t>
                      </a: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0959680"/>
                  </a:ext>
                </a:extLst>
              </a:tr>
              <a:tr h="233008">
                <a:tc>
                  <a:txBody>
                    <a:bodyPr/>
                    <a:lstStyle/>
                    <a:p>
                      <a:pPr marL="10800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≥8</a:t>
                      </a:r>
                    </a:p>
                  </a:txBody>
                  <a:tcPr marL="36000" marR="36000" marT="18000" marB="1800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67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26 (63.4)</a:t>
                      </a:r>
                    </a:p>
                  </a:txBody>
                  <a:tcPr marL="36000" marR="36000" marT="18000" marB="1800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30 (75.0)</a:t>
                      </a: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728881"/>
                  </a:ext>
                </a:extLst>
              </a:tr>
              <a:tr h="2330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>
                          <a:solidFill>
                            <a:schemeClr val="bg1"/>
                          </a:solidFill>
                        </a:rPr>
                        <a:t>ECOG Performance Status, n (%)</a:t>
                      </a:r>
                    </a:p>
                  </a:txBody>
                  <a:tcPr marL="36000" marR="36000" marT="18000" marB="1800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endParaRPr lang="en-US" sz="14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18000" marB="1800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466855"/>
                  </a:ext>
                </a:extLst>
              </a:tr>
              <a:tr h="233008">
                <a:tc>
                  <a:txBody>
                    <a:bodyPr/>
                    <a:lstStyle/>
                    <a:p>
                      <a:pPr marL="10800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0</a:t>
                      </a:r>
                    </a:p>
                  </a:txBody>
                  <a:tcPr marL="36000" marR="36000" marT="18000" marB="1800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26 (63.4)</a:t>
                      </a:r>
                    </a:p>
                  </a:txBody>
                  <a:tcPr marL="36000" marR="36000" marT="18000" marB="1800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15 (37.5)</a:t>
                      </a: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0165537"/>
                  </a:ext>
                </a:extLst>
              </a:tr>
              <a:tr h="233008">
                <a:tc>
                  <a:txBody>
                    <a:bodyPr/>
                    <a:lstStyle/>
                    <a:p>
                      <a:pPr marL="10800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36000" marR="36000" marT="18000" marB="1800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15 (36.6)</a:t>
                      </a:r>
                    </a:p>
                  </a:txBody>
                  <a:tcPr marL="36000" marR="36000" marT="18000" marB="1800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25 (62.5)</a:t>
                      </a: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289625"/>
                  </a:ext>
                </a:extLst>
              </a:tr>
              <a:tr h="2330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>
                          <a:solidFill>
                            <a:schemeClr val="bg1"/>
                          </a:solidFill>
                        </a:rPr>
                        <a:t>Lesions at baseline, n (%)</a:t>
                      </a:r>
                    </a:p>
                  </a:txBody>
                  <a:tcPr marL="36000" marR="36000" marT="18000" marB="1800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67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endParaRPr lang="en-US" sz="14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18000" marB="1800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978337"/>
                  </a:ext>
                </a:extLst>
              </a:tr>
              <a:tr h="233008">
                <a:tc>
                  <a:txBody>
                    <a:bodyPr/>
                    <a:lstStyle/>
                    <a:p>
                      <a:pPr marL="10800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Bone</a:t>
                      </a:r>
                    </a:p>
                  </a:txBody>
                  <a:tcPr marL="36000" marR="36000" marT="18000" marB="1800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67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36 (87.8)</a:t>
                      </a:r>
                    </a:p>
                  </a:txBody>
                  <a:tcPr marL="36000" marR="36000" marT="18000" marB="1800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38 (95.0)</a:t>
                      </a: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917766"/>
                  </a:ext>
                </a:extLst>
              </a:tr>
              <a:tr h="233008">
                <a:tc>
                  <a:txBody>
                    <a:bodyPr/>
                    <a:lstStyle/>
                    <a:p>
                      <a:pPr marL="10800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Lymph nodes</a:t>
                      </a:r>
                    </a:p>
                  </a:txBody>
                  <a:tcPr marL="36000" marR="36000" marT="18000" marB="1800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67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12 (29.3)</a:t>
                      </a:r>
                    </a:p>
                  </a:txBody>
                  <a:tcPr marL="36000" marR="36000" marT="18000" marB="1800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16 (40.0)</a:t>
                      </a: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582461"/>
                  </a:ext>
                </a:extLst>
              </a:tr>
              <a:tr h="233008">
                <a:tc>
                  <a:txBody>
                    <a:bodyPr/>
                    <a:lstStyle/>
                    <a:p>
                      <a:pPr marL="10800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Liver</a:t>
                      </a:r>
                    </a:p>
                  </a:txBody>
                  <a:tcPr marL="36000" marR="36000" marT="18000" marB="1800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67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3 (7.3)</a:t>
                      </a:r>
                    </a:p>
                  </a:txBody>
                  <a:tcPr marL="36000" marR="36000" marT="18000" marB="1800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2 (5.0)</a:t>
                      </a: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6544254"/>
                  </a:ext>
                </a:extLst>
              </a:tr>
              <a:tr h="233008">
                <a:tc>
                  <a:txBody>
                    <a:bodyPr/>
                    <a:lstStyle/>
                    <a:p>
                      <a:pPr marL="108000" marR="0" lvl="0" indent="0" algn="l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Lung</a:t>
                      </a:r>
                    </a:p>
                  </a:txBody>
                  <a:tcPr marL="36000" marR="36000" marT="18000" marB="18000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67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</a:pPr>
                      <a:r>
                        <a:rPr lang="en-US" sz="1400">
                          <a:solidFill>
                            <a:schemeClr val="bg1"/>
                          </a:solidFill>
                        </a:rPr>
                        <a:t>3 (7.3)</a:t>
                      </a:r>
                    </a:p>
                  </a:txBody>
                  <a:tcPr marL="36000" marR="36000" marT="18000" marB="1800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2 (5.0)</a:t>
                      </a: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944973"/>
                  </a:ext>
                </a:extLst>
              </a:tr>
            </a:tbl>
          </a:graphicData>
        </a:graphic>
      </p:graphicFrame>
      <p:sp>
        <p:nvSpPr>
          <p:cNvPr id="11" name="Text Placeholder 40">
            <a:extLst>
              <a:ext uri="{FF2B5EF4-FFF2-40B4-BE49-F238E27FC236}">
                <a16:creationId xmlns:a16="http://schemas.microsoft.com/office/drawing/2014/main" id="{25F6A1B5-98F2-00C9-29F8-B286F5A96B0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763" y="6019800"/>
            <a:ext cx="10972800" cy="176213"/>
          </a:xfrm>
        </p:spPr>
        <p:txBody>
          <a:bodyPr/>
          <a:lstStyle/>
          <a:p>
            <a:r>
              <a:rPr lang="en-US" dirty="0"/>
              <a:t>Data cutoff: September 2, 2024</a:t>
            </a:r>
            <a:br>
              <a:rPr lang="en-US" dirty="0"/>
            </a:br>
            <a:r>
              <a:rPr kumimoji="0" lang="en-US" sz="900" b="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†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Race was not reported for two (4.9%) patients in the mevrometostat + enzalutamide group and two (5.0%) patients in the enzalutamide alone group</a:t>
            </a:r>
            <a:br>
              <a:rPr kumimoji="0" lang="en-US" sz="9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BID, twice daily; </a:t>
            </a:r>
            <a:r>
              <a:rPr lang="en-US" dirty="0"/>
              <a:t>ECOG, Eastern Cooperative Oncology Group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7515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161018-8606-85EB-92F8-D353BBB88D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541652"/>
              </p:ext>
            </p:extLst>
          </p:nvPr>
        </p:nvGraphicFramePr>
        <p:xfrm>
          <a:off x="601706" y="5138586"/>
          <a:ext cx="9093598" cy="6800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40099">
                  <a:extLst>
                    <a:ext uri="{9D8B030D-6E8A-4147-A177-3AD203B41FA5}">
                      <a16:colId xmlns:a16="http://schemas.microsoft.com/office/drawing/2014/main" val="2404940532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283662483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342449560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3368260793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501779252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3602311212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1655021681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1929348343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1662560220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2485316280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2837934385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1163070199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1472991549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1032870762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3189776878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908538052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759180928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2891245185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844858652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3948324748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4192569271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2319290990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3747326651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4026334561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760288177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2674967363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1380122371"/>
                    </a:ext>
                  </a:extLst>
                </a:gridCol>
                <a:gridCol w="257537">
                  <a:extLst>
                    <a:ext uri="{9D8B030D-6E8A-4147-A177-3AD203B41FA5}">
                      <a16:colId xmlns:a16="http://schemas.microsoft.com/office/drawing/2014/main" val="906120352"/>
                    </a:ext>
                  </a:extLst>
                </a:gridCol>
              </a:tblGrid>
              <a:tr h="108000">
                <a:tc>
                  <a:txBody>
                    <a:bodyPr/>
                    <a:lstStyle/>
                    <a:p>
                      <a:pPr algn="r"/>
                      <a:r>
                        <a:rPr lang="en-GB" sz="1100" b="1" dirty="0">
                          <a:solidFill>
                            <a:schemeClr val="bg1"/>
                          </a:solidFill>
                        </a:rPr>
                        <a:t>Patients at risk</a:t>
                      </a:r>
                    </a:p>
                  </a:txBody>
                  <a:tcPr marL="0" marR="72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8826327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>
                          <a:solidFill>
                            <a:srgbClr val="00B0F0"/>
                          </a:solidFill>
                        </a:rPr>
                        <a:t>Mevrometostat </a:t>
                      </a:r>
                      <a:br>
                        <a:rPr lang="en-US" sz="1100" b="1" dirty="0">
                          <a:solidFill>
                            <a:srgbClr val="00B0F0"/>
                          </a:solidFill>
                        </a:rPr>
                      </a:br>
                      <a:r>
                        <a:rPr lang="en-US" sz="1100" b="1" dirty="0">
                          <a:solidFill>
                            <a:srgbClr val="00B0F0"/>
                          </a:solidFill>
                        </a:rPr>
                        <a:t>1250 mg BID empty stomach</a:t>
                      </a:r>
                    </a:p>
                  </a:txBody>
                  <a:tcPr marL="0" marR="72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1450576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algn="r"/>
                      <a:r>
                        <a:rPr lang="en-GB" sz="1100" b="1">
                          <a:solidFill>
                            <a:schemeClr val="accent2"/>
                          </a:solidFill>
                        </a:rPr>
                        <a:t>Enzalutamide alone </a:t>
                      </a:r>
                    </a:p>
                  </a:txBody>
                  <a:tcPr marL="0" marR="72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100" b="0" i="0" u="none" strike="noStrike" dirty="0">
                          <a:solidFill>
                            <a:srgbClr val="ED7D3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6716521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41B017E-0FF1-8C18-90F7-3932F7AD4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65124"/>
            <a:ext cx="10972800" cy="845111"/>
          </a:xfrm>
        </p:spPr>
        <p:txBody>
          <a:bodyPr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Primary endpoint: </a:t>
            </a:r>
            <a:r>
              <a:rPr lang="en-US" dirty="0" err="1">
                <a:latin typeface="Arial"/>
                <a:cs typeface="Arial"/>
              </a:rPr>
              <a:t>rPFS</a:t>
            </a:r>
            <a:r>
              <a:rPr lang="en-US" dirty="0">
                <a:latin typeface="Arial"/>
                <a:cs typeface="Arial"/>
              </a:rPr>
              <a:t> by investigator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6C8D40-42E6-9570-A088-96FC6DBA8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3F7A0-71F0-446B-9DE8-6D75BE64EE0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A29DF-13F7-3BCF-A70C-846023D786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z="1000"/>
              <a:t>Michael Thomas Schweizer</a:t>
            </a:r>
            <a:endParaRPr lang="en-US"/>
          </a:p>
        </p:txBody>
      </p:sp>
      <p:sp>
        <p:nvSpPr>
          <p:cNvPr id="4" name="Text Placeholder 40">
            <a:extLst>
              <a:ext uri="{FF2B5EF4-FFF2-40B4-BE49-F238E27FC236}">
                <a16:creationId xmlns:a16="http://schemas.microsoft.com/office/drawing/2014/main" id="{10FDE895-FD15-E181-D028-279CAAF604E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763" y="6019800"/>
            <a:ext cx="10972800" cy="176213"/>
          </a:xfrm>
        </p:spPr>
        <p:txBody>
          <a:bodyPr/>
          <a:lstStyle/>
          <a:p>
            <a:r>
              <a:rPr lang="en-GB" dirty="0"/>
              <a:t>Median (IQR) duration of follow-up for </a:t>
            </a:r>
            <a:r>
              <a:rPr lang="en-GB" dirty="0" err="1"/>
              <a:t>rPFS</a:t>
            </a:r>
            <a:r>
              <a:rPr lang="en-GB" dirty="0"/>
              <a:t> was 9.6 (3.1–14.5) months. </a:t>
            </a:r>
            <a:r>
              <a:rPr lang="en-US" dirty="0"/>
              <a:t>Data cutoff: September 2, 2024 </a:t>
            </a:r>
            <a:br>
              <a:rPr lang="en-US" dirty="0"/>
            </a:br>
            <a:r>
              <a:rPr lang="en-US" dirty="0"/>
              <a:t>BID, twice daily; CI, confidence interval; HR, hazard ratio; IQR, interquartile range; NE, not estimable; </a:t>
            </a:r>
            <a:r>
              <a:rPr lang="en-US" dirty="0" err="1"/>
              <a:t>rPFS</a:t>
            </a:r>
            <a:r>
              <a:rPr lang="en-US" dirty="0"/>
              <a:t>, radiographic progression-free survival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31E9217-744B-9848-6716-B444AE0CC9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163165"/>
              </p:ext>
            </p:extLst>
          </p:nvPr>
        </p:nvGraphicFramePr>
        <p:xfrm>
          <a:off x="6724663" y="1712491"/>
          <a:ext cx="4887900" cy="1783560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1502787">
                  <a:extLst>
                    <a:ext uri="{9D8B030D-6E8A-4147-A177-3AD203B41FA5}">
                      <a16:colId xmlns:a16="http://schemas.microsoft.com/office/drawing/2014/main" val="567697951"/>
                    </a:ext>
                  </a:extLst>
                </a:gridCol>
                <a:gridCol w="2129330">
                  <a:extLst>
                    <a:ext uri="{9D8B030D-6E8A-4147-A177-3AD203B41FA5}">
                      <a16:colId xmlns:a16="http://schemas.microsoft.com/office/drawing/2014/main" val="2752847921"/>
                    </a:ext>
                  </a:extLst>
                </a:gridCol>
                <a:gridCol w="1255783">
                  <a:extLst>
                    <a:ext uri="{9D8B030D-6E8A-4147-A177-3AD203B41FA5}">
                      <a16:colId xmlns:a16="http://schemas.microsoft.com/office/drawing/2014/main" val="12462619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defTabSz="914400"/>
                      <a:endParaRPr lang="en-US" sz="1300" dirty="0"/>
                    </a:p>
                  </a:txBody>
                  <a:tcPr marT="14400" marB="14400" anchor="b"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557">
                        <a:lumMod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Mevrometostat</a:t>
                      </a:r>
                      <a:br>
                        <a:rPr lang="en-US" sz="1300" b="1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</a:br>
                      <a:r>
                        <a:rPr lang="en-US" sz="1300" b="1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1250 mg BID empty stomach + enzalutamide </a:t>
                      </a:r>
                      <a:br>
                        <a:rPr lang="en-US" sz="1300" b="1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</a:br>
                      <a:r>
                        <a:rPr lang="en-US" sz="1300" b="1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(n=41)</a:t>
                      </a:r>
                    </a:p>
                  </a:txBody>
                  <a:tcPr marL="0" marR="0" marT="14400" marB="14400" anchor="b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lumMod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Enzalutamide alone </a:t>
                      </a:r>
                      <a:br>
                        <a:rPr lang="en-US" sz="1300" b="1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</a:br>
                      <a:r>
                        <a:rPr lang="en-US" sz="1300" b="1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(n=40)</a:t>
                      </a:r>
                    </a:p>
                  </a:txBody>
                  <a:tcPr marL="0" marR="0" marT="14400" marB="14400" anchor="b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51776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300" b="1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Events, n (%)</a:t>
                      </a:r>
                    </a:p>
                  </a:txBody>
                  <a:tcPr marL="36000" marR="36000" marT="14400" marB="14400" anchor="ctr"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300" b="0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15 (36.6)</a:t>
                      </a:r>
                    </a:p>
                  </a:txBody>
                  <a:tcPr marL="36000" marR="36000" marT="14400" marB="14400"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>
                        <a:lumMod val="100000"/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300" b="0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19 (47.5)</a:t>
                      </a:r>
                    </a:p>
                  </a:txBody>
                  <a:tcPr marL="36000" marR="36000" marT="14400" marB="1440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8411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300" b="1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Median </a:t>
                      </a:r>
                      <a:r>
                        <a:rPr lang="en-US" sz="1300" b="1" i="0" u="none" strike="noStrike" kern="1200" cap="none" spc="0" normalizeH="0" baseline="0" dirty="0" err="1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rPFS</a:t>
                      </a:r>
                      <a:br>
                        <a:rPr lang="en-US" sz="1300" b="1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</a:br>
                      <a:r>
                        <a:rPr lang="en-US" sz="1300" b="1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(95% CI), months</a:t>
                      </a:r>
                    </a:p>
                  </a:txBody>
                  <a:tcPr marL="36000" marR="36000" marT="14400" marB="1440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79">
                        <a:lumMod val="100000"/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300" b="0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14.3 (7.5, NE)</a:t>
                      </a:r>
                    </a:p>
                  </a:txBody>
                  <a:tcPr marL="36000" marR="36000" marT="14400" marB="14400"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lumMod val="100000"/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300" b="0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 6.2 (4.1, 13.9) </a:t>
                      </a:r>
                    </a:p>
                  </a:txBody>
                  <a:tcPr marL="36000" marR="36000" marT="14400" marB="1440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974730"/>
                  </a:ext>
                </a:extLst>
              </a:tr>
              <a:tr h="269646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800" b="1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HR 0.51 (90% CI: 0.28, 0.95)</a:t>
                      </a:r>
                    </a:p>
                  </a:txBody>
                  <a:tcPr marL="36000" marR="36000" marT="18000" marB="1800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79">
                        <a:lumMod val="100000"/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100" b="0" i="0" u="none" strike="noStrike" kern="1200" cap="none" spc="0" normalizeH="0" baseline="0">
                        <a:solidFill>
                          <a:schemeClr val="bg1">
                            <a:lumMod val="10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6000" marR="36000" marT="18000" marB="18000" anchor="ctr"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lumMod val="100000"/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lang="en-US" sz="1100" b="0" i="0" u="none" strike="noStrike" kern="1200" cap="none" spc="0" normalizeH="0" baseline="0">
                        <a:solidFill>
                          <a:schemeClr val="bg1">
                            <a:lumMod val="100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6000" marR="36000" marT="18000" marB="1800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1244614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C7176361-5BDD-9139-AA13-9E968695119E}"/>
              </a:ext>
            </a:extLst>
          </p:cNvPr>
          <p:cNvSpPr txBox="1"/>
          <p:nvPr/>
        </p:nvSpPr>
        <p:spPr>
          <a:xfrm>
            <a:off x="669472" y="1000402"/>
            <a:ext cx="10831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+mn-lt"/>
              </a:rPr>
              <a:t>49% reduction in the risk of progression or death and ~8-month improvement in median </a:t>
            </a:r>
            <a:r>
              <a:rPr lang="en-GB" b="1" dirty="0" err="1">
                <a:solidFill>
                  <a:schemeClr val="bg1"/>
                </a:solidFill>
                <a:latin typeface="+mn-lt"/>
              </a:rPr>
              <a:t>rPFS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DB769BA6-7C73-542C-3DAD-D1D50516B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0550" y="5087882"/>
            <a:ext cx="669778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 err="1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rPFS</a:t>
            </a:r>
            <a:r>
              <a:rPr lang="en-US" sz="1400" b="1" dirty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(months)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560FDF-8394-500E-F766-EE999136C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7327" y="4719993"/>
            <a:ext cx="103963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14" name="Freeform 8">
            <a:extLst>
              <a:ext uri="{FF2B5EF4-FFF2-40B4-BE49-F238E27FC236}">
                <a16:creationId xmlns:a16="http://schemas.microsoft.com/office/drawing/2014/main" id="{940A3EFC-8F30-8309-0DEE-E9048DB5BEAC}"/>
              </a:ext>
            </a:extLst>
          </p:cNvPr>
          <p:cNvSpPr>
            <a:spLocks/>
          </p:cNvSpPr>
          <p:nvPr/>
        </p:nvSpPr>
        <p:spPr bwMode="auto">
          <a:xfrm>
            <a:off x="2550209" y="1955674"/>
            <a:ext cx="7335938" cy="2767546"/>
          </a:xfrm>
          <a:custGeom>
            <a:avLst/>
            <a:gdLst>
              <a:gd name="T0" fmla="*/ 0 w 3067"/>
              <a:gd name="T1" fmla="*/ 0 h 1963"/>
              <a:gd name="T2" fmla="*/ 0 w 3067"/>
              <a:gd name="T3" fmla="*/ 2147483647 h 1963"/>
              <a:gd name="T4" fmla="*/ 2147483647 w 3067"/>
              <a:gd name="T5" fmla="*/ 2147483647 h 1963"/>
              <a:gd name="T6" fmla="*/ 0 60000 65536"/>
              <a:gd name="T7" fmla="*/ 0 60000 65536"/>
              <a:gd name="T8" fmla="*/ 0 60000 65536"/>
              <a:gd name="T9" fmla="*/ 0 w 3067"/>
              <a:gd name="T10" fmla="*/ 0 h 1963"/>
              <a:gd name="T11" fmla="*/ 3067 w 3067"/>
              <a:gd name="T12" fmla="*/ 1963 h 196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67" h="1963">
                <a:moveTo>
                  <a:pt x="0" y="0"/>
                </a:moveTo>
                <a:lnTo>
                  <a:pt x="0" y="1963"/>
                </a:lnTo>
                <a:lnTo>
                  <a:pt x="3067" y="1963"/>
                </a:lnTo>
              </a:path>
            </a:pathLst>
          </a:custGeom>
          <a:noFill/>
          <a:ln w="12700" cap="sq" cmpd="sng">
            <a:solidFill>
              <a:schemeClr val="bg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Line 15">
            <a:extLst>
              <a:ext uri="{FF2B5EF4-FFF2-40B4-BE49-F238E27FC236}">
                <a16:creationId xmlns:a16="http://schemas.microsoft.com/office/drawing/2014/main" id="{8AC14591-9D29-632A-7350-DC4AF8857D1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8589" y="1952959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Line 16">
            <a:extLst>
              <a:ext uri="{FF2B5EF4-FFF2-40B4-BE49-F238E27FC236}">
                <a16:creationId xmlns:a16="http://schemas.microsoft.com/office/drawing/2014/main" id="{7DDC2969-409E-5FDB-4982-3D8DA79959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8589" y="3013797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Line 17">
            <a:extLst>
              <a:ext uri="{FF2B5EF4-FFF2-40B4-BE49-F238E27FC236}">
                <a16:creationId xmlns:a16="http://schemas.microsoft.com/office/drawing/2014/main" id="{0A759571-F672-9DAC-5FF9-B56AB266B9E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8589" y="3544216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Line 18">
            <a:extLst>
              <a:ext uri="{FF2B5EF4-FFF2-40B4-BE49-F238E27FC236}">
                <a16:creationId xmlns:a16="http://schemas.microsoft.com/office/drawing/2014/main" id="{497D12B7-84F7-934F-B917-D72B8FC2CB6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8589" y="4074635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Line 19">
            <a:extLst>
              <a:ext uri="{FF2B5EF4-FFF2-40B4-BE49-F238E27FC236}">
                <a16:creationId xmlns:a16="http://schemas.microsoft.com/office/drawing/2014/main" id="{5DF2C116-5CDE-AE7B-E011-A00AC1F436D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8589" y="4605055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Line 20">
            <a:extLst>
              <a:ext uri="{FF2B5EF4-FFF2-40B4-BE49-F238E27FC236}">
                <a16:creationId xmlns:a16="http://schemas.microsoft.com/office/drawing/2014/main" id="{6774DF36-13F2-9BBE-2642-612342F96753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2824740" y="4759029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Line 24">
            <a:extLst>
              <a:ext uri="{FF2B5EF4-FFF2-40B4-BE49-F238E27FC236}">
                <a16:creationId xmlns:a16="http://schemas.microsoft.com/office/drawing/2014/main" id="{6566D200-D97F-BBD0-82AA-86489516C281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3597562" y="4759029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Line 26">
            <a:extLst>
              <a:ext uri="{FF2B5EF4-FFF2-40B4-BE49-F238E27FC236}">
                <a16:creationId xmlns:a16="http://schemas.microsoft.com/office/drawing/2014/main" id="{9F3D3915-CB8C-01AF-7FB5-3DE0A653D08D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6431246" y="4759030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10">
            <a:extLst>
              <a:ext uri="{FF2B5EF4-FFF2-40B4-BE49-F238E27FC236}">
                <a16:creationId xmlns:a16="http://schemas.microsoft.com/office/drawing/2014/main" id="{49B6DDE5-C704-A9FA-20F4-3D59FF5B70AE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85968" y="3125120"/>
            <a:ext cx="276712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 anchor="b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rPFS (%)</a:t>
            </a:r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1613AAAD-EEA8-53A9-57C5-6924711A4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6022" y="1842888"/>
            <a:ext cx="489812" cy="22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144000" bIns="0" anchor="ctr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100</a:t>
            </a:r>
          </a:p>
        </p:txBody>
      </p:sp>
      <p:sp>
        <p:nvSpPr>
          <p:cNvPr id="27" name="Rectangle 10">
            <a:extLst>
              <a:ext uri="{FF2B5EF4-FFF2-40B4-BE49-F238E27FC236}">
                <a16:creationId xmlns:a16="http://schemas.microsoft.com/office/drawing/2014/main" id="{A7BBFA60-7BBB-9F8D-51ED-DD5FED24A3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9982" y="2901396"/>
            <a:ext cx="385851" cy="22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144000" bIns="0" anchor="ctr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60</a:t>
            </a:r>
          </a:p>
        </p:txBody>
      </p:sp>
      <p:sp>
        <p:nvSpPr>
          <p:cNvPr id="28" name="Rectangle 10">
            <a:extLst>
              <a:ext uri="{FF2B5EF4-FFF2-40B4-BE49-F238E27FC236}">
                <a16:creationId xmlns:a16="http://schemas.microsoft.com/office/drawing/2014/main" id="{ACEDA759-6EE4-59A9-1A63-52BE6E4D1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9982" y="3430651"/>
            <a:ext cx="385851" cy="22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144000" bIns="0" anchor="ctr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40</a:t>
            </a:r>
          </a:p>
        </p:txBody>
      </p:sp>
      <p:sp>
        <p:nvSpPr>
          <p:cNvPr id="29" name="Rectangle 10">
            <a:extLst>
              <a:ext uri="{FF2B5EF4-FFF2-40B4-BE49-F238E27FC236}">
                <a16:creationId xmlns:a16="http://schemas.microsoft.com/office/drawing/2014/main" id="{CE09591F-5523-6479-7948-B8197F93F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9982" y="3959905"/>
            <a:ext cx="385851" cy="22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144000" bIns="0" anchor="ctr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30" name="Rectangle 10">
            <a:extLst>
              <a:ext uri="{FF2B5EF4-FFF2-40B4-BE49-F238E27FC236}">
                <a16:creationId xmlns:a16="http://schemas.microsoft.com/office/drawing/2014/main" id="{533C3DC3-A2B7-B3D8-CD12-38F3689FC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3943" y="4489160"/>
            <a:ext cx="281890" cy="22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144000" bIns="0" anchor="ctr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31" name="Rectangle 10">
            <a:extLst>
              <a:ext uri="{FF2B5EF4-FFF2-40B4-BE49-F238E27FC236}">
                <a16:creationId xmlns:a16="http://schemas.microsoft.com/office/drawing/2014/main" id="{059ACE34-64C2-5D20-C6EA-5305E73ED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3499" y="4719993"/>
            <a:ext cx="103961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32" name="Rectangle 10">
            <a:extLst>
              <a:ext uri="{FF2B5EF4-FFF2-40B4-BE49-F238E27FC236}">
                <a16:creationId xmlns:a16="http://schemas.microsoft.com/office/drawing/2014/main" id="{34A72D1B-0CCB-0C29-ACD8-F884D8408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1444" y="4719993"/>
            <a:ext cx="207922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14</a:t>
            </a:r>
          </a:p>
        </p:txBody>
      </p:sp>
      <p:sp>
        <p:nvSpPr>
          <p:cNvPr id="40" name="Line 32">
            <a:extLst>
              <a:ext uri="{FF2B5EF4-FFF2-40B4-BE49-F238E27FC236}">
                <a16:creationId xmlns:a16="http://schemas.microsoft.com/office/drawing/2014/main" id="{A2DAF4EB-715A-6BFD-262E-616162F188B2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9522528" y="4759029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10">
            <a:extLst>
              <a:ext uri="{FF2B5EF4-FFF2-40B4-BE49-F238E27FC236}">
                <a16:creationId xmlns:a16="http://schemas.microsoft.com/office/drawing/2014/main" id="{A8FA77A2-A96E-B778-B29D-07ADA924B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53781" y="4719993"/>
            <a:ext cx="207922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26</a:t>
            </a:r>
          </a:p>
        </p:txBody>
      </p:sp>
      <p:sp>
        <p:nvSpPr>
          <p:cNvPr id="42" name="Line 32">
            <a:extLst>
              <a:ext uri="{FF2B5EF4-FFF2-40B4-BE49-F238E27FC236}">
                <a16:creationId xmlns:a16="http://schemas.microsoft.com/office/drawing/2014/main" id="{0BE89188-B999-4DAC-A457-B793B116F6CA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9264928" y="4759029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10">
            <a:extLst>
              <a:ext uri="{FF2B5EF4-FFF2-40B4-BE49-F238E27FC236}">
                <a16:creationId xmlns:a16="http://schemas.microsoft.com/office/drawing/2014/main" id="{9BBC18A7-6AD8-318A-216E-0A2DF4446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4655" y="4719993"/>
            <a:ext cx="207922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25</a:t>
            </a:r>
          </a:p>
        </p:txBody>
      </p:sp>
      <p:sp>
        <p:nvSpPr>
          <p:cNvPr id="44" name="Line 32">
            <a:extLst>
              <a:ext uri="{FF2B5EF4-FFF2-40B4-BE49-F238E27FC236}">
                <a16:creationId xmlns:a16="http://schemas.microsoft.com/office/drawing/2014/main" id="{5E5A2122-D735-303A-CE2E-5766D15535DD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8749713" y="4759030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ctangle 10">
            <a:extLst>
              <a:ext uri="{FF2B5EF4-FFF2-40B4-BE49-F238E27FC236}">
                <a16:creationId xmlns:a16="http://schemas.microsoft.com/office/drawing/2014/main" id="{574EF07E-AA63-D82D-D068-6DD69F637C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4710" y="4719993"/>
            <a:ext cx="207922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23</a:t>
            </a:r>
          </a:p>
        </p:txBody>
      </p:sp>
      <p:sp>
        <p:nvSpPr>
          <p:cNvPr id="46" name="Line 32">
            <a:extLst>
              <a:ext uri="{FF2B5EF4-FFF2-40B4-BE49-F238E27FC236}">
                <a16:creationId xmlns:a16="http://schemas.microsoft.com/office/drawing/2014/main" id="{A1D16523-BCB4-5409-927B-FD0A25738404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7976890" y="4759030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ctangle 10">
            <a:extLst>
              <a:ext uri="{FF2B5EF4-FFF2-40B4-BE49-F238E27FC236}">
                <a16:creationId xmlns:a16="http://schemas.microsoft.com/office/drawing/2014/main" id="{B12AEA05-0ED7-0162-9FF5-06D1A9637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5430" y="4719993"/>
            <a:ext cx="207922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48" name="Line 32">
            <a:extLst>
              <a:ext uri="{FF2B5EF4-FFF2-40B4-BE49-F238E27FC236}">
                <a16:creationId xmlns:a16="http://schemas.microsoft.com/office/drawing/2014/main" id="{D186532E-74C7-24A4-12BD-23292FED85D5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6946460" y="4759030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Rectangle 10">
            <a:extLst>
              <a:ext uri="{FF2B5EF4-FFF2-40B4-BE49-F238E27FC236}">
                <a16:creationId xmlns:a16="http://schemas.microsoft.com/office/drawing/2014/main" id="{DCABD5B7-355B-EB55-A0E5-2FA41A041D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8476" y="4719993"/>
            <a:ext cx="207922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16</a:t>
            </a:r>
          </a:p>
        </p:txBody>
      </p:sp>
      <p:sp>
        <p:nvSpPr>
          <p:cNvPr id="50" name="Line 32">
            <a:extLst>
              <a:ext uri="{FF2B5EF4-FFF2-40B4-BE49-F238E27FC236}">
                <a16:creationId xmlns:a16="http://schemas.microsoft.com/office/drawing/2014/main" id="{F672F411-EFD1-0682-A316-C809C4FCCAAA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6173638" y="4759030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ectangle 10">
            <a:extLst>
              <a:ext uri="{FF2B5EF4-FFF2-40B4-BE49-F238E27FC236}">
                <a16:creationId xmlns:a16="http://schemas.microsoft.com/office/drawing/2014/main" id="{795F73B6-E60E-975F-DDCF-DC985B007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0829" y="4719993"/>
            <a:ext cx="207922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13</a:t>
            </a:r>
          </a:p>
        </p:txBody>
      </p:sp>
      <p:sp>
        <p:nvSpPr>
          <p:cNvPr id="52" name="Line 32">
            <a:extLst>
              <a:ext uri="{FF2B5EF4-FFF2-40B4-BE49-F238E27FC236}">
                <a16:creationId xmlns:a16="http://schemas.microsoft.com/office/drawing/2014/main" id="{E1863EA0-48F6-2F4D-E901-12B343920948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5400815" y="4759030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ectangle 10">
            <a:extLst>
              <a:ext uri="{FF2B5EF4-FFF2-40B4-BE49-F238E27FC236}">
                <a16:creationId xmlns:a16="http://schemas.microsoft.com/office/drawing/2014/main" id="{FA84A555-2CC5-C2DF-7EF4-88BB557F6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3205" y="4719993"/>
            <a:ext cx="207923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54" name="Line 32">
            <a:extLst>
              <a:ext uri="{FF2B5EF4-FFF2-40B4-BE49-F238E27FC236}">
                <a16:creationId xmlns:a16="http://schemas.microsoft.com/office/drawing/2014/main" id="{08242B9E-893C-30AF-D6AF-902B477EA58F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4885600" y="4759030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10">
            <a:extLst>
              <a:ext uri="{FF2B5EF4-FFF2-40B4-BE49-F238E27FC236}">
                <a16:creationId xmlns:a16="http://schemas.microsoft.com/office/drawing/2014/main" id="{2FD170F5-591D-3EDC-FAEC-16C34DCD4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8155" y="4719993"/>
            <a:ext cx="103961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56" name="Line 32">
            <a:extLst>
              <a:ext uri="{FF2B5EF4-FFF2-40B4-BE49-F238E27FC236}">
                <a16:creationId xmlns:a16="http://schemas.microsoft.com/office/drawing/2014/main" id="{C10DAA05-2AAD-C64B-59D7-6C5E75F5E0B4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4627993" y="4759030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ectangle 10">
            <a:extLst>
              <a:ext uri="{FF2B5EF4-FFF2-40B4-BE49-F238E27FC236}">
                <a16:creationId xmlns:a16="http://schemas.microsoft.com/office/drawing/2014/main" id="{52F23637-D334-F5F0-694F-A06118B0F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7540" y="4719993"/>
            <a:ext cx="103961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58" name="Line 32">
            <a:extLst>
              <a:ext uri="{FF2B5EF4-FFF2-40B4-BE49-F238E27FC236}">
                <a16:creationId xmlns:a16="http://schemas.microsoft.com/office/drawing/2014/main" id="{16CB91BF-4C09-67F6-B164-595BA5204C38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3082348" y="4759029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10">
            <a:extLst>
              <a:ext uri="{FF2B5EF4-FFF2-40B4-BE49-F238E27FC236}">
                <a16:creationId xmlns:a16="http://schemas.microsoft.com/office/drawing/2014/main" id="{E430BACE-B360-EC98-CAE4-F2CBF44500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6467" y="4719993"/>
            <a:ext cx="103963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48" name="Line 15">
            <a:extLst>
              <a:ext uri="{FF2B5EF4-FFF2-40B4-BE49-F238E27FC236}">
                <a16:creationId xmlns:a16="http://schemas.microsoft.com/office/drawing/2014/main" id="{C059F499-3404-156F-7354-E2EF428209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8589" y="2483378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9" name="Rectangle 10">
            <a:extLst>
              <a:ext uri="{FF2B5EF4-FFF2-40B4-BE49-F238E27FC236}">
                <a16:creationId xmlns:a16="http://schemas.microsoft.com/office/drawing/2014/main" id="{7290C5F5-DD0C-2D85-A4F4-D71B22876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9982" y="2372142"/>
            <a:ext cx="385851" cy="225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144000" bIns="0" anchor="ctr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80</a:t>
            </a:r>
          </a:p>
        </p:txBody>
      </p:sp>
      <p:sp>
        <p:nvSpPr>
          <p:cNvPr id="251" name="Line 32">
            <a:extLst>
              <a:ext uri="{FF2B5EF4-FFF2-40B4-BE49-F238E27FC236}">
                <a16:creationId xmlns:a16="http://schemas.microsoft.com/office/drawing/2014/main" id="{45DC6F7C-3B99-7B34-A41C-D3CE4344D752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9007320" y="4759029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2" name="Rectangle 10">
            <a:extLst>
              <a:ext uri="{FF2B5EF4-FFF2-40B4-BE49-F238E27FC236}">
                <a16:creationId xmlns:a16="http://schemas.microsoft.com/office/drawing/2014/main" id="{2F23C372-9930-C1DE-50BB-7F7AEDA96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2409" y="4719993"/>
            <a:ext cx="207922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24</a:t>
            </a:r>
          </a:p>
        </p:txBody>
      </p:sp>
      <p:sp>
        <p:nvSpPr>
          <p:cNvPr id="253" name="Line 32">
            <a:extLst>
              <a:ext uri="{FF2B5EF4-FFF2-40B4-BE49-F238E27FC236}">
                <a16:creationId xmlns:a16="http://schemas.microsoft.com/office/drawing/2014/main" id="{A63CC0DB-35A7-3150-FAFE-B3EE86ACC9FF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8492106" y="4759030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4" name="Rectangle 10">
            <a:extLst>
              <a:ext uri="{FF2B5EF4-FFF2-40B4-BE49-F238E27FC236}">
                <a16:creationId xmlns:a16="http://schemas.microsoft.com/office/drawing/2014/main" id="{2F73CDB8-27CA-094D-1EE7-731DEEB5E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8292" y="4719993"/>
            <a:ext cx="207922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22</a:t>
            </a:r>
          </a:p>
        </p:txBody>
      </p:sp>
      <p:sp>
        <p:nvSpPr>
          <p:cNvPr id="255" name="Line 32">
            <a:extLst>
              <a:ext uri="{FF2B5EF4-FFF2-40B4-BE49-F238E27FC236}">
                <a16:creationId xmlns:a16="http://schemas.microsoft.com/office/drawing/2014/main" id="{3E5DE155-A05B-E44C-578E-1CBB52496E85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8234498" y="4759030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6" name="Rectangle 10">
            <a:extLst>
              <a:ext uri="{FF2B5EF4-FFF2-40B4-BE49-F238E27FC236}">
                <a16:creationId xmlns:a16="http://schemas.microsoft.com/office/drawing/2014/main" id="{F8871D5E-DD6D-1F4F-DA65-EF1525961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6045" y="4719993"/>
            <a:ext cx="207922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21</a:t>
            </a:r>
          </a:p>
        </p:txBody>
      </p:sp>
      <p:sp>
        <p:nvSpPr>
          <p:cNvPr id="258" name="Line 32">
            <a:extLst>
              <a:ext uri="{FF2B5EF4-FFF2-40B4-BE49-F238E27FC236}">
                <a16:creationId xmlns:a16="http://schemas.microsoft.com/office/drawing/2014/main" id="{400E798E-6F72-82CF-4BB5-55A1B1112B1A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7719283" y="4759030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9" name="Rectangle 10">
            <a:extLst>
              <a:ext uri="{FF2B5EF4-FFF2-40B4-BE49-F238E27FC236}">
                <a16:creationId xmlns:a16="http://schemas.microsoft.com/office/drawing/2014/main" id="{C9206D49-225B-1C72-FB70-F3DDFF32BF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7754" y="4719993"/>
            <a:ext cx="207922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19</a:t>
            </a:r>
          </a:p>
        </p:txBody>
      </p:sp>
      <p:sp>
        <p:nvSpPr>
          <p:cNvPr id="263" name="Line 32">
            <a:extLst>
              <a:ext uri="{FF2B5EF4-FFF2-40B4-BE49-F238E27FC236}">
                <a16:creationId xmlns:a16="http://schemas.microsoft.com/office/drawing/2014/main" id="{DDBA8EB8-7859-FE0A-9447-B82F441A764D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7461676" y="4759030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4" name="Rectangle 10">
            <a:extLst>
              <a:ext uri="{FF2B5EF4-FFF2-40B4-BE49-F238E27FC236}">
                <a16:creationId xmlns:a16="http://schemas.microsoft.com/office/drawing/2014/main" id="{DFF525D2-3552-EAA6-997D-B19261E6BC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8422" y="4719993"/>
            <a:ext cx="207922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18</a:t>
            </a:r>
          </a:p>
        </p:txBody>
      </p:sp>
      <p:sp>
        <p:nvSpPr>
          <p:cNvPr id="265" name="Line 32">
            <a:extLst>
              <a:ext uri="{FF2B5EF4-FFF2-40B4-BE49-F238E27FC236}">
                <a16:creationId xmlns:a16="http://schemas.microsoft.com/office/drawing/2014/main" id="{8DE48342-9E6D-745F-DFE1-618FC83CD7CA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7204067" y="4759030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6" name="Rectangle 10">
            <a:extLst>
              <a:ext uri="{FF2B5EF4-FFF2-40B4-BE49-F238E27FC236}">
                <a16:creationId xmlns:a16="http://schemas.microsoft.com/office/drawing/2014/main" id="{A6A416B3-BA06-73EF-DA58-B96293DC9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808" y="4719993"/>
            <a:ext cx="207922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17</a:t>
            </a:r>
          </a:p>
        </p:txBody>
      </p:sp>
      <p:sp>
        <p:nvSpPr>
          <p:cNvPr id="267" name="Line 32">
            <a:extLst>
              <a:ext uri="{FF2B5EF4-FFF2-40B4-BE49-F238E27FC236}">
                <a16:creationId xmlns:a16="http://schemas.microsoft.com/office/drawing/2014/main" id="{A446A717-3860-8F5A-62A5-9FA1C56C0E92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6688853" y="4759030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8" name="Rectangle 10">
            <a:extLst>
              <a:ext uri="{FF2B5EF4-FFF2-40B4-BE49-F238E27FC236}">
                <a16:creationId xmlns:a16="http://schemas.microsoft.com/office/drawing/2014/main" id="{8775F9F9-9501-FB1B-16C5-C49115956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9145" y="4719993"/>
            <a:ext cx="207922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15</a:t>
            </a:r>
          </a:p>
        </p:txBody>
      </p:sp>
      <p:sp>
        <p:nvSpPr>
          <p:cNvPr id="269" name="Line 32">
            <a:extLst>
              <a:ext uri="{FF2B5EF4-FFF2-40B4-BE49-F238E27FC236}">
                <a16:creationId xmlns:a16="http://schemas.microsoft.com/office/drawing/2014/main" id="{AFF7972E-9B31-C4FA-A314-6F66C0EDFC6E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5916030" y="4759030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0" name="Rectangle 10">
            <a:extLst>
              <a:ext uri="{FF2B5EF4-FFF2-40B4-BE49-F238E27FC236}">
                <a16:creationId xmlns:a16="http://schemas.microsoft.com/office/drawing/2014/main" id="{0234E14D-1E3C-E5BF-1EF1-578F2ABD0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957" y="4719993"/>
            <a:ext cx="207922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12</a:t>
            </a:r>
          </a:p>
        </p:txBody>
      </p:sp>
      <p:sp>
        <p:nvSpPr>
          <p:cNvPr id="271" name="Line 32">
            <a:extLst>
              <a:ext uri="{FF2B5EF4-FFF2-40B4-BE49-F238E27FC236}">
                <a16:creationId xmlns:a16="http://schemas.microsoft.com/office/drawing/2014/main" id="{190280AB-B4FC-1A50-B018-938EC7C720CC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5658423" y="4759030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2" name="Rectangle 10">
            <a:extLst>
              <a:ext uri="{FF2B5EF4-FFF2-40B4-BE49-F238E27FC236}">
                <a16:creationId xmlns:a16="http://schemas.microsoft.com/office/drawing/2014/main" id="{8FBC3E8F-3162-BF9E-94B2-8A136C1C99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9522" y="4719993"/>
            <a:ext cx="193958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11</a:t>
            </a:r>
          </a:p>
        </p:txBody>
      </p:sp>
      <p:sp>
        <p:nvSpPr>
          <p:cNvPr id="273" name="Line 32">
            <a:extLst>
              <a:ext uri="{FF2B5EF4-FFF2-40B4-BE49-F238E27FC236}">
                <a16:creationId xmlns:a16="http://schemas.microsoft.com/office/drawing/2014/main" id="{28BD77BF-78B9-ACFB-BC73-ED620B817D70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5143208" y="4759030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4" name="Rectangle 10">
            <a:extLst>
              <a:ext uri="{FF2B5EF4-FFF2-40B4-BE49-F238E27FC236}">
                <a16:creationId xmlns:a16="http://schemas.microsoft.com/office/drawing/2014/main" id="{7D4F2292-4A31-31CF-E1B6-9D6323624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5853" y="4719993"/>
            <a:ext cx="103961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275" name="Line 32">
            <a:extLst>
              <a:ext uri="{FF2B5EF4-FFF2-40B4-BE49-F238E27FC236}">
                <a16:creationId xmlns:a16="http://schemas.microsoft.com/office/drawing/2014/main" id="{CF7BA3EB-FB3C-2A53-1D61-C9B3AF336E66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3339955" y="4759029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6" name="Rectangle 10">
            <a:extLst>
              <a:ext uri="{FF2B5EF4-FFF2-40B4-BE49-F238E27FC236}">
                <a16:creationId xmlns:a16="http://schemas.microsoft.com/office/drawing/2014/main" id="{D1BFDDE6-D59C-A2E9-7019-AC9AAE0F7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885" y="4719993"/>
            <a:ext cx="103963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77" name="Line 24">
            <a:extLst>
              <a:ext uri="{FF2B5EF4-FFF2-40B4-BE49-F238E27FC236}">
                <a16:creationId xmlns:a16="http://schemas.microsoft.com/office/drawing/2014/main" id="{DC4E7FEC-FCCE-B55B-8E45-E0BC45EE3085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3855170" y="4759029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8" name="Rectangle 10">
            <a:extLst>
              <a:ext uri="{FF2B5EF4-FFF2-40B4-BE49-F238E27FC236}">
                <a16:creationId xmlns:a16="http://schemas.microsoft.com/office/drawing/2014/main" id="{0034C0DB-3947-28BD-3542-8418B7A4F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2830" y="4719993"/>
            <a:ext cx="103961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279" name="Line 24">
            <a:extLst>
              <a:ext uri="{FF2B5EF4-FFF2-40B4-BE49-F238E27FC236}">
                <a16:creationId xmlns:a16="http://schemas.microsoft.com/office/drawing/2014/main" id="{B59E4BB7-4A09-5415-E7CA-E4E679844278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4112778" y="4759029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0" name="Rectangle 10">
            <a:extLst>
              <a:ext uri="{FF2B5EF4-FFF2-40B4-BE49-F238E27FC236}">
                <a16:creationId xmlns:a16="http://schemas.microsoft.com/office/drawing/2014/main" id="{CAF8C693-A5D9-D5C4-E91D-9675BA61F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2162" y="4719993"/>
            <a:ext cx="103961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281" name="Line 24">
            <a:extLst>
              <a:ext uri="{FF2B5EF4-FFF2-40B4-BE49-F238E27FC236}">
                <a16:creationId xmlns:a16="http://schemas.microsoft.com/office/drawing/2014/main" id="{98707DDC-CF15-BB0D-0D70-7E0AF0EDA5A2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4370385" y="4759029"/>
            <a:ext cx="71621" cy="0"/>
          </a:xfrm>
          <a:prstGeom prst="line">
            <a:avLst/>
          </a:prstGeom>
          <a:noFill/>
          <a:ln w="12700" cap="sq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20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2" name="Rectangle 10">
            <a:extLst>
              <a:ext uri="{FF2B5EF4-FFF2-40B4-BE49-F238E27FC236}">
                <a16:creationId xmlns:a16="http://schemas.microsoft.com/office/drawing/2014/main" id="{1188808D-BFDB-9B25-8846-E5A3B9AB7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8581" y="4719993"/>
            <a:ext cx="103961" cy="359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108000" rIns="0" bIns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grpSp>
        <p:nvGrpSpPr>
          <p:cNvPr id="392" name="Group 391">
            <a:extLst>
              <a:ext uri="{FF2B5EF4-FFF2-40B4-BE49-F238E27FC236}">
                <a16:creationId xmlns:a16="http://schemas.microsoft.com/office/drawing/2014/main" id="{9099DED2-9E56-DCD9-065A-BA54B309949C}"/>
              </a:ext>
            </a:extLst>
          </p:cNvPr>
          <p:cNvGrpSpPr/>
          <p:nvPr/>
        </p:nvGrpSpPr>
        <p:grpSpPr>
          <a:xfrm>
            <a:off x="2861178" y="1957618"/>
            <a:ext cx="6730975" cy="1777443"/>
            <a:chOff x="1479550" y="1878013"/>
            <a:chExt cx="5500687" cy="1452562"/>
          </a:xfrm>
        </p:grpSpPr>
        <p:sp>
          <p:nvSpPr>
            <p:cNvPr id="305" name="Freeform 5">
              <a:extLst>
                <a:ext uri="{FF2B5EF4-FFF2-40B4-BE49-F238E27FC236}">
                  <a16:creationId xmlns:a16="http://schemas.microsoft.com/office/drawing/2014/main" id="{4DC39298-8BE6-E883-0BBB-FCD76F85726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9550" y="1878013"/>
              <a:ext cx="5462588" cy="1411288"/>
            </a:xfrm>
            <a:custGeom>
              <a:avLst/>
              <a:gdLst>
                <a:gd name="T0" fmla="*/ 0 w 3441"/>
                <a:gd name="T1" fmla="*/ 0 h 889"/>
                <a:gd name="T2" fmla="*/ 52 w 3441"/>
                <a:gd name="T3" fmla="*/ 0 h 889"/>
                <a:gd name="T4" fmla="*/ 52 w 3441"/>
                <a:gd name="T5" fmla="*/ 32 h 889"/>
                <a:gd name="T6" fmla="*/ 219 w 3441"/>
                <a:gd name="T7" fmla="*/ 32 h 889"/>
                <a:gd name="T8" fmla="*/ 219 w 3441"/>
                <a:gd name="T9" fmla="*/ 66 h 889"/>
                <a:gd name="T10" fmla="*/ 261 w 3441"/>
                <a:gd name="T11" fmla="*/ 66 h 889"/>
                <a:gd name="T12" fmla="*/ 261 w 3441"/>
                <a:gd name="T13" fmla="*/ 70 h 889"/>
                <a:gd name="T14" fmla="*/ 273 w 3441"/>
                <a:gd name="T15" fmla="*/ 70 h 889"/>
                <a:gd name="T16" fmla="*/ 273 w 3441"/>
                <a:gd name="T17" fmla="*/ 74 h 889"/>
                <a:gd name="T18" fmla="*/ 277 w 3441"/>
                <a:gd name="T19" fmla="*/ 74 h 889"/>
                <a:gd name="T20" fmla="*/ 277 w 3441"/>
                <a:gd name="T21" fmla="*/ 79 h 889"/>
                <a:gd name="T22" fmla="*/ 281 w 3441"/>
                <a:gd name="T23" fmla="*/ 79 h 889"/>
                <a:gd name="T24" fmla="*/ 281 w 3441"/>
                <a:gd name="T25" fmla="*/ 83 h 889"/>
                <a:gd name="T26" fmla="*/ 285 w 3441"/>
                <a:gd name="T27" fmla="*/ 83 h 889"/>
                <a:gd name="T28" fmla="*/ 285 w 3441"/>
                <a:gd name="T29" fmla="*/ 103 h 889"/>
                <a:gd name="T30" fmla="*/ 423 w 3441"/>
                <a:gd name="T31" fmla="*/ 103 h 889"/>
                <a:gd name="T32" fmla="*/ 423 w 3441"/>
                <a:gd name="T33" fmla="*/ 149 h 889"/>
                <a:gd name="T34" fmla="*/ 531 w 3441"/>
                <a:gd name="T35" fmla="*/ 149 h 889"/>
                <a:gd name="T36" fmla="*/ 531 w 3441"/>
                <a:gd name="T37" fmla="*/ 189 h 889"/>
                <a:gd name="T38" fmla="*/ 553 w 3441"/>
                <a:gd name="T39" fmla="*/ 189 h 889"/>
                <a:gd name="T40" fmla="*/ 553 w 3441"/>
                <a:gd name="T41" fmla="*/ 237 h 889"/>
                <a:gd name="T42" fmla="*/ 621 w 3441"/>
                <a:gd name="T43" fmla="*/ 237 h 889"/>
                <a:gd name="T44" fmla="*/ 621 w 3441"/>
                <a:gd name="T45" fmla="*/ 277 h 889"/>
                <a:gd name="T46" fmla="*/ 799 w 3441"/>
                <a:gd name="T47" fmla="*/ 277 h 889"/>
                <a:gd name="T48" fmla="*/ 799 w 3441"/>
                <a:gd name="T49" fmla="*/ 329 h 889"/>
                <a:gd name="T50" fmla="*/ 946 w 3441"/>
                <a:gd name="T51" fmla="*/ 329 h 889"/>
                <a:gd name="T52" fmla="*/ 946 w 3441"/>
                <a:gd name="T53" fmla="*/ 377 h 889"/>
                <a:gd name="T54" fmla="*/ 992 w 3441"/>
                <a:gd name="T55" fmla="*/ 377 h 889"/>
                <a:gd name="T56" fmla="*/ 992 w 3441"/>
                <a:gd name="T57" fmla="*/ 431 h 889"/>
                <a:gd name="T58" fmla="*/ 1196 w 3441"/>
                <a:gd name="T59" fmla="*/ 431 h 889"/>
                <a:gd name="T60" fmla="*/ 1196 w 3441"/>
                <a:gd name="T61" fmla="*/ 486 h 889"/>
                <a:gd name="T62" fmla="*/ 1589 w 3441"/>
                <a:gd name="T63" fmla="*/ 486 h 889"/>
                <a:gd name="T64" fmla="*/ 1589 w 3441"/>
                <a:gd name="T65" fmla="*/ 572 h 889"/>
                <a:gd name="T66" fmla="*/ 1821 w 3441"/>
                <a:gd name="T67" fmla="*/ 572 h 889"/>
                <a:gd name="T68" fmla="*/ 1821 w 3441"/>
                <a:gd name="T69" fmla="*/ 672 h 889"/>
                <a:gd name="T70" fmla="*/ 1899 w 3441"/>
                <a:gd name="T71" fmla="*/ 672 h 889"/>
                <a:gd name="T72" fmla="*/ 1899 w 3441"/>
                <a:gd name="T73" fmla="*/ 772 h 889"/>
                <a:gd name="T74" fmla="*/ 1937 w 3441"/>
                <a:gd name="T75" fmla="*/ 772 h 889"/>
                <a:gd name="T76" fmla="*/ 1937 w 3441"/>
                <a:gd name="T77" fmla="*/ 889 h 889"/>
                <a:gd name="T78" fmla="*/ 3441 w 3441"/>
                <a:gd name="T79" fmla="*/ 889 h 8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441" h="889">
                  <a:moveTo>
                    <a:pt x="0" y="0"/>
                  </a:moveTo>
                  <a:lnTo>
                    <a:pt x="52" y="0"/>
                  </a:lnTo>
                  <a:lnTo>
                    <a:pt x="52" y="32"/>
                  </a:lnTo>
                  <a:lnTo>
                    <a:pt x="219" y="32"/>
                  </a:lnTo>
                  <a:lnTo>
                    <a:pt x="219" y="66"/>
                  </a:lnTo>
                  <a:lnTo>
                    <a:pt x="261" y="66"/>
                  </a:lnTo>
                  <a:lnTo>
                    <a:pt x="261" y="70"/>
                  </a:lnTo>
                  <a:lnTo>
                    <a:pt x="273" y="70"/>
                  </a:lnTo>
                  <a:lnTo>
                    <a:pt x="273" y="74"/>
                  </a:lnTo>
                  <a:lnTo>
                    <a:pt x="277" y="74"/>
                  </a:lnTo>
                  <a:lnTo>
                    <a:pt x="277" y="79"/>
                  </a:lnTo>
                  <a:lnTo>
                    <a:pt x="281" y="79"/>
                  </a:lnTo>
                  <a:lnTo>
                    <a:pt x="281" y="83"/>
                  </a:lnTo>
                  <a:lnTo>
                    <a:pt x="285" y="83"/>
                  </a:lnTo>
                  <a:lnTo>
                    <a:pt x="285" y="103"/>
                  </a:lnTo>
                  <a:lnTo>
                    <a:pt x="423" y="103"/>
                  </a:lnTo>
                  <a:lnTo>
                    <a:pt x="423" y="149"/>
                  </a:lnTo>
                  <a:lnTo>
                    <a:pt x="531" y="149"/>
                  </a:lnTo>
                  <a:lnTo>
                    <a:pt x="531" y="189"/>
                  </a:lnTo>
                  <a:lnTo>
                    <a:pt x="553" y="189"/>
                  </a:lnTo>
                  <a:lnTo>
                    <a:pt x="553" y="237"/>
                  </a:lnTo>
                  <a:lnTo>
                    <a:pt x="621" y="237"/>
                  </a:lnTo>
                  <a:lnTo>
                    <a:pt x="621" y="277"/>
                  </a:lnTo>
                  <a:lnTo>
                    <a:pt x="799" y="277"/>
                  </a:lnTo>
                  <a:lnTo>
                    <a:pt x="799" y="329"/>
                  </a:lnTo>
                  <a:lnTo>
                    <a:pt x="946" y="329"/>
                  </a:lnTo>
                  <a:lnTo>
                    <a:pt x="946" y="377"/>
                  </a:lnTo>
                  <a:lnTo>
                    <a:pt x="992" y="377"/>
                  </a:lnTo>
                  <a:lnTo>
                    <a:pt x="992" y="431"/>
                  </a:lnTo>
                  <a:lnTo>
                    <a:pt x="1196" y="431"/>
                  </a:lnTo>
                  <a:lnTo>
                    <a:pt x="1196" y="486"/>
                  </a:lnTo>
                  <a:lnTo>
                    <a:pt x="1589" y="486"/>
                  </a:lnTo>
                  <a:lnTo>
                    <a:pt x="1589" y="572"/>
                  </a:lnTo>
                  <a:lnTo>
                    <a:pt x="1821" y="572"/>
                  </a:lnTo>
                  <a:lnTo>
                    <a:pt x="1821" y="672"/>
                  </a:lnTo>
                  <a:lnTo>
                    <a:pt x="1899" y="672"/>
                  </a:lnTo>
                  <a:lnTo>
                    <a:pt x="1899" y="772"/>
                  </a:lnTo>
                  <a:lnTo>
                    <a:pt x="1937" y="772"/>
                  </a:lnTo>
                  <a:lnTo>
                    <a:pt x="1937" y="889"/>
                  </a:lnTo>
                  <a:lnTo>
                    <a:pt x="3441" y="889"/>
                  </a:lnTo>
                </a:path>
              </a:pathLst>
            </a:custGeom>
            <a:noFill/>
            <a:ln w="22225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6" name="Line 6">
              <a:extLst>
                <a:ext uri="{FF2B5EF4-FFF2-40B4-BE49-F238E27FC236}">
                  <a16:creationId xmlns:a16="http://schemas.microsoft.com/office/drawing/2014/main" id="{0CF299C4-B60E-F713-5B4E-8DB2B8C444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39912" y="1941513"/>
              <a:ext cx="79375" cy="80963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7" name="Line 7">
              <a:extLst>
                <a:ext uri="{FF2B5EF4-FFF2-40B4-BE49-F238E27FC236}">
                  <a16:creationId xmlns:a16="http://schemas.microsoft.com/office/drawing/2014/main" id="{3A9DD36A-36B8-665E-3C79-0DE18F7C7A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39912" y="1941513"/>
              <a:ext cx="79375" cy="77788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8" name="Line 8">
              <a:extLst>
                <a:ext uri="{FF2B5EF4-FFF2-40B4-BE49-F238E27FC236}">
                  <a16:creationId xmlns:a16="http://schemas.microsoft.com/office/drawing/2014/main" id="{DCF99E8D-AFC8-AE31-6C9B-B7AB9EFD5D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68487" y="1947863"/>
              <a:ext cx="79375" cy="80963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9" name="Line 9">
              <a:extLst>
                <a:ext uri="{FF2B5EF4-FFF2-40B4-BE49-F238E27FC236}">
                  <a16:creationId xmlns:a16="http://schemas.microsoft.com/office/drawing/2014/main" id="{AACD139C-794C-D2A2-26A0-169F90FA3A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8487" y="1947863"/>
              <a:ext cx="79375" cy="77788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" name="Line 10">
              <a:extLst>
                <a:ext uri="{FF2B5EF4-FFF2-40B4-BE49-F238E27FC236}">
                  <a16:creationId xmlns:a16="http://schemas.microsoft.com/office/drawing/2014/main" id="{3A8E9BCE-AE90-C0D7-3C95-2F960F8FEB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90712" y="2000250"/>
              <a:ext cx="79375" cy="82550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1" name="Line 11">
              <a:extLst>
                <a:ext uri="{FF2B5EF4-FFF2-40B4-BE49-F238E27FC236}">
                  <a16:creationId xmlns:a16="http://schemas.microsoft.com/office/drawing/2014/main" id="{064DB98F-AEA8-05B4-93AE-422C8CBD27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0712" y="2000250"/>
              <a:ext cx="79375" cy="79375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2" name="Line 12">
              <a:extLst>
                <a:ext uri="{FF2B5EF4-FFF2-40B4-BE49-F238E27FC236}">
                  <a16:creationId xmlns:a16="http://schemas.microsoft.com/office/drawing/2014/main" id="{DAA0C656-D0A1-DD41-6C4C-9B40F77F1D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70087" y="2000250"/>
              <a:ext cx="76200" cy="82550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3" name="Line 13">
              <a:extLst>
                <a:ext uri="{FF2B5EF4-FFF2-40B4-BE49-F238E27FC236}">
                  <a16:creationId xmlns:a16="http://schemas.microsoft.com/office/drawing/2014/main" id="{263A11DD-0710-ADE1-87E1-54AF149410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6912" y="2000250"/>
              <a:ext cx="82550" cy="79375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4" name="Line 14">
              <a:extLst>
                <a:ext uri="{FF2B5EF4-FFF2-40B4-BE49-F238E27FC236}">
                  <a16:creationId xmlns:a16="http://schemas.microsoft.com/office/drawing/2014/main" id="{E37D4CF8-1922-853F-4C55-DE5FC91934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95487" y="2000250"/>
              <a:ext cx="79375" cy="82550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5" name="Line 15">
              <a:extLst>
                <a:ext uri="{FF2B5EF4-FFF2-40B4-BE49-F238E27FC236}">
                  <a16:creationId xmlns:a16="http://schemas.microsoft.com/office/drawing/2014/main" id="{DEEA5A82-1C51-EAFD-98CE-216D5AA5EE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5487" y="2000250"/>
              <a:ext cx="79375" cy="79375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6" name="Line 16">
              <a:extLst>
                <a:ext uri="{FF2B5EF4-FFF2-40B4-BE49-F238E27FC236}">
                  <a16:creationId xmlns:a16="http://schemas.microsoft.com/office/drawing/2014/main" id="{1E918344-8FBD-E2E1-C529-F424DA361A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00262" y="2000250"/>
              <a:ext cx="76200" cy="82550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7" name="Line 17">
              <a:extLst>
                <a:ext uri="{FF2B5EF4-FFF2-40B4-BE49-F238E27FC236}">
                  <a16:creationId xmlns:a16="http://schemas.microsoft.com/office/drawing/2014/main" id="{DAE1F84A-8718-74A1-AA3C-83A57FC387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7087" y="2000250"/>
              <a:ext cx="82550" cy="79375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8" name="Line 18">
              <a:extLst>
                <a:ext uri="{FF2B5EF4-FFF2-40B4-BE49-F238E27FC236}">
                  <a16:creationId xmlns:a16="http://schemas.microsoft.com/office/drawing/2014/main" id="{EDD776E3-B6BB-CABB-FE2F-07C3ADBFA3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19337" y="2206625"/>
              <a:ext cx="76200" cy="82550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9" name="Line 19">
              <a:extLst>
                <a:ext uri="{FF2B5EF4-FFF2-40B4-BE49-F238E27FC236}">
                  <a16:creationId xmlns:a16="http://schemas.microsoft.com/office/drawing/2014/main" id="{93C21BAB-2DD9-ED6E-E813-26D9C0B944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16162" y="2206625"/>
              <a:ext cx="82550" cy="79375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0" name="Line 20">
              <a:extLst>
                <a:ext uri="{FF2B5EF4-FFF2-40B4-BE49-F238E27FC236}">
                  <a16:creationId xmlns:a16="http://schemas.microsoft.com/office/drawing/2014/main" id="{3C20E544-BC54-5F6D-B69B-1F5EF0B328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59037" y="2279650"/>
              <a:ext cx="76200" cy="82550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1" name="Line 21">
              <a:extLst>
                <a:ext uri="{FF2B5EF4-FFF2-40B4-BE49-F238E27FC236}">
                  <a16:creationId xmlns:a16="http://schemas.microsoft.com/office/drawing/2014/main" id="{4193939E-0C9D-BC8A-FA90-D33AFE3437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5862" y="2279650"/>
              <a:ext cx="82550" cy="79375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2" name="Line 22">
              <a:extLst>
                <a:ext uri="{FF2B5EF4-FFF2-40B4-BE49-F238E27FC236}">
                  <a16:creationId xmlns:a16="http://schemas.microsoft.com/office/drawing/2014/main" id="{30CAE85C-DC55-D7AD-711D-B1BEAED592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35262" y="2359025"/>
              <a:ext cx="80963" cy="79375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3" name="Line 23">
              <a:extLst>
                <a:ext uri="{FF2B5EF4-FFF2-40B4-BE49-F238E27FC236}">
                  <a16:creationId xmlns:a16="http://schemas.microsoft.com/office/drawing/2014/main" id="{766FB5D0-EA48-31FD-CE26-34CEF036FE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5262" y="2359025"/>
              <a:ext cx="80963" cy="76200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4" name="Line 24">
              <a:extLst>
                <a:ext uri="{FF2B5EF4-FFF2-40B4-BE49-F238E27FC236}">
                  <a16:creationId xmlns:a16="http://schemas.microsoft.com/office/drawing/2014/main" id="{B02E6BF1-5C9D-D8B3-5D32-2AB264D325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70187" y="2359025"/>
              <a:ext cx="77788" cy="79375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5" name="Line 25">
              <a:extLst>
                <a:ext uri="{FF2B5EF4-FFF2-40B4-BE49-F238E27FC236}">
                  <a16:creationId xmlns:a16="http://schemas.microsoft.com/office/drawing/2014/main" id="{644DFA5B-AC2D-6A67-2491-CB456D3B56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7012" y="2359025"/>
              <a:ext cx="84138" cy="76200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6" name="Line 26">
              <a:extLst>
                <a:ext uri="{FF2B5EF4-FFF2-40B4-BE49-F238E27FC236}">
                  <a16:creationId xmlns:a16="http://schemas.microsoft.com/office/drawing/2014/main" id="{F23096F4-8242-479B-1C24-6B4C063C28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28975" y="2524125"/>
              <a:ext cx="76200" cy="77788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7" name="Line 27">
              <a:extLst>
                <a:ext uri="{FF2B5EF4-FFF2-40B4-BE49-F238E27FC236}">
                  <a16:creationId xmlns:a16="http://schemas.microsoft.com/office/drawing/2014/main" id="{494EA2C1-176B-865E-4DD3-892D691E51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8975" y="2524125"/>
              <a:ext cx="79375" cy="74613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8" name="Line 28">
              <a:extLst>
                <a:ext uri="{FF2B5EF4-FFF2-40B4-BE49-F238E27FC236}">
                  <a16:creationId xmlns:a16="http://schemas.microsoft.com/office/drawing/2014/main" id="{938529A2-618C-954C-7F9D-A800BC84D5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75025" y="2608263"/>
              <a:ext cx="76200" cy="79375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9" name="Line 29">
              <a:extLst>
                <a:ext uri="{FF2B5EF4-FFF2-40B4-BE49-F238E27FC236}">
                  <a16:creationId xmlns:a16="http://schemas.microsoft.com/office/drawing/2014/main" id="{80EB7A19-7AA9-86B7-FF0B-5F8E8E2AAC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71850" y="2608263"/>
              <a:ext cx="82550" cy="76200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0" name="Line 30">
              <a:extLst>
                <a:ext uri="{FF2B5EF4-FFF2-40B4-BE49-F238E27FC236}">
                  <a16:creationId xmlns:a16="http://schemas.microsoft.com/office/drawing/2014/main" id="{4858E9BF-FFDE-A79A-0D5C-C9348CF045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70275" y="2608263"/>
              <a:ext cx="79375" cy="79375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1" name="Line 31">
              <a:extLst>
                <a:ext uri="{FF2B5EF4-FFF2-40B4-BE49-F238E27FC236}">
                  <a16:creationId xmlns:a16="http://schemas.microsoft.com/office/drawing/2014/main" id="{8EEE8060-28E4-BA36-01D3-7F9CAD12D3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0275" y="2608263"/>
              <a:ext cx="79375" cy="76200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2" name="Line 32">
              <a:extLst>
                <a:ext uri="{FF2B5EF4-FFF2-40B4-BE49-F238E27FC236}">
                  <a16:creationId xmlns:a16="http://schemas.microsoft.com/office/drawing/2014/main" id="{234AE2B3-8597-9106-04AA-8737D6A562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22712" y="2608263"/>
              <a:ext cx="76200" cy="79375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3" name="Line 33">
              <a:extLst>
                <a:ext uri="{FF2B5EF4-FFF2-40B4-BE49-F238E27FC236}">
                  <a16:creationId xmlns:a16="http://schemas.microsoft.com/office/drawing/2014/main" id="{651D371F-6631-7734-1C05-EA78F0E380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19537" y="2608263"/>
              <a:ext cx="82550" cy="76200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4" name="Line 34">
              <a:extLst>
                <a:ext uri="{FF2B5EF4-FFF2-40B4-BE49-F238E27FC236}">
                  <a16:creationId xmlns:a16="http://schemas.microsoft.com/office/drawing/2014/main" id="{CE9C990E-2A87-C179-A6C6-ED0F5C6EA2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06837" y="2608263"/>
              <a:ext cx="79375" cy="79375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5" name="Line 35">
              <a:extLst>
                <a:ext uri="{FF2B5EF4-FFF2-40B4-BE49-F238E27FC236}">
                  <a16:creationId xmlns:a16="http://schemas.microsoft.com/office/drawing/2014/main" id="{B2FA9AA3-6616-FD2B-D506-1AF0449DBA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06837" y="2608263"/>
              <a:ext cx="79375" cy="76200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6" name="Line 36">
              <a:extLst>
                <a:ext uri="{FF2B5EF4-FFF2-40B4-BE49-F238E27FC236}">
                  <a16:creationId xmlns:a16="http://schemas.microsoft.com/office/drawing/2014/main" id="{C93CB14F-D310-F900-6583-DF45C4B3F1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2762" y="2747963"/>
              <a:ext cx="79375" cy="79375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7" name="Line 37">
              <a:extLst>
                <a:ext uri="{FF2B5EF4-FFF2-40B4-BE49-F238E27FC236}">
                  <a16:creationId xmlns:a16="http://schemas.microsoft.com/office/drawing/2014/main" id="{6846012E-83C1-A1A6-B394-F051A5A0FC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2762" y="2747963"/>
              <a:ext cx="79375" cy="76200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8" name="Line 38">
              <a:extLst>
                <a:ext uri="{FF2B5EF4-FFF2-40B4-BE49-F238E27FC236}">
                  <a16:creationId xmlns:a16="http://schemas.microsoft.com/office/drawing/2014/main" id="{410722B3-BDA3-C2D5-5C54-96BB784C0C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87862" y="3062288"/>
              <a:ext cx="76200" cy="82550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9" name="Line 39">
              <a:extLst>
                <a:ext uri="{FF2B5EF4-FFF2-40B4-BE49-F238E27FC236}">
                  <a16:creationId xmlns:a16="http://schemas.microsoft.com/office/drawing/2014/main" id="{0D4CD5E0-63BC-5106-2652-3F2D963406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84687" y="3062288"/>
              <a:ext cx="82550" cy="79375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0" name="Line 40">
              <a:extLst>
                <a:ext uri="{FF2B5EF4-FFF2-40B4-BE49-F238E27FC236}">
                  <a16:creationId xmlns:a16="http://schemas.microsoft.com/office/drawing/2014/main" id="{3FF4D840-0140-688E-9563-925281B36F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38725" y="3248025"/>
              <a:ext cx="76200" cy="79375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1" name="Line 41">
              <a:extLst>
                <a:ext uri="{FF2B5EF4-FFF2-40B4-BE49-F238E27FC236}">
                  <a16:creationId xmlns:a16="http://schemas.microsoft.com/office/drawing/2014/main" id="{878C5A5D-66AB-B0DA-E3F6-3AB13985C3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35550" y="3248025"/>
              <a:ext cx="82550" cy="76200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2" name="Line 42">
              <a:extLst>
                <a:ext uri="{FF2B5EF4-FFF2-40B4-BE49-F238E27FC236}">
                  <a16:creationId xmlns:a16="http://schemas.microsoft.com/office/drawing/2014/main" id="{B6D2BB24-3401-FC94-D3EB-BEEFF33650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792912" y="3248025"/>
              <a:ext cx="79375" cy="79375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3" name="Line 43">
              <a:extLst>
                <a:ext uri="{FF2B5EF4-FFF2-40B4-BE49-F238E27FC236}">
                  <a16:creationId xmlns:a16="http://schemas.microsoft.com/office/drawing/2014/main" id="{1D67720F-ACA2-370C-9D9C-8AB3FA60D7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92912" y="3248025"/>
              <a:ext cx="79375" cy="76200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4" name="Line 44">
              <a:extLst>
                <a:ext uri="{FF2B5EF4-FFF2-40B4-BE49-F238E27FC236}">
                  <a16:creationId xmlns:a16="http://schemas.microsoft.com/office/drawing/2014/main" id="{BD2E8B1F-17A1-C8C4-174E-DBF21AA992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837362" y="3248025"/>
              <a:ext cx="76200" cy="79375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5" name="Line 45">
              <a:extLst>
                <a:ext uri="{FF2B5EF4-FFF2-40B4-BE49-F238E27FC236}">
                  <a16:creationId xmlns:a16="http://schemas.microsoft.com/office/drawing/2014/main" id="{0502A273-F9B3-2A6B-DB08-F30149D6B8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4187" y="3248025"/>
              <a:ext cx="82550" cy="76200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6" name="Line 46">
              <a:extLst>
                <a:ext uri="{FF2B5EF4-FFF2-40B4-BE49-F238E27FC236}">
                  <a16:creationId xmlns:a16="http://schemas.microsoft.com/office/drawing/2014/main" id="{15CD4638-D356-158B-91F8-28DA131474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900862" y="3248025"/>
              <a:ext cx="76200" cy="82550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7" name="Line 47">
              <a:extLst>
                <a:ext uri="{FF2B5EF4-FFF2-40B4-BE49-F238E27FC236}">
                  <a16:creationId xmlns:a16="http://schemas.microsoft.com/office/drawing/2014/main" id="{C0409CD3-2A22-D795-8C3C-A6A1B7B767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97687" y="3248025"/>
              <a:ext cx="82550" cy="79375"/>
            </a:xfrm>
            <a:prstGeom prst="line">
              <a:avLst/>
            </a:prstGeom>
            <a:noFill/>
            <a:ln w="12700" cap="flat">
              <a:solidFill>
                <a:srgbClr val="27ADE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393" name="Group 392">
            <a:extLst>
              <a:ext uri="{FF2B5EF4-FFF2-40B4-BE49-F238E27FC236}">
                <a16:creationId xmlns:a16="http://schemas.microsoft.com/office/drawing/2014/main" id="{4C8C396C-6D5D-3304-7862-DFCE5416465E}"/>
              </a:ext>
            </a:extLst>
          </p:cNvPr>
          <p:cNvGrpSpPr/>
          <p:nvPr/>
        </p:nvGrpSpPr>
        <p:grpSpPr>
          <a:xfrm>
            <a:off x="2818442" y="1903227"/>
            <a:ext cx="5950066" cy="2401006"/>
            <a:chOff x="1444625" y="1833563"/>
            <a:chExt cx="4862512" cy="1962150"/>
          </a:xfrm>
        </p:grpSpPr>
        <p:sp>
          <p:nvSpPr>
            <p:cNvPr id="349" name="Line 49">
              <a:extLst>
                <a:ext uri="{FF2B5EF4-FFF2-40B4-BE49-F238E27FC236}">
                  <a16:creationId xmlns:a16="http://schemas.microsoft.com/office/drawing/2014/main" id="{962E225C-AA41-1E93-A7A4-C3B14B1EEB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47800" y="1833563"/>
              <a:ext cx="76200" cy="82550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0" name="Line 50">
              <a:extLst>
                <a:ext uri="{FF2B5EF4-FFF2-40B4-BE49-F238E27FC236}">
                  <a16:creationId xmlns:a16="http://schemas.microsoft.com/office/drawing/2014/main" id="{FB92E7F1-8C07-AB2B-EEC2-BE7CF9D2A4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4625" y="1833563"/>
              <a:ext cx="82550" cy="79375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1" name="Line 51">
              <a:extLst>
                <a:ext uri="{FF2B5EF4-FFF2-40B4-BE49-F238E27FC236}">
                  <a16:creationId xmlns:a16="http://schemas.microsoft.com/office/drawing/2014/main" id="{D0911CF4-763C-5852-F3DD-3093BEFE65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19250" y="1890713"/>
              <a:ext cx="80963" cy="79375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2" name="Line 52">
              <a:extLst>
                <a:ext uri="{FF2B5EF4-FFF2-40B4-BE49-F238E27FC236}">
                  <a16:creationId xmlns:a16="http://schemas.microsoft.com/office/drawing/2014/main" id="{3B163A1B-C576-2C55-AC18-7B5ADC06E2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9250" y="1890713"/>
              <a:ext cx="80963" cy="76200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3" name="Line 53">
              <a:extLst>
                <a:ext uri="{FF2B5EF4-FFF2-40B4-BE49-F238E27FC236}">
                  <a16:creationId xmlns:a16="http://schemas.microsoft.com/office/drawing/2014/main" id="{E35B3F7F-D9EE-4626-8D3B-FEC09EA346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38312" y="1890713"/>
              <a:ext cx="79375" cy="79375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4" name="Line 54">
              <a:extLst>
                <a:ext uri="{FF2B5EF4-FFF2-40B4-BE49-F238E27FC236}">
                  <a16:creationId xmlns:a16="http://schemas.microsoft.com/office/drawing/2014/main" id="{7DFE58CE-B857-5368-C8E7-90C637ED2B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8312" y="1890713"/>
              <a:ext cx="79375" cy="76200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5" name="Line 55">
              <a:extLst>
                <a:ext uri="{FF2B5EF4-FFF2-40B4-BE49-F238E27FC236}">
                  <a16:creationId xmlns:a16="http://schemas.microsoft.com/office/drawing/2014/main" id="{A7556C4A-68A6-4E56-1452-176C314C76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01812" y="1890713"/>
              <a:ext cx="79375" cy="79375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6" name="Line 56">
              <a:extLst>
                <a:ext uri="{FF2B5EF4-FFF2-40B4-BE49-F238E27FC236}">
                  <a16:creationId xmlns:a16="http://schemas.microsoft.com/office/drawing/2014/main" id="{406E19BE-E45D-8AFD-4F57-FAFC2668B7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1812" y="1890713"/>
              <a:ext cx="79375" cy="76200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7" name="Line 57">
              <a:extLst>
                <a:ext uri="{FF2B5EF4-FFF2-40B4-BE49-F238E27FC236}">
                  <a16:creationId xmlns:a16="http://schemas.microsoft.com/office/drawing/2014/main" id="{882F7074-0D71-7460-7865-FCAAD5F3C6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30387" y="1890713"/>
              <a:ext cx="76200" cy="79375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8" name="Line 58">
              <a:extLst>
                <a:ext uri="{FF2B5EF4-FFF2-40B4-BE49-F238E27FC236}">
                  <a16:creationId xmlns:a16="http://schemas.microsoft.com/office/drawing/2014/main" id="{E9CBA8E4-C33B-7280-6113-88FBA326FC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7212" y="1890713"/>
              <a:ext cx="82550" cy="76200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9" name="Line 59">
              <a:extLst>
                <a:ext uri="{FF2B5EF4-FFF2-40B4-BE49-F238E27FC236}">
                  <a16:creationId xmlns:a16="http://schemas.microsoft.com/office/drawing/2014/main" id="{79160A28-8213-8D47-4984-869F03CA80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52612" y="1951038"/>
              <a:ext cx="76200" cy="80963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0" name="Line 60">
              <a:extLst>
                <a:ext uri="{FF2B5EF4-FFF2-40B4-BE49-F238E27FC236}">
                  <a16:creationId xmlns:a16="http://schemas.microsoft.com/office/drawing/2014/main" id="{D0FCD516-A635-DB75-7A47-F1A1A2D10E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49437" y="1951038"/>
              <a:ext cx="79375" cy="77788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1" name="Line 61">
              <a:extLst>
                <a:ext uri="{FF2B5EF4-FFF2-40B4-BE49-F238E27FC236}">
                  <a16:creationId xmlns:a16="http://schemas.microsoft.com/office/drawing/2014/main" id="{4EBC067E-23C3-5EEF-E92D-AF1CAAC2A8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58962" y="1951038"/>
              <a:ext cx="79375" cy="80963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2" name="Line 62">
              <a:extLst>
                <a:ext uri="{FF2B5EF4-FFF2-40B4-BE49-F238E27FC236}">
                  <a16:creationId xmlns:a16="http://schemas.microsoft.com/office/drawing/2014/main" id="{2A149F84-0790-2C91-747F-6C1A8A7144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8962" y="1951038"/>
              <a:ext cx="79375" cy="77788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3" name="Line 63">
              <a:extLst>
                <a:ext uri="{FF2B5EF4-FFF2-40B4-BE49-F238E27FC236}">
                  <a16:creationId xmlns:a16="http://schemas.microsoft.com/office/drawing/2014/main" id="{B3F2808D-FE3B-C91E-36C3-2DE534B8FB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65312" y="2016125"/>
              <a:ext cx="76200" cy="82550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4" name="Line 64">
              <a:extLst>
                <a:ext uri="{FF2B5EF4-FFF2-40B4-BE49-F238E27FC236}">
                  <a16:creationId xmlns:a16="http://schemas.microsoft.com/office/drawing/2014/main" id="{EB9E0BC2-4636-A2DD-41D7-53CA41214E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2137" y="2016125"/>
              <a:ext cx="82550" cy="79375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5" name="Line 65">
              <a:extLst>
                <a:ext uri="{FF2B5EF4-FFF2-40B4-BE49-F238E27FC236}">
                  <a16:creationId xmlns:a16="http://schemas.microsoft.com/office/drawing/2014/main" id="{EE211353-5BE1-1225-640B-7F8A6749D3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84362" y="2225675"/>
              <a:ext cx="76200" cy="82550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6" name="Line 66">
              <a:extLst>
                <a:ext uri="{FF2B5EF4-FFF2-40B4-BE49-F238E27FC236}">
                  <a16:creationId xmlns:a16="http://schemas.microsoft.com/office/drawing/2014/main" id="{02A7C7BF-1F7F-E3B9-70A3-18E118F510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1187" y="2225675"/>
              <a:ext cx="82550" cy="79375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7" name="Line 67">
              <a:extLst>
                <a:ext uri="{FF2B5EF4-FFF2-40B4-BE49-F238E27FC236}">
                  <a16:creationId xmlns:a16="http://schemas.microsoft.com/office/drawing/2014/main" id="{510BE0C7-BE78-F159-10F4-4E64D385DA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71662" y="2085975"/>
              <a:ext cx="76200" cy="82550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8" name="Line 68">
              <a:extLst>
                <a:ext uri="{FF2B5EF4-FFF2-40B4-BE49-F238E27FC236}">
                  <a16:creationId xmlns:a16="http://schemas.microsoft.com/office/drawing/2014/main" id="{8C655D8C-B31B-8879-57B7-BEEFF9449E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8487" y="2085975"/>
              <a:ext cx="82550" cy="79375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9" name="Line 69">
              <a:extLst>
                <a:ext uri="{FF2B5EF4-FFF2-40B4-BE49-F238E27FC236}">
                  <a16:creationId xmlns:a16="http://schemas.microsoft.com/office/drawing/2014/main" id="{36541630-02D0-BA7B-AD3C-3EC759314D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08237" y="2595563"/>
              <a:ext cx="79375" cy="79375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0" name="Line 70">
              <a:extLst>
                <a:ext uri="{FF2B5EF4-FFF2-40B4-BE49-F238E27FC236}">
                  <a16:creationId xmlns:a16="http://schemas.microsoft.com/office/drawing/2014/main" id="{7DC7EF85-41D9-5E6C-55D7-962F01602A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8237" y="2595563"/>
              <a:ext cx="79375" cy="76200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1" name="Line 71">
              <a:extLst>
                <a:ext uri="{FF2B5EF4-FFF2-40B4-BE49-F238E27FC236}">
                  <a16:creationId xmlns:a16="http://schemas.microsoft.com/office/drawing/2014/main" id="{38B1471B-6904-539A-7906-B27D079AA6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13037" y="2751138"/>
              <a:ext cx="80963" cy="82550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2" name="Line 72">
              <a:extLst>
                <a:ext uri="{FF2B5EF4-FFF2-40B4-BE49-F238E27FC236}">
                  <a16:creationId xmlns:a16="http://schemas.microsoft.com/office/drawing/2014/main" id="{E3D909C9-EB36-C193-CE68-04DD450ADA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13037" y="2751138"/>
              <a:ext cx="80963" cy="79375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3" name="Line 73">
              <a:extLst>
                <a:ext uri="{FF2B5EF4-FFF2-40B4-BE49-F238E27FC236}">
                  <a16:creationId xmlns:a16="http://schemas.microsoft.com/office/drawing/2014/main" id="{C9CF2C5F-BC5D-6F9F-83CA-7A6E93F47C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41612" y="2751138"/>
              <a:ext cx="80963" cy="82550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4" name="Line 74">
              <a:extLst>
                <a:ext uri="{FF2B5EF4-FFF2-40B4-BE49-F238E27FC236}">
                  <a16:creationId xmlns:a16="http://schemas.microsoft.com/office/drawing/2014/main" id="{3CE40199-D1F0-53C2-76F0-76A6D1380A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1612" y="2751138"/>
              <a:ext cx="80963" cy="79375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5" name="Line 75">
              <a:extLst>
                <a:ext uri="{FF2B5EF4-FFF2-40B4-BE49-F238E27FC236}">
                  <a16:creationId xmlns:a16="http://schemas.microsoft.com/office/drawing/2014/main" id="{8ACFCA93-71CB-8365-8503-BA1D6C0602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54312" y="2932113"/>
              <a:ext cx="80963" cy="82550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6" name="Line 76">
              <a:extLst>
                <a:ext uri="{FF2B5EF4-FFF2-40B4-BE49-F238E27FC236}">
                  <a16:creationId xmlns:a16="http://schemas.microsoft.com/office/drawing/2014/main" id="{6210B235-344E-8D92-CBAE-FD46ADCA34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4312" y="2932113"/>
              <a:ext cx="80963" cy="79375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7" name="Line 77">
              <a:extLst>
                <a:ext uri="{FF2B5EF4-FFF2-40B4-BE49-F238E27FC236}">
                  <a16:creationId xmlns:a16="http://schemas.microsoft.com/office/drawing/2014/main" id="{B43F7408-7C39-70EC-CC74-27322D2C14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763837" y="2932113"/>
              <a:ext cx="77788" cy="82550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8" name="Line 78">
              <a:extLst>
                <a:ext uri="{FF2B5EF4-FFF2-40B4-BE49-F238E27FC236}">
                  <a16:creationId xmlns:a16="http://schemas.microsoft.com/office/drawing/2014/main" id="{7C20B8B6-A727-4CC3-8C84-2729B780E2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63837" y="2932113"/>
              <a:ext cx="80963" cy="79375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9" name="Line 79">
              <a:extLst>
                <a:ext uri="{FF2B5EF4-FFF2-40B4-BE49-F238E27FC236}">
                  <a16:creationId xmlns:a16="http://schemas.microsoft.com/office/drawing/2014/main" id="{6592542A-99BF-F73B-8351-8612F9303D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36925" y="2932113"/>
              <a:ext cx="79375" cy="79375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0" name="Line 80">
              <a:extLst>
                <a:ext uri="{FF2B5EF4-FFF2-40B4-BE49-F238E27FC236}">
                  <a16:creationId xmlns:a16="http://schemas.microsoft.com/office/drawing/2014/main" id="{D380FA51-378F-1581-5205-3A8C2916E5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36925" y="2932113"/>
              <a:ext cx="79375" cy="76200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1" name="Line 81">
              <a:extLst>
                <a:ext uri="{FF2B5EF4-FFF2-40B4-BE49-F238E27FC236}">
                  <a16:creationId xmlns:a16="http://schemas.microsoft.com/office/drawing/2014/main" id="{9ECFC377-4691-4224-C25A-6B281D0BBF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52850" y="3049588"/>
              <a:ext cx="79375" cy="82550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2" name="Line 82">
              <a:extLst>
                <a:ext uri="{FF2B5EF4-FFF2-40B4-BE49-F238E27FC236}">
                  <a16:creationId xmlns:a16="http://schemas.microsoft.com/office/drawing/2014/main" id="{F9C4E3AC-9AEC-24C9-D8EC-4FE764DF7E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52850" y="3049588"/>
              <a:ext cx="79375" cy="79375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3" name="Line 83">
              <a:extLst>
                <a:ext uri="{FF2B5EF4-FFF2-40B4-BE49-F238E27FC236}">
                  <a16:creationId xmlns:a16="http://schemas.microsoft.com/office/drawing/2014/main" id="{259C211B-F365-7D87-5C06-BC38CE1472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22712" y="3049588"/>
              <a:ext cx="79375" cy="82550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4" name="Line 84">
              <a:extLst>
                <a:ext uri="{FF2B5EF4-FFF2-40B4-BE49-F238E27FC236}">
                  <a16:creationId xmlns:a16="http://schemas.microsoft.com/office/drawing/2014/main" id="{05C40C87-C6DC-FFA7-1472-EDDEC81695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2712" y="3049588"/>
              <a:ext cx="79375" cy="79375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5" name="Line 85">
              <a:extLst>
                <a:ext uri="{FF2B5EF4-FFF2-40B4-BE49-F238E27FC236}">
                  <a16:creationId xmlns:a16="http://schemas.microsoft.com/office/drawing/2014/main" id="{B0F7E2C2-817D-CD33-A2E8-F6DCDF50C2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35412" y="3049588"/>
              <a:ext cx="76200" cy="82550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6" name="Line 86">
              <a:extLst>
                <a:ext uri="{FF2B5EF4-FFF2-40B4-BE49-F238E27FC236}">
                  <a16:creationId xmlns:a16="http://schemas.microsoft.com/office/drawing/2014/main" id="{FFDCAB08-0A96-1845-CB50-404EA20FB6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32237" y="3049588"/>
              <a:ext cx="82550" cy="79375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7" name="Line 87">
              <a:extLst>
                <a:ext uri="{FF2B5EF4-FFF2-40B4-BE49-F238E27FC236}">
                  <a16:creationId xmlns:a16="http://schemas.microsoft.com/office/drawing/2014/main" id="{BB416CD8-E4F9-CD5A-B311-F1834F2092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00562" y="3432175"/>
              <a:ext cx="76200" cy="82550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8" name="Line 88">
              <a:extLst>
                <a:ext uri="{FF2B5EF4-FFF2-40B4-BE49-F238E27FC236}">
                  <a16:creationId xmlns:a16="http://schemas.microsoft.com/office/drawing/2014/main" id="{988540C9-7AB9-267C-EF36-D9D2D4C961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97387" y="3432175"/>
              <a:ext cx="82550" cy="79375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9" name="Line 89">
              <a:extLst>
                <a:ext uri="{FF2B5EF4-FFF2-40B4-BE49-F238E27FC236}">
                  <a16:creationId xmlns:a16="http://schemas.microsoft.com/office/drawing/2014/main" id="{342A1EDA-6605-2B7B-BC7C-E4115FC0F0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227762" y="3717925"/>
              <a:ext cx="76200" cy="77788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0" name="Line 90">
              <a:extLst>
                <a:ext uri="{FF2B5EF4-FFF2-40B4-BE49-F238E27FC236}">
                  <a16:creationId xmlns:a16="http://schemas.microsoft.com/office/drawing/2014/main" id="{7B342C4E-1911-E4D2-808B-450DFEFCB4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24587" y="3717925"/>
              <a:ext cx="82550" cy="74613"/>
            </a:xfrm>
            <a:prstGeom prst="line">
              <a:avLst/>
            </a:prstGeom>
            <a:noFill/>
            <a:ln w="12700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1" name="Freeform 91">
              <a:extLst>
                <a:ext uri="{FF2B5EF4-FFF2-40B4-BE49-F238E27FC236}">
                  <a16:creationId xmlns:a16="http://schemas.microsoft.com/office/drawing/2014/main" id="{A444FAF6-007D-0B83-09B8-D6745CF4CFE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5900" y="1878013"/>
              <a:ext cx="4779963" cy="1876425"/>
            </a:xfrm>
            <a:custGeom>
              <a:avLst/>
              <a:gdLst>
                <a:gd name="T0" fmla="*/ 3011 w 3011"/>
                <a:gd name="T1" fmla="*/ 1182 h 1182"/>
                <a:gd name="T2" fmla="*/ 1929 w 3011"/>
                <a:gd name="T3" fmla="*/ 1182 h 1182"/>
                <a:gd name="T4" fmla="*/ 1929 w 3011"/>
                <a:gd name="T5" fmla="*/ 1005 h 1182"/>
                <a:gd name="T6" fmla="*/ 1845 w 3011"/>
                <a:gd name="T7" fmla="*/ 1005 h 1182"/>
                <a:gd name="T8" fmla="*/ 1845 w 3011"/>
                <a:gd name="T9" fmla="*/ 883 h 1182"/>
                <a:gd name="T10" fmla="*/ 1679 w 3011"/>
                <a:gd name="T11" fmla="*/ 883 h 1182"/>
                <a:gd name="T12" fmla="*/ 1679 w 3011"/>
                <a:gd name="T13" fmla="*/ 764 h 1182"/>
                <a:gd name="T14" fmla="*/ 1212 w 3011"/>
                <a:gd name="T15" fmla="*/ 764 h 1182"/>
                <a:gd name="T16" fmla="*/ 1212 w 3011"/>
                <a:gd name="T17" fmla="*/ 690 h 1182"/>
                <a:gd name="T18" fmla="*/ 824 w 3011"/>
                <a:gd name="T19" fmla="*/ 690 h 1182"/>
                <a:gd name="T20" fmla="*/ 824 w 3011"/>
                <a:gd name="T21" fmla="*/ 576 h 1182"/>
                <a:gd name="T22" fmla="*/ 703 w 3011"/>
                <a:gd name="T23" fmla="*/ 576 h 1182"/>
                <a:gd name="T24" fmla="*/ 703 w 3011"/>
                <a:gd name="T25" fmla="*/ 528 h 1182"/>
                <a:gd name="T26" fmla="*/ 615 w 3011"/>
                <a:gd name="T27" fmla="*/ 528 h 1182"/>
                <a:gd name="T28" fmla="*/ 615 w 3011"/>
                <a:gd name="T29" fmla="*/ 476 h 1182"/>
                <a:gd name="T30" fmla="*/ 557 w 3011"/>
                <a:gd name="T31" fmla="*/ 476 h 1182"/>
                <a:gd name="T32" fmla="*/ 557 w 3011"/>
                <a:gd name="T33" fmla="*/ 431 h 1182"/>
                <a:gd name="T34" fmla="*/ 545 w 3011"/>
                <a:gd name="T35" fmla="*/ 431 h 1182"/>
                <a:gd name="T36" fmla="*/ 545 w 3011"/>
                <a:gd name="T37" fmla="*/ 387 h 1182"/>
                <a:gd name="T38" fmla="*/ 479 w 3011"/>
                <a:gd name="T39" fmla="*/ 387 h 1182"/>
                <a:gd name="T40" fmla="*/ 479 w 3011"/>
                <a:gd name="T41" fmla="*/ 341 h 1182"/>
                <a:gd name="T42" fmla="*/ 445 w 3011"/>
                <a:gd name="T43" fmla="*/ 341 h 1182"/>
                <a:gd name="T44" fmla="*/ 445 w 3011"/>
                <a:gd name="T45" fmla="*/ 295 h 1182"/>
                <a:gd name="T46" fmla="*/ 279 w 3011"/>
                <a:gd name="T47" fmla="*/ 295 h 1182"/>
                <a:gd name="T48" fmla="*/ 279 w 3011"/>
                <a:gd name="T49" fmla="*/ 247 h 1182"/>
                <a:gd name="T50" fmla="*/ 275 w 3011"/>
                <a:gd name="T51" fmla="*/ 247 h 1182"/>
                <a:gd name="T52" fmla="*/ 275 w 3011"/>
                <a:gd name="T53" fmla="*/ 203 h 1182"/>
                <a:gd name="T54" fmla="*/ 271 w 3011"/>
                <a:gd name="T55" fmla="*/ 203 h 1182"/>
                <a:gd name="T56" fmla="*/ 269 w 3011"/>
                <a:gd name="T57" fmla="*/ 157 h 1182"/>
                <a:gd name="T58" fmla="*/ 265 w 3011"/>
                <a:gd name="T59" fmla="*/ 157 h 1182"/>
                <a:gd name="T60" fmla="*/ 265 w 3011"/>
                <a:gd name="T61" fmla="*/ 113 h 1182"/>
                <a:gd name="T62" fmla="*/ 261 w 3011"/>
                <a:gd name="T63" fmla="*/ 113 h 1182"/>
                <a:gd name="T64" fmla="*/ 261 w 3011"/>
                <a:gd name="T65" fmla="*/ 72 h 1182"/>
                <a:gd name="T66" fmla="*/ 253 w 3011"/>
                <a:gd name="T67" fmla="*/ 72 h 1182"/>
                <a:gd name="T68" fmla="*/ 253 w 3011"/>
                <a:gd name="T69" fmla="*/ 34 h 1182"/>
                <a:gd name="T70" fmla="*/ 94 w 3011"/>
                <a:gd name="T71" fmla="*/ 34 h 1182"/>
                <a:gd name="T72" fmla="*/ 94 w 3011"/>
                <a:gd name="T73" fmla="*/ 0 h 1182"/>
                <a:gd name="T74" fmla="*/ 0 w 3011"/>
                <a:gd name="T75" fmla="*/ 0 h 1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1" h="1182">
                  <a:moveTo>
                    <a:pt x="3011" y="1182"/>
                  </a:moveTo>
                  <a:lnTo>
                    <a:pt x="1929" y="1182"/>
                  </a:lnTo>
                  <a:lnTo>
                    <a:pt x="1929" y="1005"/>
                  </a:lnTo>
                  <a:lnTo>
                    <a:pt x="1845" y="1005"/>
                  </a:lnTo>
                  <a:lnTo>
                    <a:pt x="1845" y="883"/>
                  </a:lnTo>
                  <a:lnTo>
                    <a:pt x="1679" y="883"/>
                  </a:lnTo>
                  <a:lnTo>
                    <a:pt x="1679" y="764"/>
                  </a:lnTo>
                  <a:lnTo>
                    <a:pt x="1212" y="764"/>
                  </a:lnTo>
                  <a:lnTo>
                    <a:pt x="1212" y="690"/>
                  </a:lnTo>
                  <a:lnTo>
                    <a:pt x="824" y="690"/>
                  </a:lnTo>
                  <a:lnTo>
                    <a:pt x="824" y="576"/>
                  </a:lnTo>
                  <a:lnTo>
                    <a:pt x="703" y="576"/>
                  </a:lnTo>
                  <a:lnTo>
                    <a:pt x="703" y="528"/>
                  </a:lnTo>
                  <a:lnTo>
                    <a:pt x="615" y="528"/>
                  </a:lnTo>
                  <a:lnTo>
                    <a:pt x="615" y="476"/>
                  </a:lnTo>
                  <a:lnTo>
                    <a:pt x="557" y="476"/>
                  </a:lnTo>
                  <a:lnTo>
                    <a:pt x="557" y="431"/>
                  </a:lnTo>
                  <a:lnTo>
                    <a:pt x="545" y="431"/>
                  </a:lnTo>
                  <a:lnTo>
                    <a:pt x="545" y="387"/>
                  </a:lnTo>
                  <a:lnTo>
                    <a:pt x="479" y="387"/>
                  </a:lnTo>
                  <a:lnTo>
                    <a:pt x="479" y="341"/>
                  </a:lnTo>
                  <a:lnTo>
                    <a:pt x="445" y="341"/>
                  </a:lnTo>
                  <a:lnTo>
                    <a:pt x="445" y="295"/>
                  </a:lnTo>
                  <a:lnTo>
                    <a:pt x="279" y="295"/>
                  </a:lnTo>
                  <a:lnTo>
                    <a:pt x="279" y="247"/>
                  </a:lnTo>
                  <a:lnTo>
                    <a:pt x="275" y="247"/>
                  </a:lnTo>
                  <a:lnTo>
                    <a:pt x="275" y="203"/>
                  </a:lnTo>
                  <a:lnTo>
                    <a:pt x="271" y="203"/>
                  </a:lnTo>
                  <a:lnTo>
                    <a:pt x="269" y="157"/>
                  </a:lnTo>
                  <a:lnTo>
                    <a:pt x="265" y="157"/>
                  </a:lnTo>
                  <a:lnTo>
                    <a:pt x="265" y="113"/>
                  </a:lnTo>
                  <a:lnTo>
                    <a:pt x="261" y="113"/>
                  </a:lnTo>
                  <a:lnTo>
                    <a:pt x="261" y="72"/>
                  </a:lnTo>
                  <a:lnTo>
                    <a:pt x="253" y="72"/>
                  </a:lnTo>
                  <a:lnTo>
                    <a:pt x="253" y="34"/>
                  </a:lnTo>
                  <a:lnTo>
                    <a:pt x="94" y="34"/>
                  </a:lnTo>
                  <a:lnTo>
                    <a:pt x="94" y="0"/>
                  </a:lnTo>
                  <a:lnTo>
                    <a:pt x="0" y="0"/>
                  </a:lnTo>
                </a:path>
              </a:pathLst>
            </a:custGeom>
            <a:noFill/>
            <a:ln w="22225" cap="flat">
              <a:solidFill>
                <a:srgbClr val="ED7D3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62130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A0E138-E977-CDDF-1506-98D1C8468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459CC-78AB-69D7-CC1B-033F90A78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65124"/>
            <a:ext cx="11438189" cy="845111"/>
          </a:xfrm>
        </p:spPr>
        <p:txBody>
          <a:bodyPr>
            <a:noAutofit/>
          </a:bodyPr>
          <a:lstStyle/>
          <a:p>
            <a:r>
              <a:rPr lang="en-US"/>
              <a:t>Objective response rate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8AA5E4-52CC-6DEC-03F4-E838EF1AD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3F7A0-71F0-446B-9DE8-6D75BE64EE0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D4067-50B5-5AAF-808B-A3C6644A23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z="1000"/>
              <a:t>Michael Thomas Schweizer</a:t>
            </a:r>
            <a:endParaRPr lang="en-US"/>
          </a:p>
        </p:txBody>
      </p:sp>
      <p:sp>
        <p:nvSpPr>
          <p:cNvPr id="4" name="Text Placeholder 40">
            <a:extLst>
              <a:ext uri="{FF2B5EF4-FFF2-40B4-BE49-F238E27FC236}">
                <a16:creationId xmlns:a16="http://schemas.microsoft.com/office/drawing/2014/main" id="{B27CA005-44EE-1D34-74C5-5A0FC612D63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763" y="6019800"/>
            <a:ext cx="10972800" cy="176213"/>
          </a:xfrm>
        </p:spPr>
        <p:txBody>
          <a:bodyPr/>
          <a:lstStyle/>
          <a:p>
            <a:r>
              <a:rPr lang="en-US" dirty="0"/>
              <a:t>Data cutoff: September 2, 2024</a:t>
            </a:r>
            <a:br>
              <a:rPr lang="en-US" dirty="0"/>
            </a:br>
            <a:r>
              <a:rPr kumimoji="0" lang="en-US" sz="90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†</a:t>
            </a:r>
            <a:r>
              <a:rPr lang="en-GB" dirty="0"/>
              <a:t>One patient did not have any evaluable post-baseline target lesion measurements and is therefore not included in the waterfall plot</a:t>
            </a:r>
            <a:br>
              <a:rPr lang="en-US" dirty="0">
                <a:highlight>
                  <a:srgbClr val="00FFFF"/>
                </a:highlight>
              </a:rPr>
            </a:br>
            <a:r>
              <a:rPr lang="en-US" dirty="0"/>
              <a:t>BOR, best overall response; BID, twice daily; CI, confidence interval; CR, complete response; NE, not estimable; ORR, objective response rate; PD, progressive disease; PR, partial response; SD, stable disease</a:t>
            </a: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56E0F2CE-520C-E252-DB56-343F68B7E5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502944"/>
              </p:ext>
            </p:extLst>
          </p:nvPr>
        </p:nvGraphicFramePr>
        <p:xfrm>
          <a:off x="1668912" y="4035484"/>
          <a:ext cx="4572000" cy="1644750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2124000">
                  <a:extLst>
                    <a:ext uri="{9D8B030D-6E8A-4147-A177-3AD203B41FA5}">
                      <a16:colId xmlns:a16="http://schemas.microsoft.com/office/drawing/2014/main" val="3963587683"/>
                    </a:ext>
                  </a:extLst>
                </a:gridCol>
                <a:gridCol w="2448000">
                  <a:extLst>
                    <a:ext uri="{9D8B030D-6E8A-4147-A177-3AD203B41FA5}">
                      <a16:colId xmlns:a16="http://schemas.microsoft.com/office/drawing/2014/main" val="42615905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defTabSz="914400"/>
                      <a:endParaRPr lang="en-US" sz="1250" dirty="0">
                        <a:solidFill>
                          <a:schemeClr val="bg1"/>
                        </a:solidFill>
                      </a:endParaRPr>
                    </a:p>
                  </a:txBody>
                  <a:tcPr marT="18000" marB="18000" anchor="b"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557">
                        <a:lumMod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1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Mevrometostat 1250 mg BID empty stomach + enzalutamide (n=15)</a:t>
                      </a:r>
                    </a:p>
                  </a:txBody>
                  <a:tcPr marL="0" marR="0" marT="18000" marB="18000" anchor="b"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lumMod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2258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1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Confirmed BOR, n (%)</a:t>
                      </a:r>
                    </a:p>
                  </a:txBody>
                  <a:tcPr marL="36000" marR="36000" marT="18000" marB="18000" anchor="ctr"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90000"/>
                        </a:lnSpc>
                      </a:pPr>
                      <a:endParaRPr lang="en-US" sz="125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18000" marB="18000" anchor="ctr"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9611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72000" marR="0" lvl="0" indent="0" algn="l" defTabSz="914400" rtl="0" eaLnBrk="1" fontAlgn="auto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PR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4 (26.7)</a:t>
                      </a:r>
                    </a:p>
                  </a:txBody>
                  <a:tcPr marL="36000" marR="36000" marT="18000" marB="18000" anchor="ctr">
                    <a:solidFill>
                      <a:srgbClr val="00B0F0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4451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7200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SD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11 (73.3)</a:t>
                      </a:r>
                    </a:p>
                  </a:txBody>
                  <a:tcPr marL="36000" marR="36000" marT="18000" marB="18000" anchor="ctr">
                    <a:solidFill>
                      <a:srgbClr val="00B0F0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2636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72000" marR="0" lvl="0" indent="0" algn="l" defTabSz="914400" rtl="0" eaLnBrk="1" fontAlgn="auto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PD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0</a:t>
                      </a:r>
                    </a:p>
                  </a:txBody>
                  <a:tcPr marL="36000" marR="36000" marT="18000" marB="18000" anchor="ctr">
                    <a:solidFill>
                      <a:srgbClr val="00B0F0">
                        <a:alpha val="1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92295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1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ORR (CR + PR), % (95% CI)</a:t>
                      </a:r>
                    </a:p>
                  </a:txBody>
                  <a:tcPr marL="36000" marR="36000" marT="18000" marB="18000" anchor="ctr"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7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26.7 (7.8, 55.1) </a:t>
                      </a:r>
                    </a:p>
                  </a:txBody>
                  <a:tcPr marL="36000" marR="36000" marT="18000" marB="18000" anchor="ctr"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491129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887B6B80-A91A-67F1-F383-2A63D8CA56ED}"/>
              </a:ext>
            </a:extLst>
          </p:cNvPr>
          <p:cNvSpPr txBox="1"/>
          <p:nvPr/>
        </p:nvSpPr>
        <p:spPr>
          <a:xfrm>
            <a:off x="669472" y="1000402"/>
            <a:ext cx="10831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Mevrometostat 1250 mg BID empty stomach + enzalutamide improved ORR vs enzalutamide</a:t>
            </a:r>
          </a:p>
        </p:txBody>
      </p:sp>
      <p:graphicFrame>
        <p:nvGraphicFramePr>
          <p:cNvPr id="145" name="Table 144">
            <a:extLst>
              <a:ext uri="{FF2B5EF4-FFF2-40B4-BE49-F238E27FC236}">
                <a16:creationId xmlns:a16="http://schemas.microsoft.com/office/drawing/2014/main" id="{8C9B67EF-679C-E1BF-1AD1-9528AF14DB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176258"/>
              </p:ext>
            </p:extLst>
          </p:nvPr>
        </p:nvGraphicFramePr>
        <p:xfrm>
          <a:off x="7031047" y="4035484"/>
          <a:ext cx="4572000" cy="1645650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2124000">
                  <a:extLst>
                    <a:ext uri="{9D8B030D-6E8A-4147-A177-3AD203B41FA5}">
                      <a16:colId xmlns:a16="http://schemas.microsoft.com/office/drawing/2014/main" val="3963587683"/>
                    </a:ext>
                  </a:extLst>
                </a:gridCol>
                <a:gridCol w="2448000">
                  <a:extLst>
                    <a:ext uri="{9D8B030D-6E8A-4147-A177-3AD203B41FA5}">
                      <a16:colId xmlns:a16="http://schemas.microsoft.com/office/drawing/2014/main" val="4261590518"/>
                    </a:ext>
                  </a:extLst>
                </a:gridCol>
              </a:tblGrid>
              <a:tr h="608400">
                <a:tc>
                  <a:txBody>
                    <a:bodyPr/>
                    <a:lstStyle/>
                    <a:p>
                      <a:pPr defTabSz="914400"/>
                      <a:endParaRPr lang="en-US" sz="1250">
                        <a:solidFill>
                          <a:schemeClr val="bg1"/>
                        </a:solidFill>
                      </a:endParaRPr>
                    </a:p>
                  </a:txBody>
                  <a:tcPr marT="18000" marB="18000" anchor="b"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557">
                        <a:lumMod val="10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1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Enzalutamide alone </a:t>
                      </a:r>
                      <a:br>
                        <a:rPr lang="en-US" sz="1250" b="1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</a:br>
                      <a:r>
                        <a:rPr lang="en-US" sz="1250" b="1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(n=14)</a:t>
                      </a:r>
                      <a:r>
                        <a:rPr lang="en-US" sz="1250" b="1" i="0" u="none" strike="noStrike" kern="1200" cap="none" spc="0" normalizeH="0" baseline="3000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†</a:t>
                      </a:r>
                    </a:p>
                  </a:txBody>
                  <a:tcPr marL="0" marR="0" marT="18000" marB="18000" anchor="ctr"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2258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1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Confirmed BOR, n (%)</a:t>
                      </a:r>
                    </a:p>
                  </a:txBody>
                  <a:tcPr marL="36000" marR="36000" marT="18000" marB="18000" anchor="ctr"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90000"/>
                        </a:lnSpc>
                      </a:pPr>
                      <a:endParaRPr lang="en-US" sz="125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18000" marB="18000" anchor="ctr"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9611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72000" marR="0" lvl="0" indent="0" algn="l" defTabSz="914400" rtl="0" eaLnBrk="1" fontAlgn="auto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PR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250">
                          <a:solidFill>
                            <a:schemeClr val="bg1"/>
                          </a:solidFill>
                        </a:rPr>
                        <a:t>2 (14.3)</a:t>
                      </a:r>
                    </a:p>
                  </a:txBody>
                  <a:tcPr marT="18000" marB="18000" anchor="ctr">
                    <a:solidFill>
                      <a:schemeClr val="accent2">
                        <a:lumMod val="40000"/>
                        <a:lumOff val="6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4451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7200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  <a:tabLst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SD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250">
                          <a:solidFill>
                            <a:schemeClr val="bg1"/>
                          </a:solidFill>
                        </a:rPr>
                        <a:t>3 (21.4)</a:t>
                      </a:r>
                    </a:p>
                  </a:txBody>
                  <a:tcPr marT="18000" marB="18000" anchor="ctr">
                    <a:solidFill>
                      <a:schemeClr val="accent2">
                        <a:lumMod val="40000"/>
                        <a:lumOff val="6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32636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72000" marR="0" lvl="0" indent="0" algn="l" defTabSz="914400" rtl="0" eaLnBrk="1" fontAlgn="auto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PD</a:t>
                      </a:r>
                    </a:p>
                  </a:txBody>
                  <a:tcPr marL="36000" marR="36000" marT="18000" marB="18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250">
                          <a:solidFill>
                            <a:schemeClr val="bg1"/>
                          </a:solidFill>
                        </a:rPr>
                        <a:t>7 (50.0)</a:t>
                      </a:r>
                    </a:p>
                  </a:txBody>
                  <a:tcPr marT="18000" marB="18000" anchor="ctr">
                    <a:solidFill>
                      <a:schemeClr val="accent2">
                        <a:lumMod val="40000"/>
                        <a:lumOff val="6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92295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1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ORR (CR + PR), % (95% CI)</a:t>
                      </a:r>
                    </a:p>
                  </a:txBody>
                  <a:tcPr marL="36000" marR="36000" marT="18000" marB="18000" anchor="ctr"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7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250">
                          <a:solidFill>
                            <a:schemeClr val="bg1"/>
                          </a:solidFill>
                        </a:rPr>
                        <a:t>14.3 (1.8, 42.8) </a:t>
                      </a:r>
                    </a:p>
                  </a:txBody>
                  <a:tcPr marT="18000" marB="18000" anchor="ctr"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491129"/>
                  </a:ext>
                </a:extLst>
              </a:tr>
            </a:tbl>
          </a:graphicData>
        </a:graphic>
      </p:graphicFrame>
      <p:grpSp>
        <p:nvGrpSpPr>
          <p:cNvPr id="210" name="Group 209">
            <a:extLst>
              <a:ext uri="{FF2B5EF4-FFF2-40B4-BE49-F238E27FC236}">
                <a16:creationId xmlns:a16="http://schemas.microsoft.com/office/drawing/2014/main" id="{52C516B9-1441-7649-6BED-37F7FF361AB0}"/>
              </a:ext>
            </a:extLst>
          </p:cNvPr>
          <p:cNvGrpSpPr/>
          <p:nvPr/>
        </p:nvGrpSpPr>
        <p:grpSpPr>
          <a:xfrm>
            <a:off x="6503332" y="1590860"/>
            <a:ext cx="5270728" cy="2740981"/>
            <a:chOff x="6475802" y="1750880"/>
            <a:chExt cx="5391109" cy="2740981"/>
          </a:xfrm>
        </p:grpSpPr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0DA18E2C-C891-F7D6-4ED1-84AF4CC7B8D5}"/>
                </a:ext>
              </a:extLst>
            </p:cNvPr>
            <p:cNvGrpSpPr/>
            <p:nvPr/>
          </p:nvGrpSpPr>
          <p:grpSpPr>
            <a:xfrm>
              <a:off x="7115097" y="2013527"/>
              <a:ext cx="213200" cy="1010283"/>
              <a:chOff x="1252613" y="1788773"/>
              <a:chExt cx="213200" cy="1010283"/>
            </a:xfrm>
          </p:grpSpPr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7FF8DEFB-4344-AA8E-2445-375BA2AF07E6}"/>
                  </a:ext>
                </a:extLst>
              </p:cNvPr>
              <p:cNvSpPr/>
              <p:nvPr/>
            </p:nvSpPr>
            <p:spPr>
              <a:xfrm>
                <a:off x="1263114" y="1788773"/>
                <a:ext cx="192199" cy="78261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196" name="TextBox 195">
                <a:extLst>
                  <a:ext uri="{FF2B5EF4-FFF2-40B4-BE49-F238E27FC236}">
                    <a16:creationId xmlns:a16="http://schemas.microsoft.com/office/drawing/2014/main" id="{8180AD28-504F-0E98-626E-9D9EFA4C611B}"/>
                  </a:ext>
                </a:extLst>
              </p:cNvPr>
              <p:cNvSpPr txBox="1"/>
              <p:nvPr/>
            </p:nvSpPr>
            <p:spPr>
              <a:xfrm>
                <a:off x="1252613" y="2541687"/>
                <a:ext cx="213200" cy="257369"/>
              </a:xfrm>
              <a:prstGeom prst="rect">
                <a:avLst/>
              </a:prstGeom>
              <a:noFill/>
            </p:spPr>
            <p:txBody>
              <a:bodyPr wrap="none" lIns="0" tIns="36000" rIns="0" bIns="36000" rtlCol="0" anchor="ctr" anchorCtr="0">
                <a:spAutoFit/>
              </a:bodyPr>
              <a:lstStyle/>
              <a:p>
                <a:pPr algn="ctr"/>
                <a:r>
                  <a:rPr lang="en-GB" sz="1200">
                    <a:solidFill>
                      <a:schemeClr val="bg1"/>
                    </a:solidFill>
                  </a:rPr>
                  <a:t>PD</a:t>
                </a:r>
              </a:p>
            </p:txBody>
          </p:sp>
        </p:grp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id="{A73681E4-6FBA-DA87-CC8B-C1837C44400C}"/>
                </a:ext>
              </a:extLst>
            </p:cNvPr>
            <p:cNvGrpSpPr/>
            <p:nvPr/>
          </p:nvGrpSpPr>
          <p:grpSpPr>
            <a:xfrm>
              <a:off x="7477644" y="2302933"/>
              <a:ext cx="213200" cy="720877"/>
              <a:chOff x="7425652" y="2078179"/>
              <a:chExt cx="213200" cy="720877"/>
            </a:xfrm>
          </p:grpSpPr>
          <p:sp>
            <p:nvSpPr>
              <p:cNvPr id="165" name="Rectangle 164">
                <a:extLst>
                  <a:ext uri="{FF2B5EF4-FFF2-40B4-BE49-F238E27FC236}">
                    <a16:creationId xmlns:a16="http://schemas.microsoft.com/office/drawing/2014/main" id="{FDEF9690-F2C6-538E-BA8E-78E09C3A166D}"/>
                  </a:ext>
                </a:extLst>
              </p:cNvPr>
              <p:cNvSpPr/>
              <p:nvPr/>
            </p:nvSpPr>
            <p:spPr>
              <a:xfrm>
                <a:off x="7436153" y="2078179"/>
                <a:ext cx="192199" cy="49320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166" name="TextBox 165">
                <a:extLst>
                  <a:ext uri="{FF2B5EF4-FFF2-40B4-BE49-F238E27FC236}">
                    <a16:creationId xmlns:a16="http://schemas.microsoft.com/office/drawing/2014/main" id="{D50C1CDC-B84A-276A-1AA4-9E25098FEE67}"/>
                  </a:ext>
                </a:extLst>
              </p:cNvPr>
              <p:cNvSpPr txBox="1"/>
              <p:nvPr/>
            </p:nvSpPr>
            <p:spPr>
              <a:xfrm>
                <a:off x="7425652" y="2541687"/>
                <a:ext cx="213200" cy="257369"/>
              </a:xfrm>
              <a:prstGeom prst="rect">
                <a:avLst/>
              </a:prstGeom>
              <a:noFill/>
            </p:spPr>
            <p:txBody>
              <a:bodyPr wrap="none" lIns="0" tIns="36000" rIns="0" bIns="36000" rtlCol="0" anchor="ctr" anchorCtr="0">
                <a:spAutoFit/>
              </a:bodyPr>
              <a:lstStyle/>
              <a:p>
                <a:pPr algn="ctr"/>
                <a:r>
                  <a:rPr lang="en-GB" sz="1200">
                    <a:solidFill>
                      <a:schemeClr val="bg1"/>
                    </a:solidFill>
                  </a:rPr>
                  <a:t>PD</a:t>
                </a:r>
              </a:p>
            </p:txBody>
          </p:sp>
        </p:grp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E4B1A38D-46E3-32FE-05AC-90FF5A714F6E}"/>
                </a:ext>
              </a:extLst>
            </p:cNvPr>
            <p:cNvGrpSpPr/>
            <p:nvPr/>
          </p:nvGrpSpPr>
          <p:grpSpPr>
            <a:xfrm>
              <a:off x="7840191" y="2410691"/>
              <a:ext cx="213200" cy="613119"/>
              <a:chOff x="7736207" y="2185937"/>
              <a:chExt cx="213200" cy="613119"/>
            </a:xfrm>
          </p:grpSpPr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E43992D7-FEF8-4FFA-71A9-4A120693D875}"/>
                  </a:ext>
                </a:extLst>
              </p:cNvPr>
              <p:cNvSpPr/>
              <p:nvPr/>
            </p:nvSpPr>
            <p:spPr>
              <a:xfrm>
                <a:off x="7746708" y="2185937"/>
                <a:ext cx="192199" cy="38544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168" name="TextBox 167">
                <a:extLst>
                  <a:ext uri="{FF2B5EF4-FFF2-40B4-BE49-F238E27FC236}">
                    <a16:creationId xmlns:a16="http://schemas.microsoft.com/office/drawing/2014/main" id="{1F757C2F-2EA9-C199-29F1-AA53FEAE20D7}"/>
                  </a:ext>
                </a:extLst>
              </p:cNvPr>
              <p:cNvSpPr txBox="1"/>
              <p:nvPr/>
            </p:nvSpPr>
            <p:spPr>
              <a:xfrm>
                <a:off x="7736207" y="2541687"/>
                <a:ext cx="213200" cy="257369"/>
              </a:xfrm>
              <a:prstGeom prst="rect">
                <a:avLst/>
              </a:prstGeom>
              <a:noFill/>
            </p:spPr>
            <p:txBody>
              <a:bodyPr wrap="none" lIns="0" tIns="36000" rIns="0" bIns="36000" rtlCol="0" anchor="ctr" anchorCtr="0">
                <a:spAutoFit/>
              </a:bodyPr>
              <a:lstStyle/>
              <a:p>
                <a:pPr algn="ctr"/>
                <a:r>
                  <a:rPr lang="en-GB" sz="1200">
                    <a:solidFill>
                      <a:schemeClr val="bg1"/>
                    </a:solidFill>
                  </a:rPr>
                  <a:t>PD</a:t>
                </a:r>
              </a:p>
            </p:txBody>
          </p:sp>
        </p:grp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90BBEF77-C156-3892-7DF4-BDB41FE16CCD}"/>
                </a:ext>
              </a:extLst>
            </p:cNvPr>
            <p:cNvSpPr txBox="1"/>
            <p:nvPr/>
          </p:nvSpPr>
          <p:spPr>
            <a:xfrm>
              <a:off x="8202039" y="2766441"/>
              <a:ext cx="213200" cy="257369"/>
            </a:xfrm>
            <a:prstGeom prst="rect">
              <a:avLst/>
            </a:prstGeom>
            <a:noFill/>
          </p:spPr>
          <p:txBody>
            <a:bodyPr wrap="none" lIns="0" tIns="36000" rIns="0" bIns="36000" rtlCol="0" anchor="ctr" anchorCtr="0">
              <a:spAutoFit/>
            </a:bodyPr>
            <a:lstStyle/>
            <a:p>
              <a:pPr algn="ctr"/>
              <a:r>
                <a:rPr lang="en-GB" sz="1200">
                  <a:solidFill>
                    <a:schemeClr val="bg1"/>
                  </a:solidFill>
                </a:rPr>
                <a:t>PD</a:t>
              </a:r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D15B148E-B9D7-8371-C41C-59AF45CD5945}"/>
                </a:ext>
              </a:extLst>
            </p:cNvPr>
            <p:cNvSpPr txBox="1"/>
            <p:nvPr/>
          </p:nvSpPr>
          <p:spPr>
            <a:xfrm>
              <a:off x="8563187" y="2766441"/>
              <a:ext cx="213200" cy="257369"/>
            </a:xfrm>
            <a:prstGeom prst="rect">
              <a:avLst/>
            </a:prstGeom>
            <a:noFill/>
          </p:spPr>
          <p:txBody>
            <a:bodyPr wrap="none" lIns="0" tIns="36000" rIns="0" bIns="36000" rtlCol="0" anchor="ctr" anchorCtr="0">
              <a:spAutoFit/>
            </a:bodyPr>
            <a:lstStyle/>
            <a:p>
              <a:pPr algn="ctr"/>
              <a:r>
                <a:rPr lang="en-GB" sz="1200">
                  <a:solidFill>
                    <a:schemeClr val="bg1"/>
                  </a:solidFill>
                </a:rPr>
                <a:t>PD</a:t>
              </a:r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A754A3E9-32E7-FB9F-3F35-5031EC670E75}"/>
                </a:ext>
              </a:extLst>
            </p:cNvPr>
            <p:cNvSpPr txBox="1"/>
            <p:nvPr/>
          </p:nvSpPr>
          <p:spPr>
            <a:xfrm>
              <a:off x="8925034" y="2766441"/>
              <a:ext cx="213200" cy="257369"/>
            </a:xfrm>
            <a:prstGeom prst="rect">
              <a:avLst/>
            </a:prstGeom>
            <a:noFill/>
          </p:spPr>
          <p:txBody>
            <a:bodyPr wrap="none" lIns="0" tIns="36000" rIns="0" bIns="36000" rtlCol="0" anchor="ctr" anchorCtr="0">
              <a:spAutoFit/>
            </a:bodyPr>
            <a:lstStyle/>
            <a:p>
              <a:pPr algn="ctr"/>
              <a:r>
                <a:rPr lang="en-GB" sz="1200">
                  <a:solidFill>
                    <a:schemeClr val="bg1"/>
                  </a:solidFill>
                </a:rPr>
                <a:t>SD</a:t>
              </a:r>
            </a:p>
          </p:txBody>
        </p:sp>
        <p:grpSp>
          <p:nvGrpSpPr>
            <p:cNvPr id="205" name="Group 204">
              <a:extLst>
                <a:ext uri="{FF2B5EF4-FFF2-40B4-BE49-F238E27FC236}">
                  <a16:creationId xmlns:a16="http://schemas.microsoft.com/office/drawing/2014/main" id="{B3A8FE4F-5740-8773-360C-AB5BF68EA405}"/>
                </a:ext>
              </a:extLst>
            </p:cNvPr>
            <p:cNvGrpSpPr/>
            <p:nvPr/>
          </p:nvGrpSpPr>
          <p:grpSpPr>
            <a:xfrm>
              <a:off x="9287581" y="2568417"/>
              <a:ext cx="213200" cy="304092"/>
              <a:chOff x="8978427" y="2343663"/>
              <a:chExt cx="213200" cy="304092"/>
            </a:xfrm>
          </p:grpSpPr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FC121298-C833-F4FD-DA3B-11D2B55BFD37}"/>
                  </a:ext>
                </a:extLst>
              </p:cNvPr>
              <p:cNvSpPr/>
              <p:nvPr/>
            </p:nvSpPr>
            <p:spPr>
              <a:xfrm>
                <a:off x="8988928" y="2574943"/>
                <a:ext cx="192199" cy="7281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173" name="TextBox 172">
                <a:extLst>
                  <a:ext uri="{FF2B5EF4-FFF2-40B4-BE49-F238E27FC236}">
                    <a16:creationId xmlns:a16="http://schemas.microsoft.com/office/drawing/2014/main" id="{304ED6BF-8EB5-88BB-AE26-1E0AAEBCE152}"/>
                  </a:ext>
                </a:extLst>
              </p:cNvPr>
              <p:cNvSpPr txBox="1"/>
              <p:nvPr/>
            </p:nvSpPr>
            <p:spPr>
              <a:xfrm>
                <a:off x="8978427" y="2343663"/>
                <a:ext cx="213200" cy="257369"/>
              </a:xfrm>
              <a:prstGeom prst="rect">
                <a:avLst/>
              </a:prstGeom>
              <a:noFill/>
            </p:spPr>
            <p:txBody>
              <a:bodyPr wrap="none" lIns="0" tIns="36000" rIns="0" bIns="36000" rtlCol="0" anchor="ctr" anchorCtr="0">
                <a:spAutoFit/>
              </a:bodyPr>
              <a:lstStyle/>
              <a:p>
                <a:pPr algn="ctr"/>
                <a:r>
                  <a:rPr lang="en-GB" sz="1200">
                    <a:solidFill>
                      <a:schemeClr val="bg1"/>
                    </a:solidFill>
                  </a:rPr>
                  <a:t>SD</a:t>
                </a:r>
              </a:p>
            </p:txBody>
          </p:sp>
        </p:grpSp>
        <p:grpSp>
          <p:nvGrpSpPr>
            <p:cNvPr id="204" name="Group 203">
              <a:extLst>
                <a:ext uri="{FF2B5EF4-FFF2-40B4-BE49-F238E27FC236}">
                  <a16:creationId xmlns:a16="http://schemas.microsoft.com/office/drawing/2014/main" id="{58B79FE0-6758-20BE-5A2D-EAB0A09041F8}"/>
                </a:ext>
              </a:extLst>
            </p:cNvPr>
            <p:cNvGrpSpPr/>
            <p:nvPr/>
          </p:nvGrpSpPr>
          <p:grpSpPr>
            <a:xfrm>
              <a:off x="9650128" y="2568417"/>
              <a:ext cx="213200" cy="334881"/>
              <a:chOff x="9288982" y="2343663"/>
              <a:chExt cx="213200" cy="334881"/>
            </a:xfrm>
          </p:grpSpPr>
          <p:sp>
            <p:nvSpPr>
              <p:cNvPr id="174" name="Rectangle 173">
                <a:extLst>
                  <a:ext uri="{FF2B5EF4-FFF2-40B4-BE49-F238E27FC236}">
                    <a16:creationId xmlns:a16="http://schemas.microsoft.com/office/drawing/2014/main" id="{2816B40C-012C-C1F5-E575-6E04DD61F270}"/>
                  </a:ext>
                </a:extLst>
              </p:cNvPr>
              <p:cNvSpPr/>
              <p:nvPr/>
            </p:nvSpPr>
            <p:spPr>
              <a:xfrm>
                <a:off x="9299483" y="2574944"/>
                <a:ext cx="192199" cy="1036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175" name="TextBox 174">
                <a:extLst>
                  <a:ext uri="{FF2B5EF4-FFF2-40B4-BE49-F238E27FC236}">
                    <a16:creationId xmlns:a16="http://schemas.microsoft.com/office/drawing/2014/main" id="{8614DF5E-7ACD-5D32-7EBA-1C768EEA34DD}"/>
                  </a:ext>
                </a:extLst>
              </p:cNvPr>
              <p:cNvSpPr txBox="1"/>
              <p:nvPr/>
            </p:nvSpPr>
            <p:spPr>
              <a:xfrm>
                <a:off x="9288982" y="2343663"/>
                <a:ext cx="213200" cy="257369"/>
              </a:xfrm>
              <a:prstGeom prst="rect">
                <a:avLst/>
              </a:prstGeom>
              <a:noFill/>
            </p:spPr>
            <p:txBody>
              <a:bodyPr wrap="none" lIns="0" tIns="36000" rIns="0" bIns="36000" rtlCol="0" anchor="ctr" anchorCtr="0">
                <a:spAutoFit/>
              </a:bodyPr>
              <a:lstStyle/>
              <a:p>
                <a:pPr algn="ctr"/>
                <a:r>
                  <a:rPr lang="en-GB" sz="1200">
                    <a:solidFill>
                      <a:schemeClr val="bg1"/>
                    </a:solidFill>
                  </a:rPr>
                  <a:t>SD</a:t>
                </a:r>
              </a:p>
            </p:txBody>
          </p:sp>
        </p:grp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CACC730F-6435-9D73-6EA7-135B0B407F2F}"/>
                </a:ext>
              </a:extLst>
            </p:cNvPr>
            <p:cNvGrpSpPr/>
            <p:nvPr/>
          </p:nvGrpSpPr>
          <p:grpSpPr>
            <a:xfrm>
              <a:off x="10012675" y="2568417"/>
              <a:ext cx="213200" cy="568868"/>
              <a:chOff x="9599537" y="2343663"/>
              <a:chExt cx="213200" cy="568868"/>
            </a:xfrm>
          </p:grpSpPr>
          <p:sp>
            <p:nvSpPr>
              <p:cNvPr id="176" name="Rectangle 175">
                <a:extLst>
                  <a:ext uri="{FF2B5EF4-FFF2-40B4-BE49-F238E27FC236}">
                    <a16:creationId xmlns:a16="http://schemas.microsoft.com/office/drawing/2014/main" id="{0F5E7AB2-55F1-3E44-89A8-9AA60377EA29}"/>
                  </a:ext>
                </a:extLst>
              </p:cNvPr>
              <p:cNvSpPr/>
              <p:nvPr/>
            </p:nvSpPr>
            <p:spPr>
              <a:xfrm>
                <a:off x="9610038" y="2574943"/>
                <a:ext cx="192199" cy="33758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177" name="TextBox 176">
                <a:extLst>
                  <a:ext uri="{FF2B5EF4-FFF2-40B4-BE49-F238E27FC236}">
                    <a16:creationId xmlns:a16="http://schemas.microsoft.com/office/drawing/2014/main" id="{F933BA55-2021-1177-867E-70E4FEBB7523}"/>
                  </a:ext>
                </a:extLst>
              </p:cNvPr>
              <p:cNvSpPr txBox="1"/>
              <p:nvPr/>
            </p:nvSpPr>
            <p:spPr>
              <a:xfrm>
                <a:off x="9599537" y="2343663"/>
                <a:ext cx="213200" cy="257369"/>
              </a:xfrm>
              <a:prstGeom prst="rect">
                <a:avLst/>
              </a:prstGeom>
              <a:noFill/>
            </p:spPr>
            <p:txBody>
              <a:bodyPr wrap="none" lIns="0" tIns="36000" rIns="0" bIns="36000" rtlCol="0" anchor="ctr" anchorCtr="0">
                <a:spAutoFit/>
              </a:bodyPr>
              <a:lstStyle/>
              <a:p>
                <a:pPr algn="ctr"/>
                <a:r>
                  <a:rPr lang="en-GB" sz="1200">
                    <a:solidFill>
                      <a:schemeClr val="bg1"/>
                    </a:solidFill>
                  </a:rPr>
                  <a:t>NE</a:t>
                </a:r>
              </a:p>
            </p:txBody>
          </p:sp>
        </p:grpSp>
        <p:grpSp>
          <p:nvGrpSpPr>
            <p:cNvPr id="202" name="Group 201">
              <a:extLst>
                <a:ext uri="{FF2B5EF4-FFF2-40B4-BE49-F238E27FC236}">
                  <a16:creationId xmlns:a16="http://schemas.microsoft.com/office/drawing/2014/main" id="{127BDE66-FBD1-687A-2A7F-9236F793531A}"/>
                </a:ext>
              </a:extLst>
            </p:cNvPr>
            <p:cNvGrpSpPr/>
            <p:nvPr/>
          </p:nvGrpSpPr>
          <p:grpSpPr>
            <a:xfrm>
              <a:off x="10375222" y="2568417"/>
              <a:ext cx="213200" cy="658153"/>
              <a:chOff x="9910092" y="2343663"/>
              <a:chExt cx="213200" cy="658153"/>
            </a:xfrm>
          </p:grpSpPr>
          <p:sp>
            <p:nvSpPr>
              <p:cNvPr id="178" name="Rectangle 177">
                <a:extLst>
                  <a:ext uri="{FF2B5EF4-FFF2-40B4-BE49-F238E27FC236}">
                    <a16:creationId xmlns:a16="http://schemas.microsoft.com/office/drawing/2014/main" id="{65DD3D47-C6C7-B24C-58E1-2075190E44CB}"/>
                  </a:ext>
                </a:extLst>
              </p:cNvPr>
              <p:cNvSpPr/>
              <p:nvPr/>
            </p:nvSpPr>
            <p:spPr>
              <a:xfrm>
                <a:off x="9920593" y="2574943"/>
                <a:ext cx="192199" cy="42687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179" name="TextBox 178">
                <a:extLst>
                  <a:ext uri="{FF2B5EF4-FFF2-40B4-BE49-F238E27FC236}">
                    <a16:creationId xmlns:a16="http://schemas.microsoft.com/office/drawing/2014/main" id="{3835F580-3494-A730-FCF5-AAFF457F1E53}"/>
                  </a:ext>
                </a:extLst>
              </p:cNvPr>
              <p:cNvSpPr txBox="1"/>
              <p:nvPr/>
            </p:nvSpPr>
            <p:spPr>
              <a:xfrm>
                <a:off x="9910092" y="2343663"/>
                <a:ext cx="213200" cy="257369"/>
              </a:xfrm>
              <a:prstGeom prst="rect">
                <a:avLst/>
              </a:prstGeom>
              <a:noFill/>
            </p:spPr>
            <p:txBody>
              <a:bodyPr wrap="none" lIns="0" tIns="36000" rIns="0" bIns="36000" rtlCol="0" anchor="ctr" anchorCtr="0">
                <a:spAutoFit/>
              </a:bodyPr>
              <a:lstStyle/>
              <a:p>
                <a:pPr algn="ctr"/>
                <a:r>
                  <a:rPr lang="en-GB" sz="1200">
                    <a:solidFill>
                      <a:schemeClr val="bg1"/>
                    </a:solidFill>
                  </a:rPr>
                  <a:t>PD</a:t>
                </a:r>
              </a:p>
            </p:txBody>
          </p:sp>
        </p:grpSp>
        <p:grpSp>
          <p:nvGrpSpPr>
            <p:cNvPr id="201" name="Group 200">
              <a:extLst>
                <a:ext uri="{FF2B5EF4-FFF2-40B4-BE49-F238E27FC236}">
                  <a16:creationId xmlns:a16="http://schemas.microsoft.com/office/drawing/2014/main" id="{C4D6D6A2-F3C6-50C2-D268-10E7D038242A}"/>
                </a:ext>
              </a:extLst>
            </p:cNvPr>
            <p:cNvGrpSpPr/>
            <p:nvPr/>
          </p:nvGrpSpPr>
          <p:grpSpPr>
            <a:xfrm>
              <a:off x="10737769" y="2568417"/>
              <a:ext cx="213200" cy="812093"/>
              <a:chOff x="10220647" y="2343663"/>
              <a:chExt cx="213200" cy="812093"/>
            </a:xfrm>
          </p:grpSpPr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BEB4280A-A90F-9E31-CA8E-A30EBE7AC3F0}"/>
                  </a:ext>
                </a:extLst>
              </p:cNvPr>
              <p:cNvSpPr/>
              <p:nvPr/>
            </p:nvSpPr>
            <p:spPr>
              <a:xfrm>
                <a:off x="10231148" y="2574944"/>
                <a:ext cx="192199" cy="58081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181" name="TextBox 180">
                <a:extLst>
                  <a:ext uri="{FF2B5EF4-FFF2-40B4-BE49-F238E27FC236}">
                    <a16:creationId xmlns:a16="http://schemas.microsoft.com/office/drawing/2014/main" id="{985A849F-D5A0-FC67-AB65-B912ACB6063F}"/>
                  </a:ext>
                </a:extLst>
              </p:cNvPr>
              <p:cNvSpPr txBox="1"/>
              <p:nvPr/>
            </p:nvSpPr>
            <p:spPr>
              <a:xfrm>
                <a:off x="10220647" y="2343663"/>
                <a:ext cx="213200" cy="257369"/>
              </a:xfrm>
              <a:prstGeom prst="rect">
                <a:avLst/>
              </a:prstGeom>
              <a:noFill/>
            </p:spPr>
            <p:txBody>
              <a:bodyPr wrap="none" lIns="0" tIns="36000" rIns="0" bIns="36000" rtlCol="0" anchor="ctr" anchorCtr="0">
                <a:spAutoFit/>
              </a:bodyPr>
              <a:lstStyle/>
              <a:p>
                <a:pPr algn="ctr"/>
                <a:r>
                  <a:rPr lang="en-GB" sz="1200">
                    <a:solidFill>
                      <a:schemeClr val="bg1"/>
                    </a:solidFill>
                  </a:rPr>
                  <a:t>PR</a:t>
                </a:r>
              </a:p>
            </p:txBody>
          </p: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43DD01E1-847A-1A60-B6D3-86629931C700}"/>
                </a:ext>
              </a:extLst>
            </p:cNvPr>
            <p:cNvGrpSpPr/>
            <p:nvPr/>
          </p:nvGrpSpPr>
          <p:grpSpPr>
            <a:xfrm>
              <a:off x="11100316" y="2568417"/>
              <a:ext cx="213200" cy="830565"/>
              <a:chOff x="10531202" y="2343663"/>
              <a:chExt cx="213200" cy="830565"/>
            </a:xfrm>
          </p:grpSpPr>
          <p:sp>
            <p:nvSpPr>
              <p:cNvPr id="182" name="Rectangle 181">
                <a:extLst>
                  <a:ext uri="{FF2B5EF4-FFF2-40B4-BE49-F238E27FC236}">
                    <a16:creationId xmlns:a16="http://schemas.microsoft.com/office/drawing/2014/main" id="{17EDC278-AF07-51D1-7E2E-CBE3ABC312CF}"/>
                  </a:ext>
                </a:extLst>
              </p:cNvPr>
              <p:cNvSpPr/>
              <p:nvPr/>
            </p:nvSpPr>
            <p:spPr>
              <a:xfrm>
                <a:off x="10541703" y="2574943"/>
                <a:ext cx="192199" cy="59928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183" name="TextBox 182">
                <a:extLst>
                  <a:ext uri="{FF2B5EF4-FFF2-40B4-BE49-F238E27FC236}">
                    <a16:creationId xmlns:a16="http://schemas.microsoft.com/office/drawing/2014/main" id="{1733862F-CF8A-E21F-F8B5-01085ED6F574}"/>
                  </a:ext>
                </a:extLst>
              </p:cNvPr>
              <p:cNvSpPr txBox="1"/>
              <p:nvPr/>
            </p:nvSpPr>
            <p:spPr>
              <a:xfrm>
                <a:off x="10531202" y="2343663"/>
                <a:ext cx="213200" cy="257369"/>
              </a:xfrm>
              <a:prstGeom prst="rect">
                <a:avLst/>
              </a:prstGeom>
              <a:noFill/>
            </p:spPr>
            <p:txBody>
              <a:bodyPr wrap="none" lIns="0" tIns="36000" rIns="0" bIns="36000" rtlCol="0" anchor="ctr" anchorCtr="0">
                <a:spAutoFit/>
              </a:bodyPr>
              <a:lstStyle/>
              <a:p>
                <a:pPr algn="ctr"/>
                <a:r>
                  <a:rPr lang="en-GB" sz="1200">
                    <a:solidFill>
                      <a:schemeClr val="bg1"/>
                    </a:solidFill>
                  </a:rPr>
                  <a:t>PR</a:t>
                </a:r>
              </a:p>
            </p:txBody>
          </p:sp>
        </p:grpSp>
        <p:grpSp>
          <p:nvGrpSpPr>
            <p:cNvPr id="199" name="Group 198">
              <a:extLst>
                <a:ext uri="{FF2B5EF4-FFF2-40B4-BE49-F238E27FC236}">
                  <a16:creationId xmlns:a16="http://schemas.microsoft.com/office/drawing/2014/main" id="{5D77590B-7A22-E28F-2D4E-C8D0BCCF6A7D}"/>
                </a:ext>
              </a:extLst>
            </p:cNvPr>
            <p:cNvGrpSpPr/>
            <p:nvPr/>
          </p:nvGrpSpPr>
          <p:grpSpPr>
            <a:xfrm>
              <a:off x="11462866" y="2568417"/>
              <a:ext cx="213200" cy="1086104"/>
              <a:chOff x="11462866" y="2343663"/>
              <a:chExt cx="213200" cy="1086104"/>
            </a:xfrm>
          </p:grpSpPr>
          <p:sp>
            <p:nvSpPr>
              <p:cNvPr id="188" name="Rectangle 187">
                <a:extLst>
                  <a:ext uri="{FF2B5EF4-FFF2-40B4-BE49-F238E27FC236}">
                    <a16:creationId xmlns:a16="http://schemas.microsoft.com/office/drawing/2014/main" id="{6445444E-0111-C1F4-8486-066471016C19}"/>
                  </a:ext>
                </a:extLst>
              </p:cNvPr>
              <p:cNvSpPr/>
              <p:nvPr/>
            </p:nvSpPr>
            <p:spPr>
              <a:xfrm>
                <a:off x="11473367" y="2574943"/>
                <a:ext cx="192199" cy="85482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189" name="TextBox 188">
                <a:extLst>
                  <a:ext uri="{FF2B5EF4-FFF2-40B4-BE49-F238E27FC236}">
                    <a16:creationId xmlns:a16="http://schemas.microsoft.com/office/drawing/2014/main" id="{C66FC9F0-B8E1-3F4A-8D68-C05D2F43688A}"/>
                  </a:ext>
                </a:extLst>
              </p:cNvPr>
              <p:cNvSpPr txBox="1"/>
              <p:nvPr/>
            </p:nvSpPr>
            <p:spPr>
              <a:xfrm>
                <a:off x="11462866" y="2343663"/>
                <a:ext cx="213200" cy="257369"/>
              </a:xfrm>
              <a:prstGeom prst="rect">
                <a:avLst/>
              </a:prstGeom>
              <a:noFill/>
            </p:spPr>
            <p:txBody>
              <a:bodyPr wrap="none" lIns="0" tIns="36000" rIns="0" bIns="36000" rtlCol="0" anchor="ctr" anchorCtr="0">
                <a:spAutoFit/>
              </a:bodyPr>
              <a:lstStyle/>
              <a:p>
                <a:pPr algn="ctr"/>
                <a:r>
                  <a:rPr lang="en-GB" sz="1200">
                    <a:solidFill>
                      <a:schemeClr val="bg1"/>
                    </a:solidFill>
                  </a:rPr>
                  <a:t>PD</a:t>
                </a:r>
              </a:p>
            </p:txBody>
          </p:sp>
        </p:grpSp>
        <p:sp>
          <p:nvSpPr>
            <p:cNvPr id="147" name="Line 15">
              <a:extLst>
                <a:ext uri="{FF2B5EF4-FFF2-40B4-BE49-F238E27FC236}">
                  <a16:creationId xmlns:a16="http://schemas.microsoft.com/office/drawing/2014/main" id="{6F7074AF-4EF3-53E7-8C72-3689D8B644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69180" y="1840833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8" name="Rectangle 10">
              <a:extLst>
                <a:ext uri="{FF2B5EF4-FFF2-40B4-BE49-F238E27FC236}">
                  <a16:creationId xmlns:a16="http://schemas.microsoft.com/office/drawing/2014/main" id="{52350CB4-AEA1-D220-41D4-EBEB94E34A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5719" y="1750880"/>
              <a:ext cx="31532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60</a:t>
              </a:r>
            </a:p>
          </p:txBody>
        </p:sp>
        <p:sp>
          <p:nvSpPr>
            <p:cNvPr id="149" name="Line 15">
              <a:extLst>
                <a:ext uri="{FF2B5EF4-FFF2-40B4-BE49-F238E27FC236}">
                  <a16:creationId xmlns:a16="http://schemas.microsoft.com/office/drawing/2014/main" id="{85D0566C-A9FF-7371-6330-A66935F950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69180" y="2479911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0" name="Rectangle 10">
              <a:extLst>
                <a:ext uri="{FF2B5EF4-FFF2-40B4-BE49-F238E27FC236}">
                  <a16:creationId xmlns:a16="http://schemas.microsoft.com/office/drawing/2014/main" id="{BFA12BF1-5453-A0A7-7FF6-00D3761429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5719" y="2389958"/>
              <a:ext cx="31532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20</a:t>
              </a:r>
            </a:p>
          </p:txBody>
        </p:sp>
        <p:sp>
          <p:nvSpPr>
            <p:cNvPr id="151" name="Rectangle 10">
              <a:extLst>
                <a:ext uri="{FF2B5EF4-FFF2-40B4-BE49-F238E27FC236}">
                  <a16:creationId xmlns:a16="http://schemas.microsoft.com/office/drawing/2014/main" id="{D28AF38B-95A0-C3E0-692E-2BBA2E1BF4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30679" y="2709497"/>
              <a:ext cx="23036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152" name="Line 15">
              <a:extLst>
                <a:ext uri="{FF2B5EF4-FFF2-40B4-BE49-F238E27FC236}">
                  <a16:creationId xmlns:a16="http://schemas.microsoft.com/office/drawing/2014/main" id="{A417B358-DD75-AB10-AF92-4A51847027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69180" y="3118989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" name="Rectangle 10">
              <a:extLst>
                <a:ext uri="{FF2B5EF4-FFF2-40B4-BE49-F238E27FC236}">
                  <a16:creationId xmlns:a16="http://schemas.microsoft.com/office/drawing/2014/main" id="{59F8E449-D8CE-60EC-53A9-2C9214C5EE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0761" y="3029036"/>
              <a:ext cx="40028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–20</a:t>
              </a:r>
            </a:p>
          </p:txBody>
        </p:sp>
        <p:sp>
          <p:nvSpPr>
            <p:cNvPr id="154" name="Line 15">
              <a:extLst>
                <a:ext uri="{FF2B5EF4-FFF2-40B4-BE49-F238E27FC236}">
                  <a16:creationId xmlns:a16="http://schemas.microsoft.com/office/drawing/2014/main" id="{33EDE0B6-5EBD-566F-4833-2A98C9F3BB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69180" y="3438528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5" name="Rectangle 10">
              <a:extLst>
                <a:ext uri="{FF2B5EF4-FFF2-40B4-BE49-F238E27FC236}">
                  <a16:creationId xmlns:a16="http://schemas.microsoft.com/office/drawing/2014/main" id="{CE3579C0-B03A-4F55-1073-4BC315003A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0761" y="3348575"/>
              <a:ext cx="40028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–40</a:t>
              </a:r>
            </a:p>
          </p:txBody>
        </p:sp>
        <p:sp>
          <p:nvSpPr>
            <p:cNvPr id="156" name="Line 15">
              <a:extLst>
                <a:ext uri="{FF2B5EF4-FFF2-40B4-BE49-F238E27FC236}">
                  <a16:creationId xmlns:a16="http://schemas.microsoft.com/office/drawing/2014/main" id="{C1F4CE29-74CE-9837-06F8-33AA6CFBBC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69180" y="3758067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7" name="Rectangle 10">
              <a:extLst>
                <a:ext uri="{FF2B5EF4-FFF2-40B4-BE49-F238E27FC236}">
                  <a16:creationId xmlns:a16="http://schemas.microsoft.com/office/drawing/2014/main" id="{795674FC-D8DB-5609-275F-106C49BBDA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0761" y="3668114"/>
              <a:ext cx="40028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–60</a:t>
              </a:r>
            </a:p>
          </p:txBody>
        </p:sp>
        <p:sp>
          <p:nvSpPr>
            <p:cNvPr id="158" name="Line 15">
              <a:extLst>
                <a:ext uri="{FF2B5EF4-FFF2-40B4-BE49-F238E27FC236}">
                  <a16:creationId xmlns:a16="http://schemas.microsoft.com/office/drawing/2014/main" id="{08C5AB5D-4B77-33CF-D9A1-C659687F9E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69180" y="4077606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9" name="Rectangle 10">
              <a:extLst>
                <a:ext uri="{FF2B5EF4-FFF2-40B4-BE49-F238E27FC236}">
                  <a16:creationId xmlns:a16="http://schemas.microsoft.com/office/drawing/2014/main" id="{0C2B319F-07FB-D189-F9FA-7ABF1A1F7D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60761" y="3987653"/>
              <a:ext cx="40028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–80</a:t>
              </a:r>
            </a:p>
          </p:txBody>
        </p:sp>
        <p:sp>
          <p:nvSpPr>
            <p:cNvPr id="160" name="Line 15">
              <a:extLst>
                <a:ext uri="{FF2B5EF4-FFF2-40B4-BE49-F238E27FC236}">
                  <a16:creationId xmlns:a16="http://schemas.microsoft.com/office/drawing/2014/main" id="{40DAD50D-A195-388E-739B-D9AACA1C27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69180" y="4397148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1" name="Rectangle 10">
              <a:extLst>
                <a:ext uri="{FF2B5EF4-FFF2-40B4-BE49-F238E27FC236}">
                  <a16:creationId xmlns:a16="http://schemas.microsoft.com/office/drawing/2014/main" id="{F89B72F2-5A2B-FC82-9A38-39A3640D8A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75802" y="4307195"/>
              <a:ext cx="48524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–100</a:t>
              </a:r>
            </a:p>
          </p:txBody>
        </p:sp>
        <p:sp>
          <p:nvSpPr>
            <p:cNvPr id="163" name="Line 15">
              <a:extLst>
                <a:ext uri="{FF2B5EF4-FFF2-40B4-BE49-F238E27FC236}">
                  <a16:creationId xmlns:a16="http://schemas.microsoft.com/office/drawing/2014/main" id="{CF000CCA-188E-AA06-D005-8C14EF41BE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36681" y="2479911"/>
              <a:ext cx="4930230" cy="0"/>
            </a:xfrm>
            <a:prstGeom prst="line">
              <a:avLst/>
            </a:prstGeom>
            <a:noFill/>
            <a:ln w="12700" cap="sq">
              <a:solidFill>
                <a:schemeClr val="bg1">
                  <a:lumMod val="6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" name="Line 15">
              <a:extLst>
                <a:ext uri="{FF2B5EF4-FFF2-40B4-BE49-F238E27FC236}">
                  <a16:creationId xmlns:a16="http://schemas.microsoft.com/office/drawing/2014/main" id="{90CDA30D-16F3-BDB9-C9CD-E4100D9AAB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36681" y="3278759"/>
              <a:ext cx="4930230" cy="0"/>
            </a:xfrm>
            <a:prstGeom prst="line">
              <a:avLst/>
            </a:prstGeom>
            <a:noFill/>
            <a:ln w="12700" cap="sq">
              <a:solidFill>
                <a:schemeClr val="bg1">
                  <a:lumMod val="6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1" name="Line 15">
              <a:extLst>
                <a:ext uri="{FF2B5EF4-FFF2-40B4-BE49-F238E27FC236}">
                  <a16:creationId xmlns:a16="http://schemas.microsoft.com/office/drawing/2014/main" id="{AB34C793-A253-8DA7-E8D8-27D90E27D0B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5651840" y="3119315"/>
              <a:ext cx="2551906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2" name="Line 15">
              <a:extLst>
                <a:ext uri="{FF2B5EF4-FFF2-40B4-BE49-F238E27FC236}">
                  <a16:creationId xmlns:a16="http://schemas.microsoft.com/office/drawing/2014/main" id="{9EB76924-4276-8DDA-BBE2-39A9D6BE80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69180" y="2799450"/>
              <a:ext cx="499030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7" name="Line 15">
              <a:extLst>
                <a:ext uri="{FF2B5EF4-FFF2-40B4-BE49-F238E27FC236}">
                  <a16:creationId xmlns:a16="http://schemas.microsoft.com/office/drawing/2014/main" id="{193041F0-03F9-E4B1-23CA-571B33415C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69180" y="2160372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8" name="Rectangle 10">
              <a:extLst>
                <a:ext uri="{FF2B5EF4-FFF2-40B4-BE49-F238E27FC236}">
                  <a16:creationId xmlns:a16="http://schemas.microsoft.com/office/drawing/2014/main" id="{29FC561D-2EC9-FA5E-E4BB-2E2D2D6EF5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5719" y="2070419"/>
              <a:ext cx="31532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40</a:t>
              </a:r>
            </a:p>
          </p:txBody>
        </p:sp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510F5FE1-8B26-2987-FDC0-5582D0A790C4}"/>
                </a:ext>
              </a:extLst>
            </p:cNvPr>
            <p:cNvSpPr/>
            <p:nvPr/>
          </p:nvSpPr>
          <p:spPr>
            <a:xfrm>
              <a:off x="8211840" y="2786308"/>
              <a:ext cx="192199" cy="10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3D43D4F-EF0A-5BAE-2CDD-9E8BFA39EFDA}"/>
              </a:ext>
            </a:extLst>
          </p:cNvPr>
          <p:cNvGrpSpPr/>
          <p:nvPr/>
        </p:nvGrpSpPr>
        <p:grpSpPr>
          <a:xfrm>
            <a:off x="711528" y="1522003"/>
            <a:ext cx="5720715" cy="2889747"/>
            <a:chOff x="665808" y="1522003"/>
            <a:chExt cx="5720715" cy="2889747"/>
          </a:xfrm>
        </p:grpSpPr>
        <p:sp>
          <p:nvSpPr>
            <p:cNvPr id="29" name="Rectangle 10">
              <a:extLst>
                <a:ext uri="{FF2B5EF4-FFF2-40B4-BE49-F238E27FC236}">
                  <a16:creationId xmlns:a16="http://schemas.microsoft.com/office/drawing/2014/main" id="{94289004-DB8E-7078-8351-36F321AA71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5795" y="4144793"/>
              <a:ext cx="47440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–100</a:t>
              </a:r>
            </a:p>
          </p:txBody>
        </p:sp>
        <p:sp>
          <p:nvSpPr>
            <p:cNvPr id="33" name="Rectangle 10">
              <a:extLst>
                <a:ext uri="{FF2B5EF4-FFF2-40B4-BE49-F238E27FC236}">
                  <a16:creationId xmlns:a16="http://schemas.microsoft.com/office/drawing/2014/main" id="{909F9D49-CF45-4090-C046-61B0084335B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-563622" y="2751433"/>
              <a:ext cx="2889747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Best % change from baseline in </a:t>
              </a:r>
              <a:br>
                <a:rPr lang="en-US" sz="1400" b="1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US" sz="1400" b="1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sum of diameters (target lesion)</a:t>
              </a:r>
            </a:p>
          </p:txBody>
        </p:sp>
        <p:sp>
          <p:nvSpPr>
            <p:cNvPr id="6" name="Line 15">
              <a:extLst>
                <a:ext uri="{FF2B5EF4-FFF2-40B4-BE49-F238E27FC236}">
                  <a16:creationId xmlns:a16="http://schemas.microsoft.com/office/drawing/2014/main" id="{343D58DC-9CE8-0CFF-8E67-69178A6DFE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0389" y="1999528"/>
              <a:ext cx="57223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10">
              <a:extLst>
                <a:ext uri="{FF2B5EF4-FFF2-40B4-BE49-F238E27FC236}">
                  <a16:creationId xmlns:a16="http://schemas.microsoft.com/office/drawing/2014/main" id="{D8ABFFB8-1567-5E8E-43BD-2BA7865837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1918" y="1920874"/>
              <a:ext cx="308285" cy="161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40</a:t>
              </a:r>
            </a:p>
          </p:txBody>
        </p:sp>
        <p:sp>
          <p:nvSpPr>
            <p:cNvPr id="8" name="Line 15">
              <a:extLst>
                <a:ext uri="{FF2B5EF4-FFF2-40B4-BE49-F238E27FC236}">
                  <a16:creationId xmlns:a16="http://schemas.microsoft.com/office/drawing/2014/main" id="{37CA6D52-657E-FD3D-C3FB-3AF7C4D06C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0389" y="2318845"/>
              <a:ext cx="57223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10">
              <a:extLst>
                <a:ext uri="{FF2B5EF4-FFF2-40B4-BE49-F238E27FC236}">
                  <a16:creationId xmlns:a16="http://schemas.microsoft.com/office/drawing/2014/main" id="{1E1A20E1-1D33-0929-1F21-C1854D16FE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1918" y="2236022"/>
              <a:ext cx="308285" cy="161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20</a:t>
              </a:r>
            </a:p>
          </p:txBody>
        </p:sp>
        <p:sp>
          <p:nvSpPr>
            <p:cNvPr id="15" name="Rectangle 10">
              <a:extLst>
                <a:ext uri="{FF2B5EF4-FFF2-40B4-BE49-F238E27FC236}">
                  <a16:creationId xmlns:a16="http://schemas.microsoft.com/office/drawing/2014/main" id="{08362FD6-D2A1-775A-373E-FC44EAE28C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4981" y="2562842"/>
              <a:ext cx="225222" cy="161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19" name="Line 15">
              <a:extLst>
                <a:ext uri="{FF2B5EF4-FFF2-40B4-BE49-F238E27FC236}">
                  <a16:creationId xmlns:a16="http://schemas.microsoft.com/office/drawing/2014/main" id="{3D4AA033-1593-2A7B-5D1E-C37CEE07EB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0389" y="2957479"/>
              <a:ext cx="57223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10">
              <a:extLst>
                <a:ext uri="{FF2B5EF4-FFF2-40B4-BE49-F238E27FC236}">
                  <a16:creationId xmlns:a16="http://schemas.microsoft.com/office/drawing/2014/main" id="{A0328964-AB93-DF89-B489-05A7FCAA2F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8857" y="2880908"/>
              <a:ext cx="391346" cy="161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–20</a:t>
              </a:r>
            </a:p>
          </p:txBody>
        </p:sp>
        <p:sp>
          <p:nvSpPr>
            <p:cNvPr id="22" name="Line 15">
              <a:extLst>
                <a:ext uri="{FF2B5EF4-FFF2-40B4-BE49-F238E27FC236}">
                  <a16:creationId xmlns:a16="http://schemas.microsoft.com/office/drawing/2014/main" id="{04FBBFF6-EC8A-0D6D-C233-CE2B6F24D2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0389" y="3276795"/>
              <a:ext cx="57223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Rectangle 10">
              <a:extLst>
                <a:ext uri="{FF2B5EF4-FFF2-40B4-BE49-F238E27FC236}">
                  <a16:creationId xmlns:a16="http://schemas.microsoft.com/office/drawing/2014/main" id="{BB9F338C-0F28-5AD0-64E7-8F9565B33F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8857" y="3196057"/>
              <a:ext cx="391346" cy="161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–40</a:t>
              </a:r>
            </a:p>
          </p:txBody>
        </p:sp>
        <p:sp>
          <p:nvSpPr>
            <p:cNvPr id="24" name="Line 15">
              <a:extLst>
                <a:ext uri="{FF2B5EF4-FFF2-40B4-BE49-F238E27FC236}">
                  <a16:creationId xmlns:a16="http://schemas.microsoft.com/office/drawing/2014/main" id="{B26FBECB-C6D5-989B-1CD3-B6CE2EC00A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0389" y="3596112"/>
              <a:ext cx="57223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ectangle 10">
              <a:extLst>
                <a:ext uri="{FF2B5EF4-FFF2-40B4-BE49-F238E27FC236}">
                  <a16:creationId xmlns:a16="http://schemas.microsoft.com/office/drawing/2014/main" id="{2E7102E5-9EF4-93DA-320B-73527153E8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8857" y="3517041"/>
              <a:ext cx="391346" cy="161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–60</a:t>
              </a:r>
            </a:p>
          </p:txBody>
        </p:sp>
        <p:sp>
          <p:nvSpPr>
            <p:cNvPr id="26" name="Line 15">
              <a:extLst>
                <a:ext uri="{FF2B5EF4-FFF2-40B4-BE49-F238E27FC236}">
                  <a16:creationId xmlns:a16="http://schemas.microsoft.com/office/drawing/2014/main" id="{FE03F97B-90AE-D80C-1FD7-4D85D42AB5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0389" y="3915429"/>
              <a:ext cx="57223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10">
              <a:extLst>
                <a:ext uri="{FF2B5EF4-FFF2-40B4-BE49-F238E27FC236}">
                  <a16:creationId xmlns:a16="http://schemas.microsoft.com/office/drawing/2014/main" id="{E8B72F38-317D-EADD-EC44-5F1E0D730F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8857" y="3835107"/>
              <a:ext cx="391346" cy="161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–80</a:t>
              </a:r>
            </a:p>
          </p:txBody>
        </p:sp>
        <p:sp>
          <p:nvSpPr>
            <p:cNvPr id="28" name="Line 15">
              <a:extLst>
                <a:ext uri="{FF2B5EF4-FFF2-40B4-BE49-F238E27FC236}">
                  <a16:creationId xmlns:a16="http://schemas.microsoft.com/office/drawing/2014/main" id="{26F53DB9-A713-0B6B-2381-9DCC67BCEF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0389" y="4234745"/>
              <a:ext cx="57223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Line 15">
              <a:extLst>
                <a:ext uri="{FF2B5EF4-FFF2-40B4-BE49-F238E27FC236}">
                  <a16:creationId xmlns:a16="http://schemas.microsoft.com/office/drawing/2014/main" id="{E1E786D6-3827-FAAA-50A6-97B53A2774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6383" y="2318845"/>
              <a:ext cx="4820140" cy="0"/>
            </a:xfrm>
            <a:prstGeom prst="line">
              <a:avLst/>
            </a:prstGeom>
            <a:noFill/>
            <a:ln w="12700" cap="sq">
              <a:solidFill>
                <a:schemeClr val="bg1">
                  <a:lumMod val="6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061793C7-7665-CCF0-E98B-C55E4CE9D2FD}"/>
                </a:ext>
              </a:extLst>
            </p:cNvPr>
            <p:cNvSpPr/>
            <p:nvPr/>
          </p:nvSpPr>
          <p:spPr>
            <a:xfrm>
              <a:off x="1751082" y="2521751"/>
              <a:ext cx="187907" cy="11656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8CEA61A5-3B58-C8CA-72B2-61059D1D3E5E}"/>
                </a:ext>
              </a:extLst>
            </p:cNvPr>
            <p:cNvSpPr txBox="1"/>
            <p:nvPr/>
          </p:nvSpPr>
          <p:spPr>
            <a:xfrm>
              <a:off x="1740815" y="2627588"/>
              <a:ext cx="208439" cy="225041"/>
            </a:xfrm>
            <a:prstGeom prst="rect">
              <a:avLst/>
            </a:prstGeom>
            <a:noFill/>
          </p:spPr>
          <p:txBody>
            <a:bodyPr wrap="none" lIns="0" tIns="36000" rIns="0" bIns="36000" rtlCol="0" anchor="ctr" anchorCtr="0">
              <a:spAutoFit/>
            </a:bodyPr>
            <a:lstStyle/>
            <a:p>
              <a:pPr algn="ctr"/>
              <a:r>
                <a:rPr lang="en-GB" sz="1200">
                  <a:solidFill>
                    <a:schemeClr val="bg1"/>
                  </a:solidFill>
                </a:rPr>
                <a:t>SD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C002EB7C-D5C1-912D-208A-8ACDBE4D484E}"/>
                </a:ext>
              </a:extLst>
            </p:cNvPr>
            <p:cNvSpPr/>
            <p:nvPr/>
          </p:nvSpPr>
          <p:spPr>
            <a:xfrm>
              <a:off x="2054702" y="2598340"/>
              <a:ext cx="187907" cy="3997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08945A83-D2A8-3CD4-BD78-EA27C0CCDDC0}"/>
                </a:ext>
              </a:extLst>
            </p:cNvPr>
            <p:cNvSpPr txBox="1"/>
            <p:nvPr/>
          </p:nvSpPr>
          <p:spPr>
            <a:xfrm>
              <a:off x="2044436" y="2627588"/>
              <a:ext cx="208439" cy="225041"/>
            </a:xfrm>
            <a:prstGeom prst="rect">
              <a:avLst/>
            </a:prstGeom>
            <a:noFill/>
          </p:spPr>
          <p:txBody>
            <a:bodyPr wrap="none" lIns="0" tIns="36000" rIns="0" bIns="36000" rtlCol="0" anchor="ctr" anchorCtr="0">
              <a:spAutoFit/>
            </a:bodyPr>
            <a:lstStyle/>
            <a:p>
              <a:pPr algn="ctr"/>
              <a:r>
                <a:rPr lang="en-GB" sz="1200">
                  <a:solidFill>
                    <a:schemeClr val="bg1"/>
                  </a:solidFill>
                </a:rPr>
                <a:t>SD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47857D6E-B6EE-8F07-1DFE-4F23075A500A}"/>
                </a:ext>
              </a:extLst>
            </p:cNvPr>
            <p:cNvSpPr/>
            <p:nvPr/>
          </p:nvSpPr>
          <p:spPr>
            <a:xfrm>
              <a:off x="2358323" y="2606838"/>
              <a:ext cx="187907" cy="3147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86BEFA2-86D3-61AC-9B3F-18D5C41B3FB9}"/>
                </a:ext>
              </a:extLst>
            </p:cNvPr>
            <p:cNvSpPr txBox="1"/>
            <p:nvPr/>
          </p:nvSpPr>
          <p:spPr>
            <a:xfrm>
              <a:off x="2348056" y="2627588"/>
              <a:ext cx="208439" cy="225041"/>
            </a:xfrm>
            <a:prstGeom prst="rect">
              <a:avLst/>
            </a:prstGeom>
            <a:noFill/>
          </p:spPr>
          <p:txBody>
            <a:bodyPr wrap="none" lIns="0" tIns="36000" rIns="0" bIns="36000" rtlCol="0" anchor="ctr" anchorCtr="0">
              <a:spAutoFit/>
            </a:bodyPr>
            <a:lstStyle/>
            <a:p>
              <a:pPr algn="ctr"/>
              <a:r>
                <a:rPr lang="en-GB" sz="1200">
                  <a:solidFill>
                    <a:schemeClr val="bg1"/>
                  </a:solidFill>
                </a:rPr>
                <a:t>SD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864E4EFD-C426-9A8B-20E3-5F917F38DE4A}"/>
                </a:ext>
              </a:extLst>
            </p:cNvPr>
            <p:cNvSpPr txBox="1"/>
            <p:nvPr/>
          </p:nvSpPr>
          <p:spPr>
            <a:xfrm>
              <a:off x="2651677" y="2627588"/>
              <a:ext cx="208439" cy="225041"/>
            </a:xfrm>
            <a:prstGeom prst="rect">
              <a:avLst/>
            </a:prstGeom>
            <a:noFill/>
          </p:spPr>
          <p:txBody>
            <a:bodyPr wrap="none" lIns="0" tIns="36000" rIns="0" bIns="36000" rtlCol="0" anchor="ctr" anchorCtr="0">
              <a:spAutoFit/>
            </a:bodyPr>
            <a:lstStyle/>
            <a:p>
              <a:pPr algn="ctr"/>
              <a:r>
                <a:rPr lang="en-GB" sz="1200">
                  <a:solidFill>
                    <a:schemeClr val="bg1"/>
                  </a:solidFill>
                </a:rPr>
                <a:t>SD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93B31587-A857-F196-AB29-3E8C6D679452}"/>
                </a:ext>
              </a:extLst>
            </p:cNvPr>
            <p:cNvSpPr txBox="1"/>
            <p:nvPr/>
          </p:nvSpPr>
          <p:spPr>
            <a:xfrm>
              <a:off x="2955297" y="2627588"/>
              <a:ext cx="208439" cy="225041"/>
            </a:xfrm>
            <a:prstGeom prst="rect">
              <a:avLst/>
            </a:prstGeom>
            <a:noFill/>
          </p:spPr>
          <p:txBody>
            <a:bodyPr wrap="none" lIns="0" tIns="36000" rIns="0" bIns="36000" rtlCol="0" anchor="ctr" anchorCtr="0">
              <a:spAutoFit/>
            </a:bodyPr>
            <a:lstStyle/>
            <a:p>
              <a:pPr algn="ctr"/>
              <a:r>
                <a:rPr lang="en-GB" sz="1200">
                  <a:solidFill>
                    <a:schemeClr val="bg1"/>
                  </a:solidFill>
                </a:rPr>
                <a:t>SD</a:t>
              </a:r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3E221883-6352-C4A2-2AC9-915109AA783A}"/>
                </a:ext>
              </a:extLst>
            </p:cNvPr>
            <p:cNvGrpSpPr/>
            <p:nvPr/>
          </p:nvGrpSpPr>
          <p:grpSpPr>
            <a:xfrm>
              <a:off x="3258917" y="2423958"/>
              <a:ext cx="208439" cy="259819"/>
              <a:chOff x="1252613" y="2343663"/>
              <a:chExt cx="213200" cy="297143"/>
            </a:xfrm>
          </p:grpSpPr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64562D3A-B482-1FF0-1E67-1DD9F3D8E6A9}"/>
                  </a:ext>
                </a:extLst>
              </p:cNvPr>
              <p:cNvSpPr/>
              <p:nvPr/>
            </p:nvSpPr>
            <p:spPr>
              <a:xfrm>
                <a:off x="1263114" y="2574943"/>
                <a:ext cx="192199" cy="65863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D130C45C-7E10-F552-184A-12E732EC4179}"/>
                  </a:ext>
                </a:extLst>
              </p:cNvPr>
              <p:cNvSpPr txBox="1"/>
              <p:nvPr/>
            </p:nvSpPr>
            <p:spPr>
              <a:xfrm>
                <a:off x="1252613" y="2343663"/>
                <a:ext cx="213200" cy="257369"/>
              </a:xfrm>
              <a:prstGeom prst="rect">
                <a:avLst/>
              </a:prstGeom>
              <a:noFill/>
            </p:spPr>
            <p:txBody>
              <a:bodyPr wrap="none" lIns="0" tIns="36000" rIns="0" bIns="36000" rtlCol="0" anchor="ctr" anchorCtr="0">
                <a:spAutoFit/>
              </a:bodyPr>
              <a:lstStyle/>
              <a:p>
                <a:pPr algn="ctr"/>
                <a:r>
                  <a:rPr lang="en-GB" sz="1200">
                    <a:solidFill>
                      <a:schemeClr val="bg1"/>
                    </a:solidFill>
                  </a:rPr>
                  <a:t>SD</a:t>
                </a:r>
              </a:p>
            </p:txBody>
          </p:sp>
        </p:grp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C93CDD6-84B3-2B72-CEA0-0AF76FFFB6C3}"/>
                </a:ext>
              </a:extLst>
            </p:cNvPr>
            <p:cNvSpPr/>
            <p:nvPr/>
          </p:nvSpPr>
          <p:spPr>
            <a:xfrm>
              <a:off x="3572804" y="2641427"/>
              <a:ext cx="187907" cy="28454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CBC0DB1-8C8F-B609-AA04-C780DDA1D61E}"/>
                </a:ext>
              </a:extLst>
            </p:cNvPr>
            <p:cNvSpPr txBox="1"/>
            <p:nvPr/>
          </p:nvSpPr>
          <p:spPr>
            <a:xfrm>
              <a:off x="3562538" y="2423958"/>
              <a:ext cx="208439" cy="225041"/>
            </a:xfrm>
            <a:prstGeom prst="rect">
              <a:avLst/>
            </a:prstGeom>
            <a:noFill/>
          </p:spPr>
          <p:txBody>
            <a:bodyPr wrap="none" lIns="0" tIns="36000" rIns="0" bIns="36000" rtlCol="0" anchor="ctr" anchorCtr="0">
              <a:spAutoFit/>
            </a:bodyPr>
            <a:lstStyle/>
            <a:p>
              <a:pPr algn="ctr"/>
              <a:r>
                <a:rPr lang="en-GB" sz="1200">
                  <a:solidFill>
                    <a:schemeClr val="bg1"/>
                  </a:solidFill>
                </a:rPr>
                <a:t>SD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8B3790AB-FCB8-AD7C-0335-5043012FA897}"/>
                </a:ext>
              </a:extLst>
            </p:cNvPr>
            <p:cNvSpPr/>
            <p:nvPr/>
          </p:nvSpPr>
          <p:spPr>
            <a:xfrm>
              <a:off x="3876425" y="2641427"/>
              <a:ext cx="187907" cy="39281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09C9A7D6-F5AB-7A74-2DF6-2ABE29B7CCD8}"/>
                </a:ext>
              </a:extLst>
            </p:cNvPr>
            <p:cNvSpPr txBox="1"/>
            <p:nvPr/>
          </p:nvSpPr>
          <p:spPr>
            <a:xfrm>
              <a:off x="3866158" y="2423958"/>
              <a:ext cx="208439" cy="225041"/>
            </a:xfrm>
            <a:prstGeom prst="rect">
              <a:avLst/>
            </a:prstGeom>
            <a:noFill/>
          </p:spPr>
          <p:txBody>
            <a:bodyPr wrap="none" lIns="0" tIns="36000" rIns="0" bIns="36000" rtlCol="0" anchor="ctr" anchorCtr="0">
              <a:spAutoFit/>
            </a:bodyPr>
            <a:lstStyle/>
            <a:p>
              <a:pPr algn="ctr"/>
              <a:r>
                <a:rPr lang="en-GB" sz="1200">
                  <a:solidFill>
                    <a:schemeClr val="bg1"/>
                  </a:solidFill>
                </a:rPr>
                <a:t>SD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F2CF11BC-09F5-EC30-AC57-A7E0F69DC0BA}"/>
                </a:ext>
              </a:extLst>
            </p:cNvPr>
            <p:cNvSpPr/>
            <p:nvPr/>
          </p:nvSpPr>
          <p:spPr>
            <a:xfrm>
              <a:off x="4180045" y="2641427"/>
              <a:ext cx="187907" cy="40530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/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6B12B626-84F6-0791-3E24-527FAF244EFD}"/>
                </a:ext>
              </a:extLst>
            </p:cNvPr>
            <p:cNvSpPr txBox="1"/>
            <p:nvPr/>
          </p:nvSpPr>
          <p:spPr>
            <a:xfrm>
              <a:off x="4169779" y="2423958"/>
              <a:ext cx="208439" cy="225041"/>
            </a:xfrm>
            <a:prstGeom prst="rect">
              <a:avLst/>
            </a:prstGeom>
            <a:noFill/>
          </p:spPr>
          <p:txBody>
            <a:bodyPr wrap="none" lIns="0" tIns="36000" rIns="0" bIns="36000" rtlCol="0" anchor="ctr" anchorCtr="0">
              <a:spAutoFit/>
            </a:bodyPr>
            <a:lstStyle/>
            <a:p>
              <a:pPr algn="ctr"/>
              <a:r>
                <a:rPr lang="en-GB" sz="1200">
                  <a:solidFill>
                    <a:schemeClr val="bg1"/>
                  </a:solidFill>
                </a:rPr>
                <a:t>SD</a:t>
              </a: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28715875-3CAA-38F0-A829-C8F9BF3BD898}"/>
                </a:ext>
              </a:extLst>
            </p:cNvPr>
            <p:cNvSpPr/>
            <p:nvPr/>
          </p:nvSpPr>
          <p:spPr>
            <a:xfrm>
              <a:off x="4483666" y="2641427"/>
              <a:ext cx="187907" cy="56979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E865B33-083D-E4D7-F882-7D48E6DCBF30}"/>
                </a:ext>
              </a:extLst>
            </p:cNvPr>
            <p:cNvSpPr txBox="1"/>
            <p:nvPr/>
          </p:nvSpPr>
          <p:spPr>
            <a:xfrm>
              <a:off x="4473399" y="2423958"/>
              <a:ext cx="208439" cy="225041"/>
            </a:xfrm>
            <a:prstGeom prst="rect">
              <a:avLst/>
            </a:prstGeom>
            <a:noFill/>
          </p:spPr>
          <p:txBody>
            <a:bodyPr wrap="none" lIns="0" tIns="36000" rIns="0" bIns="36000" rtlCol="0" anchor="ctr" anchorCtr="0">
              <a:spAutoFit/>
            </a:bodyPr>
            <a:lstStyle/>
            <a:p>
              <a:pPr algn="ctr"/>
              <a:r>
                <a:rPr lang="en-GB" sz="1200">
                  <a:solidFill>
                    <a:schemeClr val="bg1"/>
                  </a:solidFill>
                </a:rPr>
                <a:t>PR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1BC91812-0129-CA22-9586-2EB438CC8371}"/>
                </a:ext>
              </a:extLst>
            </p:cNvPr>
            <p:cNvSpPr/>
            <p:nvPr/>
          </p:nvSpPr>
          <p:spPr>
            <a:xfrm>
              <a:off x="4787286" y="2641427"/>
              <a:ext cx="187907" cy="719712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17868876-2CB7-E24B-4A90-4D7ECA36C247}"/>
                </a:ext>
              </a:extLst>
            </p:cNvPr>
            <p:cNvSpPr txBox="1"/>
            <p:nvPr/>
          </p:nvSpPr>
          <p:spPr>
            <a:xfrm>
              <a:off x="4777019" y="2423958"/>
              <a:ext cx="208439" cy="225041"/>
            </a:xfrm>
            <a:prstGeom prst="rect">
              <a:avLst/>
            </a:prstGeom>
            <a:noFill/>
          </p:spPr>
          <p:txBody>
            <a:bodyPr wrap="none" lIns="0" tIns="36000" rIns="0" bIns="36000" rtlCol="0" anchor="ctr" anchorCtr="0">
              <a:spAutoFit/>
            </a:bodyPr>
            <a:lstStyle/>
            <a:p>
              <a:pPr algn="ctr"/>
              <a:r>
                <a:rPr lang="en-GB" sz="1200">
                  <a:solidFill>
                    <a:schemeClr val="bg1"/>
                  </a:solidFill>
                </a:rPr>
                <a:t>SD</a:t>
              </a: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3523B1FF-AD33-5466-C731-472F8200B57F}"/>
                </a:ext>
              </a:extLst>
            </p:cNvPr>
            <p:cNvSpPr/>
            <p:nvPr/>
          </p:nvSpPr>
          <p:spPr>
            <a:xfrm>
              <a:off x="5090906" y="2641427"/>
              <a:ext cx="187907" cy="75302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/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34F47E82-63E0-8C0A-C838-F43DA3BB19A8}"/>
                </a:ext>
              </a:extLst>
            </p:cNvPr>
            <p:cNvSpPr txBox="1"/>
            <p:nvPr/>
          </p:nvSpPr>
          <p:spPr>
            <a:xfrm>
              <a:off x="5080640" y="2423958"/>
              <a:ext cx="208439" cy="225041"/>
            </a:xfrm>
            <a:prstGeom prst="rect">
              <a:avLst/>
            </a:prstGeom>
            <a:noFill/>
          </p:spPr>
          <p:txBody>
            <a:bodyPr wrap="none" lIns="0" tIns="36000" rIns="0" bIns="36000" rtlCol="0" anchor="ctr" anchorCtr="0">
              <a:spAutoFit/>
            </a:bodyPr>
            <a:lstStyle/>
            <a:p>
              <a:pPr algn="ctr"/>
              <a:r>
                <a:rPr lang="en-GB" sz="1200">
                  <a:solidFill>
                    <a:schemeClr val="bg1"/>
                  </a:solidFill>
                </a:rPr>
                <a:t>SD</a:t>
              </a: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B461CEB4-FE1F-DE35-CE7B-F2C6F04AE9C5}"/>
                </a:ext>
              </a:extLst>
            </p:cNvPr>
            <p:cNvSpPr/>
            <p:nvPr/>
          </p:nvSpPr>
          <p:spPr>
            <a:xfrm>
              <a:off x="5394527" y="2641427"/>
              <a:ext cx="187907" cy="75510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45CB049E-F661-499A-5F0C-37C21CA593A6}"/>
                </a:ext>
              </a:extLst>
            </p:cNvPr>
            <p:cNvSpPr txBox="1"/>
            <p:nvPr/>
          </p:nvSpPr>
          <p:spPr>
            <a:xfrm>
              <a:off x="5384260" y="2423958"/>
              <a:ext cx="208439" cy="225041"/>
            </a:xfrm>
            <a:prstGeom prst="rect">
              <a:avLst/>
            </a:prstGeom>
            <a:noFill/>
          </p:spPr>
          <p:txBody>
            <a:bodyPr wrap="none" lIns="0" tIns="36000" rIns="0" bIns="36000" rtlCol="0" anchor="ctr" anchorCtr="0">
              <a:spAutoFit/>
            </a:bodyPr>
            <a:lstStyle/>
            <a:p>
              <a:pPr algn="ctr"/>
              <a:r>
                <a:rPr lang="en-GB" sz="1200">
                  <a:solidFill>
                    <a:schemeClr val="bg1"/>
                  </a:solidFill>
                </a:rPr>
                <a:t>PR</a:t>
              </a: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ADD49581-3D71-797E-4DE4-7293F8AEFD84}"/>
                </a:ext>
              </a:extLst>
            </p:cNvPr>
            <p:cNvSpPr/>
            <p:nvPr/>
          </p:nvSpPr>
          <p:spPr>
            <a:xfrm>
              <a:off x="5698147" y="2641427"/>
              <a:ext cx="187907" cy="846722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280ED8B0-CEF7-32AE-EBF6-0A1CD820AA44}"/>
                </a:ext>
              </a:extLst>
            </p:cNvPr>
            <p:cNvSpPr txBox="1"/>
            <p:nvPr/>
          </p:nvSpPr>
          <p:spPr>
            <a:xfrm>
              <a:off x="5687881" y="2423958"/>
              <a:ext cx="208439" cy="225041"/>
            </a:xfrm>
            <a:prstGeom prst="rect">
              <a:avLst/>
            </a:prstGeom>
            <a:noFill/>
          </p:spPr>
          <p:txBody>
            <a:bodyPr wrap="none" lIns="0" tIns="36000" rIns="0" bIns="36000" rtlCol="0" anchor="ctr" anchorCtr="0">
              <a:spAutoFit/>
            </a:bodyPr>
            <a:lstStyle/>
            <a:p>
              <a:pPr algn="ctr"/>
              <a:r>
                <a:rPr lang="en-GB" sz="1200">
                  <a:solidFill>
                    <a:schemeClr val="bg1"/>
                  </a:solidFill>
                </a:rPr>
                <a:t>PR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7824A093-03E8-DD63-FCF2-D9BF392DF252}"/>
                </a:ext>
              </a:extLst>
            </p:cNvPr>
            <p:cNvSpPr/>
            <p:nvPr/>
          </p:nvSpPr>
          <p:spPr>
            <a:xfrm>
              <a:off x="6001767" y="2641427"/>
              <a:ext cx="187907" cy="131104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endParaRPr lang="en-GB" sz="1200"/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E951C432-ABD5-EEFC-542D-4E5675FF1E64}"/>
                </a:ext>
              </a:extLst>
            </p:cNvPr>
            <p:cNvSpPr txBox="1"/>
            <p:nvPr/>
          </p:nvSpPr>
          <p:spPr>
            <a:xfrm>
              <a:off x="5991500" y="2423958"/>
              <a:ext cx="208439" cy="225041"/>
            </a:xfrm>
            <a:prstGeom prst="rect">
              <a:avLst/>
            </a:prstGeom>
            <a:noFill/>
          </p:spPr>
          <p:txBody>
            <a:bodyPr wrap="none" lIns="0" tIns="36000" rIns="0" bIns="36000" rtlCol="0" anchor="ctr" anchorCtr="0">
              <a:spAutoFit/>
            </a:bodyPr>
            <a:lstStyle/>
            <a:p>
              <a:pPr algn="ctr"/>
              <a:r>
                <a:rPr lang="en-GB" sz="1200">
                  <a:solidFill>
                    <a:schemeClr val="bg1"/>
                  </a:solidFill>
                </a:rPr>
                <a:t>PR</a:t>
              </a:r>
            </a:p>
          </p:txBody>
        </p:sp>
        <p:sp>
          <p:nvSpPr>
            <p:cNvPr id="37" name="Line 15">
              <a:extLst>
                <a:ext uri="{FF2B5EF4-FFF2-40B4-BE49-F238E27FC236}">
                  <a16:creationId xmlns:a16="http://schemas.microsoft.com/office/drawing/2014/main" id="{6606FB66-68D0-6AE0-00AA-0594F56F63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6383" y="3117137"/>
              <a:ext cx="4820140" cy="0"/>
            </a:xfrm>
            <a:prstGeom prst="line">
              <a:avLst/>
            </a:prstGeom>
            <a:noFill/>
            <a:ln w="12700" cap="sq">
              <a:solidFill>
                <a:schemeClr val="bg1">
                  <a:lumMod val="6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Line 15">
              <a:extLst>
                <a:ext uri="{FF2B5EF4-FFF2-40B4-BE49-F238E27FC236}">
                  <a16:creationId xmlns:a16="http://schemas.microsoft.com/office/drawing/2014/main" id="{A4FF743D-35EE-DC94-7E0A-4150F7ED76B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287281" y="2962688"/>
              <a:ext cx="2540826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Line 15">
              <a:extLst>
                <a:ext uri="{FF2B5EF4-FFF2-40B4-BE49-F238E27FC236}">
                  <a16:creationId xmlns:a16="http://schemas.microsoft.com/office/drawing/2014/main" id="{26E5FD76-EDBB-5D61-4CFA-6E717F1248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0389" y="2638162"/>
              <a:ext cx="4878868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Line 15">
              <a:extLst>
                <a:ext uri="{FF2B5EF4-FFF2-40B4-BE49-F238E27FC236}">
                  <a16:creationId xmlns:a16="http://schemas.microsoft.com/office/drawing/2014/main" id="{FF3D2D4A-71A6-3AD6-1ED5-DAE1AF9B42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0389" y="1692275"/>
              <a:ext cx="57223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0">
              <a:extLst>
                <a:ext uri="{FF2B5EF4-FFF2-40B4-BE49-F238E27FC236}">
                  <a16:creationId xmlns:a16="http://schemas.microsoft.com/office/drawing/2014/main" id="{A672EC08-D18C-6D1D-A6DE-14A0802F60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4878" y="1598457"/>
              <a:ext cx="31532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60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799384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FA7F7-0886-26A1-8993-63EBC1668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05FA0-2653-5403-5C5E-42F6D008F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65124"/>
            <a:ext cx="10972800" cy="845111"/>
          </a:xfrm>
        </p:spPr>
        <p:txBody>
          <a:bodyPr/>
          <a:lstStyle/>
          <a:p>
            <a:r>
              <a:rPr lang="en-US"/>
              <a:t>PSA</a:t>
            </a:r>
            <a:r>
              <a:rPr lang="en-US" baseline="-25000"/>
              <a:t>50</a:t>
            </a:r>
            <a:r>
              <a:rPr lang="en-US"/>
              <a:t> response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4056D6-CE60-97B9-91F7-453473182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3F7A0-71F0-446B-9DE8-6D75BE64EE0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FD2FC4-1862-746E-E658-9892DF8835B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z="1000"/>
              <a:t>Michael Thomas Schweizer</a:t>
            </a:r>
            <a:endParaRPr lang="en-US"/>
          </a:p>
        </p:txBody>
      </p:sp>
      <p:sp>
        <p:nvSpPr>
          <p:cNvPr id="4" name="Text Placeholder 40">
            <a:extLst>
              <a:ext uri="{FF2B5EF4-FFF2-40B4-BE49-F238E27FC236}">
                <a16:creationId xmlns:a16="http://schemas.microsoft.com/office/drawing/2014/main" id="{7A6B588F-4F7A-6798-DE4C-AC1C3181FCC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763" y="6019800"/>
            <a:ext cx="10972800" cy="176213"/>
          </a:xfrm>
        </p:spPr>
        <p:txBody>
          <a:bodyPr/>
          <a:lstStyle/>
          <a:p>
            <a:r>
              <a:rPr lang="en-US" dirty="0"/>
              <a:t>Data cutoff: September 2, 2024</a:t>
            </a:r>
            <a:br>
              <a:rPr lang="en-US" dirty="0"/>
            </a:br>
            <a:r>
              <a:rPr kumimoji="0" lang="en-US" sz="90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†</a:t>
            </a:r>
            <a:r>
              <a:rPr lang="en-GB" sz="900" dirty="0">
                <a:solidFill>
                  <a:schemeClr val="bg1"/>
                </a:solidFill>
              </a:rPr>
              <a:t>Baseline PSA ≤0.2 µg/L</a:t>
            </a:r>
            <a:br>
              <a:rPr lang="en-US" dirty="0"/>
            </a:br>
            <a:r>
              <a:rPr lang="en-US" dirty="0"/>
              <a:t>BID, twice daily; CI, confidence interval; PSA, prostate-specific antigen; PSA</a:t>
            </a:r>
            <a:r>
              <a:rPr lang="en-US" baseline="-25000" dirty="0"/>
              <a:t>50</a:t>
            </a:r>
            <a:r>
              <a:rPr lang="en-US" dirty="0"/>
              <a:t>, decline in prostate-specific antigen of ≥50% from baseline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FE5600C-90CF-BA24-A48E-67761377D5FD}"/>
              </a:ext>
            </a:extLst>
          </p:cNvPr>
          <p:cNvSpPr txBox="1"/>
          <p:nvPr/>
        </p:nvSpPr>
        <p:spPr>
          <a:xfrm>
            <a:off x="669472" y="1000402"/>
            <a:ext cx="10831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Mevrometostat 1250 mg BID empty stomach + enzalutamide improved PSA</a:t>
            </a:r>
            <a:r>
              <a:rPr lang="en-US" b="1" baseline="-25000" dirty="0">
                <a:solidFill>
                  <a:schemeClr val="bg1"/>
                </a:solidFill>
                <a:latin typeface="+mn-lt"/>
              </a:rPr>
              <a:t>50 </a:t>
            </a:r>
            <a:r>
              <a:rPr lang="en-US" b="1" dirty="0">
                <a:solidFill>
                  <a:schemeClr val="bg1"/>
                </a:solidFill>
                <a:latin typeface="+mn-lt"/>
              </a:rPr>
              <a:t>vs enzalutamide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64019AB-877A-7DB9-3585-D7FC712F9DC0}"/>
              </a:ext>
            </a:extLst>
          </p:cNvPr>
          <p:cNvSpPr txBox="1"/>
          <p:nvPr/>
        </p:nvSpPr>
        <p:spPr>
          <a:xfrm>
            <a:off x="7690587" y="2527334"/>
            <a:ext cx="43024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Confirmed PSA</a:t>
            </a:r>
            <a:r>
              <a:rPr lang="en-US" sz="1600" b="1" baseline="-25000">
                <a:solidFill>
                  <a:schemeClr val="bg1"/>
                </a:solidFill>
              </a:rPr>
              <a:t>50</a:t>
            </a:r>
            <a:r>
              <a:rPr lang="en-US" sz="1600" b="1">
                <a:solidFill>
                  <a:schemeClr val="bg1"/>
                </a:solidFill>
              </a:rPr>
              <a:t>:</a:t>
            </a:r>
            <a:r>
              <a:rPr lang="en-US" sz="1600" b="1" baseline="-25000">
                <a:solidFill>
                  <a:schemeClr val="bg1"/>
                </a:solidFill>
              </a:rPr>
              <a:t> </a:t>
            </a:r>
            <a:r>
              <a:rPr lang="en-US" sz="1600" b="1">
                <a:solidFill>
                  <a:schemeClr val="bg1"/>
                </a:solidFill>
              </a:rPr>
              <a:t>15.4% (95% CI: 6.0, 31.3)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BD53220A-FFB9-8A55-8EDE-CB49F9DC017A}"/>
              </a:ext>
            </a:extLst>
          </p:cNvPr>
          <p:cNvGrpSpPr/>
          <p:nvPr/>
        </p:nvGrpSpPr>
        <p:grpSpPr>
          <a:xfrm>
            <a:off x="1162991" y="1600860"/>
            <a:ext cx="5314812" cy="3132459"/>
            <a:chOff x="1160610" y="1600860"/>
            <a:chExt cx="5314812" cy="3132459"/>
          </a:xfrm>
        </p:grpSpPr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8D7202B4-674B-89C5-86BD-E9A6B09C4052}"/>
                </a:ext>
              </a:extLst>
            </p:cNvPr>
            <p:cNvSpPr txBox="1"/>
            <p:nvPr/>
          </p:nvSpPr>
          <p:spPr>
            <a:xfrm>
              <a:off x="2069858" y="2557806"/>
              <a:ext cx="440556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Confirmed PSA</a:t>
              </a:r>
              <a:r>
                <a:rPr lang="en-US" sz="1600" b="1" baseline="-25000">
                  <a:solidFill>
                    <a:schemeClr val="bg1"/>
                  </a:solidFill>
                </a:rPr>
                <a:t>50</a:t>
              </a:r>
              <a:r>
                <a:rPr lang="en-US" sz="1600" b="1">
                  <a:solidFill>
                    <a:schemeClr val="bg1"/>
                  </a:solidFill>
                </a:rPr>
                <a:t>:</a:t>
              </a:r>
              <a:r>
                <a:rPr lang="en-US" sz="1600" b="1" baseline="-25000">
                  <a:solidFill>
                    <a:schemeClr val="bg1"/>
                  </a:solidFill>
                </a:rPr>
                <a:t> </a:t>
              </a:r>
              <a:r>
                <a:rPr lang="en-US" sz="1600" b="1">
                  <a:solidFill>
                    <a:schemeClr val="bg1"/>
                  </a:solidFill>
                </a:rPr>
                <a:t>34.1% (95% CI: 20.1, 50.6)</a:t>
              </a:r>
            </a:p>
            <a:p>
              <a:endParaRPr lang="en-US" sz="1600" b="1">
                <a:solidFill>
                  <a:schemeClr val="bg1"/>
                </a:solidFill>
              </a:endParaRPr>
            </a:p>
          </p:txBody>
        </p:sp>
        <p:sp>
          <p:nvSpPr>
            <p:cNvPr id="7" name="Line 15">
              <a:extLst>
                <a:ext uri="{FF2B5EF4-FFF2-40B4-BE49-F238E27FC236}">
                  <a16:creationId xmlns:a16="http://schemas.microsoft.com/office/drawing/2014/main" id="{99AAD876-E36C-F427-D815-F8280258AF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4914" y="1690812"/>
              <a:ext cx="5718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C5CDB945-145B-3D1F-E5D5-E4C0003593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3609" y="1600860"/>
              <a:ext cx="39105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250</a:t>
              </a:r>
            </a:p>
          </p:txBody>
        </p:sp>
        <p:sp>
          <p:nvSpPr>
            <p:cNvPr id="13" name="Line 15">
              <a:extLst>
                <a:ext uri="{FF2B5EF4-FFF2-40B4-BE49-F238E27FC236}">
                  <a16:creationId xmlns:a16="http://schemas.microsoft.com/office/drawing/2014/main" id="{C323B9D7-DA07-31BE-1704-068CA56EE3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4914" y="2111925"/>
              <a:ext cx="5718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0">
              <a:extLst>
                <a:ext uri="{FF2B5EF4-FFF2-40B4-BE49-F238E27FC236}">
                  <a16:creationId xmlns:a16="http://schemas.microsoft.com/office/drawing/2014/main" id="{D9C4A538-2086-0832-68BB-F2C9071F5B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3609" y="2021973"/>
              <a:ext cx="39105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200</a:t>
              </a:r>
            </a:p>
          </p:txBody>
        </p:sp>
        <p:sp>
          <p:nvSpPr>
            <p:cNvPr id="16" name="Rectangle 10">
              <a:extLst>
                <a:ext uri="{FF2B5EF4-FFF2-40B4-BE49-F238E27FC236}">
                  <a16:creationId xmlns:a16="http://schemas.microsoft.com/office/drawing/2014/main" id="{A0548992-E22B-1495-6630-047F11A511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9608" y="3706425"/>
              <a:ext cx="225052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17" name="Line 15">
              <a:extLst>
                <a:ext uri="{FF2B5EF4-FFF2-40B4-BE49-F238E27FC236}">
                  <a16:creationId xmlns:a16="http://schemas.microsoft.com/office/drawing/2014/main" id="{690A2FA6-1030-ECD6-97F9-B7B2E9BEED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4914" y="2533038"/>
              <a:ext cx="5718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2FEF2AB6-E844-52FD-2BE5-A5B03B8B81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3609" y="2443086"/>
              <a:ext cx="39105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150</a:t>
              </a:r>
            </a:p>
          </p:txBody>
        </p:sp>
        <p:sp>
          <p:nvSpPr>
            <p:cNvPr id="19" name="Line 15">
              <a:extLst>
                <a:ext uri="{FF2B5EF4-FFF2-40B4-BE49-F238E27FC236}">
                  <a16:creationId xmlns:a16="http://schemas.microsoft.com/office/drawing/2014/main" id="{B44B6F0F-7497-1796-75E0-71AB13EA3C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4914" y="2954151"/>
              <a:ext cx="5718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10">
              <a:extLst>
                <a:ext uri="{FF2B5EF4-FFF2-40B4-BE49-F238E27FC236}">
                  <a16:creationId xmlns:a16="http://schemas.microsoft.com/office/drawing/2014/main" id="{C13DE7A3-F079-DABE-39C3-FB3271149C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3609" y="2864199"/>
              <a:ext cx="39105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100</a:t>
              </a:r>
            </a:p>
          </p:txBody>
        </p:sp>
        <p:sp>
          <p:nvSpPr>
            <p:cNvPr id="21" name="Line 15">
              <a:extLst>
                <a:ext uri="{FF2B5EF4-FFF2-40B4-BE49-F238E27FC236}">
                  <a16:creationId xmlns:a16="http://schemas.microsoft.com/office/drawing/2014/main" id="{D1745750-5783-CF9D-6AEB-EF0A4528DC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4914" y="3375264"/>
              <a:ext cx="5718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ctangle 10">
              <a:extLst>
                <a:ext uri="{FF2B5EF4-FFF2-40B4-BE49-F238E27FC236}">
                  <a16:creationId xmlns:a16="http://schemas.microsoft.com/office/drawing/2014/main" id="{C1293CCB-3876-7915-43DA-4CB573D05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6608" y="3285312"/>
              <a:ext cx="30805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50</a:t>
              </a:r>
            </a:p>
          </p:txBody>
        </p:sp>
        <p:sp>
          <p:nvSpPr>
            <p:cNvPr id="23" name="Line 15">
              <a:extLst>
                <a:ext uri="{FF2B5EF4-FFF2-40B4-BE49-F238E27FC236}">
                  <a16:creationId xmlns:a16="http://schemas.microsoft.com/office/drawing/2014/main" id="{878421CA-65FA-4DEB-F9C7-2A1FF6DE91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4914" y="4217490"/>
              <a:ext cx="5718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10">
              <a:extLst>
                <a:ext uri="{FF2B5EF4-FFF2-40B4-BE49-F238E27FC236}">
                  <a16:creationId xmlns:a16="http://schemas.microsoft.com/office/drawing/2014/main" id="{A6E726E2-FED5-4122-CD2A-3420F0CA38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3609" y="4127538"/>
              <a:ext cx="39105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–50</a:t>
              </a:r>
            </a:p>
          </p:txBody>
        </p:sp>
        <p:sp>
          <p:nvSpPr>
            <p:cNvPr id="25" name="Line 15">
              <a:extLst>
                <a:ext uri="{FF2B5EF4-FFF2-40B4-BE49-F238E27FC236}">
                  <a16:creationId xmlns:a16="http://schemas.microsoft.com/office/drawing/2014/main" id="{B6C3E3C3-5742-FCDA-1E6F-187A9E5E8B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4914" y="4638605"/>
              <a:ext cx="5718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ectangle 10">
              <a:extLst>
                <a:ext uri="{FF2B5EF4-FFF2-40B4-BE49-F238E27FC236}">
                  <a16:creationId xmlns:a16="http://schemas.microsoft.com/office/drawing/2014/main" id="{F7D0C4F3-0D17-6EDA-F92D-BAD2CE9FE0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610" y="4548653"/>
              <a:ext cx="47405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–100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BA2AF41D-87DF-7EF9-9C50-832D2FB60A14}"/>
                </a:ext>
              </a:extLst>
            </p:cNvPr>
            <p:cNvSpPr/>
            <p:nvPr/>
          </p:nvSpPr>
          <p:spPr>
            <a:xfrm>
              <a:off x="1659435" y="2095499"/>
              <a:ext cx="76797" cy="169746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4C3201A-56AE-24A5-93AA-BE36D39AB23B}"/>
                </a:ext>
              </a:extLst>
            </p:cNvPr>
            <p:cNvSpPr/>
            <p:nvPr/>
          </p:nvSpPr>
          <p:spPr>
            <a:xfrm>
              <a:off x="1774589" y="2219323"/>
              <a:ext cx="76797" cy="1573643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F6BC651D-F035-A57C-20DA-36D2ABEAE42A}"/>
                </a:ext>
              </a:extLst>
            </p:cNvPr>
            <p:cNvSpPr/>
            <p:nvPr/>
          </p:nvSpPr>
          <p:spPr>
            <a:xfrm>
              <a:off x="1889742" y="2683667"/>
              <a:ext cx="76797" cy="110929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37BBEB26-7E07-4DC1-9583-11EB4B0E02E6}"/>
                </a:ext>
              </a:extLst>
            </p:cNvPr>
            <p:cNvSpPr/>
            <p:nvPr/>
          </p:nvSpPr>
          <p:spPr>
            <a:xfrm>
              <a:off x="2004895" y="2733673"/>
              <a:ext cx="76797" cy="1059293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C592B707-DF0B-595B-C378-5AA991CCB981}"/>
                </a:ext>
              </a:extLst>
            </p:cNvPr>
            <p:cNvSpPr/>
            <p:nvPr/>
          </p:nvSpPr>
          <p:spPr>
            <a:xfrm>
              <a:off x="2120048" y="2931317"/>
              <a:ext cx="76797" cy="86165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7E14D636-E4DF-5B21-76D3-B0602EBEE2F0}"/>
                </a:ext>
              </a:extLst>
            </p:cNvPr>
            <p:cNvSpPr/>
            <p:nvPr/>
          </p:nvSpPr>
          <p:spPr>
            <a:xfrm>
              <a:off x="2235201" y="2950367"/>
              <a:ext cx="76797" cy="84259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E88D4B08-FE7D-86EA-1DC4-FBBEF10AEB46}"/>
                </a:ext>
              </a:extLst>
            </p:cNvPr>
            <p:cNvSpPr/>
            <p:nvPr/>
          </p:nvSpPr>
          <p:spPr>
            <a:xfrm>
              <a:off x="2350354" y="3390899"/>
              <a:ext cx="76797" cy="40206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2B982E8A-94A9-8CD1-7ED8-F0F31978AE70}"/>
                </a:ext>
              </a:extLst>
            </p:cNvPr>
            <p:cNvSpPr/>
            <p:nvPr/>
          </p:nvSpPr>
          <p:spPr>
            <a:xfrm>
              <a:off x="2465507" y="3424235"/>
              <a:ext cx="76797" cy="368731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B02651EA-AE27-1D05-9CF0-2C87AAED0FC3}"/>
                </a:ext>
              </a:extLst>
            </p:cNvPr>
            <p:cNvSpPr/>
            <p:nvPr/>
          </p:nvSpPr>
          <p:spPr>
            <a:xfrm>
              <a:off x="2580661" y="3448049"/>
              <a:ext cx="76797" cy="344918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1AFEA158-61C9-905E-ACC0-6318318E6C9D}"/>
                </a:ext>
              </a:extLst>
            </p:cNvPr>
            <p:cNvSpPr/>
            <p:nvPr/>
          </p:nvSpPr>
          <p:spPr>
            <a:xfrm>
              <a:off x="2695814" y="3579017"/>
              <a:ext cx="76797" cy="21394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FD4DF1F7-F86E-22E9-F9EC-B5F9EE4134E6}"/>
                </a:ext>
              </a:extLst>
            </p:cNvPr>
            <p:cNvSpPr/>
            <p:nvPr/>
          </p:nvSpPr>
          <p:spPr>
            <a:xfrm>
              <a:off x="2810967" y="3607593"/>
              <a:ext cx="76797" cy="18537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D22803D4-29E6-723A-FDD2-C49A0CBC071A}"/>
                </a:ext>
              </a:extLst>
            </p:cNvPr>
            <p:cNvSpPr/>
            <p:nvPr/>
          </p:nvSpPr>
          <p:spPr>
            <a:xfrm>
              <a:off x="2926120" y="3767767"/>
              <a:ext cx="76797" cy="252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190C925F-9082-E1FE-3CF4-5C54270D70BF}"/>
                </a:ext>
              </a:extLst>
            </p:cNvPr>
            <p:cNvSpPr/>
            <p:nvPr/>
          </p:nvSpPr>
          <p:spPr>
            <a:xfrm>
              <a:off x="3041273" y="3800148"/>
              <a:ext cx="76797" cy="72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B20F77C1-D49B-723D-9C3B-CA0072ED724C}"/>
                </a:ext>
              </a:extLst>
            </p:cNvPr>
            <p:cNvSpPr/>
            <p:nvPr/>
          </p:nvSpPr>
          <p:spPr>
            <a:xfrm>
              <a:off x="3156426" y="3800148"/>
              <a:ext cx="76797" cy="107481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294C4AC1-27C5-4D7A-95F1-FDC65AA97BD5}"/>
                </a:ext>
              </a:extLst>
            </p:cNvPr>
            <p:cNvSpPr/>
            <p:nvPr/>
          </p:nvSpPr>
          <p:spPr>
            <a:xfrm>
              <a:off x="3271580" y="3800148"/>
              <a:ext cx="76797" cy="147962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7B83B1E4-BAD8-5781-117A-7E273C8DC811}"/>
                </a:ext>
              </a:extLst>
            </p:cNvPr>
            <p:cNvSpPr/>
            <p:nvPr/>
          </p:nvSpPr>
          <p:spPr>
            <a:xfrm>
              <a:off x="3386733" y="3800148"/>
              <a:ext cx="76797" cy="19558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8AD4149E-2608-F817-1A3A-30F082A82BE8}"/>
                </a:ext>
              </a:extLst>
            </p:cNvPr>
            <p:cNvSpPr/>
            <p:nvPr/>
          </p:nvSpPr>
          <p:spPr>
            <a:xfrm>
              <a:off x="3501886" y="3800148"/>
              <a:ext cx="76797" cy="393231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F0CBD8B2-F4FD-264C-E3FB-7AAC2231B3D1}"/>
                </a:ext>
              </a:extLst>
            </p:cNvPr>
            <p:cNvSpPr/>
            <p:nvPr/>
          </p:nvSpPr>
          <p:spPr>
            <a:xfrm>
              <a:off x="3617039" y="3800148"/>
              <a:ext cx="76797" cy="4099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63234CC4-4B09-A2FC-9A32-90A0E3997892}"/>
                </a:ext>
              </a:extLst>
            </p:cNvPr>
            <p:cNvSpPr/>
            <p:nvPr/>
          </p:nvSpPr>
          <p:spPr>
            <a:xfrm>
              <a:off x="3732192" y="3800148"/>
              <a:ext cx="76797" cy="4099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658A7A8B-8C8E-C635-C049-488F29A04A97}"/>
                </a:ext>
              </a:extLst>
            </p:cNvPr>
            <p:cNvSpPr/>
            <p:nvPr/>
          </p:nvSpPr>
          <p:spPr>
            <a:xfrm>
              <a:off x="3847345" y="3800148"/>
              <a:ext cx="76797" cy="44085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3BA95362-63E0-52F0-C0B3-E2112EB0AC89}"/>
                </a:ext>
              </a:extLst>
            </p:cNvPr>
            <p:cNvSpPr/>
            <p:nvPr/>
          </p:nvSpPr>
          <p:spPr>
            <a:xfrm>
              <a:off x="3962498" y="3800148"/>
              <a:ext cx="76797" cy="44085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E354705-F742-8F5D-988F-5356EA6BEF40}"/>
                </a:ext>
              </a:extLst>
            </p:cNvPr>
            <p:cNvSpPr/>
            <p:nvPr/>
          </p:nvSpPr>
          <p:spPr>
            <a:xfrm>
              <a:off x="4077652" y="3800148"/>
              <a:ext cx="76797" cy="452762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3ACE3052-54A2-F2C8-3D2B-F59C528A8051}"/>
                </a:ext>
              </a:extLst>
            </p:cNvPr>
            <p:cNvSpPr/>
            <p:nvPr/>
          </p:nvSpPr>
          <p:spPr>
            <a:xfrm>
              <a:off x="4192805" y="3800148"/>
              <a:ext cx="76797" cy="46228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A235BA84-241C-6E6C-9C01-F6600BA20C1B}"/>
                </a:ext>
              </a:extLst>
            </p:cNvPr>
            <p:cNvSpPr/>
            <p:nvPr/>
          </p:nvSpPr>
          <p:spPr>
            <a:xfrm>
              <a:off x="4307958" y="3800148"/>
              <a:ext cx="76797" cy="50276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1920C1D6-3D12-832E-320A-2979E18B3D5C}"/>
                </a:ext>
              </a:extLst>
            </p:cNvPr>
            <p:cNvSpPr/>
            <p:nvPr/>
          </p:nvSpPr>
          <p:spPr>
            <a:xfrm>
              <a:off x="4423111" y="3800148"/>
              <a:ext cx="76797" cy="51229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5929A6A1-A043-AA01-34AD-19728739E4D0}"/>
                </a:ext>
              </a:extLst>
            </p:cNvPr>
            <p:cNvSpPr/>
            <p:nvPr/>
          </p:nvSpPr>
          <p:spPr>
            <a:xfrm>
              <a:off x="4538264" y="3800148"/>
              <a:ext cx="76797" cy="53848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9E18D3CC-7CF7-F3B3-5766-843898A53B6C}"/>
                </a:ext>
              </a:extLst>
            </p:cNvPr>
            <p:cNvSpPr/>
            <p:nvPr/>
          </p:nvSpPr>
          <p:spPr>
            <a:xfrm>
              <a:off x="4653417" y="3800148"/>
              <a:ext cx="76797" cy="58135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B8DC4888-6B39-D66A-8FA2-C8354DD77FF3}"/>
                </a:ext>
              </a:extLst>
            </p:cNvPr>
            <p:cNvSpPr/>
            <p:nvPr/>
          </p:nvSpPr>
          <p:spPr>
            <a:xfrm>
              <a:off x="4768570" y="3800148"/>
              <a:ext cx="76797" cy="57896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7992DEB4-523D-A340-8B54-E51143627F5F}"/>
                </a:ext>
              </a:extLst>
            </p:cNvPr>
            <p:cNvSpPr/>
            <p:nvPr/>
          </p:nvSpPr>
          <p:spPr>
            <a:xfrm>
              <a:off x="4883724" y="3800148"/>
              <a:ext cx="76797" cy="66945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A4F890B6-6DA8-D0A3-8EFC-51A227E5E052}"/>
                </a:ext>
              </a:extLst>
            </p:cNvPr>
            <p:cNvSpPr/>
            <p:nvPr/>
          </p:nvSpPr>
          <p:spPr>
            <a:xfrm>
              <a:off x="4998877" y="3800148"/>
              <a:ext cx="76797" cy="67183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6B9482D0-4F22-16C9-8D0D-8A6DD09E5FCD}"/>
                </a:ext>
              </a:extLst>
            </p:cNvPr>
            <p:cNvSpPr/>
            <p:nvPr/>
          </p:nvSpPr>
          <p:spPr>
            <a:xfrm>
              <a:off x="5114030" y="3800148"/>
              <a:ext cx="76797" cy="7147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6CE2EE48-D06E-91D8-7601-D7C5869435D7}"/>
                </a:ext>
              </a:extLst>
            </p:cNvPr>
            <p:cNvSpPr/>
            <p:nvPr/>
          </p:nvSpPr>
          <p:spPr>
            <a:xfrm>
              <a:off x="5229183" y="3800148"/>
              <a:ext cx="76797" cy="719462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67C76045-F546-F47E-9B49-2B75F9BEA1CE}"/>
                </a:ext>
              </a:extLst>
            </p:cNvPr>
            <p:cNvSpPr/>
            <p:nvPr/>
          </p:nvSpPr>
          <p:spPr>
            <a:xfrm>
              <a:off x="5344336" y="3800148"/>
              <a:ext cx="76797" cy="7560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AC918B39-8976-3902-69E2-BCB4D562F8A3}"/>
                </a:ext>
              </a:extLst>
            </p:cNvPr>
            <p:cNvSpPr/>
            <p:nvPr/>
          </p:nvSpPr>
          <p:spPr>
            <a:xfrm>
              <a:off x="5459489" y="3800148"/>
              <a:ext cx="76797" cy="74803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20CBE4E2-D60C-1CBD-9410-4CE95E1ABF38}"/>
                </a:ext>
              </a:extLst>
            </p:cNvPr>
            <p:cNvSpPr/>
            <p:nvPr/>
          </p:nvSpPr>
          <p:spPr>
            <a:xfrm>
              <a:off x="5574642" y="3800148"/>
              <a:ext cx="76797" cy="793281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C666CC91-259E-94D7-5529-E52C0EBBBC63}"/>
                </a:ext>
              </a:extLst>
            </p:cNvPr>
            <p:cNvSpPr/>
            <p:nvPr/>
          </p:nvSpPr>
          <p:spPr>
            <a:xfrm>
              <a:off x="5689796" y="3800148"/>
              <a:ext cx="76797" cy="795662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179C56EF-25C2-6D08-B53A-A7CFE55B3519}"/>
                </a:ext>
              </a:extLst>
            </p:cNvPr>
            <p:cNvSpPr/>
            <p:nvPr/>
          </p:nvSpPr>
          <p:spPr>
            <a:xfrm>
              <a:off x="5804949" y="3800148"/>
              <a:ext cx="76797" cy="793281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4A95BDEB-C05B-9A9C-14E1-FDD56ED105B0}"/>
                </a:ext>
              </a:extLst>
            </p:cNvPr>
            <p:cNvSpPr/>
            <p:nvPr/>
          </p:nvSpPr>
          <p:spPr>
            <a:xfrm>
              <a:off x="5920102" y="3800148"/>
              <a:ext cx="76797" cy="8280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C1E924BC-481E-DB3D-A7BA-ABB2208002EE}"/>
                </a:ext>
              </a:extLst>
            </p:cNvPr>
            <p:cNvSpPr/>
            <p:nvPr/>
          </p:nvSpPr>
          <p:spPr>
            <a:xfrm>
              <a:off x="6035255" y="3800148"/>
              <a:ext cx="76797" cy="83852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57780C7D-3552-F237-DE56-A47BF3F2157C}"/>
                </a:ext>
              </a:extLst>
            </p:cNvPr>
            <p:cNvSpPr/>
            <p:nvPr/>
          </p:nvSpPr>
          <p:spPr>
            <a:xfrm>
              <a:off x="6150408" y="3800147"/>
              <a:ext cx="76797" cy="84090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E0466FEB-370C-83A0-F6AF-B85CA22E7558}"/>
                </a:ext>
              </a:extLst>
            </p:cNvPr>
            <p:cNvSpPr/>
            <p:nvPr/>
          </p:nvSpPr>
          <p:spPr>
            <a:xfrm>
              <a:off x="6265555" y="3800147"/>
              <a:ext cx="76797" cy="8424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14C3702C-6F06-7D38-2CDD-889777E67445}"/>
                </a:ext>
              </a:extLst>
            </p:cNvPr>
            <p:cNvSpPr txBox="1"/>
            <p:nvPr/>
          </p:nvSpPr>
          <p:spPr>
            <a:xfrm>
              <a:off x="6264978" y="3611035"/>
              <a:ext cx="77373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90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22CDE772-8E25-A55E-75F8-70ABA5D03A89}"/>
                </a:ext>
              </a:extLst>
            </p:cNvPr>
            <p:cNvSpPr txBox="1"/>
            <p:nvPr/>
          </p:nvSpPr>
          <p:spPr>
            <a:xfrm>
              <a:off x="6150408" y="3611035"/>
              <a:ext cx="77373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90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6FCECE8A-C086-5EA0-8B40-9591A2E625C0}"/>
                </a:ext>
              </a:extLst>
            </p:cNvPr>
            <p:cNvSpPr txBox="1"/>
            <p:nvPr/>
          </p:nvSpPr>
          <p:spPr>
            <a:xfrm>
              <a:off x="6035255" y="3611035"/>
              <a:ext cx="77373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90</a:t>
              </a: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75EC5F10-8C15-0495-2C5F-98204A7D4928}"/>
                </a:ext>
              </a:extLst>
            </p:cNvPr>
            <p:cNvSpPr txBox="1"/>
            <p:nvPr/>
          </p:nvSpPr>
          <p:spPr>
            <a:xfrm>
              <a:off x="5920102" y="3611035"/>
              <a:ext cx="77373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90</a:t>
              </a: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531B3838-DD3A-7A33-8EAF-6A52C77C52EE}"/>
                </a:ext>
              </a:extLst>
            </p:cNvPr>
            <p:cNvSpPr txBox="1"/>
            <p:nvPr/>
          </p:nvSpPr>
          <p:spPr>
            <a:xfrm>
              <a:off x="5689796" y="3611035"/>
              <a:ext cx="77373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90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2F5F0764-3133-73CF-436F-FD85CDF5E2F9}"/>
                </a:ext>
              </a:extLst>
            </p:cNvPr>
            <p:cNvSpPr txBox="1"/>
            <p:nvPr/>
          </p:nvSpPr>
          <p:spPr>
            <a:xfrm>
              <a:off x="5574642" y="3611035"/>
              <a:ext cx="77373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50</a:t>
              </a: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A7C16237-3F6A-14D6-2048-CEC78ACB2DAF}"/>
                </a:ext>
              </a:extLst>
            </p:cNvPr>
            <p:cNvSpPr txBox="1"/>
            <p:nvPr/>
          </p:nvSpPr>
          <p:spPr>
            <a:xfrm>
              <a:off x="5459489" y="3611035"/>
              <a:ext cx="77373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50</a:t>
              </a: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CE0888F9-DE21-81B4-F36C-3E092B3D07E3}"/>
                </a:ext>
              </a:extLst>
            </p:cNvPr>
            <p:cNvSpPr txBox="1"/>
            <p:nvPr/>
          </p:nvSpPr>
          <p:spPr>
            <a:xfrm>
              <a:off x="5344336" y="3611035"/>
              <a:ext cx="77373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50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39AE0C28-AEC3-E599-4A3D-98C8EED3A1C9}"/>
                </a:ext>
              </a:extLst>
            </p:cNvPr>
            <p:cNvSpPr txBox="1"/>
            <p:nvPr/>
          </p:nvSpPr>
          <p:spPr>
            <a:xfrm>
              <a:off x="5229183" y="3611035"/>
              <a:ext cx="77373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50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FC8288AF-F682-6851-2BFB-F28DDDB0CA73}"/>
                </a:ext>
              </a:extLst>
            </p:cNvPr>
            <p:cNvSpPr txBox="1"/>
            <p:nvPr/>
          </p:nvSpPr>
          <p:spPr>
            <a:xfrm>
              <a:off x="5114030" y="3611035"/>
              <a:ext cx="77373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50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EE0DEE1B-2C58-6F41-94C7-28C5DBAA360C}"/>
                </a:ext>
              </a:extLst>
            </p:cNvPr>
            <p:cNvSpPr txBox="1"/>
            <p:nvPr/>
          </p:nvSpPr>
          <p:spPr>
            <a:xfrm>
              <a:off x="4883724" y="3611035"/>
              <a:ext cx="77373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50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20640BA1-E8CA-80B4-6627-25B36A6E6B76}"/>
                </a:ext>
              </a:extLst>
            </p:cNvPr>
            <p:cNvSpPr txBox="1"/>
            <p:nvPr/>
          </p:nvSpPr>
          <p:spPr>
            <a:xfrm>
              <a:off x="4768570" y="3611035"/>
              <a:ext cx="77373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50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6D6C5E65-28F2-BD8E-B950-0C72BFDA5895}"/>
                </a:ext>
              </a:extLst>
            </p:cNvPr>
            <p:cNvSpPr txBox="1"/>
            <p:nvPr/>
          </p:nvSpPr>
          <p:spPr>
            <a:xfrm>
              <a:off x="4653417" y="3611035"/>
              <a:ext cx="77373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50</a:t>
              </a: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648882EE-3586-69C2-929B-EE0680984500}"/>
                </a:ext>
              </a:extLst>
            </p:cNvPr>
            <p:cNvSpPr txBox="1"/>
            <p:nvPr/>
          </p:nvSpPr>
          <p:spPr>
            <a:xfrm>
              <a:off x="4077652" y="3611035"/>
              <a:ext cx="77373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50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828F337D-2220-0198-A7D2-AFF4247F8FB1}"/>
                </a:ext>
              </a:extLst>
            </p:cNvPr>
            <p:cNvSpPr txBox="1"/>
            <p:nvPr/>
          </p:nvSpPr>
          <p:spPr>
            <a:xfrm>
              <a:off x="2235201" y="3778862"/>
              <a:ext cx="77373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kumimoji="0" lang="en-US" sz="1100" b="0" i="0" u="none" strike="noStrike" kern="1200" cap="none" spc="0" normalizeH="0" baseline="3000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†</a:t>
              </a:r>
              <a:endParaRPr lang="en-GB" sz="1400">
                <a:solidFill>
                  <a:schemeClr val="bg1"/>
                </a:solidFill>
              </a:endParaRPr>
            </a:p>
          </p:txBody>
        </p:sp>
        <p:sp>
          <p:nvSpPr>
            <p:cNvPr id="56" name="Line 15">
              <a:extLst>
                <a:ext uri="{FF2B5EF4-FFF2-40B4-BE49-F238E27FC236}">
                  <a16:creationId xmlns:a16="http://schemas.microsoft.com/office/drawing/2014/main" id="{E17CF09D-6AB2-1DDD-B04E-61C66B841AC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95574" y="3129579"/>
              <a:ext cx="301320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Line 15">
              <a:extLst>
                <a:ext uri="{FF2B5EF4-FFF2-40B4-BE49-F238E27FC236}">
                  <a16:creationId xmlns:a16="http://schemas.microsoft.com/office/drawing/2014/main" id="{080EADC0-FF3A-D7B6-6110-D98DE39636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4914" y="3796377"/>
              <a:ext cx="4875193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" name="Line 15">
              <a:extLst>
                <a:ext uri="{FF2B5EF4-FFF2-40B4-BE49-F238E27FC236}">
                  <a16:creationId xmlns:a16="http://schemas.microsoft.com/office/drawing/2014/main" id="{58A13874-B43B-51DB-2693-F4AAE0D335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0858" y="4550598"/>
              <a:ext cx="4816509" cy="0"/>
            </a:xfrm>
            <a:prstGeom prst="line">
              <a:avLst/>
            </a:prstGeom>
            <a:noFill/>
            <a:ln w="12700" cap="sq">
              <a:solidFill>
                <a:schemeClr val="bg1">
                  <a:lumMod val="6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" name="Line 15">
              <a:extLst>
                <a:ext uri="{FF2B5EF4-FFF2-40B4-BE49-F238E27FC236}">
                  <a16:creationId xmlns:a16="http://schemas.microsoft.com/office/drawing/2014/main" id="{8C028397-63E3-BAB1-0702-0885D079F7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0858" y="4217490"/>
              <a:ext cx="4816509" cy="0"/>
            </a:xfrm>
            <a:prstGeom prst="line">
              <a:avLst/>
            </a:prstGeom>
            <a:noFill/>
            <a:ln w="12700" cap="sq">
              <a:solidFill>
                <a:schemeClr val="bg1">
                  <a:lumMod val="6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Line 15">
              <a:extLst>
                <a:ext uri="{FF2B5EF4-FFF2-40B4-BE49-F238E27FC236}">
                  <a16:creationId xmlns:a16="http://schemas.microsoft.com/office/drawing/2014/main" id="{B8C4DADF-2E39-6288-BDB3-E633051792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0858" y="3599710"/>
              <a:ext cx="4816509" cy="0"/>
            </a:xfrm>
            <a:prstGeom prst="line">
              <a:avLst/>
            </a:prstGeom>
            <a:noFill/>
            <a:ln w="12700" cap="sq">
              <a:solidFill>
                <a:schemeClr val="bg1">
                  <a:lumMod val="6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946DE25-72F4-8990-AC11-62253FF20FC5}"/>
              </a:ext>
            </a:extLst>
          </p:cNvPr>
          <p:cNvGrpSpPr/>
          <p:nvPr/>
        </p:nvGrpSpPr>
        <p:grpSpPr>
          <a:xfrm>
            <a:off x="6503529" y="1591908"/>
            <a:ext cx="5266758" cy="3132459"/>
            <a:chOff x="6648696" y="1749072"/>
            <a:chExt cx="5391109" cy="3132459"/>
          </a:xfrm>
        </p:grpSpPr>
        <p:sp>
          <p:nvSpPr>
            <p:cNvPr id="130" name="Line 15">
              <a:extLst>
                <a:ext uri="{FF2B5EF4-FFF2-40B4-BE49-F238E27FC236}">
                  <a16:creationId xmlns:a16="http://schemas.microsoft.com/office/drawing/2014/main" id="{93487EC3-AE5B-9C8A-AB6F-262555B82C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42074" y="1839024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1" name="Rectangle 10">
              <a:extLst>
                <a:ext uri="{FF2B5EF4-FFF2-40B4-BE49-F238E27FC236}">
                  <a16:creationId xmlns:a16="http://schemas.microsoft.com/office/drawing/2014/main" id="{C470570A-91FB-E18E-57FE-EEA79512AF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33655" y="1749072"/>
              <a:ext cx="40028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250</a:t>
              </a:r>
            </a:p>
          </p:txBody>
        </p:sp>
        <p:sp>
          <p:nvSpPr>
            <p:cNvPr id="132" name="Line 15">
              <a:extLst>
                <a:ext uri="{FF2B5EF4-FFF2-40B4-BE49-F238E27FC236}">
                  <a16:creationId xmlns:a16="http://schemas.microsoft.com/office/drawing/2014/main" id="{D30C388E-71CA-5533-4AB3-E8EAA228C1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42074" y="2260137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" name="Rectangle 10">
              <a:extLst>
                <a:ext uri="{FF2B5EF4-FFF2-40B4-BE49-F238E27FC236}">
                  <a16:creationId xmlns:a16="http://schemas.microsoft.com/office/drawing/2014/main" id="{FFDC3D6D-3263-874A-F2D1-E2BA94855B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33655" y="2170185"/>
              <a:ext cx="40028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200</a:t>
              </a:r>
            </a:p>
          </p:txBody>
        </p:sp>
        <p:sp>
          <p:nvSpPr>
            <p:cNvPr id="134" name="Rectangle 10">
              <a:extLst>
                <a:ext uri="{FF2B5EF4-FFF2-40B4-BE49-F238E27FC236}">
                  <a16:creationId xmlns:a16="http://schemas.microsoft.com/office/drawing/2014/main" id="{422FAE05-6582-7F4D-9860-A0078B5265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3573" y="3854637"/>
              <a:ext cx="23036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135" name="Line 15">
              <a:extLst>
                <a:ext uri="{FF2B5EF4-FFF2-40B4-BE49-F238E27FC236}">
                  <a16:creationId xmlns:a16="http://schemas.microsoft.com/office/drawing/2014/main" id="{C91AE261-1DF5-A5B0-0407-B59162D4E5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42074" y="2681250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" name="Rectangle 10">
              <a:extLst>
                <a:ext uri="{FF2B5EF4-FFF2-40B4-BE49-F238E27FC236}">
                  <a16:creationId xmlns:a16="http://schemas.microsoft.com/office/drawing/2014/main" id="{F8AFB6DA-E93A-E689-60A0-78ECF925A7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33655" y="2591298"/>
              <a:ext cx="40028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150</a:t>
              </a:r>
            </a:p>
          </p:txBody>
        </p:sp>
        <p:sp>
          <p:nvSpPr>
            <p:cNvPr id="137" name="Line 15">
              <a:extLst>
                <a:ext uri="{FF2B5EF4-FFF2-40B4-BE49-F238E27FC236}">
                  <a16:creationId xmlns:a16="http://schemas.microsoft.com/office/drawing/2014/main" id="{183E0392-26B6-4BB4-624E-9597965353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42074" y="3102363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" name="Rectangle 10">
              <a:extLst>
                <a:ext uri="{FF2B5EF4-FFF2-40B4-BE49-F238E27FC236}">
                  <a16:creationId xmlns:a16="http://schemas.microsoft.com/office/drawing/2014/main" id="{F25D83D1-8A11-6C6D-B6D6-99083A9D96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33655" y="3012411"/>
              <a:ext cx="40028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100</a:t>
              </a:r>
            </a:p>
          </p:txBody>
        </p:sp>
        <p:sp>
          <p:nvSpPr>
            <p:cNvPr id="139" name="Line 15">
              <a:extLst>
                <a:ext uri="{FF2B5EF4-FFF2-40B4-BE49-F238E27FC236}">
                  <a16:creationId xmlns:a16="http://schemas.microsoft.com/office/drawing/2014/main" id="{22E84B26-CAF5-31C5-8BDC-7D7B0381FA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42074" y="3523476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Rectangle 10">
              <a:extLst>
                <a:ext uri="{FF2B5EF4-FFF2-40B4-BE49-F238E27FC236}">
                  <a16:creationId xmlns:a16="http://schemas.microsoft.com/office/drawing/2014/main" id="{03EEF85A-0E0E-74D6-B0C1-F998829D58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18613" y="3433524"/>
              <a:ext cx="31532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50</a:t>
              </a:r>
            </a:p>
          </p:txBody>
        </p:sp>
        <p:sp>
          <p:nvSpPr>
            <p:cNvPr id="141" name="Line 15">
              <a:extLst>
                <a:ext uri="{FF2B5EF4-FFF2-40B4-BE49-F238E27FC236}">
                  <a16:creationId xmlns:a16="http://schemas.microsoft.com/office/drawing/2014/main" id="{4559B794-A06D-EB52-3B9C-45FA75F33C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42074" y="4365702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Rectangle 10">
              <a:extLst>
                <a:ext uri="{FF2B5EF4-FFF2-40B4-BE49-F238E27FC236}">
                  <a16:creationId xmlns:a16="http://schemas.microsoft.com/office/drawing/2014/main" id="{AC4EE066-07FD-887B-DA99-55AD1A5D39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33655" y="4275750"/>
              <a:ext cx="40028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–50</a:t>
              </a:r>
            </a:p>
          </p:txBody>
        </p:sp>
        <p:sp>
          <p:nvSpPr>
            <p:cNvPr id="143" name="Line 15">
              <a:extLst>
                <a:ext uri="{FF2B5EF4-FFF2-40B4-BE49-F238E27FC236}">
                  <a16:creationId xmlns:a16="http://schemas.microsoft.com/office/drawing/2014/main" id="{347CC347-834D-710F-4184-B53D62E070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42074" y="4786817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Rectangle 10">
              <a:extLst>
                <a:ext uri="{FF2B5EF4-FFF2-40B4-BE49-F238E27FC236}">
                  <a16:creationId xmlns:a16="http://schemas.microsoft.com/office/drawing/2014/main" id="{36CE6D66-7471-E605-9725-CE277467E2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8696" y="4696865"/>
              <a:ext cx="48524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–100</a:t>
              </a:r>
            </a:p>
          </p:txBody>
        </p:sp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25D9BF07-AEC1-A9C0-4577-5DEE832526F8}"/>
                </a:ext>
              </a:extLst>
            </p:cNvPr>
            <p:cNvSpPr/>
            <p:nvPr/>
          </p:nvSpPr>
          <p:spPr>
            <a:xfrm>
              <a:off x="7159299" y="1766984"/>
              <a:ext cx="78610" cy="217419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5B022EC2-8369-7898-1755-08E51FB10A73}"/>
                </a:ext>
              </a:extLst>
            </p:cNvPr>
            <p:cNvSpPr/>
            <p:nvPr/>
          </p:nvSpPr>
          <p:spPr>
            <a:xfrm>
              <a:off x="7286728" y="1766984"/>
              <a:ext cx="78610" cy="217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C423993A-41E2-9647-D7B3-955F8F9C1AB9}"/>
                </a:ext>
              </a:extLst>
            </p:cNvPr>
            <p:cNvSpPr/>
            <p:nvPr/>
          </p:nvSpPr>
          <p:spPr>
            <a:xfrm>
              <a:off x="7414157" y="1766984"/>
              <a:ext cx="78610" cy="217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C88B5214-6223-1161-F8A9-8D3C287CF243}"/>
                </a:ext>
              </a:extLst>
            </p:cNvPr>
            <p:cNvSpPr/>
            <p:nvPr/>
          </p:nvSpPr>
          <p:spPr>
            <a:xfrm>
              <a:off x="7541586" y="1766984"/>
              <a:ext cx="78610" cy="2174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72A6E820-EC4E-829F-7800-6BCAAEC0A4E2}"/>
                </a:ext>
              </a:extLst>
            </p:cNvPr>
            <p:cNvSpPr/>
            <p:nvPr/>
          </p:nvSpPr>
          <p:spPr>
            <a:xfrm>
              <a:off x="7669015" y="2138459"/>
              <a:ext cx="78610" cy="1802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B7FF751F-75F8-E27C-C367-4F8367CE5826}"/>
                </a:ext>
              </a:extLst>
            </p:cNvPr>
            <p:cNvSpPr/>
            <p:nvPr/>
          </p:nvSpPr>
          <p:spPr>
            <a:xfrm>
              <a:off x="7796444" y="2495647"/>
              <a:ext cx="78610" cy="14455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544775D7-3519-A9B1-DEDE-CC6697808746}"/>
                </a:ext>
              </a:extLst>
            </p:cNvPr>
            <p:cNvSpPr/>
            <p:nvPr/>
          </p:nvSpPr>
          <p:spPr>
            <a:xfrm>
              <a:off x="7923873" y="3235739"/>
              <a:ext cx="78610" cy="70544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1AD82AF2-EA3A-0195-3CA0-12EA85D2CCDD}"/>
                </a:ext>
              </a:extLst>
            </p:cNvPr>
            <p:cNvSpPr/>
            <p:nvPr/>
          </p:nvSpPr>
          <p:spPr>
            <a:xfrm>
              <a:off x="8051302" y="3570067"/>
              <a:ext cx="78610" cy="37111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C57A4A9A-CEEE-CB3C-4093-D47AEA047A43}"/>
                </a:ext>
              </a:extLst>
            </p:cNvPr>
            <p:cNvSpPr/>
            <p:nvPr/>
          </p:nvSpPr>
          <p:spPr>
            <a:xfrm>
              <a:off x="8178731" y="3635789"/>
              <a:ext cx="78610" cy="30539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C5E141A6-68C7-1CA0-267B-1D81D056FC83}"/>
                </a:ext>
              </a:extLst>
            </p:cNvPr>
            <p:cNvSpPr/>
            <p:nvPr/>
          </p:nvSpPr>
          <p:spPr>
            <a:xfrm>
              <a:off x="8306160" y="3635789"/>
              <a:ext cx="78610" cy="306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5174E125-B1E4-8EA8-1383-18FA1B2D2C4D}"/>
                </a:ext>
              </a:extLst>
            </p:cNvPr>
            <p:cNvSpPr/>
            <p:nvPr/>
          </p:nvSpPr>
          <p:spPr>
            <a:xfrm>
              <a:off x="8433589" y="3681509"/>
              <a:ext cx="78610" cy="25967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9791E78D-B119-D6DE-D9DF-C3995F73BF11}"/>
                </a:ext>
              </a:extLst>
            </p:cNvPr>
            <p:cNvSpPr/>
            <p:nvPr/>
          </p:nvSpPr>
          <p:spPr>
            <a:xfrm>
              <a:off x="8561018" y="3687224"/>
              <a:ext cx="78610" cy="25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4930091B-E515-0E41-0D7A-B746D2F1980E}"/>
                </a:ext>
              </a:extLst>
            </p:cNvPr>
            <p:cNvSpPr/>
            <p:nvPr/>
          </p:nvSpPr>
          <p:spPr>
            <a:xfrm>
              <a:off x="8688447" y="3687224"/>
              <a:ext cx="78610" cy="25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4985C346-18A6-CA57-A16A-18AB58EE62A5}"/>
                </a:ext>
              </a:extLst>
            </p:cNvPr>
            <p:cNvSpPr/>
            <p:nvPr/>
          </p:nvSpPr>
          <p:spPr>
            <a:xfrm>
              <a:off x="8815876" y="3687224"/>
              <a:ext cx="78610" cy="25395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F18D3A25-4971-CFCD-B8A7-70270A212D2E}"/>
                </a:ext>
              </a:extLst>
            </p:cNvPr>
            <p:cNvSpPr/>
            <p:nvPr/>
          </p:nvSpPr>
          <p:spPr>
            <a:xfrm>
              <a:off x="8943305" y="3730087"/>
              <a:ext cx="78610" cy="21109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C088C843-DDB5-B024-AE7B-CA3DA20F264E}"/>
                </a:ext>
              </a:extLst>
            </p:cNvPr>
            <p:cNvSpPr/>
            <p:nvPr/>
          </p:nvSpPr>
          <p:spPr>
            <a:xfrm>
              <a:off x="9070734" y="3764375"/>
              <a:ext cx="78610" cy="17680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AF7DA50F-994A-A4F6-D589-8360FCCB27FD}"/>
                </a:ext>
              </a:extLst>
            </p:cNvPr>
            <p:cNvSpPr/>
            <p:nvPr/>
          </p:nvSpPr>
          <p:spPr>
            <a:xfrm>
              <a:off x="9198163" y="3767233"/>
              <a:ext cx="78610" cy="17394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1571504F-EF83-8147-313B-74157E6A0686}"/>
                </a:ext>
              </a:extLst>
            </p:cNvPr>
            <p:cNvSpPr/>
            <p:nvPr/>
          </p:nvSpPr>
          <p:spPr>
            <a:xfrm>
              <a:off x="9325592" y="3792951"/>
              <a:ext cx="78610" cy="14822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0E9F2D24-1143-B9D0-BC55-68F4008CA3C4}"/>
                </a:ext>
              </a:extLst>
            </p:cNvPr>
            <p:cNvSpPr/>
            <p:nvPr/>
          </p:nvSpPr>
          <p:spPr>
            <a:xfrm>
              <a:off x="9453021" y="3948360"/>
              <a:ext cx="79200" cy="39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1C2AF2EF-F3A5-4C1C-FCE8-C5B7D751F577}"/>
                </a:ext>
              </a:extLst>
            </p:cNvPr>
            <p:cNvSpPr/>
            <p:nvPr/>
          </p:nvSpPr>
          <p:spPr>
            <a:xfrm>
              <a:off x="9580450" y="3948360"/>
              <a:ext cx="78610" cy="646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E5BB51C5-C460-BD71-D6BA-88A7CF732063}"/>
                </a:ext>
              </a:extLst>
            </p:cNvPr>
            <p:cNvSpPr/>
            <p:nvPr/>
          </p:nvSpPr>
          <p:spPr>
            <a:xfrm>
              <a:off x="9707879" y="3948361"/>
              <a:ext cx="78610" cy="13605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1925C3B6-2FBF-0282-5608-7A012B724C30}"/>
                </a:ext>
              </a:extLst>
            </p:cNvPr>
            <p:cNvSpPr/>
            <p:nvPr/>
          </p:nvSpPr>
          <p:spPr>
            <a:xfrm>
              <a:off x="9835308" y="3948360"/>
              <a:ext cx="78610" cy="16177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374C7F29-4B76-E697-49E7-0361CCCAB238}"/>
                </a:ext>
              </a:extLst>
            </p:cNvPr>
            <p:cNvSpPr/>
            <p:nvPr/>
          </p:nvSpPr>
          <p:spPr>
            <a:xfrm>
              <a:off x="9962737" y="3948360"/>
              <a:ext cx="78610" cy="1789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69CB29CB-2C1A-D3D7-C0A7-3CEC7F83B53E}"/>
                </a:ext>
              </a:extLst>
            </p:cNvPr>
            <p:cNvSpPr/>
            <p:nvPr/>
          </p:nvSpPr>
          <p:spPr>
            <a:xfrm>
              <a:off x="10090166" y="3948360"/>
              <a:ext cx="78610" cy="19034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E2DC041C-60A4-DD9D-34B1-0AE0F323BCCD}"/>
                </a:ext>
              </a:extLst>
            </p:cNvPr>
            <p:cNvSpPr/>
            <p:nvPr/>
          </p:nvSpPr>
          <p:spPr>
            <a:xfrm>
              <a:off x="10217595" y="3948360"/>
              <a:ext cx="78610" cy="20177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A11756C0-970B-DBDB-E616-4B6E01941145}"/>
                </a:ext>
              </a:extLst>
            </p:cNvPr>
            <p:cNvSpPr/>
            <p:nvPr/>
          </p:nvSpPr>
          <p:spPr>
            <a:xfrm>
              <a:off x="10345024" y="3948360"/>
              <a:ext cx="78610" cy="2274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535864B3-9E40-64B7-00DD-FAE02F5DDA32}"/>
                </a:ext>
              </a:extLst>
            </p:cNvPr>
            <p:cNvSpPr/>
            <p:nvPr/>
          </p:nvSpPr>
          <p:spPr>
            <a:xfrm>
              <a:off x="10472453" y="3948360"/>
              <a:ext cx="78610" cy="25607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86ADC575-3688-66D3-8AD3-89C525399701}"/>
                </a:ext>
              </a:extLst>
            </p:cNvPr>
            <p:cNvSpPr/>
            <p:nvPr/>
          </p:nvSpPr>
          <p:spPr>
            <a:xfrm>
              <a:off x="10599882" y="3948360"/>
              <a:ext cx="78610" cy="2617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C54A7887-81EB-E8ED-E45C-F5671821EB02}"/>
                </a:ext>
              </a:extLst>
            </p:cNvPr>
            <p:cNvSpPr/>
            <p:nvPr/>
          </p:nvSpPr>
          <p:spPr>
            <a:xfrm>
              <a:off x="10727311" y="3948360"/>
              <a:ext cx="78610" cy="3360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034E76B3-650C-7324-E88B-4B7F181A358C}"/>
                </a:ext>
              </a:extLst>
            </p:cNvPr>
            <p:cNvSpPr/>
            <p:nvPr/>
          </p:nvSpPr>
          <p:spPr>
            <a:xfrm>
              <a:off x="10854740" y="3948360"/>
              <a:ext cx="78610" cy="3760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64024F08-B590-6BFA-416C-9FC6AA5735E4}"/>
                </a:ext>
              </a:extLst>
            </p:cNvPr>
            <p:cNvSpPr/>
            <p:nvPr/>
          </p:nvSpPr>
          <p:spPr>
            <a:xfrm>
              <a:off x="10982169" y="3948360"/>
              <a:ext cx="78610" cy="41609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653BA54B-BFFE-C352-5275-DB0F1799A34D}"/>
                </a:ext>
              </a:extLst>
            </p:cNvPr>
            <p:cNvSpPr/>
            <p:nvPr/>
          </p:nvSpPr>
          <p:spPr>
            <a:xfrm>
              <a:off x="11109598" y="3948360"/>
              <a:ext cx="78610" cy="49895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99118D7F-C22D-56B2-F08D-5AE1310C5506}"/>
                </a:ext>
              </a:extLst>
            </p:cNvPr>
            <p:cNvSpPr/>
            <p:nvPr/>
          </p:nvSpPr>
          <p:spPr>
            <a:xfrm>
              <a:off x="11237027" y="3948360"/>
              <a:ext cx="78610" cy="5218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16CE1EC2-4832-32D5-82B2-E3136CF0C2A3}"/>
                </a:ext>
              </a:extLst>
            </p:cNvPr>
            <p:cNvSpPr/>
            <p:nvPr/>
          </p:nvSpPr>
          <p:spPr>
            <a:xfrm>
              <a:off x="11364456" y="3948360"/>
              <a:ext cx="78610" cy="66755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BAB37F4B-79EE-BB91-900E-5BB0AABEB2A9}"/>
                </a:ext>
              </a:extLst>
            </p:cNvPr>
            <p:cNvSpPr/>
            <p:nvPr/>
          </p:nvSpPr>
          <p:spPr>
            <a:xfrm>
              <a:off x="11491885" y="3948360"/>
              <a:ext cx="78610" cy="69612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0F5DBD70-B5D9-B79C-3994-806F53D7703F}"/>
                </a:ext>
              </a:extLst>
            </p:cNvPr>
            <p:cNvSpPr/>
            <p:nvPr/>
          </p:nvSpPr>
          <p:spPr>
            <a:xfrm>
              <a:off x="11619314" y="3948361"/>
              <a:ext cx="78610" cy="774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A60EDD1F-B4B2-47DA-8AD5-B5AB52FB4C2D}"/>
                </a:ext>
              </a:extLst>
            </p:cNvPr>
            <p:cNvSpPr/>
            <p:nvPr/>
          </p:nvSpPr>
          <p:spPr>
            <a:xfrm>
              <a:off x="11746743" y="3948359"/>
              <a:ext cx="78610" cy="8304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F3585BCD-CEAA-ACB0-D997-D06A2B6E4723}"/>
                </a:ext>
              </a:extLst>
            </p:cNvPr>
            <p:cNvSpPr/>
            <p:nvPr/>
          </p:nvSpPr>
          <p:spPr>
            <a:xfrm>
              <a:off x="11874172" y="3948359"/>
              <a:ext cx="78610" cy="8304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8FDEFFDD-C1E6-B821-2D8F-CE46757B5E02}"/>
                </a:ext>
              </a:extLst>
            </p:cNvPr>
            <p:cNvSpPr txBox="1"/>
            <p:nvPr/>
          </p:nvSpPr>
          <p:spPr>
            <a:xfrm>
              <a:off x="11873582" y="3759247"/>
              <a:ext cx="79200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90</a:t>
              </a: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42923624-74D6-B99D-5D4E-F50B1BEC2662}"/>
                </a:ext>
              </a:extLst>
            </p:cNvPr>
            <p:cNvSpPr txBox="1"/>
            <p:nvPr/>
          </p:nvSpPr>
          <p:spPr>
            <a:xfrm>
              <a:off x="11746743" y="3759247"/>
              <a:ext cx="79200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90</a:t>
              </a:r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C220AC78-F17C-0389-8E07-0B0B9CB41BE2}"/>
                </a:ext>
              </a:extLst>
            </p:cNvPr>
            <p:cNvSpPr txBox="1"/>
            <p:nvPr/>
          </p:nvSpPr>
          <p:spPr>
            <a:xfrm>
              <a:off x="11619314" y="3759247"/>
              <a:ext cx="79200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90</a:t>
              </a: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B91E175D-4617-412F-606D-C25AD4B91181}"/>
                </a:ext>
              </a:extLst>
            </p:cNvPr>
            <p:cNvSpPr txBox="1"/>
            <p:nvPr/>
          </p:nvSpPr>
          <p:spPr>
            <a:xfrm>
              <a:off x="11363866" y="3759247"/>
              <a:ext cx="79200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50</a:t>
              </a:r>
            </a:p>
          </p:txBody>
        </p: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5C014553-3F4D-6950-4757-10B2D16BE5A6}"/>
                </a:ext>
              </a:extLst>
            </p:cNvPr>
            <p:cNvSpPr txBox="1"/>
            <p:nvPr/>
          </p:nvSpPr>
          <p:spPr>
            <a:xfrm>
              <a:off x="11236437" y="3759247"/>
              <a:ext cx="79200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50</a:t>
              </a:r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7235747A-4969-7344-2962-43FAF10BDD6F}"/>
                </a:ext>
              </a:extLst>
            </p:cNvPr>
            <p:cNvSpPr txBox="1"/>
            <p:nvPr/>
          </p:nvSpPr>
          <p:spPr>
            <a:xfrm>
              <a:off x="11109008" y="3759247"/>
              <a:ext cx="79200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lang="en-GB" sz="700">
                  <a:solidFill>
                    <a:schemeClr val="bg1"/>
                  </a:solidFill>
                </a:rPr>
                <a:t>50</a:t>
              </a: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0AEE10DE-3F71-1DC5-F59A-8286E6518E88}"/>
                </a:ext>
              </a:extLst>
            </p:cNvPr>
            <p:cNvSpPr txBox="1"/>
            <p:nvPr/>
          </p:nvSpPr>
          <p:spPr>
            <a:xfrm>
              <a:off x="7159299" y="3927074"/>
              <a:ext cx="79200" cy="202649"/>
            </a:xfrm>
            <a:prstGeom prst="rect">
              <a:avLst/>
            </a:prstGeom>
            <a:noFill/>
          </p:spPr>
          <p:txBody>
            <a:bodyPr wrap="none" lIns="0" tIns="72000" rIns="0" bIns="72000" rtlCol="0" anchor="ctr" anchorCtr="0">
              <a:noAutofit/>
            </a:bodyPr>
            <a:lstStyle/>
            <a:p>
              <a:pPr algn="ctr"/>
              <a:r>
                <a:rPr kumimoji="0" lang="en-US" sz="1100" b="0" i="0" u="none" strike="noStrike" kern="1200" cap="none" spc="0" normalizeH="0" baseline="3000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rPr>
                <a:t>† </a:t>
              </a:r>
              <a:endParaRPr lang="en-GB" sz="1400">
                <a:solidFill>
                  <a:schemeClr val="bg1"/>
                </a:solidFill>
              </a:endParaRPr>
            </a:p>
          </p:txBody>
        </p:sp>
        <p:sp>
          <p:nvSpPr>
            <p:cNvPr id="126" name="Line 15">
              <a:extLst>
                <a:ext uri="{FF2B5EF4-FFF2-40B4-BE49-F238E27FC236}">
                  <a16:creationId xmlns:a16="http://schemas.microsoft.com/office/drawing/2014/main" id="{37F6D3CE-2A04-F4EB-BFC4-9BFD843188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09575" y="4698810"/>
              <a:ext cx="4930230" cy="0"/>
            </a:xfrm>
            <a:prstGeom prst="line">
              <a:avLst/>
            </a:prstGeom>
            <a:noFill/>
            <a:ln w="12700" cap="sq">
              <a:solidFill>
                <a:schemeClr val="bg1">
                  <a:lumMod val="6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7" name="Line 15">
              <a:extLst>
                <a:ext uri="{FF2B5EF4-FFF2-40B4-BE49-F238E27FC236}">
                  <a16:creationId xmlns:a16="http://schemas.microsoft.com/office/drawing/2014/main" id="{5214AB69-ABFB-0B9B-7C4A-CD617A698C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09575" y="4365702"/>
              <a:ext cx="4930230" cy="0"/>
            </a:xfrm>
            <a:prstGeom prst="line">
              <a:avLst/>
            </a:prstGeom>
            <a:noFill/>
            <a:ln w="12700" cap="sq">
              <a:solidFill>
                <a:schemeClr val="bg1">
                  <a:lumMod val="6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3" name="Line 15">
              <a:extLst>
                <a:ext uri="{FF2B5EF4-FFF2-40B4-BE49-F238E27FC236}">
                  <a16:creationId xmlns:a16="http://schemas.microsoft.com/office/drawing/2014/main" id="{F03AAC6A-04DF-D173-8953-104D104B121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5594636" y="3278454"/>
              <a:ext cx="3012101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9" name="Line 15">
              <a:extLst>
                <a:ext uri="{FF2B5EF4-FFF2-40B4-BE49-F238E27FC236}">
                  <a16:creationId xmlns:a16="http://schemas.microsoft.com/office/drawing/2014/main" id="{4705B276-CB2B-20C7-1255-B3B893E0E2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42074" y="3944589"/>
              <a:ext cx="499030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Line 15">
              <a:extLst>
                <a:ext uri="{FF2B5EF4-FFF2-40B4-BE49-F238E27FC236}">
                  <a16:creationId xmlns:a16="http://schemas.microsoft.com/office/drawing/2014/main" id="{B27632FF-B5A7-FB30-8EA9-B9FEF07571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02144" y="3738919"/>
              <a:ext cx="4930230" cy="0"/>
            </a:xfrm>
            <a:prstGeom prst="line">
              <a:avLst/>
            </a:prstGeom>
            <a:noFill/>
            <a:ln w="12700" cap="sq">
              <a:solidFill>
                <a:schemeClr val="bg1">
                  <a:lumMod val="6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10C941F-D52C-7833-0E7B-ED7741F1D536}"/>
              </a:ext>
            </a:extLst>
          </p:cNvPr>
          <p:cNvGrpSpPr/>
          <p:nvPr/>
        </p:nvGrpSpPr>
        <p:grpSpPr>
          <a:xfrm>
            <a:off x="1386048" y="5008984"/>
            <a:ext cx="5147245" cy="430887"/>
            <a:chOff x="2050356" y="5237053"/>
            <a:chExt cx="5147245" cy="430887"/>
          </a:xfrm>
        </p:grpSpPr>
        <p:sp>
          <p:nvSpPr>
            <p:cNvPr id="30" name="Rectangle 10">
              <a:extLst>
                <a:ext uri="{FF2B5EF4-FFF2-40B4-BE49-F238E27FC236}">
                  <a16:creationId xmlns:a16="http://schemas.microsoft.com/office/drawing/2014/main" id="{EE05AA41-E8B0-22DD-825D-AD3D3956E8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0356" y="5237053"/>
              <a:ext cx="5147245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72000" tIns="0" rIns="72000" bIns="0" anchor="t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ts val="300"/>
                </a:spcAft>
              </a:pPr>
              <a:r>
                <a:rPr lang="en-US" sz="1400" dirty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Mevrometostat 1250 mg BID empty stomach</a:t>
              </a:r>
              <a:br>
                <a:rPr lang="en-US" sz="1400" dirty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en-US" sz="1400" i="0" u="none" strike="noStrike" kern="1200" cap="none" spc="0" normalizeH="0" baseline="0" dirty="0">
                  <a:solidFill>
                    <a:schemeClr val="bg1">
                      <a:lumMod val="100000"/>
                    </a:schemeClr>
                  </a:solidFill>
                  <a:latin typeface="Arial" panose="020B0604020202020204" pitchFamily="34" charset="0"/>
                  <a:ea typeface="+mn-ea"/>
                  <a:cs typeface="+mn-cs"/>
                  <a:sym typeface=""/>
                </a:rPr>
                <a:t>+ enzalutamide </a:t>
              </a:r>
              <a:r>
                <a:rPr lang="en-US" sz="1400" dirty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59B6F80-2837-FBD1-8EB3-682748859FFA}"/>
                </a:ext>
              </a:extLst>
            </p:cNvPr>
            <p:cNvCxnSpPr/>
            <p:nvPr/>
          </p:nvCxnSpPr>
          <p:spPr>
            <a:xfrm>
              <a:off x="2447703" y="5353921"/>
              <a:ext cx="263385" cy="0"/>
            </a:xfrm>
            <a:prstGeom prst="line">
              <a:avLst/>
            </a:prstGeom>
            <a:noFill/>
            <a:ln w="19050" cap="sq">
              <a:solidFill>
                <a:srgbClr val="00B0F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C07CAFE-9656-98BC-2A0B-3E49773D462A}"/>
              </a:ext>
            </a:extLst>
          </p:cNvPr>
          <p:cNvGrpSpPr/>
          <p:nvPr/>
        </p:nvGrpSpPr>
        <p:grpSpPr>
          <a:xfrm>
            <a:off x="8582034" y="5021403"/>
            <a:ext cx="1981338" cy="215444"/>
            <a:chOff x="6622366" y="5158187"/>
            <a:chExt cx="1981338" cy="215444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0ECE8C2-F579-9B7F-9D1C-5AFCF485CC35}"/>
                </a:ext>
              </a:extLst>
            </p:cNvPr>
            <p:cNvCxnSpPr/>
            <p:nvPr/>
          </p:nvCxnSpPr>
          <p:spPr>
            <a:xfrm>
              <a:off x="6622366" y="5272395"/>
              <a:ext cx="263385" cy="0"/>
            </a:xfrm>
            <a:prstGeom prst="line">
              <a:avLst/>
            </a:prstGeom>
            <a:noFill/>
            <a:ln w="19050" cap="sq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cxnSp>
        <p:sp>
          <p:nvSpPr>
            <p:cNvPr id="33" name="Rectangle 10">
              <a:extLst>
                <a:ext uri="{FF2B5EF4-FFF2-40B4-BE49-F238E27FC236}">
                  <a16:creationId xmlns:a16="http://schemas.microsoft.com/office/drawing/2014/main" id="{4141E6F3-123D-C463-2426-9EF6C3EBBD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85751" y="5158187"/>
              <a:ext cx="171795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2000" tIns="0" rIns="72000" bIns="0" anchor="t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ts val="300"/>
                </a:spcAft>
              </a:pPr>
              <a:r>
                <a:rPr lang="en-US" sz="14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Enzalutamide alone</a:t>
              </a:r>
            </a:p>
          </p:txBody>
        </p:sp>
      </p:grpSp>
      <p:sp>
        <p:nvSpPr>
          <p:cNvPr id="40" name="Rectangle 10">
            <a:extLst>
              <a:ext uri="{FF2B5EF4-FFF2-40B4-BE49-F238E27FC236}">
                <a16:creationId xmlns:a16="http://schemas.microsoft.com/office/drawing/2014/main" id="{2D065756-0F26-01CC-9BA1-76663993B7A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546027" y="2930914"/>
            <a:ext cx="298449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144000" bIns="0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Best % change from baseline </a:t>
            </a:r>
            <a:br>
              <a:rPr lang="en-US" sz="1400" b="1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in PSA value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6743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81433-5839-7E7F-6DAD-C7D7E9E16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2D7FC-8E09-39DA-F0F2-D22E969D6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65124"/>
            <a:ext cx="10972800" cy="845111"/>
          </a:xfrm>
        </p:spPr>
        <p:txBody>
          <a:bodyPr/>
          <a:lstStyle/>
          <a:p>
            <a:r>
              <a:rPr lang="en-US"/>
              <a:t>Safety summary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473FD1D-12C8-C876-C9B4-D8B92E827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3F7A0-71F0-446B-9DE8-6D75BE64EE0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1CA554-316F-0A89-2899-356F33E7E4A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z="1000"/>
              <a:t>Michael Thomas Schweizer</a:t>
            </a:r>
            <a:endParaRPr lang="en-US"/>
          </a:p>
        </p:txBody>
      </p:sp>
      <p:graphicFrame>
        <p:nvGraphicFramePr>
          <p:cNvPr id="9" name="Content Placeholder 9">
            <a:extLst>
              <a:ext uri="{FF2B5EF4-FFF2-40B4-BE49-F238E27FC236}">
                <a16:creationId xmlns:a16="http://schemas.microsoft.com/office/drawing/2014/main" id="{1522C5BD-B522-4BAD-552C-15C65A01CD22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465560873"/>
              </p:ext>
            </p:extLst>
          </p:nvPr>
        </p:nvGraphicFramePr>
        <p:xfrm>
          <a:off x="695999" y="1400310"/>
          <a:ext cx="11160000" cy="2193000"/>
        </p:xfrm>
        <a:graphic>
          <a:graphicData uri="http://schemas.openxmlformats.org/drawingml/2006/table">
            <a:tbl>
              <a:tblPr firstRow="1" bandRow="1">
                <a:effectLst/>
                <a:tableStyleId>{2D5ABB26-0587-4C30-8999-92F81FD0307C}</a:tableStyleId>
              </a:tblPr>
              <a:tblGrid>
                <a:gridCol w="3528000">
                  <a:extLst>
                    <a:ext uri="{9D8B030D-6E8A-4147-A177-3AD203B41FA5}">
                      <a16:colId xmlns:a16="http://schemas.microsoft.com/office/drawing/2014/main" val="1873249502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292351913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852177778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570032578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711108997"/>
                    </a:ext>
                  </a:extLst>
                </a:gridCol>
              </a:tblGrid>
              <a:tr h="25950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1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Event, n (%)</a:t>
                      </a:r>
                    </a:p>
                  </a:txBody>
                  <a:tcPr marT="18000" marB="18000" anchor="b"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557">
                        <a:lumMod val="10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1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Mevrometostat 1250 mg BID </a:t>
                      </a:r>
                      <a:br>
                        <a:rPr lang="en-US" sz="1250" b="1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</a:br>
                      <a:r>
                        <a:rPr lang="en-US" sz="1250" b="1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empty stomach + enzalutamide </a:t>
                      </a:r>
                      <a:br>
                        <a:rPr lang="en-US" sz="1250" b="1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</a:br>
                      <a:r>
                        <a:rPr lang="en-US" sz="1250" b="1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(n=41)</a:t>
                      </a:r>
                    </a:p>
                  </a:txBody>
                  <a:tcPr marT="18000" marB="18000" anchor="b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1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Enzalutamide alone </a:t>
                      </a:r>
                      <a:br>
                        <a:rPr lang="en-US" sz="1250" b="1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</a:br>
                      <a:r>
                        <a:rPr lang="en-US" sz="1250" b="1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(n=40)</a:t>
                      </a:r>
                    </a:p>
                  </a:txBody>
                  <a:tcPr marT="18000" marB="1800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10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0387157"/>
                  </a:ext>
                </a:extLst>
              </a:tr>
              <a:tr h="96035">
                <a:tc vMerge="1">
                  <a:txBody>
                    <a:bodyPr/>
                    <a:lstStyle/>
                    <a:p>
                      <a:endParaRPr lang="en-US" sz="1400"/>
                    </a:p>
                  </a:txBody>
                  <a:tcPr>
                    <a:solidFill>
                      <a:srgbClr val="0025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1" i="0" u="none" strike="noStrike" kern="1200" cap="none" spc="0" normalizeH="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All grades</a:t>
                      </a:r>
                    </a:p>
                  </a:txBody>
                  <a:tcPr marT="18000" marB="18000" anchor="b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1" i="0" u="none" strike="noStrike" kern="1200" cap="none" spc="0" normalizeH="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Grade ≥3</a:t>
                      </a:r>
                    </a:p>
                  </a:txBody>
                  <a:tcPr marT="18000" marB="1800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5D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1" i="0" u="none" strike="noStrike" kern="1200" cap="none" spc="0" normalizeH="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All grades</a:t>
                      </a:r>
                    </a:p>
                  </a:txBody>
                  <a:tcPr marT="18000" marB="1800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1" i="0" u="none" strike="noStrike" kern="1200" cap="none" spc="0" normalizeH="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Grade ≥3</a:t>
                      </a:r>
                    </a:p>
                  </a:txBody>
                  <a:tcPr marT="18000" marB="18000" anchor="b">
                    <a:lnL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710198"/>
                  </a:ext>
                </a:extLst>
              </a:tr>
              <a:tr h="100111">
                <a:tc>
                  <a:txBody>
                    <a:bodyPr/>
                    <a:lstStyle/>
                    <a:p>
                      <a:pPr marL="0" marR="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1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Any TEAE</a:t>
                      </a:r>
                    </a:p>
                  </a:txBody>
                  <a:tcPr marL="90000" marR="36000" marT="18000" marB="18000"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40 (97.6)</a:t>
                      </a:r>
                    </a:p>
                  </a:txBody>
                  <a:tcPr marL="36000" marR="36000" marT="18000" marB="1800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22 (53.7)</a:t>
                      </a:r>
                    </a:p>
                  </a:txBody>
                  <a:tcPr marL="36000" marR="36000" marT="18000" marB="18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B0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37 (92.5)</a:t>
                      </a: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17 (42.5)</a:t>
                      </a:r>
                    </a:p>
                  </a:txBody>
                  <a:tcPr marL="36000" marR="36000" marT="18000" marB="18000">
                    <a:lnL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40000"/>
                        <a:lumOff val="6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681308"/>
                  </a:ext>
                </a:extLst>
              </a:tr>
              <a:tr h="100111">
                <a:tc>
                  <a:txBody>
                    <a:bodyPr/>
                    <a:lstStyle/>
                    <a:p>
                      <a:pPr marL="18097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Treatment-related TEAE</a:t>
                      </a:r>
                    </a:p>
                  </a:txBody>
                  <a:tcPr marL="36000" marR="36000" marT="18000" marB="1800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39 (95.1)</a:t>
                      </a:r>
                    </a:p>
                  </a:txBody>
                  <a:tcPr marL="36000" marR="36000" marT="18000" marB="1800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20 (48.8)</a:t>
                      </a:r>
                    </a:p>
                  </a:txBody>
                  <a:tcPr marL="36000" marR="36000" marT="18000" marB="18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33 (82.5)</a:t>
                      </a: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9 (22.5)</a:t>
                      </a:r>
                    </a:p>
                  </a:txBody>
                  <a:tcPr marL="36000" marR="36000" marT="18000" marB="18000">
                    <a:lnL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40000"/>
                        <a:lumOff val="6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581592"/>
                  </a:ext>
                </a:extLst>
              </a:tr>
              <a:tr h="100111">
                <a:tc>
                  <a:txBody>
                    <a:bodyPr/>
                    <a:lstStyle/>
                    <a:p>
                      <a:pPr marL="0" marR="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1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Serious AE</a:t>
                      </a:r>
                    </a:p>
                  </a:txBody>
                  <a:tcPr marL="90000" marR="36000" marT="18000" marB="18000">
                    <a:solidFill>
                      <a:srgbClr val="005679">
                        <a:lumMod val="100000"/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14 (34.1)</a:t>
                      </a:r>
                    </a:p>
                  </a:txBody>
                  <a:tcPr marL="36000" marR="36000" marT="18000" marB="1800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13 (31.7)</a:t>
                      </a:r>
                    </a:p>
                  </a:txBody>
                  <a:tcPr marL="36000" marR="36000" marT="18000" marB="18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11 (27.5)</a:t>
                      </a: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10 (25.0)</a:t>
                      </a:r>
                    </a:p>
                  </a:txBody>
                  <a:tcPr marL="36000" marR="36000" marT="18000" marB="18000">
                    <a:lnL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332185"/>
                  </a:ext>
                </a:extLst>
              </a:tr>
              <a:tr h="100111">
                <a:tc>
                  <a:txBody>
                    <a:bodyPr/>
                    <a:lstStyle/>
                    <a:p>
                      <a:pPr marL="180975" marR="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Treatment-related serious TEAE</a:t>
                      </a:r>
                      <a:r>
                        <a:rPr kumimoji="0" lang="en-US" sz="1250" b="0" i="0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schemeClr val="bg1">
                              <a:lumMod val="100000"/>
                            </a:scheme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†</a:t>
                      </a:r>
                      <a:endParaRPr lang="en-US" sz="1250" b="0" i="0" u="none" strike="noStrike" kern="1200" cap="none" spc="0" normalizeH="0" baseline="30000">
                        <a:solidFill>
                          <a:schemeClr val="bg1">
                            <a:lumMod val="100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  <a:sym typeface=""/>
                      </a:endParaRPr>
                    </a:p>
                  </a:txBody>
                  <a:tcPr marL="36000" marR="36000" marT="18000" marB="18000">
                    <a:solidFill>
                      <a:srgbClr val="005679">
                        <a:lumMod val="100000"/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10 (24.4)</a:t>
                      </a:r>
                    </a:p>
                  </a:txBody>
                  <a:tcPr marL="36000" marR="36000" marT="18000" marB="1800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10 (24.4)</a:t>
                      </a:r>
                    </a:p>
                  </a:txBody>
                  <a:tcPr marL="36000" marR="36000" marT="18000" marB="18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1 (2.5)</a:t>
                      </a: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1 (2.5)</a:t>
                      </a:r>
                    </a:p>
                  </a:txBody>
                  <a:tcPr marL="36000" marR="36000" marT="18000" marB="18000">
                    <a:lnL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0551710"/>
                  </a:ext>
                </a:extLst>
              </a:tr>
              <a:tr h="100111">
                <a:tc>
                  <a:txBody>
                    <a:bodyPr/>
                    <a:lstStyle/>
                    <a:p>
                      <a:pPr marL="0" marR="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1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TEAE leading to dose reduction</a:t>
                      </a:r>
                    </a:p>
                  </a:txBody>
                  <a:tcPr marL="90000" marR="36000" marT="18000" marB="1800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15 (36.6)</a:t>
                      </a:r>
                    </a:p>
                  </a:txBody>
                  <a:tcPr marL="36000" marR="36000" marT="18000" marB="1800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7 (17.1)</a:t>
                      </a:r>
                    </a:p>
                  </a:txBody>
                  <a:tcPr marL="36000" marR="36000" marT="18000" marB="18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3 (7.5)</a:t>
                      </a: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40000"/>
                        <a:lumOff val="60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0</a:t>
                      </a:r>
                    </a:p>
                  </a:txBody>
                  <a:tcPr marL="36000" marR="36000" marT="18000" marB="18000">
                    <a:lnL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40000"/>
                        <a:lumOff val="6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585212"/>
                  </a:ext>
                </a:extLst>
              </a:tr>
              <a:tr h="100111">
                <a:tc>
                  <a:txBody>
                    <a:bodyPr/>
                    <a:lstStyle/>
                    <a:p>
                      <a:pPr marL="0" marR="0" lvl="0" indent="0" algn="l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1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TEAE leading to study discontinuation</a:t>
                      </a:r>
                    </a:p>
                  </a:txBody>
                  <a:tcPr marL="90000" marR="36000" marT="18000" marB="18000"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679">
                        <a:lumMod val="100000"/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1 (2.4)</a:t>
                      </a:r>
                    </a:p>
                  </a:txBody>
                  <a:tcPr marL="36000" marR="36000" marT="18000" marB="1800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0</a:t>
                      </a:r>
                    </a:p>
                  </a:txBody>
                  <a:tcPr marL="36000" marR="36000" marT="18000" marB="1800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2 (5.0)</a:t>
                      </a:r>
                    </a:p>
                  </a:txBody>
                  <a:tcPr marL="36000" marR="36000" marT="18000" marB="1800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250" b="0" i="0" u="none" strike="noStrike" kern="1200" cap="none" spc="0" normalizeH="0" baseline="0" dirty="0">
                          <a:solidFill>
                            <a:schemeClr val="bg1">
                              <a:lumMod val="100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  <a:sym typeface=""/>
                        </a:rPr>
                        <a:t>1 (2.5)</a:t>
                      </a:r>
                    </a:p>
                  </a:txBody>
                  <a:tcPr marL="36000" marR="36000" marT="18000" marB="18000">
                    <a:lnL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10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437345"/>
                  </a:ext>
                </a:extLst>
              </a:tr>
            </a:tbl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5F16F109-72D8-F812-8D2B-C8963CCDF268}"/>
              </a:ext>
            </a:extLst>
          </p:cNvPr>
          <p:cNvSpPr txBox="1"/>
          <p:nvPr/>
        </p:nvSpPr>
        <p:spPr>
          <a:xfrm>
            <a:off x="669472" y="1000402"/>
            <a:ext cx="10831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Mevrometostat 1250 mg BID empty stomach + enzalutamide has a manageable safety profile</a:t>
            </a:r>
          </a:p>
        </p:txBody>
      </p:sp>
      <p:sp>
        <p:nvSpPr>
          <p:cNvPr id="4" name="Text Placeholder 40">
            <a:extLst>
              <a:ext uri="{FF2B5EF4-FFF2-40B4-BE49-F238E27FC236}">
                <a16:creationId xmlns:a16="http://schemas.microsoft.com/office/drawing/2014/main" id="{2E27F36C-61B5-03BA-1343-7CE1AA0A886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763" y="6019800"/>
            <a:ext cx="10972800" cy="176213"/>
          </a:xfrm>
        </p:spPr>
        <p:txBody>
          <a:bodyPr/>
          <a:lstStyle/>
          <a:p>
            <a:r>
              <a:rPr lang="en-US" dirty="0"/>
              <a:t>Data cutoff: September 2, 2024</a:t>
            </a:r>
            <a:br>
              <a:rPr lang="en-US" dirty="0"/>
            </a:br>
            <a:r>
              <a:rPr kumimoji="0" lang="en-US" sz="900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†</a:t>
            </a:r>
            <a:r>
              <a:rPr kumimoji="0" lang="en-US" sz="9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No treatment-related serious TEAEs led to death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AE, adverse event; BID, twice daily; TEAE, treatment-emergent adverse event</a:t>
            </a:r>
          </a:p>
        </p:txBody>
      </p: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585AA3F5-3873-34E9-4DAF-4627219909AC}"/>
              </a:ext>
            </a:extLst>
          </p:cNvPr>
          <p:cNvGrpSpPr/>
          <p:nvPr/>
        </p:nvGrpSpPr>
        <p:grpSpPr>
          <a:xfrm>
            <a:off x="2649031" y="3919538"/>
            <a:ext cx="9533385" cy="1967862"/>
            <a:chOff x="1282243" y="3919538"/>
            <a:chExt cx="9533385" cy="1967862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518E3895-2950-3516-D721-B6598A9F5301}"/>
                </a:ext>
              </a:extLst>
            </p:cNvPr>
            <p:cNvGrpSpPr/>
            <p:nvPr/>
          </p:nvGrpSpPr>
          <p:grpSpPr>
            <a:xfrm>
              <a:off x="2850264" y="4964087"/>
              <a:ext cx="1065557" cy="452918"/>
              <a:chOff x="9363055" y="4672252"/>
              <a:chExt cx="1065557" cy="452918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07BF64CA-C6FD-B308-F900-4B1CCC9BF65A}"/>
                  </a:ext>
                </a:extLst>
              </p:cNvPr>
              <p:cNvSpPr/>
              <p:nvPr/>
            </p:nvSpPr>
            <p:spPr>
              <a:xfrm>
                <a:off x="9363055" y="4932529"/>
                <a:ext cx="108000" cy="108000"/>
              </a:xfrm>
              <a:prstGeom prst="rect">
                <a:avLst/>
              </a:prstGeom>
              <a:solidFill>
                <a:srgbClr val="85D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3404CF1C-68E3-4F24-81BA-421D75A1A0E4}"/>
                  </a:ext>
                </a:extLst>
              </p:cNvPr>
              <p:cNvSpPr/>
              <p:nvPr/>
            </p:nvSpPr>
            <p:spPr>
              <a:xfrm>
                <a:off x="9363055" y="4756882"/>
                <a:ext cx="108000" cy="108000"/>
              </a:xfrm>
              <a:prstGeom prst="rect">
                <a:avLst/>
              </a:prstGeom>
              <a:solidFill>
                <a:srgbClr val="E1F7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657BE1F-4B93-EF35-E5AA-25E51D77A076}"/>
                  </a:ext>
                </a:extLst>
              </p:cNvPr>
              <p:cNvSpPr txBox="1"/>
              <p:nvPr/>
            </p:nvSpPr>
            <p:spPr>
              <a:xfrm>
                <a:off x="9429697" y="4672252"/>
                <a:ext cx="99891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>
                    <a:solidFill>
                      <a:schemeClr val="bg1"/>
                    </a:solidFill>
                  </a:rPr>
                  <a:t>Grade 1–2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740ABB7-2EAF-3A65-28B7-70BDF7363A4C}"/>
                  </a:ext>
                </a:extLst>
              </p:cNvPr>
              <p:cNvSpPr txBox="1"/>
              <p:nvPr/>
            </p:nvSpPr>
            <p:spPr>
              <a:xfrm>
                <a:off x="9429698" y="4848171"/>
                <a:ext cx="89554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>
                    <a:solidFill>
                      <a:schemeClr val="bg1"/>
                    </a:solidFill>
                  </a:rPr>
                  <a:t>Grade ≥3</a:t>
                </a:r>
              </a:p>
            </p:txBody>
          </p:sp>
        </p:grpSp>
        <p:sp>
          <p:nvSpPr>
            <p:cNvPr id="24" name="Line 15">
              <a:extLst>
                <a:ext uri="{FF2B5EF4-FFF2-40B4-BE49-F238E27FC236}">
                  <a16:creationId xmlns:a16="http://schemas.microsoft.com/office/drawing/2014/main" id="{693D768E-6E9C-405A-5A1A-4CA130511D1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1995979" y="4736233"/>
              <a:ext cx="1454614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" name="Line 15">
              <a:extLst>
                <a:ext uri="{FF2B5EF4-FFF2-40B4-BE49-F238E27FC236}">
                  <a16:creationId xmlns:a16="http://schemas.microsoft.com/office/drawing/2014/main" id="{9D784E1B-3F7C-EAD2-145F-F13A004DCC0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2741105" y="5495030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Rectangle 10">
              <a:extLst>
                <a:ext uri="{FF2B5EF4-FFF2-40B4-BE49-F238E27FC236}">
                  <a16:creationId xmlns:a16="http://schemas.microsoft.com/office/drawing/2014/main" id="{BAB5DA1B-1FDB-E745-00FB-872373DFC1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2931" y="5533665"/>
              <a:ext cx="25487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100</a:t>
              </a:r>
            </a:p>
          </p:txBody>
        </p:sp>
        <p:sp>
          <p:nvSpPr>
            <p:cNvPr id="78" name="Line 15">
              <a:extLst>
                <a:ext uri="{FF2B5EF4-FFF2-40B4-BE49-F238E27FC236}">
                  <a16:creationId xmlns:a16="http://schemas.microsoft.com/office/drawing/2014/main" id="{1B496BDC-9447-9C5E-45FE-89FE9CC0DCD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3519774" y="5495030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Rectangle 10">
              <a:extLst>
                <a:ext uri="{FF2B5EF4-FFF2-40B4-BE49-F238E27FC236}">
                  <a16:creationId xmlns:a16="http://schemas.microsoft.com/office/drawing/2014/main" id="{5A43D97E-3D64-EB4C-1646-17C2BAD7F2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4080" y="5533665"/>
              <a:ext cx="16991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80</a:t>
              </a:r>
            </a:p>
          </p:txBody>
        </p:sp>
        <p:sp>
          <p:nvSpPr>
            <p:cNvPr id="80" name="Line 15">
              <a:extLst>
                <a:ext uri="{FF2B5EF4-FFF2-40B4-BE49-F238E27FC236}">
                  <a16:creationId xmlns:a16="http://schemas.microsoft.com/office/drawing/2014/main" id="{E5E0C244-DDC4-E62B-3FE4-8B986142652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310349" y="5495030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1" name="Rectangle 10">
              <a:extLst>
                <a:ext uri="{FF2B5EF4-FFF2-40B4-BE49-F238E27FC236}">
                  <a16:creationId xmlns:a16="http://schemas.microsoft.com/office/drawing/2014/main" id="{FD687F4C-9BC5-417E-08B3-B9EE1A3AD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4655" y="5533665"/>
              <a:ext cx="16991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60</a:t>
              </a:r>
            </a:p>
          </p:txBody>
        </p:sp>
        <p:sp>
          <p:nvSpPr>
            <p:cNvPr id="82" name="Line 15">
              <a:extLst>
                <a:ext uri="{FF2B5EF4-FFF2-40B4-BE49-F238E27FC236}">
                  <a16:creationId xmlns:a16="http://schemas.microsoft.com/office/drawing/2014/main" id="{D855817A-66CA-4745-5BD8-C364D79B086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5091398" y="5495030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" name="Rectangle 10">
              <a:extLst>
                <a:ext uri="{FF2B5EF4-FFF2-40B4-BE49-F238E27FC236}">
                  <a16:creationId xmlns:a16="http://schemas.microsoft.com/office/drawing/2014/main" id="{640C1266-3EF2-41F3-C719-DDA5751C73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5704" y="5533665"/>
              <a:ext cx="16991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40</a:t>
              </a:r>
            </a:p>
          </p:txBody>
        </p:sp>
        <p:sp>
          <p:nvSpPr>
            <p:cNvPr id="84" name="Line 15">
              <a:extLst>
                <a:ext uri="{FF2B5EF4-FFF2-40B4-BE49-F238E27FC236}">
                  <a16:creationId xmlns:a16="http://schemas.microsoft.com/office/drawing/2014/main" id="{1BB60115-11B0-36C7-1196-F920308B0DD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5879592" y="5495030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" name="Rectangle 10">
              <a:extLst>
                <a:ext uri="{FF2B5EF4-FFF2-40B4-BE49-F238E27FC236}">
                  <a16:creationId xmlns:a16="http://schemas.microsoft.com/office/drawing/2014/main" id="{651BF2CF-88F2-CCD2-7964-B2E3C18D5A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23898" y="5533665"/>
              <a:ext cx="16991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20</a:t>
              </a:r>
            </a:p>
          </p:txBody>
        </p:sp>
        <p:sp>
          <p:nvSpPr>
            <p:cNvPr id="87" name="Rectangle 10">
              <a:extLst>
                <a:ext uri="{FF2B5EF4-FFF2-40B4-BE49-F238E27FC236}">
                  <a16:creationId xmlns:a16="http://schemas.microsoft.com/office/drawing/2014/main" id="{D39228C1-D7E3-B853-F94D-1748DCE420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7426" y="5533665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88" name="Line 15">
              <a:extLst>
                <a:ext uri="{FF2B5EF4-FFF2-40B4-BE49-F238E27FC236}">
                  <a16:creationId xmlns:a16="http://schemas.microsoft.com/office/drawing/2014/main" id="{3BC200DD-9464-D251-2667-26421866B98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7451216" y="5495030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Rectangle 10">
              <a:extLst>
                <a:ext uri="{FF2B5EF4-FFF2-40B4-BE49-F238E27FC236}">
                  <a16:creationId xmlns:a16="http://schemas.microsoft.com/office/drawing/2014/main" id="{4F2619A9-0D10-3A67-4F35-843C706EA4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5522" y="5533665"/>
              <a:ext cx="16991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20</a:t>
              </a:r>
            </a:p>
          </p:txBody>
        </p:sp>
        <p:sp>
          <p:nvSpPr>
            <p:cNvPr id="90" name="Line 15">
              <a:extLst>
                <a:ext uri="{FF2B5EF4-FFF2-40B4-BE49-F238E27FC236}">
                  <a16:creationId xmlns:a16="http://schemas.microsoft.com/office/drawing/2014/main" id="{F067B043-F488-2C11-498A-1AD446ED81A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8232266" y="5495030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Rectangle 10">
              <a:extLst>
                <a:ext uri="{FF2B5EF4-FFF2-40B4-BE49-F238E27FC236}">
                  <a16:creationId xmlns:a16="http://schemas.microsoft.com/office/drawing/2014/main" id="{DA22E531-0831-5E3E-100D-236E634090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76572" y="5533665"/>
              <a:ext cx="16991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40</a:t>
              </a:r>
            </a:p>
          </p:txBody>
        </p:sp>
        <p:sp>
          <p:nvSpPr>
            <p:cNvPr id="92" name="Line 15">
              <a:extLst>
                <a:ext uri="{FF2B5EF4-FFF2-40B4-BE49-F238E27FC236}">
                  <a16:creationId xmlns:a16="http://schemas.microsoft.com/office/drawing/2014/main" id="{22AEF201-4F3A-7B30-C931-50A83A49383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9020460" y="5495030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" name="Rectangle 10">
              <a:extLst>
                <a:ext uri="{FF2B5EF4-FFF2-40B4-BE49-F238E27FC236}">
                  <a16:creationId xmlns:a16="http://schemas.microsoft.com/office/drawing/2014/main" id="{30EA5603-0EC5-6864-067C-0E86F2F162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64766" y="5533665"/>
              <a:ext cx="16991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60</a:t>
              </a:r>
            </a:p>
          </p:txBody>
        </p:sp>
        <p:sp>
          <p:nvSpPr>
            <p:cNvPr id="94" name="Line 15">
              <a:extLst>
                <a:ext uri="{FF2B5EF4-FFF2-40B4-BE49-F238E27FC236}">
                  <a16:creationId xmlns:a16="http://schemas.microsoft.com/office/drawing/2014/main" id="{F5948DC4-1757-BDBD-024A-F2B2663CCDD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9801510" y="5495030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Rectangle 10">
              <a:extLst>
                <a:ext uri="{FF2B5EF4-FFF2-40B4-BE49-F238E27FC236}">
                  <a16:creationId xmlns:a16="http://schemas.microsoft.com/office/drawing/2014/main" id="{67BB3030-75C8-E56E-33D8-9D1D8762E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45816" y="5533665"/>
              <a:ext cx="16991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80</a:t>
              </a:r>
            </a:p>
          </p:txBody>
        </p:sp>
        <p:sp>
          <p:nvSpPr>
            <p:cNvPr id="96" name="Line 15">
              <a:extLst>
                <a:ext uri="{FF2B5EF4-FFF2-40B4-BE49-F238E27FC236}">
                  <a16:creationId xmlns:a16="http://schemas.microsoft.com/office/drawing/2014/main" id="{8AFA08C3-753C-940F-0BD7-A2FF24F0B28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10594466" y="5495030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" name="Rectangle 10">
              <a:extLst>
                <a:ext uri="{FF2B5EF4-FFF2-40B4-BE49-F238E27FC236}">
                  <a16:creationId xmlns:a16="http://schemas.microsoft.com/office/drawing/2014/main" id="{31C0EF5B-706C-0C57-88B4-9C65848243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96292" y="5533665"/>
              <a:ext cx="25487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100</a:t>
              </a:r>
            </a:p>
          </p:txBody>
        </p:sp>
        <p:sp>
          <p:nvSpPr>
            <p:cNvPr id="98" name="Line 15">
              <a:extLst>
                <a:ext uri="{FF2B5EF4-FFF2-40B4-BE49-F238E27FC236}">
                  <a16:creationId xmlns:a16="http://schemas.microsoft.com/office/drawing/2014/main" id="{A5EC2288-2CE8-1BEC-E7EB-18C50BB416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26584" y="5461694"/>
              <a:ext cx="7896171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0">
              <a:extLst>
                <a:ext uri="{FF2B5EF4-FFF2-40B4-BE49-F238E27FC236}">
                  <a16:creationId xmlns:a16="http://schemas.microsoft.com/office/drawing/2014/main" id="{65EE98A3-19E0-E41D-CE8B-AD08A6740D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0258" y="3991806"/>
              <a:ext cx="146628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Asthenic conditions</a:t>
              </a:r>
            </a:p>
          </p:txBody>
        </p:sp>
        <p:sp>
          <p:nvSpPr>
            <p:cNvPr id="11" name="Line 15">
              <a:extLst>
                <a:ext uri="{FF2B5EF4-FFF2-40B4-BE49-F238E27FC236}">
                  <a16:creationId xmlns:a16="http://schemas.microsoft.com/office/drawing/2014/main" id="{673025C6-3AA4-8927-C44B-7CF09641F5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4674" y="4084139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C246354C-028B-2198-593A-1EB3F66A5B27}"/>
                </a:ext>
              </a:extLst>
            </p:cNvPr>
            <p:cNvGrpSpPr/>
            <p:nvPr/>
          </p:nvGrpSpPr>
          <p:grpSpPr>
            <a:xfrm>
              <a:off x="4486275" y="4007195"/>
              <a:ext cx="2202630" cy="153888"/>
              <a:chOff x="4486275" y="4008386"/>
              <a:chExt cx="2202630" cy="153888"/>
            </a:xfrm>
          </p:grpSpPr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4488D4C1-E41C-9B24-22A8-D55519A674F2}"/>
                  </a:ext>
                </a:extLst>
              </p:cNvPr>
              <p:cNvSpPr/>
              <p:nvPr/>
            </p:nvSpPr>
            <p:spPr>
              <a:xfrm>
                <a:off x="4486275" y="4008386"/>
                <a:ext cx="2021682" cy="153888"/>
              </a:xfrm>
              <a:prstGeom prst="rect">
                <a:avLst/>
              </a:prstGeom>
              <a:solidFill>
                <a:srgbClr val="E1F7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B81BDF9C-1D48-47FF-4D57-07C69204298E}"/>
                  </a:ext>
                </a:extLst>
              </p:cNvPr>
              <p:cNvSpPr/>
              <p:nvPr/>
            </p:nvSpPr>
            <p:spPr>
              <a:xfrm>
                <a:off x="6496050" y="4008386"/>
                <a:ext cx="192855" cy="153888"/>
              </a:xfrm>
              <a:prstGeom prst="rect">
                <a:avLst/>
              </a:prstGeom>
              <a:solidFill>
                <a:srgbClr val="85D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00"/>
              </a:p>
            </p:txBody>
          </p:sp>
        </p:grpSp>
        <p:sp>
          <p:nvSpPr>
            <p:cNvPr id="43" name="Rectangle 10">
              <a:extLst>
                <a:ext uri="{FF2B5EF4-FFF2-40B4-BE49-F238E27FC236}">
                  <a16:creationId xmlns:a16="http://schemas.microsoft.com/office/drawing/2014/main" id="{4EAE2754-064F-65AD-813A-2CB71EC06F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4433" y="4194510"/>
              <a:ext cx="73210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Diarrhea</a:t>
              </a:r>
            </a:p>
          </p:txBody>
        </p:sp>
        <p:sp>
          <p:nvSpPr>
            <p:cNvPr id="44" name="Line 15">
              <a:extLst>
                <a:ext uri="{FF2B5EF4-FFF2-40B4-BE49-F238E27FC236}">
                  <a16:creationId xmlns:a16="http://schemas.microsoft.com/office/drawing/2014/main" id="{8ADD458F-2445-0E22-E05A-D05CCF1837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4674" y="4286843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4FC11F3B-3590-AC41-2039-9324F1E9B98C}"/>
                </a:ext>
              </a:extLst>
            </p:cNvPr>
            <p:cNvGrpSpPr/>
            <p:nvPr/>
          </p:nvGrpSpPr>
          <p:grpSpPr>
            <a:xfrm>
              <a:off x="3629025" y="4209899"/>
              <a:ext cx="3059880" cy="153888"/>
              <a:chOff x="3629025" y="4008386"/>
              <a:chExt cx="3059880" cy="153888"/>
            </a:xfrm>
          </p:grpSpPr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0D5C4F22-08A7-487B-7FBD-E5684D6F9E64}"/>
                  </a:ext>
                </a:extLst>
              </p:cNvPr>
              <p:cNvSpPr/>
              <p:nvPr/>
            </p:nvSpPr>
            <p:spPr>
              <a:xfrm>
                <a:off x="3629025" y="4008386"/>
                <a:ext cx="2393156" cy="153888"/>
              </a:xfrm>
              <a:prstGeom prst="rect">
                <a:avLst/>
              </a:prstGeom>
              <a:solidFill>
                <a:srgbClr val="E1F7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D5225B6A-A3D7-D7D3-C386-E4916CB328AF}"/>
                  </a:ext>
                </a:extLst>
              </p:cNvPr>
              <p:cNvSpPr/>
              <p:nvPr/>
            </p:nvSpPr>
            <p:spPr>
              <a:xfrm>
                <a:off x="6015038" y="4008386"/>
                <a:ext cx="673867" cy="153888"/>
              </a:xfrm>
              <a:prstGeom prst="rect">
                <a:avLst/>
              </a:prstGeom>
              <a:solidFill>
                <a:srgbClr val="85D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00"/>
              </a:p>
            </p:txBody>
          </p:sp>
        </p:grpSp>
        <p:sp>
          <p:nvSpPr>
            <p:cNvPr id="45" name="Rectangle 10">
              <a:extLst>
                <a:ext uri="{FF2B5EF4-FFF2-40B4-BE49-F238E27FC236}">
                  <a16:creationId xmlns:a16="http://schemas.microsoft.com/office/drawing/2014/main" id="{D90D5DE7-F298-E046-E157-159769324F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2243" y="4397214"/>
              <a:ext cx="147429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Decreased appetite</a:t>
              </a:r>
            </a:p>
          </p:txBody>
        </p:sp>
        <p:sp>
          <p:nvSpPr>
            <p:cNvPr id="46" name="Line 15">
              <a:extLst>
                <a:ext uri="{FF2B5EF4-FFF2-40B4-BE49-F238E27FC236}">
                  <a16:creationId xmlns:a16="http://schemas.microsoft.com/office/drawing/2014/main" id="{32C24CB4-FBFD-1AE2-FC91-A8B3E2A8D7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4674" y="4489547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0F560662-6A31-C98C-D17A-1215CD1A8966}"/>
                </a:ext>
              </a:extLst>
            </p:cNvPr>
            <p:cNvSpPr/>
            <p:nvPr/>
          </p:nvSpPr>
          <p:spPr>
            <a:xfrm>
              <a:off x="4391026" y="4412603"/>
              <a:ext cx="2297880" cy="153888"/>
            </a:xfrm>
            <a:prstGeom prst="rect">
              <a:avLst/>
            </a:prstGeom>
            <a:solidFill>
              <a:srgbClr val="E1F7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47" name="Rectangle 10">
              <a:extLst>
                <a:ext uri="{FF2B5EF4-FFF2-40B4-BE49-F238E27FC236}">
                  <a16:creationId xmlns:a16="http://schemas.microsoft.com/office/drawing/2014/main" id="{7BE50555-E019-CCBE-F629-F53BFC8706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1759" y="4599918"/>
              <a:ext cx="66478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Anemia</a:t>
              </a:r>
            </a:p>
          </p:txBody>
        </p:sp>
        <p:sp>
          <p:nvSpPr>
            <p:cNvPr id="48" name="Line 15">
              <a:extLst>
                <a:ext uri="{FF2B5EF4-FFF2-40B4-BE49-F238E27FC236}">
                  <a16:creationId xmlns:a16="http://schemas.microsoft.com/office/drawing/2014/main" id="{CC6756BE-3DE2-2F06-228D-C0C27CB42A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4674" y="4692251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3B4EC638-3256-33A3-B08D-8DA173125D75}"/>
                </a:ext>
              </a:extLst>
            </p:cNvPr>
            <p:cNvGrpSpPr/>
            <p:nvPr/>
          </p:nvGrpSpPr>
          <p:grpSpPr>
            <a:xfrm>
              <a:off x="4776788" y="4615307"/>
              <a:ext cx="1912117" cy="153888"/>
              <a:chOff x="4776788" y="4008386"/>
              <a:chExt cx="1912117" cy="153888"/>
            </a:xfrm>
          </p:grpSpPr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2BDC4E20-A73C-4735-1630-2C6A8C61426E}"/>
                  </a:ext>
                </a:extLst>
              </p:cNvPr>
              <p:cNvSpPr/>
              <p:nvPr/>
            </p:nvSpPr>
            <p:spPr>
              <a:xfrm>
                <a:off x="4776788" y="4008386"/>
                <a:ext cx="1809748" cy="153888"/>
              </a:xfrm>
              <a:prstGeom prst="rect">
                <a:avLst/>
              </a:prstGeom>
              <a:solidFill>
                <a:srgbClr val="E1F7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80EBFE13-F9D1-8A11-5FA1-9AEDFF0498A1}"/>
                  </a:ext>
                </a:extLst>
              </p:cNvPr>
              <p:cNvSpPr/>
              <p:nvPr/>
            </p:nvSpPr>
            <p:spPr>
              <a:xfrm>
                <a:off x="6498431" y="4008386"/>
                <a:ext cx="190474" cy="153888"/>
              </a:xfrm>
              <a:prstGeom prst="rect">
                <a:avLst/>
              </a:prstGeom>
              <a:solidFill>
                <a:srgbClr val="85D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00"/>
              </a:p>
            </p:txBody>
          </p:sp>
        </p:grpSp>
        <p:sp>
          <p:nvSpPr>
            <p:cNvPr id="56" name="Rectangle 10">
              <a:extLst>
                <a:ext uri="{FF2B5EF4-FFF2-40B4-BE49-F238E27FC236}">
                  <a16:creationId xmlns:a16="http://schemas.microsoft.com/office/drawing/2014/main" id="{E0C435CD-42E3-9BA6-0406-05E47F0A35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3744" y="4802622"/>
              <a:ext cx="6727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Nausea</a:t>
              </a:r>
            </a:p>
          </p:txBody>
        </p:sp>
        <p:sp>
          <p:nvSpPr>
            <p:cNvPr id="57" name="Line 15">
              <a:extLst>
                <a:ext uri="{FF2B5EF4-FFF2-40B4-BE49-F238E27FC236}">
                  <a16:creationId xmlns:a16="http://schemas.microsoft.com/office/drawing/2014/main" id="{A7064BCA-5AC4-5AC4-BB04-ED71AC071D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4674" y="4894955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44099016-D47C-F7BB-9DCE-19511431E630}"/>
                </a:ext>
              </a:extLst>
            </p:cNvPr>
            <p:cNvSpPr/>
            <p:nvPr/>
          </p:nvSpPr>
          <p:spPr>
            <a:xfrm>
              <a:off x="5067300" y="4818011"/>
              <a:ext cx="1621606" cy="153888"/>
            </a:xfrm>
            <a:prstGeom prst="rect">
              <a:avLst/>
            </a:prstGeom>
            <a:solidFill>
              <a:srgbClr val="E1F7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33CAE103-153C-D290-1872-0EE29A86BBE6}"/>
                </a:ext>
              </a:extLst>
            </p:cNvPr>
            <p:cNvGrpSpPr/>
            <p:nvPr/>
          </p:nvGrpSpPr>
          <p:grpSpPr>
            <a:xfrm>
              <a:off x="1896193" y="5005326"/>
              <a:ext cx="4792713" cy="184666"/>
              <a:chOff x="1896193" y="5016539"/>
              <a:chExt cx="4792713" cy="184666"/>
            </a:xfrm>
            <a:solidFill>
              <a:srgbClr val="C5F0FF"/>
            </a:solidFill>
          </p:grpSpPr>
          <p:sp>
            <p:nvSpPr>
              <p:cNvPr id="58" name="Rectangle 10">
                <a:extLst>
                  <a:ext uri="{FF2B5EF4-FFF2-40B4-BE49-F238E27FC236}">
                    <a16:creationId xmlns:a16="http://schemas.microsoft.com/office/drawing/2014/main" id="{34CDC466-1A8E-FA6D-6885-A352B08A9D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6193" y="5016539"/>
                <a:ext cx="860346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144000" bIns="0" anchor="ctr">
                <a:spAutoFit/>
              </a:bodyPr>
              <a:lstStyle/>
              <a:p>
                <a:pPr algn="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200">
                    <a:solidFill>
                      <a:schemeClr val="bg2"/>
                    </a:solidFill>
                    <a:latin typeface="Arial" pitchFamily="34" charset="0"/>
                    <a:cs typeface="Arial" pitchFamily="34" charset="0"/>
                  </a:rPr>
                  <a:t>Dysgeusia</a:t>
                </a:r>
              </a:p>
            </p:txBody>
          </p:sp>
          <p:sp>
            <p:nvSpPr>
              <p:cNvPr id="59" name="Line 15">
                <a:extLst>
                  <a:ext uri="{FF2B5EF4-FFF2-40B4-BE49-F238E27FC236}">
                    <a16:creationId xmlns:a16="http://schemas.microsoft.com/office/drawing/2014/main" id="{6E3AE759-EE0F-3A39-0975-6FA4EE36C9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64674" y="5108872"/>
                <a:ext cx="58530" cy="0"/>
              </a:xfrm>
              <a:prstGeom prst="line">
                <a:avLst/>
              </a:prstGeom>
              <a:grpFill/>
              <a:ln w="12700" cap="sq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lIns="0" tIns="0" rIns="0" bIns="0" anchor="ctr">
                <a:no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D6DE8499-E249-EEF3-F1B8-A0F0F01CE222}"/>
                  </a:ext>
                </a:extLst>
              </p:cNvPr>
              <p:cNvSpPr/>
              <p:nvPr/>
            </p:nvSpPr>
            <p:spPr>
              <a:xfrm>
                <a:off x="4388644" y="5031928"/>
                <a:ext cx="2300262" cy="153888"/>
              </a:xfrm>
              <a:prstGeom prst="rect">
                <a:avLst/>
              </a:prstGeom>
              <a:solidFill>
                <a:srgbClr val="E1F7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00"/>
              </a:p>
            </p:txBody>
          </p:sp>
        </p:grpSp>
        <p:sp>
          <p:nvSpPr>
            <p:cNvPr id="60" name="Rectangle 10">
              <a:extLst>
                <a:ext uri="{FF2B5EF4-FFF2-40B4-BE49-F238E27FC236}">
                  <a16:creationId xmlns:a16="http://schemas.microsoft.com/office/drawing/2014/main" id="{6A1A11DD-978C-0140-FE00-C59EA49BD3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4434" y="5208031"/>
              <a:ext cx="73210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Alopecia</a:t>
              </a:r>
            </a:p>
          </p:txBody>
        </p:sp>
        <p:sp>
          <p:nvSpPr>
            <p:cNvPr id="61" name="Line 15">
              <a:extLst>
                <a:ext uri="{FF2B5EF4-FFF2-40B4-BE49-F238E27FC236}">
                  <a16:creationId xmlns:a16="http://schemas.microsoft.com/office/drawing/2014/main" id="{000E8778-BA68-B1D2-DD28-7A5FED2266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64674" y="5300364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150FF25E-E5DC-FA5D-3222-CC37036DD615}"/>
                </a:ext>
              </a:extLst>
            </p:cNvPr>
            <p:cNvSpPr/>
            <p:nvPr/>
          </p:nvSpPr>
          <p:spPr>
            <a:xfrm>
              <a:off x="5160169" y="5223420"/>
              <a:ext cx="1528737" cy="153888"/>
            </a:xfrm>
            <a:prstGeom prst="rect">
              <a:avLst/>
            </a:prstGeom>
            <a:solidFill>
              <a:srgbClr val="E1F7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33" name="Rectangle 10">
              <a:extLst>
                <a:ext uri="{FF2B5EF4-FFF2-40B4-BE49-F238E27FC236}">
                  <a16:creationId xmlns:a16="http://schemas.microsoft.com/office/drawing/2014/main" id="{778D34B1-65F0-2167-0A7E-08001CCB2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93777" y="5702734"/>
              <a:ext cx="9922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Incidence (%)</a:t>
              </a:r>
            </a:p>
          </p:txBody>
        </p: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5A6503F6-1A80-2B37-5BEE-BB2EADD2F4A2}"/>
                </a:ext>
              </a:extLst>
            </p:cNvPr>
            <p:cNvGrpSpPr/>
            <p:nvPr/>
          </p:nvGrpSpPr>
          <p:grpSpPr>
            <a:xfrm>
              <a:off x="9708013" y="4964087"/>
              <a:ext cx="1107615" cy="452918"/>
              <a:chOff x="9187756" y="4672252"/>
              <a:chExt cx="1107615" cy="452918"/>
            </a:xfrm>
          </p:grpSpPr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0298CE3B-31E0-9180-A9CC-399C995255DF}"/>
                  </a:ext>
                </a:extLst>
              </p:cNvPr>
              <p:cNvSpPr/>
              <p:nvPr/>
            </p:nvSpPr>
            <p:spPr>
              <a:xfrm>
                <a:off x="9187756" y="4927766"/>
                <a:ext cx="108000" cy="108000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4934F982-7768-BE8C-8381-C86926D26431}"/>
                  </a:ext>
                </a:extLst>
              </p:cNvPr>
              <p:cNvSpPr/>
              <p:nvPr/>
            </p:nvSpPr>
            <p:spPr>
              <a:xfrm>
                <a:off x="9187756" y="4752119"/>
                <a:ext cx="108000" cy="108000"/>
              </a:xfrm>
              <a:prstGeom prst="rect">
                <a:avLst/>
              </a:prstGeom>
              <a:solidFill>
                <a:srgbClr val="FDF1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7" name="TextBox 136">
                <a:extLst>
                  <a:ext uri="{FF2B5EF4-FFF2-40B4-BE49-F238E27FC236}">
                    <a16:creationId xmlns:a16="http://schemas.microsoft.com/office/drawing/2014/main" id="{EFB3C810-6B1B-6E10-951D-7659DC1A6EBB}"/>
                  </a:ext>
                </a:extLst>
              </p:cNvPr>
              <p:cNvSpPr txBox="1"/>
              <p:nvPr/>
            </p:nvSpPr>
            <p:spPr>
              <a:xfrm>
                <a:off x="9254398" y="4672252"/>
                <a:ext cx="10409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>
                    <a:solidFill>
                      <a:schemeClr val="bg1"/>
                    </a:solidFill>
                  </a:rPr>
                  <a:t>Grade 1–2</a:t>
                </a:r>
              </a:p>
            </p:txBody>
          </p:sp>
          <p:sp>
            <p:nvSpPr>
              <p:cNvPr id="138" name="TextBox 137">
                <a:extLst>
                  <a:ext uri="{FF2B5EF4-FFF2-40B4-BE49-F238E27FC236}">
                    <a16:creationId xmlns:a16="http://schemas.microsoft.com/office/drawing/2014/main" id="{ABB9AB4B-1648-3C70-606B-050DBCEDC590}"/>
                  </a:ext>
                </a:extLst>
              </p:cNvPr>
              <p:cNvSpPr txBox="1"/>
              <p:nvPr/>
            </p:nvSpPr>
            <p:spPr>
              <a:xfrm>
                <a:off x="9254399" y="4848171"/>
                <a:ext cx="89554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>
                    <a:solidFill>
                      <a:schemeClr val="bg1"/>
                    </a:solidFill>
                  </a:rPr>
                  <a:t>Grade ≥3</a:t>
                </a:r>
              </a:p>
            </p:txBody>
          </p: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2FCA7EC5-3B1B-405B-31F8-1BC550C6B9F9}"/>
                </a:ext>
              </a:extLst>
            </p:cNvPr>
            <p:cNvGrpSpPr/>
            <p:nvPr/>
          </p:nvGrpSpPr>
          <p:grpSpPr>
            <a:xfrm rot="10800000">
              <a:off x="6687803" y="4007195"/>
              <a:ext cx="1675147" cy="153888"/>
              <a:chOff x="5013759" y="4008386"/>
              <a:chExt cx="1675147" cy="153888"/>
            </a:xfrm>
          </p:grpSpPr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3C902901-EFC8-97CD-91F1-56E04E450AA8}"/>
                  </a:ext>
                </a:extLst>
              </p:cNvPr>
              <p:cNvSpPr/>
              <p:nvPr/>
            </p:nvSpPr>
            <p:spPr>
              <a:xfrm>
                <a:off x="5013759" y="4008386"/>
                <a:ext cx="1609725" cy="153888"/>
              </a:xfrm>
              <a:prstGeom prst="rect">
                <a:avLst/>
              </a:prstGeom>
              <a:solidFill>
                <a:srgbClr val="FDF1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A642B5B1-2E3C-CD73-5BFD-D9D49B13BE18}"/>
                  </a:ext>
                </a:extLst>
              </p:cNvPr>
              <p:cNvSpPr/>
              <p:nvPr/>
            </p:nvSpPr>
            <p:spPr>
              <a:xfrm>
                <a:off x="6590147" y="4008386"/>
                <a:ext cx="98759" cy="153888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00"/>
              </a:p>
            </p:txBody>
          </p:sp>
        </p:grp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CC6A647F-0F92-3466-989D-4684B45F5E5E}"/>
                </a:ext>
              </a:extLst>
            </p:cNvPr>
            <p:cNvSpPr/>
            <p:nvPr/>
          </p:nvSpPr>
          <p:spPr>
            <a:xfrm rot="10800000">
              <a:off x="6687802" y="4209899"/>
              <a:ext cx="589297" cy="153888"/>
            </a:xfrm>
            <a:prstGeom prst="rect">
              <a:avLst/>
            </a:prstGeom>
            <a:solidFill>
              <a:srgbClr val="FDF1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09C59650-7330-A5C3-763D-E9E4A93E95C7}"/>
                </a:ext>
              </a:extLst>
            </p:cNvPr>
            <p:cNvSpPr/>
            <p:nvPr/>
          </p:nvSpPr>
          <p:spPr>
            <a:xfrm rot="10800000">
              <a:off x="6687801" y="4412602"/>
              <a:ext cx="591679" cy="153888"/>
            </a:xfrm>
            <a:prstGeom prst="rect">
              <a:avLst/>
            </a:prstGeom>
            <a:solidFill>
              <a:srgbClr val="FDF1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79289DE9-0DE0-1F54-BE7D-99700693837B}"/>
                </a:ext>
              </a:extLst>
            </p:cNvPr>
            <p:cNvGrpSpPr/>
            <p:nvPr/>
          </p:nvGrpSpPr>
          <p:grpSpPr>
            <a:xfrm rot="10800000">
              <a:off x="6687802" y="4615306"/>
              <a:ext cx="884573" cy="153888"/>
              <a:chOff x="5804334" y="4008386"/>
              <a:chExt cx="884573" cy="153888"/>
            </a:xfrm>
          </p:grpSpPr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A8F5C91D-900E-5F76-CA30-EA0F64830B78}"/>
                  </a:ext>
                </a:extLst>
              </p:cNvPr>
              <p:cNvSpPr/>
              <p:nvPr/>
            </p:nvSpPr>
            <p:spPr>
              <a:xfrm>
                <a:off x="5804334" y="4008386"/>
                <a:ext cx="802482" cy="153888"/>
              </a:xfrm>
              <a:prstGeom prst="rect">
                <a:avLst/>
              </a:prstGeom>
              <a:solidFill>
                <a:srgbClr val="FDF1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00"/>
              </a:p>
            </p:txBody>
          </p:sp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BA387C01-10A8-CB9A-93CA-598730FDA8B9}"/>
                  </a:ext>
                </a:extLst>
              </p:cNvPr>
              <p:cNvSpPr/>
              <p:nvPr/>
            </p:nvSpPr>
            <p:spPr>
              <a:xfrm>
                <a:off x="6590147" y="4008386"/>
                <a:ext cx="98760" cy="153888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200"/>
              </a:p>
            </p:txBody>
          </p:sp>
        </p:grp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C0D8679E-16E2-D799-4AB6-064E3EE019C1}"/>
                </a:ext>
              </a:extLst>
            </p:cNvPr>
            <p:cNvSpPr/>
            <p:nvPr/>
          </p:nvSpPr>
          <p:spPr>
            <a:xfrm rot="10800000">
              <a:off x="6687800" y="4818010"/>
              <a:ext cx="986968" cy="153888"/>
            </a:xfrm>
            <a:prstGeom prst="rect">
              <a:avLst/>
            </a:prstGeom>
            <a:solidFill>
              <a:srgbClr val="FDF1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BD30ACC1-4508-371D-C710-AAEE6B91FC03}"/>
                </a:ext>
              </a:extLst>
            </p:cNvPr>
            <p:cNvSpPr/>
            <p:nvPr/>
          </p:nvSpPr>
          <p:spPr>
            <a:xfrm rot="10800000">
              <a:off x="6687799" y="5020714"/>
              <a:ext cx="296406" cy="153888"/>
            </a:xfrm>
            <a:prstGeom prst="rect">
              <a:avLst/>
            </a:prstGeom>
            <a:solidFill>
              <a:srgbClr val="FDF1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86" name="Line 15">
              <a:extLst>
                <a:ext uri="{FF2B5EF4-FFF2-40B4-BE49-F238E27FC236}">
                  <a16:creationId xmlns:a16="http://schemas.microsoft.com/office/drawing/2014/main" id="{657080C9-D1A6-8D22-0358-19957AC0CB8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5887527" y="4721917"/>
              <a:ext cx="1604757" cy="0"/>
            </a:xfrm>
            <a:prstGeom prst="line">
              <a:avLst/>
            </a:prstGeom>
            <a:noFill/>
            <a:ln w="12700" cap="sq">
              <a:solidFill>
                <a:schemeClr val="bg1">
                  <a:lumMod val="6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5C0E6532-AC36-5E5C-EAEA-B90295885B15}"/>
              </a:ext>
            </a:extLst>
          </p:cNvPr>
          <p:cNvGrpSpPr/>
          <p:nvPr/>
        </p:nvGrpSpPr>
        <p:grpSpPr>
          <a:xfrm>
            <a:off x="2413517" y="3658783"/>
            <a:ext cx="9882509" cy="215444"/>
            <a:chOff x="537121" y="3610658"/>
            <a:chExt cx="9882509" cy="215444"/>
          </a:xfrm>
        </p:grpSpPr>
        <p:sp>
          <p:nvSpPr>
            <p:cNvPr id="154" name="Rectangle 10">
              <a:extLst>
                <a:ext uri="{FF2B5EF4-FFF2-40B4-BE49-F238E27FC236}">
                  <a16:creationId xmlns:a16="http://schemas.microsoft.com/office/drawing/2014/main" id="{CA4E4B7D-BFF5-88CD-02D6-F4606C0C15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7121" y="3610658"/>
              <a:ext cx="568674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108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 dirty="0">
                  <a:solidFill>
                    <a:srgbClr val="00B0F0"/>
                  </a:solidFill>
                  <a:latin typeface="Arial" pitchFamily="34" charset="0"/>
                  <a:cs typeface="Arial" pitchFamily="34" charset="0"/>
                </a:rPr>
                <a:t>Mevrometostat 1250 mg BID empty stomach + enzalutamide </a:t>
              </a:r>
            </a:p>
          </p:txBody>
        </p:sp>
        <p:sp>
          <p:nvSpPr>
            <p:cNvPr id="155" name="Rectangle 10">
              <a:extLst>
                <a:ext uri="{FF2B5EF4-FFF2-40B4-BE49-F238E27FC236}">
                  <a16:creationId xmlns:a16="http://schemas.microsoft.com/office/drawing/2014/main" id="{1952FA16-4675-E586-D0E8-D82BA7E143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0194" y="3641435"/>
              <a:ext cx="423943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08000" tIns="0" rIns="108000" bIns="0" anchor="ctr"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400" b="1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Enzalutamide alone </a:t>
              </a:r>
            </a:p>
          </p:txBody>
        </p:sp>
      </p:grpSp>
      <p:sp>
        <p:nvSpPr>
          <p:cNvPr id="7" name="Rectangle 10">
            <a:extLst>
              <a:ext uri="{FF2B5EF4-FFF2-40B4-BE49-F238E27FC236}">
                <a16:creationId xmlns:a16="http://schemas.microsoft.com/office/drawing/2014/main" id="{3E64BAAD-75BD-403B-90C7-3BC3BE2C809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43980" y="4341967"/>
            <a:ext cx="2766643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 anchor="b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400" b="1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Most common TEAEs</a:t>
            </a:r>
            <a:br>
              <a:rPr lang="pt-BR" sz="1400" b="1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</a:br>
            <a:r>
              <a:rPr lang="pt-BR" sz="1400" b="1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(&gt;30% of patients in </a:t>
            </a:r>
            <a:br>
              <a:rPr lang="pt-BR" sz="1400" b="1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</a:br>
            <a:r>
              <a:rPr lang="pt-BR" sz="1400" b="1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either treatment group)</a:t>
            </a:r>
            <a:endParaRPr lang="en-US" sz="1400" b="1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0327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B017E-0FF1-8C18-90F7-3932F7AD4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65124"/>
            <a:ext cx="10972800" cy="845111"/>
          </a:xfrm>
        </p:spPr>
        <p:txBody>
          <a:bodyPr>
            <a:normAutofit/>
          </a:bodyPr>
          <a:lstStyle/>
          <a:p>
            <a:r>
              <a:rPr lang="en-US"/>
              <a:t>PK exposure comparison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6C8D40-42E6-9570-A088-96FC6DBA8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3F7A0-71F0-446B-9DE8-6D75BE64EE0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A29DF-13F7-3BCF-A70C-846023D786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z="1000"/>
              <a:t>Michael Thomas Schweizer</a:t>
            </a:r>
            <a:endParaRPr lang="en-US"/>
          </a:p>
        </p:txBody>
      </p:sp>
      <p:graphicFrame>
        <p:nvGraphicFramePr>
          <p:cNvPr id="8" name="Content Placeholder 9">
            <a:extLst>
              <a:ext uri="{FF2B5EF4-FFF2-40B4-BE49-F238E27FC236}">
                <a16:creationId xmlns:a16="http://schemas.microsoft.com/office/drawing/2014/main" id="{2AEC01D4-3DE8-5580-F60F-2C2E80A941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3564546"/>
              </p:ext>
            </p:extLst>
          </p:nvPr>
        </p:nvGraphicFramePr>
        <p:xfrm>
          <a:off x="755875" y="1955110"/>
          <a:ext cx="5115449" cy="162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449">
                  <a:extLst>
                    <a:ext uri="{9D8B030D-6E8A-4147-A177-3AD203B41FA5}">
                      <a16:colId xmlns:a16="http://schemas.microsoft.com/office/drawing/2014/main" val="1873249502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3292351913"/>
                    </a:ext>
                  </a:extLst>
                </a:gridCol>
                <a:gridCol w="1548000">
                  <a:extLst>
                    <a:ext uri="{9D8B030D-6E8A-4147-A177-3AD203B41FA5}">
                      <a16:colId xmlns:a16="http://schemas.microsoft.com/office/drawing/2014/main" val="570032578"/>
                    </a:ext>
                  </a:extLst>
                </a:gridCol>
              </a:tblGrid>
              <a:tr h="664734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Geometric mean (geometric % coefficient of variation)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55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Mevrometostat</a:t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1250 mg BID</a:t>
                      </a:r>
                      <a:br>
                        <a:rPr lang="en-US" sz="1600" dirty="0">
                          <a:solidFill>
                            <a:schemeClr val="bg1"/>
                          </a:solidFill>
                        </a:rPr>
                      </a:b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empty stomach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(n=51)</a:t>
                      </a:r>
                      <a:r>
                        <a:rPr kumimoji="0" lang="en-US" sz="16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†</a:t>
                      </a: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Mevrometostat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875 mg BID with food</a:t>
                      </a:r>
                    </a:p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(n=12)</a:t>
                      </a:r>
                      <a:r>
                        <a:rPr lang="en-US" sz="1600" baseline="30000" dirty="0">
                          <a:solidFill>
                            <a:schemeClr val="bg1"/>
                          </a:solidFill>
                        </a:rPr>
                        <a:t>‡</a:t>
                      </a:r>
                    </a:p>
                  </a:txBody>
                  <a:tcPr marL="0" marR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387157"/>
                  </a:ext>
                </a:extLst>
              </a:tr>
              <a:tr h="174474">
                <a:tc>
                  <a:txBody>
                    <a:bodyPr/>
                    <a:lstStyle/>
                    <a:p>
                      <a:pPr marL="0" indent="0"/>
                      <a:r>
                        <a:rPr lang="en-US" sz="1600" b="0">
                          <a:solidFill>
                            <a:schemeClr val="bg1"/>
                          </a:solidFill>
                        </a:rPr>
                        <a:t>AUC</a:t>
                      </a:r>
                      <a:r>
                        <a:rPr lang="en-US" sz="1600" b="0" baseline="-25000">
                          <a:solidFill>
                            <a:schemeClr val="bg1"/>
                          </a:solidFill>
                        </a:rPr>
                        <a:t>tau</a:t>
                      </a:r>
                      <a:r>
                        <a:rPr lang="en-US" sz="1600" b="0">
                          <a:solidFill>
                            <a:schemeClr val="bg1"/>
                          </a:solidFill>
                        </a:rPr>
                        <a:t> (h*ng/mL)</a:t>
                      </a:r>
                    </a:p>
                  </a:txBody>
                  <a:tcPr marT="18000" marB="18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chemeClr val="bg1"/>
                          </a:solidFill>
                        </a:rPr>
                        <a:t>8733 (56)</a:t>
                      </a:r>
                    </a:p>
                  </a:txBody>
                  <a:tcPr marT="18000" marB="18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>
                        <a:alpha val="1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chemeClr val="bg1"/>
                          </a:solidFill>
                        </a:rPr>
                        <a:t>9631 (44)</a:t>
                      </a:r>
                    </a:p>
                  </a:txBody>
                  <a:tcPr marT="18000" marB="18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0940585"/>
                  </a:ext>
                </a:extLst>
              </a:tr>
              <a:tr h="932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</a:rPr>
                        <a:t>C</a:t>
                      </a:r>
                      <a:r>
                        <a:rPr lang="en-US" sz="1600" b="0" baseline="-25000">
                          <a:solidFill>
                            <a:schemeClr val="bg1"/>
                          </a:solidFill>
                        </a:rPr>
                        <a:t>max</a:t>
                      </a:r>
                      <a:r>
                        <a:rPr lang="en-US" sz="1600" b="0">
                          <a:solidFill>
                            <a:schemeClr val="bg1"/>
                          </a:solidFill>
                        </a:rPr>
                        <a:t> (ng/mL)</a:t>
                      </a:r>
                    </a:p>
                  </a:txBody>
                  <a:tcPr marT="18000" marB="18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67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>
                          <a:solidFill>
                            <a:schemeClr val="bg1"/>
                          </a:solidFill>
                        </a:rPr>
                        <a:t>2371 (54)</a:t>
                      </a:r>
                    </a:p>
                  </a:txBody>
                  <a:tcPr marT="18000" marB="18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chemeClr val="bg1"/>
                          </a:solidFill>
                        </a:rPr>
                        <a:t>1868 (85)</a:t>
                      </a:r>
                    </a:p>
                  </a:txBody>
                  <a:tcPr marT="18000" marB="18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4830421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2043D035-78AE-1978-14F4-91A777D68907}"/>
              </a:ext>
            </a:extLst>
          </p:cNvPr>
          <p:cNvSpPr txBox="1"/>
          <p:nvPr/>
        </p:nvSpPr>
        <p:spPr>
          <a:xfrm>
            <a:off x="6742998" y="1504870"/>
            <a:ext cx="5038324" cy="338554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</a:rPr>
              <a:t>Plasma mevrometostat AUC</a:t>
            </a:r>
            <a:r>
              <a:rPr lang="en-US" sz="1600" b="1" baseline="-25000">
                <a:solidFill>
                  <a:schemeClr val="bg1"/>
                </a:solidFill>
              </a:rPr>
              <a:t>tau</a:t>
            </a:r>
            <a:endParaRPr lang="en-US" sz="1600" b="1">
              <a:solidFill>
                <a:schemeClr val="bg1"/>
              </a:solidFill>
            </a:endParaRPr>
          </a:p>
        </p:txBody>
      </p:sp>
      <p:sp>
        <p:nvSpPr>
          <p:cNvPr id="12" name="Text Placeholder 40">
            <a:extLst>
              <a:ext uri="{FF2B5EF4-FFF2-40B4-BE49-F238E27FC236}">
                <a16:creationId xmlns:a16="http://schemas.microsoft.com/office/drawing/2014/main" id="{589F316B-1655-257A-877B-00EBCC9B554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763" y="6019800"/>
            <a:ext cx="10972800" cy="176213"/>
          </a:xfrm>
        </p:spPr>
        <p:txBody>
          <a:bodyPr/>
          <a:lstStyle/>
          <a:p>
            <a:r>
              <a:rPr lang="en-US" dirty="0"/>
              <a:t>Data cutoff: September 2, 2024. </a:t>
            </a:r>
            <a:br>
              <a:rPr lang="en-US" dirty="0"/>
            </a:br>
            <a:r>
              <a:rPr lang="en-GB" dirty="0"/>
              <a:t>Box plot provides the median and 25% and 75% quartiles, with whiskers to the last data points within 1.5 times the interquartile range. Stars represent geometric means and circles represent individual values</a:t>
            </a:r>
            <a:br>
              <a:rPr lang="en-US" dirty="0"/>
            </a:br>
            <a:r>
              <a:rPr kumimoji="0" lang="en-US" sz="900" b="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†</a:t>
            </a:r>
            <a:r>
              <a:rPr kumimoji="0" lang="en-US" sz="9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Arial" panose="020B0604020202020204" pitchFamily="34" charset="0"/>
                <a:cs typeface="Arial" panose="020B0604020202020204" pitchFamily="34" charset="0"/>
              </a:rPr>
              <a:t>atients in the dose-escalation and dose-expansion cohorts that received mevrometostat 1250 mg on an empty stomach and had PK data available</a:t>
            </a:r>
            <a:br>
              <a:rPr lang="en-US" dirty="0">
                <a:ea typeface="Arial" panose="020B0604020202020204" pitchFamily="34" charset="0"/>
              </a:rPr>
            </a:br>
            <a:r>
              <a:rPr lang="en-US" sz="900" baseline="30000" dirty="0"/>
              <a:t>‡</a:t>
            </a:r>
            <a:r>
              <a:rPr lang="en-US" dirty="0"/>
              <a:t>P</a:t>
            </a:r>
            <a:r>
              <a:rPr lang="en-US" sz="900" dirty="0"/>
              <a:t>atients from the dose escalation cohort that received mevrometostat 875 mg with food and had PK data available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/>
              <a:t>AUC, area under the curve; BID, twice daily; </a:t>
            </a:r>
            <a:r>
              <a:rPr lang="en-US" dirty="0" err="1"/>
              <a:t>C</a:t>
            </a:r>
            <a:r>
              <a:rPr lang="en-US" baseline="-25000" dirty="0" err="1"/>
              <a:t>max</a:t>
            </a:r>
            <a:r>
              <a:rPr lang="en-US" dirty="0"/>
              <a:t>, maximum concentration; GI, gastrointestinal; PK, pharmacokinetic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674E7E-F752-B843-9AEC-7F0D5220F9DF}"/>
              </a:ext>
            </a:extLst>
          </p:cNvPr>
          <p:cNvSpPr txBox="1"/>
          <p:nvPr/>
        </p:nvSpPr>
        <p:spPr>
          <a:xfrm>
            <a:off x="669472" y="1000402"/>
            <a:ext cx="10831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Plasma exposure with mevrometostat 875 mg with food was similar to mevrometostat 1250 mg on an empty stomach</a:t>
            </a:r>
          </a:p>
        </p:txBody>
      </p: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E54FAFFB-33E4-88FD-D163-D17A6C0E05FD}"/>
              </a:ext>
            </a:extLst>
          </p:cNvPr>
          <p:cNvGrpSpPr/>
          <p:nvPr/>
        </p:nvGrpSpPr>
        <p:grpSpPr>
          <a:xfrm>
            <a:off x="6076623" y="1934346"/>
            <a:ext cx="5629403" cy="3562094"/>
            <a:chOff x="6076623" y="1934346"/>
            <a:chExt cx="5629403" cy="3562094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464137FF-1399-261B-8952-11B8CA5C1E0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94907" y="2024135"/>
              <a:ext cx="4511119" cy="2731221"/>
            </a:xfrm>
            <a:custGeom>
              <a:avLst/>
              <a:gdLst>
                <a:gd name="T0" fmla="*/ 0 w 3067"/>
                <a:gd name="T1" fmla="*/ 0 h 1963"/>
                <a:gd name="T2" fmla="*/ 0 w 3067"/>
                <a:gd name="T3" fmla="*/ 2147483647 h 1963"/>
                <a:gd name="T4" fmla="*/ 2147483647 w 3067"/>
                <a:gd name="T5" fmla="*/ 2147483647 h 1963"/>
                <a:gd name="T6" fmla="*/ 0 60000 65536"/>
                <a:gd name="T7" fmla="*/ 0 60000 65536"/>
                <a:gd name="T8" fmla="*/ 0 60000 65536"/>
                <a:gd name="T9" fmla="*/ 0 w 3067"/>
                <a:gd name="T10" fmla="*/ 0 h 1963"/>
                <a:gd name="T11" fmla="*/ 3067 w 3067"/>
                <a:gd name="T12" fmla="*/ 1963 h 196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067" h="1963">
                  <a:moveTo>
                    <a:pt x="0" y="0"/>
                  </a:moveTo>
                  <a:lnTo>
                    <a:pt x="0" y="1963"/>
                  </a:lnTo>
                  <a:lnTo>
                    <a:pt x="3067" y="1963"/>
                  </a:lnTo>
                </a:path>
              </a:pathLst>
            </a:custGeom>
            <a:noFill/>
            <a:ln w="12700" cap="sq" cmpd="sng">
              <a:solidFill>
                <a:schemeClr val="bg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Line 15">
              <a:extLst>
                <a:ext uri="{FF2B5EF4-FFF2-40B4-BE49-F238E27FC236}">
                  <a16:creationId xmlns:a16="http://schemas.microsoft.com/office/drawing/2014/main" id="{3D16F802-2CAC-613E-683C-F440E8F473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36377" y="2274329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0">
              <a:extLst>
                <a:ext uri="{FF2B5EF4-FFF2-40B4-BE49-F238E27FC236}">
                  <a16:creationId xmlns:a16="http://schemas.microsoft.com/office/drawing/2014/main" id="{1B1E621B-3D91-B8F2-1D74-952EF721044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4954911" y="3145845"/>
              <a:ext cx="276664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 anchor="b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pt-BR" sz="1400" b="1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Plasma mevrometostat </a:t>
              </a:r>
              <a:br>
                <a:rPr lang="pt-BR" sz="1400" b="1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pt-BR" sz="1400" b="1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AUC</a:t>
              </a:r>
              <a:r>
                <a:rPr lang="pt-BR" sz="1400" b="1" baseline="-250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tau</a:t>
              </a:r>
              <a:r>
                <a:rPr lang="pt-BR" sz="1400" b="1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 (h*ng/mL)</a:t>
              </a:r>
              <a:endParaRPr lang="en-US" sz="1400" b="1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0">
              <a:extLst>
                <a:ext uri="{FF2B5EF4-FFF2-40B4-BE49-F238E27FC236}">
                  <a16:creationId xmlns:a16="http://schemas.microsoft.com/office/drawing/2014/main" id="{D457E09F-2DF6-442D-A6AC-0611AE2EE8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4759" y="2184377"/>
              <a:ext cx="61348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50,000</a:t>
              </a:r>
            </a:p>
          </p:txBody>
        </p: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E6FCEB7E-6BF4-12AF-5292-782927E91E51}"/>
                </a:ext>
              </a:extLst>
            </p:cNvPr>
            <p:cNvGrpSpPr/>
            <p:nvPr/>
          </p:nvGrpSpPr>
          <p:grpSpPr>
            <a:xfrm>
              <a:off x="7194907" y="3519487"/>
              <a:ext cx="1765581" cy="1976953"/>
              <a:chOff x="7194907" y="3519487"/>
              <a:chExt cx="1765581" cy="1976953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C412277D-99EE-1773-CB64-0FAB3E3F1B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94907" y="4741055"/>
                <a:ext cx="1765581" cy="7553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108000" rIns="0" bIns="0"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0" dirty="0">
                    <a:solidFill>
                      <a:schemeClr val="bg2"/>
                    </a:solidFill>
                    <a:latin typeface="Arial" pitchFamily="34" charset="0"/>
                    <a:cs typeface="Arial" pitchFamily="34" charset="0"/>
                  </a:rPr>
                  <a:t>Mevrometostat </a:t>
                </a:r>
                <a:br>
                  <a:rPr lang="en-US" sz="1400" dirty="0">
                    <a:solidFill>
                      <a:schemeClr val="bg2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1400" dirty="0">
                    <a:solidFill>
                      <a:schemeClr val="bg2"/>
                    </a:solidFill>
                    <a:latin typeface="Arial" pitchFamily="34" charset="0"/>
                    <a:cs typeface="Arial" pitchFamily="34" charset="0"/>
                  </a:rPr>
                  <a:t>1250 mg BID </a:t>
                </a:r>
                <a:br>
                  <a:rPr lang="en-US" sz="1400" dirty="0">
                    <a:solidFill>
                      <a:schemeClr val="bg2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1400" dirty="0">
                    <a:solidFill>
                      <a:schemeClr val="bg2"/>
                    </a:solidFill>
                    <a:latin typeface="Arial" pitchFamily="34" charset="0"/>
                    <a:cs typeface="Arial" pitchFamily="34" charset="0"/>
                  </a:rPr>
                  <a:t>empty stomach</a:t>
                </a:r>
              </a:p>
            </p:txBody>
          </p:sp>
          <p:sp>
            <p:nvSpPr>
              <p:cNvPr id="13" name="Line 20">
                <a:extLst>
                  <a:ext uri="{FF2B5EF4-FFF2-40B4-BE49-F238E27FC236}">
                    <a16:creationId xmlns:a16="http://schemas.microsoft.com/office/drawing/2014/main" id="{E3F7755F-F3F5-7043-07DC-F1DD432F4F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6200000">
                <a:off x="8077863" y="4793523"/>
                <a:ext cx="58530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0" tIns="0" rIns="0" bIns="0" anchor="ctr">
                <a:no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E805D764-9832-83DF-70C0-3AADDE35B373}"/>
                  </a:ext>
                </a:extLst>
              </p:cNvPr>
              <p:cNvGrpSpPr/>
              <p:nvPr/>
            </p:nvGrpSpPr>
            <p:grpSpPr>
              <a:xfrm>
                <a:off x="7832094" y="3674269"/>
                <a:ext cx="550068" cy="897731"/>
                <a:chOff x="7224712" y="3674269"/>
                <a:chExt cx="550068" cy="897731"/>
              </a:xfrm>
            </p:grpSpPr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A864B7B1-057B-25B3-7558-FFBAA2242C41}"/>
                    </a:ext>
                  </a:extLst>
                </p:cNvPr>
                <p:cNvCxnSpPr/>
                <p:nvPr/>
              </p:nvCxnSpPr>
              <p:spPr>
                <a:xfrm>
                  <a:off x="7224712" y="3674269"/>
                  <a:ext cx="550068" cy="0"/>
                </a:xfrm>
                <a:prstGeom prst="line">
                  <a:avLst/>
                </a:prstGeom>
                <a:ln w="12700" cap="sq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7E099188-D2F4-EF9D-C66B-974A721C824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224712" y="4572000"/>
                  <a:ext cx="550068" cy="0"/>
                </a:xfrm>
                <a:prstGeom prst="line">
                  <a:avLst/>
                </a:prstGeom>
                <a:ln w="12700" cap="sq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324701BE-1FD2-D22A-F7D6-9B46C3FE2B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99746" y="3682008"/>
                  <a:ext cx="0" cy="882253"/>
                </a:xfrm>
                <a:prstGeom prst="line">
                  <a:avLst/>
                </a:prstGeom>
                <a:ln w="12700" cap="sq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D1F1312D-3D40-82A5-6030-D4F7B9A228BD}"/>
                  </a:ext>
                </a:extLst>
              </p:cNvPr>
              <p:cNvSpPr/>
              <p:nvPr/>
            </p:nvSpPr>
            <p:spPr>
              <a:xfrm>
                <a:off x="7561822" y="4126706"/>
                <a:ext cx="1090612" cy="350044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2D1C6B90-9C8C-0858-5379-04859E73DC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61822" y="4298157"/>
                <a:ext cx="1090612" cy="0"/>
              </a:xfrm>
              <a:prstGeom prst="line">
                <a:avLst/>
              </a:prstGeom>
              <a:ln w="15875" cap="flat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0154A119-4DA6-B8DA-434F-99DBC9B8D9C3}"/>
                  </a:ext>
                </a:extLst>
              </p:cNvPr>
              <p:cNvSpPr/>
              <p:nvPr/>
            </p:nvSpPr>
            <p:spPr>
              <a:xfrm>
                <a:off x="8089128" y="3519487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91566DDF-72EA-FDD6-5020-BC6289ADB23A}"/>
                  </a:ext>
                </a:extLst>
              </p:cNvPr>
              <p:cNvSpPr/>
              <p:nvPr/>
            </p:nvSpPr>
            <p:spPr>
              <a:xfrm>
                <a:off x="8089128" y="3564730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44D52E8D-182A-784D-8D04-03F33143676A}"/>
                  </a:ext>
                </a:extLst>
              </p:cNvPr>
              <p:cNvSpPr/>
              <p:nvPr/>
            </p:nvSpPr>
            <p:spPr>
              <a:xfrm>
                <a:off x="8089128" y="3652836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6039C40F-9BFD-7905-FF85-2801B181BA5E}"/>
                  </a:ext>
                </a:extLst>
              </p:cNvPr>
              <p:cNvSpPr/>
              <p:nvPr/>
            </p:nvSpPr>
            <p:spPr>
              <a:xfrm>
                <a:off x="8089128" y="3860005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FDC4E26C-069D-6659-0EF1-51E71E7FB842}"/>
                  </a:ext>
                </a:extLst>
              </p:cNvPr>
              <p:cNvSpPr/>
              <p:nvPr/>
            </p:nvSpPr>
            <p:spPr>
              <a:xfrm>
                <a:off x="8089128" y="3938586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D4FD617D-B023-128D-E047-D8F5A1863FE8}"/>
                  </a:ext>
                </a:extLst>
              </p:cNvPr>
              <p:cNvSpPr/>
              <p:nvPr/>
            </p:nvSpPr>
            <p:spPr>
              <a:xfrm>
                <a:off x="8089128" y="4060029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B3CD2A6E-1B04-AE5F-0DCA-796D1358448D}"/>
                  </a:ext>
                </a:extLst>
              </p:cNvPr>
              <p:cNvSpPr/>
              <p:nvPr/>
            </p:nvSpPr>
            <p:spPr>
              <a:xfrm>
                <a:off x="8089128" y="4076698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05194604-11E0-6662-4550-AA4723323C94}"/>
                  </a:ext>
                </a:extLst>
              </p:cNvPr>
              <p:cNvSpPr/>
              <p:nvPr/>
            </p:nvSpPr>
            <p:spPr>
              <a:xfrm>
                <a:off x="8089128" y="4083842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7B301680-21E4-D32C-B1D2-BC9DED59BD71}"/>
                  </a:ext>
                </a:extLst>
              </p:cNvPr>
              <p:cNvSpPr/>
              <p:nvPr/>
            </p:nvSpPr>
            <p:spPr>
              <a:xfrm>
                <a:off x="8089128" y="4133848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0CA563C5-B3CA-3433-2093-3838447E0E7F}"/>
                  </a:ext>
                </a:extLst>
              </p:cNvPr>
              <p:cNvSpPr/>
              <p:nvPr/>
            </p:nvSpPr>
            <p:spPr>
              <a:xfrm>
                <a:off x="8089128" y="4145754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2EEAD100-1174-D1D3-CE7E-477955DB4040}"/>
                  </a:ext>
                </a:extLst>
              </p:cNvPr>
              <p:cNvSpPr/>
              <p:nvPr/>
            </p:nvSpPr>
            <p:spPr>
              <a:xfrm>
                <a:off x="8089128" y="4167185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52C1B38C-ED48-6213-AFCD-A5547D93B0D7}"/>
                  </a:ext>
                </a:extLst>
              </p:cNvPr>
              <p:cNvSpPr/>
              <p:nvPr/>
            </p:nvSpPr>
            <p:spPr>
              <a:xfrm>
                <a:off x="8089128" y="4188616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BA97A91B-5874-9F49-67BE-5050A4173F90}"/>
                  </a:ext>
                </a:extLst>
              </p:cNvPr>
              <p:cNvSpPr/>
              <p:nvPr/>
            </p:nvSpPr>
            <p:spPr>
              <a:xfrm>
                <a:off x="8089128" y="4193379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6A193830-3DFF-5B2C-15E8-31B06A22CEA3}"/>
                  </a:ext>
                </a:extLst>
              </p:cNvPr>
              <p:cNvSpPr/>
              <p:nvPr/>
            </p:nvSpPr>
            <p:spPr>
              <a:xfrm>
                <a:off x="8089128" y="4224335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0045D15B-5824-8937-23D4-CE9F0C24F007}"/>
                  </a:ext>
                </a:extLst>
              </p:cNvPr>
              <p:cNvSpPr/>
              <p:nvPr/>
            </p:nvSpPr>
            <p:spPr>
              <a:xfrm>
                <a:off x="8089128" y="4229098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B0A6CA45-B008-C957-1F46-1DE50EDDF136}"/>
                  </a:ext>
                </a:extLst>
              </p:cNvPr>
              <p:cNvSpPr/>
              <p:nvPr/>
            </p:nvSpPr>
            <p:spPr>
              <a:xfrm>
                <a:off x="8089128" y="4326729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1A04FE81-EF9E-3194-16CF-5B634F69E36C}"/>
                  </a:ext>
                </a:extLst>
              </p:cNvPr>
              <p:cNvSpPr/>
              <p:nvPr/>
            </p:nvSpPr>
            <p:spPr>
              <a:xfrm>
                <a:off x="8089128" y="4348160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E335C7E5-A1BC-7C75-7A60-2A9D05781397}"/>
                  </a:ext>
                </a:extLst>
              </p:cNvPr>
              <p:cNvSpPr/>
              <p:nvPr/>
            </p:nvSpPr>
            <p:spPr>
              <a:xfrm>
                <a:off x="8089128" y="4374354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F2F58713-E57A-DF33-BCE7-6D624ADA3D0D}"/>
                  </a:ext>
                </a:extLst>
              </p:cNvPr>
              <p:cNvSpPr/>
              <p:nvPr/>
            </p:nvSpPr>
            <p:spPr>
              <a:xfrm>
                <a:off x="8089128" y="4386260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D267B23E-5D56-5550-783D-C898B3272F91}"/>
                  </a:ext>
                </a:extLst>
              </p:cNvPr>
              <p:cNvSpPr/>
              <p:nvPr/>
            </p:nvSpPr>
            <p:spPr>
              <a:xfrm>
                <a:off x="8089128" y="4398166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1B42C7CA-727C-6208-5932-AF424E8E9FF8}"/>
                  </a:ext>
                </a:extLst>
              </p:cNvPr>
              <p:cNvSpPr/>
              <p:nvPr/>
            </p:nvSpPr>
            <p:spPr>
              <a:xfrm>
                <a:off x="8089128" y="4421978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89311ABA-D9B9-A317-E919-C64C2FDFC22F}"/>
                  </a:ext>
                </a:extLst>
              </p:cNvPr>
              <p:cNvSpPr/>
              <p:nvPr/>
            </p:nvSpPr>
            <p:spPr>
              <a:xfrm>
                <a:off x="8089128" y="4457696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6DE0B4CC-65DD-EDB0-92E2-BA3EC1A5A208}"/>
                  </a:ext>
                </a:extLst>
              </p:cNvPr>
              <p:cNvSpPr/>
              <p:nvPr/>
            </p:nvSpPr>
            <p:spPr>
              <a:xfrm>
                <a:off x="8089128" y="4481508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1E19BF66-9FEA-4210-C317-A1D052302052}"/>
                  </a:ext>
                </a:extLst>
              </p:cNvPr>
              <p:cNvSpPr/>
              <p:nvPr/>
            </p:nvSpPr>
            <p:spPr>
              <a:xfrm>
                <a:off x="8089128" y="4500558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F3A23320-D28C-1160-5A2A-79DFB4931E63}"/>
                  </a:ext>
                </a:extLst>
              </p:cNvPr>
              <p:cNvSpPr/>
              <p:nvPr/>
            </p:nvSpPr>
            <p:spPr>
              <a:xfrm>
                <a:off x="8089128" y="4512465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3D06AF06-0C67-CC74-24DC-81B64E3FE25B}"/>
                  </a:ext>
                </a:extLst>
              </p:cNvPr>
              <p:cNvSpPr/>
              <p:nvPr/>
            </p:nvSpPr>
            <p:spPr>
              <a:xfrm>
                <a:off x="8089128" y="4538658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3FCDDF37-C135-2DDC-6C44-F97854CD8C5E}"/>
                  </a:ext>
                </a:extLst>
              </p:cNvPr>
              <p:cNvSpPr/>
              <p:nvPr/>
            </p:nvSpPr>
            <p:spPr>
              <a:xfrm>
                <a:off x="8089128" y="4557708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rgbClr val="C5F0FF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Star: 5 Points 29">
                <a:extLst>
                  <a:ext uri="{FF2B5EF4-FFF2-40B4-BE49-F238E27FC236}">
                    <a16:creationId xmlns:a16="http://schemas.microsoft.com/office/drawing/2014/main" id="{E4369D42-3294-E16A-2C7A-AEAC24695785}"/>
                  </a:ext>
                </a:extLst>
              </p:cNvPr>
              <p:cNvSpPr/>
              <p:nvPr/>
            </p:nvSpPr>
            <p:spPr>
              <a:xfrm>
                <a:off x="8038235" y="4248315"/>
                <a:ext cx="137786" cy="137786"/>
              </a:xfrm>
              <a:prstGeom prst="star5">
                <a:avLst>
                  <a:gd name="adj" fmla="val 25559"/>
                  <a:gd name="hf" fmla="val 105146"/>
                  <a:gd name="vf" fmla="val 110557"/>
                </a:avLst>
              </a:prstGeom>
              <a:solidFill>
                <a:srgbClr val="00255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9774FCB0-F26D-18DA-51C6-3C6FE0A7CCEA}"/>
                </a:ext>
              </a:extLst>
            </p:cNvPr>
            <p:cNvGrpSpPr/>
            <p:nvPr/>
          </p:nvGrpSpPr>
          <p:grpSpPr>
            <a:xfrm>
              <a:off x="9957352" y="3819524"/>
              <a:ext cx="1706720" cy="1461473"/>
              <a:chOff x="9957352" y="3819524"/>
              <a:chExt cx="1706720" cy="1461473"/>
            </a:xfrm>
          </p:grpSpPr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9178D7FB-C53D-E40B-6905-2AA7234228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57352" y="4741055"/>
                <a:ext cx="1706720" cy="5399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108000" rIns="0" bIns="0"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0" dirty="0">
                    <a:solidFill>
                      <a:schemeClr val="bg2"/>
                    </a:solidFill>
                    <a:latin typeface="Arial" pitchFamily="34" charset="0"/>
                    <a:cs typeface="Arial" pitchFamily="34" charset="0"/>
                  </a:rPr>
                  <a:t>Mevrometostat </a:t>
                </a:r>
                <a:br>
                  <a:rPr lang="en-US" sz="1400" dirty="0">
                    <a:solidFill>
                      <a:schemeClr val="bg2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en-US" sz="1400" dirty="0">
                    <a:solidFill>
                      <a:schemeClr val="bg2"/>
                    </a:solidFill>
                    <a:latin typeface="Arial" pitchFamily="34" charset="0"/>
                    <a:cs typeface="Arial" pitchFamily="34" charset="0"/>
                  </a:rPr>
                  <a:t>875 mg BID with food</a:t>
                </a:r>
              </a:p>
            </p:txBody>
          </p:sp>
          <p:sp>
            <p:nvSpPr>
              <p:cNvPr id="70" name="Line 20">
                <a:extLst>
                  <a:ext uri="{FF2B5EF4-FFF2-40B4-BE49-F238E27FC236}">
                    <a16:creationId xmlns:a16="http://schemas.microsoft.com/office/drawing/2014/main" id="{4A788F04-A46C-03A2-F842-86573C32F5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6200000">
                <a:off x="10781447" y="4793523"/>
                <a:ext cx="58530" cy="0"/>
              </a:xfrm>
              <a:prstGeom prst="line">
                <a:avLst/>
              </a:prstGeom>
              <a:noFill/>
              <a:ln w="12700" cap="sq">
                <a:solidFill>
                  <a:schemeClr val="bg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0" tIns="0" rIns="0" bIns="0" anchor="ctr">
                <a:no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71" name="Group 70">
                <a:extLst>
                  <a:ext uri="{FF2B5EF4-FFF2-40B4-BE49-F238E27FC236}">
                    <a16:creationId xmlns:a16="http://schemas.microsoft.com/office/drawing/2014/main" id="{AB3C825E-875B-5B34-65FC-37180C6F0058}"/>
                  </a:ext>
                </a:extLst>
              </p:cNvPr>
              <p:cNvGrpSpPr/>
              <p:nvPr/>
            </p:nvGrpSpPr>
            <p:grpSpPr>
              <a:xfrm>
                <a:off x="10535678" y="3837940"/>
                <a:ext cx="550068" cy="642620"/>
                <a:chOff x="7224712" y="3674269"/>
                <a:chExt cx="550068" cy="897731"/>
              </a:xfrm>
            </p:grpSpPr>
            <p:cxnSp>
              <p:nvCxnSpPr>
                <p:cNvPr id="72" name="Straight Connector 71">
                  <a:extLst>
                    <a:ext uri="{FF2B5EF4-FFF2-40B4-BE49-F238E27FC236}">
                      <a16:creationId xmlns:a16="http://schemas.microsoft.com/office/drawing/2014/main" id="{30ED38FA-5668-D750-E1B6-6810F4633F01}"/>
                    </a:ext>
                  </a:extLst>
                </p:cNvPr>
                <p:cNvCxnSpPr/>
                <p:nvPr/>
              </p:nvCxnSpPr>
              <p:spPr>
                <a:xfrm>
                  <a:off x="7224712" y="3674269"/>
                  <a:ext cx="550068" cy="0"/>
                </a:xfrm>
                <a:prstGeom prst="line">
                  <a:avLst/>
                </a:prstGeom>
                <a:ln w="12700" cap="sq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>
                  <a:extLst>
                    <a:ext uri="{FF2B5EF4-FFF2-40B4-BE49-F238E27FC236}">
                      <a16:creationId xmlns:a16="http://schemas.microsoft.com/office/drawing/2014/main" id="{4E297545-6E4E-71AD-DA66-6C95895CCE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224712" y="4572000"/>
                  <a:ext cx="550068" cy="0"/>
                </a:xfrm>
                <a:prstGeom prst="line">
                  <a:avLst/>
                </a:prstGeom>
                <a:ln w="12700" cap="sq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D7F1A406-2FE7-907B-E904-06A12765767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99746" y="3682008"/>
                  <a:ext cx="0" cy="882253"/>
                </a:xfrm>
                <a:prstGeom prst="line">
                  <a:avLst/>
                </a:prstGeom>
                <a:ln w="12700" cap="sq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DAA8683A-8076-703E-0299-E61639CE8EF9}"/>
                  </a:ext>
                </a:extLst>
              </p:cNvPr>
              <p:cNvSpPr/>
              <p:nvPr/>
            </p:nvSpPr>
            <p:spPr>
              <a:xfrm>
                <a:off x="10265406" y="4107656"/>
                <a:ext cx="1090612" cy="329724"/>
              </a:xfrm>
              <a:prstGeom prst="rect">
                <a:avLst/>
              </a:prstGeom>
              <a:solidFill>
                <a:schemeClr val="accent6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EF36D795-8968-1AB7-08B8-C07DE9E591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65406" y="4282917"/>
                <a:ext cx="1090612" cy="0"/>
              </a:xfrm>
              <a:prstGeom prst="line">
                <a:avLst/>
              </a:prstGeom>
              <a:ln w="15875" cap="flat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0A594D75-5BF3-3D0F-0351-A535F3A1A9D2}"/>
                  </a:ext>
                </a:extLst>
              </p:cNvPr>
              <p:cNvSpPr/>
              <p:nvPr/>
            </p:nvSpPr>
            <p:spPr>
              <a:xfrm>
                <a:off x="10792712" y="4093367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088BB4B1-BBEA-ACEC-667A-12D11A360F1E}"/>
                  </a:ext>
                </a:extLst>
              </p:cNvPr>
              <p:cNvSpPr/>
              <p:nvPr/>
            </p:nvSpPr>
            <p:spPr>
              <a:xfrm>
                <a:off x="10792712" y="3990974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4AD8802E-7AA5-4666-D3C3-4308E428FDD8}"/>
                  </a:ext>
                </a:extLst>
              </p:cNvPr>
              <p:cNvSpPr/>
              <p:nvPr/>
            </p:nvSpPr>
            <p:spPr>
              <a:xfrm>
                <a:off x="10792712" y="3819524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F386E111-9F68-6FC4-97CD-74AA20A90DC5}"/>
                  </a:ext>
                </a:extLst>
              </p:cNvPr>
              <p:cNvSpPr/>
              <p:nvPr/>
            </p:nvSpPr>
            <p:spPr>
              <a:xfrm>
                <a:off x="10792712" y="4240999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85640A7E-60C5-B9C3-A4AD-F0A2DA52BCDD}"/>
                  </a:ext>
                </a:extLst>
              </p:cNvPr>
              <p:cNvSpPr/>
              <p:nvPr/>
            </p:nvSpPr>
            <p:spPr>
              <a:xfrm>
                <a:off x="10792712" y="4414834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02C65F3F-9C02-B596-9C17-37362D73F475}"/>
                  </a:ext>
                </a:extLst>
              </p:cNvPr>
              <p:cNvSpPr/>
              <p:nvPr/>
            </p:nvSpPr>
            <p:spPr>
              <a:xfrm>
                <a:off x="10792712" y="4464839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9239D507-CB48-842D-BB48-E676E542CA0D}"/>
                  </a:ext>
                </a:extLst>
              </p:cNvPr>
              <p:cNvSpPr/>
              <p:nvPr/>
            </p:nvSpPr>
            <p:spPr>
              <a:xfrm>
                <a:off x="10792712" y="4433883"/>
                <a:ext cx="36000" cy="36000"/>
              </a:xfrm>
              <a:prstGeom prst="ellipse">
                <a:avLst/>
              </a:prstGeom>
              <a:noFill/>
              <a:ln w="6350">
                <a:solidFill>
                  <a:schemeClr val="accent6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" name="Star: 5 Points 92">
                <a:extLst>
                  <a:ext uri="{FF2B5EF4-FFF2-40B4-BE49-F238E27FC236}">
                    <a16:creationId xmlns:a16="http://schemas.microsoft.com/office/drawing/2014/main" id="{60D9FF97-1A0F-5C3D-D4D8-DFA01C7B85C5}"/>
                  </a:ext>
                </a:extLst>
              </p:cNvPr>
              <p:cNvSpPr/>
              <p:nvPr/>
            </p:nvSpPr>
            <p:spPr>
              <a:xfrm>
                <a:off x="10741819" y="4206246"/>
                <a:ext cx="137786" cy="137786"/>
              </a:xfrm>
              <a:prstGeom prst="star5">
                <a:avLst>
                  <a:gd name="adj" fmla="val 25559"/>
                  <a:gd name="hf" fmla="val 105146"/>
                  <a:gd name="vf" fmla="val 110557"/>
                </a:avLst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09" name="Line 15">
              <a:extLst>
                <a:ext uri="{FF2B5EF4-FFF2-40B4-BE49-F238E27FC236}">
                  <a16:creationId xmlns:a16="http://schemas.microsoft.com/office/drawing/2014/main" id="{B2B608B5-7D22-3E49-1547-300900C94D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36377" y="2024298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Rectangle 10">
              <a:extLst>
                <a:ext uri="{FF2B5EF4-FFF2-40B4-BE49-F238E27FC236}">
                  <a16:creationId xmlns:a16="http://schemas.microsoft.com/office/drawing/2014/main" id="{47F92C3F-4C63-BFFD-0893-A4DEE7FAE2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4759" y="1934346"/>
              <a:ext cx="61348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55,000</a:t>
              </a:r>
            </a:p>
          </p:txBody>
        </p:sp>
        <p:sp>
          <p:nvSpPr>
            <p:cNvPr id="111" name="Line 15">
              <a:extLst>
                <a:ext uri="{FF2B5EF4-FFF2-40B4-BE49-F238E27FC236}">
                  <a16:creationId xmlns:a16="http://schemas.microsoft.com/office/drawing/2014/main" id="{5A2289E8-81A3-C597-C55A-3CAF35E854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36377" y="2524360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2" name="Rectangle 10">
              <a:extLst>
                <a:ext uri="{FF2B5EF4-FFF2-40B4-BE49-F238E27FC236}">
                  <a16:creationId xmlns:a16="http://schemas.microsoft.com/office/drawing/2014/main" id="{F6AA7334-4484-F631-0195-B99820C828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4759" y="2434408"/>
              <a:ext cx="61348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45,000</a:t>
              </a:r>
            </a:p>
          </p:txBody>
        </p:sp>
        <p:sp>
          <p:nvSpPr>
            <p:cNvPr id="113" name="Line 15">
              <a:extLst>
                <a:ext uri="{FF2B5EF4-FFF2-40B4-BE49-F238E27FC236}">
                  <a16:creationId xmlns:a16="http://schemas.microsoft.com/office/drawing/2014/main" id="{4B55F233-5FAB-1D6C-3BC0-B2506AA4DA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36377" y="2772010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" name="Rectangle 10">
              <a:extLst>
                <a:ext uri="{FF2B5EF4-FFF2-40B4-BE49-F238E27FC236}">
                  <a16:creationId xmlns:a16="http://schemas.microsoft.com/office/drawing/2014/main" id="{93DB2F7C-36FE-12D0-65DB-E2CD6C9529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4759" y="2682058"/>
              <a:ext cx="61348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40,000</a:t>
              </a:r>
            </a:p>
          </p:txBody>
        </p:sp>
        <p:sp>
          <p:nvSpPr>
            <p:cNvPr id="115" name="Line 15">
              <a:extLst>
                <a:ext uri="{FF2B5EF4-FFF2-40B4-BE49-F238E27FC236}">
                  <a16:creationId xmlns:a16="http://schemas.microsoft.com/office/drawing/2014/main" id="{67A21B7C-6B7B-B2FA-9229-0BAC8E078A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36377" y="3017279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" name="Rectangle 10">
              <a:extLst>
                <a:ext uri="{FF2B5EF4-FFF2-40B4-BE49-F238E27FC236}">
                  <a16:creationId xmlns:a16="http://schemas.microsoft.com/office/drawing/2014/main" id="{D7C7C2D1-568B-1CD5-74B3-2F08FFD454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4759" y="2927327"/>
              <a:ext cx="61348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35,000</a:t>
              </a:r>
            </a:p>
          </p:txBody>
        </p:sp>
        <p:sp>
          <p:nvSpPr>
            <p:cNvPr id="117" name="Line 15">
              <a:extLst>
                <a:ext uri="{FF2B5EF4-FFF2-40B4-BE49-F238E27FC236}">
                  <a16:creationId xmlns:a16="http://schemas.microsoft.com/office/drawing/2014/main" id="{3CDF70F5-E6B1-40F9-3446-E01B9EF654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36377" y="3264929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" name="Rectangle 10">
              <a:extLst>
                <a:ext uri="{FF2B5EF4-FFF2-40B4-BE49-F238E27FC236}">
                  <a16:creationId xmlns:a16="http://schemas.microsoft.com/office/drawing/2014/main" id="{62835EBD-7B25-33D2-3EEF-31146E215D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4759" y="3174977"/>
              <a:ext cx="61348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30,000</a:t>
              </a:r>
            </a:p>
          </p:txBody>
        </p:sp>
        <p:sp>
          <p:nvSpPr>
            <p:cNvPr id="119" name="Line 15">
              <a:extLst>
                <a:ext uri="{FF2B5EF4-FFF2-40B4-BE49-F238E27FC236}">
                  <a16:creationId xmlns:a16="http://schemas.microsoft.com/office/drawing/2014/main" id="{74362D58-EA7E-DD3A-9EEF-291A764AF5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36377" y="3512580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" name="Rectangle 10">
              <a:extLst>
                <a:ext uri="{FF2B5EF4-FFF2-40B4-BE49-F238E27FC236}">
                  <a16:creationId xmlns:a16="http://schemas.microsoft.com/office/drawing/2014/main" id="{AC29A305-7EDC-E3BB-DADE-03A8076B9B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4759" y="3422628"/>
              <a:ext cx="61348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25,000</a:t>
              </a:r>
            </a:p>
          </p:txBody>
        </p:sp>
        <p:sp>
          <p:nvSpPr>
            <p:cNvPr id="127" name="Line 15">
              <a:extLst>
                <a:ext uri="{FF2B5EF4-FFF2-40B4-BE49-F238E27FC236}">
                  <a16:creationId xmlns:a16="http://schemas.microsoft.com/office/drawing/2014/main" id="{3F4CA68C-2353-E0BD-4371-3C92268F79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36377" y="3764992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8" name="Rectangle 10">
              <a:extLst>
                <a:ext uri="{FF2B5EF4-FFF2-40B4-BE49-F238E27FC236}">
                  <a16:creationId xmlns:a16="http://schemas.microsoft.com/office/drawing/2014/main" id="{D0399B42-89DC-CF91-7186-F2CB621638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4759" y="3675040"/>
              <a:ext cx="61348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20,000</a:t>
              </a:r>
            </a:p>
          </p:txBody>
        </p:sp>
        <p:sp>
          <p:nvSpPr>
            <p:cNvPr id="129" name="Line 15">
              <a:extLst>
                <a:ext uri="{FF2B5EF4-FFF2-40B4-BE49-F238E27FC236}">
                  <a16:creationId xmlns:a16="http://schemas.microsoft.com/office/drawing/2014/main" id="{A8543EA3-4AD9-DB8B-1CA9-F03807F2F4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36377" y="4007879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0" name="Rectangle 10">
              <a:extLst>
                <a:ext uri="{FF2B5EF4-FFF2-40B4-BE49-F238E27FC236}">
                  <a16:creationId xmlns:a16="http://schemas.microsoft.com/office/drawing/2014/main" id="{0E548EE6-FB24-C22D-3636-F0D896D90B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4759" y="3917927"/>
              <a:ext cx="61348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15,000</a:t>
              </a:r>
            </a:p>
          </p:txBody>
        </p:sp>
        <p:sp>
          <p:nvSpPr>
            <p:cNvPr id="131" name="Line 15">
              <a:extLst>
                <a:ext uri="{FF2B5EF4-FFF2-40B4-BE49-F238E27FC236}">
                  <a16:creationId xmlns:a16="http://schemas.microsoft.com/office/drawing/2014/main" id="{DFA0AC50-08B9-2E7D-84AC-E00603F891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36377" y="4257911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" name="Rectangle 10">
              <a:extLst>
                <a:ext uri="{FF2B5EF4-FFF2-40B4-BE49-F238E27FC236}">
                  <a16:creationId xmlns:a16="http://schemas.microsoft.com/office/drawing/2014/main" id="{4CFEBF9B-AE31-8D09-A0FE-DE0577FFE4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4759" y="4167959"/>
              <a:ext cx="61348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10,000</a:t>
              </a:r>
            </a:p>
          </p:txBody>
        </p:sp>
        <p:sp>
          <p:nvSpPr>
            <p:cNvPr id="133" name="Line 15">
              <a:extLst>
                <a:ext uri="{FF2B5EF4-FFF2-40B4-BE49-F238E27FC236}">
                  <a16:creationId xmlns:a16="http://schemas.microsoft.com/office/drawing/2014/main" id="{10FAFD30-B1AB-396B-390A-7BCF14DF8D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36377" y="4503180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4" name="Rectangle 10">
              <a:extLst>
                <a:ext uri="{FF2B5EF4-FFF2-40B4-BE49-F238E27FC236}">
                  <a16:creationId xmlns:a16="http://schemas.microsoft.com/office/drawing/2014/main" id="{575F14D3-5BF9-331E-99D7-4933D5EF5A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42998" y="4413228"/>
              <a:ext cx="48524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5000</a:t>
              </a:r>
            </a:p>
          </p:txBody>
        </p:sp>
        <p:sp>
          <p:nvSpPr>
            <p:cNvPr id="135" name="Line 15">
              <a:extLst>
                <a:ext uri="{FF2B5EF4-FFF2-40B4-BE49-F238E27FC236}">
                  <a16:creationId xmlns:a16="http://schemas.microsoft.com/office/drawing/2014/main" id="{1BC26DD2-673F-7E7E-D234-0587576D9E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36377" y="4755592"/>
              <a:ext cx="58530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solidFill>
                  <a:schemeClr val="bg2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" name="Rectangle 10">
              <a:extLst>
                <a:ext uri="{FF2B5EF4-FFF2-40B4-BE49-F238E27FC236}">
                  <a16:creationId xmlns:a16="http://schemas.microsoft.com/office/drawing/2014/main" id="{627680BB-9A00-3A1F-7F8C-ABD5BF3ADC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97876" y="4665640"/>
              <a:ext cx="230366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144000" bIns="0" anchor="ctr">
              <a:spAutoFit/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479B0511-1072-82AD-95D0-35B006E45453}"/>
              </a:ext>
            </a:extLst>
          </p:cNvPr>
          <p:cNvSpPr txBox="1"/>
          <p:nvPr/>
        </p:nvSpPr>
        <p:spPr>
          <a:xfrm>
            <a:off x="755875" y="3790130"/>
            <a:ext cx="5108237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Patients treated with mevrometostat 875 mg with food had an improved safety profile, including better </a:t>
            </a:r>
            <a:r>
              <a:rPr lang="en-US" dirty="0">
                <a:solidFill>
                  <a:schemeClr val="bg1"/>
                </a:solidFill>
                <a:ea typeface="Times New Roman" panose="02020603050405020304" pitchFamily="18" charset="0"/>
                <a:cs typeface="Aptos" panose="020B0004020202020204" pitchFamily="34" charset="0"/>
              </a:rPr>
              <a:t>G</a:t>
            </a:r>
            <a:r>
              <a:rPr lang="en-US" sz="180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I tolerability, compared with mevrometostat 1250 mg on an empty stomach</a:t>
            </a:r>
            <a:endParaRPr lang="en-US" sz="1800" dirty="0">
              <a:solidFill>
                <a:schemeClr val="bg1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71098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1"/>
  <p:tag name="ARTICULATE_DESIGN_ID_OFFICE THEME" val="4nEYJrv0"/>
  <p:tag name="ARTICULATE_DESIGN_ID_1_OFFICE THEME" val="XgHqhPfE"/>
  <p:tag name="ARTICULATE_DESIGN_ID_2_OFFICE THEME" val="sDW5e2lN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IGHTSLIDE_SLIDE_COLLAPSED" val="TRUE"/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ebd4f02-ae58-489c-95a9-5750a0a348b6">
      <Terms xmlns="http://schemas.microsoft.com/office/infopath/2007/PartnerControls"/>
    </lcf76f155ced4ddcb4097134ff3c332f>
    <TaxCatchAll xmlns="d94f4e61-a73c-4922-9938-d4180c730fc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2E69832BDD18469E1638D9E621E7D3" ma:contentTypeVersion="14" ma:contentTypeDescription="Create a new document." ma:contentTypeScope="" ma:versionID="ab69da4774ac0d42e961a611656dd07c">
  <xsd:schema xmlns:xsd="http://www.w3.org/2001/XMLSchema" xmlns:xs="http://www.w3.org/2001/XMLSchema" xmlns:p="http://schemas.microsoft.com/office/2006/metadata/properties" xmlns:ns2="aebd4f02-ae58-489c-95a9-5750a0a348b6" xmlns:ns3="d94f4e61-a73c-4922-9938-d4180c730fca" targetNamespace="http://schemas.microsoft.com/office/2006/metadata/properties" ma:root="true" ma:fieldsID="ee76ba90d2503603d28ef2e0472da68e" ns2:_="" ns3:_="">
    <xsd:import namespace="aebd4f02-ae58-489c-95a9-5750a0a348b6"/>
    <xsd:import namespace="d94f4e61-a73c-4922-9938-d4180c730f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bd4f02-ae58-489c-95a9-5750a0a348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e078bdb-18a8-4b38-96d3-955d15450c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4f4e61-a73c-4922-9938-d4180c730fc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60834fe4-441a-40ad-ad28-5e0970d0189c}" ma:internalName="TaxCatchAll" ma:showField="CatchAllData" ma:web="d94f4e61-a73c-4922-9938-d4180c730f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B561B0-4CA0-4764-A0B4-8C79D88F989E}">
  <ds:schemaRefs>
    <ds:schemaRef ds:uri="http://schemas.microsoft.com/office/2006/documentManagement/types"/>
    <ds:schemaRef ds:uri="aebd4f02-ae58-489c-95a9-5750a0a348b6"/>
    <ds:schemaRef ds:uri="http://purl.org/dc/elements/1.1/"/>
    <ds:schemaRef ds:uri="http://purl.org/dc/dcmitype/"/>
    <ds:schemaRef ds:uri="http://purl.org/dc/terms/"/>
    <ds:schemaRef ds:uri="http://www.w3.org/XML/1998/namespace"/>
    <ds:schemaRef ds:uri="d94f4e61-a73c-4922-9938-d4180c730fca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BDEFAE1-F5B5-45C4-AB9C-D2AF506ECC73}">
  <ds:schemaRefs>
    <ds:schemaRef ds:uri="aebd4f02-ae58-489c-95a9-5750a0a348b6"/>
    <ds:schemaRef ds:uri="d94f4e61-a73c-4922-9938-d4180c730fc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8DB4215-DC80-48EA-8D1D-CF7BCF8FD0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2723</Words>
  <Application>Microsoft Office PowerPoint</Application>
  <PresentationFormat>Widescreen</PresentationFormat>
  <Paragraphs>476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Arial</vt:lpstr>
      <vt:lpstr>Calibri</vt:lpstr>
      <vt:lpstr>Proxima Nova Rg</vt:lpstr>
      <vt:lpstr>Times New Roman</vt:lpstr>
      <vt:lpstr>Wingdings</vt:lpstr>
      <vt:lpstr>Office Theme</vt:lpstr>
      <vt:lpstr>Mevrometostat (PF-06821497), an EZH2 inhibitor, in combination with enzalutamide in patients with mCRPC: A randomized dose-expansion study</vt:lpstr>
      <vt:lpstr>Background</vt:lpstr>
      <vt:lpstr>Methods: Study design</vt:lpstr>
      <vt:lpstr>Baseline characteristics</vt:lpstr>
      <vt:lpstr>Primary endpoint: rPFS by investigator</vt:lpstr>
      <vt:lpstr>Objective response rate</vt:lpstr>
      <vt:lpstr>PSA50 response</vt:lpstr>
      <vt:lpstr>Safety summary</vt:lpstr>
      <vt:lpstr>PK exposure comparison</vt:lpstr>
      <vt:lpstr>Key findings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Wailoon Chan</dc:creator>
  <cp:lastModifiedBy>Megan Christian</cp:lastModifiedBy>
  <cp:revision>10</cp:revision>
  <dcterms:created xsi:type="dcterms:W3CDTF">2020-09-03T18:56:05Z</dcterms:created>
  <dcterms:modified xsi:type="dcterms:W3CDTF">2025-02-07T16:13:15Z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0x010100082E69832BDD18469E1638D9E621E7D3</vt:lpwstr>
  </property>
  <property fmtid="{D5CDD505-2E9C-101B-9397-08002B2CF9AE}" pid="3" name="MediaServiceImageTags">
    <vt:lpwstr/>
  </property>
  <property fmtid="{D5CDD505-2E9C-101B-9397-08002B2CF9AE}" pid="4" name="ArticulateGUID">
    <vt:lpwstr>986F22AA-2263-45F5-B785-1DA284CB4FA8</vt:lpwstr>
  </property>
  <property fmtid="{D5CDD505-2E9C-101B-9397-08002B2CF9AE}" pid="5" name="ArticulatePath">
    <vt:lpwstr>https://primemedica.sharepoint.com/sites/Presentations/Shared Documents/General/Pfizer/18026599 Part 2B ASCO GU 2025 oral/2025-01-16_ASCO GU_Part 2B_ORL_d2.03_LM</vt:lpwstr>
  </property>
</Properties>
</file>