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Lst>
  <p:notesMasterIdLst>
    <p:notesMasterId r:id="rId17"/>
  </p:notesMasterIdLst>
  <p:sldIdLst>
    <p:sldId id="346" r:id="rId5"/>
    <p:sldId id="306" r:id="rId6"/>
    <p:sldId id="395" r:id="rId7"/>
    <p:sldId id="308" r:id="rId8"/>
    <p:sldId id="403" r:id="rId9"/>
    <p:sldId id="381" r:id="rId10"/>
    <p:sldId id="402" r:id="rId11"/>
    <p:sldId id="399" r:id="rId12"/>
    <p:sldId id="398" r:id="rId13"/>
    <p:sldId id="407" r:id="rId14"/>
    <p:sldId id="408" r:id="rId15"/>
    <p:sldId id="405" r:id="rId16"/>
  </p:sldIdLst>
  <p:sldSz cx="12192000" cy="6858000"/>
  <p:notesSz cx="7010400" cy="92964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amp; authors" id="{60E0B313-5AE4-45E3-8CA0-23F9BF3A7279}">
          <p14:sldIdLst>
            <p14:sldId id="346"/>
          </p14:sldIdLst>
        </p14:section>
        <p14:section name="Background" id="{BA463016-DFDC-47EE-946D-48FEF1314420}">
          <p14:sldIdLst>
            <p14:sldId id="306"/>
          </p14:sldIdLst>
        </p14:section>
        <p14:section name="Objectives" id="{FFA4C2C1-545F-4693-B0EB-FA1B9C24C417}">
          <p14:sldIdLst>
            <p14:sldId id="395"/>
          </p14:sldIdLst>
        </p14:section>
        <p14:section name="Methods" id="{07AB4B97-012E-49D7-96FA-E3D306F949EB}">
          <p14:sldIdLst>
            <p14:sldId id="308"/>
            <p14:sldId id="403"/>
          </p14:sldIdLst>
        </p14:section>
        <p14:section name="Results" id="{94184252-51EF-4FB6-A846-CC8498F70851}">
          <p14:sldIdLst>
            <p14:sldId id="381"/>
            <p14:sldId id="402"/>
            <p14:sldId id="399"/>
            <p14:sldId id="398"/>
            <p14:sldId id="407"/>
            <p14:sldId id="408"/>
          </p14:sldIdLst>
        </p14:section>
        <p14:section name="Conclusions" id="{9B656822-A16B-4D09-A337-E389530489A9}">
          <p14:sldIdLst>
            <p14:sldId id="405"/>
          </p14:sldIdLst>
        </p14:section>
      </p14:sectionLst>
    </p:ext>
    <p:ext uri="{EFAFB233-063F-42B5-8137-9DF3F51BA10A}">
      <p15:sldGuideLst xmlns:p15="http://schemas.microsoft.com/office/powerpoint/2012/main">
        <p15:guide id="1" orient="horz" pos="2688" userDrawn="1">
          <p15:clr>
            <a:srgbClr val="A4A3A4"/>
          </p15:clr>
        </p15:guide>
        <p15:guide id="2" pos="5640" userDrawn="1">
          <p15:clr>
            <a:srgbClr val="A4A3A4"/>
          </p15:clr>
        </p15:guide>
        <p15:guide id="3" pos="3591" userDrawn="1">
          <p15:clr>
            <a:srgbClr val="9AA0A6"/>
          </p15:clr>
        </p15:guide>
        <p15:guide id="4" orient="horz" pos="4088" userDrawn="1">
          <p15:clr>
            <a:srgbClr val="9AA0A6"/>
          </p15:clr>
        </p15:guide>
        <p15:guide id="10" orient="horz" pos="2160" userDrawn="1">
          <p15:clr>
            <a:srgbClr val="F26B43"/>
          </p15:clr>
        </p15:guide>
        <p15:guide id="15" pos="24" userDrawn="1">
          <p15:clr>
            <a:srgbClr val="9AA0A6"/>
          </p15:clr>
        </p15:guide>
        <p15:guide id="16" pos="6471" userDrawn="1">
          <p15:clr>
            <a:srgbClr val="A4A3A4"/>
          </p15:clr>
        </p15:guide>
        <p15:guide id="17" pos="6879" userDrawn="1">
          <p15:clr>
            <a:srgbClr val="A4A3A4"/>
          </p15:clr>
        </p15:guide>
        <p15:guide id="18" pos="7310" userDrawn="1">
          <p15:clr>
            <a:srgbClr val="A4A3A4"/>
          </p15:clr>
        </p15:guide>
        <p15:guide id="19" orient="horz" pos="552" userDrawn="1">
          <p15:clr>
            <a:srgbClr val="9AA0A6"/>
          </p15:clr>
        </p15:guide>
        <p15:guide id="20" orient="horz" pos="2400" userDrawn="1">
          <p15:clr>
            <a:srgbClr val="A4A3A4"/>
          </p15:clr>
        </p15:guide>
        <p15:guide id="21" orient="horz" pos="4320" userDrawn="1">
          <p15:clr>
            <a:srgbClr val="9AA0A6"/>
          </p15:clr>
        </p15:guide>
        <p15:guide id="22" pos="3840" userDrawn="1">
          <p15:clr>
            <a:srgbClr val="A4A3A4"/>
          </p15:clr>
        </p15:guide>
        <p15:guide id="23" orient="horz" pos="1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79C300-19D3-77D7-7BF4-6CF9B1BCFB58}" name="Ashman, Olivia Alexandra" initials="AA" userId="S::ashamo@pfizer.com::661ecae5-37dd-46ac-a9a2-58bf072750f4" providerId="AD"/>
  <p188:author id="{3DC19101-B1F9-1A13-C374-AEFCFB7D024A}" name="Kerry Garza" initials="KG" userId="S::kerry.garza@nucleusglobal.com::47a93b2e-3de0-46b8-8ab2-571a5c1afb69" providerId="AD"/>
  <p188:author id="{0D9C8303-7756-D54B-E6E0-39058FCCA5D9}" name="Brittany Woodby" initials="BW" userId="S::Brittany.Woodby@nucleusglobal.com::1fd82b2b-ebaa-4ffe-8c02-902af09a64c0" providerId="AD"/>
  <p188:author id="{BEC74E07-3528-AE75-C645-113C215FB0A6}" name="Peter Simon" initials="PS" userId="Peter Simon" providerId="None"/>
  <p188:author id="{51439C0C-E2A2-8453-C13D-15ACB43EBC44}" name="Cheng, Jay (Jojo)" initials="C(" userId="S::chengj60@pfizer.com::4f8b90a6-2432-4aa9-99b9-74b21c088cda" providerId="AD"/>
  <p188:author id="{017E2411-23E9-7FE2-7EDC-34A315C62414}" name="William Clafshenkel, PhD, PharmD (MTM)" initials="WCPP(" userId="S::William.Clafshenkel@meditechmedia.com::519ee6ba-91f6-48f3-b6d6-bfaeda6280bb" providerId="AD"/>
  <p188:author id="{EABE2C11-A156-2BE0-7152-A8E9A63F91BE}" name="Paccagnella, Luisa" initials="LP" userId="S::PACCAL@pfizer.com::f463ebe2-eb83-4bb3-9bd9-366104130faa" providerId="AD"/>
  <p188:author id="{02566013-E42D-7515-6036-9A72DF8EBDE5}" name="Gary" initials="GD" userId="Gary" providerId="None"/>
  <p188:author id="{C4F9AC15-ABE9-0CF7-892E-9333353CC6CB}" name="Vandendries, Erik Rene" initials="EV" userId="S::vandene@pfizer.com::37c03129-147c-4ab1-a10a-81f412b41193" providerId="AD"/>
  <p188:author id="{C01CED1E-3FD9-60B1-11A8-D9714A9F4FEB}" name="Pelc, Jason" initials="PJ" userId="S::jason.pelc@envisionpharma.com::7d909af1-ba23-4db5-9b89-7a0bb7b64203" providerId="AD"/>
  <p188:author id="{E68DBF29-173B-1EE4-E980-EBF86C79181A}" name="Editor" initials="AT" userId="Editor" providerId="None"/>
  <p188:author id="{C8AF4935-56B9-6930-D8C0-50F0204FB9A2}" name="Engage" initials="EG" userId="Engage" providerId="None"/>
  <p188:author id="{D314AC38-7B3F-3298-F8D8-B4BCEFF51794}" name="Robyn Roth" initials="RR" userId="S::Robyn.Roth@nucleusglobal.com::13f502de-255c-4899-a437-54e8fd1671f5" providerId="AD"/>
  <p188:author id="{1B0F9441-937F-2EE9-8A8A-0B730B048510}" name="William Clafshenkel, PhD, PharmD" initials="WCPP" userId="William Clafshenkel, PhD, PharmD" providerId="None"/>
  <p188:author id="{64457B56-F8D6-4E35-5BEA-2897C37CF4EE}" name="Viqueira, Andrea" initials="VA" userId="S::ViqueiA@pfizer.com::45600a7e-8ef0-4ef7-bd95-9601ce6028e6" providerId="AD"/>
  <p188:author id="{78E47E58-1C68-1AFD-ECAA-435189DC72C0}" name="Gemma Shay" initials="GS" userId="S::shayg@envisionpharma.com::35dc31c9-17bf-40bc-9cd3-769a63e62295" providerId="AD"/>
  <p188:author id="{BA8C8D5A-0D2D-783A-D3F4-BA45E9A94CC1}" name="Creel, Trish" initials="CT" userId="S::creelp@pfizer.com::27628423-ce42-40a6-ba88-96ff77a29cb3" providerId="AD"/>
  <p188:author id="{6A3D325F-2412-07AD-1A32-A16EB9E17DD3}" name="Peter Simon, PhD, CMPP" initials="PJS" userId="Peter Simon, PhD, CMPP" providerId="None"/>
  <p188:author id="{C8AD595F-860B-AA1A-F575-3278F8EB6F5B}" name="Abegale Templar" initials="AT" userId="S::AbegaleTemplar@NivalisMedComms.onmicrosoft.com::4c00a90d-02d3-48a7-a35f-cc546bef8953" providerId="AD"/>
  <p188:author id="{67E1C964-5E6A-2366-55F9-C0C78967071A}" name="Elmeliegy, Mohamed" initials="EM" userId="S::ELMELM01@pfizer.com::99dd7f85-1772-4a71-be6b-914245f3b43b" providerId="AD"/>
  <p188:author id="{A9E43467-B6A8-9339-7F6F-5867230B2F3D}" name="Kerry Garza, PhD (MTM)" initials="KG" userId="Kerry Garza, PhD (MTM)" providerId="None"/>
  <p188:author id="{7F0D3E68-528D-6319-647A-A68D0EEE9889}" name="Kerr, Jim" initials="KJ" userId="S::kerrj@envisionpharma.com::21e11ac7-35d6-46b1-a80f-a6f94d4957dc" providerId="AD"/>
  <p188:author id="{2D5ECD6F-B824-20D2-C247-5920F2C84338}" name="Leip, Eric Paul" initials="LEP" userId="S::LeipE@pfizer.com::de99c163-04f9-49b0-9c75-ad8dd4d3d5e0" providerId="AD"/>
  <p188:author id="{8AAE7476-A0A7-D529-D37D-3262B331ED1C}" name="Hibma, Jennifer Elizabeth" initials="HE" userId="S::hibmaj@pfizer.com::d64a9bb7-feb7-454e-821a-5d269163d55a" providerId="AD"/>
  <p188:author id="{089EB57E-A987-EEC9-F81A-83C4EAB24D5E}" name="Robyn Roth, PhD" initials="RRP" userId="S::Robyn.Roth@meditechmedia.com::8bf2828f-4dc6-4b31-aebf-9e6e21ccf3cb" providerId="AD"/>
  <p188:author id="{F7DD2887-59FD-B683-6F54-2A8B2EB720A7}" name="Ghorashi, Sona" initials="GS" userId="S::ghoras@pfizer.com::03d5a4a1-01f1-42cd-81ff-15033f00196d" providerId="AD"/>
  <p188:author id="{B46CCC8D-2729-9181-265C-36CC4EF9CE61}" name="Pelc, Jason" initials="PJ" userId="S::pelcj@envisionpharma.com::7d909af1-ba23-4db5-9b89-7a0bb7b64203" providerId="AD"/>
  <p188:author id="{88E43D8E-FD70-C80F-DDE3-A0380677CA34}" name="Leip, Eric Paul" initials="LP" userId="S::leipe@pfizer.com::de99c163-04f9-49b0-9c75-ad8dd4d3d5e0" providerId="AD"/>
  <p188:author id="{C5BB2D98-C7BE-5D70-688F-127726D59334}" name="Elmeliegy, Mohamed" initials="EM" userId="S::elmelm01@pfizer.com::99dd7f85-1772-4a71-be6b-914245f3b43b" providerId="AD"/>
  <p188:author id="{3AC14298-183B-CDCD-A4A7-58AED2D6AB1B}" name="Afram, Gabriel" initials="AG" userId="S::aframg@pfizer.com::9d5f3c61-51f2-494b-8e4c-37bfdc7dace3" providerId="AD"/>
  <p188:author id="{BF14D99A-98AB-8CCA-9CFB-B009E42A7284}" name="Kerr, Jim" initials="KJ" userId="S::Jim.Kerr@envisionpharma.com::21e11ac7-35d6-46b1-a80f-a6f94d4957dc" providerId="AD"/>
  <p188:author id="{8E074B9C-6060-D657-29E9-FE9131F7C7EA}" name="Paccagnella, Luisa" initials="PL" userId="S::paccal@pfizer.com::f463ebe2-eb83-4bb3-9bd9-366104130faa" providerId="AD"/>
  <p188:author id="{DC0C4B9E-7A7A-987E-E672-AC20F9DE6153}" name="Lou, Carolyn" initials="LC" userId="Lou, Carolyn" providerId="None"/>
  <p188:author id="{5FCCF7A0-5EEA-6F3C-95C3-17244EF7AC04}" name="Brittany Woodby, PhD (MTM)" initials="BWP(" userId="S::Brittany.Woodby@meditechmedia.com::067888ae-e640-41d0-ab7c-0d1cbbe83a7b" providerId="AD"/>
  <p188:author id="{A541C6A6-1569-64E6-891D-773DAA4FA299}" name="Peng, Wayne" initials="PW" userId="Peng, Wayne" providerId="None"/>
  <p188:author id="{368FAAC5-AFE5-558D-8388-B47711AEFF41}" name="White, Jane Liang" initials="WL" userId="S::liangj02@pfizer.com::b073ba3f-e15a-4db2-9aba-57e01bbb7aa0" providerId="AD"/>
  <p188:author id="{F150DAE3-DFB9-94CE-5DDC-D2627E2C4BE8}" name="Data Annotation" initials="GS" userId="Data Annotation" providerId="None"/>
  <p188:author id="{662176F1-A9C2-50D8-C1BE-35189219F723}" name="Robyn Roth, PhD" initials="RRP" userId="Robyn Roth, PhD" providerId="None"/>
  <p188:author id="{6D043FFA-2781-1F6E-3F64-45407B981B8C}" name="Cuoco, Jason" initials="CJ" userId="S::cuocoj@envisionpharma.com::81497f36-a170-46f1-83e6-18d4e076f5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viewer" initials="GD" lastIdx="11" clrIdx="6">
    <p:extLst>
      <p:ext uri="{19B8F6BF-5375-455C-9EA6-DF929625EA0E}">
        <p15:presenceInfo xmlns:p15="http://schemas.microsoft.com/office/powerpoint/2012/main" userId="Reviewer" providerId="None"/>
      </p:ext>
    </p:extLst>
  </p:cmAuthor>
  <p:cmAuthor id="1" name="Pelc, Jason" initials="PJ" lastIdx="13" clrIdx="0">
    <p:extLst>
      <p:ext uri="{19B8F6BF-5375-455C-9EA6-DF929625EA0E}">
        <p15:presenceInfo xmlns:p15="http://schemas.microsoft.com/office/powerpoint/2012/main" userId="S-1-5-21-725345543-688789844-2146808213-12693" providerId="AD"/>
      </p:ext>
    </p:extLst>
  </p:cmAuthor>
  <p:cmAuthor id="2" name="Coggins, Tricia" initials="CT" lastIdx="6" clrIdx="1">
    <p:extLst>
      <p:ext uri="{19B8F6BF-5375-455C-9EA6-DF929625EA0E}">
        <p15:presenceInfo xmlns:p15="http://schemas.microsoft.com/office/powerpoint/2012/main" userId="S::cogginst@envisionpharma.com::c25a1f08-03e6-4321-b9c9-4fb5a6340731" providerId="AD"/>
      </p:ext>
    </p:extLst>
  </p:cmAuthor>
  <p:cmAuthor id="3" name="Gary" initials="GD" lastIdx="39" clrIdx="2">
    <p:extLst>
      <p:ext uri="{19B8F6BF-5375-455C-9EA6-DF929625EA0E}">
        <p15:presenceInfo xmlns:p15="http://schemas.microsoft.com/office/powerpoint/2012/main" userId="Gary" providerId="None"/>
      </p:ext>
    </p:extLst>
  </p:cmAuthor>
  <p:cmAuthor id="4" name="Engage" initials="DA" lastIdx="54" clrIdx="3">
    <p:extLst>
      <p:ext uri="{19B8F6BF-5375-455C-9EA6-DF929625EA0E}">
        <p15:presenceInfo xmlns:p15="http://schemas.microsoft.com/office/powerpoint/2012/main" userId="Engage" providerId="None"/>
      </p:ext>
    </p:extLst>
  </p:cmAuthor>
  <p:cmAuthor id="5" name="Viqueira, Andrea" initials="VA" lastIdx="27" clrIdx="4">
    <p:extLst>
      <p:ext uri="{19B8F6BF-5375-455C-9EA6-DF929625EA0E}">
        <p15:presenceInfo xmlns:p15="http://schemas.microsoft.com/office/powerpoint/2012/main" userId="S::ViqueiA@pfizer.com::45600a7e-8ef0-4ef7-bd95-9601ce6028e6" providerId="AD"/>
      </p:ext>
    </p:extLst>
  </p:cmAuthor>
  <p:cmAuthor id="6" name="Data Annotation" initials="DA" lastIdx="23" clrIdx="5">
    <p:extLst>
      <p:ext uri="{19B8F6BF-5375-455C-9EA6-DF929625EA0E}">
        <p15:presenceInfo xmlns:p15="http://schemas.microsoft.com/office/powerpoint/2012/main" userId="Data Annot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9"/>
    <a:srgbClr val="0095FF"/>
    <a:srgbClr val="F8DF5A"/>
    <a:srgbClr val="67BB6E"/>
    <a:srgbClr val="F4960C"/>
    <a:srgbClr val="D97FF9"/>
    <a:srgbClr val="D1DD35"/>
    <a:srgbClr val="44964A"/>
    <a:srgbClr val="EE2D2F"/>
    <a:srgbClr val="065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8" autoAdjust="0"/>
  </p:normalViewPr>
  <p:slideViewPr>
    <p:cSldViewPr snapToGrid="0">
      <p:cViewPr varScale="1">
        <p:scale>
          <a:sx n="81" d="100"/>
          <a:sy n="81" d="100"/>
        </p:scale>
        <p:origin x="906" y="84"/>
      </p:cViewPr>
      <p:guideLst>
        <p:guide orient="horz" pos="2688"/>
        <p:guide pos="5640"/>
        <p:guide pos="3591"/>
        <p:guide orient="horz" pos="4088"/>
        <p:guide orient="horz" pos="2160"/>
        <p:guide pos="24"/>
        <p:guide pos="6471"/>
        <p:guide pos="6879"/>
        <p:guide pos="7310"/>
        <p:guide orient="horz" pos="552"/>
        <p:guide orient="horz" pos="2400"/>
        <p:guide orient="horz" pos="4320"/>
        <p:guide pos="3840"/>
        <p:guide orient="horz" pos="1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6344668771165"/>
          <c:y val="5.7270245751921155E-2"/>
          <c:w val="0.7437322411226065"/>
          <c:h val="0.84735612065213217"/>
        </c:manualLayout>
      </c:layout>
      <c:barChart>
        <c:barDir val="col"/>
        <c:grouping val="stacked"/>
        <c:varyColors val="0"/>
        <c:ser>
          <c:idx val="0"/>
          <c:order val="0"/>
          <c:tx>
            <c:strRef>
              <c:f>Sheet1!$B$1</c:f>
              <c:strCache>
                <c:ptCount val="1"/>
                <c:pt idx="0">
                  <c:v>PR</c:v>
                </c:pt>
              </c:strCache>
            </c:strRef>
          </c:tx>
          <c:spPr>
            <a:solidFill>
              <a:srgbClr val="F8DF5A"/>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A4F2DD12-6DBC-43A4-AD1D-DB0A1F10F8E6}" type="VALUE">
                      <a:rPr lang="en-US" sz="1400" b="1" smtClean="0">
                        <a:solidFill>
                          <a:schemeClr val="tx1"/>
                        </a:solidFill>
                      </a:rPr>
                      <a:pPr>
                        <a:defRPr sz="1400" b="1">
                          <a:solidFill>
                            <a:schemeClr val="tx1"/>
                          </a:solidFill>
                          <a:latin typeface="Arial" panose="020B0604020202020204" pitchFamily="34" charset="0"/>
                          <a:cs typeface="Arial" panose="020B0604020202020204" pitchFamily="34" charset="0"/>
                        </a:defRPr>
                      </a:pPr>
                      <a:t>[VALUE]</a:t>
                    </a:fld>
                    <a:r>
                      <a:rPr lang="en-US" sz="1400" b="1">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71-45C1-A950-BDD59790F92D}"/>
                </c:ext>
              </c:extLst>
            </c:dLbl>
            <c:dLbl>
              <c:idx val="1"/>
              <c:layout>
                <c:manualLayout>
                  <c:x val="-0.11543838408077423"/>
                  <c:y val="-4.4283813917321904E-2"/>
                </c:manualLayout>
              </c:layout>
              <c:tx>
                <c:rich>
                  <a:bodyPr/>
                  <a:lstStyle/>
                  <a:p>
                    <a:fld id="{8062A129-58AE-4E04-89EF-B802F02696C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71-45C1-A950-BDD59790F9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c:f>
              <c:strCache>
                <c:ptCount val="1"/>
                <c:pt idx="0">
                  <c:v>Overall (N=12)</c:v>
                </c:pt>
              </c:strCache>
            </c:strRef>
          </c:cat>
          <c:val>
            <c:numRef>
              <c:f>Sheet1!$B$2</c:f>
              <c:numCache>
                <c:formatCode>General</c:formatCode>
                <c:ptCount val="1"/>
                <c:pt idx="0">
                  <c:v>8.3000000000000007</c:v>
                </c:pt>
              </c:numCache>
            </c:numRef>
          </c:val>
          <c:extLst>
            <c:ext xmlns:c16="http://schemas.microsoft.com/office/drawing/2014/chart" uri="{C3380CC4-5D6E-409C-BE32-E72D297353CC}">
              <c16:uniqueId val="{00000002-F671-45C1-A950-BDD59790F92D}"/>
            </c:ext>
          </c:extLst>
        </c:ser>
        <c:ser>
          <c:idx val="1"/>
          <c:order val="1"/>
          <c:tx>
            <c:strRef>
              <c:f>Sheet1!$C$1</c:f>
              <c:strCache>
                <c:ptCount val="1"/>
                <c:pt idx="0">
                  <c:v>VGPR</c:v>
                </c:pt>
              </c:strCache>
            </c:strRef>
          </c:tx>
          <c:spPr>
            <a:solidFill>
              <a:srgbClr val="67BB6E"/>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CC2A0E40-0399-4643-9B2F-D90AF928F74F}" type="VALUE">
                      <a:rPr lang="en-US" sz="1400" smtClean="0"/>
                      <a:pPr>
                        <a:defRPr sz="1400" b="1">
                          <a:solidFill>
                            <a:schemeClr val="bg1"/>
                          </a:solidFill>
                          <a:latin typeface="Arial" panose="020B0604020202020204" pitchFamily="34" charset="0"/>
                          <a:cs typeface="Arial" panose="020B0604020202020204" pitchFamily="34" charset="0"/>
                        </a:defRPr>
                      </a:pPr>
                      <a:t>[VALUE]</a:t>
                    </a:fld>
                    <a:r>
                      <a:rPr lang="en-US" sz="1400"/>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71-45C1-A950-BDD59790F92D}"/>
                </c:ext>
              </c:extLst>
            </c:dLbl>
            <c:dLbl>
              <c:idx val="1"/>
              <c:tx>
                <c:rich>
                  <a:bodyPr/>
                  <a:lstStyle/>
                  <a:p>
                    <a:fld id="{D2B2D74D-A4CB-4699-A46F-C9D26D6E55D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671-45C1-A950-BDD59790F92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(N=12)</c:v>
                </c:pt>
              </c:strCache>
            </c:strRef>
          </c:cat>
          <c:val>
            <c:numRef>
              <c:f>Sheet1!$C$2</c:f>
              <c:numCache>
                <c:formatCode>General</c:formatCode>
                <c:ptCount val="1"/>
                <c:pt idx="0">
                  <c:v>16.7</c:v>
                </c:pt>
              </c:numCache>
            </c:numRef>
          </c:val>
          <c:extLst>
            <c:ext xmlns:c16="http://schemas.microsoft.com/office/drawing/2014/chart" uri="{C3380CC4-5D6E-409C-BE32-E72D297353CC}">
              <c16:uniqueId val="{00000005-F671-45C1-A950-BDD59790F92D}"/>
            </c:ext>
          </c:extLst>
        </c:ser>
        <c:ser>
          <c:idx val="3"/>
          <c:order val="2"/>
          <c:tx>
            <c:strRef>
              <c:f>Sheet1!$D$1</c:f>
              <c:strCache>
                <c:ptCount val="1"/>
                <c:pt idx="0">
                  <c:v>CR</c:v>
                </c:pt>
              </c:strCache>
            </c:strRef>
          </c:tx>
          <c:spPr>
            <a:solidFill>
              <a:srgbClr val="0095FF"/>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fld id="{7C292715-7396-42D4-870C-6A61F99FD027}" type="VALUE">
                      <a:rPr lang="en-US" sz="1600" smtClean="0"/>
                      <a:pPr>
                        <a:defRPr sz="1600" b="1">
                          <a:solidFill>
                            <a:schemeClr val="bg1"/>
                          </a:solidFill>
                          <a:latin typeface="Arial" panose="020B0604020202020204" pitchFamily="34" charset="0"/>
                          <a:cs typeface="Arial" panose="020B0604020202020204" pitchFamily="34" charset="0"/>
                        </a:defRPr>
                      </a:pPr>
                      <a:t>[VALUE]</a:t>
                    </a:fld>
                    <a:r>
                      <a:rPr lang="en-US" sz="1600"/>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671-45C1-A950-BDD59790F92D}"/>
                </c:ext>
              </c:extLst>
            </c:dLbl>
            <c:dLbl>
              <c:idx val="1"/>
              <c:tx>
                <c:rich>
                  <a:bodyPr/>
                  <a:lstStyle/>
                  <a:p>
                    <a:fld id="{9EFCB529-C575-4282-998A-F115756F0D8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671-45C1-A950-BDD59790F92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(N=12)</c:v>
                </c:pt>
              </c:strCache>
            </c:strRef>
          </c:cat>
          <c:val>
            <c:numRef>
              <c:f>Sheet1!$D$2</c:f>
              <c:numCache>
                <c:formatCode>General</c:formatCode>
                <c:ptCount val="1"/>
                <c:pt idx="0">
                  <c:v>16.7</c:v>
                </c:pt>
              </c:numCache>
            </c:numRef>
          </c:val>
          <c:extLst>
            <c:ext xmlns:c16="http://schemas.microsoft.com/office/drawing/2014/chart" uri="{C3380CC4-5D6E-409C-BE32-E72D297353CC}">
              <c16:uniqueId val="{00000008-F671-45C1-A950-BDD59790F92D}"/>
            </c:ext>
          </c:extLst>
        </c:ser>
        <c:ser>
          <c:idx val="2"/>
          <c:order val="3"/>
          <c:tx>
            <c:strRef>
              <c:f>Sheet1!$E$1</c:f>
              <c:strCache>
                <c:ptCount val="1"/>
                <c:pt idx="0">
                  <c:v>sCR</c:v>
                </c:pt>
              </c:strCache>
            </c:strRef>
          </c:tx>
          <c:spPr>
            <a:solidFill>
              <a:srgbClr val="0000C9"/>
            </a:solidFill>
            <a:ln>
              <a:noFill/>
            </a:ln>
            <a:effectLst/>
          </c:spPr>
          <c:invertIfNegative val="0"/>
          <c:dLbls>
            <c:dLbl>
              <c:idx val="0"/>
              <c:tx>
                <c:rich>
                  <a:bodyPr/>
                  <a:lstStyle/>
                  <a:p>
                    <a:fld id="{59601DFB-126E-4B21-92AD-81A83E1FDA4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671-45C1-A950-BDD59790F9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(N=12)</c:v>
                </c:pt>
              </c:strCache>
            </c:strRef>
          </c:cat>
          <c:val>
            <c:numRef>
              <c:f>Sheet1!$E$2</c:f>
              <c:numCache>
                <c:formatCode>General</c:formatCode>
                <c:ptCount val="1"/>
                <c:pt idx="0">
                  <c:v>58.3</c:v>
                </c:pt>
              </c:numCache>
            </c:numRef>
          </c:val>
          <c:extLst>
            <c:ext xmlns:c16="http://schemas.microsoft.com/office/drawing/2014/chart" uri="{C3380CC4-5D6E-409C-BE32-E72D297353CC}">
              <c16:uniqueId val="{0000000A-F671-45C1-A950-BDD59790F92D}"/>
            </c:ext>
          </c:extLst>
        </c:ser>
        <c:dLbls>
          <c:showLegendKey val="0"/>
          <c:showVal val="0"/>
          <c:showCatName val="0"/>
          <c:showSerName val="0"/>
          <c:showPercent val="0"/>
          <c:showBubbleSize val="0"/>
        </c:dLbls>
        <c:gapWidth val="248"/>
        <c:overlap val="100"/>
        <c:axId val="272396416"/>
        <c:axId val="1481780512"/>
      </c:barChart>
      <c:catAx>
        <c:axId val="27239641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1780512"/>
        <c:crosses val="autoZero"/>
        <c:auto val="1"/>
        <c:lblAlgn val="ctr"/>
        <c:lblOffset val="100"/>
        <c:noMultiLvlLbl val="0"/>
      </c:catAx>
      <c:valAx>
        <c:axId val="1481780512"/>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solidFill>
                      <a:schemeClr val="tx1"/>
                    </a:solidFill>
                    <a:latin typeface="Arial" panose="020B0604020202020204" pitchFamily="34" charset="0"/>
                    <a:cs typeface="Arial" panose="020B0604020202020204" pitchFamily="34" charset="0"/>
                  </a:rPr>
                  <a:t>Patients, %</a:t>
                </a:r>
              </a:p>
            </c:rich>
          </c:tx>
          <c:layout>
            <c:manualLayout>
              <c:xMode val="edge"/>
              <c:yMode val="edge"/>
              <c:x val="5.768894772866457E-2"/>
              <c:y val="0.2975599381786808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2396416"/>
        <c:crosses val="autoZero"/>
        <c:crossBetween val="between"/>
        <c:majorUnit val="10"/>
      </c:valAx>
      <c:spPr>
        <a:noFill/>
        <a:ln>
          <a:noFill/>
        </a:ln>
        <a:effectLst/>
      </c:spPr>
    </c:plotArea>
    <c:legend>
      <c:legendPos val="tr"/>
      <c:layout>
        <c:manualLayout>
          <c:xMode val="edge"/>
          <c:yMode val="edge"/>
          <c:x val="0.75295095801305645"/>
          <c:y val="0.57206125252943552"/>
          <c:w val="0.16427540017051526"/>
          <c:h val="0.336425949101068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8151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743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74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169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6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indent="0">
              <a:buNone/>
            </a:pPr>
            <a:endParaRPr lang="en-US" dirty="0"/>
          </a:p>
        </p:txBody>
      </p:sp>
    </p:spTree>
    <p:extLst>
      <p:ext uri="{BB962C8B-B14F-4D97-AF65-F5344CB8AC3E}">
        <p14:creationId xmlns:p14="http://schemas.microsoft.com/office/powerpoint/2010/main" val="101822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985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indent="0">
              <a:buNone/>
            </a:pPr>
            <a:endParaRPr lang="en-US" dirty="0"/>
          </a:p>
        </p:txBody>
      </p:sp>
    </p:spTree>
    <p:extLst>
      <p:ext uri="{BB962C8B-B14F-4D97-AF65-F5344CB8AC3E}">
        <p14:creationId xmlns:p14="http://schemas.microsoft.com/office/powerpoint/2010/main" val="245600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indent="0">
              <a:buNone/>
            </a:pPr>
            <a:endParaRPr lang="en-US"/>
          </a:p>
        </p:txBody>
      </p:sp>
    </p:spTree>
    <p:extLst>
      <p:ext uri="{BB962C8B-B14F-4D97-AF65-F5344CB8AC3E}">
        <p14:creationId xmlns:p14="http://schemas.microsoft.com/office/powerpoint/2010/main" val="108421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0118" marR="290382" indent="-269296" defTabSz="2336056">
              <a:spcBef>
                <a:spcPts val="611"/>
              </a:spcBef>
              <a:buClr>
                <a:srgbClr val="0036A0"/>
              </a:buClr>
              <a:buFontTx/>
              <a:buChar char="•"/>
              <a:tabLst>
                <a:tab pos="301740" algn="l"/>
              </a:tabLst>
              <a:defRPr/>
            </a:pPr>
            <a:endParaRPr lang="en-US"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39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32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799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274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1F4F608-3F5F-4ACB-8F91-64BC8D8A7B29}"/>
              </a:ext>
            </a:extLst>
          </p:cNvPr>
          <p:cNvSpPr>
            <a:spLocks noGrp="1"/>
          </p:cNvSpPr>
          <p:nvPr>
            <p:ph type="title"/>
          </p:nvPr>
        </p:nvSpPr>
        <p:spPr>
          <a:xfrm>
            <a:off x="487680" y="3150995"/>
            <a:ext cx="10515600" cy="553998"/>
          </a:xfrm>
        </p:spPr>
        <p:txBody>
          <a:bodyPr/>
          <a:lstStyle>
            <a:lvl1pPr>
              <a:defRPr sz="2400"/>
            </a:lvl1pPr>
          </a:lstStyle>
          <a:p>
            <a:r>
              <a:rPr lang="en-US"/>
              <a:t>Click to edit Master title style</a:t>
            </a:r>
          </a:p>
        </p:txBody>
      </p:sp>
    </p:spTree>
    <p:extLst>
      <p:ext uri="{BB962C8B-B14F-4D97-AF65-F5344CB8AC3E}">
        <p14:creationId xmlns:p14="http://schemas.microsoft.com/office/powerpoint/2010/main" val="381591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Google Shape;17;p2">
            <a:extLst>
              <a:ext uri="{FF2B5EF4-FFF2-40B4-BE49-F238E27FC236}">
                <a16:creationId xmlns:a16="http://schemas.microsoft.com/office/drawing/2014/main" id="{8F162C1F-7099-4E16-BADC-FC54EC58D3B2}"/>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5" name="Google Shape;18;p2">
            <a:extLst>
              <a:ext uri="{FF2B5EF4-FFF2-40B4-BE49-F238E27FC236}">
                <a16:creationId xmlns:a16="http://schemas.microsoft.com/office/drawing/2014/main" id="{E4D611EA-C101-43A0-9772-BBACB4C73B82}"/>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Tree>
    <p:extLst>
      <p:ext uri="{BB962C8B-B14F-4D97-AF65-F5344CB8AC3E}">
        <p14:creationId xmlns:p14="http://schemas.microsoft.com/office/powerpoint/2010/main" val="18116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647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Google Shape;17;p2">
            <a:extLst>
              <a:ext uri="{FF2B5EF4-FFF2-40B4-BE49-F238E27FC236}">
                <a16:creationId xmlns:a16="http://schemas.microsoft.com/office/drawing/2014/main" id="{27ABBEB7-7C6F-4D89-8D5A-E5356244E74E}"/>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22" name="Google Shape;18;p2">
            <a:extLst>
              <a:ext uri="{FF2B5EF4-FFF2-40B4-BE49-F238E27FC236}">
                <a16:creationId xmlns:a16="http://schemas.microsoft.com/office/drawing/2014/main" id="{FAA07BFB-097A-48D5-90FB-DED05BB4AAB9}"/>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cxnSp>
        <p:nvCxnSpPr>
          <p:cNvPr id="13" name="Straight Connector 12">
            <a:extLst>
              <a:ext uri="{FF2B5EF4-FFF2-40B4-BE49-F238E27FC236}">
                <a16:creationId xmlns:a16="http://schemas.microsoft.com/office/drawing/2014/main" id="{DA263AD1-6728-487D-A7FC-22CAC86D4BB6}"/>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45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oogle Shape;17;p2">
            <a:extLst>
              <a:ext uri="{FF2B5EF4-FFF2-40B4-BE49-F238E27FC236}">
                <a16:creationId xmlns:a16="http://schemas.microsoft.com/office/drawing/2014/main" id="{4BE0C5A5-785B-4972-B2CA-9D1CC231A8AC}"/>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22" name="Google Shape;18;p2">
            <a:extLst>
              <a:ext uri="{FF2B5EF4-FFF2-40B4-BE49-F238E27FC236}">
                <a16:creationId xmlns:a16="http://schemas.microsoft.com/office/drawing/2014/main" id="{F6E78633-17CF-44BE-97E1-DE222EB9FD5B}"/>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cxnSp>
        <p:nvCxnSpPr>
          <p:cNvPr id="14" name="Straight Connector 13">
            <a:extLst>
              <a:ext uri="{FF2B5EF4-FFF2-40B4-BE49-F238E27FC236}">
                <a16:creationId xmlns:a16="http://schemas.microsoft.com/office/drawing/2014/main" id="{396201CC-55BF-4E4D-8EC0-9D1FDA1B4601}"/>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4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64" y="1700784"/>
            <a:ext cx="10515600" cy="1728213"/>
          </a:xfrm>
        </p:spPr>
        <p:txBody>
          <a:bodyPr anchor="ctr" anchorCtr="0">
            <a:noAutofit/>
          </a:bodyPr>
          <a:lstStyle>
            <a:lvl1pPr>
              <a:defRPr sz="4399" cap="all" spc="50" baseline="0">
                <a:solidFill>
                  <a:schemeClr val="accent1"/>
                </a:solidFill>
              </a:defRPr>
            </a:lvl1pPr>
          </a:lstStyle>
          <a:p>
            <a:r>
              <a:rPr lang="en-US"/>
              <a:t>Section Break Title</a:t>
            </a:r>
          </a:p>
        </p:txBody>
      </p:sp>
    </p:spTree>
    <p:extLst>
      <p:ext uri="{BB962C8B-B14F-4D97-AF65-F5344CB8AC3E}">
        <p14:creationId xmlns:p14="http://schemas.microsoft.com/office/powerpoint/2010/main" val="301256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chemeClr val="bg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77B2BE97-51F5-7416-14E0-B8D209BDB393}"/>
              </a:ext>
            </a:extLst>
          </p:cNvPr>
          <p:cNvSpPr/>
          <p:nvPr userDrawn="1"/>
        </p:nvSpPr>
        <p:spPr>
          <a:xfrm>
            <a:off x="0" y="0"/>
            <a:ext cx="12192000" cy="58889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51;p7">
            <a:extLst>
              <a:ext uri="{FF2B5EF4-FFF2-40B4-BE49-F238E27FC236}">
                <a16:creationId xmlns:a16="http://schemas.microsoft.com/office/drawing/2014/main" id="{F9A3A292-1133-E942-83A2-9F3E21505402}"/>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a:solidFill>
                <a:schemeClr val="bg1"/>
              </a:solidFill>
            </a:endParaRPr>
          </a:p>
        </p:txBody>
      </p:sp>
      <p:sp>
        <p:nvSpPr>
          <p:cNvPr id="12" name="Title 1">
            <a:extLst>
              <a:ext uri="{FF2B5EF4-FFF2-40B4-BE49-F238E27FC236}">
                <a16:creationId xmlns:a16="http://schemas.microsoft.com/office/drawing/2014/main" id="{AC6CD4CC-E11A-4BBC-B2D0-2F81603B74B9}"/>
              </a:ext>
            </a:extLst>
          </p:cNvPr>
          <p:cNvSpPr>
            <a:spLocks noGrp="1"/>
          </p:cNvSpPr>
          <p:nvPr>
            <p:ph type="title" hasCustomPrompt="1"/>
          </p:nvPr>
        </p:nvSpPr>
        <p:spPr>
          <a:xfrm>
            <a:off x="491875" y="2499640"/>
            <a:ext cx="11221721" cy="646331"/>
          </a:xfrm>
        </p:spPr>
        <p:txBody>
          <a:bodyPr anchor="b" anchorCtr="0"/>
          <a:lstStyle>
            <a:lvl1pPr algn="l">
              <a:defRPr sz="3000" b="1">
                <a:solidFill>
                  <a:schemeClr val="accent2"/>
                </a:solidFill>
              </a:defRPr>
            </a:lvl1pPr>
          </a:lstStyle>
          <a:p>
            <a:r>
              <a:rPr lang="en-US"/>
              <a:t>Presentation Title</a:t>
            </a:r>
          </a:p>
        </p:txBody>
      </p:sp>
      <p:pic>
        <p:nvPicPr>
          <p:cNvPr id="4" name="Picture 3" descr="Logo  Description automatically generated">
            <a:extLst>
              <a:ext uri="{FF2B5EF4-FFF2-40B4-BE49-F238E27FC236}">
                <a16:creationId xmlns:a16="http://schemas.microsoft.com/office/drawing/2014/main" id="{BF4F1D9E-72BA-28BB-3804-45EA48F67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557"/>
          <a:stretch/>
        </p:blipFill>
        <p:spPr>
          <a:xfrm>
            <a:off x="9831294" y="6185209"/>
            <a:ext cx="1752628" cy="341913"/>
          </a:xfrm>
          <a:prstGeom prst="rect">
            <a:avLst/>
          </a:prstGeom>
        </p:spPr>
      </p:pic>
      <p:sp>
        <p:nvSpPr>
          <p:cNvPr id="13" name="Text Placeholder 12">
            <a:extLst>
              <a:ext uri="{FF2B5EF4-FFF2-40B4-BE49-F238E27FC236}">
                <a16:creationId xmlns:a16="http://schemas.microsoft.com/office/drawing/2014/main" id="{7EE06BF5-3603-4DFC-D3CD-A374CCCBFD02}"/>
              </a:ext>
            </a:extLst>
          </p:cNvPr>
          <p:cNvSpPr>
            <a:spLocks noGrp="1"/>
          </p:cNvSpPr>
          <p:nvPr>
            <p:ph type="body" sz="quarter" idx="10" hasCustomPrompt="1"/>
          </p:nvPr>
        </p:nvSpPr>
        <p:spPr>
          <a:xfrm>
            <a:off x="492125" y="3325813"/>
            <a:ext cx="7208838" cy="690562"/>
          </a:xfrm>
        </p:spPr>
        <p:txBody>
          <a:bodyPr/>
          <a:lstStyle>
            <a:lvl1pPr marL="0" indent="0">
              <a:buNone/>
              <a:defRPr/>
            </a:lvl1pPr>
            <a:lvl2pPr marL="0" indent="0">
              <a:buNone/>
              <a:defRPr sz="1400"/>
            </a:lvl2pPr>
          </a:lstStyle>
          <a:p>
            <a:pPr lvl="0"/>
            <a:r>
              <a:rPr lang="en-US"/>
              <a:t>Author Line, MD</a:t>
            </a:r>
          </a:p>
          <a:p>
            <a:pPr lvl="1"/>
            <a:r>
              <a:rPr lang="en-US"/>
              <a:t>Affiliations</a:t>
            </a:r>
          </a:p>
        </p:txBody>
      </p:sp>
    </p:spTree>
    <p:extLst>
      <p:ext uri="{BB962C8B-B14F-4D97-AF65-F5344CB8AC3E}">
        <p14:creationId xmlns:p14="http://schemas.microsoft.com/office/powerpoint/2010/main" val="41589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F7BEF9-859A-C1A1-8078-C12416E098A2}"/>
              </a:ext>
            </a:extLst>
          </p:cNvPr>
          <p:cNvSpPr>
            <a:spLocks noGrp="1"/>
          </p:cNvSpPr>
          <p:nvPr>
            <p:ph type="sldNum" idx="10"/>
          </p:nvPr>
        </p:nvSpPr>
        <p:spPr/>
        <p:txBody>
          <a:body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375968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212A6E18-11C8-438D-B957-68526F15D2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15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6096000" y="-1"/>
            <a:ext cx="6096000" cy="6857935"/>
          </a:xfrm>
          <a:prstGeom prst="rect">
            <a:avLst/>
          </a:prstGeom>
        </p:spPr>
        <p:txBody>
          <a:bodyPr/>
          <a:lstStyle/>
          <a:p>
            <a:endParaRPr lang="en-US"/>
          </a:p>
        </p:txBody>
      </p:sp>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2" name="Title 1">
            <a:extLst>
              <a:ext uri="{FF2B5EF4-FFF2-40B4-BE49-F238E27FC236}">
                <a16:creationId xmlns:a16="http://schemas.microsoft.com/office/drawing/2014/main" id="{68AAFD7B-FADD-47AE-8636-54A0072742A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1B5CFED-840F-4796-AC93-79C3C721E599}"/>
              </a:ext>
            </a:extLst>
          </p:cNvPr>
          <p:cNvSpPr>
            <a:spLocks noGrp="1"/>
          </p:cNvSpPr>
          <p:nvPr>
            <p:ph type="body" sz="quarter" idx="14" hasCustomPrompt="1"/>
          </p:nvPr>
        </p:nvSpPr>
        <p:spPr>
          <a:xfrm>
            <a:off x="487680" y="2316480"/>
            <a:ext cx="4413504" cy="3499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23804A0-AF05-4FA4-BE7E-0E8F60ABE2C4}"/>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524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2316480"/>
            <a:ext cx="11225916" cy="3440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3" name="Straight Connector 12">
            <a:extLst>
              <a:ext uri="{FF2B5EF4-FFF2-40B4-BE49-F238E27FC236}">
                <a16:creationId xmlns:a16="http://schemas.microsoft.com/office/drawing/2014/main" id="{F3A4C3FE-2D5B-495E-A595-8FB881D27FA8}"/>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_alt2" preserve="1" userDrawn="1">
  <p:cSld name="Layout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3" name="Straight Connector 12">
            <a:extLst>
              <a:ext uri="{FF2B5EF4-FFF2-40B4-BE49-F238E27FC236}">
                <a16:creationId xmlns:a16="http://schemas.microsoft.com/office/drawing/2014/main" id="{168DD612-331E-4E2B-9FFC-A84742405D4D}"/>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2" name="Straight Connector 11">
            <a:extLst>
              <a:ext uri="{FF2B5EF4-FFF2-40B4-BE49-F238E27FC236}">
                <a16:creationId xmlns:a16="http://schemas.microsoft.com/office/drawing/2014/main" id="{93565CCD-B9D0-4EAF-8CA4-149E57940091}"/>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6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2885742-0C8A-4394-8F30-F24AE4480F57}"/>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4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a:p>
        </p:txBody>
      </p:sp>
      <p:sp>
        <p:nvSpPr>
          <p:cNvPr id="20" name="Text Placeholder 4">
            <a:extLst>
              <a:ext uri="{FF2B5EF4-FFF2-40B4-BE49-F238E27FC236}">
                <a16:creationId xmlns:a16="http://schemas.microsoft.com/office/drawing/2014/main" id="{02D0F975-50D3-B147-91F6-20975A7817AC}"/>
              </a:ext>
            </a:extLst>
          </p:cNvPr>
          <p:cNvSpPr>
            <a:spLocks noGrp="1"/>
          </p:cNvSpPr>
          <p:nvPr>
            <p:ph type="body" sz="quarter" idx="14" hasCustomPrompt="1"/>
          </p:nvPr>
        </p:nvSpPr>
        <p:spPr>
          <a:xfrm>
            <a:off x="4876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3" name="Text Placeholder 4">
            <a:extLst>
              <a:ext uri="{FF2B5EF4-FFF2-40B4-BE49-F238E27FC236}">
                <a16:creationId xmlns:a16="http://schemas.microsoft.com/office/drawing/2014/main" id="{60B4CF1F-2411-7841-84F3-AED8781EC062}"/>
              </a:ext>
            </a:extLst>
          </p:cNvPr>
          <p:cNvSpPr>
            <a:spLocks noGrp="1"/>
          </p:cNvSpPr>
          <p:nvPr>
            <p:ph type="body" sz="quarter" idx="15" hasCustomPrompt="1"/>
          </p:nvPr>
        </p:nvSpPr>
        <p:spPr>
          <a:xfrm>
            <a:off x="4876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4" name="Text Placeholder 4">
            <a:extLst>
              <a:ext uri="{FF2B5EF4-FFF2-40B4-BE49-F238E27FC236}">
                <a16:creationId xmlns:a16="http://schemas.microsoft.com/office/drawing/2014/main" id="{FED3A542-DBBA-234E-B2D4-22600393D33C}"/>
              </a:ext>
            </a:extLst>
          </p:cNvPr>
          <p:cNvSpPr>
            <a:spLocks noGrp="1"/>
          </p:cNvSpPr>
          <p:nvPr>
            <p:ph type="body" sz="quarter" idx="16" hasCustomPrompt="1"/>
          </p:nvPr>
        </p:nvSpPr>
        <p:spPr>
          <a:xfrm>
            <a:off x="41452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5" name="Text Placeholder 4">
            <a:extLst>
              <a:ext uri="{FF2B5EF4-FFF2-40B4-BE49-F238E27FC236}">
                <a16:creationId xmlns:a16="http://schemas.microsoft.com/office/drawing/2014/main" id="{B0259B09-53EA-0946-8739-72825EF4A852}"/>
              </a:ext>
            </a:extLst>
          </p:cNvPr>
          <p:cNvSpPr>
            <a:spLocks noGrp="1"/>
          </p:cNvSpPr>
          <p:nvPr>
            <p:ph type="body" sz="quarter" idx="17" hasCustomPrompt="1"/>
          </p:nvPr>
        </p:nvSpPr>
        <p:spPr>
          <a:xfrm>
            <a:off x="41452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6" name="Text Placeholder 4">
            <a:extLst>
              <a:ext uri="{FF2B5EF4-FFF2-40B4-BE49-F238E27FC236}">
                <a16:creationId xmlns:a16="http://schemas.microsoft.com/office/drawing/2014/main" id="{B4077B68-B081-CB40-AC8F-3C2534FF4019}"/>
              </a:ext>
            </a:extLst>
          </p:cNvPr>
          <p:cNvSpPr>
            <a:spLocks noGrp="1"/>
          </p:cNvSpPr>
          <p:nvPr>
            <p:ph type="body" sz="quarter" idx="18" hasCustomPrompt="1"/>
          </p:nvPr>
        </p:nvSpPr>
        <p:spPr>
          <a:xfrm>
            <a:off x="78028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7" name="Text Placeholder 4">
            <a:extLst>
              <a:ext uri="{FF2B5EF4-FFF2-40B4-BE49-F238E27FC236}">
                <a16:creationId xmlns:a16="http://schemas.microsoft.com/office/drawing/2014/main" id="{DC337370-451B-DB4B-9D87-221503D198A1}"/>
              </a:ext>
            </a:extLst>
          </p:cNvPr>
          <p:cNvSpPr>
            <a:spLocks noGrp="1"/>
          </p:cNvSpPr>
          <p:nvPr>
            <p:ph type="body" sz="quarter" idx="19" hasCustomPrompt="1"/>
          </p:nvPr>
        </p:nvSpPr>
        <p:spPr>
          <a:xfrm>
            <a:off x="78028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 name="Title 1">
            <a:extLst>
              <a:ext uri="{FF2B5EF4-FFF2-40B4-BE49-F238E27FC236}">
                <a16:creationId xmlns:a16="http://schemas.microsoft.com/office/drawing/2014/main" id="{C957F8EA-9B03-4262-AA3F-A67A7A0FA916}"/>
              </a:ext>
            </a:extLst>
          </p:cNvPr>
          <p:cNvSpPr>
            <a:spLocks noGrp="1"/>
          </p:cNvSpPr>
          <p:nvPr>
            <p:ph type="title"/>
          </p:nvPr>
        </p:nvSpPr>
        <p:spPr/>
        <p:txBody>
          <a:bodyPr/>
          <a:lstStyle/>
          <a:p>
            <a:r>
              <a:rPr lang="en-US"/>
              <a:t>Click to edit Master title style</a:t>
            </a:r>
          </a:p>
        </p:txBody>
      </p:sp>
      <p:cxnSp>
        <p:nvCxnSpPr>
          <p:cNvPr id="19" name="Straight Connector 18">
            <a:extLst>
              <a:ext uri="{FF2B5EF4-FFF2-40B4-BE49-F238E27FC236}">
                <a16:creationId xmlns:a16="http://schemas.microsoft.com/office/drawing/2014/main" id="{0F705395-F2D9-46A8-8A8B-08F2481B2998}"/>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50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E6E6E6"/>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976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9" name="Google Shape;51;p7">
            <a:extLst>
              <a:ext uri="{FF2B5EF4-FFF2-40B4-BE49-F238E27FC236}">
                <a16:creationId xmlns:a16="http://schemas.microsoft.com/office/drawing/2014/main" id="{BFCE78A3-872F-2B4C-A118-447F65B70C2F}"/>
              </a:ext>
            </a:extLst>
          </p:cNvPr>
          <p:cNvSpPr txBox="1">
            <a:spLocks noGrp="1"/>
          </p:cNvSpPr>
          <p:nvPr>
            <p:ph type="sldNum" idx="4"/>
          </p:nvPr>
        </p:nvSpPr>
        <p:spPr>
          <a:xfrm>
            <a:off x="10981996" y="6298545"/>
            <a:ext cx="731600" cy="524800"/>
          </a:xfrm>
          <a:prstGeom prst="rect">
            <a:avLst/>
          </a:prstGeom>
        </p:spPr>
        <p:txBody>
          <a:bodyPr spcFirstLastPara="1" wrap="square" lIns="91425" tIns="91425" rIns="91425" bIns="91425" anchor="ctr" anchorCtr="0">
            <a:noAutofit/>
          </a:bodyPr>
          <a:lstStyle>
            <a:lvl1pPr lvl="0" rtl="0">
              <a:buNone/>
              <a:defRPr sz="800">
                <a:solidFill>
                  <a:srgbClr val="A1AAB1"/>
                </a:solidFill>
                <a:latin typeface="Arial"/>
                <a:ea typeface="Arial"/>
                <a:cs typeface="Arial"/>
                <a:sym typeface="Arial"/>
              </a:defRPr>
            </a:lvl1pPr>
            <a:lvl2pPr lvl="1" rtl="0">
              <a:buNone/>
              <a:defRPr sz="800">
                <a:solidFill>
                  <a:srgbClr val="A1AAB1"/>
                </a:solidFill>
                <a:latin typeface="Arial"/>
                <a:ea typeface="Arial"/>
                <a:cs typeface="Arial"/>
                <a:sym typeface="Arial"/>
              </a:defRPr>
            </a:lvl2pPr>
            <a:lvl3pPr lvl="2" rtl="0">
              <a:buNone/>
              <a:defRPr sz="800">
                <a:solidFill>
                  <a:srgbClr val="A1AAB1"/>
                </a:solidFill>
                <a:latin typeface="Arial"/>
                <a:ea typeface="Arial"/>
                <a:cs typeface="Arial"/>
                <a:sym typeface="Arial"/>
              </a:defRPr>
            </a:lvl3pPr>
            <a:lvl4pPr lvl="3" rtl="0">
              <a:buNone/>
              <a:defRPr sz="800">
                <a:solidFill>
                  <a:srgbClr val="A1AAB1"/>
                </a:solidFill>
                <a:latin typeface="Arial"/>
                <a:ea typeface="Arial"/>
                <a:cs typeface="Arial"/>
                <a:sym typeface="Arial"/>
              </a:defRPr>
            </a:lvl4pPr>
            <a:lvl5pPr lvl="4" rtl="0">
              <a:buNone/>
              <a:defRPr sz="800">
                <a:solidFill>
                  <a:srgbClr val="A1AAB1"/>
                </a:solidFill>
                <a:latin typeface="Arial"/>
                <a:ea typeface="Arial"/>
                <a:cs typeface="Arial"/>
                <a:sym typeface="Arial"/>
              </a:defRPr>
            </a:lvl5pPr>
            <a:lvl6pPr lvl="5" rtl="0">
              <a:buNone/>
              <a:defRPr sz="800">
                <a:solidFill>
                  <a:srgbClr val="A1AAB1"/>
                </a:solidFill>
                <a:latin typeface="Arial"/>
                <a:ea typeface="Arial"/>
                <a:cs typeface="Arial"/>
                <a:sym typeface="Arial"/>
              </a:defRPr>
            </a:lvl6pPr>
            <a:lvl7pPr lvl="6" rtl="0">
              <a:buNone/>
              <a:defRPr sz="800">
                <a:solidFill>
                  <a:srgbClr val="A1AAB1"/>
                </a:solidFill>
                <a:latin typeface="Arial"/>
                <a:ea typeface="Arial"/>
                <a:cs typeface="Arial"/>
                <a:sym typeface="Arial"/>
              </a:defRPr>
            </a:lvl7pPr>
            <a:lvl8pPr lvl="7" rtl="0">
              <a:buNone/>
              <a:defRPr sz="800">
                <a:solidFill>
                  <a:srgbClr val="A1AAB1"/>
                </a:solidFill>
                <a:latin typeface="Arial"/>
                <a:ea typeface="Arial"/>
                <a:cs typeface="Arial"/>
                <a:sym typeface="Arial"/>
              </a:defRPr>
            </a:lvl8pPr>
            <a:lvl9pPr lvl="8" rtl="0">
              <a:buNone/>
              <a:defRPr sz="800">
                <a:solidFill>
                  <a:srgbClr val="A1AAB1"/>
                </a:solidFill>
                <a:latin typeface="Arial"/>
                <a:ea typeface="Arial"/>
                <a:cs typeface="Arial"/>
                <a:sym typeface="Arial"/>
              </a:defRPr>
            </a:lvl9pPr>
          </a:lstStyle>
          <a:p>
            <a:pPr algn="r"/>
            <a:fld id="{00000000-1234-1234-1234-123412341234}" type="slidenum">
              <a:rPr lang="en-US" smtClean="0"/>
              <a:pPr algn="r"/>
              <a:t>‹#›</a:t>
            </a:fld>
            <a:endParaRPr lang="en-US"/>
          </a:p>
        </p:txBody>
      </p:sp>
      <p:sp>
        <p:nvSpPr>
          <p:cNvPr id="2" name="Text Placeholder 1">
            <a:extLst>
              <a:ext uri="{FF2B5EF4-FFF2-40B4-BE49-F238E27FC236}">
                <a16:creationId xmlns:a16="http://schemas.microsoft.com/office/drawing/2014/main" id="{80EF8E42-B12B-4C36-8D7D-E4417D90C8AE}"/>
              </a:ext>
            </a:extLst>
          </p:cNvPr>
          <p:cNvSpPr>
            <a:spLocks noGrp="1"/>
          </p:cNvSpPr>
          <p:nvPr>
            <p:ph type="body" idx="1"/>
          </p:nvPr>
        </p:nvSpPr>
        <p:spPr>
          <a:xfrm>
            <a:off x="487680" y="1826684"/>
            <a:ext cx="11216640" cy="43497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5B16C2D6-80F3-488E-95B4-48EA7E53CB45}"/>
              </a:ext>
            </a:extLst>
          </p:cNvPr>
          <p:cNvSpPr>
            <a:spLocks noGrp="1"/>
          </p:cNvSpPr>
          <p:nvPr>
            <p:ph type="title"/>
          </p:nvPr>
        </p:nvSpPr>
        <p:spPr>
          <a:xfrm>
            <a:off x="487680" y="731520"/>
            <a:ext cx="10515600" cy="615553"/>
          </a:xfrm>
          <a:prstGeom prst="rect">
            <a:avLst/>
          </a:prstGeom>
        </p:spPr>
        <p:txBody>
          <a:bodyPr vert="horz" lIns="91440" tIns="91440" rIns="91440" bIns="91440" rtlCol="0" anchor="t" anchorCtr="0">
            <a:spAutoFit/>
          </a:bodyPr>
          <a:lstStyle/>
          <a:p>
            <a:r>
              <a:rPr lang="en-US"/>
              <a:t>Click to edit Master title style</a:t>
            </a:r>
          </a:p>
        </p:txBody>
      </p:sp>
      <p:grpSp>
        <p:nvGrpSpPr>
          <p:cNvPr id="8" name="Group 7">
            <a:extLst>
              <a:ext uri="{FF2B5EF4-FFF2-40B4-BE49-F238E27FC236}">
                <a16:creationId xmlns:a16="http://schemas.microsoft.com/office/drawing/2014/main" id="{CDA4C58D-DEC6-4995-915A-4A1CB3A12CEF}"/>
              </a:ext>
            </a:extLst>
          </p:cNvPr>
          <p:cNvGrpSpPr/>
          <p:nvPr userDrawn="1"/>
        </p:nvGrpSpPr>
        <p:grpSpPr>
          <a:xfrm>
            <a:off x="616703" y="591197"/>
            <a:ext cx="587784" cy="45600"/>
            <a:chOff x="462527" y="443398"/>
            <a:chExt cx="440838" cy="34200"/>
          </a:xfrm>
        </p:grpSpPr>
        <p:sp>
          <p:nvSpPr>
            <p:cNvPr id="10" name="Google Shape;17;p2">
              <a:extLst>
                <a:ext uri="{FF2B5EF4-FFF2-40B4-BE49-F238E27FC236}">
                  <a16:creationId xmlns:a16="http://schemas.microsoft.com/office/drawing/2014/main" id="{80F81246-234A-4E34-BB1E-5DFF7B2AF9E1}"/>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sp>
          <p:nvSpPr>
            <p:cNvPr id="11" name="Google Shape;18;p2">
              <a:extLst>
                <a:ext uri="{FF2B5EF4-FFF2-40B4-BE49-F238E27FC236}">
                  <a16:creationId xmlns:a16="http://schemas.microsoft.com/office/drawing/2014/main" id="{950D4050-2994-4905-A87A-70EFA75CE92A}"/>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grpSp>
    </p:spTree>
  </p:cSld>
  <p:clrMap bg1="lt1" tx1="dk1" bg2="dk2" tx2="lt2" accent1="accent1" accent2="accent2" accent3="accent3" accent4="accent4" accent5="accent5" accent6="accent6" hlink="hlink" folHlink="folHlink"/>
  <p:sldLayoutIdLst>
    <p:sldLayoutId id="2147483666" r:id="rId1"/>
    <p:sldLayoutId id="2147483672" r:id="rId2"/>
    <p:sldLayoutId id="2147483668" r:id="rId3"/>
    <p:sldLayoutId id="2147483669" r:id="rId4"/>
    <p:sldLayoutId id="2147483674" r:id="rId5"/>
    <p:sldLayoutId id="2147483678" r:id="rId6"/>
    <p:sldLayoutId id="2147483675" r:id="rId7"/>
    <p:sldLayoutId id="2147483670" r:id="rId8"/>
    <p:sldLayoutId id="2147483673" r:id="rId9"/>
    <p:sldLayoutId id="2147483679" r:id="rId10"/>
    <p:sldLayoutId id="2147483676" r:id="rId11"/>
    <p:sldLayoutId id="2147483677" r:id="rId12"/>
    <p:sldLayoutId id="2147483680"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8" userDrawn="1">
          <p15:clr>
            <a:srgbClr val="F26B43"/>
          </p15:clr>
        </p15:guide>
        <p15:guide id="4" pos="7376" userDrawn="1">
          <p15:clr>
            <a:srgbClr val="F26B43"/>
          </p15:clr>
        </p15:guide>
        <p15:guide id="5" pos="3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cientificpubs.congressposter.com/p/xcs2n3jipvcj8h6z"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68C927-AE63-413B-AD85-EE49A87E5679}"/>
              </a:ext>
            </a:extLst>
          </p:cNvPr>
          <p:cNvSpPr txBox="1">
            <a:spLocks/>
          </p:cNvSpPr>
          <p:nvPr/>
        </p:nvSpPr>
        <p:spPr>
          <a:xfrm>
            <a:off x="660933" y="1568918"/>
            <a:ext cx="9766435" cy="1908215"/>
          </a:xfrm>
          <a:prstGeom prst="rect">
            <a:avLst/>
          </a:prstGeom>
        </p:spPr>
        <p:txBody>
          <a:bodyPr vert="horz" wrap="square" lIns="91440" tIns="91440" rIns="91440" bIns="9144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800"/>
              </a:spcAft>
            </a:pPr>
            <a:r>
              <a:rPr lang="en-US" b="1" dirty="0">
                <a:effectLst/>
                <a:ea typeface="Calibri" panose="020F0502020204030204" pitchFamily="34" charset="0"/>
                <a:cs typeface="Arial" panose="020B0604020202020204" pitchFamily="34" charset="0"/>
              </a:rPr>
              <a:t>Efficacy of elranatamab in Combination with Carfilzomib and Dexamethasone in the Phase 1b MagnetisMM-20 Trial in Relapsed or Refractory Multiple Myeloma (RRMM)</a:t>
            </a:r>
          </a:p>
        </p:txBody>
      </p:sp>
      <p:sp>
        <p:nvSpPr>
          <p:cNvPr id="5" name="Text Placeholder 3">
            <a:extLst>
              <a:ext uri="{FF2B5EF4-FFF2-40B4-BE49-F238E27FC236}">
                <a16:creationId xmlns:a16="http://schemas.microsoft.com/office/drawing/2014/main" id="{07401D2D-8545-42BF-855F-666E30E02488}"/>
              </a:ext>
            </a:extLst>
          </p:cNvPr>
          <p:cNvSpPr txBox="1">
            <a:spLocks/>
          </p:cNvSpPr>
          <p:nvPr/>
        </p:nvSpPr>
        <p:spPr>
          <a:xfrm>
            <a:off x="606392" y="3663332"/>
            <a:ext cx="9609026" cy="26593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800"/>
              </a:spcAft>
              <a:buNone/>
            </a:pPr>
            <a:r>
              <a:rPr lang="en-US" sz="1400">
                <a:solidFill>
                  <a:schemeClr val="bg1"/>
                </a:solidFill>
                <a:effectLst/>
                <a:ea typeface="Calibri" panose="020F0502020204030204" pitchFamily="34" charset="0"/>
                <a:cs typeface="Arial" panose="020B0604020202020204" pitchFamily="34" charset="0"/>
              </a:rPr>
              <a:t>Michael H. Tomasson,</a:t>
            </a:r>
            <a:r>
              <a:rPr lang="en-US" sz="1400" baseline="30000">
                <a:solidFill>
                  <a:schemeClr val="bg1"/>
                </a:solidFill>
                <a:effectLst/>
                <a:ea typeface="Calibri" panose="020F0502020204030204" pitchFamily="34" charset="0"/>
                <a:cs typeface="Arial" panose="020B0604020202020204" pitchFamily="34" charset="0"/>
              </a:rPr>
              <a:t>1</a:t>
            </a:r>
            <a:r>
              <a:rPr lang="en-US" sz="1400">
                <a:solidFill>
                  <a:schemeClr val="bg1"/>
                </a:solidFill>
                <a:effectLst/>
                <a:ea typeface="Calibri" panose="020F0502020204030204" pitchFamily="34" charset="0"/>
                <a:cs typeface="Arial" panose="020B0604020202020204" pitchFamily="34" charset="0"/>
              </a:rPr>
              <a:t> Eli Gabayan,</a:t>
            </a:r>
            <a:r>
              <a:rPr lang="en-US" sz="1400" baseline="30000">
                <a:solidFill>
                  <a:schemeClr val="bg1"/>
                </a:solidFill>
                <a:effectLst/>
                <a:ea typeface="Calibri" panose="020F0502020204030204" pitchFamily="34" charset="0"/>
                <a:cs typeface="Arial" panose="020B0604020202020204" pitchFamily="34" charset="0"/>
              </a:rPr>
              <a:t>2</a:t>
            </a:r>
            <a:r>
              <a:rPr lang="en-US" sz="1400">
                <a:solidFill>
                  <a:schemeClr val="bg1"/>
                </a:solidFill>
                <a:effectLst/>
                <a:ea typeface="Calibri" panose="020F0502020204030204" pitchFamily="34" charset="0"/>
                <a:cs typeface="Arial" panose="020B0604020202020204" pitchFamily="34" charset="0"/>
              </a:rPr>
              <a:t> Syed Abbas Ali,</a:t>
            </a:r>
            <a:r>
              <a:rPr lang="en-US" sz="1400" baseline="30000">
                <a:solidFill>
                  <a:schemeClr val="bg1"/>
                </a:solidFill>
                <a:effectLst/>
                <a:ea typeface="Calibri" panose="020F0502020204030204" pitchFamily="34" charset="0"/>
                <a:cs typeface="Arial" panose="020B0604020202020204" pitchFamily="34" charset="0"/>
              </a:rPr>
              <a:t>3</a:t>
            </a:r>
            <a:r>
              <a:rPr lang="en-US" sz="1400">
                <a:solidFill>
                  <a:schemeClr val="bg1"/>
                </a:solidFill>
                <a:effectLst/>
                <a:ea typeface="Calibri" panose="020F0502020204030204" pitchFamily="34" charset="0"/>
                <a:cs typeface="Arial" panose="020B0604020202020204" pitchFamily="34" charset="0"/>
              </a:rPr>
              <a:t> Gabriel Afram,</a:t>
            </a:r>
            <a:r>
              <a:rPr lang="en-US" sz="1400" baseline="30000">
                <a:solidFill>
                  <a:schemeClr val="bg1"/>
                </a:solidFill>
                <a:effectLst/>
                <a:ea typeface="Calibri" panose="020F0502020204030204" pitchFamily="34" charset="0"/>
                <a:cs typeface="Arial" panose="020B0604020202020204" pitchFamily="34" charset="0"/>
              </a:rPr>
              <a:t>4 </a:t>
            </a:r>
            <a:r>
              <a:rPr lang="en-US" sz="1400">
                <a:solidFill>
                  <a:schemeClr val="bg1"/>
                </a:solidFill>
                <a:effectLst/>
                <a:ea typeface="Calibri" panose="020F0502020204030204" pitchFamily="34" charset="0"/>
                <a:cs typeface="Arial" panose="020B0604020202020204" pitchFamily="34" charset="0"/>
              </a:rPr>
              <a:t>Sona Ghorashi,</a:t>
            </a:r>
            <a:r>
              <a:rPr lang="en-US" sz="1400" baseline="30000">
                <a:solidFill>
                  <a:schemeClr val="bg1"/>
                </a:solidFill>
                <a:effectLst/>
                <a:ea typeface="Calibri" panose="020F0502020204030204" pitchFamily="34" charset="0"/>
                <a:cs typeface="Arial" panose="020B0604020202020204" pitchFamily="34" charset="0"/>
              </a:rPr>
              <a:t>5</a:t>
            </a:r>
            <a:r>
              <a:rPr lang="en-US" sz="1400">
                <a:solidFill>
                  <a:schemeClr val="bg1"/>
                </a:solidFill>
                <a:effectLst/>
                <a:ea typeface="Calibri" panose="020F0502020204030204" pitchFamily="34" charset="0"/>
                <a:cs typeface="Arial" panose="020B0604020202020204" pitchFamily="34" charset="0"/>
              </a:rPr>
              <a:t> Trish Creel,</a:t>
            </a:r>
            <a:r>
              <a:rPr lang="en-US" sz="1400" baseline="30000">
                <a:solidFill>
                  <a:schemeClr val="bg1"/>
                </a:solidFill>
                <a:effectLst/>
                <a:ea typeface="Calibri" panose="020F0502020204030204" pitchFamily="34" charset="0"/>
                <a:cs typeface="Arial" panose="020B0604020202020204" pitchFamily="34" charset="0"/>
              </a:rPr>
              <a:t>5</a:t>
            </a:r>
            <a:r>
              <a:rPr lang="en-US" sz="1400">
                <a:solidFill>
                  <a:schemeClr val="bg1"/>
                </a:solidFill>
                <a:effectLst/>
                <a:ea typeface="Calibri" panose="020F0502020204030204" pitchFamily="34" charset="0"/>
                <a:cs typeface="Arial" panose="020B0604020202020204" pitchFamily="34" charset="0"/>
              </a:rPr>
              <a:t> Luisa</a:t>
            </a:r>
            <a:r>
              <a:rPr lang="en-US" sz="1400">
                <a:effectLst/>
                <a:ea typeface="Aptos" panose="020B0004020202020204" pitchFamily="34" charset="0"/>
                <a:cs typeface="Arial" panose="020B0604020202020204" pitchFamily="34" charset="0"/>
              </a:rPr>
              <a:t> </a:t>
            </a:r>
            <a:r>
              <a:rPr lang="en-US" sz="1400">
                <a:solidFill>
                  <a:schemeClr val="bg1"/>
                </a:solidFill>
                <a:effectLst/>
                <a:ea typeface="Calibri" panose="020F0502020204030204" pitchFamily="34" charset="0"/>
                <a:cs typeface="Arial" panose="020B0604020202020204" pitchFamily="34" charset="0"/>
              </a:rPr>
              <a:t>Paccagnella,</a:t>
            </a:r>
            <a:r>
              <a:rPr lang="en-US" sz="1400" baseline="30000">
                <a:solidFill>
                  <a:schemeClr val="bg1"/>
                </a:solidFill>
                <a:effectLst/>
                <a:ea typeface="Calibri" panose="020F0502020204030204" pitchFamily="34" charset="0"/>
                <a:cs typeface="Arial" panose="020B0604020202020204" pitchFamily="34" charset="0"/>
              </a:rPr>
              <a:t>6</a:t>
            </a:r>
            <a:r>
              <a:rPr lang="en-US" sz="1400">
                <a:solidFill>
                  <a:schemeClr val="bg1"/>
                </a:solidFill>
                <a:effectLst/>
                <a:ea typeface="Calibri" panose="020F0502020204030204" pitchFamily="34" charset="0"/>
                <a:cs typeface="Arial" panose="020B0604020202020204" pitchFamily="34" charset="0"/>
              </a:rPr>
              <a:t> Carolyn Lou,</a:t>
            </a:r>
            <a:r>
              <a:rPr lang="en-US" sz="1400" baseline="30000">
                <a:solidFill>
                  <a:schemeClr val="bg1"/>
                </a:solidFill>
                <a:effectLst/>
                <a:ea typeface="Calibri" panose="020F0502020204030204" pitchFamily="34" charset="0"/>
                <a:cs typeface="Arial" panose="020B0604020202020204" pitchFamily="34" charset="0"/>
              </a:rPr>
              <a:t>5</a:t>
            </a:r>
            <a:r>
              <a:rPr lang="en-US" sz="1400">
                <a:solidFill>
                  <a:schemeClr val="bg1"/>
                </a:solidFill>
                <a:effectLst/>
                <a:ea typeface="Calibri" panose="020F0502020204030204" pitchFamily="34" charset="0"/>
                <a:cs typeface="Arial" panose="020B0604020202020204" pitchFamily="34" charset="0"/>
              </a:rPr>
              <a:t> Ola Landgren </a:t>
            </a:r>
            <a:r>
              <a:rPr lang="en-US" sz="1400" baseline="30000">
                <a:solidFill>
                  <a:schemeClr val="bg1"/>
                </a:solidFill>
                <a:effectLst/>
                <a:ea typeface="Calibri" panose="020F0502020204030204" pitchFamily="34" charset="0"/>
                <a:cs typeface="Arial" panose="020B0604020202020204" pitchFamily="34" charset="0"/>
              </a:rPr>
              <a:t>7</a:t>
            </a:r>
          </a:p>
          <a:p>
            <a:pPr marL="0" indent="0">
              <a:spcBef>
                <a:spcPts val="0"/>
              </a:spcBef>
              <a:buNone/>
            </a:pPr>
            <a:r>
              <a:rPr lang="en-US" sz="1050" i="1" baseline="30000">
                <a:solidFill>
                  <a:schemeClr val="bg1"/>
                </a:solidFill>
                <a:effectLst/>
                <a:ea typeface="Calibri" panose="020F0502020204030204" pitchFamily="34" charset="0"/>
                <a:cs typeface="Arial" panose="020B0604020202020204" pitchFamily="34" charset="0"/>
              </a:rPr>
              <a:t>1</a:t>
            </a:r>
            <a:r>
              <a:rPr lang="en-GB" sz="1050" i="1">
                <a:solidFill>
                  <a:schemeClr val="bg1"/>
                </a:solidFill>
                <a:effectLst/>
                <a:ea typeface="Calibri" panose="020F0502020204030204" pitchFamily="34" charset="0"/>
                <a:cs typeface="Arial" panose="020B0604020202020204" pitchFamily="34" charset="0"/>
              </a:rPr>
              <a:t>Department of Internal Medicine, University of Iowa, Iowa City, IA, USA</a:t>
            </a:r>
            <a:r>
              <a:rPr lang="en-US" sz="1050" i="1">
                <a:solidFill>
                  <a:schemeClr val="bg1"/>
                </a:solidFill>
                <a:effectLst/>
                <a:ea typeface="Calibri" panose="020F0502020204030204" pitchFamily="34" charset="0"/>
                <a:cs typeface="Arial" panose="020B0604020202020204" pitchFamily="34" charset="0"/>
              </a:rPr>
              <a:t>; </a:t>
            </a:r>
            <a:r>
              <a:rPr lang="en-US" sz="1050" i="1" baseline="30000">
                <a:solidFill>
                  <a:schemeClr val="bg1"/>
                </a:solidFill>
                <a:effectLst/>
                <a:ea typeface="Calibri" panose="020F0502020204030204" pitchFamily="34" charset="0"/>
                <a:cs typeface="Arial" panose="020B0604020202020204" pitchFamily="34" charset="0"/>
              </a:rPr>
              <a:t>2</a:t>
            </a:r>
            <a:r>
              <a:rPr lang="en-GB" sz="1050" i="1">
                <a:solidFill>
                  <a:schemeClr val="bg1"/>
                </a:solidFill>
                <a:effectLst/>
                <a:ea typeface="Calibri" panose="020F0502020204030204" pitchFamily="34" charset="0"/>
                <a:cs typeface="Arial" panose="020B0604020202020204" pitchFamily="34" charset="0"/>
              </a:rPr>
              <a:t>Beverley Hills Cancer </a:t>
            </a:r>
            <a:r>
              <a:rPr lang="en-GB" sz="1050" i="1" err="1">
                <a:solidFill>
                  <a:schemeClr val="bg1"/>
                </a:solidFill>
                <a:effectLst/>
                <a:ea typeface="Calibri" panose="020F0502020204030204" pitchFamily="34" charset="0"/>
                <a:cs typeface="Arial" panose="020B0604020202020204" pitchFamily="34" charset="0"/>
              </a:rPr>
              <a:t>Center</a:t>
            </a:r>
            <a:r>
              <a:rPr lang="en-GB" sz="1050" i="1">
                <a:solidFill>
                  <a:schemeClr val="bg1"/>
                </a:solidFill>
                <a:effectLst/>
                <a:ea typeface="Calibri" panose="020F0502020204030204" pitchFamily="34" charset="0"/>
                <a:cs typeface="Arial" panose="020B0604020202020204" pitchFamily="34" charset="0"/>
              </a:rPr>
              <a:t>, Beverley Hills, CA, USA</a:t>
            </a:r>
            <a:r>
              <a:rPr lang="en-US" sz="1050" i="1">
                <a:solidFill>
                  <a:schemeClr val="bg1"/>
                </a:solidFill>
                <a:effectLst/>
                <a:ea typeface="Calibri" panose="020F0502020204030204" pitchFamily="34" charset="0"/>
                <a:cs typeface="Arial" panose="020B0604020202020204" pitchFamily="34" charset="0"/>
              </a:rPr>
              <a:t>; </a:t>
            </a:r>
            <a:r>
              <a:rPr lang="en-US" sz="1050" i="1" baseline="30000">
                <a:solidFill>
                  <a:schemeClr val="bg1"/>
                </a:solidFill>
                <a:effectLst/>
                <a:ea typeface="Calibri" panose="020F0502020204030204" pitchFamily="34" charset="0"/>
                <a:cs typeface="Arial" panose="020B0604020202020204" pitchFamily="34" charset="0"/>
              </a:rPr>
              <a:t>3</a:t>
            </a:r>
            <a:r>
              <a:rPr lang="en-US" sz="1050" i="1">
                <a:solidFill>
                  <a:schemeClr val="bg1"/>
                </a:solidFill>
                <a:effectLst/>
                <a:ea typeface="Calibri" panose="020F0502020204030204" pitchFamily="34" charset="0"/>
                <a:cs typeface="Arial" panose="020B0604020202020204" pitchFamily="34" charset="0"/>
              </a:rPr>
              <a:t>Department </a:t>
            </a:r>
            <a:r>
              <a:rPr lang="en-GB" sz="1050" i="1">
                <a:solidFill>
                  <a:schemeClr val="bg1"/>
                </a:solidFill>
                <a:effectLst/>
                <a:ea typeface="Calibri" panose="020F0502020204030204" pitchFamily="34" charset="0"/>
                <a:cs typeface="Arial" panose="020B0604020202020204" pitchFamily="34" charset="0"/>
              </a:rPr>
              <a:t>of Oncology, The Sydney Kimmel Comprehensive Cancer </a:t>
            </a:r>
            <a:r>
              <a:rPr lang="en-GB" sz="1050" i="1" err="1">
                <a:solidFill>
                  <a:schemeClr val="bg1"/>
                </a:solidFill>
                <a:effectLst/>
                <a:ea typeface="Calibri" panose="020F0502020204030204" pitchFamily="34" charset="0"/>
                <a:cs typeface="Arial" panose="020B0604020202020204" pitchFamily="34" charset="0"/>
              </a:rPr>
              <a:t>Center</a:t>
            </a:r>
            <a:r>
              <a:rPr lang="en-GB" sz="1050" i="1">
                <a:solidFill>
                  <a:schemeClr val="bg1"/>
                </a:solidFill>
                <a:effectLst/>
                <a:ea typeface="Calibri" panose="020F0502020204030204" pitchFamily="34" charset="0"/>
                <a:cs typeface="Arial" panose="020B0604020202020204" pitchFamily="34" charset="0"/>
              </a:rPr>
              <a:t>, Johns Hopkins University School of Medicine, Baltimore, MD, USA</a:t>
            </a:r>
            <a:r>
              <a:rPr lang="en-US" sz="1050" i="1">
                <a:solidFill>
                  <a:schemeClr val="bg1"/>
                </a:solidFill>
                <a:effectLst/>
                <a:ea typeface="Calibri" panose="020F0502020204030204" pitchFamily="34" charset="0"/>
                <a:cs typeface="Arial" panose="020B0604020202020204" pitchFamily="34" charset="0"/>
              </a:rPr>
              <a:t>; </a:t>
            </a:r>
            <a:r>
              <a:rPr lang="en-US" sz="1050" i="1" baseline="30000">
                <a:solidFill>
                  <a:schemeClr val="bg1"/>
                </a:solidFill>
                <a:effectLst/>
                <a:ea typeface="Calibri" panose="020F0502020204030204" pitchFamily="34" charset="0"/>
                <a:cs typeface="Arial" panose="020B0604020202020204" pitchFamily="34" charset="0"/>
              </a:rPr>
              <a:t>4</a:t>
            </a:r>
            <a:r>
              <a:rPr lang="en-US" sz="1050" i="1">
                <a:solidFill>
                  <a:schemeClr val="bg1"/>
                </a:solidFill>
                <a:effectLst/>
                <a:ea typeface="Calibri" panose="020F0502020204030204" pitchFamily="34" charset="0"/>
                <a:cs typeface="Arial" panose="020B0604020202020204" pitchFamily="34" charset="0"/>
              </a:rPr>
              <a:t>Pfizer Inc, Solna, Sweden; </a:t>
            </a:r>
            <a:r>
              <a:rPr lang="en-US" sz="1050" i="1" baseline="30000">
                <a:solidFill>
                  <a:schemeClr val="bg1"/>
                </a:solidFill>
                <a:effectLst/>
                <a:ea typeface="Calibri" panose="020F0502020204030204" pitchFamily="34" charset="0"/>
                <a:cs typeface="Arial" panose="020B0604020202020204" pitchFamily="34" charset="0"/>
              </a:rPr>
              <a:t>5</a:t>
            </a:r>
            <a:r>
              <a:rPr lang="en-US" sz="1050" i="1">
                <a:solidFill>
                  <a:schemeClr val="bg1"/>
                </a:solidFill>
                <a:effectLst/>
                <a:ea typeface="Calibri" panose="020F0502020204030204" pitchFamily="34" charset="0"/>
                <a:cs typeface="Arial" panose="020B0604020202020204" pitchFamily="34" charset="0"/>
              </a:rPr>
              <a:t>Pfizer Inc, New York, NY, USA; </a:t>
            </a:r>
            <a:r>
              <a:rPr lang="en-US" sz="1050" i="1" baseline="30000">
                <a:solidFill>
                  <a:schemeClr val="bg1"/>
                </a:solidFill>
                <a:effectLst/>
                <a:ea typeface="Calibri" panose="020F0502020204030204" pitchFamily="34" charset="0"/>
                <a:cs typeface="Arial" panose="020B0604020202020204" pitchFamily="34" charset="0"/>
              </a:rPr>
              <a:t>6</a:t>
            </a:r>
            <a:r>
              <a:rPr lang="en-US" sz="1050" i="1">
                <a:solidFill>
                  <a:schemeClr val="bg1"/>
                </a:solidFill>
                <a:effectLst/>
                <a:ea typeface="Calibri" panose="020F0502020204030204" pitchFamily="34" charset="0"/>
                <a:cs typeface="Arial" panose="020B0604020202020204" pitchFamily="34" charset="0"/>
              </a:rPr>
              <a:t>Pfizer Inc, Cambridge, MA, USA; </a:t>
            </a:r>
            <a:r>
              <a:rPr lang="en-US" sz="1050" i="1" baseline="30000">
                <a:solidFill>
                  <a:schemeClr val="bg1"/>
                </a:solidFill>
                <a:ea typeface="Calibri" panose="020F0502020204030204" pitchFamily="34" charset="0"/>
                <a:cs typeface="Arial" panose="020B0604020202020204" pitchFamily="34" charset="0"/>
              </a:rPr>
              <a:t>7</a:t>
            </a:r>
            <a:r>
              <a:rPr lang="en-US" sz="1050" i="1">
                <a:solidFill>
                  <a:schemeClr val="bg1"/>
                </a:solidFill>
                <a:ea typeface="Calibri" panose="020F0502020204030204" pitchFamily="34" charset="0"/>
                <a:cs typeface="Arial" panose="020B0604020202020204" pitchFamily="34" charset="0"/>
              </a:rPr>
              <a:t>Sylvester </a:t>
            </a:r>
            <a:r>
              <a:rPr lang="en-US" sz="1050" i="1">
                <a:solidFill>
                  <a:schemeClr val="bg1"/>
                </a:solidFill>
                <a:effectLst/>
                <a:ea typeface="Calibri" panose="020F0502020204030204" pitchFamily="34" charset="0"/>
                <a:cs typeface="Arial" panose="020B0604020202020204" pitchFamily="34" charset="0"/>
              </a:rPr>
              <a:t>Comprehensive Cancer Center, Miami, FL, USA</a:t>
            </a:r>
          </a:p>
          <a:p>
            <a:pPr marL="0" indent="0">
              <a:spcBef>
                <a:spcPts val="0"/>
              </a:spcBef>
              <a:buNone/>
            </a:pPr>
            <a:endParaRPr lang="en-US" sz="1050">
              <a:solidFill>
                <a:schemeClr val="bg1"/>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70CD838-FB7B-C21E-9C31-54862C3990D3}"/>
              </a:ext>
            </a:extLst>
          </p:cNvPr>
          <p:cNvSpPr txBox="1"/>
          <p:nvPr/>
        </p:nvSpPr>
        <p:spPr>
          <a:xfrm>
            <a:off x="522387" y="711200"/>
            <a:ext cx="1574267" cy="452582"/>
          </a:xfrm>
          <a:prstGeom prst="rect">
            <a:avLst/>
          </a:prstGeom>
        </p:spPr>
        <p:txBody>
          <a:bodyPr vert="horz" wrap="none" lIns="91440" tIns="45720" rIns="91440" bIns="45720" rtlCol="0">
            <a:noAutofit/>
          </a:bodyPr>
          <a:lstStyle/>
          <a:p>
            <a:pPr algn="l"/>
            <a:r>
              <a:rPr lang="en-US" sz="1600">
                <a:solidFill>
                  <a:schemeClr val="bg1"/>
                </a:solidFill>
              </a:rPr>
              <a:t>1024</a:t>
            </a:r>
          </a:p>
        </p:txBody>
      </p:sp>
      <p:sp>
        <p:nvSpPr>
          <p:cNvPr id="3" name="TextBox 2">
            <a:extLst>
              <a:ext uri="{FF2B5EF4-FFF2-40B4-BE49-F238E27FC236}">
                <a16:creationId xmlns:a16="http://schemas.microsoft.com/office/drawing/2014/main" id="{522F3212-276A-59B3-E73C-0948D074CEE9}"/>
              </a:ext>
            </a:extLst>
          </p:cNvPr>
          <p:cNvSpPr txBox="1"/>
          <p:nvPr/>
        </p:nvSpPr>
        <p:spPr>
          <a:xfrm>
            <a:off x="660933" y="5929992"/>
            <a:ext cx="10924675" cy="400110"/>
          </a:xfrm>
          <a:prstGeom prst="rect">
            <a:avLst/>
          </a:prstGeom>
        </p:spPr>
        <p:txBody>
          <a:bodyPr vert="horz" wrap="square" lIns="91440" tIns="45720" rIns="91440" bIns="45720" rtlCol="0">
            <a:spAutoFit/>
          </a:bodyPr>
          <a:lstStyle/>
          <a:p>
            <a:pPr algn="ctr"/>
            <a:r>
              <a:rPr lang="en-US" sz="1000">
                <a:solidFill>
                  <a:schemeClr val="bg1"/>
                </a:solidFill>
              </a:rPr>
              <a:t>Presented at the </a:t>
            </a:r>
            <a:r>
              <a:rPr lang="en-GB" sz="1000">
                <a:solidFill>
                  <a:schemeClr val="bg1"/>
                </a:solidFill>
              </a:rPr>
              <a:t>66th ASH Annual Meeting and Exposition</a:t>
            </a:r>
            <a:r>
              <a:rPr lang="en-US" sz="1000">
                <a:solidFill>
                  <a:schemeClr val="bg1"/>
                </a:solidFill>
              </a:rPr>
              <a:t> | December 7-10 | San Diego, California</a:t>
            </a:r>
            <a:br>
              <a:rPr lang="en-US" sz="1000">
                <a:solidFill>
                  <a:schemeClr val="bg1"/>
                </a:solidFill>
              </a:rPr>
            </a:br>
            <a:endParaRPr lang="en-US" sz="1000">
              <a:solidFill>
                <a:schemeClr val="bg1"/>
              </a:solidFill>
            </a:endParaRPr>
          </a:p>
        </p:txBody>
      </p:sp>
    </p:spTree>
    <p:extLst>
      <p:ext uri="{BB962C8B-B14F-4D97-AF65-F5344CB8AC3E}">
        <p14:creationId xmlns:p14="http://schemas.microsoft.com/office/powerpoint/2010/main" val="131406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519198" y="1341290"/>
            <a:ext cx="11008991" cy="907941"/>
          </a:xfrm>
        </p:spPr>
        <p:txBody>
          <a:bodyPr vert="horz" lIns="91440" tIns="45720" rIns="91440" bIns="45720" rtlCol="0" anchor="t">
            <a:spAutoFit/>
          </a:bodyPr>
          <a:lstStyle/>
          <a:p>
            <a:pPr>
              <a:buSzPct val="100000"/>
            </a:pPr>
            <a:r>
              <a:rPr lang="en-GB" sz="1600" dirty="0">
                <a:solidFill>
                  <a:schemeClr val="tx1"/>
                </a:solidFill>
                <a:latin typeface="+mj-lt"/>
                <a:ea typeface="Times New Roman" panose="02020603050405020304" pitchFamily="18" charset="0"/>
              </a:rPr>
              <a:t>First quartile DOR was not reached with a median duration of follow-up of 8.9 months (95% CI, 7.9-13.7; reverse Kaplan-Meier estimate)</a:t>
            </a:r>
          </a:p>
          <a:p>
            <a:pPr lvl="1">
              <a:buSzPct val="100000"/>
            </a:pPr>
            <a:r>
              <a:rPr lang="en-GB" sz="1600" dirty="0">
                <a:solidFill>
                  <a:schemeClr val="tx1"/>
                </a:solidFill>
                <a:latin typeface="+mj-lt"/>
                <a:ea typeface="Times New Roman" panose="02020603050405020304" pitchFamily="18" charset="0"/>
              </a:rPr>
              <a:t>The probability of maintaining a response at 6 months was 83.3%</a:t>
            </a:r>
            <a:endParaRPr lang="en-US" sz="1600" strike="sngStrike" baseline="30000" dirty="0">
              <a:solidFill>
                <a:schemeClr val="tx1"/>
              </a:solidFill>
              <a:latin typeface="+mj-lt"/>
              <a:ea typeface="Times New Roman" panose="02020603050405020304" pitchFamily="18" charset="0"/>
            </a:endParaRPr>
          </a:p>
        </p:txBody>
      </p:sp>
      <p:sp>
        <p:nvSpPr>
          <p:cNvPr id="49" name="Title 3">
            <a:extLst>
              <a:ext uri="{FF2B5EF4-FFF2-40B4-BE49-F238E27FC236}">
                <a16:creationId xmlns:a16="http://schemas.microsoft.com/office/drawing/2014/main" id="{DE6FF5AF-E6F1-8C65-4C2C-647C2060FC10}"/>
              </a:ext>
            </a:extLst>
          </p:cNvPr>
          <p:cNvSpPr>
            <a:spLocks noGrp="1"/>
          </p:cNvSpPr>
          <p:nvPr>
            <p:ph type="title"/>
          </p:nvPr>
        </p:nvSpPr>
        <p:spPr>
          <a:xfrm>
            <a:off x="502710" y="719905"/>
            <a:ext cx="11408066" cy="615553"/>
          </a:xfrm>
        </p:spPr>
        <p:txBody>
          <a:bodyPr/>
          <a:lstStyle/>
          <a:p>
            <a:r>
              <a:rPr lang="en-US" dirty="0"/>
              <a:t>DOR</a:t>
            </a:r>
          </a:p>
        </p:txBody>
      </p:sp>
      <p:sp>
        <p:nvSpPr>
          <p:cNvPr id="3" name="Content Placeholder 3">
            <a:extLst>
              <a:ext uri="{FF2B5EF4-FFF2-40B4-BE49-F238E27FC236}">
                <a16:creationId xmlns:a16="http://schemas.microsoft.com/office/drawing/2014/main" id="{2A0702BE-69DC-CEB5-D3D9-0D8C9DDDDEA6}"/>
              </a:ext>
            </a:extLst>
          </p:cNvPr>
          <p:cNvSpPr>
            <a:spLocks noGrp="1"/>
          </p:cNvSpPr>
          <p:nvPr>
            <p:ph sz="quarter" idx="14"/>
          </p:nvPr>
        </p:nvSpPr>
        <p:spPr>
          <a:xfrm>
            <a:off x="488952" y="6309360"/>
            <a:ext cx="11220449" cy="230832"/>
          </a:xfrm>
        </p:spPr>
        <p:txBody>
          <a:bodyPr/>
          <a:lstStyle/>
          <a:p>
            <a:r>
              <a:rPr lang="en-US" dirty="0"/>
              <a:t>DOR=duration of response; NE=not evaluable; NR=not reached</a:t>
            </a:r>
          </a:p>
        </p:txBody>
      </p:sp>
      <p:sp>
        <p:nvSpPr>
          <p:cNvPr id="9" name="Freeform 8">
            <a:extLst>
              <a:ext uri="{FF2B5EF4-FFF2-40B4-BE49-F238E27FC236}">
                <a16:creationId xmlns:a16="http://schemas.microsoft.com/office/drawing/2014/main" id="{3E1031D7-F668-E7CF-F7B4-F800D70E6E48}"/>
              </a:ext>
            </a:extLst>
          </p:cNvPr>
          <p:cNvSpPr/>
          <p:nvPr/>
        </p:nvSpPr>
        <p:spPr>
          <a:xfrm>
            <a:off x="3147337" y="2387957"/>
            <a:ext cx="5932264" cy="2803457"/>
          </a:xfrm>
          <a:custGeom>
            <a:avLst/>
            <a:gdLst>
              <a:gd name="connsiteX0" fmla="*/ 0 w 4081123"/>
              <a:gd name="connsiteY0" fmla="*/ 0 h 1621020"/>
              <a:gd name="connsiteX1" fmla="*/ 0 w 4081123"/>
              <a:gd name="connsiteY1" fmla="*/ 1621021 h 1621020"/>
              <a:gd name="connsiteX2" fmla="*/ 4081124 w 4081123"/>
              <a:gd name="connsiteY2" fmla="*/ 1621021 h 1621020"/>
            </a:gdLst>
            <a:ahLst/>
            <a:cxnLst>
              <a:cxn ang="0">
                <a:pos x="connsiteX0" y="connsiteY0"/>
              </a:cxn>
              <a:cxn ang="0">
                <a:pos x="connsiteX1" y="connsiteY1"/>
              </a:cxn>
              <a:cxn ang="0">
                <a:pos x="connsiteX2" y="connsiteY2"/>
              </a:cxn>
            </a:cxnLst>
            <a:rect l="l" t="t" r="r" b="b"/>
            <a:pathLst>
              <a:path w="4081123" h="1621020">
                <a:moveTo>
                  <a:pt x="0" y="0"/>
                </a:moveTo>
                <a:lnTo>
                  <a:pt x="0" y="1621021"/>
                </a:lnTo>
                <a:lnTo>
                  <a:pt x="4081124" y="1621021"/>
                </a:lnTo>
              </a:path>
            </a:pathLst>
          </a:custGeom>
          <a:noFill/>
          <a:ln w="12471" cap="flat">
            <a:solidFill>
              <a:srgbClr val="000000"/>
            </a:solidFill>
            <a:prstDash val="solid"/>
            <a:miter/>
          </a:ln>
        </p:spPr>
        <p:txBody>
          <a:bodyPr rtlCol="0" anchor="ctr"/>
          <a:lstStyle/>
          <a:p>
            <a:endParaRPr lang="en-US" sz="800"/>
          </a:p>
        </p:txBody>
      </p:sp>
      <p:grpSp>
        <p:nvGrpSpPr>
          <p:cNvPr id="124" name="Group 123">
            <a:extLst>
              <a:ext uri="{FF2B5EF4-FFF2-40B4-BE49-F238E27FC236}">
                <a16:creationId xmlns:a16="http://schemas.microsoft.com/office/drawing/2014/main" id="{ABF61649-BA34-A6EF-FE8F-3E57BFAF8A65}"/>
              </a:ext>
            </a:extLst>
          </p:cNvPr>
          <p:cNvGrpSpPr/>
          <p:nvPr/>
        </p:nvGrpSpPr>
        <p:grpSpPr>
          <a:xfrm>
            <a:off x="3096440" y="2563269"/>
            <a:ext cx="46394" cy="2650168"/>
            <a:chOff x="3005941" y="2408894"/>
            <a:chExt cx="46394" cy="2650168"/>
          </a:xfrm>
        </p:grpSpPr>
        <p:sp>
          <p:nvSpPr>
            <p:cNvPr id="10" name="Freeform 9">
              <a:extLst>
                <a:ext uri="{FF2B5EF4-FFF2-40B4-BE49-F238E27FC236}">
                  <a16:creationId xmlns:a16="http://schemas.microsoft.com/office/drawing/2014/main" id="{DF70D66F-C161-76E3-F37C-E3DE3D36C8C2}"/>
                </a:ext>
              </a:extLst>
            </p:cNvPr>
            <p:cNvSpPr/>
            <p:nvPr/>
          </p:nvSpPr>
          <p:spPr>
            <a:xfrm>
              <a:off x="3005941" y="2408894"/>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1" name="Freeform 10">
              <a:extLst>
                <a:ext uri="{FF2B5EF4-FFF2-40B4-BE49-F238E27FC236}">
                  <a16:creationId xmlns:a16="http://schemas.microsoft.com/office/drawing/2014/main" id="{ED8ADC46-EBBE-F36E-17C6-099552C7864A}"/>
                </a:ext>
              </a:extLst>
            </p:cNvPr>
            <p:cNvSpPr/>
            <p:nvPr/>
          </p:nvSpPr>
          <p:spPr>
            <a:xfrm>
              <a:off x="3005941" y="2671708"/>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2" name="Freeform 11">
              <a:extLst>
                <a:ext uri="{FF2B5EF4-FFF2-40B4-BE49-F238E27FC236}">
                  <a16:creationId xmlns:a16="http://schemas.microsoft.com/office/drawing/2014/main" id="{63E2A045-9D6F-F7A0-659C-321F1C614086}"/>
                </a:ext>
              </a:extLst>
            </p:cNvPr>
            <p:cNvSpPr/>
            <p:nvPr/>
          </p:nvSpPr>
          <p:spPr>
            <a:xfrm>
              <a:off x="3005941" y="2934523"/>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3" name="Freeform 12">
              <a:extLst>
                <a:ext uri="{FF2B5EF4-FFF2-40B4-BE49-F238E27FC236}">
                  <a16:creationId xmlns:a16="http://schemas.microsoft.com/office/drawing/2014/main" id="{CF13696D-35F8-908C-B974-C52FEA81BA60}"/>
                </a:ext>
              </a:extLst>
            </p:cNvPr>
            <p:cNvSpPr/>
            <p:nvPr/>
          </p:nvSpPr>
          <p:spPr>
            <a:xfrm>
              <a:off x="3005941" y="3197338"/>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4" name="Freeform 13">
              <a:extLst>
                <a:ext uri="{FF2B5EF4-FFF2-40B4-BE49-F238E27FC236}">
                  <a16:creationId xmlns:a16="http://schemas.microsoft.com/office/drawing/2014/main" id="{24C5A776-7813-55E6-B41C-CADAB2E04355}"/>
                </a:ext>
              </a:extLst>
            </p:cNvPr>
            <p:cNvSpPr/>
            <p:nvPr/>
          </p:nvSpPr>
          <p:spPr>
            <a:xfrm>
              <a:off x="3005941" y="3460152"/>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5" name="Freeform 14">
              <a:extLst>
                <a:ext uri="{FF2B5EF4-FFF2-40B4-BE49-F238E27FC236}">
                  <a16:creationId xmlns:a16="http://schemas.microsoft.com/office/drawing/2014/main" id="{054DB83E-24D6-2DF4-9AC5-77D35CFACF9E}"/>
                </a:ext>
              </a:extLst>
            </p:cNvPr>
            <p:cNvSpPr/>
            <p:nvPr/>
          </p:nvSpPr>
          <p:spPr>
            <a:xfrm>
              <a:off x="3005941" y="3722965"/>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6" name="Freeform 15">
              <a:extLst>
                <a:ext uri="{FF2B5EF4-FFF2-40B4-BE49-F238E27FC236}">
                  <a16:creationId xmlns:a16="http://schemas.microsoft.com/office/drawing/2014/main" id="{7A126F6F-D8D5-874F-554F-4420BABAD3EA}"/>
                </a:ext>
              </a:extLst>
            </p:cNvPr>
            <p:cNvSpPr/>
            <p:nvPr/>
          </p:nvSpPr>
          <p:spPr>
            <a:xfrm>
              <a:off x="3005941" y="3985780"/>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8" name="Freeform 17">
              <a:extLst>
                <a:ext uri="{FF2B5EF4-FFF2-40B4-BE49-F238E27FC236}">
                  <a16:creationId xmlns:a16="http://schemas.microsoft.com/office/drawing/2014/main" id="{7B80ABD5-7156-1459-EA1F-73ED076B3A21}"/>
                </a:ext>
              </a:extLst>
            </p:cNvPr>
            <p:cNvSpPr/>
            <p:nvPr/>
          </p:nvSpPr>
          <p:spPr>
            <a:xfrm>
              <a:off x="3005941" y="4248594"/>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19" name="Freeform 18">
              <a:extLst>
                <a:ext uri="{FF2B5EF4-FFF2-40B4-BE49-F238E27FC236}">
                  <a16:creationId xmlns:a16="http://schemas.microsoft.com/office/drawing/2014/main" id="{3B2ED3BE-256C-C146-50AF-E911996AF6C4}"/>
                </a:ext>
              </a:extLst>
            </p:cNvPr>
            <p:cNvSpPr/>
            <p:nvPr/>
          </p:nvSpPr>
          <p:spPr>
            <a:xfrm>
              <a:off x="3005941" y="4511409"/>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20" name="Freeform 19">
              <a:extLst>
                <a:ext uri="{FF2B5EF4-FFF2-40B4-BE49-F238E27FC236}">
                  <a16:creationId xmlns:a16="http://schemas.microsoft.com/office/drawing/2014/main" id="{E7DFEEB8-9B0F-B406-11DD-EC60E254AA59}"/>
                </a:ext>
              </a:extLst>
            </p:cNvPr>
            <p:cNvSpPr/>
            <p:nvPr/>
          </p:nvSpPr>
          <p:spPr>
            <a:xfrm>
              <a:off x="3005941" y="4774224"/>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sp>
          <p:nvSpPr>
            <p:cNvPr id="23" name="Freeform 22">
              <a:extLst>
                <a:ext uri="{FF2B5EF4-FFF2-40B4-BE49-F238E27FC236}">
                  <a16:creationId xmlns:a16="http://schemas.microsoft.com/office/drawing/2014/main" id="{644BA453-1CFD-ADA5-BDE1-29601FE023DE}"/>
                </a:ext>
              </a:extLst>
            </p:cNvPr>
            <p:cNvSpPr/>
            <p:nvPr/>
          </p:nvSpPr>
          <p:spPr>
            <a:xfrm>
              <a:off x="3005941" y="5037038"/>
              <a:ext cx="46394" cy="22024"/>
            </a:xfrm>
            <a:custGeom>
              <a:avLst/>
              <a:gdLst>
                <a:gd name="connsiteX0" fmla="*/ 0 w 31917"/>
                <a:gd name="connsiteY0" fmla="*/ 0 h 12477"/>
                <a:gd name="connsiteX1" fmla="*/ 31917 w 31917"/>
                <a:gd name="connsiteY1" fmla="*/ 0 h 12477"/>
              </a:gdLst>
              <a:ahLst/>
              <a:cxnLst>
                <a:cxn ang="0">
                  <a:pos x="connsiteX0" y="connsiteY0"/>
                </a:cxn>
                <a:cxn ang="0">
                  <a:pos x="connsiteX1" y="connsiteY1"/>
                </a:cxn>
              </a:cxnLst>
              <a:rect l="l" t="t" r="r" b="b"/>
              <a:pathLst>
                <a:path w="31917" h="12477">
                  <a:moveTo>
                    <a:pt x="0" y="0"/>
                  </a:moveTo>
                  <a:lnTo>
                    <a:pt x="31917" y="0"/>
                  </a:lnTo>
                </a:path>
              </a:pathLst>
            </a:custGeom>
            <a:ln w="12471" cap="flat">
              <a:solidFill>
                <a:srgbClr val="000000"/>
              </a:solidFill>
              <a:prstDash val="solid"/>
              <a:miter/>
            </a:ln>
          </p:spPr>
          <p:txBody>
            <a:bodyPr rtlCol="0" anchor="ctr"/>
            <a:lstStyle/>
            <a:p>
              <a:pPr algn="r"/>
              <a:endParaRPr lang="en-US" sz="1200"/>
            </a:p>
          </p:txBody>
        </p:sp>
      </p:grpSp>
      <p:sp>
        <p:nvSpPr>
          <p:cNvPr id="24" name="Freeform 23">
            <a:extLst>
              <a:ext uri="{FF2B5EF4-FFF2-40B4-BE49-F238E27FC236}">
                <a16:creationId xmlns:a16="http://schemas.microsoft.com/office/drawing/2014/main" id="{802DA0B1-02F9-C462-B7C7-4531A33FCA7D}"/>
              </a:ext>
            </a:extLst>
          </p:cNvPr>
          <p:cNvSpPr/>
          <p:nvPr/>
        </p:nvSpPr>
        <p:spPr>
          <a:xfrm>
            <a:off x="3152402" y="5182969"/>
            <a:ext cx="18136" cy="56340"/>
          </a:xfrm>
          <a:custGeom>
            <a:avLst/>
            <a:gdLst>
              <a:gd name="connsiteX0" fmla="*/ 0 w 12477"/>
              <a:gd name="connsiteY0" fmla="*/ 31917 h 31917"/>
              <a:gd name="connsiteX1" fmla="*/ 0 w 12477"/>
              <a:gd name="connsiteY1" fmla="*/ 0 h 31917"/>
            </a:gdLst>
            <a:ahLst/>
            <a:cxnLst>
              <a:cxn ang="0">
                <a:pos x="connsiteX0" y="connsiteY0"/>
              </a:cxn>
              <a:cxn ang="0">
                <a:pos x="connsiteX1" y="connsiteY1"/>
              </a:cxn>
            </a:cxnLst>
            <a:rect l="l" t="t" r="r" b="b"/>
            <a:pathLst>
              <a:path w="12477" h="31917">
                <a:moveTo>
                  <a:pt x="0" y="31917"/>
                </a:moveTo>
                <a:lnTo>
                  <a:pt x="0" y="0"/>
                </a:lnTo>
              </a:path>
            </a:pathLst>
          </a:custGeom>
          <a:ln w="12471" cap="flat">
            <a:solidFill>
              <a:srgbClr val="000000"/>
            </a:solidFill>
            <a:prstDash val="solid"/>
            <a:miter/>
          </a:ln>
        </p:spPr>
        <p:txBody>
          <a:bodyPr rtlCol="0" anchor="ctr"/>
          <a:lstStyle/>
          <a:p>
            <a:pPr algn="r"/>
            <a:endParaRPr lang="en-US" sz="1200"/>
          </a:p>
        </p:txBody>
      </p:sp>
      <p:sp>
        <p:nvSpPr>
          <p:cNvPr id="25" name="Freeform 24">
            <a:extLst>
              <a:ext uri="{FF2B5EF4-FFF2-40B4-BE49-F238E27FC236}">
                <a16:creationId xmlns:a16="http://schemas.microsoft.com/office/drawing/2014/main" id="{C947DD99-3D1E-FDCC-F59A-61D0A7ACF0C1}"/>
              </a:ext>
            </a:extLst>
          </p:cNvPr>
          <p:cNvSpPr/>
          <p:nvPr/>
        </p:nvSpPr>
        <p:spPr>
          <a:xfrm>
            <a:off x="4589331" y="5182969"/>
            <a:ext cx="18136" cy="56340"/>
          </a:xfrm>
          <a:custGeom>
            <a:avLst/>
            <a:gdLst>
              <a:gd name="connsiteX0" fmla="*/ 0 w 12477"/>
              <a:gd name="connsiteY0" fmla="*/ 31917 h 31917"/>
              <a:gd name="connsiteX1" fmla="*/ 0 w 12477"/>
              <a:gd name="connsiteY1" fmla="*/ 0 h 31917"/>
            </a:gdLst>
            <a:ahLst/>
            <a:cxnLst>
              <a:cxn ang="0">
                <a:pos x="connsiteX0" y="connsiteY0"/>
              </a:cxn>
              <a:cxn ang="0">
                <a:pos x="connsiteX1" y="connsiteY1"/>
              </a:cxn>
            </a:cxnLst>
            <a:rect l="l" t="t" r="r" b="b"/>
            <a:pathLst>
              <a:path w="12477" h="31917">
                <a:moveTo>
                  <a:pt x="0" y="31917"/>
                </a:moveTo>
                <a:lnTo>
                  <a:pt x="0" y="0"/>
                </a:lnTo>
              </a:path>
            </a:pathLst>
          </a:custGeom>
          <a:ln w="12471" cap="flat">
            <a:solidFill>
              <a:srgbClr val="000000"/>
            </a:solidFill>
            <a:prstDash val="solid"/>
            <a:miter/>
          </a:ln>
        </p:spPr>
        <p:txBody>
          <a:bodyPr rtlCol="0" anchor="ctr"/>
          <a:lstStyle/>
          <a:p>
            <a:pPr algn="ctr"/>
            <a:endParaRPr lang="en-US" sz="1200"/>
          </a:p>
        </p:txBody>
      </p:sp>
      <p:sp>
        <p:nvSpPr>
          <p:cNvPr id="26" name="Freeform 25">
            <a:extLst>
              <a:ext uri="{FF2B5EF4-FFF2-40B4-BE49-F238E27FC236}">
                <a16:creationId xmlns:a16="http://schemas.microsoft.com/office/drawing/2014/main" id="{193D21CD-0578-8770-A1B7-A58751A13FEB}"/>
              </a:ext>
            </a:extLst>
          </p:cNvPr>
          <p:cNvSpPr/>
          <p:nvPr/>
        </p:nvSpPr>
        <p:spPr>
          <a:xfrm>
            <a:off x="6026262" y="5182969"/>
            <a:ext cx="18136" cy="56340"/>
          </a:xfrm>
          <a:custGeom>
            <a:avLst/>
            <a:gdLst>
              <a:gd name="connsiteX0" fmla="*/ 0 w 12477"/>
              <a:gd name="connsiteY0" fmla="*/ 31917 h 31917"/>
              <a:gd name="connsiteX1" fmla="*/ 0 w 12477"/>
              <a:gd name="connsiteY1" fmla="*/ 0 h 31917"/>
            </a:gdLst>
            <a:ahLst/>
            <a:cxnLst>
              <a:cxn ang="0">
                <a:pos x="connsiteX0" y="connsiteY0"/>
              </a:cxn>
              <a:cxn ang="0">
                <a:pos x="connsiteX1" y="connsiteY1"/>
              </a:cxn>
            </a:cxnLst>
            <a:rect l="l" t="t" r="r" b="b"/>
            <a:pathLst>
              <a:path w="12477" h="31917">
                <a:moveTo>
                  <a:pt x="0" y="31917"/>
                </a:moveTo>
                <a:lnTo>
                  <a:pt x="0" y="0"/>
                </a:lnTo>
              </a:path>
            </a:pathLst>
          </a:custGeom>
          <a:ln w="12471" cap="flat">
            <a:solidFill>
              <a:srgbClr val="000000"/>
            </a:solidFill>
            <a:prstDash val="solid"/>
            <a:miter/>
          </a:ln>
        </p:spPr>
        <p:txBody>
          <a:bodyPr rtlCol="0" anchor="ctr"/>
          <a:lstStyle/>
          <a:p>
            <a:pPr algn="ctr"/>
            <a:endParaRPr lang="en-US" sz="1200"/>
          </a:p>
        </p:txBody>
      </p:sp>
      <p:sp>
        <p:nvSpPr>
          <p:cNvPr id="27" name="Freeform 26">
            <a:extLst>
              <a:ext uri="{FF2B5EF4-FFF2-40B4-BE49-F238E27FC236}">
                <a16:creationId xmlns:a16="http://schemas.microsoft.com/office/drawing/2014/main" id="{1362ACAC-3215-6B6D-5C6B-B0A94DBCB7D7}"/>
              </a:ext>
            </a:extLst>
          </p:cNvPr>
          <p:cNvSpPr/>
          <p:nvPr/>
        </p:nvSpPr>
        <p:spPr>
          <a:xfrm>
            <a:off x="7463192" y="5182969"/>
            <a:ext cx="18136" cy="56340"/>
          </a:xfrm>
          <a:custGeom>
            <a:avLst/>
            <a:gdLst>
              <a:gd name="connsiteX0" fmla="*/ 0 w 12477"/>
              <a:gd name="connsiteY0" fmla="*/ 31917 h 31917"/>
              <a:gd name="connsiteX1" fmla="*/ 0 w 12477"/>
              <a:gd name="connsiteY1" fmla="*/ 0 h 31917"/>
            </a:gdLst>
            <a:ahLst/>
            <a:cxnLst>
              <a:cxn ang="0">
                <a:pos x="connsiteX0" y="connsiteY0"/>
              </a:cxn>
              <a:cxn ang="0">
                <a:pos x="connsiteX1" y="connsiteY1"/>
              </a:cxn>
            </a:cxnLst>
            <a:rect l="l" t="t" r="r" b="b"/>
            <a:pathLst>
              <a:path w="12477" h="31917">
                <a:moveTo>
                  <a:pt x="0" y="31917"/>
                </a:moveTo>
                <a:lnTo>
                  <a:pt x="0" y="0"/>
                </a:lnTo>
              </a:path>
            </a:pathLst>
          </a:custGeom>
          <a:ln w="12471" cap="flat">
            <a:solidFill>
              <a:srgbClr val="000000"/>
            </a:solidFill>
            <a:prstDash val="solid"/>
            <a:miter/>
          </a:ln>
        </p:spPr>
        <p:txBody>
          <a:bodyPr rtlCol="0" anchor="ctr"/>
          <a:lstStyle/>
          <a:p>
            <a:pPr algn="ctr"/>
            <a:endParaRPr lang="en-US" sz="1200"/>
          </a:p>
        </p:txBody>
      </p:sp>
      <p:sp>
        <p:nvSpPr>
          <p:cNvPr id="28" name="Freeform 27">
            <a:extLst>
              <a:ext uri="{FF2B5EF4-FFF2-40B4-BE49-F238E27FC236}">
                <a16:creationId xmlns:a16="http://schemas.microsoft.com/office/drawing/2014/main" id="{E9F7BC0E-6082-F7F0-1A39-48C5B6082AAA}"/>
              </a:ext>
            </a:extLst>
          </p:cNvPr>
          <p:cNvSpPr/>
          <p:nvPr/>
        </p:nvSpPr>
        <p:spPr>
          <a:xfrm>
            <a:off x="8900121" y="5182969"/>
            <a:ext cx="18136" cy="56340"/>
          </a:xfrm>
          <a:custGeom>
            <a:avLst/>
            <a:gdLst>
              <a:gd name="connsiteX0" fmla="*/ 0 w 12477"/>
              <a:gd name="connsiteY0" fmla="*/ 31917 h 31917"/>
              <a:gd name="connsiteX1" fmla="*/ 0 w 12477"/>
              <a:gd name="connsiteY1" fmla="*/ 0 h 31917"/>
            </a:gdLst>
            <a:ahLst/>
            <a:cxnLst>
              <a:cxn ang="0">
                <a:pos x="connsiteX0" y="connsiteY0"/>
              </a:cxn>
              <a:cxn ang="0">
                <a:pos x="connsiteX1" y="connsiteY1"/>
              </a:cxn>
            </a:cxnLst>
            <a:rect l="l" t="t" r="r" b="b"/>
            <a:pathLst>
              <a:path w="12477" h="31917">
                <a:moveTo>
                  <a:pt x="0" y="31917"/>
                </a:moveTo>
                <a:lnTo>
                  <a:pt x="0" y="0"/>
                </a:lnTo>
              </a:path>
            </a:pathLst>
          </a:custGeom>
          <a:ln w="12471" cap="flat">
            <a:solidFill>
              <a:srgbClr val="000000"/>
            </a:solidFill>
            <a:prstDash val="solid"/>
            <a:miter/>
          </a:ln>
        </p:spPr>
        <p:txBody>
          <a:bodyPr rtlCol="0" anchor="ctr"/>
          <a:lstStyle/>
          <a:p>
            <a:pPr algn="ctr"/>
            <a:endParaRPr lang="en-US" sz="1200"/>
          </a:p>
        </p:txBody>
      </p:sp>
      <p:grpSp>
        <p:nvGrpSpPr>
          <p:cNvPr id="54" name="Group 53">
            <a:extLst>
              <a:ext uri="{FF2B5EF4-FFF2-40B4-BE49-F238E27FC236}">
                <a16:creationId xmlns:a16="http://schemas.microsoft.com/office/drawing/2014/main" id="{8BCF9D6D-3288-4AE7-84C3-906866ACE15E}"/>
              </a:ext>
            </a:extLst>
          </p:cNvPr>
          <p:cNvGrpSpPr/>
          <p:nvPr/>
        </p:nvGrpSpPr>
        <p:grpSpPr>
          <a:xfrm>
            <a:off x="2696850" y="2433720"/>
            <a:ext cx="448498" cy="2905968"/>
            <a:chOff x="3276001" y="2220687"/>
            <a:chExt cx="448498" cy="2905968"/>
          </a:xfrm>
        </p:grpSpPr>
        <p:sp>
          <p:nvSpPr>
            <p:cNvPr id="36" name="TextBox 35">
              <a:extLst>
                <a:ext uri="{FF2B5EF4-FFF2-40B4-BE49-F238E27FC236}">
                  <a16:creationId xmlns:a16="http://schemas.microsoft.com/office/drawing/2014/main" id="{D41EA2B0-FB2B-AF6E-22A3-793C33C9BED6}"/>
                </a:ext>
              </a:extLst>
            </p:cNvPr>
            <p:cNvSpPr txBox="1"/>
            <p:nvPr/>
          </p:nvSpPr>
          <p:spPr>
            <a:xfrm>
              <a:off x="3369915" y="3798071"/>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40</a:t>
              </a:r>
            </a:p>
          </p:txBody>
        </p:sp>
        <p:grpSp>
          <p:nvGrpSpPr>
            <p:cNvPr id="46" name="Group 45">
              <a:extLst>
                <a:ext uri="{FF2B5EF4-FFF2-40B4-BE49-F238E27FC236}">
                  <a16:creationId xmlns:a16="http://schemas.microsoft.com/office/drawing/2014/main" id="{F9EC25EB-D80E-D54B-1AC6-6482DED46469}"/>
                </a:ext>
              </a:extLst>
            </p:cNvPr>
            <p:cNvGrpSpPr/>
            <p:nvPr/>
          </p:nvGrpSpPr>
          <p:grpSpPr>
            <a:xfrm>
              <a:off x="3276001" y="2220687"/>
              <a:ext cx="448498" cy="2905968"/>
              <a:chOff x="3276001" y="2220687"/>
              <a:chExt cx="448498" cy="2905968"/>
            </a:xfrm>
          </p:grpSpPr>
          <p:sp>
            <p:nvSpPr>
              <p:cNvPr id="32" name="TextBox 31">
                <a:extLst>
                  <a:ext uri="{FF2B5EF4-FFF2-40B4-BE49-F238E27FC236}">
                    <a16:creationId xmlns:a16="http://schemas.microsoft.com/office/drawing/2014/main" id="{D8256637-CF94-4C01-1ADB-FC0F347922B2}"/>
                  </a:ext>
                </a:extLst>
              </p:cNvPr>
              <p:cNvSpPr txBox="1"/>
              <p:nvPr/>
            </p:nvSpPr>
            <p:spPr>
              <a:xfrm>
                <a:off x="3369915" y="3009383"/>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70</a:t>
                </a:r>
              </a:p>
            </p:txBody>
          </p:sp>
          <p:sp>
            <p:nvSpPr>
              <p:cNvPr id="33" name="TextBox 32">
                <a:extLst>
                  <a:ext uri="{FF2B5EF4-FFF2-40B4-BE49-F238E27FC236}">
                    <a16:creationId xmlns:a16="http://schemas.microsoft.com/office/drawing/2014/main" id="{7271D715-CAB4-BF60-7473-3545F4D970C8}"/>
                  </a:ext>
                </a:extLst>
              </p:cNvPr>
              <p:cNvSpPr txBox="1"/>
              <p:nvPr/>
            </p:nvSpPr>
            <p:spPr>
              <a:xfrm>
                <a:off x="3369915" y="3272272"/>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60</a:t>
                </a:r>
              </a:p>
            </p:txBody>
          </p:sp>
          <p:sp>
            <p:nvSpPr>
              <p:cNvPr id="38" name="TextBox 37">
                <a:extLst>
                  <a:ext uri="{FF2B5EF4-FFF2-40B4-BE49-F238E27FC236}">
                    <a16:creationId xmlns:a16="http://schemas.microsoft.com/office/drawing/2014/main" id="{641B0C51-F543-5077-0F1D-9FD45B6C7140}"/>
                  </a:ext>
                </a:extLst>
              </p:cNvPr>
              <p:cNvSpPr txBox="1"/>
              <p:nvPr/>
            </p:nvSpPr>
            <p:spPr>
              <a:xfrm>
                <a:off x="3369915" y="4060959"/>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30</a:t>
                </a:r>
              </a:p>
            </p:txBody>
          </p:sp>
          <p:grpSp>
            <p:nvGrpSpPr>
              <p:cNvPr id="45" name="Group 44">
                <a:extLst>
                  <a:ext uri="{FF2B5EF4-FFF2-40B4-BE49-F238E27FC236}">
                    <a16:creationId xmlns:a16="http://schemas.microsoft.com/office/drawing/2014/main" id="{4E6E9F89-557C-D1D0-3638-93F700DD2B3B}"/>
                  </a:ext>
                </a:extLst>
              </p:cNvPr>
              <p:cNvGrpSpPr/>
              <p:nvPr/>
            </p:nvGrpSpPr>
            <p:grpSpPr>
              <a:xfrm>
                <a:off x="3276001" y="2220687"/>
                <a:ext cx="448498" cy="2905968"/>
                <a:chOff x="3276001" y="2220687"/>
                <a:chExt cx="448498" cy="2905968"/>
              </a:xfrm>
            </p:grpSpPr>
            <p:sp>
              <p:nvSpPr>
                <p:cNvPr id="29" name="TextBox 28">
                  <a:extLst>
                    <a:ext uri="{FF2B5EF4-FFF2-40B4-BE49-F238E27FC236}">
                      <a16:creationId xmlns:a16="http://schemas.microsoft.com/office/drawing/2014/main" id="{B20228FD-2F0C-757E-434F-60530CD7F88D}"/>
                    </a:ext>
                  </a:extLst>
                </p:cNvPr>
                <p:cNvSpPr txBox="1"/>
                <p:nvPr/>
              </p:nvSpPr>
              <p:spPr>
                <a:xfrm>
                  <a:off x="3276001" y="2220687"/>
                  <a:ext cx="439543" cy="276999"/>
                </a:xfrm>
                <a:prstGeom prst="rect">
                  <a:avLst/>
                </a:prstGeom>
                <a:noFill/>
              </p:spPr>
              <p:txBody>
                <a:bodyPr vert="horz" wrap="none" lIns="91440" tIns="45720" rIns="91440" bIns="45720" rtlCol="0">
                  <a:spAutoFit/>
                </a:bodyPr>
                <a:lstStyle/>
                <a:p>
                  <a:pPr algn="r"/>
                  <a:r>
                    <a:rPr lang="en-US" sz="1200" spc="0" baseline="0" dirty="0">
                      <a:ln/>
                      <a:solidFill>
                        <a:srgbClr val="000000"/>
                      </a:solidFill>
                      <a:latin typeface="Arial"/>
                      <a:cs typeface="Arial"/>
                      <a:sym typeface="Arial"/>
                      <a:rtl val="0"/>
                    </a:rPr>
                    <a:t>100</a:t>
                  </a:r>
                </a:p>
              </p:txBody>
            </p:sp>
            <p:sp>
              <p:nvSpPr>
                <p:cNvPr id="30" name="TextBox 29">
                  <a:extLst>
                    <a:ext uri="{FF2B5EF4-FFF2-40B4-BE49-F238E27FC236}">
                      <a16:creationId xmlns:a16="http://schemas.microsoft.com/office/drawing/2014/main" id="{B7C24D9E-3766-E261-C0A2-7CA929EF1288}"/>
                    </a:ext>
                  </a:extLst>
                </p:cNvPr>
                <p:cNvSpPr txBox="1"/>
                <p:nvPr/>
              </p:nvSpPr>
              <p:spPr>
                <a:xfrm>
                  <a:off x="3369915" y="2483586"/>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90</a:t>
                  </a:r>
                </a:p>
              </p:txBody>
            </p:sp>
            <p:sp>
              <p:nvSpPr>
                <p:cNvPr id="31" name="TextBox 30">
                  <a:extLst>
                    <a:ext uri="{FF2B5EF4-FFF2-40B4-BE49-F238E27FC236}">
                      <a16:creationId xmlns:a16="http://schemas.microsoft.com/office/drawing/2014/main" id="{9478C663-CFFF-5992-2D81-6A60B13ED7F8}"/>
                    </a:ext>
                  </a:extLst>
                </p:cNvPr>
                <p:cNvSpPr txBox="1"/>
                <p:nvPr/>
              </p:nvSpPr>
              <p:spPr>
                <a:xfrm>
                  <a:off x="3369915" y="2746473"/>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80</a:t>
                  </a:r>
                </a:p>
              </p:txBody>
            </p:sp>
            <p:sp>
              <p:nvSpPr>
                <p:cNvPr id="35" name="TextBox 34">
                  <a:extLst>
                    <a:ext uri="{FF2B5EF4-FFF2-40B4-BE49-F238E27FC236}">
                      <a16:creationId xmlns:a16="http://schemas.microsoft.com/office/drawing/2014/main" id="{B842D890-FDBE-19C2-6D30-D8C45C91BF1C}"/>
                    </a:ext>
                  </a:extLst>
                </p:cNvPr>
                <p:cNvSpPr txBox="1"/>
                <p:nvPr/>
              </p:nvSpPr>
              <p:spPr>
                <a:xfrm>
                  <a:off x="3369915" y="3535171"/>
                  <a:ext cx="354584" cy="276999"/>
                </a:xfrm>
                <a:prstGeom prst="rect">
                  <a:avLst/>
                </a:prstGeom>
                <a:noFill/>
              </p:spPr>
              <p:txBody>
                <a:bodyPr vert="horz" wrap="none" lIns="91440" tIns="45720" rIns="91440" bIns="45720" rtlCol="0">
                  <a:spAutoFit/>
                </a:bodyPr>
                <a:lstStyle/>
                <a:p>
                  <a:pPr algn="r"/>
                  <a:r>
                    <a:rPr lang="en-US" sz="1200" spc="0" baseline="0" dirty="0">
                      <a:ln/>
                      <a:solidFill>
                        <a:srgbClr val="000000"/>
                      </a:solidFill>
                      <a:latin typeface="Arial"/>
                      <a:cs typeface="Arial"/>
                      <a:sym typeface="Arial"/>
                      <a:rtl val="0"/>
                    </a:rPr>
                    <a:t>50</a:t>
                  </a:r>
                </a:p>
              </p:txBody>
            </p:sp>
            <p:sp>
              <p:nvSpPr>
                <p:cNvPr id="39" name="TextBox 38">
                  <a:extLst>
                    <a:ext uri="{FF2B5EF4-FFF2-40B4-BE49-F238E27FC236}">
                      <a16:creationId xmlns:a16="http://schemas.microsoft.com/office/drawing/2014/main" id="{D803A10D-6810-1D3A-B256-78B03C6F03C6}"/>
                    </a:ext>
                  </a:extLst>
                </p:cNvPr>
                <p:cNvSpPr txBox="1"/>
                <p:nvPr/>
              </p:nvSpPr>
              <p:spPr>
                <a:xfrm>
                  <a:off x="3369915" y="4323869"/>
                  <a:ext cx="354584" cy="276999"/>
                </a:xfrm>
                <a:prstGeom prst="rect">
                  <a:avLst/>
                </a:prstGeom>
                <a:noFill/>
              </p:spPr>
              <p:txBody>
                <a:bodyPr vert="horz" wrap="none" lIns="91440" tIns="45720" rIns="91440" bIns="45720" rtlCol="0">
                  <a:spAutoFit/>
                </a:bodyPr>
                <a:lstStyle/>
                <a:p>
                  <a:pPr algn="r"/>
                  <a:r>
                    <a:rPr lang="en-US" sz="1200" spc="0" baseline="0" dirty="0">
                      <a:ln/>
                      <a:solidFill>
                        <a:srgbClr val="000000"/>
                      </a:solidFill>
                      <a:latin typeface="Arial"/>
                      <a:cs typeface="Arial"/>
                      <a:sym typeface="Arial"/>
                      <a:rtl val="0"/>
                    </a:rPr>
                    <a:t>20</a:t>
                  </a:r>
                </a:p>
              </p:txBody>
            </p:sp>
            <p:sp>
              <p:nvSpPr>
                <p:cNvPr id="40" name="TextBox 39">
                  <a:extLst>
                    <a:ext uri="{FF2B5EF4-FFF2-40B4-BE49-F238E27FC236}">
                      <a16:creationId xmlns:a16="http://schemas.microsoft.com/office/drawing/2014/main" id="{3ED6B015-71FB-9CEE-D352-901FE0501638}"/>
                    </a:ext>
                  </a:extLst>
                </p:cNvPr>
                <p:cNvSpPr txBox="1"/>
                <p:nvPr/>
              </p:nvSpPr>
              <p:spPr>
                <a:xfrm>
                  <a:off x="3369915" y="4586756"/>
                  <a:ext cx="354584" cy="276999"/>
                </a:xfrm>
                <a:prstGeom prst="rect">
                  <a:avLst/>
                </a:prstGeom>
                <a:noFill/>
              </p:spPr>
              <p:txBody>
                <a:bodyPr vert="horz" wrap="none" lIns="91440" tIns="45720" rIns="91440" bIns="45720" rtlCol="0">
                  <a:spAutoFit/>
                </a:bodyPr>
                <a:lstStyle/>
                <a:p>
                  <a:pPr algn="r"/>
                  <a:r>
                    <a:rPr lang="en-US" sz="1200" spc="0" baseline="0">
                      <a:ln/>
                      <a:solidFill>
                        <a:srgbClr val="000000"/>
                      </a:solidFill>
                      <a:latin typeface="Arial"/>
                      <a:cs typeface="Arial"/>
                      <a:sym typeface="Arial"/>
                      <a:rtl val="0"/>
                    </a:rPr>
                    <a:t>10</a:t>
                  </a:r>
                </a:p>
              </p:txBody>
            </p:sp>
            <p:sp>
              <p:nvSpPr>
                <p:cNvPr id="41" name="TextBox 40">
                  <a:extLst>
                    <a:ext uri="{FF2B5EF4-FFF2-40B4-BE49-F238E27FC236}">
                      <a16:creationId xmlns:a16="http://schemas.microsoft.com/office/drawing/2014/main" id="{C7DC9D15-5C55-99E4-7F40-5CBACAC9F0C0}"/>
                    </a:ext>
                  </a:extLst>
                </p:cNvPr>
                <p:cNvSpPr txBox="1"/>
                <p:nvPr/>
              </p:nvSpPr>
              <p:spPr>
                <a:xfrm>
                  <a:off x="3445698" y="4849656"/>
                  <a:ext cx="269625" cy="276999"/>
                </a:xfrm>
                <a:prstGeom prst="rect">
                  <a:avLst/>
                </a:prstGeom>
                <a:noFill/>
              </p:spPr>
              <p:txBody>
                <a:bodyPr vert="horz" wrap="none" lIns="91440" tIns="45720" rIns="91440" bIns="45720" rtlCol="0">
                  <a:spAutoFit/>
                </a:bodyPr>
                <a:lstStyle/>
                <a:p>
                  <a:pPr algn="r"/>
                  <a:r>
                    <a:rPr lang="en-US" sz="1200" spc="0" baseline="0" dirty="0">
                      <a:ln/>
                      <a:solidFill>
                        <a:srgbClr val="000000"/>
                      </a:solidFill>
                      <a:latin typeface="Arial"/>
                      <a:cs typeface="Arial"/>
                      <a:sym typeface="Arial"/>
                      <a:rtl val="0"/>
                    </a:rPr>
                    <a:t>0</a:t>
                  </a:r>
                </a:p>
              </p:txBody>
            </p:sp>
          </p:grpSp>
        </p:grpSp>
      </p:grpSp>
      <p:sp>
        <p:nvSpPr>
          <p:cNvPr id="42" name="TextBox 41">
            <a:extLst>
              <a:ext uri="{FF2B5EF4-FFF2-40B4-BE49-F238E27FC236}">
                <a16:creationId xmlns:a16="http://schemas.microsoft.com/office/drawing/2014/main" id="{510D27D3-360E-9AC9-4F46-7446735EA83A}"/>
              </a:ext>
            </a:extLst>
          </p:cNvPr>
          <p:cNvSpPr txBox="1"/>
          <p:nvPr/>
        </p:nvSpPr>
        <p:spPr>
          <a:xfrm>
            <a:off x="3019283" y="5216308"/>
            <a:ext cx="269626" cy="276999"/>
          </a:xfrm>
          <a:prstGeom prst="rect">
            <a:avLst/>
          </a:prstGeom>
          <a:noFill/>
        </p:spPr>
        <p:txBody>
          <a:bodyPr vert="horz" wrap="none" lIns="91440" tIns="45720" rIns="91440" bIns="45720" rtlCol="0">
            <a:spAutoFit/>
          </a:bodyPr>
          <a:lstStyle/>
          <a:p>
            <a:pPr algn="ctr"/>
            <a:r>
              <a:rPr lang="en-US" sz="1200" spc="0" baseline="0" dirty="0">
                <a:ln/>
                <a:solidFill>
                  <a:srgbClr val="000000"/>
                </a:solidFill>
                <a:latin typeface="Arial"/>
                <a:cs typeface="Arial"/>
                <a:sym typeface="Arial"/>
                <a:rtl val="0"/>
              </a:rPr>
              <a:t>0</a:t>
            </a:r>
          </a:p>
        </p:txBody>
      </p:sp>
      <p:sp>
        <p:nvSpPr>
          <p:cNvPr id="43" name="TextBox 42">
            <a:extLst>
              <a:ext uri="{FF2B5EF4-FFF2-40B4-BE49-F238E27FC236}">
                <a16:creationId xmlns:a16="http://schemas.microsoft.com/office/drawing/2014/main" id="{1ECA95B2-D06A-E6E4-E589-F8B6DBD3A958}"/>
              </a:ext>
            </a:extLst>
          </p:cNvPr>
          <p:cNvSpPr txBox="1"/>
          <p:nvPr/>
        </p:nvSpPr>
        <p:spPr>
          <a:xfrm>
            <a:off x="4464408" y="5208455"/>
            <a:ext cx="269626" cy="276999"/>
          </a:xfrm>
          <a:prstGeom prst="rect">
            <a:avLst/>
          </a:prstGeom>
          <a:noFill/>
        </p:spPr>
        <p:txBody>
          <a:bodyPr vert="horz" wrap="none" lIns="91440" tIns="45720" rIns="91440" bIns="45720" rtlCol="0">
            <a:spAutoFit/>
          </a:bodyPr>
          <a:lstStyle/>
          <a:p>
            <a:pPr algn="ctr"/>
            <a:r>
              <a:rPr lang="en-US" sz="1200" spc="0" baseline="0" dirty="0">
                <a:ln/>
                <a:solidFill>
                  <a:srgbClr val="000000"/>
                </a:solidFill>
                <a:latin typeface="Arial"/>
                <a:cs typeface="Arial"/>
                <a:sym typeface="Arial"/>
                <a:rtl val="0"/>
              </a:rPr>
              <a:t>5</a:t>
            </a:r>
          </a:p>
        </p:txBody>
      </p:sp>
      <p:sp>
        <p:nvSpPr>
          <p:cNvPr id="44" name="TextBox 43">
            <a:extLst>
              <a:ext uri="{FF2B5EF4-FFF2-40B4-BE49-F238E27FC236}">
                <a16:creationId xmlns:a16="http://schemas.microsoft.com/office/drawing/2014/main" id="{3557CAB3-B3C1-E6BC-E1B0-42684A51EB9E}"/>
              </a:ext>
            </a:extLst>
          </p:cNvPr>
          <p:cNvSpPr txBox="1"/>
          <p:nvPr/>
        </p:nvSpPr>
        <p:spPr>
          <a:xfrm>
            <a:off x="5856078" y="5208455"/>
            <a:ext cx="354585" cy="276999"/>
          </a:xfrm>
          <a:prstGeom prst="rect">
            <a:avLst/>
          </a:prstGeom>
          <a:noFill/>
        </p:spPr>
        <p:txBody>
          <a:bodyPr vert="horz" wrap="none" lIns="91440" tIns="45720" rIns="91440" bIns="45720" rtlCol="0">
            <a:spAutoFit/>
          </a:bodyPr>
          <a:lstStyle/>
          <a:p>
            <a:pPr algn="ctr"/>
            <a:r>
              <a:rPr lang="en-US" sz="1200" spc="0" baseline="0" dirty="0">
                <a:ln/>
                <a:solidFill>
                  <a:srgbClr val="000000"/>
                </a:solidFill>
                <a:latin typeface="Arial"/>
                <a:cs typeface="Arial"/>
                <a:sym typeface="Arial"/>
                <a:rtl val="0"/>
              </a:rPr>
              <a:t>10</a:t>
            </a:r>
          </a:p>
        </p:txBody>
      </p:sp>
      <p:sp>
        <p:nvSpPr>
          <p:cNvPr id="47" name="TextBox 46">
            <a:extLst>
              <a:ext uri="{FF2B5EF4-FFF2-40B4-BE49-F238E27FC236}">
                <a16:creationId xmlns:a16="http://schemas.microsoft.com/office/drawing/2014/main" id="{6B30B270-5C0C-DE21-76F8-F1CCFE942E0D}"/>
              </a:ext>
            </a:extLst>
          </p:cNvPr>
          <p:cNvSpPr txBox="1"/>
          <p:nvPr/>
        </p:nvSpPr>
        <p:spPr>
          <a:xfrm>
            <a:off x="5633480" y="5585034"/>
            <a:ext cx="732893" cy="276999"/>
          </a:xfrm>
          <a:prstGeom prst="rect">
            <a:avLst/>
          </a:prstGeom>
          <a:noFill/>
        </p:spPr>
        <p:txBody>
          <a:bodyPr vert="horz" wrap="none" lIns="91440" tIns="45720" rIns="91440" bIns="45720" rtlCol="0">
            <a:spAutoFit/>
          </a:bodyPr>
          <a:lstStyle/>
          <a:p>
            <a:pPr algn="ctr"/>
            <a:r>
              <a:rPr lang="en-US" sz="1200" b="1" spc="0" baseline="0">
                <a:ln/>
                <a:solidFill>
                  <a:srgbClr val="000000"/>
                </a:solidFill>
                <a:latin typeface="Arial"/>
                <a:cs typeface="Arial"/>
                <a:sym typeface="Arial"/>
                <a:rtl val="0"/>
              </a:rPr>
              <a:t>Months</a:t>
            </a:r>
          </a:p>
        </p:txBody>
      </p:sp>
      <p:sp>
        <p:nvSpPr>
          <p:cNvPr id="48" name="TextBox 47">
            <a:extLst>
              <a:ext uri="{FF2B5EF4-FFF2-40B4-BE49-F238E27FC236}">
                <a16:creationId xmlns:a16="http://schemas.microsoft.com/office/drawing/2014/main" id="{A47C4449-2791-82E4-174C-76D1F4913531}"/>
              </a:ext>
            </a:extLst>
          </p:cNvPr>
          <p:cNvSpPr txBox="1"/>
          <p:nvPr/>
        </p:nvSpPr>
        <p:spPr>
          <a:xfrm rot="16200000">
            <a:off x="1937534" y="3739265"/>
            <a:ext cx="1204177" cy="276999"/>
          </a:xfrm>
          <a:prstGeom prst="rect">
            <a:avLst/>
          </a:prstGeom>
          <a:noFill/>
        </p:spPr>
        <p:txBody>
          <a:bodyPr vert="horz" wrap="none" lIns="91440" tIns="45720" rIns="91440" bIns="45720" rtlCol="0">
            <a:spAutoFit/>
          </a:bodyPr>
          <a:lstStyle/>
          <a:p>
            <a:pPr algn="ctr"/>
            <a:r>
              <a:rPr lang="en-US" sz="1200" b="1" spc="0" baseline="0">
                <a:ln/>
                <a:solidFill>
                  <a:srgbClr val="000000"/>
                </a:solidFill>
                <a:latin typeface="Arial"/>
                <a:cs typeface="Arial"/>
                <a:sym typeface="Arial"/>
                <a:rtl val="0"/>
              </a:rPr>
              <a:t>Probability, %</a:t>
            </a:r>
          </a:p>
        </p:txBody>
      </p:sp>
      <p:sp>
        <p:nvSpPr>
          <p:cNvPr id="50" name="TextBox 49">
            <a:extLst>
              <a:ext uri="{FF2B5EF4-FFF2-40B4-BE49-F238E27FC236}">
                <a16:creationId xmlns:a16="http://schemas.microsoft.com/office/drawing/2014/main" id="{E1CAF853-E318-4BDB-2F44-9BFD988537D6}"/>
              </a:ext>
            </a:extLst>
          </p:cNvPr>
          <p:cNvSpPr txBox="1"/>
          <p:nvPr/>
        </p:nvSpPr>
        <p:spPr>
          <a:xfrm>
            <a:off x="7293014" y="5208455"/>
            <a:ext cx="354585" cy="276999"/>
          </a:xfrm>
          <a:prstGeom prst="rect">
            <a:avLst/>
          </a:prstGeom>
          <a:noFill/>
        </p:spPr>
        <p:txBody>
          <a:bodyPr vert="horz" wrap="none" lIns="91440" tIns="45720" rIns="91440" bIns="45720" rtlCol="0">
            <a:spAutoFit/>
          </a:bodyPr>
          <a:lstStyle/>
          <a:p>
            <a:pPr algn="ctr"/>
            <a:r>
              <a:rPr lang="en-US" sz="1200" spc="0" baseline="0" dirty="0">
                <a:ln/>
                <a:solidFill>
                  <a:srgbClr val="000000"/>
                </a:solidFill>
                <a:latin typeface="Arial"/>
                <a:cs typeface="Arial"/>
                <a:sym typeface="Arial"/>
                <a:rtl val="0"/>
              </a:rPr>
              <a:t>15</a:t>
            </a:r>
          </a:p>
        </p:txBody>
      </p:sp>
      <p:sp>
        <p:nvSpPr>
          <p:cNvPr id="51" name="TextBox 50">
            <a:extLst>
              <a:ext uri="{FF2B5EF4-FFF2-40B4-BE49-F238E27FC236}">
                <a16:creationId xmlns:a16="http://schemas.microsoft.com/office/drawing/2014/main" id="{64DE9EFF-21B8-C6C0-C421-0D8A5211C397}"/>
              </a:ext>
            </a:extLst>
          </p:cNvPr>
          <p:cNvSpPr txBox="1"/>
          <p:nvPr/>
        </p:nvSpPr>
        <p:spPr>
          <a:xfrm>
            <a:off x="8737323" y="5208455"/>
            <a:ext cx="354585" cy="276999"/>
          </a:xfrm>
          <a:prstGeom prst="rect">
            <a:avLst/>
          </a:prstGeom>
          <a:noFill/>
        </p:spPr>
        <p:txBody>
          <a:bodyPr vert="horz" wrap="none" lIns="91440" tIns="45720" rIns="91440" bIns="45720" rtlCol="0">
            <a:spAutoFit/>
          </a:bodyPr>
          <a:lstStyle/>
          <a:p>
            <a:pPr algn="ctr"/>
            <a:r>
              <a:rPr lang="en-US" sz="1200" spc="0" baseline="0" dirty="0">
                <a:ln/>
                <a:solidFill>
                  <a:srgbClr val="000000"/>
                </a:solidFill>
                <a:latin typeface="Arial"/>
                <a:cs typeface="Arial"/>
                <a:sym typeface="Arial"/>
                <a:rtl val="0"/>
              </a:rPr>
              <a:t>20</a:t>
            </a:r>
          </a:p>
        </p:txBody>
      </p:sp>
      <p:sp>
        <p:nvSpPr>
          <p:cNvPr id="59" name="TextBox 58">
            <a:extLst>
              <a:ext uri="{FF2B5EF4-FFF2-40B4-BE49-F238E27FC236}">
                <a16:creationId xmlns:a16="http://schemas.microsoft.com/office/drawing/2014/main" id="{51A68A7F-D662-0B5E-6BD0-4251F4B68845}"/>
              </a:ext>
            </a:extLst>
          </p:cNvPr>
          <p:cNvSpPr txBox="1"/>
          <p:nvPr/>
        </p:nvSpPr>
        <p:spPr>
          <a:xfrm>
            <a:off x="2972542" y="5868668"/>
            <a:ext cx="354584" cy="276999"/>
          </a:xfrm>
          <a:prstGeom prst="rect">
            <a:avLst/>
          </a:prstGeom>
          <a:noFill/>
        </p:spPr>
        <p:txBody>
          <a:bodyPr vert="horz" wrap="none" lIns="91440" tIns="45720" rIns="91440" bIns="45720" rtlCol="0">
            <a:spAutoFit/>
          </a:bodyPr>
          <a:lstStyle/>
          <a:p>
            <a:pPr algn="ctr"/>
            <a:r>
              <a:rPr lang="en-US" sz="1200" spc="0" baseline="0" dirty="0">
                <a:ln/>
                <a:solidFill>
                  <a:schemeClr val="tx1"/>
                </a:solidFill>
                <a:latin typeface="Arial"/>
                <a:cs typeface="Arial"/>
                <a:sym typeface="Arial"/>
                <a:rtl val="0"/>
              </a:rPr>
              <a:t>12</a:t>
            </a:r>
          </a:p>
        </p:txBody>
      </p:sp>
      <p:sp>
        <p:nvSpPr>
          <p:cNvPr id="60" name="TextBox 59">
            <a:extLst>
              <a:ext uri="{FF2B5EF4-FFF2-40B4-BE49-F238E27FC236}">
                <a16:creationId xmlns:a16="http://schemas.microsoft.com/office/drawing/2014/main" id="{B1AB11A9-A0BD-978A-B842-392F60DC0BDB}"/>
              </a:ext>
            </a:extLst>
          </p:cNvPr>
          <p:cNvSpPr txBox="1"/>
          <p:nvPr/>
        </p:nvSpPr>
        <p:spPr>
          <a:xfrm>
            <a:off x="4409467" y="5868668"/>
            <a:ext cx="354584" cy="276999"/>
          </a:xfrm>
          <a:prstGeom prst="rect">
            <a:avLst/>
          </a:prstGeom>
          <a:noFill/>
        </p:spPr>
        <p:txBody>
          <a:bodyPr vert="horz" wrap="none" lIns="91440" tIns="45720" rIns="91440" bIns="45720" rtlCol="0">
            <a:spAutoFit/>
          </a:bodyPr>
          <a:lstStyle/>
          <a:p>
            <a:pPr algn="ctr"/>
            <a:r>
              <a:rPr lang="en-US" sz="1200" spc="0" baseline="0" dirty="0">
                <a:ln/>
                <a:solidFill>
                  <a:schemeClr val="tx1"/>
                </a:solidFill>
                <a:latin typeface="Arial"/>
                <a:cs typeface="Arial"/>
                <a:sym typeface="Arial"/>
                <a:rtl val="0"/>
              </a:rPr>
              <a:t>11</a:t>
            </a:r>
          </a:p>
        </p:txBody>
      </p:sp>
      <p:sp>
        <p:nvSpPr>
          <p:cNvPr id="61" name="TextBox 60">
            <a:extLst>
              <a:ext uri="{FF2B5EF4-FFF2-40B4-BE49-F238E27FC236}">
                <a16:creationId xmlns:a16="http://schemas.microsoft.com/office/drawing/2014/main" id="{9E35CA80-AD66-E9F8-FDBD-A2420DBCF516}"/>
              </a:ext>
            </a:extLst>
          </p:cNvPr>
          <p:cNvSpPr txBox="1"/>
          <p:nvPr/>
        </p:nvSpPr>
        <p:spPr>
          <a:xfrm>
            <a:off x="5888882" y="5868668"/>
            <a:ext cx="269626" cy="276999"/>
          </a:xfrm>
          <a:prstGeom prst="rect">
            <a:avLst/>
          </a:prstGeom>
          <a:noFill/>
        </p:spPr>
        <p:txBody>
          <a:bodyPr vert="horz" wrap="none" lIns="91440" tIns="45720" rIns="91440" bIns="45720" rtlCol="0">
            <a:spAutoFit/>
          </a:bodyPr>
          <a:lstStyle/>
          <a:p>
            <a:pPr algn="ctr"/>
            <a:r>
              <a:rPr lang="en-US" sz="1200" dirty="0">
                <a:ln/>
                <a:solidFill>
                  <a:schemeClr val="tx1"/>
                </a:solidFill>
                <a:rtl val="0"/>
              </a:rPr>
              <a:t>3</a:t>
            </a:r>
            <a:endParaRPr lang="en-US" sz="1200" spc="0" baseline="0" dirty="0">
              <a:ln/>
              <a:solidFill>
                <a:schemeClr val="tx1"/>
              </a:solidFill>
              <a:latin typeface="Arial"/>
              <a:cs typeface="Arial"/>
              <a:sym typeface="Arial"/>
              <a:rtl val="0"/>
            </a:endParaRPr>
          </a:p>
        </p:txBody>
      </p:sp>
      <p:sp>
        <p:nvSpPr>
          <p:cNvPr id="62" name="TextBox 61">
            <a:extLst>
              <a:ext uri="{FF2B5EF4-FFF2-40B4-BE49-F238E27FC236}">
                <a16:creationId xmlns:a16="http://schemas.microsoft.com/office/drawing/2014/main" id="{D8AD572A-A68C-E6A3-9982-DF4E83247643}"/>
              </a:ext>
            </a:extLst>
          </p:cNvPr>
          <p:cNvSpPr txBox="1"/>
          <p:nvPr/>
        </p:nvSpPr>
        <p:spPr>
          <a:xfrm>
            <a:off x="7325817" y="5868668"/>
            <a:ext cx="269626" cy="276999"/>
          </a:xfrm>
          <a:prstGeom prst="rect">
            <a:avLst/>
          </a:prstGeom>
          <a:noFill/>
        </p:spPr>
        <p:txBody>
          <a:bodyPr vert="horz" wrap="none" lIns="91440" tIns="45720" rIns="91440" bIns="45720" rtlCol="0">
            <a:spAutoFit/>
          </a:bodyPr>
          <a:lstStyle/>
          <a:p>
            <a:pPr algn="ctr"/>
            <a:r>
              <a:rPr lang="en-US" sz="1200" spc="0" baseline="0" dirty="0">
                <a:ln/>
                <a:solidFill>
                  <a:schemeClr val="tx1"/>
                </a:solidFill>
                <a:latin typeface="Arial"/>
                <a:cs typeface="Arial"/>
                <a:sym typeface="Arial"/>
                <a:rtl val="0"/>
              </a:rPr>
              <a:t>1</a:t>
            </a:r>
          </a:p>
        </p:txBody>
      </p:sp>
      <p:sp>
        <p:nvSpPr>
          <p:cNvPr id="63" name="TextBox 62">
            <a:extLst>
              <a:ext uri="{FF2B5EF4-FFF2-40B4-BE49-F238E27FC236}">
                <a16:creationId xmlns:a16="http://schemas.microsoft.com/office/drawing/2014/main" id="{5D7DCA1E-FF46-B455-C070-EE2FD4CD67D5}"/>
              </a:ext>
            </a:extLst>
          </p:cNvPr>
          <p:cNvSpPr txBox="1"/>
          <p:nvPr/>
        </p:nvSpPr>
        <p:spPr>
          <a:xfrm>
            <a:off x="8762752" y="5868668"/>
            <a:ext cx="269626" cy="276999"/>
          </a:xfrm>
          <a:prstGeom prst="rect">
            <a:avLst/>
          </a:prstGeom>
          <a:noFill/>
        </p:spPr>
        <p:txBody>
          <a:bodyPr vert="horz" wrap="none" lIns="91440" tIns="45720" rIns="91440" bIns="45720" rtlCol="0">
            <a:spAutoFit/>
          </a:bodyPr>
          <a:lstStyle/>
          <a:p>
            <a:pPr algn="ctr"/>
            <a:r>
              <a:rPr lang="en-US" sz="1200" spc="0" baseline="0">
                <a:ln/>
                <a:solidFill>
                  <a:schemeClr val="tx1"/>
                </a:solidFill>
                <a:latin typeface="Arial"/>
                <a:cs typeface="Arial"/>
                <a:sym typeface="Arial"/>
                <a:rtl val="0"/>
              </a:rPr>
              <a:t>0</a:t>
            </a:r>
          </a:p>
        </p:txBody>
      </p:sp>
      <p:sp>
        <p:nvSpPr>
          <p:cNvPr id="4" name="TextBox 3">
            <a:extLst>
              <a:ext uri="{FF2B5EF4-FFF2-40B4-BE49-F238E27FC236}">
                <a16:creationId xmlns:a16="http://schemas.microsoft.com/office/drawing/2014/main" id="{E3701BFD-935A-2A6E-A869-1DAAA5BEC620}"/>
              </a:ext>
            </a:extLst>
          </p:cNvPr>
          <p:cNvSpPr txBox="1"/>
          <p:nvPr/>
        </p:nvSpPr>
        <p:spPr>
          <a:xfrm>
            <a:off x="1996738" y="5843367"/>
            <a:ext cx="1292346" cy="327600"/>
          </a:xfrm>
          <a:prstGeom prst="rect">
            <a:avLst/>
          </a:prstGeom>
        </p:spPr>
        <p:txBody>
          <a:bodyPr vert="horz" wrap="square" lIns="91440" tIns="45720" rIns="91440" bIns="45720" rtlCol="0">
            <a:noAutofit/>
          </a:bodyPr>
          <a:lstStyle/>
          <a:p>
            <a:pPr algn="l">
              <a:spcBef>
                <a:spcPts val="800"/>
              </a:spcBef>
            </a:pPr>
            <a:r>
              <a:rPr lang="en-US" sz="1200" b="1" dirty="0"/>
              <a:t>No. at risk</a:t>
            </a:r>
          </a:p>
        </p:txBody>
      </p:sp>
      <p:sp>
        <p:nvSpPr>
          <p:cNvPr id="21" name="TextBox 20">
            <a:extLst>
              <a:ext uri="{FF2B5EF4-FFF2-40B4-BE49-F238E27FC236}">
                <a16:creationId xmlns:a16="http://schemas.microsoft.com/office/drawing/2014/main" id="{3B9A5CAD-A800-0161-F109-8685DDD8347A}"/>
              </a:ext>
            </a:extLst>
          </p:cNvPr>
          <p:cNvSpPr txBox="1"/>
          <p:nvPr/>
        </p:nvSpPr>
        <p:spPr>
          <a:xfrm>
            <a:off x="3169669" y="4829749"/>
            <a:ext cx="4685834" cy="292479"/>
          </a:xfrm>
          <a:prstGeom prst="rect">
            <a:avLst/>
          </a:prstGeom>
        </p:spPr>
        <p:txBody>
          <a:bodyPr vert="horz" wrap="square" lIns="91440" tIns="45720" rIns="91440" bIns="45720" rtlCol="0">
            <a:noAutofit/>
          </a:bodyPr>
          <a:lstStyle/>
          <a:p>
            <a:pPr>
              <a:spcBef>
                <a:spcPts val="300"/>
              </a:spcBef>
            </a:pPr>
            <a:r>
              <a:rPr lang="en-US" sz="1200" b="1" dirty="0">
                <a:solidFill>
                  <a:schemeClr val="tx1"/>
                </a:solidFill>
              </a:rPr>
              <a:t>Median DOR, NR (95% CI 5.1 months – NE)</a:t>
            </a:r>
          </a:p>
        </p:txBody>
      </p:sp>
      <p:grpSp>
        <p:nvGrpSpPr>
          <p:cNvPr id="8" name="Graphic 4">
            <a:extLst>
              <a:ext uri="{FF2B5EF4-FFF2-40B4-BE49-F238E27FC236}">
                <a16:creationId xmlns:a16="http://schemas.microsoft.com/office/drawing/2014/main" id="{F92704A7-3319-CFA0-0C92-0D6EF40C8056}"/>
              </a:ext>
            </a:extLst>
          </p:cNvPr>
          <p:cNvGrpSpPr/>
          <p:nvPr/>
        </p:nvGrpSpPr>
        <p:grpSpPr>
          <a:xfrm>
            <a:off x="3143220" y="2563456"/>
            <a:ext cx="5443376" cy="493347"/>
            <a:chOff x="6800579" y="3407702"/>
            <a:chExt cx="3744039" cy="275447"/>
          </a:xfrm>
          <a:noFill/>
        </p:grpSpPr>
        <p:grpSp>
          <p:nvGrpSpPr>
            <p:cNvPr id="34" name="Graphic 4">
              <a:extLst>
                <a:ext uri="{FF2B5EF4-FFF2-40B4-BE49-F238E27FC236}">
                  <a16:creationId xmlns:a16="http://schemas.microsoft.com/office/drawing/2014/main" id="{13FC9318-0EEE-B567-0710-AE815C50A8D7}"/>
                </a:ext>
              </a:extLst>
            </p:cNvPr>
            <p:cNvGrpSpPr/>
            <p:nvPr/>
          </p:nvGrpSpPr>
          <p:grpSpPr>
            <a:xfrm>
              <a:off x="10487810" y="3626341"/>
              <a:ext cx="56808" cy="56808"/>
              <a:chOff x="10487810" y="3626341"/>
              <a:chExt cx="56808" cy="56808"/>
            </a:xfrm>
          </p:grpSpPr>
          <p:sp>
            <p:nvSpPr>
              <p:cNvPr id="121" name="Freeform 232">
                <a:extLst>
                  <a:ext uri="{FF2B5EF4-FFF2-40B4-BE49-F238E27FC236}">
                    <a16:creationId xmlns:a16="http://schemas.microsoft.com/office/drawing/2014/main" id="{6C72B8AD-CBEA-F603-D1AB-632C70E40620}"/>
                  </a:ext>
                </a:extLst>
              </p:cNvPr>
              <p:cNvSpPr/>
              <p:nvPr/>
            </p:nvSpPr>
            <p:spPr>
              <a:xfrm>
                <a:off x="10487810"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22" name="Freeform 233">
                <a:extLst>
                  <a:ext uri="{FF2B5EF4-FFF2-40B4-BE49-F238E27FC236}">
                    <a16:creationId xmlns:a16="http://schemas.microsoft.com/office/drawing/2014/main" id="{97D7D635-C654-CD30-F05D-596426E84171}"/>
                  </a:ext>
                </a:extLst>
              </p:cNvPr>
              <p:cNvSpPr/>
              <p:nvPr/>
            </p:nvSpPr>
            <p:spPr>
              <a:xfrm>
                <a:off x="10487810"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3D82478F-6400-7B75-F00A-9BF6791BD0C4}"/>
                </a:ext>
              </a:extLst>
            </p:cNvPr>
            <p:cNvGrpSpPr/>
            <p:nvPr/>
          </p:nvGrpSpPr>
          <p:grpSpPr>
            <a:xfrm>
              <a:off x="9462014" y="3626341"/>
              <a:ext cx="56808" cy="56808"/>
              <a:chOff x="9462014" y="3626341"/>
              <a:chExt cx="56808" cy="56808"/>
            </a:xfrm>
          </p:grpSpPr>
          <p:sp>
            <p:nvSpPr>
              <p:cNvPr id="119" name="Freeform 230">
                <a:extLst>
                  <a:ext uri="{FF2B5EF4-FFF2-40B4-BE49-F238E27FC236}">
                    <a16:creationId xmlns:a16="http://schemas.microsoft.com/office/drawing/2014/main" id="{269D6C68-FC40-5973-72F0-CBB420D6EC08}"/>
                  </a:ext>
                </a:extLst>
              </p:cNvPr>
              <p:cNvSpPr/>
              <p:nvPr/>
            </p:nvSpPr>
            <p:spPr>
              <a:xfrm>
                <a:off x="9462014"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20" name="Freeform 231">
                <a:extLst>
                  <a:ext uri="{FF2B5EF4-FFF2-40B4-BE49-F238E27FC236}">
                    <a16:creationId xmlns:a16="http://schemas.microsoft.com/office/drawing/2014/main" id="{1F954F41-6230-3842-6283-C36E985C809D}"/>
                  </a:ext>
                </a:extLst>
              </p:cNvPr>
              <p:cNvSpPr/>
              <p:nvPr/>
            </p:nvSpPr>
            <p:spPr>
              <a:xfrm>
                <a:off x="9462014"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55" name="Graphic 4">
              <a:extLst>
                <a:ext uri="{FF2B5EF4-FFF2-40B4-BE49-F238E27FC236}">
                  <a16:creationId xmlns:a16="http://schemas.microsoft.com/office/drawing/2014/main" id="{427E0FF6-9EC6-12FA-A2F3-36DE01644879}"/>
                </a:ext>
              </a:extLst>
            </p:cNvPr>
            <p:cNvGrpSpPr/>
            <p:nvPr/>
          </p:nvGrpSpPr>
          <p:grpSpPr>
            <a:xfrm>
              <a:off x="9383191" y="3626341"/>
              <a:ext cx="56809" cy="56808"/>
              <a:chOff x="9383191" y="3626341"/>
              <a:chExt cx="56809" cy="56808"/>
            </a:xfrm>
          </p:grpSpPr>
          <p:sp>
            <p:nvSpPr>
              <p:cNvPr id="117" name="Freeform 228">
                <a:extLst>
                  <a:ext uri="{FF2B5EF4-FFF2-40B4-BE49-F238E27FC236}">
                    <a16:creationId xmlns:a16="http://schemas.microsoft.com/office/drawing/2014/main" id="{C01B81AB-A849-95A9-F4FF-1AA693FD2E73}"/>
                  </a:ext>
                </a:extLst>
              </p:cNvPr>
              <p:cNvSpPr/>
              <p:nvPr/>
            </p:nvSpPr>
            <p:spPr>
              <a:xfrm>
                <a:off x="9383191" y="3626341"/>
                <a:ext cx="56809" cy="56808"/>
              </a:xfrm>
              <a:custGeom>
                <a:avLst/>
                <a:gdLst>
                  <a:gd name="connsiteX0" fmla="*/ 0 w 56809"/>
                  <a:gd name="connsiteY0" fmla="*/ 0 h 56808"/>
                  <a:gd name="connsiteX1" fmla="*/ 56809 w 56809"/>
                  <a:gd name="connsiteY1" fmla="*/ 56809 h 56808"/>
                </a:gdLst>
                <a:ahLst/>
                <a:cxnLst>
                  <a:cxn ang="0">
                    <a:pos x="connsiteX0" y="connsiteY0"/>
                  </a:cxn>
                  <a:cxn ang="0">
                    <a:pos x="connsiteX1" y="connsiteY1"/>
                  </a:cxn>
                </a:cxnLst>
                <a:rect l="l" t="t" r="r" b="b"/>
                <a:pathLst>
                  <a:path w="56809"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18" name="Freeform 229">
                <a:extLst>
                  <a:ext uri="{FF2B5EF4-FFF2-40B4-BE49-F238E27FC236}">
                    <a16:creationId xmlns:a16="http://schemas.microsoft.com/office/drawing/2014/main" id="{31541AAC-7E05-E477-9B2E-4E80663C530B}"/>
                  </a:ext>
                </a:extLst>
              </p:cNvPr>
              <p:cNvSpPr/>
              <p:nvPr/>
            </p:nvSpPr>
            <p:spPr>
              <a:xfrm>
                <a:off x="9383191" y="3626341"/>
                <a:ext cx="56809" cy="56808"/>
              </a:xfrm>
              <a:custGeom>
                <a:avLst/>
                <a:gdLst>
                  <a:gd name="connsiteX0" fmla="*/ 56809 w 56809"/>
                  <a:gd name="connsiteY0" fmla="*/ 0 h 56808"/>
                  <a:gd name="connsiteX1" fmla="*/ 0 w 56809"/>
                  <a:gd name="connsiteY1" fmla="*/ 56809 h 56808"/>
                </a:gdLst>
                <a:ahLst/>
                <a:cxnLst>
                  <a:cxn ang="0">
                    <a:pos x="connsiteX0" y="connsiteY0"/>
                  </a:cxn>
                  <a:cxn ang="0">
                    <a:pos x="connsiteX1" y="connsiteY1"/>
                  </a:cxn>
                </a:cxnLst>
                <a:rect l="l" t="t" r="r" b="b"/>
                <a:pathLst>
                  <a:path w="56809"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CAAD47E2-B2F8-4E0C-5493-4E26ABB50B36}"/>
                </a:ext>
              </a:extLst>
            </p:cNvPr>
            <p:cNvGrpSpPr/>
            <p:nvPr/>
          </p:nvGrpSpPr>
          <p:grpSpPr>
            <a:xfrm>
              <a:off x="8421222" y="3626341"/>
              <a:ext cx="56808" cy="56808"/>
              <a:chOff x="8421222" y="3626341"/>
              <a:chExt cx="56808" cy="56808"/>
            </a:xfrm>
          </p:grpSpPr>
          <p:sp>
            <p:nvSpPr>
              <p:cNvPr id="115" name="Freeform 226">
                <a:extLst>
                  <a:ext uri="{FF2B5EF4-FFF2-40B4-BE49-F238E27FC236}">
                    <a16:creationId xmlns:a16="http://schemas.microsoft.com/office/drawing/2014/main" id="{7E986FC2-368B-28BE-F164-250F10F3E6CC}"/>
                  </a:ext>
                </a:extLst>
              </p:cNvPr>
              <p:cNvSpPr/>
              <p:nvPr/>
            </p:nvSpPr>
            <p:spPr>
              <a:xfrm>
                <a:off x="8421222"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16" name="Freeform 227">
                <a:extLst>
                  <a:ext uri="{FF2B5EF4-FFF2-40B4-BE49-F238E27FC236}">
                    <a16:creationId xmlns:a16="http://schemas.microsoft.com/office/drawing/2014/main" id="{E9969290-7BCE-E686-2E61-3A916232AA6F}"/>
                  </a:ext>
                </a:extLst>
              </p:cNvPr>
              <p:cNvSpPr/>
              <p:nvPr/>
            </p:nvSpPr>
            <p:spPr>
              <a:xfrm>
                <a:off x="8421222"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99" name="Graphic 4">
              <a:extLst>
                <a:ext uri="{FF2B5EF4-FFF2-40B4-BE49-F238E27FC236}">
                  <a16:creationId xmlns:a16="http://schemas.microsoft.com/office/drawing/2014/main" id="{17803215-B00A-B302-A4B8-20B476628810}"/>
                </a:ext>
              </a:extLst>
            </p:cNvPr>
            <p:cNvGrpSpPr/>
            <p:nvPr/>
          </p:nvGrpSpPr>
          <p:grpSpPr>
            <a:xfrm>
              <a:off x="8415026" y="3626341"/>
              <a:ext cx="56808" cy="56808"/>
              <a:chOff x="8415026" y="3626341"/>
              <a:chExt cx="56808" cy="56808"/>
            </a:xfrm>
          </p:grpSpPr>
          <p:sp>
            <p:nvSpPr>
              <p:cNvPr id="113" name="Freeform 224">
                <a:extLst>
                  <a:ext uri="{FF2B5EF4-FFF2-40B4-BE49-F238E27FC236}">
                    <a16:creationId xmlns:a16="http://schemas.microsoft.com/office/drawing/2014/main" id="{080B9FF1-AD88-7C28-590B-3AA0405F6809}"/>
                  </a:ext>
                </a:extLst>
              </p:cNvPr>
              <p:cNvSpPr/>
              <p:nvPr/>
            </p:nvSpPr>
            <p:spPr>
              <a:xfrm>
                <a:off x="8415026"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14" name="Freeform 225">
                <a:extLst>
                  <a:ext uri="{FF2B5EF4-FFF2-40B4-BE49-F238E27FC236}">
                    <a16:creationId xmlns:a16="http://schemas.microsoft.com/office/drawing/2014/main" id="{326476DE-84DA-3C75-EA38-9C6A97992EFE}"/>
                  </a:ext>
                </a:extLst>
              </p:cNvPr>
              <p:cNvSpPr/>
              <p:nvPr/>
            </p:nvSpPr>
            <p:spPr>
              <a:xfrm>
                <a:off x="8415026"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100" name="Graphic 4">
              <a:extLst>
                <a:ext uri="{FF2B5EF4-FFF2-40B4-BE49-F238E27FC236}">
                  <a16:creationId xmlns:a16="http://schemas.microsoft.com/office/drawing/2014/main" id="{2F6712C1-24A8-0A61-9DE5-63A04307AF7D}"/>
                </a:ext>
              </a:extLst>
            </p:cNvPr>
            <p:cNvGrpSpPr/>
            <p:nvPr/>
          </p:nvGrpSpPr>
          <p:grpSpPr>
            <a:xfrm>
              <a:off x="8370273" y="3626341"/>
              <a:ext cx="56808" cy="56808"/>
              <a:chOff x="8370273" y="3626341"/>
              <a:chExt cx="56808" cy="56808"/>
            </a:xfrm>
          </p:grpSpPr>
          <p:sp>
            <p:nvSpPr>
              <p:cNvPr id="111" name="Freeform 222">
                <a:extLst>
                  <a:ext uri="{FF2B5EF4-FFF2-40B4-BE49-F238E27FC236}">
                    <a16:creationId xmlns:a16="http://schemas.microsoft.com/office/drawing/2014/main" id="{B5FAE6C2-DE94-7D26-B4C9-A58F0F843468}"/>
                  </a:ext>
                </a:extLst>
              </p:cNvPr>
              <p:cNvSpPr/>
              <p:nvPr/>
            </p:nvSpPr>
            <p:spPr>
              <a:xfrm>
                <a:off x="8370273"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12" name="Freeform 223">
                <a:extLst>
                  <a:ext uri="{FF2B5EF4-FFF2-40B4-BE49-F238E27FC236}">
                    <a16:creationId xmlns:a16="http://schemas.microsoft.com/office/drawing/2014/main" id="{DBAAE92A-7B31-3ACA-C8C9-AC713F70B6C8}"/>
                  </a:ext>
                </a:extLst>
              </p:cNvPr>
              <p:cNvSpPr/>
              <p:nvPr/>
            </p:nvSpPr>
            <p:spPr>
              <a:xfrm>
                <a:off x="8370273"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101" name="Graphic 4">
              <a:extLst>
                <a:ext uri="{FF2B5EF4-FFF2-40B4-BE49-F238E27FC236}">
                  <a16:creationId xmlns:a16="http://schemas.microsoft.com/office/drawing/2014/main" id="{EBBE4F1E-698C-DF0E-1B53-250C0EDECB07}"/>
                </a:ext>
              </a:extLst>
            </p:cNvPr>
            <p:cNvGrpSpPr/>
            <p:nvPr/>
          </p:nvGrpSpPr>
          <p:grpSpPr>
            <a:xfrm>
              <a:off x="8078025" y="3626341"/>
              <a:ext cx="56808" cy="56808"/>
              <a:chOff x="8078025" y="3626341"/>
              <a:chExt cx="56808" cy="56808"/>
            </a:xfrm>
          </p:grpSpPr>
          <p:sp>
            <p:nvSpPr>
              <p:cNvPr id="109" name="Freeform 220">
                <a:extLst>
                  <a:ext uri="{FF2B5EF4-FFF2-40B4-BE49-F238E27FC236}">
                    <a16:creationId xmlns:a16="http://schemas.microsoft.com/office/drawing/2014/main" id="{E17B772D-DFF9-08CE-2D7F-B63DFAD0E3C2}"/>
                  </a:ext>
                </a:extLst>
              </p:cNvPr>
              <p:cNvSpPr/>
              <p:nvPr/>
            </p:nvSpPr>
            <p:spPr>
              <a:xfrm>
                <a:off x="8078025"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10" name="Freeform 221">
                <a:extLst>
                  <a:ext uri="{FF2B5EF4-FFF2-40B4-BE49-F238E27FC236}">
                    <a16:creationId xmlns:a16="http://schemas.microsoft.com/office/drawing/2014/main" id="{B03481DA-E82A-1BF5-73E2-C4159A63F605}"/>
                  </a:ext>
                </a:extLst>
              </p:cNvPr>
              <p:cNvSpPr/>
              <p:nvPr/>
            </p:nvSpPr>
            <p:spPr>
              <a:xfrm>
                <a:off x="8078025"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102" name="Graphic 4">
              <a:extLst>
                <a:ext uri="{FF2B5EF4-FFF2-40B4-BE49-F238E27FC236}">
                  <a16:creationId xmlns:a16="http://schemas.microsoft.com/office/drawing/2014/main" id="{F4A9D9E8-7350-FA41-3A8F-5837C517FF9F}"/>
                </a:ext>
              </a:extLst>
            </p:cNvPr>
            <p:cNvGrpSpPr/>
            <p:nvPr/>
          </p:nvGrpSpPr>
          <p:grpSpPr>
            <a:xfrm>
              <a:off x="8044374" y="3626341"/>
              <a:ext cx="56808" cy="56808"/>
              <a:chOff x="8044374" y="3626341"/>
              <a:chExt cx="56808" cy="56808"/>
            </a:xfrm>
          </p:grpSpPr>
          <p:sp>
            <p:nvSpPr>
              <p:cNvPr id="107" name="Freeform 218">
                <a:extLst>
                  <a:ext uri="{FF2B5EF4-FFF2-40B4-BE49-F238E27FC236}">
                    <a16:creationId xmlns:a16="http://schemas.microsoft.com/office/drawing/2014/main" id="{4B54051F-2D01-D8C2-AB89-FFC7DCED7729}"/>
                  </a:ext>
                </a:extLst>
              </p:cNvPr>
              <p:cNvSpPr/>
              <p:nvPr/>
            </p:nvSpPr>
            <p:spPr>
              <a:xfrm>
                <a:off x="8044374"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08" name="Freeform 219">
                <a:extLst>
                  <a:ext uri="{FF2B5EF4-FFF2-40B4-BE49-F238E27FC236}">
                    <a16:creationId xmlns:a16="http://schemas.microsoft.com/office/drawing/2014/main" id="{35D89CFC-A780-32DA-48F0-31E746D9C22B}"/>
                  </a:ext>
                </a:extLst>
              </p:cNvPr>
              <p:cNvSpPr/>
              <p:nvPr/>
            </p:nvSpPr>
            <p:spPr>
              <a:xfrm>
                <a:off x="8044374"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grpSp>
          <p:nvGrpSpPr>
            <p:cNvPr id="103" name="Graphic 4">
              <a:extLst>
                <a:ext uri="{FF2B5EF4-FFF2-40B4-BE49-F238E27FC236}">
                  <a16:creationId xmlns:a16="http://schemas.microsoft.com/office/drawing/2014/main" id="{70881012-4782-D500-6820-7BA250BE4014}"/>
                </a:ext>
              </a:extLst>
            </p:cNvPr>
            <p:cNvGrpSpPr/>
            <p:nvPr/>
          </p:nvGrpSpPr>
          <p:grpSpPr>
            <a:xfrm>
              <a:off x="7870885" y="3626341"/>
              <a:ext cx="56808" cy="56808"/>
              <a:chOff x="7870885" y="3626341"/>
              <a:chExt cx="56808" cy="56808"/>
            </a:xfrm>
          </p:grpSpPr>
          <p:sp>
            <p:nvSpPr>
              <p:cNvPr id="105" name="Freeform 216">
                <a:extLst>
                  <a:ext uri="{FF2B5EF4-FFF2-40B4-BE49-F238E27FC236}">
                    <a16:creationId xmlns:a16="http://schemas.microsoft.com/office/drawing/2014/main" id="{A5E7A192-C4BB-6615-787D-5F175232E4BC}"/>
                  </a:ext>
                </a:extLst>
              </p:cNvPr>
              <p:cNvSpPr/>
              <p:nvPr/>
            </p:nvSpPr>
            <p:spPr>
              <a:xfrm>
                <a:off x="7870885" y="3626341"/>
                <a:ext cx="56808" cy="56808"/>
              </a:xfrm>
              <a:custGeom>
                <a:avLst/>
                <a:gdLst>
                  <a:gd name="connsiteX0" fmla="*/ 0 w 56808"/>
                  <a:gd name="connsiteY0" fmla="*/ 0 h 56808"/>
                  <a:gd name="connsiteX1" fmla="*/ 56809 w 56808"/>
                  <a:gd name="connsiteY1" fmla="*/ 56809 h 56808"/>
                </a:gdLst>
                <a:ahLst/>
                <a:cxnLst>
                  <a:cxn ang="0">
                    <a:pos x="connsiteX0" y="connsiteY0"/>
                  </a:cxn>
                  <a:cxn ang="0">
                    <a:pos x="connsiteX1" y="connsiteY1"/>
                  </a:cxn>
                </a:cxnLst>
                <a:rect l="l" t="t" r="r" b="b"/>
                <a:pathLst>
                  <a:path w="56808" h="56808">
                    <a:moveTo>
                      <a:pt x="0" y="0"/>
                    </a:moveTo>
                    <a:lnTo>
                      <a:pt x="56809" y="56809"/>
                    </a:lnTo>
                  </a:path>
                </a:pathLst>
              </a:custGeom>
              <a:ln w="19050" cap="flat">
                <a:solidFill>
                  <a:schemeClr val="accent1"/>
                </a:solidFill>
                <a:prstDash val="solid"/>
                <a:miter/>
              </a:ln>
            </p:spPr>
            <p:txBody>
              <a:bodyPr rtlCol="0" anchor="ctr"/>
              <a:lstStyle/>
              <a:p>
                <a:endParaRPr lang="en-US"/>
              </a:p>
            </p:txBody>
          </p:sp>
          <p:sp>
            <p:nvSpPr>
              <p:cNvPr id="106" name="Freeform 217">
                <a:extLst>
                  <a:ext uri="{FF2B5EF4-FFF2-40B4-BE49-F238E27FC236}">
                    <a16:creationId xmlns:a16="http://schemas.microsoft.com/office/drawing/2014/main" id="{D630DC81-B666-923E-587A-0FA7726C5A88}"/>
                  </a:ext>
                </a:extLst>
              </p:cNvPr>
              <p:cNvSpPr/>
              <p:nvPr/>
            </p:nvSpPr>
            <p:spPr>
              <a:xfrm>
                <a:off x="7870885" y="3626341"/>
                <a:ext cx="56808" cy="56808"/>
              </a:xfrm>
              <a:custGeom>
                <a:avLst/>
                <a:gdLst>
                  <a:gd name="connsiteX0" fmla="*/ 56809 w 56808"/>
                  <a:gd name="connsiteY0" fmla="*/ 0 h 56808"/>
                  <a:gd name="connsiteX1" fmla="*/ 0 w 56808"/>
                  <a:gd name="connsiteY1" fmla="*/ 56809 h 56808"/>
                </a:gdLst>
                <a:ahLst/>
                <a:cxnLst>
                  <a:cxn ang="0">
                    <a:pos x="connsiteX0" y="connsiteY0"/>
                  </a:cxn>
                  <a:cxn ang="0">
                    <a:pos x="connsiteX1" y="connsiteY1"/>
                  </a:cxn>
                </a:cxnLst>
                <a:rect l="l" t="t" r="r" b="b"/>
                <a:pathLst>
                  <a:path w="56808" h="56808">
                    <a:moveTo>
                      <a:pt x="56809" y="0"/>
                    </a:moveTo>
                    <a:lnTo>
                      <a:pt x="0" y="56809"/>
                    </a:lnTo>
                  </a:path>
                </a:pathLst>
              </a:custGeom>
              <a:ln w="19050" cap="flat">
                <a:solidFill>
                  <a:schemeClr val="accent1"/>
                </a:solidFill>
                <a:prstDash val="solid"/>
                <a:miter/>
              </a:ln>
            </p:spPr>
            <p:txBody>
              <a:bodyPr rtlCol="0" anchor="ctr"/>
              <a:lstStyle/>
              <a:p>
                <a:endParaRPr lang="en-US"/>
              </a:p>
            </p:txBody>
          </p:sp>
        </p:grpSp>
        <p:sp>
          <p:nvSpPr>
            <p:cNvPr id="104" name="Freeform 215">
              <a:extLst>
                <a:ext uri="{FF2B5EF4-FFF2-40B4-BE49-F238E27FC236}">
                  <a16:creationId xmlns:a16="http://schemas.microsoft.com/office/drawing/2014/main" id="{D3876B5F-1F6F-FA83-ABE9-22C34E7B115C}"/>
                </a:ext>
              </a:extLst>
            </p:cNvPr>
            <p:cNvSpPr/>
            <p:nvPr/>
          </p:nvSpPr>
          <p:spPr>
            <a:xfrm>
              <a:off x="6800579" y="3407702"/>
              <a:ext cx="3715143" cy="246551"/>
            </a:xfrm>
            <a:custGeom>
              <a:avLst/>
              <a:gdLst>
                <a:gd name="connsiteX0" fmla="*/ 3715143 w 3715143"/>
                <a:gd name="connsiteY0" fmla="*/ 246552 h 246551"/>
                <a:gd name="connsiteX1" fmla="*/ 1012987 w 3715143"/>
                <a:gd name="connsiteY1" fmla="*/ 246552 h 246551"/>
                <a:gd name="connsiteX2" fmla="*/ 1012987 w 3715143"/>
                <a:gd name="connsiteY2" fmla="*/ 122232 h 246551"/>
                <a:gd name="connsiteX3" fmla="*/ 903750 w 3715143"/>
                <a:gd name="connsiteY3" fmla="*/ 122232 h 246551"/>
                <a:gd name="connsiteX4" fmla="*/ 903750 w 3715143"/>
                <a:gd name="connsiteY4" fmla="*/ 0 h 246551"/>
                <a:gd name="connsiteX5" fmla="*/ 0 w 3715143"/>
                <a:gd name="connsiteY5" fmla="*/ 0 h 24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143" h="246551">
                  <a:moveTo>
                    <a:pt x="3715143" y="246552"/>
                  </a:moveTo>
                  <a:lnTo>
                    <a:pt x="1012987" y="246552"/>
                  </a:lnTo>
                  <a:lnTo>
                    <a:pt x="1012987" y="122232"/>
                  </a:lnTo>
                  <a:lnTo>
                    <a:pt x="903750" y="122232"/>
                  </a:lnTo>
                  <a:lnTo>
                    <a:pt x="903750" y="0"/>
                  </a:lnTo>
                  <a:lnTo>
                    <a:pt x="0" y="0"/>
                  </a:lnTo>
                </a:path>
              </a:pathLst>
            </a:custGeom>
            <a:noFill/>
            <a:ln w="19050" cap="flat">
              <a:solidFill>
                <a:schemeClr val="accent1"/>
              </a:solidFill>
              <a:prstDash val="solid"/>
              <a:miter/>
            </a:ln>
          </p:spPr>
          <p:txBody>
            <a:bodyPr rtlCol="0" anchor="ctr"/>
            <a:lstStyle/>
            <a:p>
              <a:endParaRPr lang="en-US"/>
            </a:p>
          </p:txBody>
        </p:sp>
      </p:grpSp>
    </p:spTree>
    <p:extLst>
      <p:ext uri="{BB962C8B-B14F-4D97-AF65-F5344CB8AC3E}">
        <p14:creationId xmlns:p14="http://schemas.microsoft.com/office/powerpoint/2010/main" val="279239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3">
            <a:extLst>
              <a:ext uri="{FF2B5EF4-FFF2-40B4-BE49-F238E27FC236}">
                <a16:creationId xmlns:a16="http://schemas.microsoft.com/office/drawing/2014/main" id="{DE6FF5AF-E6F1-8C65-4C2C-647C2060FC10}"/>
              </a:ext>
            </a:extLst>
          </p:cNvPr>
          <p:cNvSpPr>
            <a:spLocks noGrp="1"/>
          </p:cNvSpPr>
          <p:nvPr>
            <p:ph type="title"/>
          </p:nvPr>
        </p:nvSpPr>
        <p:spPr>
          <a:xfrm>
            <a:off x="487680" y="731520"/>
            <a:ext cx="11408066" cy="615553"/>
          </a:xfrm>
        </p:spPr>
        <p:txBody>
          <a:bodyPr/>
          <a:lstStyle/>
          <a:p>
            <a:r>
              <a:rPr lang="en-US"/>
              <a:t>Swimmer’s plot of response per investigator</a:t>
            </a:r>
          </a:p>
        </p:txBody>
      </p:sp>
      <p:sp>
        <p:nvSpPr>
          <p:cNvPr id="3" name="Content Placeholder 3">
            <a:extLst>
              <a:ext uri="{FF2B5EF4-FFF2-40B4-BE49-F238E27FC236}">
                <a16:creationId xmlns:a16="http://schemas.microsoft.com/office/drawing/2014/main" id="{2A0702BE-69DC-CEB5-D3D9-0D8C9DDDDEA6}"/>
              </a:ext>
            </a:extLst>
          </p:cNvPr>
          <p:cNvSpPr>
            <a:spLocks noGrp="1"/>
          </p:cNvSpPr>
          <p:nvPr>
            <p:ph sz="quarter" idx="14"/>
          </p:nvPr>
        </p:nvSpPr>
        <p:spPr>
          <a:xfrm>
            <a:off x="488952" y="6170860"/>
            <a:ext cx="11220449" cy="369332"/>
          </a:xfrm>
        </p:spPr>
        <p:txBody>
          <a:bodyPr/>
          <a:lstStyle/>
          <a:p>
            <a:r>
              <a:rPr lang="en-US" dirty="0"/>
              <a:t>DL=dose level; EOT=end of treatment; CR=complete response; IMWG=International Myeloma Working Group; </a:t>
            </a:r>
            <a:r>
              <a:rPr lang="en-US" dirty="0">
                <a:solidFill>
                  <a:schemeClr val="tx1"/>
                </a:solidFill>
              </a:rPr>
              <a:t>ISS=International Staging System </a:t>
            </a:r>
            <a:r>
              <a:rPr lang="en-US" dirty="0"/>
              <a:t>MR=minimal </a:t>
            </a:r>
            <a:r>
              <a:rPr lang="en-US" dirty="0">
                <a:solidFill>
                  <a:schemeClr val="tx1"/>
                </a:solidFill>
              </a:rPr>
              <a:t>response; NE=not evaluable; </a:t>
            </a:r>
            <a:r>
              <a:rPr lang="en-US" dirty="0" err="1">
                <a:solidFill>
                  <a:schemeClr val="tx1"/>
                </a:solidFill>
              </a:rPr>
              <a:t>sCR</a:t>
            </a:r>
            <a:r>
              <a:rPr lang="en-US" dirty="0"/>
              <a:t>=stringent CR; SD=stable disease; VGPR=very good PR; PR=partial response</a:t>
            </a:r>
          </a:p>
        </p:txBody>
      </p:sp>
      <p:sp>
        <p:nvSpPr>
          <p:cNvPr id="133" name="Freeform 132">
            <a:extLst>
              <a:ext uri="{FF2B5EF4-FFF2-40B4-BE49-F238E27FC236}">
                <a16:creationId xmlns:a16="http://schemas.microsoft.com/office/drawing/2014/main" id="{59B66E36-A6D3-F168-D0E6-81AE66783833}"/>
              </a:ext>
            </a:extLst>
          </p:cNvPr>
          <p:cNvSpPr/>
          <p:nvPr/>
        </p:nvSpPr>
        <p:spPr>
          <a:xfrm>
            <a:off x="823337" y="3969621"/>
            <a:ext cx="4683267" cy="7909"/>
          </a:xfrm>
          <a:custGeom>
            <a:avLst/>
            <a:gdLst>
              <a:gd name="connsiteX0" fmla="*/ 0 w 5802542"/>
              <a:gd name="connsiteY0" fmla="*/ 0 h 9525"/>
              <a:gd name="connsiteX1" fmla="*/ 5802543 w 5802542"/>
              <a:gd name="connsiteY1" fmla="*/ 0 h 9525"/>
            </a:gdLst>
            <a:ahLst/>
            <a:cxnLst>
              <a:cxn ang="0">
                <a:pos x="connsiteX0" y="connsiteY0"/>
              </a:cxn>
              <a:cxn ang="0">
                <a:pos x="connsiteX1" y="connsiteY1"/>
              </a:cxn>
            </a:cxnLst>
            <a:rect l="l" t="t" r="r" b="b"/>
            <a:pathLst>
              <a:path w="5802542" h="9525">
                <a:moveTo>
                  <a:pt x="0" y="0"/>
                </a:moveTo>
                <a:lnTo>
                  <a:pt x="5802543" y="0"/>
                </a:lnTo>
              </a:path>
            </a:pathLst>
          </a:custGeom>
          <a:ln w="9144" cap="flat">
            <a:solidFill>
              <a:srgbClr val="86898B"/>
            </a:solidFill>
            <a:prstDash val="solid"/>
            <a:miter/>
          </a:ln>
        </p:spPr>
        <p:txBody>
          <a:bodyPr rtlCol="0" anchor="ctr"/>
          <a:lstStyle/>
          <a:p>
            <a:pPr algn="ctr"/>
            <a:endParaRPr lang="en-US" sz="1200"/>
          </a:p>
        </p:txBody>
      </p:sp>
      <p:sp>
        <p:nvSpPr>
          <p:cNvPr id="135" name="Freeform 134">
            <a:extLst>
              <a:ext uri="{FF2B5EF4-FFF2-40B4-BE49-F238E27FC236}">
                <a16:creationId xmlns:a16="http://schemas.microsoft.com/office/drawing/2014/main" id="{6FFADAB7-434A-3EB2-01D9-DC516261877A}"/>
              </a:ext>
            </a:extLst>
          </p:cNvPr>
          <p:cNvSpPr/>
          <p:nvPr/>
        </p:nvSpPr>
        <p:spPr>
          <a:xfrm>
            <a:off x="823337" y="3969621"/>
            <a:ext cx="4683267" cy="7909"/>
          </a:xfrm>
          <a:custGeom>
            <a:avLst/>
            <a:gdLst>
              <a:gd name="connsiteX0" fmla="*/ 0 w 5802542"/>
              <a:gd name="connsiteY0" fmla="*/ 0 h 9525"/>
              <a:gd name="connsiteX1" fmla="*/ 5802543 w 5802542"/>
              <a:gd name="connsiteY1" fmla="*/ 0 h 9525"/>
            </a:gdLst>
            <a:ahLst/>
            <a:cxnLst>
              <a:cxn ang="0">
                <a:pos x="connsiteX0" y="connsiteY0"/>
              </a:cxn>
              <a:cxn ang="0">
                <a:pos x="connsiteX1" y="connsiteY1"/>
              </a:cxn>
            </a:cxnLst>
            <a:rect l="l" t="t" r="r" b="b"/>
            <a:pathLst>
              <a:path w="5802542" h="9525">
                <a:moveTo>
                  <a:pt x="0" y="0"/>
                </a:moveTo>
                <a:lnTo>
                  <a:pt x="5802543" y="0"/>
                </a:lnTo>
              </a:path>
            </a:pathLst>
          </a:custGeom>
          <a:ln w="9144" cap="flat">
            <a:solidFill>
              <a:srgbClr val="86898B"/>
            </a:solidFill>
            <a:prstDash val="solid"/>
            <a:miter/>
          </a:ln>
        </p:spPr>
        <p:txBody>
          <a:bodyPr rtlCol="0" anchor="ctr"/>
          <a:lstStyle/>
          <a:p>
            <a:pPr algn="ctr"/>
            <a:endParaRPr lang="en-US" sz="1200"/>
          </a:p>
        </p:txBody>
      </p:sp>
      <p:sp>
        <p:nvSpPr>
          <p:cNvPr id="136" name="Freeform 135">
            <a:extLst>
              <a:ext uri="{FF2B5EF4-FFF2-40B4-BE49-F238E27FC236}">
                <a16:creationId xmlns:a16="http://schemas.microsoft.com/office/drawing/2014/main" id="{E5785C9C-B25C-8E92-1182-19B70E5462B6}"/>
              </a:ext>
            </a:extLst>
          </p:cNvPr>
          <p:cNvSpPr/>
          <p:nvPr/>
        </p:nvSpPr>
        <p:spPr>
          <a:xfrm>
            <a:off x="882673" y="3969621"/>
            <a:ext cx="7688" cy="26494"/>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137" name="TextBox 136">
            <a:extLst>
              <a:ext uri="{FF2B5EF4-FFF2-40B4-BE49-F238E27FC236}">
                <a16:creationId xmlns:a16="http://schemas.microsoft.com/office/drawing/2014/main" id="{3C9F19F9-3205-74CB-F9AA-7066AF51EA9B}"/>
              </a:ext>
            </a:extLst>
          </p:cNvPr>
          <p:cNvSpPr txBox="1"/>
          <p:nvPr/>
        </p:nvSpPr>
        <p:spPr>
          <a:xfrm>
            <a:off x="746123" y="3975999"/>
            <a:ext cx="269625" cy="276999"/>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0</a:t>
            </a:r>
          </a:p>
        </p:txBody>
      </p:sp>
      <p:sp>
        <p:nvSpPr>
          <p:cNvPr id="138" name="Freeform 137">
            <a:extLst>
              <a:ext uri="{FF2B5EF4-FFF2-40B4-BE49-F238E27FC236}">
                <a16:creationId xmlns:a16="http://schemas.microsoft.com/office/drawing/2014/main" id="{E5BEFCFB-55BD-175E-92CC-380EC6E6C8E5}"/>
              </a:ext>
            </a:extLst>
          </p:cNvPr>
          <p:cNvSpPr/>
          <p:nvPr/>
        </p:nvSpPr>
        <p:spPr>
          <a:xfrm>
            <a:off x="2007288" y="3969621"/>
            <a:ext cx="7688" cy="26494"/>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139" name="TextBox 138">
            <a:extLst>
              <a:ext uri="{FF2B5EF4-FFF2-40B4-BE49-F238E27FC236}">
                <a16:creationId xmlns:a16="http://schemas.microsoft.com/office/drawing/2014/main" id="{85775C05-7CE4-BC17-6721-B98EDCEAB4EB}"/>
              </a:ext>
            </a:extLst>
          </p:cNvPr>
          <p:cNvSpPr txBox="1"/>
          <p:nvPr/>
        </p:nvSpPr>
        <p:spPr>
          <a:xfrm>
            <a:off x="1870740" y="3975999"/>
            <a:ext cx="269625" cy="276999"/>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5</a:t>
            </a:r>
          </a:p>
        </p:txBody>
      </p:sp>
      <p:sp>
        <p:nvSpPr>
          <p:cNvPr id="140" name="Freeform 139">
            <a:extLst>
              <a:ext uri="{FF2B5EF4-FFF2-40B4-BE49-F238E27FC236}">
                <a16:creationId xmlns:a16="http://schemas.microsoft.com/office/drawing/2014/main" id="{828260E6-FE51-D897-F64A-B27FE875436F}"/>
              </a:ext>
            </a:extLst>
          </p:cNvPr>
          <p:cNvSpPr/>
          <p:nvPr/>
        </p:nvSpPr>
        <p:spPr>
          <a:xfrm>
            <a:off x="3131903" y="3969621"/>
            <a:ext cx="7688" cy="26494"/>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141" name="TextBox 140">
            <a:extLst>
              <a:ext uri="{FF2B5EF4-FFF2-40B4-BE49-F238E27FC236}">
                <a16:creationId xmlns:a16="http://schemas.microsoft.com/office/drawing/2014/main" id="{D440E558-0EBC-9FE9-0B3D-BADD0BADEE94}"/>
              </a:ext>
            </a:extLst>
          </p:cNvPr>
          <p:cNvSpPr txBox="1"/>
          <p:nvPr/>
        </p:nvSpPr>
        <p:spPr>
          <a:xfrm>
            <a:off x="2944184" y="3975999"/>
            <a:ext cx="368495" cy="284890"/>
          </a:xfrm>
          <a:prstGeom prst="rect">
            <a:avLst/>
          </a:prstGeom>
          <a:noFill/>
        </p:spPr>
        <p:txBody>
          <a:bodyPr wrap="none" rtlCol="0">
            <a:spAutoFit/>
          </a:bodyPr>
          <a:lstStyle/>
          <a:p>
            <a:pPr algn="ctr"/>
            <a:r>
              <a:rPr lang="en-US" sz="1200" spc="0" baseline="0" dirty="0">
                <a:ln/>
                <a:solidFill>
                  <a:srgbClr val="000000"/>
                </a:solidFill>
                <a:latin typeface="Arial"/>
                <a:cs typeface="Arial"/>
                <a:sym typeface="Arial"/>
                <a:rtl val="0"/>
              </a:rPr>
              <a:t>10</a:t>
            </a:r>
          </a:p>
        </p:txBody>
      </p:sp>
      <p:sp>
        <p:nvSpPr>
          <p:cNvPr id="143" name="TextBox 142">
            <a:extLst>
              <a:ext uri="{FF2B5EF4-FFF2-40B4-BE49-F238E27FC236}">
                <a16:creationId xmlns:a16="http://schemas.microsoft.com/office/drawing/2014/main" id="{B32B3C20-33F8-6CA3-58F2-BA0B7BED81A0}"/>
              </a:ext>
            </a:extLst>
          </p:cNvPr>
          <p:cNvSpPr txBox="1"/>
          <p:nvPr/>
        </p:nvSpPr>
        <p:spPr>
          <a:xfrm>
            <a:off x="4068787" y="3975999"/>
            <a:ext cx="368495" cy="284890"/>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15</a:t>
            </a:r>
          </a:p>
        </p:txBody>
      </p:sp>
      <p:sp>
        <p:nvSpPr>
          <p:cNvPr id="145" name="TextBox 144">
            <a:extLst>
              <a:ext uri="{FF2B5EF4-FFF2-40B4-BE49-F238E27FC236}">
                <a16:creationId xmlns:a16="http://schemas.microsoft.com/office/drawing/2014/main" id="{26632C4C-C2DF-80BD-AB6B-96779206AAEA}"/>
              </a:ext>
            </a:extLst>
          </p:cNvPr>
          <p:cNvSpPr txBox="1"/>
          <p:nvPr/>
        </p:nvSpPr>
        <p:spPr>
          <a:xfrm>
            <a:off x="5193403" y="3975999"/>
            <a:ext cx="368495" cy="284890"/>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20</a:t>
            </a:r>
          </a:p>
        </p:txBody>
      </p:sp>
      <p:sp>
        <p:nvSpPr>
          <p:cNvPr id="146" name="TextBox 145">
            <a:extLst>
              <a:ext uri="{FF2B5EF4-FFF2-40B4-BE49-F238E27FC236}">
                <a16:creationId xmlns:a16="http://schemas.microsoft.com/office/drawing/2014/main" id="{79943D43-4C6B-2189-8125-D5E92C6BE911}"/>
              </a:ext>
            </a:extLst>
          </p:cNvPr>
          <p:cNvSpPr txBox="1"/>
          <p:nvPr/>
        </p:nvSpPr>
        <p:spPr>
          <a:xfrm>
            <a:off x="2166523" y="4200500"/>
            <a:ext cx="2292615" cy="276999"/>
          </a:xfrm>
          <a:prstGeom prst="rect">
            <a:avLst/>
          </a:prstGeom>
          <a:noFill/>
        </p:spPr>
        <p:txBody>
          <a:bodyPr wrap="none" rtlCol="0">
            <a:spAutoFit/>
          </a:bodyPr>
          <a:lstStyle/>
          <a:p>
            <a:pPr algn="l"/>
            <a:r>
              <a:rPr lang="en-US" sz="1200" spc="0" baseline="0">
                <a:ln/>
                <a:solidFill>
                  <a:srgbClr val="000000"/>
                </a:solidFill>
                <a:latin typeface="Arial"/>
                <a:cs typeface="Arial"/>
                <a:sym typeface="Arial"/>
                <a:rtl val="0"/>
              </a:rPr>
              <a:t>Time from initial dose (months)</a:t>
            </a:r>
          </a:p>
        </p:txBody>
      </p:sp>
      <p:sp>
        <p:nvSpPr>
          <p:cNvPr id="147" name="Freeform 146">
            <a:extLst>
              <a:ext uri="{FF2B5EF4-FFF2-40B4-BE49-F238E27FC236}">
                <a16:creationId xmlns:a16="http://schemas.microsoft.com/office/drawing/2014/main" id="{BDC7FAD6-3B7E-F98C-97E9-EA33F1A2659A}"/>
              </a:ext>
            </a:extLst>
          </p:cNvPr>
          <p:cNvSpPr/>
          <p:nvPr/>
        </p:nvSpPr>
        <p:spPr>
          <a:xfrm>
            <a:off x="828282" y="2152279"/>
            <a:ext cx="7688" cy="1818000"/>
          </a:xfrm>
          <a:custGeom>
            <a:avLst/>
            <a:gdLst>
              <a:gd name="connsiteX0" fmla="*/ 0 w 9525"/>
              <a:gd name="connsiteY0" fmla="*/ 3787570 h 3787569"/>
              <a:gd name="connsiteX1" fmla="*/ 0 w 9525"/>
              <a:gd name="connsiteY1" fmla="*/ 0 h 3787569"/>
            </a:gdLst>
            <a:ahLst/>
            <a:cxnLst>
              <a:cxn ang="0">
                <a:pos x="connsiteX0" y="connsiteY0"/>
              </a:cxn>
              <a:cxn ang="0">
                <a:pos x="connsiteX1" y="connsiteY1"/>
              </a:cxn>
            </a:cxnLst>
            <a:rect l="l" t="t" r="r" b="b"/>
            <a:pathLst>
              <a:path w="9525" h="3787569">
                <a:moveTo>
                  <a:pt x="0" y="3787570"/>
                </a:moveTo>
                <a:lnTo>
                  <a:pt x="0" y="0"/>
                </a:lnTo>
              </a:path>
            </a:pathLst>
          </a:custGeom>
          <a:ln w="9144" cap="flat">
            <a:solidFill>
              <a:srgbClr val="86898B"/>
            </a:solidFill>
            <a:prstDash val="solid"/>
            <a:miter/>
          </a:ln>
        </p:spPr>
        <p:txBody>
          <a:bodyPr rtlCol="0" anchor="ctr"/>
          <a:lstStyle/>
          <a:p>
            <a:endParaRPr lang="en-US" sz="1200"/>
          </a:p>
        </p:txBody>
      </p:sp>
      <p:sp>
        <p:nvSpPr>
          <p:cNvPr id="149" name="TextBox 148">
            <a:extLst>
              <a:ext uri="{FF2B5EF4-FFF2-40B4-BE49-F238E27FC236}">
                <a16:creationId xmlns:a16="http://schemas.microsoft.com/office/drawing/2014/main" id="{F92C2914-B09E-7436-911D-EFC5A281803F}"/>
              </a:ext>
            </a:extLst>
          </p:cNvPr>
          <p:cNvSpPr txBox="1"/>
          <p:nvPr/>
        </p:nvSpPr>
        <p:spPr>
          <a:xfrm>
            <a:off x="165329" y="3450040"/>
            <a:ext cx="704039" cy="276999"/>
          </a:xfrm>
          <a:prstGeom prst="rect">
            <a:avLst/>
          </a:prstGeom>
          <a:noFill/>
        </p:spPr>
        <p:txBody>
          <a:bodyPr wrap="none" rtlCol="0">
            <a:spAutoFit/>
          </a:bodyPr>
          <a:lstStyle/>
          <a:p>
            <a:pPr algn="l"/>
            <a:r>
              <a:rPr lang="en-US" sz="1200">
                <a:ln/>
                <a:rtl val="0"/>
              </a:rPr>
              <a:t>Missing</a:t>
            </a:r>
            <a:endParaRPr lang="en-US" sz="1200" spc="0" baseline="0">
              <a:ln/>
              <a:solidFill>
                <a:srgbClr val="000000"/>
              </a:solidFill>
              <a:latin typeface="Arial"/>
              <a:cs typeface="Arial"/>
              <a:sym typeface="Arial"/>
              <a:rtl val="0"/>
            </a:endParaRPr>
          </a:p>
        </p:txBody>
      </p:sp>
      <p:sp>
        <p:nvSpPr>
          <p:cNvPr id="151" name="TextBox 150">
            <a:extLst>
              <a:ext uri="{FF2B5EF4-FFF2-40B4-BE49-F238E27FC236}">
                <a16:creationId xmlns:a16="http://schemas.microsoft.com/office/drawing/2014/main" id="{F1D0E0E9-E1D8-0429-197F-7143650F9D2F}"/>
              </a:ext>
            </a:extLst>
          </p:cNvPr>
          <p:cNvSpPr txBox="1"/>
          <p:nvPr/>
        </p:nvSpPr>
        <p:spPr>
          <a:xfrm>
            <a:off x="526132" y="3052791"/>
            <a:ext cx="314510" cy="276999"/>
          </a:xfrm>
          <a:prstGeom prst="rect">
            <a:avLst/>
          </a:prstGeom>
          <a:noFill/>
        </p:spPr>
        <p:txBody>
          <a:bodyPr wrap="none" rtlCol="0">
            <a:spAutoFit/>
          </a:bodyPr>
          <a:lstStyle/>
          <a:p>
            <a:pPr algn="l"/>
            <a:r>
              <a:rPr lang="en-US" sz="1200" spc="0" baseline="0">
                <a:ln/>
                <a:solidFill>
                  <a:srgbClr val="FF0000"/>
                </a:solidFill>
                <a:latin typeface="Arial"/>
                <a:cs typeface="Arial"/>
                <a:sym typeface="Arial"/>
                <a:rtl val="0"/>
              </a:rPr>
              <a:t>III</a:t>
            </a:r>
          </a:p>
        </p:txBody>
      </p:sp>
      <p:sp>
        <p:nvSpPr>
          <p:cNvPr id="153" name="TextBox 152">
            <a:extLst>
              <a:ext uri="{FF2B5EF4-FFF2-40B4-BE49-F238E27FC236}">
                <a16:creationId xmlns:a16="http://schemas.microsoft.com/office/drawing/2014/main" id="{3279C4AE-CA00-722C-82A0-B5BC294553CC}"/>
              </a:ext>
            </a:extLst>
          </p:cNvPr>
          <p:cNvSpPr txBox="1"/>
          <p:nvPr/>
        </p:nvSpPr>
        <p:spPr>
          <a:xfrm>
            <a:off x="606718" y="2698459"/>
            <a:ext cx="227948" cy="276999"/>
          </a:xfrm>
          <a:prstGeom prst="rect">
            <a:avLst/>
          </a:prstGeom>
          <a:noFill/>
        </p:spPr>
        <p:txBody>
          <a:bodyPr wrap="none" rtlCol="0">
            <a:spAutoFit/>
          </a:bodyPr>
          <a:lstStyle/>
          <a:p>
            <a:pPr algn="l"/>
            <a:r>
              <a:rPr lang="en-US" sz="1200" spc="0" baseline="0">
                <a:ln/>
                <a:solidFill>
                  <a:srgbClr val="000000"/>
                </a:solidFill>
                <a:latin typeface="Arial"/>
                <a:cs typeface="Arial"/>
                <a:sym typeface="Arial"/>
                <a:rtl val="0"/>
              </a:rPr>
              <a:t>I</a:t>
            </a:r>
          </a:p>
        </p:txBody>
      </p:sp>
      <p:sp>
        <p:nvSpPr>
          <p:cNvPr id="155" name="TextBox 154">
            <a:extLst>
              <a:ext uri="{FF2B5EF4-FFF2-40B4-BE49-F238E27FC236}">
                <a16:creationId xmlns:a16="http://schemas.microsoft.com/office/drawing/2014/main" id="{4C584528-0529-6633-749E-9F5091E399E0}"/>
              </a:ext>
            </a:extLst>
          </p:cNvPr>
          <p:cNvSpPr txBox="1"/>
          <p:nvPr/>
        </p:nvSpPr>
        <p:spPr>
          <a:xfrm>
            <a:off x="606718" y="2330589"/>
            <a:ext cx="227948" cy="276999"/>
          </a:xfrm>
          <a:prstGeom prst="rect">
            <a:avLst/>
          </a:prstGeom>
          <a:noFill/>
        </p:spPr>
        <p:txBody>
          <a:bodyPr wrap="none" rtlCol="0">
            <a:spAutoFit/>
          </a:bodyPr>
          <a:lstStyle/>
          <a:p>
            <a:pPr algn="l"/>
            <a:r>
              <a:rPr lang="en-US" sz="1200" spc="0" baseline="0">
                <a:ln/>
                <a:solidFill>
                  <a:srgbClr val="000000"/>
                </a:solidFill>
                <a:latin typeface="Arial"/>
                <a:cs typeface="Arial"/>
                <a:sym typeface="Arial"/>
                <a:rtl val="0"/>
              </a:rPr>
              <a:t>I</a:t>
            </a:r>
          </a:p>
        </p:txBody>
      </p:sp>
      <p:sp>
        <p:nvSpPr>
          <p:cNvPr id="191" name="TextBox 190">
            <a:extLst>
              <a:ext uri="{FF2B5EF4-FFF2-40B4-BE49-F238E27FC236}">
                <a16:creationId xmlns:a16="http://schemas.microsoft.com/office/drawing/2014/main" id="{B16994E8-CD2C-7F4F-F49F-1F2AFC813726}"/>
              </a:ext>
            </a:extLst>
          </p:cNvPr>
          <p:cNvSpPr txBox="1"/>
          <p:nvPr/>
        </p:nvSpPr>
        <p:spPr>
          <a:xfrm rot="16200000">
            <a:off x="-103645" y="2691152"/>
            <a:ext cx="739305" cy="276999"/>
          </a:xfrm>
          <a:prstGeom prst="rect">
            <a:avLst/>
          </a:prstGeom>
          <a:noFill/>
        </p:spPr>
        <p:txBody>
          <a:bodyPr wrap="none" rtlCol="0">
            <a:spAutoFit/>
          </a:bodyPr>
          <a:lstStyle/>
          <a:p>
            <a:pPr algn="l"/>
            <a:r>
              <a:rPr lang="en-US" sz="1200" spc="0" baseline="0" dirty="0">
                <a:ln/>
                <a:solidFill>
                  <a:srgbClr val="000000"/>
                </a:solidFill>
                <a:latin typeface="Arial"/>
                <a:cs typeface="Arial"/>
                <a:sym typeface="Arial"/>
                <a:rtl val="0"/>
              </a:rPr>
              <a:t>Patients</a:t>
            </a:r>
          </a:p>
        </p:txBody>
      </p:sp>
      <p:sp>
        <p:nvSpPr>
          <p:cNvPr id="447" name="TextBox 446">
            <a:extLst>
              <a:ext uri="{FF2B5EF4-FFF2-40B4-BE49-F238E27FC236}">
                <a16:creationId xmlns:a16="http://schemas.microsoft.com/office/drawing/2014/main" id="{CB7DEE6A-5EF7-7300-65F0-5999853BDC73}"/>
              </a:ext>
            </a:extLst>
          </p:cNvPr>
          <p:cNvSpPr txBox="1"/>
          <p:nvPr/>
        </p:nvSpPr>
        <p:spPr>
          <a:xfrm>
            <a:off x="502093" y="1749332"/>
            <a:ext cx="1422184" cy="276999"/>
          </a:xfrm>
          <a:prstGeom prst="rect">
            <a:avLst/>
          </a:prstGeom>
          <a:noFill/>
          <a:ln w="28575">
            <a:solidFill>
              <a:schemeClr val="tx1"/>
            </a:solidFill>
          </a:ln>
        </p:spPr>
        <p:txBody>
          <a:bodyPr wrap="none" rtlCol="0">
            <a:spAutoFit/>
          </a:bodyPr>
          <a:lstStyle/>
          <a:p>
            <a:pPr algn="l"/>
            <a:r>
              <a:rPr lang="en-US" sz="1200" spc="0" baseline="0" dirty="0">
                <a:ln/>
                <a:solidFill>
                  <a:srgbClr val="000000"/>
                </a:solidFill>
                <a:latin typeface="Arial"/>
                <a:cs typeface="Arial"/>
                <a:sym typeface="Arial"/>
                <a:rtl val="0"/>
              </a:rPr>
              <a:t>ISS disease stage</a:t>
            </a:r>
          </a:p>
        </p:txBody>
      </p:sp>
      <p:sp>
        <p:nvSpPr>
          <p:cNvPr id="451" name="TextBox 450">
            <a:extLst>
              <a:ext uri="{FF2B5EF4-FFF2-40B4-BE49-F238E27FC236}">
                <a16:creationId xmlns:a16="http://schemas.microsoft.com/office/drawing/2014/main" id="{DA9D7B45-EAD3-394F-22E6-8FCEDC7AD943}"/>
              </a:ext>
            </a:extLst>
          </p:cNvPr>
          <p:cNvSpPr txBox="1"/>
          <p:nvPr/>
        </p:nvSpPr>
        <p:spPr>
          <a:xfrm>
            <a:off x="2245802" y="1688000"/>
            <a:ext cx="1360108" cy="352162"/>
          </a:xfrm>
          <a:prstGeom prst="rect">
            <a:avLst/>
          </a:prstGeom>
        </p:spPr>
        <p:txBody>
          <a:bodyPr vert="horz" wrap="square" lIns="91440" tIns="45720" rIns="91440" bIns="45720" rtlCol="0">
            <a:noAutofit/>
          </a:bodyPr>
          <a:lstStyle/>
          <a:p>
            <a:pPr algn="l"/>
            <a:r>
              <a:rPr lang="en-US" sz="1600" b="1" dirty="0"/>
              <a:t>DL-1 (n=4)</a:t>
            </a:r>
          </a:p>
        </p:txBody>
      </p:sp>
      <p:grpSp>
        <p:nvGrpSpPr>
          <p:cNvPr id="47" name="Group 46">
            <a:extLst>
              <a:ext uri="{FF2B5EF4-FFF2-40B4-BE49-F238E27FC236}">
                <a16:creationId xmlns:a16="http://schemas.microsoft.com/office/drawing/2014/main" id="{4D08F66F-BD15-0B5A-C94E-64A7D58E5CB7}"/>
              </a:ext>
            </a:extLst>
          </p:cNvPr>
          <p:cNvGrpSpPr/>
          <p:nvPr/>
        </p:nvGrpSpPr>
        <p:grpSpPr>
          <a:xfrm>
            <a:off x="795727" y="2710051"/>
            <a:ext cx="3575356" cy="224041"/>
            <a:chOff x="1010555" y="3101167"/>
            <a:chExt cx="3129318" cy="208682"/>
          </a:xfrm>
        </p:grpSpPr>
        <p:sp>
          <p:nvSpPr>
            <p:cNvPr id="22" name="Freeform 22">
              <a:extLst>
                <a:ext uri="{FF2B5EF4-FFF2-40B4-BE49-F238E27FC236}">
                  <a16:creationId xmlns:a16="http://schemas.microsoft.com/office/drawing/2014/main" id="{5B597200-048E-DB02-2A25-4DA801FEE420}"/>
                </a:ext>
              </a:extLst>
            </p:cNvPr>
            <p:cNvSpPr/>
            <p:nvPr/>
          </p:nvSpPr>
          <p:spPr>
            <a:xfrm>
              <a:off x="1086654" y="3101167"/>
              <a:ext cx="142277" cy="208682"/>
            </a:xfrm>
            <a:custGeom>
              <a:avLst/>
              <a:gdLst>
                <a:gd name="connsiteX0" fmla="*/ 100704 w 201408"/>
                <a:gd name="connsiteY0" fmla="*/ 0 h 269820"/>
                <a:gd name="connsiteX1" fmla="*/ 201408 w 201408"/>
                <a:gd name="connsiteY1" fmla="*/ 0 h 269820"/>
                <a:gd name="connsiteX2" fmla="*/ 201408 w 201408"/>
                <a:gd name="connsiteY2" fmla="*/ 269820 h 269820"/>
                <a:gd name="connsiteX3" fmla="*/ 0 w 201408"/>
                <a:gd name="connsiteY3" fmla="*/ 269820 h 269820"/>
                <a:gd name="connsiteX4" fmla="*/ 0 w 201408"/>
                <a:gd name="connsiteY4" fmla="*/ 0 h 269820"/>
                <a:gd name="connsiteX5" fmla="*/ 100704 w 201408"/>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08" h="269820">
                  <a:moveTo>
                    <a:pt x="100704" y="0"/>
                  </a:moveTo>
                  <a:lnTo>
                    <a:pt x="201408" y="0"/>
                  </a:lnTo>
                  <a:lnTo>
                    <a:pt x="201408" y="269820"/>
                  </a:lnTo>
                  <a:lnTo>
                    <a:pt x="0" y="269820"/>
                  </a:lnTo>
                  <a:lnTo>
                    <a:pt x="0" y="0"/>
                  </a:lnTo>
                  <a:lnTo>
                    <a:pt x="100704" y="0"/>
                  </a:lnTo>
                </a:path>
              </a:pathLst>
            </a:custGeom>
            <a:solidFill>
              <a:srgbClr val="BFBFBF"/>
            </a:solidFill>
            <a:ln w="9525" cap="flat">
              <a:noFill/>
              <a:prstDash val="solid"/>
              <a:miter/>
            </a:ln>
          </p:spPr>
          <p:txBody>
            <a:bodyPr rtlCol="0" anchor="ctr"/>
            <a:lstStyle/>
            <a:p>
              <a:endParaRPr lang="en-US" sz="1200"/>
            </a:p>
          </p:txBody>
        </p:sp>
        <p:sp>
          <p:nvSpPr>
            <p:cNvPr id="23" name="Freeform 23">
              <a:extLst>
                <a:ext uri="{FF2B5EF4-FFF2-40B4-BE49-F238E27FC236}">
                  <a16:creationId xmlns:a16="http://schemas.microsoft.com/office/drawing/2014/main" id="{D95328F7-4D71-E376-B3D8-A807831CBCAF}"/>
                </a:ext>
              </a:extLst>
            </p:cNvPr>
            <p:cNvSpPr/>
            <p:nvPr/>
          </p:nvSpPr>
          <p:spPr>
            <a:xfrm>
              <a:off x="1086654" y="3101167"/>
              <a:ext cx="142277" cy="208682"/>
            </a:xfrm>
            <a:custGeom>
              <a:avLst/>
              <a:gdLst>
                <a:gd name="connsiteX0" fmla="*/ 100704 w 201408"/>
                <a:gd name="connsiteY0" fmla="*/ 0 h 269820"/>
                <a:gd name="connsiteX1" fmla="*/ 201408 w 201408"/>
                <a:gd name="connsiteY1" fmla="*/ 0 h 269820"/>
                <a:gd name="connsiteX2" fmla="*/ 201408 w 201408"/>
                <a:gd name="connsiteY2" fmla="*/ 269820 h 269820"/>
                <a:gd name="connsiteX3" fmla="*/ 0 w 201408"/>
                <a:gd name="connsiteY3" fmla="*/ 269820 h 269820"/>
                <a:gd name="connsiteX4" fmla="*/ 0 w 201408"/>
                <a:gd name="connsiteY4" fmla="*/ 0 h 269820"/>
                <a:gd name="connsiteX5" fmla="*/ 100704 w 201408"/>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08" h="269820">
                  <a:moveTo>
                    <a:pt x="100704" y="0"/>
                  </a:moveTo>
                  <a:lnTo>
                    <a:pt x="201408" y="0"/>
                  </a:lnTo>
                  <a:lnTo>
                    <a:pt x="201408" y="269820"/>
                  </a:lnTo>
                  <a:lnTo>
                    <a:pt x="0" y="269820"/>
                  </a:lnTo>
                  <a:lnTo>
                    <a:pt x="0" y="0"/>
                  </a:lnTo>
                  <a:lnTo>
                    <a:pt x="100704" y="0"/>
                  </a:lnTo>
                </a:path>
              </a:pathLst>
            </a:custGeom>
            <a:solidFill>
              <a:srgbClr val="BFBFBF"/>
            </a:solidFill>
            <a:ln w="9525" cap="flat">
              <a:noFill/>
              <a:prstDash val="solid"/>
              <a:miter/>
            </a:ln>
          </p:spPr>
          <p:txBody>
            <a:bodyPr rtlCol="0" anchor="ctr"/>
            <a:lstStyle/>
            <a:p>
              <a:endParaRPr lang="en-US" sz="1200"/>
            </a:p>
          </p:txBody>
        </p:sp>
        <p:sp>
          <p:nvSpPr>
            <p:cNvPr id="24" name="Freeform 24">
              <a:extLst>
                <a:ext uri="{FF2B5EF4-FFF2-40B4-BE49-F238E27FC236}">
                  <a16:creationId xmlns:a16="http://schemas.microsoft.com/office/drawing/2014/main" id="{39BD8F98-B31A-CE0E-6BA1-02263D6E06AE}"/>
                </a:ext>
              </a:extLst>
            </p:cNvPr>
            <p:cNvSpPr/>
            <p:nvPr/>
          </p:nvSpPr>
          <p:spPr>
            <a:xfrm>
              <a:off x="1086654" y="3101167"/>
              <a:ext cx="142277" cy="208682"/>
            </a:xfrm>
            <a:custGeom>
              <a:avLst/>
              <a:gdLst>
                <a:gd name="connsiteX0" fmla="*/ 100704 w 201408"/>
                <a:gd name="connsiteY0" fmla="*/ 0 h 269820"/>
                <a:gd name="connsiteX1" fmla="*/ 201408 w 201408"/>
                <a:gd name="connsiteY1" fmla="*/ 0 h 269820"/>
                <a:gd name="connsiteX2" fmla="*/ 201408 w 201408"/>
                <a:gd name="connsiteY2" fmla="*/ 269820 h 269820"/>
                <a:gd name="connsiteX3" fmla="*/ 0 w 201408"/>
                <a:gd name="connsiteY3" fmla="*/ 269820 h 269820"/>
                <a:gd name="connsiteX4" fmla="*/ 0 w 201408"/>
                <a:gd name="connsiteY4" fmla="*/ 0 h 269820"/>
                <a:gd name="connsiteX5" fmla="*/ 100704 w 201408"/>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08" h="269820">
                  <a:moveTo>
                    <a:pt x="100704" y="0"/>
                  </a:moveTo>
                  <a:lnTo>
                    <a:pt x="201408" y="0"/>
                  </a:lnTo>
                  <a:lnTo>
                    <a:pt x="201408" y="269820"/>
                  </a:lnTo>
                  <a:lnTo>
                    <a:pt x="0" y="269820"/>
                  </a:lnTo>
                  <a:lnTo>
                    <a:pt x="0" y="0"/>
                  </a:lnTo>
                  <a:lnTo>
                    <a:pt x="100704" y="0"/>
                  </a:lnTo>
                </a:path>
              </a:pathLst>
            </a:custGeom>
            <a:solidFill>
              <a:srgbClr val="BFBFBF"/>
            </a:solidFill>
            <a:ln w="9525" cap="flat">
              <a:noFill/>
              <a:prstDash val="solid"/>
              <a:miter/>
            </a:ln>
          </p:spPr>
          <p:txBody>
            <a:bodyPr rtlCol="0" anchor="ctr"/>
            <a:lstStyle/>
            <a:p>
              <a:endParaRPr lang="en-US" sz="1200"/>
            </a:p>
          </p:txBody>
        </p:sp>
        <p:sp>
          <p:nvSpPr>
            <p:cNvPr id="25" name="Freeform 25">
              <a:extLst>
                <a:ext uri="{FF2B5EF4-FFF2-40B4-BE49-F238E27FC236}">
                  <a16:creationId xmlns:a16="http://schemas.microsoft.com/office/drawing/2014/main" id="{1E08B2CF-E173-089B-2186-B18F2F59FDDF}"/>
                </a:ext>
              </a:extLst>
            </p:cNvPr>
            <p:cNvSpPr/>
            <p:nvPr/>
          </p:nvSpPr>
          <p:spPr>
            <a:xfrm>
              <a:off x="1086654" y="3101167"/>
              <a:ext cx="142277" cy="208682"/>
            </a:xfrm>
            <a:custGeom>
              <a:avLst/>
              <a:gdLst>
                <a:gd name="connsiteX0" fmla="*/ 100704 w 201408"/>
                <a:gd name="connsiteY0" fmla="*/ 0 h 269820"/>
                <a:gd name="connsiteX1" fmla="*/ 201408 w 201408"/>
                <a:gd name="connsiteY1" fmla="*/ 0 h 269820"/>
                <a:gd name="connsiteX2" fmla="*/ 201408 w 201408"/>
                <a:gd name="connsiteY2" fmla="*/ 269820 h 269820"/>
                <a:gd name="connsiteX3" fmla="*/ 0 w 201408"/>
                <a:gd name="connsiteY3" fmla="*/ 269820 h 269820"/>
                <a:gd name="connsiteX4" fmla="*/ 0 w 201408"/>
                <a:gd name="connsiteY4" fmla="*/ 0 h 269820"/>
                <a:gd name="connsiteX5" fmla="*/ 100704 w 201408"/>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08" h="269820">
                  <a:moveTo>
                    <a:pt x="100704" y="0"/>
                  </a:moveTo>
                  <a:lnTo>
                    <a:pt x="201408" y="0"/>
                  </a:lnTo>
                  <a:lnTo>
                    <a:pt x="201408" y="269820"/>
                  </a:lnTo>
                  <a:lnTo>
                    <a:pt x="0" y="269820"/>
                  </a:lnTo>
                  <a:lnTo>
                    <a:pt x="0" y="0"/>
                  </a:lnTo>
                  <a:lnTo>
                    <a:pt x="100704" y="0"/>
                  </a:lnTo>
                </a:path>
              </a:pathLst>
            </a:custGeom>
            <a:solidFill>
              <a:schemeClr val="bg1">
                <a:lumMod val="95000"/>
              </a:schemeClr>
            </a:solidFill>
            <a:ln w="9525" cap="flat">
              <a:noFill/>
              <a:prstDash val="solid"/>
              <a:miter/>
            </a:ln>
          </p:spPr>
          <p:txBody>
            <a:bodyPr rtlCol="0" anchor="ctr"/>
            <a:lstStyle/>
            <a:p>
              <a:endParaRPr lang="en-US" sz="1200"/>
            </a:p>
          </p:txBody>
        </p:sp>
        <p:sp>
          <p:nvSpPr>
            <p:cNvPr id="26" name="Freeform 26">
              <a:extLst>
                <a:ext uri="{FF2B5EF4-FFF2-40B4-BE49-F238E27FC236}">
                  <a16:creationId xmlns:a16="http://schemas.microsoft.com/office/drawing/2014/main" id="{9BBF653B-1F9D-FC31-BD1B-AD5E9C09123B}"/>
                </a:ext>
              </a:extLst>
            </p:cNvPr>
            <p:cNvSpPr/>
            <p:nvPr/>
          </p:nvSpPr>
          <p:spPr>
            <a:xfrm>
              <a:off x="1228932" y="3101167"/>
              <a:ext cx="2852322" cy="208682"/>
            </a:xfrm>
            <a:custGeom>
              <a:avLst/>
              <a:gdLst>
                <a:gd name="connsiteX0" fmla="*/ 2018803 w 4037733"/>
                <a:gd name="connsiteY0" fmla="*/ 0 h 269820"/>
                <a:gd name="connsiteX1" fmla="*/ 4037733 w 4037733"/>
                <a:gd name="connsiteY1" fmla="*/ 0 h 269820"/>
                <a:gd name="connsiteX2" fmla="*/ 4037733 w 4037733"/>
                <a:gd name="connsiteY2" fmla="*/ 269820 h 269820"/>
                <a:gd name="connsiteX3" fmla="*/ 0 w 4037733"/>
                <a:gd name="connsiteY3" fmla="*/ 269820 h 269820"/>
                <a:gd name="connsiteX4" fmla="*/ 0 w 4037733"/>
                <a:gd name="connsiteY4" fmla="*/ 0 h 269820"/>
                <a:gd name="connsiteX5" fmla="*/ 2018803 w 4037733"/>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7733" h="269820">
                  <a:moveTo>
                    <a:pt x="2018803" y="0"/>
                  </a:moveTo>
                  <a:lnTo>
                    <a:pt x="4037733" y="0"/>
                  </a:lnTo>
                  <a:lnTo>
                    <a:pt x="4037733" y="269820"/>
                  </a:lnTo>
                  <a:lnTo>
                    <a:pt x="0" y="269820"/>
                  </a:lnTo>
                  <a:lnTo>
                    <a:pt x="0" y="0"/>
                  </a:lnTo>
                  <a:lnTo>
                    <a:pt x="2018803" y="0"/>
                  </a:lnTo>
                </a:path>
              </a:pathLst>
            </a:custGeom>
            <a:solidFill>
              <a:schemeClr val="bg1">
                <a:lumMod val="75000"/>
              </a:schemeClr>
            </a:solidFill>
            <a:ln w="9525" cap="flat">
              <a:noFill/>
              <a:prstDash val="solid"/>
              <a:miter/>
            </a:ln>
          </p:spPr>
          <p:txBody>
            <a:bodyPr rtlCol="0" anchor="ctr"/>
            <a:lstStyle/>
            <a:p>
              <a:endParaRPr lang="en-US" sz="1200"/>
            </a:p>
          </p:txBody>
        </p:sp>
        <p:sp>
          <p:nvSpPr>
            <p:cNvPr id="27" name="Freeform 27">
              <a:extLst>
                <a:ext uri="{FF2B5EF4-FFF2-40B4-BE49-F238E27FC236}">
                  <a16:creationId xmlns:a16="http://schemas.microsoft.com/office/drawing/2014/main" id="{9497F7FC-C123-6774-2DF5-CC0C45ED0AF0}"/>
                </a:ext>
              </a:extLst>
            </p:cNvPr>
            <p:cNvSpPr/>
            <p:nvPr/>
          </p:nvSpPr>
          <p:spPr>
            <a:xfrm>
              <a:off x="1410070" y="3101167"/>
              <a:ext cx="2671184" cy="208682"/>
            </a:xfrm>
            <a:custGeom>
              <a:avLst/>
              <a:gdLst>
                <a:gd name="connsiteX0" fmla="*/ 1890657 w 3781314"/>
                <a:gd name="connsiteY0" fmla="*/ 0 h 269820"/>
                <a:gd name="connsiteX1" fmla="*/ 3781315 w 3781314"/>
                <a:gd name="connsiteY1" fmla="*/ 0 h 269820"/>
                <a:gd name="connsiteX2" fmla="*/ 3781315 w 3781314"/>
                <a:gd name="connsiteY2" fmla="*/ 269820 h 269820"/>
                <a:gd name="connsiteX3" fmla="*/ 0 w 3781314"/>
                <a:gd name="connsiteY3" fmla="*/ 269820 h 269820"/>
                <a:gd name="connsiteX4" fmla="*/ 0 w 3781314"/>
                <a:gd name="connsiteY4" fmla="*/ 0 h 269820"/>
                <a:gd name="connsiteX5" fmla="*/ 1890657 w 3781314"/>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1314" h="269820">
                  <a:moveTo>
                    <a:pt x="1890657" y="0"/>
                  </a:moveTo>
                  <a:lnTo>
                    <a:pt x="3781315" y="0"/>
                  </a:lnTo>
                  <a:lnTo>
                    <a:pt x="3781315" y="269820"/>
                  </a:lnTo>
                  <a:lnTo>
                    <a:pt x="0" y="269820"/>
                  </a:lnTo>
                  <a:lnTo>
                    <a:pt x="0" y="0"/>
                  </a:lnTo>
                  <a:lnTo>
                    <a:pt x="1890657" y="0"/>
                  </a:lnTo>
                </a:path>
              </a:pathLst>
            </a:custGeom>
            <a:solidFill>
              <a:srgbClr val="F8DF5A"/>
            </a:solidFill>
            <a:ln w="9525" cap="flat">
              <a:noFill/>
              <a:prstDash val="solid"/>
              <a:miter/>
            </a:ln>
          </p:spPr>
          <p:txBody>
            <a:bodyPr rtlCol="0" anchor="ctr"/>
            <a:lstStyle/>
            <a:p>
              <a:endParaRPr lang="en-US" sz="1200"/>
            </a:p>
          </p:txBody>
        </p:sp>
        <p:sp>
          <p:nvSpPr>
            <p:cNvPr id="28" name="Freeform 28">
              <a:extLst>
                <a:ext uri="{FF2B5EF4-FFF2-40B4-BE49-F238E27FC236}">
                  <a16:creationId xmlns:a16="http://schemas.microsoft.com/office/drawing/2014/main" id="{5F71FD5D-E504-B0B6-D5DD-EFBAD01590BE}"/>
                </a:ext>
              </a:extLst>
            </p:cNvPr>
            <p:cNvSpPr/>
            <p:nvPr/>
          </p:nvSpPr>
          <p:spPr>
            <a:xfrm>
              <a:off x="2089181" y="3101167"/>
              <a:ext cx="1992072" cy="208682"/>
            </a:xfrm>
            <a:custGeom>
              <a:avLst/>
              <a:gdLst>
                <a:gd name="connsiteX0" fmla="*/ 1409984 w 2819967"/>
                <a:gd name="connsiteY0" fmla="*/ 0 h 269820"/>
                <a:gd name="connsiteX1" fmla="*/ 2819968 w 2819967"/>
                <a:gd name="connsiteY1" fmla="*/ 0 h 269820"/>
                <a:gd name="connsiteX2" fmla="*/ 2819968 w 2819967"/>
                <a:gd name="connsiteY2" fmla="*/ 269820 h 269820"/>
                <a:gd name="connsiteX3" fmla="*/ 0 w 2819967"/>
                <a:gd name="connsiteY3" fmla="*/ 269820 h 269820"/>
                <a:gd name="connsiteX4" fmla="*/ 0 w 2819967"/>
                <a:gd name="connsiteY4" fmla="*/ 0 h 269820"/>
                <a:gd name="connsiteX5" fmla="*/ 1409984 w 2819967"/>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9967" h="269820">
                  <a:moveTo>
                    <a:pt x="1409984" y="0"/>
                  </a:moveTo>
                  <a:lnTo>
                    <a:pt x="2819968" y="0"/>
                  </a:lnTo>
                  <a:lnTo>
                    <a:pt x="2819968" y="269820"/>
                  </a:lnTo>
                  <a:lnTo>
                    <a:pt x="0" y="269820"/>
                  </a:lnTo>
                  <a:lnTo>
                    <a:pt x="0" y="0"/>
                  </a:lnTo>
                  <a:lnTo>
                    <a:pt x="1409984" y="0"/>
                  </a:lnTo>
                </a:path>
              </a:pathLst>
            </a:custGeom>
            <a:solidFill>
              <a:srgbClr val="67BB6E"/>
            </a:solidFill>
            <a:ln w="9525" cap="flat">
              <a:noFill/>
              <a:prstDash val="solid"/>
              <a:miter/>
            </a:ln>
          </p:spPr>
          <p:txBody>
            <a:bodyPr rtlCol="0" anchor="ctr"/>
            <a:lstStyle/>
            <a:p>
              <a:endParaRPr lang="en-US" sz="1200"/>
            </a:p>
          </p:txBody>
        </p:sp>
        <p:sp>
          <p:nvSpPr>
            <p:cNvPr id="29" name="Freeform 29">
              <a:extLst>
                <a:ext uri="{FF2B5EF4-FFF2-40B4-BE49-F238E27FC236}">
                  <a16:creationId xmlns:a16="http://schemas.microsoft.com/office/drawing/2014/main" id="{9FA8F5A7-17CD-46A7-AAAB-DD89713F1139}"/>
                </a:ext>
              </a:extLst>
            </p:cNvPr>
            <p:cNvSpPr/>
            <p:nvPr/>
          </p:nvSpPr>
          <p:spPr>
            <a:xfrm>
              <a:off x="2496631" y="3101167"/>
              <a:ext cx="1584623" cy="208682"/>
            </a:xfrm>
            <a:custGeom>
              <a:avLst/>
              <a:gdLst>
                <a:gd name="connsiteX0" fmla="*/ 1121529 w 2243185"/>
                <a:gd name="connsiteY0" fmla="*/ 0 h 269820"/>
                <a:gd name="connsiteX1" fmla="*/ 2243185 w 2243185"/>
                <a:gd name="connsiteY1" fmla="*/ 0 h 269820"/>
                <a:gd name="connsiteX2" fmla="*/ 2243185 w 2243185"/>
                <a:gd name="connsiteY2" fmla="*/ 269820 h 269820"/>
                <a:gd name="connsiteX3" fmla="*/ 0 w 2243185"/>
                <a:gd name="connsiteY3" fmla="*/ 269820 h 269820"/>
                <a:gd name="connsiteX4" fmla="*/ 0 w 2243185"/>
                <a:gd name="connsiteY4" fmla="*/ 0 h 269820"/>
                <a:gd name="connsiteX5" fmla="*/ 1121529 w 2243185"/>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3185" h="269820">
                  <a:moveTo>
                    <a:pt x="1121529" y="0"/>
                  </a:moveTo>
                  <a:lnTo>
                    <a:pt x="2243185" y="0"/>
                  </a:lnTo>
                  <a:lnTo>
                    <a:pt x="2243185" y="269820"/>
                  </a:lnTo>
                  <a:lnTo>
                    <a:pt x="0" y="269820"/>
                  </a:lnTo>
                  <a:lnTo>
                    <a:pt x="0" y="0"/>
                  </a:lnTo>
                  <a:lnTo>
                    <a:pt x="1121529" y="0"/>
                  </a:lnTo>
                </a:path>
              </a:pathLst>
            </a:custGeom>
            <a:solidFill>
              <a:srgbClr val="0095FF"/>
            </a:solidFill>
            <a:ln w="9525" cap="flat">
              <a:noFill/>
              <a:prstDash val="solid"/>
              <a:miter/>
            </a:ln>
          </p:spPr>
          <p:txBody>
            <a:bodyPr rtlCol="0" anchor="ctr"/>
            <a:lstStyle/>
            <a:p>
              <a:endParaRPr lang="en-US" sz="1200"/>
            </a:p>
          </p:txBody>
        </p:sp>
        <p:sp>
          <p:nvSpPr>
            <p:cNvPr id="152" name="Freeform 151">
              <a:extLst>
                <a:ext uri="{FF2B5EF4-FFF2-40B4-BE49-F238E27FC236}">
                  <a16:creationId xmlns:a16="http://schemas.microsoft.com/office/drawing/2014/main" id="{FC40C753-14CE-52AA-B826-702114DD4843}"/>
                </a:ext>
              </a:extLst>
            </p:cNvPr>
            <p:cNvSpPr/>
            <p:nvPr/>
          </p:nvSpPr>
          <p:spPr>
            <a:xfrm>
              <a:off x="1010555" y="3205508"/>
              <a:ext cx="24164" cy="7367"/>
            </a:xfrm>
            <a:custGeom>
              <a:avLst/>
              <a:gdLst>
                <a:gd name="connsiteX0" fmla="*/ 34206 w 34206"/>
                <a:gd name="connsiteY0" fmla="*/ 0 h 9525"/>
                <a:gd name="connsiteX1" fmla="*/ 0 w 34206"/>
                <a:gd name="connsiteY1" fmla="*/ 0 h 9525"/>
              </a:gdLst>
              <a:ahLst/>
              <a:cxnLst>
                <a:cxn ang="0">
                  <a:pos x="connsiteX0" y="connsiteY0"/>
                </a:cxn>
                <a:cxn ang="0">
                  <a:pos x="connsiteX1" y="connsiteY1"/>
                </a:cxn>
              </a:cxnLst>
              <a:rect l="l" t="t" r="r" b="b"/>
              <a:pathLst>
                <a:path w="34206" h="9525">
                  <a:moveTo>
                    <a:pt x="34206" y="0"/>
                  </a:moveTo>
                  <a:lnTo>
                    <a:pt x="0" y="0"/>
                  </a:lnTo>
                </a:path>
              </a:pathLst>
            </a:custGeom>
            <a:ln w="9144" cap="flat">
              <a:solidFill>
                <a:srgbClr val="86898B"/>
              </a:solidFill>
              <a:prstDash val="solid"/>
              <a:miter/>
            </a:ln>
          </p:spPr>
          <p:txBody>
            <a:bodyPr rtlCol="0" anchor="ctr"/>
            <a:lstStyle/>
            <a:p>
              <a:endParaRPr lang="en-US" sz="1200"/>
            </a:p>
          </p:txBody>
        </p:sp>
        <p:sp>
          <p:nvSpPr>
            <p:cNvPr id="61" name="Freeform 60">
              <a:extLst>
                <a:ext uri="{FF2B5EF4-FFF2-40B4-BE49-F238E27FC236}">
                  <a16:creationId xmlns:a16="http://schemas.microsoft.com/office/drawing/2014/main" id="{FB54D190-7ADE-01E9-332A-11570DAF653E}"/>
                </a:ext>
              </a:extLst>
            </p:cNvPr>
            <p:cNvSpPr>
              <a:spLocks noChangeAspect="1"/>
            </p:cNvSpPr>
            <p:nvPr/>
          </p:nvSpPr>
          <p:spPr>
            <a:xfrm>
              <a:off x="3995873" y="3129386"/>
              <a:ext cx="144000" cy="144000"/>
            </a:xfrm>
            <a:custGeom>
              <a:avLst/>
              <a:gdLst>
                <a:gd name="connsiteX0" fmla="*/ 24506 w 49011"/>
                <a:gd name="connsiteY0" fmla="*/ 0 h 49011"/>
                <a:gd name="connsiteX1" fmla="*/ 0 w 49011"/>
                <a:gd name="connsiteY1" fmla="*/ 49011 h 49011"/>
                <a:gd name="connsiteX2" fmla="*/ 49012 w 49011"/>
                <a:gd name="connsiteY2" fmla="*/ 49011 h 49011"/>
              </a:gdLst>
              <a:ahLst/>
              <a:cxnLst>
                <a:cxn ang="0">
                  <a:pos x="connsiteX0" y="connsiteY0"/>
                </a:cxn>
                <a:cxn ang="0">
                  <a:pos x="connsiteX1" y="connsiteY1"/>
                </a:cxn>
                <a:cxn ang="0">
                  <a:pos x="connsiteX2" y="connsiteY2"/>
                </a:cxn>
              </a:cxnLst>
              <a:rect l="l" t="t" r="r" b="b"/>
              <a:pathLst>
                <a:path w="49011" h="49011">
                  <a:moveTo>
                    <a:pt x="24506" y="0"/>
                  </a:moveTo>
                  <a:lnTo>
                    <a:pt x="0" y="49011"/>
                  </a:lnTo>
                  <a:lnTo>
                    <a:pt x="49012" y="49011"/>
                  </a:lnTo>
                  <a:close/>
                </a:path>
              </a:pathLst>
            </a:custGeom>
            <a:solidFill>
              <a:srgbClr val="F4960C"/>
            </a:solidFill>
            <a:ln w="9525" cap="flat">
              <a:solidFill>
                <a:srgbClr val="F4960C"/>
              </a:solidFill>
              <a:prstDash val="solid"/>
              <a:miter/>
            </a:ln>
          </p:spPr>
          <p:txBody>
            <a:bodyPr rtlCol="0" anchor="ctr"/>
            <a:lstStyle/>
            <a:p>
              <a:endParaRPr lang="en-US" sz="1200"/>
            </a:p>
          </p:txBody>
        </p:sp>
        <p:sp>
          <p:nvSpPr>
            <p:cNvPr id="126" name="Freeform 125">
              <a:extLst>
                <a:ext uri="{FF2B5EF4-FFF2-40B4-BE49-F238E27FC236}">
                  <a16:creationId xmlns:a16="http://schemas.microsoft.com/office/drawing/2014/main" id="{CE1BB748-1ECA-53F8-A770-32346AAD64BE}"/>
                </a:ext>
              </a:extLst>
            </p:cNvPr>
            <p:cNvSpPr>
              <a:spLocks noChangeAspect="1"/>
            </p:cNvSpPr>
            <p:nvPr/>
          </p:nvSpPr>
          <p:spPr>
            <a:xfrm>
              <a:off x="3358953" y="3151508"/>
              <a:ext cx="95999" cy="108000"/>
            </a:xfrm>
            <a:custGeom>
              <a:avLst/>
              <a:gdLst>
                <a:gd name="connsiteX0" fmla="*/ 24506 w 49012"/>
                <a:gd name="connsiteY0" fmla="*/ 0 h 55138"/>
                <a:gd name="connsiteX1" fmla="*/ 30633 w 49012"/>
                <a:gd name="connsiteY1" fmla="*/ 18380 h 55138"/>
                <a:gd name="connsiteX2" fmla="*/ 49012 w 49012"/>
                <a:gd name="connsiteY2" fmla="*/ 18380 h 55138"/>
                <a:gd name="connsiteX3" fmla="*/ 36759 w 49012"/>
                <a:gd name="connsiteY3" fmla="*/ 30633 h 55138"/>
                <a:gd name="connsiteX4" fmla="*/ 42885 w 49012"/>
                <a:gd name="connsiteY4" fmla="*/ 55138 h 55138"/>
                <a:gd name="connsiteX5" fmla="*/ 24506 w 49012"/>
                <a:gd name="connsiteY5" fmla="*/ 36759 h 55138"/>
                <a:gd name="connsiteX6" fmla="*/ 6127 w 49012"/>
                <a:gd name="connsiteY6" fmla="*/ 55138 h 55138"/>
                <a:gd name="connsiteX7" fmla="*/ 12253 w 49012"/>
                <a:gd name="connsiteY7" fmla="*/ 30633 h 55138"/>
                <a:gd name="connsiteX8" fmla="*/ 0 w 49012"/>
                <a:gd name="connsiteY8" fmla="*/ 18380 h 55138"/>
                <a:gd name="connsiteX9" fmla="*/ 18379 w 49012"/>
                <a:gd name="connsiteY9" fmla="*/ 18380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2" h="55138">
                  <a:moveTo>
                    <a:pt x="24506" y="0"/>
                  </a:moveTo>
                  <a:lnTo>
                    <a:pt x="30633" y="18380"/>
                  </a:lnTo>
                  <a:lnTo>
                    <a:pt x="49012" y="18380"/>
                  </a:lnTo>
                  <a:lnTo>
                    <a:pt x="36759" y="30633"/>
                  </a:lnTo>
                  <a:lnTo>
                    <a:pt x="42885" y="55138"/>
                  </a:lnTo>
                  <a:lnTo>
                    <a:pt x="24506" y="36759"/>
                  </a:lnTo>
                  <a:lnTo>
                    <a:pt x="6127" y="55138"/>
                  </a:lnTo>
                  <a:lnTo>
                    <a:pt x="12253" y="30633"/>
                  </a:lnTo>
                  <a:lnTo>
                    <a:pt x="0" y="18380"/>
                  </a:lnTo>
                  <a:lnTo>
                    <a:pt x="18379" y="18380"/>
                  </a:lnTo>
                  <a:close/>
                </a:path>
              </a:pathLst>
            </a:custGeom>
            <a:solidFill>
              <a:srgbClr val="D97FF9"/>
            </a:solidFill>
            <a:ln w="12700" cap="sq">
              <a:solidFill>
                <a:srgbClr val="D97FF9"/>
              </a:solidFill>
              <a:prstDash val="solid"/>
              <a:miter/>
            </a:ln>
          </p:spPr>
          <p:txBody>
            <a:bodyPr rtlCol="0" anchor="ctr"/>
            <a:lstStyle/>
            <a:p>
              <a:endParaRPr lang="en-US" sz="1200"/>
            </a:p>
          </p:txBody>
        </p:sp>
      </p:grpSp>
      <p:grpSp>
        <p:nvGrpSpPr>
          <p:cNvPr id="50" name="Group 49">
            <a:extLst>
              <a:ext uri="{FF2B5EF4-FFF2-40B4-BE49-F238E27FC236}">
                <a16:creationId xmlns:a16="http://schemas.microsoft.com/office/drawing/2014/main" id="{495404F5-F3A5-12F8-0B60-98FA5F14A3CA}"/>
              </a:ext>
            </a:extLst>
          </p:cNvPr>
          <p:cNvGrpSpPr/>
          <p:nvPr/>
        </p:nvGrpSpPr>
        <p:grpSpPr>
          <a:xfrm>
            <a:off x="795727" y="3486765"/>
            <a:ext cx="1875285" cy="224041"/>
            <a:chOff x="1010555" y="4492546"/>
            <a:chExt cx="1641337" cy="208682"/>
          </a:xfrm>
        </p:grpSpPr>
        <p:sp>
          <p:nvSpPr>
            <p:cNvPr id="6" name="Freeform 6">
              <a:extLst>
                <a:ext uri="{FF2B5EF4-FFF2-40B4-BE49-F238E27FC236}">
                  <a16:creationId xmlns:a16="http://schemas.microsoft.com/office/drawing/2014/main" id="{0B321912-3438-481A-0934-3648CED93DF8}"/>
                </a:ext>
              </a:extLst>
            </p:cNvPr>
            <p:cNvSpPr/>
            <p:nvPr/>
          </p:nvSpPr>
          <p:spPr>
            <a:xfrm>
              <a:off x="1086654" y="4492546"/>
              <a:ext cx="103507" cy="208682"/>
            </a:xfrm>
            <a:custGeom>
              <a:avLst/>
              <a:gdLst>
                <a:gd name="connsiteX0" fmla="*/ 73262 w 146525"/>
                <a:gd name="connsiteY0" fmla="*/ 0 h 269820"/>
                <a:gd name="connsiteX1" fmla="*/ 146525 w 146525"/>
                <a:gd name="connsiteY1" fmla="*/ 0 h 269820"/>
                <a:gd name="connsiteX2" fmla="*/ 146525 w 146525"/>
                <a:gd name="connsiteY2" fmla="*/ 269820 h 269820"/>
                <a:gd name="connsiteX3" fmla="*/ 0 w 146525"/>
                <a:gd name="connsiteY3" fmla="*/ 269820 h 269820"/>
                <a:gd name="connsiteX4" fmla="*/ 0 w 146525"/>
                <a:gd name="connsiteY4" fmla="*/ 0 h 269820"/>
                <a:gd name="connsiteX5" fmla="*/ 73262 w 146525"/>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525" h="269820">
                  <a:moveTo>
                    <a:pt x="73262" y="0"/>
                  </a:moveTo>
                  <a:lnTo>
                    <a:pt x="146525" y="0"/>
                  </a:lnTo>
                  <a:lnTo>
                    <a:pt x="146525" y="269820"/>
                  </a:lnTo>
                  <a:lnTo>
                    <a:pt x="0" y="269820"/>
                  </a:lnTo>
                  <a:lnTo>
                    <a:pt x="0" y="0"/>
                  </a:lnTo>
                  <a:lnTo>
                    <a:pt x="73262" y="0"/>
                  </a:lnTo>
                </a:path>
              </a:pathLst>
            </a:custGeom>
            <a:solidFill>
              <a:srgbClr val="BFBFBF"/>
            </a:solidFill>
            <a:ln w="9525" cap="flat">
              <a:noFill/>
              <a:prstDash val="solid"/>
              <a:miter/>
            </a:ln>
          </p:spPr>
          <p:txBody>
            <a:bodyPr rtlCol="0" anchor="ctr"/>
            <a:lstStyle/>
            <a:p>
              <a:endParaRPr lang="en-US" sz="1200"/>
            </a:p>
          </p:txBody>
        </p:sp>
        <p:sp>
          <p:nvSpPr>
            <p:cNvPr id="7" name="Freeform 7">
              <a:extLst>
                <a:ext uri="{FF2B5EF4-FFF2-40B4-BE49-F238E27FC236}">
                  <a16:creationId xmlns:a16="http://schemas.microsoft.com/office/drawing/2014/main" id="{41C0EF0B-5FE9-B71A-C04C-922F33707DB5}"/>
                </a:ext>
              </a:extLst>
            </p:cNvPr>
            <p:cNvSpPr/>
            <p:nvPr/>
          </p:nvSpPr>
          <p:spPr>
            <a:xfrm>
              <a:off x="1086654" y="4492546"/>
              <a:ext cx="103507" cy="208682"/>
            </a:xfrm>
            <a:custGeom>
              <a:avLst/>
              <a:gdLst>
                <a:gd name="connsiteX0" fmla="*/ 73262 w 146525"/>
                <a:gd name="connsiteY0" fmla="*/ 0 h 269820"/>
                <a:gd name="connsiteX1" fmla="*/ 146525 w 146525"/>
                <a:gd name="connsiteY1" fmla="*/ 0 h 269820"/>
                <a:gd name="connsiteX2" fmla="*/ 146525 w 146525"/>
                <a:gd name="connsiteY2" fmla="*/ 269820 h 269820"/>
                <a:gd name="connsiteX3" fmla="*/ 0 w 146525"/>
                <a:gd name="connsiteY3" fmla="*/ 269820 h 269820"/>
                <a:gd name="connsiteX4" fmla="*/ 0 w 146525"/>
                <a:gd name="connsiteY4" fmla="*/ 0 h 269820"/>
                <a:gd name="connsiteX5" fmla="*/ 73262 w 146525"/>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525" h="269820">
                  <a:moveTo>
                    <a:pt x="73262" y="0"/>
                  </a:moveTo>
                  <a:lnTo>
                    <a:pt x="146525" y="0"/>
                  </a:lnTo>
                  <a:lnTo>
                    <a:pt x="146525" y="269820"/>
                  </a:lnTo>
                  <a:lnTo>
                    <a:pt x="0" y="269820"/>
                  </a:lnTo>
                  <a:lnTo>
                    <a:pt x="0" y="0"/>
                  </a:lnTo>
                  <a:lnTo>
                    <a:pt x="73262" y="0"/>
                  </a:lnTo>
                </a:path>
              </a:pathLst>
            </a:custGeom>
            <a:solidFill>
              <a:srgbClr val="BFBFBF"/>
            </a:solidFill>
            <a:ln w="9525" cap="flat">
              <a:noFill/>
              <a:prstDash val="solid"/>
              <a:miter/>
            </a:ln>
          </p:spPr>
          <p:txBody>
            <a:bodyPr rtlCol="0" anchor="ctr"/>
            <a:lstStyle/>
            <a:p>
              <a:endParaRPr lang="en-US" sz="1200"/>
            </a:p>
          </p:txBody>
        </p:sp>
        <p:sp>
          <p:nvSpPr>
            <p:cNvPr id="8" name="Freeform 8">
              <a:extLst>
                <a:ext uri="{FF2B5EF4-FFF2-40B4-BE49-F238E27FC236}">
                  <a16:creationId xmlns:a16="http://schemas.microsoft.com/office/drawing/2014/main" id="{483D39B1-E1F2-A08F-76EC-E1530FF70AEB}"/>
                </a:ext>
              </a:extLst>
            </p:cNvPr>
            <p:cNvSpPr/>
            <p:nvPr/>
          </p:nvSpPr>
          <p:spPr>
            <a:xfrm>
              <a:off x="1086654" y="4492546"/>
              <a:ext cx="103507" cy="208682"/>
            </a:xfrm>
            <a:custGeom>
              <a:avLst/>
              <a:gdLst>
                <a:gd name="connsiteX0" fmla="*/ 73262 w 146525"/>
                <a:gd name="connsiteY0" fmla="*/ 0 h 269820"/>
                <a:gd name="connsiteX1" fmla="*/ 146525 w 146525"/>
                <a:gd name="connsiteY1" fmla="*/ 0 h 269820"/>
                <a:gd name="connsiteX2" fmla="*/ 146525 w 146525"/>
                <a:gd name="connsiteY2" fmla="*/ 269820 h 269820"/>
                <a:gd name="connsiteX3" fmla="*/ 0 w 146525"/>
                <a:gd name="connsiteY3" fmla="*/ 269820 h 269820"/>
                <a:gd name="connsiteX4" fmla="*/ 0 w 146525"/>
                <a:gd name="connsiteY4" fmla="*/ 0 h 269820"/>
                <a:gd name="connsiteX5" fmla="*/ 73262 w 146525"/>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525" h="269820">
                  <a:moveTo>
                    <a:pt x="73262" y="0"/>
                  </a:moveTo>
                  <a:lnTo>
                    <a:pt x="146525" y="0"/>
                  </a:lnTo>
                  <a:lnTo>
                    <a:pt x="146525" y="269820"/>
                  </a:lnTo>
                  <a:lnTo>
                    <a:pt x="0" y="269820"/>
                  </a:lnTo>
                  <a:lnTo>
                    <a:pt x="0" y="0"/>
                  </a:lnTo>
                  <a:lnTo>
                    <a:pt x="73262" y="0"/>
                  </a:lnTo>
                </a:path>
              </a:pathLst>
            </a:custGeom>
            <a:solidFill>
              <a:srgbClr val="BFBFBF"/>
            </a:solidFill>
            <a:ln w="9525" cap="flat">
              <a:noFill/>
              <a:prstDash val="solid"/>
              <a:miter/>
            </a:ln>
          </p:spPr>
          <p:txBody>
            <a:bodyPr rtlCol="0" anchor="ctr"/>
            <a:lstStyle/>
            <a:p>
              <a:endParaRPr lang="en-US" sz="1200"/>
            </a:p>
          </p:txBody>
        </p:sp>
        <p:sp>
          <p:nvSpPr>
            <p:cNvPr id="9" name="Freeform 9">
              <a:extLst>
                <a:ext uri="{FF2B5EF4-FFF2-40B4-BE49-F238E27FC236}">
                  <a16:creationId xmlns:a16="http://schemas.microsoft.com/office/drawing/2014/main" id="{FE122123-4804-B006-20A9-11967EECE440}"/>
                </a:ext>
              </a:extLst>
            </p:cNvPr>
            <p:cNvSpPr/>
            <p:nvPr/>
          </p:nvSpPr>
          <p:spPr>
            <a:xfrm>
              <a:off x="1086654" y="4492546"/>
              <a:ext cx="103507" cy="208682"/>
            </a:xfrm>
            <a:custGeom>
              <a:avLst/>
              <a:gdLst>
                <a:gd name="connsiteX0" fmla="*/ 73262 w 146525"/>
                <a:gd name="connsiteY0" fmla="*/ 0 h 269820"/>
                <a:gd name="connsiteX1" fmla="*/ 146525 w 146525"/>
                <a:gd name="connsiteY1" fmla="*/ 0 h 269820"/>
                <a:gd name="connsiteX2" fmla="*/ 146525 w 146525"/>
                <a:gd name="connsiteY2" fmla="*/ 269820 h 269820"/>
                <a:gd name="connsiteX3" fmla="*/ 0 w 146525"/>
                <a:gd name="connsiteY3" fmla="*/ 269820 h 269820"/>
                <a:gd name="connsiteX4" fmla="*/ 0 w 146525"/>
                <a:gd name="connsiteY4" fmla="*/ 0 h 269820"/>
                <a:gd name="connsiteX5" fmla="*/ 73262 w 146525"/>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525" h="269820">
                  <a:moveTo>
                    <a:pt x="73262" y="0"/>
                  </a:moveTo>
                  <a:lnTo>
                    <a:pt x="146525" y="0"/>
                  </a:lnTo>
                  <a:lnTo>
                    <a:pt x="146525" y="269820"/>
                  </a:lnTo>
                  <a:lnTo>
                    <a:pt x="0" y="269820"/>
                  </a:lnTo>
                  <a:lnTo>
                    <a:pt x="0" y="0"/>
                  </a:lnTo>
                  <a:lnTo>
                    <a:pt x="73262" y="0"/>
                  </a:lnTo>
                </a:path>
              </a:pathLst>
            </a:custGeom>
            <a:solidFill>
              <a:schemeClr val="bg1">
                <a:lumMod val="95000"/>
              </a:schemeClr>
            </a:solidFill>
            <a:ln w="9525" cap="flat">
              <a:noFill/>
              <a:prstDash val="solid"/>
              <a:miter/>
            </a:ln>
          </p:spPr>
          <p:txBody>
            <a:bodyPr rtlCol="0" anchor="ctr"/>
            <a:lstStyle/>
            <a:p>
              <a:endParaRPr lang="en-US" sz="1200"/>
            </a:p>
          </p:txBody>
        </p:sp>
        <p:sp>
          <p:nvSpPr>
            <p:cNvPr id="10" name="Freeform 10">
              <a:extLst>
                <a:ext uri="{FF2B5EF4-FFF2-40B4-BE49-F238E27FC236}">
                  <a16:creationId xmlns:a16="http://schemas.microsoft.com/office/drawing/2014/main" id="{57029CAA-966C-A9CA-8D7A-9F789ABD27C0}"/>
                </a:ext>
              </a:extLst>
            </p:cNvPr>
            <p:cNvSpPr/>
            <p:nvPr/>
          </p:nvSpPr>
          <p:spPr>
            <a:xfrm>
              <a:off x="1190162" y="4492546"/>
              <a:ext cx="1448747" cy="208682"/>
            </a:xfrm>
            <a:custGeom>
              <a:avLst/>
              <a:gdLst>
                <a:gd name="connsiteX0" fmla="*/ 1025420 w 2050839"/>
                <a:gd name="connsiteY0" fmla="*/ 0 h 269820"/>
                <a:gd name="connsiteX1" fmla="*/ 2050839 w 2050839"/>
                <a:gd name="connsiteY1" fmla="*/ 0 h 269820"/>
                <a:gd name="connsiteX2" fmla="*/ 2050839 w 2050839"/>
                <a:gd name="connsiteY2" fmla="*/ 269820 h 269820"/>
                <a:gd name="connsiteX3" fmla="*/ 0 w 2050839"/>
                <a:gd name="connsiteY3" fmla="*/ 269820 h 269820"/>
                <a:gd name="connsiteX4" fmla="*/ 0 w 2050839"/>
                <a:gd name="connsiteY4" fmla="*/ 0 h 269820"/>
                <a:gd name="connsiteX5" fmla="*/ 1025420 w 2050839"/>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39" h="269820">
                  <a:moveTo>
                    <a:pt x="1025420" y="0"/>
                  </a:moveTo>
                  <a:lnTo>
                    <a:pt x="2050839" y="0"/>
                  </a:lnTo>
                  <a:lnTo>
                    <a:pt x="2050839" y="269820"/>
                  </a:lnTo>
                  <a:lnTo>
                    <a:pt x="0" y="269820"/>
                  </a:lnTo>
                  <a:lnTo>
                    <a:pt x="0" y="0"/>
                  </a:lnTo>
                  <a:lnTo>
                    <a:pt x="1025420" y="0"/>
                  </a:lnTo>
                </a:path>
              </a:pathLst>
            </a:custGeom>
            <a:solidFill>
              <a:schemeClr val="bg1">
                <a:lumMod val="75000"/>
              </a:schemeClr>
            </a:solidFill>
            <a:ln w="9525" cap="flat">
              <a:noFill/>
              <a:prstDash val="solid"/>
              <a:miter/>
            </a:ln>
          </p:spPr>
          <p:txBody>
            <a:bodyPr rtlCol="0" anchor="ctr"/>
            <a:lstStyle/>
            <a:p>
              <a:endParaRPr lang="en-US" sz="1200"/>
            </a:p>
          </p:txBody>
        </p:sp>
        <p:sp>
          <p:nvSpPr>
            <p:cNvPr id="11" name="Freeform 11">
              <a:extLst>
                <a:ext uri="{FF2B5EF4-FFF2-40B4-BE49-F238E27FC236}">
                  <a16:creationId xmlns:a16="http://schemas.microsoft.com/office/drawing/2014/main" id="{CA867A07-516B-808F-D4A6-526288FAF740}"/>
                </a:ext>
              </a:extLst>
            </p:cNvPr>
            <p:cNvSpPr/>
            <p:nvPr/>
          </p:nvSpPr>
          <p:spPr>
            <a:xfrm>
              <a:off x="1565241" y="4492546"/>
              <a:ext cx="1073667" cy="208682"/>
            </a:xfrm>
            <a:custGeom>
              <a:avLst/>
              <a:gdLst>
                <a:gd name="connsiteX0" fmla="*/ 759939 w 1519877"/>
                <a:gd name="connsiteY0" fmla="*/ 0 h 269820"/>
                <a:gd name="connsiteX1" fmla="*/ 1519878 w 1519877"/>
                <a:gd name="connsiteY1" fmla="*/ 0 h 269820"/>
                <a:gd name="connsiteX2" fmla="*/ 1519878 w 1519877"/>
                <a:gd name="connsiteY2" fmla="*/ 269820 h 269820"/>
                <a:gd name="connsiteX3" fmla="*/ 0 w 1519877"/>
                <a:gd name="connsiteY3" fmla="*/ 269820 h 269820"/>
                <a:gd name="connsiteX4" fmla="*/ 0 w 1519877"/>
                <a:gd name="connsiteY4" fmla="*/ 0 h 269820"/>
                <a:gd name="connsiteX5" fmla="*/ 759939 w 1519877"/>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877" h="269820">
                  <a:moveTo>
                    <a:pt x="759939" y="0"/>
                  </a:moveTo>
                  <a:lnTo>
                    <a:pt x="1519878" y="0"/>
                  </a:lnTo>
                  <a:lnTo>
                    <a:pt x="1519878" y="269820"/>
                  </a:lnTo>
                  <a:lnTo>
                    <a:pt x="0" y="269820"/>
                  </a:lnTo>
                  <a:lnTo>
                    <a:pt x="0" y="0"/>
                  </a:lnTo>
                  <a:lnTo>
                    <a:pt x="759939" y="0"/>
                  </a:lnTo>
                </a:path>
              </a:pathLst>
            </a:custGeom>
            <a:solidFill>
              <a:schemeClr val="bg1">
                <a:lumMod val="50000"/>
              </a:schemeClr>
            </a:solidFill>
            <a:ln w="9525" cap="flat">
              <a:noFill/>
              <a:prstDash val="solid"/>
              <a:miter/>
            </a:ln>
          </p:spPr>
          <p:txBody>
            <a:bodyPr rtlCol="0" anchor="ctr"/>
            <a:lstStyle/>
            <a:p>
              <a:endParaRPr lang="en-US" sz="1200"/>
            </a:p>
          </p:txBody>
        </p:sp>
        <p:sp>
          <p:nvSpPr>
            <p:cNvPr id="12" name="Freeform 12">
              <a:extLst>
                <a:ext uri="{FF2B5EF4-FFF2-40B4-BE49-F238E27FC236}">
                  <a16:creationId xmlns:a16="http://schemas.microsoft.com/office/drawing/2014/main" id="{A3EDD8C6-75E5-5CC8-B339-7C256CC70980}"/>
                </a:ext>
              </a:extLst>
            </p:cNvPr>
            <p:cNvSpPr/>
            <p:nvPr/>
          </p:nvSpPr>
          <p:spPr>
            <a:xfrm>
              <a:off x="1746380" y="4492546"/>
              <a:ext cx="892528" cy="208682"/>
            </a:xfrm>
            <a:custGeom>
              <a:avLst/>
              <a:gdLst>
                <a:gd name="connsiteX0" fmla="*/ 631666 w 1263458"/>
                <a:gd name="connsiteY0" fmla="*/ 0 h 269820"/>
                <a:gd name="connsiteX1" fmla="*/ 1263459 w 1263458"/>
                <a:gd name="connsiteY1" fmla="*/ 0 h 269820"/>
                <a:gd name="connsiteX2" fmla="*/ 1263459 w 1263458"/>
                <a:gd name="connsiteY2" fmla="*/ 269820 h 269820"/>
                <a:gd name="connsiteX3" fmla="*/ 0 w 1263458"/>
                <a:gd name="connsiteY3" fmla="*/ 269820 h 269820"/>
                <a:gd name="connsiteX4" fmla="*/ 0 w 1263458"/>
                <a:gd name="connsiteY4" fmla="*/ 0 h 269820"/>
                <a:gd name="connsiteX5" fmla="*/ 631666 w 1263458"/>
                <a:gd name="connsiteY5" fmla="*/ 0 h 2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458" h="269820">
                  <a:moveTo>
                    <a:pt x="631666" y="0"/>
                  </a:moveTo>
                  <a:lnTo>
                    <a:pt x="1263459" y="0"/>
                  </a:lnTo>
                  <a:lnTo>
                    <a:pt x="1263459" y="269820"/>
                  </a:lnTo>
                  <a:lnTo>
                    <a:pt x="0" y="269820"/>
                  </a:lnTo>
                  <a:lnTo>
                    <a:pt x="0" y="0"/>
                  </a:lnTo>
                  <a:lnTo>
                    <a:pt x="631666" y="0"/>
                  </a:lnTo>
                </a:path>
              </a:pathLst>
            </a:custGeom>
            <a:solidFill>
              <a:srgbClr val="F8DF5A"/>
            </a:solidFill>
            <a:ln w="9525" cap="flat">
              <a:noFill/>
              <a:prstDash val="solid"/>
              <a:miter/>
            </a:ln>
          </p:spPr>
          <p:txBody>
            <a:bodyPr rtlCol="0" anchor="ctr"/>
            <a:lstStyle/>
            <a:p>
              <a:endParaRPr lang="en-US" sz="1200"/>
            </a:p>
          </p:txBody>
        </p:sp>
        <p:sp>
          <p:nvSpPr>
            <p:cNvPr id="13" name="Freeform 13">
              <a:extLst>
                <a:ext uri="{FF2B5EF4-FFF2-40B4-BE49-F238E27FC236}">
                  <a16:creationId xmlns:a16="http://schemas.microsoft.com/office/drawing/2014/main" id="{160812F2-A4DB-C9E2-9699-4F265D226CD4}"/>
                </a:ext>
              </a:extLst>
            </p:cNvPr>
            <p:cNvSpPr/>
            <p:nvPr/>
          </p:nvSpPr>
          <p:spPr>
            <a:xfrm>
              <a:off x="2638909" y="4492546"/>
              <a:ext cx="6729" cy="208682"/>
            </a:xfrm>
            <a:custGeom>
              <a:avLst/>
              <a:gdLst>
                <a:gd name="connsiteX0" fmla="*/ 0 w 9525"/>
                <a:gd name="connsiteY0" fmla="*/ 269820 h 269820"/>
                <a:gd name="connsiteX1" fmla="*/ 0 w 9525"/>
                <a:gd name="connsiteY1" fmla="*/ 0 h 269820"/>
              </a:gdLst>
              <a:ahLst/>
              <a:cxnLst>
                <a:cxn ang="0">
                  <a:pos x="connsiteX0" y="connsiteY0"/>
                </a:cxn>
                <a:cxn ang="0">
                  <a:pos x="connsiteX1" y="connsiteY1"/>
                </a:cxn>
              </a:cxnLst>
              <a:rect l="l" t="t" r="r" b="b"/>
              <a:pathLst>
                <a:path w="9525" h="269820">
                  <a:moveTo>
                    <a:pt x="0" y="269820"/>
                  </a:moveTo>
                  <a:lnTo>
                    <a:pt x="0" y="0"/>
                  </a:lnTo>
                </a:path>
              </a:pathLst>
            </a:custGeom>
            <a:ln w="12700" cap="flat">
              <a:solidFill>
                <a:srgbClr val="404040"/>
              </a:solidFill>
              <a:prstDash val="solid"/>
              <a:miter/>
            </a:ln>
          </p:spPr>
          <p:txBody>
            <a:bodyPr rtlCol="0" anchor="ctr"/>
            <a:lstStyle/>
            <a:p>
              <a:endParaRPr lang="en-US" sz="1200"/>
            </a:p>
          </p:txBody>
        </p:sp>
        <p:sp>
          <p:nvSpPr>
            <p:cNvPr id="79" name="Freeform 78">
              <a:extLst>
                <a:ext uri="{FF2B5EF4-FFF2-40B4-BE49-F238E27FC236}">
                  <a16:creationId xmlns:a16="http://schemas.microsoft.com/office/drawing/2014/main" id="{E7F70D8F-7341-B348-85E4-303080E716DF}"/>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80" name="Freeform 79">
              <a:extLst>
                <a:ext uri="{FF2B5EF4-FFF2-40B4-BE49-F238E27FC236}">
                  <a16:creationId xmlns:a16="http://schemas.microsoft.com/office/drawing/2014/main" id="{8465C634-42C2-AA57-C8A2-996D2EF13BA2}"/>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81" name="Freeform 80">
              <a:extLst>
                <a:ext uri="{FF2B5EF4-FFF2-40B4-BE49-F238E27FC236}">
                  <a16:creationId xmlns:a16="http://schemas.microsoft.com/office/drawing/2014/main" id="{104C4902-549E-E719-FB98-51A29E927D3A}"/>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82" name="Freeform 81">
              <a:extLst>
                <a:ext uri="{FF2B5EF4-FFF2-40B4-BE49-F238E27FC236}">
                  <a16:creationId xmlns:a16="http://schemas.microsoft.com/office/drawing/2014/main" id="{0525A221-A598-6517-942A-D42C473B35D2}"/>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83" name="Freeform 82">
              <a:extLst>
                <a:ext uri="{FF2B5EF4-FFF2-40B4-BE49-F238E27FC236}">
                  <a16:creationId xmlns:a16="http://schemas.microsoft.com/office/drawing/2014/main" id="{408A7DC1-BEC2-2E67-65AB-879173679D4B}"/>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84" name="Freeform 83">
              <a:extLst>
                <a:ext uri="{FF2B5EF4-FFF2-40B4-BE49-F238E27FC236}">
                  <a16:creationId xmlns:a16="http://schemas.microsoft.com/office/drawing/2014/main" id="{6CD63394-B7F1-948F-DE48-3C4AE7E596A7}"/>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85" name="Freeform 84">
              <a:extLst>
                <a:ext uri="{FF2B5EF4-FFF2-40B4-BE49-F238E27FC236}">
                  <a16:creationId xmlns:a16="http://schemas.microsoft.com/office/drawing/2014/main" id="{FF1D0B4B-8797-3B98-3898-9604DFA50E83}"/>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86" name="Freeform 85">
              <a:extLst>
                <a:ext uri="{FF2B5EF4-FFF2-40B4-BE49-F238E27FC236}">
                  <a16:creationId xmlns:a16="http://schemas.microsoft.com/office/drawing/2014/main" id="{1A29FAE2-912E-05EA-FDD9-7D9E78A378D4}"/>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87" name="Freeform 86">
              <a:extLst>
                <a:ext uri="{FF2B5EF4-FFF2-40B4-BE49-F238E27FC236}">
                  <a16:creationId xmlns:a16="http://schemas.microsoft.com/office/drawing/2014/main" id="{1D458BAE-862B-BCEB-D027-F4260C910F90}"/>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88" name="Freeform 87">
              <a:extLst>
                <a:ext uri="{FF2B5EF4-FFF2-40B4-BE49-F238E27FC236}">
                  <a16:creationId xmlns:a16="http://schemas.microsoft.com/office/drawing/2014/main" id="{199FDC6B-09D0-C2AC-4953-6A66637430EF}"/>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89" name="Freeform 88">
              <a:extLst>
                <a:ext uri="{FF2B5EF4-FFF2-40B4-BE49-F238E27FC236}">
                  <a16:creationId xmlns:a16="http://schemas.microsoft.com/office/drawing/2014/main" id="{5C608E22-7FA7-F87C-6323-4E106CEEA049}"/>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0" name="Freeform 89">
              <a:extLst>
                <a:ext uri="{FF2B5EF4-FFF2-40B4-BE49-F238E27FC236}">
                  <a16:creationId xmlns:a16="http://schemas.microsoft.com/office/drawing/2014/main" id="{82283FC4-1BE1-7A84-1CF0-7208A72EF48C}"/>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1" name="Freeform 90">
              <a:extLst>
                <a:ext uri="{FF2B5EF4-FFF2-40B4-BE49-F238E27FC236}">
                  <a16:creationId xmlns:a16="http://schemas.microsoft.com/office/drawing/2014/main" id="{86586BA8-6048-2ED7-431A-39BA4621CD1E}"/>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92" name="Freeform 91">
              <a:extLst>
                <a:ext uri="{FF2B5EF4-FFF2-40B4-BE49-F238E27FC236}">
                  <a16:creationId xmlns:a16="http://schemas.microsoft.com/office/drawing/2014/main" id="{E9E2E487-259D-5B50-3590-E84A7CF93FE9}"/>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3" name="Freeform 92">
              <a:extLst>
                <a:ext uri="{FF2B5EF4-FFF2-40B4-BE49-F238E27FC236}">
                  <a16:creationId xmlns:a16="http://schemas.microsoft.com/office/drawing/2014/main" id="{0A099853-4C83-BC84-78FF-BC798B5440A3}"/>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4" name="Freeform 93">
              <a:extLst>
                <a:ext uri="{FF2B5EF4-FFF2-40B4-BE49-F238E27FC236}">
                  <a16:creationId xmlns:a16="http://schemas.microsoft.com/office/drawing/2014/main" id="{CD554CB1-17EC-6BF0-0009-581AA69E29C2}"/>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95" name="Freeform 94">
              <a:extLst>
                <a:ext uri="{FF2B5EF4-FFF2-40B4-BE49-F238E27FC236}">
                  <a16:creationId xmlns:a16="http://schemas.microsoft.com/office/drawing/2014/main" id="{C7A202CF-3939-BA7B-46E2-F5CB8CF9CD4A}"/>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6" name="Freeform 95">
              <a:extLst>
                <a:ext uri="{FF2B5EF4-FFF2-40B4-BE49-F238E27FC236}">
                  <a16:creationId xmlns:a16="http://schemas.microsoft.com/office/drawing/2014/main" id="{D6039C6D-2420-6AD9-4DBD-5CCFDD3B4561}"/>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7" name="Freeform 96">
              <a:extLst>
                <a:ext uri="{FF2B5EF4-FFF2-40B4-BE49-F238E27FC236}">
                  <a16:creationId xmlns:a16="http://schemas.microsoft.com/office/drawing/2014/main" id="{E420FE38-E8E3-2876-72E7-80EB8CC74AEC}"/>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98" name="Freeform 97">
              <a:extLst>
                <a:ext uri="{FF2B5EF4-FFF2-40B4-BE49-F238E27FC236}">
                  <a16:creationId xmlns:a16="http://schemas.microsoft.com/office/drawing/2014/main" id="{AD0C0F3E-3054-D9CF-88EE-C3BB17390EE9}"/>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99" name="Freeform 98">
              <a:extLst>
                <a:ext uri="{FF2B5EF4-FFF2-40B4-BE49-F238E27FC236}">
                  <a16:creationId xmlns:a16="http://schemas.microsoft.com/office/drawing/2014/main" id="{2F83DAED-DE8D-07A8-49AB-54918FA90B7F}"/>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4572" cap="sq">
              <a:solidFill>
                <a:srgbClr val="000000"/>
              </a:solidFill>
              <a:prstDash val="solid"/>
              <a:miter/>
            </a:ln>
          </p:spPr>
          <p:txBody>
            <a:bodyPr rtlCol="0" anchor="ctr"/>
            <a:lstStyle/>
            <a:p>
              <a:endParaRPr lang="en-US" sz="1200"/>
            </a:p>
          </p:txBody>
        </p:sp>
        <p:sp>
          <p:nvSpPr>
            <p:cNvPr id="100" name="Freeform 99">
              <a:extLst>
                <a:ext uri="{FF2B5EF4-FFF2-40B4-BE49-F238E27FC236}">
                  <a16:creationId xmlns:a16="http://schemas.microsoft.com/office/drawing/2014/main" id="{9A4D4E6A-C5AA-3609-5497-99DA4965FAB7}"/>
                </a:ext>
              </a:extLst>
            </p:cNvPr>
            <p:cNvSpPr/>
            <p:nvPr/>
          </p:nvSpPr>
          <p:spPr>
            <a:xfrm>
              <a:off x="2638909" y="4577935"/>
              <a:ext cx="6729" cy="37905"/>
            </a:xfrm>
            <a:custGeom>
              <a:avLst/>
              <a:gdLst>
                <a:gd name="connsiteX0" fmla="*/ 0 w 9525"/>
                <a:gd name="connsiteY0" fmla="*/ 0 h 49011"/>
                <a:gd name="connsiteX1" fmla="*/ 0 w 9525"/>
                <a:gd name="connsiteY1" fmla="*/ 49012 h 49011"/>
              </a:gdLst>
              <a:ahLst/>
              <a:cxnLst>
                <a:cxn ang="0">
                  <a:pos x="connsiteX0" y="connsiteY0"/>
                </a:cxn>
                <a:cxn ang="0">
                  <a:pos x="connsiteX1" y="connsiteY1"/>
                </a:cxn>
              </a:cxnLst>
              <a:rect l="l" t="t" r="r" b="b"/>
              <a:pathLst>
                <a:path w="9525" h="49011">
                  <a:moveTo>
                    <a:pt x="0" y="0"/>
                  </a:moveTo>
                  <a:lnTo>
                    <a:pt x="0" y="49012"/>
                  </a:lnTo>
                </a:path>
              </a:pathLst>
            </a:custGeom>
            <a:ln w="4572" cap="sq">
              <a:solidFill>
                <a:srgbClr val="000000"/>
              </a:solidFill>
              <a:prstDash val="solid"/>
              <a:miter/>
            </a:ln>
          </p:spPr>
          <p:txBody>
            <a:bodyPr rtlCol="0" anchor="ctr"/>
            <a:lstStyle/>
            <a:p>
              <a:endParaRPr lang="en-US" sz="1200"/>
            </a:p>
          </p:txBody>
        </p:sp>
        <p:sp>
          <p:nvSpPr>
            <p:cNvPr id="101" name="Freeform 100">
              <a:extLst>
                <a:ext uri="{FF2B5EF4-FFF2-40B4-BE49-F238E27FC236}">
                  <a16:creationId xmlns:a16="http://schemas.microsoft.com/office/drawing/2014/main" id="{9F09E0FC-C233-730F-19E3-652B5DDE5773}"/>
                </a:ext>
              </a:extLst>
            </p:cNvPr>
            <p:cNvSpPr/>
            <p:nvPr/>
          </p:nvSpPr>
          <p:spPr>
            <a:xfrm>
              <a:off x="2625926" y="4573196"/>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12700" cap="sq">
              <a:solidFill>
                <a:srgbClr val="000000"/>
              </a:solidFill>
              <a:prstDash val="solid"/>
              <a:miter/>
            </a:ln>
          </p:spPr>
          <p:txBody>
            <a:bodyPr rtlCol="0" anchor="ctr"/>
            <a:lstStyle/>
            <a:p>
              <a:endParaRPr lang="en-US" sz="1200"/>
            </a:p>
          </p:txBody>
        </p:sp>
        <p:sp>
          <p:nvSpPr>
            <p:cNvPr id="102" name="Freeform 101">
              <a:extLst>
                <a:ext uri="{FF2B5EF4-FFF2-40B4-BE49-F238E27FC236}">
                  <a16:creationId xmlns:a16="http://schemas.microsoft.com/office/drawing/2014/main" id="{96BD9FFC-D1B2-327F-7F40-62CE7178ADF3}"/>
                </a:ext>
              </a:extLst>
            </p:cNvPr>
            <p:cNvSpPr/>
            <p:nvPr/>
          </p:nvSpPr>
          <p:spPr>
            <a:xfrm>
              <a:off x="2625926" y="4620579"/>
              <a:ext cx="25966" cy="7367"/>
            </a:xfrm>
            <a:custGeom>
              <a:avLst/>
              <a:gdLst>
                <a:gd name="connsiteX0" fmla="*/ 0 w 36758"/>
                <a:gd name="connsiteY0" fmla="*/ 0 h 9525"/>
                <a:gd name="connsiteX1" fmla="*/ 36759 w 36758"/>
                <a:gd name="connsiteY1" fmla="*/ 0 h 9525"/>
              </a:gdLst>
              <a:ahLst/>
              <a:cxnLst>
                <a:cxn ang="0">
                  <a:pos x="connsiteX0" y="connsiteY0"/>
                </a:cxn>
                <a:cxn ang="0">
                  <a:pos x="connsiteX1" y="connsiteY1"/>
                </a:cxn>
              </a:cxnLst>
              <a:rect l="l" t="t" r="r" b="b"/>
              <a:pathLst>
                <a:path w="36758" h="9525">
                  <a:moveTo>
                    <a:pt x="0" y="0"/>
                  </a:moveTo>
                  <a:lnTo>
                    <a:pt x="36759" y="0"/>
                  </a:lnTo>
                </a:path>
              </a:pathLst>
            </a:custGeom>
            <a:ln w="12700" cap="sq">
              <a:solidFill>
                <a:srgbClr val="000000"/>
              </a:solidFill>
              <a:prstDash val="solid"/>
              <a:miter/>
            </a:ln>
          </p:spPr>
          <p:txBody>
            <a:bodyPr rtlCol="0" anchor="ctr"/>
            <a:lstStyle/>
            <a:p>
              <a:endParaRPr lang="en-US" sz="1200"/>
            </a:p>
          </p:txBody>
        </p:sp>
        <p:sp>
          <p:nvSpPr>
            <p:cNvPr id="148" name="Freeform 147">
              <a:extLst>
                <a:ext uri="{FF2B5EF4-FFF2-40B4-BE49-F238E27FC236}">
                  <a16:creationId xmlns:a16="http://schemas.microsoft.com/office/drawing/2014/main" id="{0AEF6B79-D306-DDC7-20DD-54884DEECD4B}"/>
                </a:ext>
              </a:extLst>
            </p:cNvPr>
            <p:cNvSpPr/>
            <p:nvPr/>
          </p:nvSpPr>
          <p:spPr>
            <a:xfrm>
              <a:off x="1010555" y="4596889"/>
              <a:ext cx="24164" cy="7367"/>
            </a:xfrm>
            <a:custGeom>
              <a:avLst/>
              <a:gdLst>
                <a:gd name="connsiteX0" fmla="*/ 34206 w 34206"/>
                <a:gd name="connsiteY0" fmla="*/ 0 h 9525"/>
                <a:gd name="connsiteX1" fmla="*/ 0 w 34206"/>
                <a:gd name="connsiteY1" fmla="*/ 0 h 9525"/>
              </a:gdLst>
              <a:ahLst/>
              <a:cxnLst>
                <a:cxn ang="0">
                  <a:pos x="connsiteX0" y="connsiteY0"/>
                </a:cxn>
                <a:cxn ang="0">
                  <a:pos x="connsiteX1" y="connsiteY1"/>
                </a:cxn>
              </a:cxnLst>
              <a:rect l="l" t="t" r="r" b="b"/>
              <a:pathLst>
                <a:path w="34206" h="9525">
                  <a:moveTo>
                    <a:pt x="34206" y="0"/>
                  </a:moveTo>
                  <a:lnTo>
                    <a:pt x="0" y="0"/>
                  </a:lnTo>
                </a:path>
              </a:pathLst>
            </a:custGeom>
            <a:ln w="9144" cap="flat">
              <a:solidFill>
                <a:srgbClr val="86898B"/>
              </a:solidFill>
              <a:prstDash val="solid"/>
              <a:miter/>
            </a:ln>
          </p:spPr>
          <p:txBody>
            <a:bodyPr rtlCol="0" anchor="ctr"/>
            <a:lstStyle/>
            <a:p>
              <a:endParaRPr lang="en-US" sz="1200"/>
            </a:p>
          </p:txBody>
        </p:sp>
        <p:sp>
          <p:nvSpPr>
            <p:cNvPr id="69" name="Freeform 68">
              <a:extLst>
                <a:ext uri="{FF2B5EF4-FFF2-40B4-BE49-F238E27FC236}">
                  <a16:creationId xmlns:a16="http://schemas.microsoft.com/office/drawing/2014/main" id="{2F83CC99-80C3-5DAB-3BD2-D983339B8938}"/>
                </a:ext>
              </a:extLst>
            </p:cNvPr>
            <p:cNvSpPr>
              <a:spLocks noChangeAspect="1"/>
            </p:cNvSpPr>
            <p:nvPr/>
          </p:nvSpPr>
          <p:spPr>
            <a:xfrm>
              <a:off x="2499610" y="4528139"/>
              <a:ext cx="144000" cy="144000"/>
            </a:xfrm>
            <a:custGeom>
              <a:avLst/>
              <a:gdLst>
                <a:gd name="connsiteX0" fmla="*/ 24506 w 49011"/>
                <a:gd name="connsiteY0" fmla="*/ 0 h 49011"/>
                <a:gd name="connsiteX1" fmla="*/ 0 w 49011"/>
                <a:gd name="connsiteY1" fmla="*/ 49012 h 49011"/>
                <a:gd name="connsiteX2" fmla="*/ 49012 w 49011"/>
                <a:gd name="connsiteY2" fmla="*/ 49012 h 49011"/>
              </a:gdLst>
              <a:ahLst/>
              <a:cxnLst>
                <a:cxn ang="0">
                  <a:pos x="connsiteX0" y="connsiteY0"/>
                </a:cxn>
                <a:cxn ang="0">
                  <a:pos x="connsiteX1" y="connsiteY1"/>
                </a:cxn>
                <a:cxn ang="0">
                  <a:pos x="connsiteX2" y="connsiteY2"/>
                </a:cxn>
              </a:cxnLst>
              <a:rect l="l" t="t" r="r" b="b"/>
              <a:pathLst>
                <a:path w="49011" h="49011">
                  <a:moveTo>
                    <a:pt x="24506" y="0"/>
                  </a:moveTo>
                  <a:lnTo>
                    <a:pt x="0" y="49012"/>
                  </a:lnTo>
                  <a:lnTo>
                    <a:pt x="49012" y="49012"/>
                  </a:lnTo>
                  <a:close/>
                </a:path>
              </a:pathLst>
            </a:custGeom>
            <a:solidFill>
              <a:srgbClr val="F4960C"/>
            </a:solidFill>
            <a:ln w="9525" cap="flat">
              <a:solidFill>
                <a:srgbClr val="F4960C"/>
              </a:solidFill>
              <a:prstDash val="solid"/>
              <a:miter/>
            </a:ln>
          </p:spPr>
          <p:txBody>
            <a:bodyPr rtlCol="0" anchor="ctr"/>
            <a:lstStyle/>
            <a:p>
              <a:endParaRPr lang="en-US" sz="1200"/>
            </a:p>
          </p:txBody>
        </p:sp>
        <p:sp>
          <p:nvSpPr>
            <p:cNvPr id="110" name="Freeform 109">
              <a:extLst>
                <a:ext uri="{FF2B5EF4-FFF2-40B4-BE49-F238E27FC236}">
                  <a16:creationId xmlns:a16="http://schemas.microsoft.com/office/drawing/2014/main" id="{B1928266-B1D0-E2E9-E480-BEE0CB7995E8}"/>
                </a:ext>
              </a:extLst>
            </p:cNvPr>
            <p:cNvSpPr>
              <a:spLocks noChangeAspect="1"/>
            </p:cNvSpPr>
            <p:nvPr/>
          </p:nvSpPr>
          <p:spPr>
            <a:xfrm>
              <a:off x="2426428" y="4542887"/>
              <a:ext cx="85013" cy="108000"/>
            </a:xfrm>
            <a:custGeom>
              <a:avLst/>
              <a:gdLst>
                <a:gd name="connsiteX0" fmla="*/ 24506 w 49012"/>
                <a:gd name="connsiteY0" fmla="*/ 0 h 55138"/>
                <a:gd name="connsiteX1" fmla="*/ 30633 w 49012"/>
                <a:gd name="connsiteY1" fmla="*/ 18379 h 55138"/>
                <a:gd name="connsiteX2" fmla="*/ 49012 w 49012"/>
                <a:gd name="connsiteY2" fmla="*/ 18379 h 55138"/>
                <a:gd name="connsiteX3" fmla="*/ 36759 w 49012"/>
                <a:gd name="connsiteY3" fmla="*/ 30633 h 55138"/>
                <a:gd name="connsiteX4" fmla="*/ 42885 w 49012"/>
                <a:gd name="connsiteY4" fmla="*/ 55138 h 55138"/>
                <a:gd name="connsiteX5" fmla="*/ 24506 w 49012"/>
                <a:gd name="connsiteY5" fmla="*/ 36759 h 55138"/>
                <a:gd name="connsiteX6" fmla="*/ 6127 w 49012"/>
                <a:gd name="connsiteY6" fmla="*/ 55138 h 55138"/>
                <a:gd name="connsiteX7" fmla="*/ 12253 w 49012"/>
                <a:gd name="connsiteY7" fmla="*/ 30633 h 55138"/>
                <a:gd name="connsiteX8" fmla="*/ 0 w 49012"/>
                <a:gd name="connsiteY8" fmla="*/ 18379 h 55138"/>
                <a:gd name="connsiteX9" fmla="*/ 18380 w 49012"/>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2" h="55138">
                  <a:moveTo>
                    <a:pt x="24506" y="0"/>
                  </a:moveTo>
                  <a:lnTo>
                    <a:pt x="30633" y="18379"/>
                  </a:lnTo>
                  <a:lnTo>
                    <a:pt x="49012" y="18379"/>
                  </a:lnTo>
                  <a:lnTo>
                    <a:pt x="36759" y="30633"/>
                  </a:lnTo>
                  <a:lnTo>
                    <a:pt x="42885" y="55138"/>
                  </a:lnTo>
                  <a:lnTo>
                    <a:pt x="24506" y="36759"/>
                  </a:lnTo>
                  <a:lnTo>
                    <a:pt x="6127" y="55138"/>
                  </a:lnTo>
                  <a:lnTo>
                    <a:pt x="12253" y="30633"/>
                  </a:lnTo>
                  <a:lnTo>
                    <a:pt x="0" y="18379"/>
                  </a:lnTo>
                  <a:lnTo>
                    <a:pt x="18380" y="18379"/>
                  </a:lnTo>
                  <a:close/>
                </a:path>
              </a:pathLst>
            </a:custGeom>
            <a:solidFill>
              <a:srgbClr val="D97FF9"/>
            </a:solidFill>
            <a:ln w="12700" cap="sq">
              <a:solidFill>
                <a:srgbClr val="D97FF9"/>
              </a:solidFill>
              <a:prstDash val="solid"/>
              <a:miter/>
            </a:ln>
          </p:spPr>
          <p:txBody>
            <a:bodyPr rtlCol="0" anchor="ctr"/>
            <a:lstStyle/>
            <a:p>
              <a:endParaRPr lang="en-US" sz="1200"/>
            </a:p>
          </p:txBody>
        </p:sp>
      </p:grpSp>
      <p:grpSp>
        <p:nvGrpSpPr>
          <p:cNvPr id="48" name="Group 47">
            <a:extLst>
              <a:ext uri="{FF2B5EF4-FFF2-40B4-BE49-F238E27FC236}">
                <a16:creationId xmlns:a16="http://schemas.microsoft.com/office/drawing/2014/main" id="{8E2EB2E8-8B0A-9EA1-382C-13780D5C6441}"/>
              </a:ext>
            </a:extLst>
          </p:cNvPr>
          <p:cNvGrpSpPr/>
          <p:nvPr/>
        </p:nvGrpSpPr>
        <p:grpSpPr>
          <a:xfrm>
            <a:off x="795727" y="3055677"/>
            <a:ext cx="3175850" cy="224039"/>
            <a:chOff x="1010555" y="3796808"/>
            <a:chExt cx="2779652" cy="208681"/>
          </a:xfrm>
        </p:grpSpPr>
        <p:sp>
          <p:nvSpPr>
            <p:cNvPr id="14" name="Freeform 14">
              <a:extLst>
                <a:ext uri="{FF2B5EF4-FFF2-40B4-BE49-F238E27FC236}">
                  <a16:creationId xmlns:a16="http://schemas.microsoft.com/office/drawing/2014/main" id="{FF273593-64FC-2DEA-1E15-571F117477C2}"/>
                </a:ext>
              </a:extLst>
            </p:cNvPr>
            <p:cNvSpPr/>
            <p:nvPr/>
          </p:nvSpPr>
          <p:spPr>
            <a:xfrm>
              <a:off x="1086654" y="3796808"/>
              <a:ext cx="109909" cy="208681"/>
            </a:xfrm>
            <a:custGeom>
              <a:avLst/>
              <a:gdLst>
                <a:gd name="connsiteX0" fmla="*/ 77857 w 155587"/>
                <a:gd name="connsiteY0" fmla="*/ 0 h 269819"/>
                <a:gd name="connsiteX1" fmla="*/ 155587 w 155587"/>
                <a:gd name="connsiteY1" fmla="*/ 0 h 269819"/>
                <a:gd name="connsiteX2" fmla="*/ 155587 w 155587"/>
                <a:gd name="connsiteY2" fmla="*/ 269820 h 269819"/>
                <a:gd name="connsiteX3" fmla="*/ 0 w 155587"/>
                <a:gd name="connsiteY3" fmla="*/ 269820 h 269819"/>
                <a:gd name="connsiteX4" fmla="*/ 0 w 155587"/>
                <a:gd name="connsiteY4" fmla="*/ 0 h 269819"/>
                <a:gd name="connsiteX5" fmla="*/ 77857 w 155587"/>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7" h="269819">
                  <a:moveTo>
                    <a:pt x="77857" y="0"/>
                  </a:moveTo>
                  <a:lnTo>
                    <a:pt x="155587" y="0"/>
                  </a:lnTo>
                  <a:lnTo>
                    <a:pt x="155587" y="269820"/>
                  </a:lnTo>
                  <a:lnTo>
                    <a:pt x="0" y="269820"/>
                  </a:lnTo>
                  <a:lnTo>
                    <a:pt x="0" y="0"/>
                  </a:lnTo>
                  <a:lnTo>
                    <a:pt x="77857" y="0"/>
                  </a:lnTo>
                </a:path>
              </a:pathLst>
            </a:custGeom>
            <a:solidFill>
              <a:srgbClr val="BFBFBF"/>
            </a:solidFill>
            <a:ln w="9525" cap="flat">
              <a:noFill/>
              <a:prstDash val="solid"/>
              <a:miter/>
            </a:ln>
          </p:spPr>
          <p:txBody>
            <a:bodyPr rtlCol="0" anchor="ctr"/>
            <a:lstStyle/>
            <a:p>
              <a:endParaRPr lang="en-US" sz="1200"/>
            </a:p>
          </p:txBody>
        </p:sp>
        <p:sp>
          <p:nvSpPr>
            <p:cNvPr id="15" name="Freeform 15">
              <a:extLst>
                <a:ext uri="{FF2B5EF4-FFF2-40B4-BE49-F238E27FC236}">
                  <a16:creationId xmlns:a16="http://schemas.microsoft.com/office/drawing/2014/main" id="{8B3F3B4C-58B1-56E8-A6C8-E9BBB90049D0}"/>
                </a:ext>
              </a:extLst>
            </p:cNvPr>
            <p:cNvSpPr/>
            <p:nvPr/>
          </p:nvSpPr>
          <p:spPr>
            <a:xfrm>
              <a:off x="1086654" y="3796808"/>
              <a:ext cx="109909" cy="208681"/>
            </a:xfrm>
            <a:custGeom>
              <a:avLst/>
              <a:gdLst>
                <a:gd name="connsiteX0" fmla="*/ 77857 w 155587"/>
                <a:gd name="connsiteY0" fmla="*/ 0 h 269819"/>
                <a:gd name="connsiteX1" fmla="*/ 155587 w 155587"/>
                <a:gd name="connsiteY1" fmla="*/ 0 h 269819"/>
                <a:gd name="connsiteX2" fmla="*/ 155587 w 155587"/>
                <a:gd name="connsiteY2" fmla="*/ 269820 h 269819"/>
                <a:gd name="connsiteX3" fmla="*/ 0 w 155587"/>
                <a:gd name="connsiteY3" fmla="*/ 269820 h 269819"/>
                <a:gd name="connsiteX4" fmla="*/ 0 w 155587"/>
                <a:gd name="connsiteY4" fmla="*/ 0 h 269819"/>
                <a:gd name="connsiteX5" fmla="*/ 77857 w 155587"/>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7" h="269819">
                  <a:moveTo>
                    <a:pt x="77857" y="0"/>
                  </a:moveTo>
                  <a:lnTo>
                    <a:pt x="155587" y="0"/>
                  </a:lnTo>
                  <a:lnTo>
                    <a:pt x="155587" y="269820"/>
                  </a:lnTo>
                  <a:lnTo>
                    <a:pt x="0" y="269820"/>
                  </a:lnTo>
                  <a:lnTo>
                    <a:pt x="0" y="0"/>
                  </a:lnTo>
                  <a:lnTo>
                    <a:pt x="77857" y="0"/>
                  </a:lnTo>
                </a:path>
              </a:pathLst>
            </a:custGeom>
            <a:solidFill>
              <a:srgbClr val="BFBFBF"/>
            </a:solidFill>
            <a:ln w="9525" cap="flat">
              <a:noFill/>
              <a:prstDash val="solid"/>
              <a:miter/>
            </a:ln>
          </p:spPr>
          <p:txBody>
            <a:bodyPr rtlCol="0" anchor="ctr"/>
            <a:lstStyle/>
            <a:p>
              <a:endParaRPr lang="en-US" sz="1200"/>
            </a:p>
          </p:txBody>
        </p:sp>
        <p:sp>
          <p:nvSpPr>
            <p:cNvPr id="16" name="Freeform 16">
              <a:extLst>
                <a:ext uri="{FF2B5EF4-FFF2-40B4-BE49-F238E27FC236}">
                  <a16:creationId xmlns:a16="http://schemas.microsoft.com/office/drawing/2014/main" id="{8ECE03D0-4267-A9E3-21C0-0DBFDD236DEC}"/>
                </a:ext>
              </a:extLst>
            </p:cNvPr>
            <p:cNvSpPr/>
            <p:nvPr/>
          </p:nvSpPr>
          <p:spPr>
            <a:xfrm>
              <a:off x="1086654" y="3796808"/>
              <a:ext cx="109909" cy="208681"/>
            </a:xfrm>
            <a:custGeom>
              <a:avLst/>
              <a:gdLst>
                <a:gd name="connsiteX0" fmla="*/ 77857 w 155587"/>
                <a:gd name="connsiteY0" fmla="*/ 0 h 269819"/>
                <a:gd name="connsiteX1" fmla="*/ 155587 w 155587"/>
                <a:gd name="connsiteY1" fmla="*/ 0 h 269819"/>
                <a:gd name="connsiteX2" fmla="*/ 155587 w 155587"/>
                <a:gd name="connsiteY2" fmla="*/ 269820 h 269819"/>
                <a:gd name="connsiteX3" fmla="*/ 0 w 155587"/>
                <a:gd name="connsiteY3" fmla="*/ 269820 h 269819"/>
                <a:gd name="connsiteX4" fmla="*/ 0 w 155587"/>
                <a:gd name="connsiteY4" fmla="*/ 0 h 269819"/>
                <a:gd name="connsiteX5" fmla="*/ 77857 w 155587"/>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7" h="269819">
                  <a:moveTo>
                    <a:pt x="77857" y="0"/>
                  </a:moveTo>
                  <a:lnTo>
                    <a:pt x="155587" y="0"/>
                  </a:lnTo>
                  <a:lnTo>
                    <a:pt x="155587" y="269820"/>
                  </a:lnTo>
                  <a:lnTo>
                    <a:pt x="0" y="269820"/>
                  </a:lnTo>
                  <a:lnTo>
                    <a:pt x="0" y="0"/>
                  </a:lnTo>
                  <a:lnTo>
                    <a:pt x="77857" y="0"/>
                  </a:lnTo>
                </a:path>
              </a:pathLst>
            </a:custGeom>
            <a:solidFill>
              <a:srgbClr val="BFBFBF"/>
            </a:solidFill>
            <a:ln w="9525" cap="flat">
              <a:noFill/>
              <a:prstDash val="solid"/>
              <a:miter/>
            </a:ln>
          </p:spPr>
          <p:txBody>
            <a:bodyPr rtlCol="0" anchor="ctr"/>
            <a:lstStyle/>
            <a:p>
              <a:endParaRPr lang="en-US" sz="1200"/>
            </a:p>
          </p:txBody>
        </p:sp>
        <p:sp>
          <p:nvSpPr>
            <p:cNvPr id="17" name="Freeform 17">
              <a:extLst>
                <a:ext uri="{FF2B5EF4-FFF2-40B4-BE49-F238E27FC236}">
                  <a16:creationId xmlns:a16="http://schemas.microsoft.com/office/drawing/2014/main" id="{FBA8B0C5-A045-51AF-881C-DE09333B9D07}"/>
                </a:ext>
              </a:extLst>
            </p:cNvPr>
            <p:cNvSpPr/>
            <p:nvPr/>
          </p:nvSpPr>
          <p:spPr>
            <a:xfrm>
              <a:off x="1086654" y="3796808"/>
              <a:ext cx="109909" cy="208681"/>
            </a:xfrm>
            <a:custGeom>
              <a:avLst/>
              <a:gdLst>
                <a:gd name="connsiteX0" fmla="*/ 77857 w 155587"/>
                <a:gd name="connsiteY0" fmla="*/ 0 h 269819"/>
                <a:gd name="connsiteX1" fmla="*/ 155587 w 155587"/>
                <a:gd name="connsiteY1" fmla="*/ 0 h 269819"/>
                <a:gd name="connsiteX2" fmla="*/ 155587 w 155587"/>
                <a:gd name="connsiteY2" fmla="*/ 269820 h 269819"/>
                <a:gd name="connsiteX3" fmla="*/ 0 w 155587"/>
                <a:gd name="connsiteY3" fmla="*/ 269820 h 269819"/>
                <a:gd name="connsiteX4" fmla="*/ 0 w 155587"/>
                <a:gd name="connsiteY4" fmla="*/ 0 h 269819"/>
                <a:gd name="connsiteX5" fmla="*/ 77857 w 155587"/>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7" h="269819">
                  <a:moveTo>
                    <a:pt x="77857" y="0"/>
                  </a:moveTo>
                  <a:lnTo>
                    <a:pt x="155587" y="0"/>
                  </a:lnTo>
                  <a:lnTo>
                    <a:pt x="155587" y="269820"/>
                  </a:lnTo>
                  <a:lnTo>
                    <a:pt x="0" y="269820"/>
                  </a:lnTo>
                  <a:lnTo>
                    <a:pt x="0" y="0"/>
                  </a:lnTo>
                  <a:lnTo>
                    <a:pt x="77857" y="0"/>
                  </a:lnTo>
                </a:path>
              </a:pathLst>
            </a:custGeom>
            <a:solidFill>
              <a:schemeClr val="bg1">
                <a:lumMod val="95000"/>
              </a:schemeClr>
            </a:solidFill>
            <a:ln w="9525" cap="flat">
              <a:noFill/>
              <a:prstDash val="solid"/>
              <a:miter/>
            </a:ln>
          </p:spPr>
          <p:txBody>
            <a:bodyPr rtlCol="0" anchor="ctr"/>
            <a:lstStyle/>
            <a:p>
              <a:endParaRPr lang="en-US" sz="1200"/>
            </a:p>
          </p:txBody>
        </p:sp>
        <p:sp>
          <p:nvSpPr>
            <p:cNvPr id="18" name="Freeform 18">
              <a:extLst>
                <a:ext uri="{FF2B5EF4-FFF2-40B4-BE49-F238E27FC236}">
                  <a16:creationId xmlns:a16="http://schemas.microsoft.com/office/drawing/2014/main" id="{E3C1E470-9F8C-C3E2-51F1-0F6670B5AB6F}"/>
                </a:ext>
              </a:extLst>
            </p:cNvPr>
            <p:cNvSpPr/>
            <p:nvPr/>
          </p:nvSpPr>
          <p:spPr>
            <a:xfrm>
              <a:off x="1196563" y="3796808"/>
              <a:ext cx="2593644" cy="208681"/>
            </a:xfrm>
            <a:custGeom>
              <a:avLst/>
              <a:gdLst>
                <a:gd name="connsiteX0" fmla="*/ 1835774 w 3671548"/>
                <a:gd name="connsiteY0" fmla="*/ 0 h 269819"/>
                <a:gd name="connsiteX1" fmla="*/ 3671549 w 3671548"/>
                <a:gd name="connsiteY1" fmla="*/ 0 h 269819"/>
                <a:gd name="connsiteX2" fmla="*/ 3671549 w 3671548"/>
                <a:gd name="connsiteY2" fmla="*/ 269820 h 269819"/>
                <a:gd name="connsiteX3" fmla="*/ 0 w 3671548"/>
                <a:gd name="connsiteY3" fmla="*/ 269820 h 269819"/>
                <a:gd name="connsiteX4" fmla="*/ 0 w 3671548"/>
                <a:gd name="connsiteY4" fmla="*/ 0 h 269819"/>
                <a:gd name="connsiteX5" fmla="*/ 1835774 w 3671548"/>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1548" h="269819">
                  <a:moveTo>
                    <a:pt x="1835774" y="0"/>
                  </a:moveTo>
                  <a:lnTo>
                    <a:pt x="3671549" y="0"/>
                  </a:lnTo>
                  <a:lnTo>
                    <a:pt x="3671549" y="269820"/>
                  </a:lnTo>
                  <a:lnTo>
                    <a:pt x="0" y="269820"/>
                  </a:lnTo>
                  <a:lnTo>
                    <a:pt x="0" y="0"/>
                  </a:lnTo>
                  <a:lnTo>
                    <a:pt x="1835774" y="0"/>
                  </a:lnTo>
                </a:path>
              </a:pathLst>
            </a:custGeom>
            <a:solidFill>
              <a:srgbClr val="F8DF5A"/>
            </a:solidFill>
            <a:ln w="9525" cap="flat">
              <a:noFill/>
              <a:prstDash val="solid"/>
              <a:miter/>
            </a:ln>
          </p:spPr>
          <p:txBody>
            <a:bodyPr rtlCol="0" anchor="ctr"/>
            <a:lstStyle/>
            <a:p>
              <a:endParaRPr lang="en-US" sz="1200"/>
            </a:p>
          </p:txBody>
        </p:sp>
        <p:sp>
          <p:nvSpPr>
            <p:cNvPr id="19" name="Freeform 19">
              <a:extLst>
                <a:ext uri="{FF2B5EF4-FFF2-40B4-BE49-F238E27FC236}">
                  <a16:creationId xmlns:a16="http://schemas.microsoft.com/office/drawing/2014/main" id="{E5D140CB-BF76-1E4A-38CB-454D07D59F63}"/>
                </a:ext>
              </a:extLst>
            </p:cNvPr>
            <p:cNvSpPr/>
            <p:nvPr/>
          </p:nvSpPr>
          <p:spPr>
            <a:xfrm>
              <a:off x="1746380" y="3796808"/>
              <a:ext cx="2043826" cy="208681"/>
            </a:xfrm>
            <a:custGeom>
              <a:avLst/>
              <a:gdLst>
                <a:gd name="connsiteX0" fmla="*/ 1446615 w 2893230"/>
                <a:gd name="connsiteY0" fmla="*/ 0 h 269819"/>
                <a:gd name="connsiteX1" fmla="*/ 2893231 w 2893230"/>
                <a:gd name="connsiteY1" fmla="*/ 0 h 269819"/>
                <a:gd name="connsiteX2" fmla="*/ 2893231 w 2893230"/>
                <a:gd name="connsiteY2" fmla="*/ 269820 h 269819"/>
                <a:gd name="connsiteX3" fmla="*/ 0 w 2893230"/>
                <a:gd name="connsiteY3" fmla="*/ 269820 h 269819"/>
                <a:gd name="connsiteX4" fmla="*/ 0 w 2893230"/>
                <a:gd name="connsiteY4" fmla="*/ 0 h 269819"/>
                <a:gd name="connsiteX5" fmla="*/ 1446615 w 2893230"/>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30" h="269819">
                  <a:moveTo>
                    <a:pt x="1446615" y="0"/>
                  </a:moveTo>
                  <a:lnTo>
                    <a:pt x="2893231" y="0"/>
                  </a:lnTo>
                  <a:lnTo>
                    <a:pt x="2893231" y="269820"/>
                  </a:lnTo>
                  <a:lnTo>
                    <a:pt x="0" y="269820"/>
                  </a:lnTo>
                  <a:lnTo>
                    <a:pt x="0" y="0"/>
                  </a:lnTo>
                  <a:lnTo>
                    <a:pt x="1446615" y="0"/>
                  </a:lnTo>
                </a:path>
              </a:pathLst>
            </a:custGeom>
            <a:solidFill>
              <a:srgbClr val="67BB6E"/>
            </a:solidFill>
            <a:ln w="9525" cap="flat">
              <a:noFill/>
              <a:prstDash val="solid"/>
              <a:miter/>
            </a:ln>
          </p:spPr>
          <p:txBody>
            <a:bodyPr rtlCol="0" anchor="ctr"/>
            <a:lstStyle/>
            <a:p>
              <a:endParaRPr lang="en-US" sz="1200"/>
            </a:p>
          </p:txBody>
        </p:sp>
        <p:sp>
          <p:nvSpPr>
            <p:cNvPr id="20" name="Freeform 20">
              <a:extLst>
                <a:ext uri="{FF2B5EF4-FFF2-40B4-BE49-F238E27FC236}">
                  <a16:creationId xmlns:a16="http://schemas.microsoft.com/office/drawing/2014/main" id="{0F39B5F1-FCA9-12DD-4831-96FDC84F1B07}"/>
                </a:ext>
              </a:extLst>
            </p:cNvPr>
            <p:cNvSpPr/>
            <p:nvPr/>
          </p:nvSpPr>
          <p:spPr>
            <a:xfrm>
              <a:off x="2697155" y="3796808"/>
              <a:ext cx="1093052" cy="208681"/>
            </a:xfrm>
            <a:custGeom>
              <a:avLst/>
              <a:gdLst>
                <a:gd name="connsiteX0" fmla="*/ 773596 w 1547319"/>
                <a:gd name="connsiteY0" fmla="*/ 0 h 269819"/>
                <a:gd name="connsiteX1" fmla="*/ 1547319 w 1547319"/>
                <a:gd name="connsiteY1" fmla="*/ 0 h 269819"/>
                <a:gd name="connsiteX2" fmla="*/ 1547319 w 1547319"/>
                <a:gd name="connsiteY2" fmla="*/ 269820 h 269819"/>
                <a:gd name="connsiteX3" fmla="*/ 0 w 1547319"/>
                <a:gd name="connsiteY3" fmla="*/ 269820 h 269819"/>
                <a:gd name="connsiteX4" fmla="*/ 0 w 1547319"/>
                <a:gd name="connsiteY4" fmla="*/ 0 h 269819"/>
                <a:gd name="connsiteX5" fmla="*/ 773596 w 1547319"/>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319" h="269819">
                  <a:moveTo>
                    <a:pt x="773596" y="0"/>
                  </a:moveTo>
                  <a:lnTo>
                    <a:pt x="1547319" y="0"/>
                  </a:lnTo>
                  <a:lnTo>
                    <a:pt x="1547319" y="269820"/>
                  </a:lnTo>
                  <a:lnTo>
                    <a:pt x="0" y="269820"/>
                  </a:lnTo>
                  <a:lnTo>
                    <a:pt x="0" y="0"/>
                  </a:lnTo>
                  <a:lnTo>
                    <a:pt x="773596" y="0"/>
                  </a:lnTo>
                </a:path>
              </a:pathLst>
            </a:custGeom>
            <a:solidFill>
              <a:srgbClr val="0095FF"/>
            </a:solidFill>
            <a:ln w="9525" cap="flat">
              <a:noFill/>
              <a:prstDash val="solid"/>
              <a:miter/>
            </a:ln>
          </p:spPr>
          <p:txBody>
            <a:bodyPr rtlCol="0" anchor="ctr"/>
            <a:lstStyle/>
            <a:p>
              <a:endParaRPr lang="en-US" sz="1200"/>
            </a:p>
          </p:txBody>
        </p:sp>
        <p:sp>
          <p:nvSpPr>
            <p:cNvPr id="21" name="Freeform 21">
              <a:extLst>
                <a:ext uri="{FF2B5EF4-FFF2-40B4-BE49-F238E27FC236}">
                  <a16:creationId xmlns:a16="http://schemas.microsoft.com/office/drawing/2014/main" id="{68F3EDCC-D862-489D-3CC5-35C9959931CE}"/>
                </a:ext>
              </a:extLst>
            </p:cNvPr>
            <p:cNvSpPr/>
            <p:nvPr/>
          </p:nvSpPr>
          <p:spPr>
            <a:xfrm>
              <a:off x="2839432" y="3796808"/>
              <a:ext cx="950774" cy="208681"/>
            </a:xfrm>
            <a:custGeom>
              <a:avLst/>
              <a:gdLst>
                <a:gd name="connsiteX0" fmla="*/ 672892 w 1345911"/>
                <a:gd name="connsiteY0" fmla="*/ 0 h 269819"/>
                <a:gd name="connsiteX1" fmla="*/ 1345911 w 1345911"/>
                <a:gd name="connsiteY1" fmla="*/ 0 h 269819"/>
                <a:gd name="connsiteX2" fmla="*/ 1345911 w 1345911"/>
                <a:gd name="connsiteY2" fmla="*/ 269820 h 269819"/>
                <a:gd name="connsiteX3" fmla="*/ 0 w 1345911"/>
                <a:gd name="connsiteY3" fmla="*/ 269820 h 269819"/>
                <a:gd name="connsiteX4" fmla="*/ 0 w 1345911"/>
                <a:gd name="connsiteY4" fmla="*/ 0 h 269819"/>
                <a:gd name="connsiteX5" fmla="*/ 672892 w 1345911"/>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911" h="269819">
                  <a:moveTo>
                    <a:pt x="672892" y="0"/>
                  </a:moveTo>
                  <a:lnTo>
                    <a:pt x="1345911" y="0"/>
                  </a:lnTo>
                  <a:lnTo>
                    <a:pt x="1345911" y="269820"/>
                  </a:lnTo>
                  <a:lnTo>
                    <a:pt x="0" y="269820"/>
                  </a:lnTo>
                  <a:lnTo>
                    <a:pt x="0" y="0"/>
                  </a:lnTo>
                  <a:lnTo>
                    <a:pt x="672892" y="0"/>
                  </a:lnTo>
                </a:path>
              </a:pathLst>
            </a:custGeom>
            <a:solidFill>
              <a:srgbClr val="0000C9"/>
            </a:solidFill>
            <a:ln w="9525" cap="flat">
              <a:noFill/>
              <a:prstDash val="solid"/>
              <a:miter/>
            </a:ln>
          </p:spPr>
          <p:txBody>
            <a:bodyPr rtlCol="0" anchor="ctr"/>
            <a:lstStyle/>
            <a:p>
              <a:endParaRPr lang="en-US" sz="1200"/>
            </a:p>
          </p:txBody>
        </p:sp>
        <p:sp>
          <p:nvSpPr>
            <p:cNvPr id="150" name="Freeform 149">
              <a:extLst>
                <a:ext uri="{FF2B5EF4-FFF2-40B4-BE49-F238E27FC236}">
                  <a16:creationId xmlns:a16="http://schemas.microsoft.com/office/drawing/2014/main" id="{FA20CEF4-72D7-EC29-828A-64A3E6447FA5}"/>
                </a:ext>
              </a:extLst>
            </p:cNvPr>
            <p:cNvSpPr/>
            <p:nvPr/>
          </p:nvSpPr>
          <p:spPr>
            <a:xfrm>
              <a:off x="1010555" y="3901149"/>
              <a:ext cx="24164" cy="7367"/>
            </a:xfrm>
            <a:custGeom>
              <a:avLst/>
              <a:gdLst>
                <a:gd name="connsiteX0" fmla="*/ 34206 w 34206"/>
                <a:gd name="connsiteY0" fmla="*/ 0 h 9525"/>
                <a:gd name="connsiteX1" fmla="*/ 0 w 34206"/>
                <a:gd name="connsiteY1" fmla="*/ 0 h 9525"/>
              </a:gdLst>
              <a:ahLst/>
              <a:cxnLst>
                <a:cxn ang="0">
                  <a:pos x="connsiteX0" y="connsiteY0"/>
                </a:cxn>
                <a:cxn ang="0">
                  <a:pos x="connsiteX1" y="connsiteY1"/>
                </a:cxn>
              </a:cxnLst>
              <a:rect l="l" t="t" r="r" b="b"/>
              <a:pathLst>
                <a:path w="34206" h="9525">
                  <a:moveTo>
                    <a:pt x="34206" y="0"/>
                  </a:moveTo>
                  <a:lnTo>
                    <a:pt x="0" y="0"/>
                  </a:lnTo>
                </a:path>
              </a:pathLst>
            </a:custGeom>
            <a:ln w="9144" cap="flat">
              <a:solidFill>
                <a:srgbClr val="86898B"/>
              </a:solidFill>
              <a:prstDash val="solid"/>
              <a:miter/>
            </a:ln>
          </p:spPr>
          <p:txBody>
            <a:bodyPr rtlCol="0" anchor="ctr"/>
            <a:lstStyle/>
            <a:p>
              <a:endParaRPr lang="en-US" sz="1200"/>
            </a:p>
          </p:txBody>
        </p:sp>
        <p:sp>
          <p:nvSpPr>
            <p:cNvPr id="77" name="Freeform 76">
              <a:extLst>
                <a:ext uri="{FF2B5EF4-FFF2-40B4-BE49-F238E27FC236}">
                  <a16:creationId xmlns:a16="http://schemas.microsoft.com/office/drawing/2014/main" id="{93DB3DD0-F7D4-53A9-AD5B-23D6E17C731F}"/>
                </a:ext>
              </a:extLst>
            </p:cNvPr>
            <p:cNvSpPr>
              <a:spLocks noChangeAspect="1"/>
            </p:cNvSpPr>
            <p:nvPr/>
          </p:nvSpPr>
          <p:spPr>
            <a:xfrm>
              <a:off x="3161609" y="3825026"/>
              <a:ext cx="143992" cy="144000"/>
            </a:xfrm>
            <a:custGeom>
              <a:avLst/>
              <a:gdLst>
                <a:gd name="connsiteX0" fmla="*/ 24506 w 49011"/>
                <a:gd name="connsiteY0" fmla="*/ 0 h 49012"/>
                <a:gd name="connsiteX1" fmla="*/ 0 w 49011"/>
                <a:gd name="connsiteY1" fmla="*/ 49012 h 49012"/>
                <a:gd name="connsiteX2" fmla="*/ 49012 w 49011"/>
                <a:gd name="connsiteY2" fmla="*/ 49012 h 49012"/>
              </a:gdLst>
              <a:ahLst/>
              <a:cxnLst>
                <a:cxn ang="0">
                  <a:pos x="connsiteX0" y="connsiteY0"/>
                </a:cxn>
                <a:cxn ang="0">
                  <a:pos x="connsiteX1" y="connsiteY1"/>
                </a:cxn>
                <a:cxn ang="0">
                  <a:pos x="connsiteX2" y="connsiteY2"/>
                </a:cxn>
              </a:cxnLst>
              <a:rect l="l" t="t" r="r" b="b"/>
              <a:pathLst>
                <a:path w="49011" h="49012">
                  <a:moveTo>
                    <a:pt x="24506" y="0"/>
                  </a:moveTo>
                  <a:lnTo>
                    <a:pt x="0" y="49012"/>
                  </a:lnTo>
                  <a:lnTo>
                    <a:pt x="49012" y="49012"/>
                  </a:lnTo>
                  <a:close/>
                </a:path>
              </a:pathLst>
            </a:custGeom>
            <a:solidFill>
              <a:srgbClr val="F4960C"/>
            </a:solidFill>
            <a:ln w="9525" cap="flat">
              <a:solidFill>
                <a:srgbClr val="F4960C"/>
              </a:solidFill>
              <a:prstDash val="solid"/>
              <a:miter/>
            </a:ln>
          </p:spPr>
          <p:txBody>
            <a:bodyPr rtlCol="0" anchor="ctr"/>
            <a:lstStyle/>
            <a:p>
              <a:endParaRPr lang="en-US" sz="1200"/>
            </a:p>
          </p:txBody>
        </p:sp>
        <p:sp>
          <p:nvSpPr>
            <p:cNvPr id="118" name="Freeform 117">
              <a:extLst>
                <a:ext uri="{FF2B5EF4-FFF2-40B4-BE49-F238E27FC236}">
                  <a16:creationId xmlns:a16="http://schemas.microsoft.com/office/drawing/2014/main" id="{5E05F48B-2CC6-053B-2348-BB6AF5D5406D}"/>
                </a:ext>
              </a:extLst>
            </p:cNvPr>
            <p:cNvSpPr>
              <a:spLocks noChangeAspect="1"/>
            </p:cNvSpPr>
            <p:nvPr/>
          </p:nvSpPr>
          <p:spPr>
            <a:xfrm>
              <a:off x="3075481" y="3847148"/>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grpSp>
      <p:grpSp>
        <p:nvGrpSpPr>
          <p:cNvPr id="46" name="Group 45">
            <a:extLst>
              <a:ext uri="{FF2B5EF4-FFF2-40B4-BE49-F238E27FC236}">
                <a16:creationId xmlns:a16="http://schemas.microsoft.com/office/drawing/2014/main" id="{2DC3DF70-D863-DD6A-BF37-0BE2045E88FF}"/>
              </a:ext>
            </a:extLst>
          </p:cNvPr>
          <p:cNvGrpSpPr/>
          <p:nvPr/>
        </p:nvGrpSpPr>
        <p:grpSpPr>
          <a:xfrm>
            <a:off x="795727" y="2321752"/>
            <a:ext cx="4902618" cy="224039"/>
            <a:chOff x="1010555" y="2405528"/>
            <a:chExt cx="4290999" cy="208681"/>
          </a:xfrm>
        </p:grpSpPr>
        <p:sp>
          <p:nvSpPr>
            <p:cNvPr id="30" name="Freeform 30">
              <a:extLst>
                <a:ext uri="{FF2B5EF4-FFF2-40B4-BE49-F238E27FC236}">
                  <a16:creationId xmlns:a16="http://schemas.microsoft.com/office/drawing/2014/main" id="{8B7ABD27-8A29-CF97-F54E-95E04EDFD870}"/>
                </a:ext>
              </a:extLst>
            </p:cNvPr>
            <p:cNvSpPr/>
            <p:nvPr/>
          </p:nvSpPr>
          <p:spPr>
            <a:xfrm>
              <a:off x="1086654" y="2405528"/>
              <a:ext cx="97015" cy="208681"/>
            </a:xfrm>
            <a:custGeom>
              <a:avLst/>
              <a:gdLst>
                <a:gd name="connsiteX0" fmla="*/ 68668 w 137335"/>
                <a:gd name="connsiteY0" fmla="*/ 0 h 269819"/>
                <a:gd name="connsiteX1" fmla="*/ 137335 w 137335"/>
                <a:gd name="connsiteY1" fmla="*/ 0 h 269819"/>
                <a:gd name="connsiteX2" fmla="*/ 137335 w 137335"/>
                <a:gd name="connsiteY2" fmla="*/ 269820 h 269819"/>
                <a:gd name="connsiteX3" fmla="*/ 0 w 137335"/>
                <a:gd name="connsiteY3" fmla="*/ 269820 h 269819"/>
                <a:gd name="connsiteX4" fmla="*/ 0 w 137335"/>
                <a:gd name="connsiteY4" fmla="*/ 0 h 269819"/>
                <a:gd name="connsiteX5" fmla="*/ 68668 w 137335"/>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35" h="269819">
                  <a:moveTo>
                    <a:pt x="68668" y="0"/>
                  </a:moveTo>
                  <a:lnTo>
                    <a:pt x="137335" y="0"/>
                  </a:lnTo>
                  <a:lnTo>
                    <a:pt x="137335" y="269820"/>
                  </a:lnTo>
                  <a:lnTo>
                    <a:pt x="0" y="269820"/>
                  </a:lnTo>
                  <a:lnTo>
                    <a:pt x="0" y="0"/>
                  </a:lnTo>
                  <a:lnTo>
                    <a:pt x="68668" y="0"/>
                  </a:lnTo>
                </a:path>
              </a:pathLst>
            </a:custGeom>
            <a:solidFill>
              <a:srgbClr val="BFBFBF"/>
            </a:solidFill>
            <a:ln w="9525" cap="flat">
              <a:noFill/>
              <a:prstDash val="solid"/>
              <a:miter/>
            </a:ln>
          </p:spPr>
          <p:txBody>
            <a:bodyPr rtlCol="0" anchor="ctr"/>
            <a:lstStyle/>
            <a:p>
              <a:endParaRPr lang="en-US" sz="1200"/>
            </a:p>
          </p:txBody>
        </p:sp>
        <p:sp>
          <p:nvSpPr>
            <p:cNvPr id="31" name="Freeform 31">
              <a:extLst>
                <a:ext uri="{FF2B5EF4-FFF2-40B4-BE49-F238E27FC236}">
                  <a16:creationId xmlns:a16="http://schemas.microsoft.com/office/drawing/2014/main" id="{47B56D37-4232-6965-DB38-F165A3478395}"/>
                </a:ext>
              </a:extLst>
            </p:cNvPr>
            <p:cNvSpPr/>
            <p:nvPr/>
          </p:nvSpPr>
          <p:spPr>
            <a:xfrm>
              <a:off x="1086654" y="2405528"/>
              <a:ext cx="97015" cy="208681"/>
            </a:xfrm>
            <a:custGeom>
              <a:avLst/>
              <a:gdLst>
                <a:gd name="connsiteX0" fmla="*/ 68668 w 137335"/>
                <a:gd name="connsiteY0" fmla="*/ 0 h 269819"/>
                <a:gd name="connsiteX1" fmla="*/ 137335 w 137335"/>
                <a:gd name="connsiteY1" fmla="*/ 0 h 269819"/>
                <a:gd name="connsiteX2" fmla="*/ 137335 w 137335"/>
                <a:gd name="connsiteY2" fmla="*/ 269820 h 269819"/>
                <a:gd name="connsiteX3" fmla="*/ 0 w 137335"/>
                <a:gd name="connsiteY3" fmla="*/ 269820 h 269819"/>
                <a:gd name="connsiteX4" fmla="*/ 0 w 137335"/>
                <a:gd name="connsiteY4" fmla="*/ 0 h 269819"/>
                <a:gd name="connsiteX5" fmla="*/ 68668 w 137335"/>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35" h="269819">
                  <a:moveTo>
                    <a:pt x="68668" y="0"/>
                  </a:moveTo>
                  <a:lnTo>
                    <a:pt x="137335" y="0"/>
                  </a:lnTo>
                  <a:lnTo>
                    <a:pt x="137335" y="269820"/>
                  </a:lnTo>
                  <a:lnTo>
                    <a:pt x="0" y="269820"/>
                  </a:lnTo>
                  <a:lnTo>
                    <a:pt x="0" y="0"/>
                  </a:lnTo>
                  <a:lnTo>
                    <a:pt x="68668" y="0"/>
                  </a:lnTo>
                </a:path>
              </a:pathLst>
            </a:custGeom>
            <a:solidFill>
              <a:srgbClr val="BFBFBF"/>
            </a:solidFill>
            <a:ln w="9525" cap="flat">
              <a:noFill/>
              <a:prstDash val="solid"/>
              <a:miter/>
            </a:ln>
          </p:spPr>
          <p:txBody>
            <a:bodyPr rtlCol="0" anchor="ctr"/>
            <a:lstStyle/>
            <a:p>
              <a:endParaRPr lang="en-US" sz="1200"/>
            </a:p>
          </p:txBody>
        </p:sp>
        <p:sp>
          <p:nvSpPr>
            <p:cNvPr id="32" name="Freeform 32">
              <a:extLst>
                <a:ext uri="{FF2B5EF4-FFF2-40B4-BE49-F238E27FC236}">
                  <a16:creationId xmlns:a16="http://schemas.microsoft.com/office/drawing/2014/main" id="{135D0214-D3B3-A58E-B642-4B7F604FA97F}"/>
                </a:ext>
              </a:extLst>
            </p:cNvPr>
            <p:cNvSpPr/>
            <p:nvPr/>
          </p:nvSpPr>
          <p:spPr>
            <a:xfrm>
              <a:off x="1086654" y="2405528"/>
              <a:ext cx="97015" cy="208681"/>
            </a:xfrm>
            <a:custGeom>
              <a:avLst/>
              <a:gdLst>
                <a:gd name="connsiteX0" fmla="*/ 68668 w 137335"/>
                <a:gd name="connsiteY0" fmla="*/ 0 h 269819"/>
                <a:gd name="connsiteX1" fmla="*/ 137335 w 137335"/>
                <a:gd name="connsiteY1" fmla="*/ 0 h 269819"/>
                <a:gd name="connsiteX2" fmla="*/ 137335 w 137335"/>
                <a:gd name="connsiteY2" fmla="*/ 269820 h 269819"/>
                <a:gd name="connsiteX3" fmla="*/ 0 w 137335"/>
                <a:gd name="connsiteY3" fmla="*/ 269820 h 269819"/>
                <a:gd name="connsiteX4" fmla="*/ 0 w 137335"/>
                <a:gd name="connsiteY4" fmla="*/ 0 h 269819"/>
                <a:gd name="connsiteX5" fmla="*/ 68668 w 137335"/>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35" h="269819">
                  <a:moveTo>
                    <a:pt x="68668" y="0"/>
                  </a:moveTo>
                  <a:lnTo>
                    <a:pt x="137335" y="0"/>
                  </a:lnTo>
                  <a:lnTo>
                    <a:pt x="137335" y="269820"/>
                  </a:lnTo>
                  <a:lnTo>
                    <a:pt x="0" y="269820"/>
                  </a:lnTo>
                  <a:lnTo>
                    <a:pt x="0" y="0"/>
                  </a:lnTo>
                  <a:lnTo>
                    <a:pt x="68668" y="0"/>
                  </a:lnTo>
                </a:path>
              </a:pathLst>
            </a:custGeom>
            <a:solidFill>
              <a:schemeClr val="bg1">
                <a:lumMod val="95000"/>
              </a:schemeClr>
            </a:solidFill>
            <a:ln w="9525" cap="flat">
              <a:noFill/>
              <a:prstDash val="solid"/>
              <a:miter/>
            </a:ln>
          </p:spPr>
          <p:txBody>
            <a:bodyPr rtlCol="0" anchor="ctr"/>
            <a:lstStyle/>
            <a:p>
              <a:endParaRPr lang="en-US" sz="1200"/>
            </a:p>
          </p:txBody>
        </p:sp>
        <p:sp>
          <p:nvSpPr>
            <p:cNvPr id="33" name="Freeform 33">
              <a:extLst>
                <a:ext uri="{FF2B5EF4-FFF2-40B4-BE49-F238E27FC236}">
                  <a16:creationId xmlns:a16="http://schemas.microsoft.com/office/drawing/2014/main" id="{C78E4E72-D744-BA73-2325-6760224CAFC8}"/>
                </a:ext>
              </a:extLst>
            </p:cNvPr>
            <p:cNvSpPr/>
            <p:nvPr/>
          </p:nvSpPr>
          <p:spPr>
            <a:xfrm>
              <a:off x="1183670" y="2405528"/>
              <a:ext cx="3874236" cy="208681"/>
            </a:xfrm>
            <a:custGeom>
              <a:avLst/>
              <a:gdLst>
                <a:gd name="connsiteX0" fmla="*/ 2742111 w 5484348"/>
                <a:gd name="connsiteY0" fmla="*/ 0 h 269819"/>
                <a:gd name="connsiteX1" fmla="*/ 5484348 w 5484348"/>
                <a:gd name="connsiteY1" fmla="*/ 0 h 269819"/>
                <a:gd name="connsiteX2" fmla="*/ 5484348 w 5484348"/>
                <a:gd name="connsiteY2" fmla="*/ 269820 h 269819"/>
                <a:gd name="connsiteX3" fmla="*/ 0 w 5484348"/>
                <a:gd name="connsiteY3" fmla="*/ 269820 h 269819"/>
                <a:gd name="connsiteX4" fmla="*/ 0 w 5484348"/>
                <a:gd name="connsiteY4" fmla="*/ 0 h 269819"/>
                <a:gd name="connsiteX5" fmla="*/ 2742111 w 5484348"/>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4348" h="269819">
                  <a:moveTo>
                    <a:pt x="2742111" y="0"/>
                  </a:moveTo>
                  <a:lnTo>
                    <a:pt x="5484348" y="0"/>
                  </a:lnTo>
                  <a:lnTo>
                    <a:pt x="5484348" y="269820"/>
                  </a:lnTo>
                  <a:lnTo>
                    <a:pt x="0" y="269820"/>
                  </a:lnTo>
                  <a:lnTo>
                    <a:pt x="0" y="0"/>
                  </a:lnTo>
                  <a:lnTo>
                    <a:pt x="2742111" y="0"/>
                  </a:lnTo>
                </a:path>
              </a:pathLst>
            </a:custGeom>
            <a:solidFill>
              <a:schemeClr val="bg1">
                <a:lumMod val="75000"/>
              </a:schemeClr>
            </a:solidFill>
            <a:ln w="9525" cap="flat">
              <a:noFill/>
              <a:prstDash val="solid"/>
              <a:miter/>
            </a:ln>
          </p:spPr>
          <p:txBody>
            <a:bodyPr rtlCol="0" anchor="ctr"/>
            <a:lstStyle/>
            <a:p>
              <a:endParaRPr lang="en-US" sz="1200"/>
            </a:p>
          </p:txBody>
        </p:sp>
        <p:sp>
          <p:nvSpPr>
            <p:cNvPr id="34" name="Freeform 34">
              <a:extLst>
                <a:ext uri="{FF2B5EF4-FFF2-40B4-BE49-F238E27FC236}">
                  <a16:creationId xmlns:a16="http://schemas.microsoft.com/office/drawing/2014/main" id="{7C5FFFED-4036-F46C-AEDE-3A20AE28E739}"/>
                </a:ext>
              </a:extLst>
            </p:cNvPr>
            <p:cNvSpPr/>
            <p:nvPr/>
          </p:nvSpPr>
          <p:spPr>
            <a:xfrm>
              <a:off x="1364718" y="2405528"/>
              <a:ext cx="3693188" cy="208681"/>
            </a:xfrm>
            <a:custGeom>
              <a:avLst/>
              <a:gdLst>
                <a:gd name="connsiteX0" fmla="*/ 2614093 w 5228057"/>
                <a:gd name="connsiteY0" fmla="*/ 0 h 269819"/>
                <a:gd name="connsiteX1" fmla="*/ 5228058 w 5228057"/>
                <a:gd name="connsiteY1" fmla="*/ 0 h 269819"/>
                <a:gd name="connsiteX2" fmla="*/ 5228058 w 5228057"/>
                <a:gd name="connsiteY2" fmla="*/ 269820 h 269819"/>
                <a:gd name="connsiteX3" fmla="*/ 0 w 5228057"/>
                <a:gd name="connsiteY3" fmla="*/ 269820 h 269819"/>
                <a:gd name="connsiteX4" fmla="*/ 0 w 5228057"/>
                <a:gd name="connsiteY4" fmla="*/ 0 h 269819"/>
                <a:gd name="connsiteX5" fmla="*/ 2614093 w 5228057"/>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057" h="269819">
                  <a:moveTo>
                    <a:pt x="2614093" y="0"/>
                  </a:moveTo>
                  <a:lnTo>
                    <a:pt x="5228058" y="0"/>
                  </a:lnTo>
                  <a:lnTo>
                    <a:pt x="5228058" y="269820"/>
                  </a:lnTo>
                  <a:lnTo>
                    <a:pt x="0" y="269820"/>
                  </a:lnTo>
                  <a:lnTo>
                    <a:pt x="0" y="0"/>
                  </a:lnTo>
                  <a:lnTo>
                    <a:pt x="2614093" y="0"/>
                  </a:lnTo>
                </a:path>
              </a:pathLst>
            </a:custGeom>
            <a:solidFill>
              <a:srgbClr val="67BB6E"/>
            </a:solidFill>
            <a:ln w="9525" cap="flat">
              <a:noFill/>
              <a:prstDash val="solid"/>
              <a:miter/>
            </a:ln>
          </p:spPr>
          <p:txBody>
            <a:bodyPr rtlCol="0" anchor="ctr"/>
            <a:lstStyle/>
            <a:p>
              <a:endParaRPr lang="en-US" sz="1200"/>
            </a:p>
          </p:txBody>
        </p:sp>
        <p:sp>
          <p:nvSpPr>
            <p:cNvPr id="35" name="Freeform 35">
              <a:extLst>
                <a:ext uri="{FF2B5EF4-FFF2-40B4-BE49-F238E27FC236}">
                  <a16:creationId xmlns:a16="http://schemas.microsoft.com/office/drawing/2014/main" id="{6B0AD9EB-7677-B826-4E1C-92EC902BB16D}"/>
                </a:ext>
              </a:extLst>
            </p:cNvPr>
            <p:cNvSpPr/>
            <p:nvPr/>
          </p:nvSpPr>
          <p:spPr>
            <a:xfrm>
              <a:off x="1765766" y="2405528"/>
              <a:ext cx="3292139" cy="208681"/>
            </a:xfrm>
            <a:custGeom>
              <a:avLst/>
              <a:gdLst>
                <a:gd name="connsiteX0" fmla="*/ 2330105 w 4660336"/>
                <a:gd name="connsiteY0" fmla="*/ 0 h 269819"/>
                <a:gd name="connsiteX1" fmla="*/ 4660337 w 4660336"/>
                <a:gd name="connsiteY1" fmla="*/ 0 h 269819"/>
                <a:gd name="connsiteX2" fmla="*/ 4660337 w 4660336"/>
                <a:gd name="connsiteY2" fmla="*/ 269820 h 269819"/>
                <a:gd name="connsiteX3" fmla="*/ 0 w 4660336"/>
                <a:gd name="connsiteY3" fmla="*/ 269820 h 269819"/>
                <a:gd name="connsiteX4" fmla="*/ 0 w 4660336"/>
                <a:gd name="connsiteY4" fmla="*/ 0 h 269819"/>
                <a:gd name="connsiteX5" fmla="*/ 2330105 w 4660336"/>
                <a:gd name="connsiteY5" fmla="*/ 0 h 2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0336" h="269819">
                  <a:moveTo>
                    <a:pt x="2330105" y="0"/>
                  </a:moveTo>
                  <a:lnTo>
                    <a:pt x="4660337" y="0"/>
                  </a:lnTo>
                  <a:lnTo>
                    <a:pt x="4660337" y="269820"/>
                  </a:lnTo>
                  <a:lnTo>
                    <a:pt x="0" y="269820"/>
                  </a:lnTo>
                  <a:lnTo>
                    <a:pt x="0" y="0"/>
                  </a:lnTo>
                  <a:lnTo>
                    <a:pt x="2330105" y="0"/>
                  </a:lnTo>
                </a:path>
              </a:pathLst>
            </a:custGeom>
            <a:solidFill>
              <a:srgbClr val="0095FF"/>
            </a:solidFill>
            <a:ln w="9525" cap="flat">
              <a:noFill/>
              <a:prstDash val="solid"/>
              <a:miter/>
            </a:ln>
          </p:spPr>
          <p:txBody>
            <a:bodyPr rtlCol="0" anchor="ctr"/>
            <a:lstStyle/>
            <a:p>
              <a:endParaRPr lang="en-US" sz="1200"/>
            </a:p>
          </p:txBody>
        </p:sp>
        <p:sp>
          <p:nvSpPr>
            <p:cNvPr id="154" name="Freeform 153">
              <a:extLst>
                <a:ext uri="{FF2B5EF4-FFF2-40B4-BE49-F238E27FC236}">
                  <a16:creationId xmlns:a16="http://schemas.microsoft.com/office/drawing/2014/main" id="{5FAE18DB-9038-AB1F-C032-53090E6F4DD6}"/>
                </a:ext>
              </a:extLst>
            </p:cNvPr>
            <p:cNvSpPr/>
            <p:nvPr/>
          </p:nvSpPr>
          <p:spPr>
            <a:xfrm>
              <a:off x="1010555" y="2509868"/>
              <a:ext cx="24164" cy="7367"/>
            </a:xfrm>
            <a:custGeom>
              <a:avLst/>
              <a:gdLst>
                <a:gd name="connsiteX0" fmla="*/ 34206 w 34206"/>
                <a:gd name="connsiteY0" fmla="*/ 0 h 9525"/>
                <a:gd name="connsiteX1" fmla="*/ 0 w 34206"/>
                <a:gd name="connsiteY1" fmla="*/ 0 h 9525"/>
              </a:gdLst>
              <a:ahLst/>
              <a:cxnLst>
                <a:cxn ang="0">
                  <a:pos x="connsiteX0" y="connsiteY0"/>
                </a:cxn>
                <a:cxn ang="0">
                  <a:pos x="connsiteX1" y="connsiteY1"/>
                </a:cxn>
              </a:cxnLst>
              <a:rect l="l" t="t" r="r" b="b"/>
              <a:pathLst>
                <a:path w="34206" h="9525">
                  <a:moveTo>
                    <a:pt x="34206" y="0"/>
                  </a:moveTo>
                  <a:lnTo>
                    <a:pt x="0" y="0"/>
                  </a:lnTo>
                </a:path>
              </a:pathLst>
            </a:custGeom>
            <a:ln w="9144" cap="flat">
              <a:solidFill>
                <a:srgbClr val="86898B"/>
              </a:solidFill>
              <a:prstDash val="solid"/>
              <a:miter/>
            </a:ln>
          </p:spPr>
          <p:txBody>
            <a:bodyPr rtlCol="0" anchor="ctr"/>
            <a:lstStyle/>
            <a:p>
              <a:endParaRPr lang="en-US" sz="1200"/>
            </a:p>
          </p:txBody>
        </p:sp>
        <p:sp>
          <p:nvSpPr>
            <p:cNvPr id="453" name="Freeform 125">
              <a:extLst>
                <a:ext uri="{FF2B5EF4-FFF2-40B4-BE49-F238E27FC236}">
                  <a16:creationId xmlns:a16="http://schemas.microsoft.com/office/drawing/2014/main" id="{24EB2C43-1350-5BFE-E668-F662102390C7}"/>
                </a:ext>
              </a:extLst>
            </p:cNvPr>
            <p:cNvSpPr>
              <a:spLocks noChangeAspect="1"/>
            </p:cNvSpPr>
            <p:nvPr/>
          </p:nvSpPr>
          <p:spPr>
            <a:xfrm>
              <a:off x="4985867" y="2455868"/>
              <a:ext cx="95999" cy="108000"/>
            </a:xfrm>
            <a:custGeom>
              <a:avLst/>
              <a:gdLst>
                <a:gd name="connsiteX0" fmla="*/ 24506 w 49012"/>
                <a:gd name="connsiteY0" fmla="*/ 0 h 55138"/>
                <a:gd name="connsiteX1" fmla="*/ 30633 w 49012"/>
                <a:gd name="connsiteY1" fmla="*/ 18380 h 55138"/>
                <a:gd name="connsiteX2" fmla="*/ 49012 w 49012"/>
                <a:gd name="connsiteY2" fmla="*/ 18380 h 55138"/>
                <a:gd name="connsiteX3" fmla="*/ 36759 w 49012"/>
                <a:gd name="connsiteY3" fmla="*/ 30633 h 55138"/>
                <a:gd name="connsiteX4" fmla="*/ 42885 w 49012"/>
                <a:gd name="connsiteY4" fmla="*/ 55138 h 55138"/>
                <a:gd name="connsiteX5" fmla="*/ 24506 w 49012"/>
                <a:gd name="connsiteY5" fmla="*/ 36759 h 55138"/>
                <a:gd name="connsiteX6" fmla="*/ 6127 w 49012"/>
                <a:gd name="connsiteY6" fmla="*/ 55138 h 55138"/>
                <a:gd name="connsiteX7" fmla="*/ 12253 w 49012"/>
                <a:gd name="connsiteY7" fmla="*/ 30633 h 55138"/>
                <a:gd name="connsiteX8" fmla="*/ 0 w 49012"/>
                <a:gd name="connsiteY8" fmla="*/ 18380 h 55138"/>
                <a:gd name="connsiteX9" fmla="*/ 18379 w 49012"/>
                <a:gd name="connsiteY9" fmla="*/ 18380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2" h="55138">
                  <a:moveTo>
                    <a:pt x="24506" y="0"/>
                  </a:moveTo>
                  <a:lnTo>
                    <a:pt x="30633" y="18380"/>
                  </a:lnTo>
                  <a:lnTo>
                    <a:pt x="49012" y="18380"/>
                  </a:lnTo>
                  <a:lnTo>
                    <a:pt x="36759" y="30633"/>
                  </a:lnTo>
                  <a:lnTo>
                    <a:pt x="42885" y="55138"/>
                  </a:lnTo>
                  <a:lnTo>
                    <a:pt x="24506" y="36759"/>
                  </a:lnTo>
                  <a:lnTo>
                    <a:pt x="6127" y="55138"/>
                  </a:lnTo>
                  <a:lnTo>
                    <a:pt x="12253" y="30633"/>
                  </a:lnTo>
                  <a:lnTo>
                    <a:pt x="0" y="18380"/>
                  </a:lnTo>
                  <a:lnTo>
                    <a:pt x="18379" y="18380"/>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502" name="Rectangle 501">
              <a:extLst>
                <a:ext uri="{FF2B5EF4-FFF2-40B4-BE49-F238E27FC236}">
                  <a16:creationId xmlns:a16="http://schemas.microsoft.com/office/drawing/2014/main" id="{B8BB765C-971C-7D37-0ED9-AF5DCCE1B20C}"/>
                </a:ext>
              </a:extLst>
            </p:cNvPr>
            <p:cNvSpPr/>
            <p:nvPr/>
          </p:nvSpPr>
          <p:spPr>
            <a:xfrm>
              <a:off x="5133733" y="2430069"/>
              <a:ext cx="167821" cy="1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515" name="Freeform: Shape 514" descr="Arrow Right outline">
              <a:extLst>
                <a:ext uri="{FF2B5EF4-FFF2-40B4-BE49-F238E27FC236}">
                  <a16:creationId xmlns:a16="http://schemas.microsoft.com/office/drawing/2014/main" id="{842BD9B3-5A4E-8985-3213-DE35A0EC5B7A}"/>
                </a:ext>
              </a:extLst>
            </p:cNvPr>
            <p:cNvSpPr>
              <a:spLocks noChangeAspect="1"/>
            </p:cNvSpPr>
            <p:nvPr/>
          </p:nvSpPr>
          <p:spPr>
            <a:xfrm>
              <a:off x="5088036" y="2455868"/>
              <a:ext cx="121081" cy="108000"/>
            </a:xfrm>
            <a:custGeom>
              <a:avLst/>
              <a:gdLst>
                <a:gd name="connsiteX0" fmla="*/ 59515 w 112657"/>
                <a:gd name="connsiteY0" fmla="*/ 704 h 80217"/>
                <a:gd name="connsiteX1" fmla="*/ 111640 w 112657"/>
                <a:gd name="connsiteY1" fmla="*/ 38305 h 80217"/>
                <a:gd name="connsiteX2" fmla="*/ 111640 w 112657"/>
                <a:gd name="connsiteY2" fmla="*/ 41850 h 80217"/>
                <a:gd name="connsiteX3" fmla="*/ 59515 w 112657"/>
                <a:gd name="connsiteY3" fmla="*/ 79452 h 80217"/>
                <a:gd name="connsiteX4" fmla="*/ 59430 w 112657"/>
                <a:gd name="connsiteY4" fmla="*/ 79514 h 80217"/>
                <a:gd name="connsiteX5" fmla="*/ 54516 w 112657"/>
                <a:gd name="connsiteY5" fmla="*/ 79452 h 80217"/>
                <a:gd name="connsiteX6" fmla="*/ 54601 w 112657"/>
                <a:gd name="connsiteY6" fmla="*/ 75907 h 80217"/>
                <a:gd name="connsiteX7" fmla="*/ 100735 w 112657"/>
                <a:gd name="connsiteY7" fmla="*/ 42627 h 80217"/>
                <a:gd name="connsiteX8" fmla="*/ 100745 w 112657"/>
                <a:gd name="connsiteY8" fmla="*/ 42610 h 80217"/>
                <a:gd name="connsiteX9" fmla="*/ 100711 w 112657"/>
                <a:gd name="connsiteY9" fmla="*/ 42585 h 80217"/>
                <a:gd name="connsiteX10" fmla="*/ 0 w 112657"/>
                <a:gd name="connsiteY10" fmla="*/ 42585 h 80217"/>
                <a:gd name="connsiteX11" fmla="*/ 0 w 112657"/>
                <a:gd name="connsiteY11" fmla="*/ 37571 h 80217"/>
                <a:gd name="connsiteX12" fmla="*/ 100711 w 112657"/>
                <a:gd name="connsiteY12" fmla="*/ 37571 h 80217"/>
                <a:gd name="connsiteX13" fmla="*/ 100735 w 112657"/>
                <a:gd name="connsiteY13" fmla="*/ 37564 h 80217"/>
                <a:gd name="connsiteX14" fmla="*/ 100735 w 112657"/>
                <a:gd name="connsiteY14" fmla="*/ 37528 h 80217"/>
                <a:gd name="connsiteX15" fmla="*/ 54601 w 112657"/>
                <a:gd name="connsiteY15" fmla="*/ 4248 h 80217"/>
                <a:gd name="connsiteX16" fmla="*/ 54601 w 112657"/>
                <a:gd name="connsiteY16" fmla="*/ 765 h 80217"/>
                <a:gd name="connsiteX17" fmla="*/ 59515 w 112657"/>
                <a:gd name="connsiteY17" fmla="*/ 704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657" h="80217">
                  <a:moveTo>
                    <a:pt x="59515" y="704"/>
                  </a:moveTo>
                  <a:lnTo>
                    <a:pt x="111640" y="38305"/>
                  </a:lnTo>
                  <a:cubicBezTo>
                    <a:pt x="112996" y="39284"/>
                    <a:pt x="112996" y="40871"/>
                    <a:pt x="111640" y="41850"/>
                  </a:cubicBezTo>
                  <a:lnTo>
                    <a:pt x="59515" y="79452"/>
                  </a:lnTo>
                  <a:cubicBezTo>
                    <a:pt x="59488" y="79473"/>
                    <a:pt x="59459" y="79493"/>
                    <a:pt x="59430" y="79514"/>
                  </a:cubicBezTo>
                  <a:cubicBezTo>
                    <a:pt x="58050" y="80475"/>
                    <a:pt x="55849" y="80448"/>
                    <a:pt x="54516" y="79452"/>
                  </a:cubicBezTo>
                  <a:cubicBezTo>
                    <a:pt x="53182" y="78456"/>
                    <a:pt x="53221" y="76869"/>
                    <a:pt x="54601" y="75907"/>
                  </a:cubicBezTo>
                  <a:lnTo>
                    <a:pt x="100735" y="42627"/>
                  </a:lnTo>
                  <a:cubicBezTo>
                    <a:pt x="100741" y="42623"/>
                    <a:pt x="100745" y="42616"/>
                    <a:pt x="100745" y="42610"/>
                  </a:cubicBezTo>
                  <a:cubicBezTo>
                    <a:pt x="100745" y="42596"/>
                    <a:pt x="100730" y="42585"/>
                    <a:pt x="100711" y="42585"/>
                  </a:cubicBezTo>
                  <a:lnTo>
                    <a:pt x="0" y="42585"/>
                  </a:lnTo>
                  <a:lnTo>
                    <a:pt x="0" y="37571"/>
                  </a:lnTo>
                  <a:lnTo>
                    <a:pt x="100711" y="37571"/>
                  </a:lnTo>
                  <a:cubicBezTo>
                    <a:pt x="100719" y="37571"/>
                    <a:pt x="100728" y="37569"/>
                    <a:pt x="100735" y="37564"/>
                  </a:cubicBezTo>
                  <a:cubicBezTo>
                    <a:pt x="100748" y="37555"/>
                    <a:pt x="100748" y="37538"/>
                    <a:pt x="100735" y="37528"/>
                  </a:cubicBezTo>
                  <a:lnTo>
                    <a:pt x="54601" y="4248"/>
                  </a:lnTo>
                  <a:cubicBezTo>
                    <a:pt x="53300" y="3277"/>
                    <a:pt x="53300" y="1737"/>
                    <a:pt x="54601" y="765"/>
                  </a:cubicBezTo>
                  <a:cubicBezTo>
                    <a:pt x="55935" y="-231"/>
                    <a:pt x="58135" y="-258"/>
                    <a:pt x="59515" y="704"/>
                  </a:cubicBezTo>
                  <a:close/>
                </a:path>
              </a:pathLst>
            </a:custGeom>
            <a:solidFill>
              <a:srgbClr val="000000"/>
            </a:solidFill>
            <a:ln w="12700" cap="flat">
              <a:solidFill>
                <a:srgbClr val="000000"/>
              </a:solidFill>
              <a:prstDash val="solid"/>
              <a:miter/>
            </a:ln>
          </p:spPr>
          <p:txBody>
            <a:bodyPr rtlCol="0" anchor="ctr"/>
            <a:lstStyle/>
            <a:p>
              <a:endParaRPr lang="en-US" sz="1200"/>
            </a:p>
          </p:txBody>
        </p:sp>
      </p:grpSp>
      <p:grpSp>
        <p:nvGrpSpPr>
          <p:cNvPr id="120" name="Group 119">
            <a:extLst>
              <a:ext uri="{FF2B5EF4-FFF2-40B4-BE49-F238E27FC236}">
                <a16:creationId xmlns:a16="http://schemas.microsoft.com/office/drawing/2014/main" id="{E9AAEF01-3857-84F7-BA0A-09A9E4B217E0}"/>
              </a:ext>
            </a:extLst>
          </p:cNvPr>
          <p:cNvGrpSpPr/>
          <p:nvPr/>
        </p:nvGrpSpPr>
        <p:grpSpPr>
          <a:xfrm>
            <a:off x="589417" y="4593136"/>
            <a:ext cx="3846845" cy="1389441"/>
            <a:chOff x="494770" y="4949775"/>
            <a:chExt cx="3846845" cy="1389441"/>
          </a:xfrm>
        </p:grpSpPr>
        <p:sp>
          <p:nvSpPr>
            <p:cNvPr id="507" name="TextBox 506">
              <a:extLst>
                <a:ext uri="{FF2B5EF4-FFF2-40B4-BE49-F238E27FC236}">
                  <a16:creationId xmlns:a16="http://schemas.microsoft.com/office/drawing/2014/main" id="{6BBFCC47-7B2D-DCFA-7C26-E0D557D2ACC6}"/>
                </a:ext>
              </a:extLst>
            </p:cNvPr>
            <p:cNvSpPr txBox="1"/>
            <p:nvPr/>
          </p:nvSpPr>
          <p:spPr>
            <a:xfrm>
              <a:off x="2528298" y="5657863"/>
              <a:ext cx="1148071" cy="276999"/>
            </a:xfrm>
            <a:prstGeom prst="rect">
              <a:avLst/>
            </a:prstGeom>
            <a:noFill/>
          </p:spPr>
          <p:txBody>
            <a:bodyPr wrap="none" rtlCol="0" anchor="ctr" anchorCtr="0">
              <a:spAutoFit/>
            </a:bodyPr>
            <a:lstStyle/>
            <a:p>
              <a:r>
                <a:rPr lang="en-US" sz="1200" spc="0" baseline="0" dirty="0">
                  <a:ln/>
                  <a:solidFill>
                    <a:srgbClr val="000000"/>
                  </a:solidFill>
                  <a:latin typeface="Arial"/>
                  <a:cs typeface="Arial"/>
                  <a:sym typeface="Arial"/>
                  <a:rtl val="0"/>
                </a:rPr>
                <a:t>Confirmed PD</a:t>
              </a:r>
            </a:p>
          </p:txBody>
        </p:sp>
        <p:grpSp>
          <p:nvGrpSpPr>
            <p:cNvPr id="508" name="Group 507">
              <a:extLst>
                <a:ext uri="{FF2B5EF4-FFF2-40B4-BE49-F238E27FC236}">
                  <a16:creationId xmlns:a16="http://schemas.microsoft.com/office/drawing/2014/main" id="{E9C27AA9-2FA4-15A0-EAFC-0240E58459B5}"/>
                </a:ext>
              </a:extLst>
            </p:cNvPr>
            <p:cNvGrpSpPr/>
            <p:nvPr/>
          </p:nvGrpSpPr>
          <p:grpSpPr>
            <a:xfrm>
              <a:off x="2422686" y="5747727"/>
              <a:ext cx="42936" cy="97270"/>
              <a:chOff x="4007501" y="4389571"/>
              <a:chExt cx="32458" cy="60941"/>
            </a:xfrm>
          </p:grpSpPr>
          <p:sp>
            <p:nvSpPr>
              <p:cNvPr id="547" name="Freeform 158">
                <a:extLst>
                  <a:ext uri="{FF2B5EF4-FFF2-40B4-BE49-F238E27FC236}">
                    <a16:creationId xmlns:a16="http://schemas.microsoft.com/office/drawing/2014/main" id="{90A3B007-3C6A-E1FD-CADB-AD2DEE8AEF82}"/>
                  </a:ext>
                </a:extLst>
              </p:cNvPr>
              <p:cNvSpPr/>
              <p:nvPr/>
            </p:nvSpPr>
            <p:spPr>
              <a:xfrm>
                <a:off x="4023730" y="4395093"/>
                <a:ext cx="6729" cy="43166"/>
              </a:xfrm>
              <a:custGeom>
                <a:avLst/>
                <a:gdLst>
                  <a:gd name="connsiteX0" fmla="*/ 0 w 9525"/>
                  <a:gd name="connsiteY0" fmla="*/ 0 h 61105"/>
                  <a:gd name="connsiteX1" fmla="*/ 0 w 9525"/>
                  <a:gd name="connsiteY1" fmla="*/ 61106 h 61105"/>
                </a:gdLst>
                <a:ahLst/>
                <a:cxnLst>
                  <a:cxn ang="0">
                    <a:pos x="connsiteX0" y="connsiteY0"/>
                  </a:cxn>
                  <a:cxn ang="0">
                    <a:pos x="connsiteX1" y="connsiteY1"/>
                  </a:cxn>
                </a:cxnLst>
                <a:rect l="l" t="t" r="r" b="b"/>
                <a:pathLst>
                  <a:path w="9525" h="61105">
                    <a:moveTo>
                      <a:pt x="0" y="0"/>
                    </a:moveTo>
                    <a:lnTo>
                      <a:pt x="0" y="61106"/>
                    </a:lnTo>
                  </a:path>
                </a:pathLst>
              </a:custGeom>
              <a:ln w="9525" cap="sq">
                <a:solidFill>
                  <a:srgbClr val="000000"/>
                </a:solidFill>
                <a:prstDash val="solid"/>
                <a:miter/>
              </a:ln>
            </p:spPr>
            <p:txBody>
              <a:bodyPr rtlCol="0" anchor="ctr"/>
              <a:lstStyle/>
              <a:p>
                <a:endParaRPr lang="en-US" sz="1200"/>
              </a:p>
            </p:txBody>
          </p:sp>
          <p:sp>
            <p:nvSpPr>
              <p:cNvPr id="548" name="Freeform 159">
                <a:extLst>
                  <a:ext uri="{FF2B5EF4-FFF2-40B4-BE49-F238E27FC236}">
                    <a16:creationId xmlns:a16="http://schemas.microsoft.com/office/drawing/2014/main" id="{14C13D43-3FB1-5265-7BEC-B9CAA999E8FE}"/>
                  </a:ext>
                </a:extLst>
              </p:cNvPr>
              <p:cNvSpPr/>
              <p:nvPr/>
            </p:nvSpPr>
            <p:spPr>
              <a:xfrm>
                <a:off x="4007501" y="4389571"/>
                <a:ext cx="32458" cy="6729"/>
              </a:xfrm>
              <a:custGeom>
                <a:avLst/>
                <a:gdLst>
                  <a:gd name="connsiteX0" fmla="*/ 0 w 45948"/>
                  <a:gd name="connsiteY0" fmla="*/ 0 h 9525"/>
                  <a:gd name="connsiteX1" fmla="*/ 45948 w 45948"/>
                  <a:gd name="connsiteY1" fmla="*/ 0 h 9525"/>
                </a:gdLst>
                <a:ahLst/>
                <a:cxnLst>
                  <a:cxn ang="0">
                    <a:pos x="connsiteX0" y="connsiteY0"/>
                  </a:cxn>
                  <a:cxn ang="0">
                    <a:pos x="connsiteX1" y="connsiteY1"/>
                  </a:cxn>
                </a:cxnLst>
                <a:rect l="l" t="t" r="r" b="b"/>
                <a:pathLst>
                  <a:path w="45948" h="9525">
                    <a:moveTo>
                      <a:pt x="0" y="0"/>
                    </a:moveTo>
                    <a:lnTo>
                      <a:pt x="45948" y="0"/>
                    </a:lnTo>
                  </a:path>
                </a:pathLst>
              </a:custGeom>
              <a:ln w="9525" cap="sq">
                <a:solidFill>
                  <a:srgbClr val="000000"/>
                </a:solidFill>
                <a:prstDash val="solid"/>
                <a:miter/>
              </a:ln>
            </p:spPr>
            <p:txBody>
              <a:bodyPr rtlCol="0" anchor="ctr"/>
              <a:lstStyle/>
              <a:p>
                <a:endParaRPr lang="en-US" sz="1200"/>
              </a:p>
            </p:txBody>
          </p:sp>
          <p:sp>
            <p:nvSpPr>
              <p:cNvPr id="549" name="Freeform 160">
                <a:extLst>
                  <a:ext uri="{FF2B5EF4-FFF2-40B4-BE49-F238E27FC236}">
                    <a16:creationId xmlns:a16="http://schemas.microsoft.com/office/drawing/2014/main" id="{45D15725-D967-B236-BB32-FD9D1859B5B9}"/>
                  </a:ext>
                </a:extLst>
              </p:cNvPr>
              <p:cNvSpPr/>
              <p:nvPr/>
            </p:nvSpPr>
            <p:spPr>
              <a:xfrm>
                <a:off x="4007501" y="4443783"/>
                <a:ext cx="32458" cy="6729"/>
              </a:xfrm>
              <a:custGeom>
                <a:avLst/>
                <a:gdLst>
                  <a:gd name="connsiteX0" fmla="*/ 0 w 45948"/>
                  <a:gd name="connsiteY0" fmla="*/ 0 h 9525"/>
                  <a:gd name="connsiteX1" fmla="*/ 45948 w 45948"/>
                  <a:gd name="connsiteY1" fmla="*/ 0 h 9525"/>
                </a:gdLst>
                <a:ahLst/>
                <a:cxnLst>
                  <a:cxn ang="0">
                    <a:pos x="connsiteX0" y="connsiteY0"/>
                  </a:cxn>
                  <a:cxn ang="0">
                    <a:pos x="connsiteX1" y="connsiteY1"/>
                  </a:cxn>
                </a:cxnLst>
                <a:rect l="l" t="t" r="r" b="b"/>
                <a:pathLst>
                  <a:path w="45948" h="9525">
                    <a:moveTo>
                      <a:pt x="0" y="0"/>
                    </a:moveTo>
                    <a:lnTo>
                      <a:pt x="45948" y="0"/>
                    </a:lnTo>
                  </a:path>
                </a:pathLst>
              </a:custGeom>
              <a:ln w="9525" cap="sq">
                <a:solidFill>
                  <a:srgbClr val="000000"/>
                </a:solidFill>
                <a:prstDash val="solid"/>
                <a:miter/>
              </a:ln>
            </p:spPr>
            <p:txBody>
              <a:bodyPr rtlCol="0" anchor="ctr"/>
              <a:lstStyle/>
              <a:p>
                <a:endParaRPr lang="en-US" sz="1200"/>
              </a:p>
            </p:txBody>
          </p:sp>
        </p:grpSp>
        <p:grpSp>
          <p:nvGrpSpPr>
            <p:cNvPr id="516" name="Group 515">
              <a:extLst>
                <a:ext uri="{FF2B5EF4-FFF2-40B4-BE49-F238E27FC236}">
                  <a16:creationId xmlns:a16="http://schemas.microsoft.com/office/drawing/2014/main" id="{F53D2805-4613-3071-95F8-9479EB118EB5}"/>
                </a:ext>
              </a:extLst>
            </p:cNvPr>
            <p:cNvGrpSpPr/>
            <p:nvPr/>
          </p:nvGrpSpPr>
          <p:grpSpPr>
            <a:xfrm>
              <a:off x="1604717" y="5461822"/>
              <a:ext cx="501490" cy="276998"/>
              <a:chOff x="3989003" y="3611527"/>
              <a:chExt cx="379104" cy="173543"/>
            </a:xfrm>
          </p:grpSpPr>
          <p:sp>
            <p:nvSpPr>
              <p:cNvPr id="544" name="TextBox 543">
                <a:extLst>
                  <a:ext uri="{FF2B5EF4-FFF2-40B4-BE49-F238E27FC236}">
                    <a16:creationId xmlns:a16="http://schemas.microsoft.com/office/drawing/2014/main" id="{A5712655-4F3A-28AF-A09B-0513CDEE43FF}"/>
                  </a:ext>
                </a:extLst>
              </p:cNvPr>
              <p:cNvSpPr txBox="1"/>
              <p:nvPr/>
            </p:nvSpPr>
            <p:spPr>
              <a:xfrm>
                <a:off x="4067339" y="3611527"/>
                <a:ext cx="300768" cy="173543"/>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SD</a:t>
                </a:r>
              </a:p>
            </p:txBody>
          </p:sp>
          <p:sp>
            <p:nvSpPr>
              <p:cNvPr id="545" name="Freeform 172">
                <a:extLst>
                  <a:ext uri="{FF2B5EF4-FFF2-40B4-BE49-F238E27FC236}">
                    <a16:creationId xmlns:a16="http://schemas.microsoft.com/office/drawing/2014/main" id="{D97F8C7C-0AE9-4CC5-5D0D-52167AD61ED5}"/>
                  </a:ext>
                </a:extLst>
              </p:cNvPr>
              <p:cNvSpPr/>
              <p:nvPr/>
            </p:nvSpPr>
            <p:spPr>
              <a:xfrm>
                <a:off x="3989003" y="3655332"/>
                <a:ext cx="103687" cy="85933"/>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solidFill>
                <a:schemeClr val="bg1">
                  <a:lumMod val="75000"/>
                </a:schemeClr>
              </a:solidFill>
              <a:ln w="9525" cap="flat">
                <a:solidFill>
                  <a:schemeClr val="bg1">
                    <a:lumMod val="75000"/>
                  </a:schemeClr>
                </a:solidFill>
                <a:prstDash val="solid"/>
                <a:miter/>
              </a:ln>
            </p:spPr>
            <p:txBody>
              <a:bodyPr rtlCol="0" anchor="ctr"/>
              <a:lstStyle/>
              <a:p>
                <a:endParaRPr lang="en-US" sz="1200"/>
              </a:p>
            </p:txBody>
          </p:sp>
          <p:sp>
            <p:nvSpPr>
              <p:cNvPr id="546" name="Freeform 173">
                <a:extLst>
                  <a:ext uri="{FF2B5EF4-FFF2-40B4-BE49-F238E27FC236}">
                    <a16:creationId xmlns:a16="http://schemas.microsoft.com/office/drawing/2014/main" id="{8A9585C9-149C-E892-661E-2260DF50F7A8}"/>
                  </a:ext>
                </a:extLst>
              </p:cNvPr>
              <p:cNvSpPr/>
              <p:nvPr/>
            </p:nvSpPr>
            <p:spPr>
              <a:xfrm>
                <a:off x="3989014" y="3663077"/>
                <a:ext cx="70215" cy="70440"/>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noFill/>
              <a:ln w="4572" cap="sq">
                <a:noFill/>
                <a:prstDash val="solid"/>
                <a:miter/>
              </a:ln>
            </p:spPr>
            <p:txBody>
              <a:bodyPr rtlCol="0" anchor="ctr"/>
              <a:lstStyle/>
              <a:p>
                <a:endParaRPr lang="en-US" sz="1200"/>
              </a:p>
            </p:txBody>
          </p:sp>
        </p:grpSp>
        <p:grpSp>
          <p:nvGrpSpPr>
            <p:cNvPr id="517" name="Group 516">
              <a:extLst>
                <a:ext uri="{FF2B5EF4-FFF2-40B4-BE49-F238E27FC236}">
                  <a16:creationId xmlns:a16="http://schemas.microsoft.com/office/drawing/2014/main" id="{3E288609-DB48-3CCB-5806-ED2D346C887D}"/>
                </a:ext>
              </a:extLst>
            </p:cNvPr>
            <p:cNvGrpSpPr/>
            <p:nvPr/>
          </p:nvGrpSpPr>
          <p:grpSpPr>
            <a:xfrm>
              <a:off x="1604722" y="5231517"/>
              <a:ext cx="527112" cy="276998"/>
              <a:chOff x="3989023" y="3526756"/>
              <a:chExt cx="398473" cy="173543"/>
            </a:xfrm>
          </p:grpSpPr>
          <p:sp>
            <p:nvSpPr>
              <p:cNvPr id="542" name="TextBox 541">
                <a:extLst>
                  <a:ext uri="{FF2B5EF4-FFF2-40B4-BE49-F238E27FC236}">
                    <a16:creationId xmlns:a16="http://schemas.microsoft.com/office/drawing/2014/main" id="{EE4B1D59-5E96-BA5F-9956-2396A53292AF}"/>
                  </a:ext>
                </a:extLst>
              </p:cNvPr>
              <p:cNvSpPr txBox="1"/>
              <p:nvPr/>
            </p:nvSpPr>
            <p:spPr>
              <a:xfrm>
                <a:off x="4067339" y="3526756"/>
                <a:ext cx="320157" cy="173543"/>
              </a:xfrm>
              <a:prstGeom prst="rect">
                <a:avLst/>
              </a:prstGeom>
              <a:noFill/>
            </p:spPr>
            <p:txBody>
              <a:bodyPr wrap="none" rtlCol="0" anchor="ctr" anchorCtr="0">
                <a:spAutoFit/>
              </a:bodyPr>
              <a:lstStyle/>
              <a:p>
                <a:pPr algn="l"/>
                <a:r>
                  <a:rPr lang="en-US" sz="1200" spc="0" baseline="0" dirty="0">
                    <a:ln/>
                    <a:solidFill>
                      <a:srgbClr val="000000"/>
                    </a:solidFill>
                    <a:latin typeface="Arial"/>
                    <a:cs typeface="Arial"/>
                    <a:sym typeface="Arial"/>
                    <a:rtl val="0"/>
                  </a:rPr>
                  <a:t>MR</a:t>
                </a:r>
              </a:p>
            </p:txBody>
          </p:sp>
          <p:sp>
            <p:nvSpPr>
              <p:cNvPr id="543" name="Freeform 175">
                <a:extLst>
                  <a:ext uri="{FF2B5EF4-FFF2-40B4-BE49-F238E27FC236}">
                    <a16:creationId xmlns:a16="http://schemas.microsoft.com/office/drawing/2014/main" id="{E693AF1A-F6A0-8083-9AF0-EDD27411D1C1}"/>
                  </a:ext>
                </a:extLst>
              </p:cNvPr>
              <p:cNvSpPr/>
              <p:nvPr/>
            </p:nvSpPr>
            <p:spPr>
              <a:xfrm>
                <a:off x="3989023" y="3578363"/>
                <a:ext cx="103687" cy="85933"/>
              </a:xfrm>
              <a:custGeom>
                <a:avLst/>
                <a:gdLst>
                  <a:gd name="connsiteX0" fmla="*/ 49778 w 99396"/>
                  <a:gd name="connsiteY0" fmla="*/ 0 h 99554"/>
                  <a:gd name="connsiteX1" fmla="*/ 99396 w 99396"/>
                  <a:gd name="connsiteY1" fmla="*/ 0 h 99554"/>
                  <a:gd name="connsiteX2" fmla="*/ 99396 w 99396"/>
                  <a:gd name="connsiteY2" fmla="*/ 99555 h 99554"/>
                  <a:gd name="connsiteX3" fmla="*/ 0 w 99396"/>
                  <a:gd name="connsiteY3" fmla="*/ 99555 h 99554"/>
                  <a:gd name="connsiteX4" fmla="*/ 0 w 99396"/>
                  <a:gd name="connsiteY4" fmla="*/ 0 h 99554"/>
                  <a:gd name="connsiteX5" fmla="*/ 49778 w 99396"/>
                  <a:gd name="connsiteY5" fmla="*/ 0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554">
                    <a:moveTo>
                      <a:pt x="49778" y="0"/>
                    </a:moveTo>
                    <a:lnTo>
                      <a:pt x="99396" y="0"/>
                    </a:lnTo>
                    <a:lnTo>
                      <a:pt x="99396" y="99555"/>
                    </a:lnTo>
                    <a:lnTo>
                      <a:pt x="0" y="99555"/>
                    </a:lnTo>
                    <a:lnTo>
                      <a:pt x="0" y="0"/>
                    </a:lnTo>
                    <a:lnTo>
                      <a:pt x="49778" y="0"/>
                    </a:lnTo>
                  </a:path>
                </a:pathLst>
              </a:custGeom>
              <a:solidFill>
                <a:schemeClr val="bg1">
                  <a:lumMod val="50000"/>
                </a:schemeClr>
              </a:solidFill>
              <a:ln w="9525" cap="flat">
                <a:solidFill>
                  <a:schemeClr val="bg1">
                    <a:lumMod val="50000"/>
                  </a:schemeClr>
                </a:solidFill>
                <a:prstDash val="solid"/>
                <a:miter/>
              </a:ln>
            </p:spPr>
            <p:txBody>
              <a:bodyPr rtlCol="0" anchor="ctr"/>
              <a:lstStyle/>
              <a:p>
                <a:endParaRPr lang="en-US" sz="1200"/>
              </a:p>
            </p:txBody>
          </p:sp>
        </p:grpSp>
        <p:sp>
          <p:nvSpPr>
            <p:cNvPr id="518" name="Freeform 176">
              <a:extLst>
                <a:ext uri="{FF2B5EF4-FFF2-40B4-BE49-F238E27FC236}">
                  <a16:creationId xmlns:a16="http://schemas.microsoft.com/office/drawing/2014/main" id="{C78D9F94-F625-7DB9-B620-B3960BB0B88A}"/>
                </a:ext>
              </a:extLst>
            </p:cNvPr>
            <p:cNvSpPr/>
            <p:nvPr/>
          </p:nvSpPr>
          <p:spPr>
            <a:xfrm>
              <a:off x="1604726" y="5310701"/>
              <a:ext cx="92883" cy="112252"/>
            </a:xfrm>
            <a:custGeom>
              <a:avLst/>
              <a:gdLst>
                <a:gd name="connsiteX0" fmla="*/ 49778 w 99396"/>
                <a:gd name="connsiteY0" fmla="*/ 0 h 99554"/>
                <a:gd name="connsiteX1" fmla="*/ 99396 w 99396"/>
                <a:gd name="connsiteY1" fmla="*/ 0 h 99554"/>
                <a:gd name="connsiteX2" fmla="*/ 99396 w 99396"/>
                <a:gd name="connsiteY2" fmla="*/ 99555 h 99554"/>
                <a:gd name="connsiteX3" fmla="*/ 0 w 99396"/>
                <a:gd name="connsiteY3" fmla="*/ 99555 h 99554"/>
                <a:gd name="connsiteX4" fmla="*/ 0 w 99396"/>
                <a:gd name="connsiteY4" fmla="*/ 0 h 99554"/>
                <a:gd name="connsiteX5" fmla="*/ 49778 w 99396"/>
                <a:gd name="connsiteY5" fmla="*/ 0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554">
                  <a:moveTo>
                    <a:pt x="49778" y="0"/>
                  </a:moveTo>
                  <a:lnTo>
                    <a:pt x="99396" y="0"/>
                  </a:lnTo>
                  <a:lnTo>
                    <a:pt x="99396" y="99555"/>
                  </a:lnTo>
                  <a:lnTo>
                    <a:pt x="0" y="99555"/>
                  </a:lnTo>
                  <a:lnTo>
                    <a:pt x="0" y="0"/>
                  </a:lnTo>
                  <a:lnTo>
                    <a:pt x="49778" y="0"/>
                  </a:lnTo>
                </a:path>
              </a:pathLst>
            </a:custGeom>
            <a:noFill/>
            <a:ln w="4572" cap="sq">
              <a:noFill/>
              <a:prstDash val="solid"/>
              <a:miter/>
            </a:ln>
          </p:spPr>
          <p:txBody>
            <a:bodyPr rtlCol="0" anchor="ctr"/>
            <a:lstStyle/>
            <a:p>
              <a:endParaRPr lang="en-US" sz="1200"/>
            </a:p>
          </p:txBody>
        </p:sp>
        <p:grpSp>
          <p:nvGrpSpPr>
            <p:cNvPr id="519" name="Group 518">
              <a:extLst>
                <a:ext uri="{FF2B5EF4-FFF2-40B4-BE49-F238E27FC236}">
                  <a16:creationId xmlns:a16="http://schemas.microsoft.com/office/drawing/2014/main" id="{CECAFF98-84E5-EA84-032C-EECC17F0C33B}"/>
                </a:ext>
              </a:extLst>
            </p:cNvPr>
            <p:cNvGrpSpPr/>
            <p:nvPr/>
          </p:nvGrpSpPr>
          <p:grpSpPr>
            <a:xfrm>
              <a:off x="604690" y="5860335"/>
              <a:ext cx="501439" cy="276998"/>
              <a:chOff x="3989043" y="3575924"/>
              <a:chExt cx="379065" cy="173543"/>
            </a:xfrm>
          </p:grpSpPr>
          <p:sp>
            <p:nvSpPr>
              <p:cNvPr id="540" name="TextBox 539">
                <a:extLst>
                  <a:ext uri="{FF2B5EF4-FFF2-40B4-BE49-F238E27FC236}">
                    <a16:creationId xmlns:a16="http://schemas.microsoft.com/office/drawing/2014/main" id="{ABC38A6D-FB11-592A-9FF2-564B1A0BAD26}"/>
                  </a:ext>
                </a:extLst>
              </p:cNvPr>
              <p:cNvSpPr txBox="1"/>
              <p:nvPr/>
            </p:nvSpPr>
            <p:spPr>
              <a:xfrm>
                <a:off x="4067339" y="3575924"/>
                <a:ext cx="300769" cy="173543"/>
              </a:xfrm>
              <a:prstGeom prst="rect">
                <a:avLst/>
              </a:prstGeom>
              <a:noFill/>
            </p:spPr>
            <p:txBody>
              <a:bodyPr wrap="none" rtlCol="0" anchor="ctr" anchorCtr="0">
                <a:spAutoFit/>
              </a:bodyPr>
              <a:lstStyle/>
              <a:p>
                <a:pPr algn="l"/>
                <a:r>
                  <a:rPr lang="en-US" sz="1200" spc="0" baseline="0" dirty="0">
                    <a:ln/>
                    <a:solidFill>
                      <a:srgbClr val="000000"/>
                    </a:solidFill>
                    <a:latin typeface="Arial"/>
                    <a:cs typeface="Arial"/>
                    <a:sym typeface="Arial"/>
                    <a:rtl val="0"/>
                  </a:rPr>
                  <a:t>PR</a:t>
                </a:r>
              </a:p>
            </p:txBody>
          </p:sp>
          <p:sp>
            <p:nvSpPr>
              <p:cNvPr id="541" name="Freeform 178">
                <a:extLst>
                  <a:ext uri="{FF2B5EF4-FFF2-40B4-BE49-F238E27FC236}">
                    <a16:creationId xmlns:a16="http://schemas.microsoft.com/office/drawing/2014/main" id="{CB50BE45-48BB-CFDE-1B02-20AC967A9898}"/>
                  </a:ext>
                </a:extLst>
              </p:cNvPr>
              <p:cNvSpPr/>
              <p:nvPr/>
            </p:nvSpPr>
            <p:spPr>
              <a:xfrm>
                <a:off x="3989043" y="3619729"/>
                <a:ext cx="103687" cy="85933"/>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solidFill>
                <a:srgbClr val="F8DF5A"/>
              </a:solidFill>
              <a:ln w="9525" cap="flat">
                <a:solidFill>
                  <a:srgbClr val="F8DF5A"/>
                </a:solidFill>
                <a:prstDash val="solid"/>
                <a:miter/>
              </a:ln>
            </p:spPr>
            <p:txBody>
              <a:bodyPr rtlCol="0" anchor="ctr"/>
              <a:lstStyle/>
              <a:p>
                <a:endParaRPr lang="en-US" sz="1200"/>
              </a:p>
            </p:txBody>
          </p:sp>
        </p:grpSp>
        <p:sp>
          <p:nvSpPr>
            <p:cNvPr id="520" name="Freeform 179">
              <a:extLst>
                <a:ext uri="{FF2B5EF4-FFF2-40B4-BE49-F238E27FC236}">
                  <a16:creationId xmlns:a16="http://schemas.microsoft.com/office/drawing/2014/main" id="{60ADE1D8-F3B8-94FD-24AE-115EA8A40B50}"/>
                </a:ext>
              </a:extLst>
            </p:cNvPr>
            <p:cNvSpPr/>
            <p:nvPr/>
          </p:nvSpPr>
          <p:spPr>
            <a:xfrm>
              <a:off x="604692" y="5725576"/>
              <a:ext cx="92883" cy="112432"/>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noFill/>
            <a:ln w="4572" cap="sq">
              <a:noFill/>
              <a:prstDash val="solid"/>
              <a:miter/>
            </a:ln>
          </p:spPr>
          <p:txBody>
            <a:bodyPr rtlCol="0" anchor="ctr"/>
            <a:lstStyle/>
            <a:p>
              <a:endParaRPr lang="en-US" sz="1200"/>
            </a:p>
          </p:txBody>
        </p:sp>
        <p:grpSp>
          <p:nvGrpSpPr>
            <p:cNvPr id="521" name="Group 520">
              <a:extLst>
                <a:ext uri="{FF2B5EF4-FFF2-40B4-BE49-F238E27FC236}">
                  <a16:creationId xmlns:a16="http://schemas.microsoft.com/office/drawing/2014/main" id="{2E48EAC4-0D97-D471-587E-B380E08E5AA2}"/>
                </a:ext>
              </a:extLst>
            </p:cNvPr>
            <p:cNvGrpSpPr/>
            <p:nvPr/>
          </p:nvGrpSpPr>
          <p:grpSpPr>
            <a:xfrm>
              <a:off x="604686" y="5665668"/>
              <a:ext cx="724228" cy="276998"/>
              <a:chOff x="3989063" y="3453961"/>
              <a:chExt cx="547484" cy="173543"/>
            </a:xfrm>
          </p:grpSpPr>
          <p:sp>
            <p:nvSpPr>
              <p:cNvPr id="538" name="TextBox 537">
                <a:extLst>
                  <a:ext uri="{FF2B5EF4-FFF2-40B4-BE49-F238E27FC236}">
                    <a16:creationId xmlns:a16="http://schemas.microsoft.com/office/drawing/2014/main" id="{28FB6445-C625-BC8F-6F33-CCB83FD4E0E7}"/>
                  </a:ext>
                </a:extLst>
              </p:cNvPr>
              <p:cNvSpPr txBox="1"/>
              <p:nvPr/>
            </p:nvSpPr>
            <p:spPr>
              <a:xfrm>
                <a:off x="4067339" y="3453961"/>
                <a:ext cx="469208" cy="173543"/>
              </a:xfrm>
              <a:prstGeom prst="rect">
                <a:avLst/>
              </a:prstGeom>
              <a:noFill/>
            </p:spPr>
            <p:txBody>
              <a:bodyPr wrap="none" rtlCol="0" anchor="ctr" anchorCtr="0">
                <a:spAutoFit/>
              </a:bodyPr>
              <a:lstStyle/>
              <a:p>
                <a:pPr algn="l"/>
                <a:r>
                  <a:rPr lang="en-US" sz="1200" spc="0" baseline="0" dirty="0">
                    <a:ln/>
                    <a:solidFill>
                      <a:srgbClr val="000000"/>
                    </a:solidFill>
                    <a:latin typeface="Arial"/>
                    <a:cs typeface="Arial"/>
                    <a:sym typeface="Arial"/>
                    <a:rtl val="0"/>
                  </a:rPr>
                  <a:t>VGPR</a:t>
                </a:r>
              </a:p>
            </p:txBody>
          </p:sp>
          <p:sp>
            <p:nvSpPr>
              <p:cNvPr id="539" name="Freeform 181">
                <a:extLst>
                  <a:ext uri="{FF2B5EF4-FFF2-40B4-BE49-F238E27FC236}">
                    <a16:creationId xmlns:a16="http://schemas.microsoft.com/office/drawing/2014/main" id="{97C9576C-CAC5-8DD4-2422-3E76E03C178F}"/>
                  </a:ext>
                </a:extLst>
              </p:cNvPr>
              <p:cNvSpPr/>
              <p:nvPr/>
            </p:nvSpPr>
            <p:spPr>
              <a:xfrm>
                <a:off x="3989063" y="3498128"/>
                <a:ext cx="103687" cy="85933"/>
              </a:xfrm>
              <a:custGeom>
                <a:avLst/>
                <a:gdLst>
                  <a:gd name="connsiteX0" fmla="*/ 49778 w 99396"/>
                  <a:gd name="connsiteY0" fmla="*/ 0 h 99555"/>
                  <a:gd name="connsiteX1" fmla="*/ 99396 w 99396"/>
                  <a:gd name="connsiteY1" fmla="*/ 0 h 99555"/>
                  <a:gd name="connsiteX2" fmla="*/ 99396 w 99396"/>
                  <a:gd name="connsiteY2" fmla="*/ 99555 h 99555"/>
                  <a:gd name="connsiteX3" fmla="*/ 0 w 99396"/>
                  <a:gd name="connsiteY3" fmla="*/ 99555 h 99555"/>
                  <a:gd name="connsiteX4" fmla="*/ 0 w 99396"/>
                  <a:gd name="connsiteY4" fmla="*/ 0 h 99555"/>
                  <a:gd name="connsiteX5" fmla="*/ 49778 w 99396"/>
                  <a:gd name="connsiteY5" fmla="*/ 0 h 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555">
                    <a:moveTo>
                      <a:pt x="49778" y="0"/>
                    </a:moveTo>
                    <a:lnTo>
                      <a:pt x="99396" y="0"/>
                    </a:lnTo>
                    <a:lnTo>
                      <a:pt x="99396" y="99555"/>
                    </a:lnTo>
                    <a:lnTo>
                      <a:pt x="0" y="99555"/>
                    </a:lnTo>
                    <a:lnTo>
                      <a:pt x="0" y="0"/>
                    </a:lnTo>
                    <a:lnTo>
                      <a:pt x="49778" y="0"/>
                    </a:lnTo>
                  </a:path>
                </a:pathLst>
              </a:custGeom>
              <a:solidFill>
                <a:srgbClr val="67BB6E"/>
              </a:solidFill>
              <a:ln w="9525" cap="flat">
                <a:solidFill>
                  <a:srgbClr val="67BB6E"/>
                </a:solidFill>
                <a:prstDash val="solid"/>
                <a:miter/>
              </a:ln>
            </p:spPr>
            <p:txBody>
              <a:bodyPr rtlCol="0" anchor="ctr"/>
              <a:lstStyle/>
              <a:p>
                <a:endParaRPr lang="en-US" sz="1200"/>
              </a:p>
            </p:txBody>
          </p:sp>
        </p:grpSp>
        <p:sp>
          <p:nvSpPr>
            <p:cNvPr id="522" name="Freeform 182">
              <a:extLst>
                <a:ext uri="{FF2B5EF4-FFF2-40B4-BE49-F238E27FC236}">
                  <a16:creationId xmlns:a16="http://schemas.microsoft.com/office/drawing/2014/main" id="{A275A65F-C7C4-A8EF-6D38-46204B5B1890}"/>
                </a:ext>
              </a:extLst>
            </p:cNvPr>
            <p:cNvSpPr/>
            <p:nvPr/>
          </p:nvSpPr>
          <p:spPr>
            <a:xfrm>
              <a:off x="604692" y="5748040"/>
              <a:ext cx="92883" cy="112252"/>
            </a:xfrm>
            <a:custGeom>
              <a:avLst/>
              <a:gdLst>
                <a:gd name="connsiteX0" fmla="*/ 49778 w 99396"/>
                <a:gd name="connsiteY0" fmla="*/ 0 h 99555"/>
                <a:gd name="connsiteX1" fmla="*/ 99396 w 99396"/>
                <a:gd name="connsiteY1" fmla="*/ 0 h 99555"/>
                <a:gd name="connsiteX2" fmla="*/ 99396 w 99396"/>
                <a:gd name="connsiteY2" fmla="*/ 99555 h 99555"/>
                <a:gd name="connsiteX3" fmla="*/ 0 w 99396"/>
                <a:gd name="connsiteY3" fmla="*/ 99555 h 99555"/>
                <a:gd name="connsiteX4" fmla="*/ 0 w 99396"/>
                <a:gd name="connsiteY4" fmla="*/ 0 h 99555"/>
                <a:gd name="connsiteX5" fmla="*/ 49778 w 99396"/>
                <a:gd name="connsiteY5" fmla="*/ 0 h 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555">
                  <a:moveTo>
                    <a:pt x="49778" y="0"/>
                  </a:moveTo>
                  <a:lnTo>
                    <a:pt x="99396" y="0"/>
                  </a:lnTo>
                  <a:lnTo>
                    <a:pt x="99396" y="99555"/>
                  </a:lnTo>
                  <a:lnTo>
                    <a:pt x="0" y="99555"/>
                  </a:lnTo>
                  <a:lnTo>
                    <a:pt x="0" y="0"/>
                  </a:lnTo>
                  <a:lnTo>
                    <a:pt x="49778" y="0"/>
                  </a:lnTo>
                </a:path>
              </a:pathLst>
            </a:custGeom>
            <a:noFill/>
            <a:ln w="4572" cap="sq">
              <a:noFill/>
              <a:prstDash val="solid"/>
              <a:miter/>
            </a:ln>
          </p:spPr>
          <p:txBody>
            <a:bodyPr rtlCol="0" anchor="ctr"/>
            <a:lstStyle/>
            <a:p>
              <a:endParaRPr lang="en-US" sz="1200"/>
            </a:p>
          </p:txBody>
        </p:sp>
        <p:sp>
          <p:nvSpPr>
            <p:cNvPr id="536" name="TextBox 535">
              <a:extLst>
                <a:ext uri="{FF2B5EF4-FFF2-40B4-BE49-F238E27FC236}">
                  <a16:creationId xmlns:a16="http://schemas.microsoft.com/office/drawing/2014/main" id="{7DA6E694-0268-4019-B05C-FF3C51AE2719}"/>
                </a:ext>
              </a:extLst>
            </p:cNvPr>
            <p:cNvSpPr txBox="1"/>
            <p:nvPr/>
          </p:nvSpPr>
          <p:spPr>
            <a:xfrm>
              <a:off x="708206" y="5459115"/>
              <a:ext cx="405880" cy="276998"/>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CR</a:t>
              </a:r>
            </a:p>
          </p:txBody>
        </p:sp>
        <p:sp>
          <p:nvSpPr>
            <p:cNvPr id="524" name="Freeform 185">
              <a:extLst>
                <a:ext uri="{FF2B5EF4-FFF2-40B4-BE49-F238E27FC236}">
                  <a16:creationId xmlns:a16="http://schemas.microsoft.com/office/drawing/2014/main" id="{7917EA60-099D-C8AB-D248-33EB1D576F6C}"/>
                </a:ext>
              </a:extLst>
            </p:cNvPr>
            <p:cNvSpPr/>
            <p:nvPr/>
          </p:nvSpPr>
          <p:spPr>
            <a:xfrm>
              <a:off x="604691" y="5529033"/>
              <a:ext cx="137160" cy="137160"/>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solidFill>
              <a:srgbClr val="0095FF"/>
            </a:solidFill>
            <a:ln w="4572" cap="sq">
              <a:solidFill>
                <a:srgbClr val="0095FF"/>
              </a:solidFill>
              <a:prstDash val="solid"/>
              <a:miter/>
            </a:ln>
          </p:spPr>
          <p:txBody>
            <a:bodyPr rtlCol="0" anchor="ctr"/>
            <a:lstStyle/>
            <a:p>
              <a:endParaRPr lang="en-US" sz="1200"/>
            </a:p>
          </p:txBody>
        </p:sp>
        <p:grpSp>
          <p:nvGrpSpPr>
            <p:cNvPr id="525" name="Group 524">
              <a:extLst>
                <a:ext uri="{FF2B5EF4-FFF2-40B4-BE49-F238E27FC236}">
                  <a16:creationId xmlns:a16="http://schemas.microsoft.com/office/drawing/2014/main" id="{202F42E4-BA1C-6726-9F46-FA99788A120E}"/>
                </a:ext>
              </a:extLst>
            </p:cNvPr>
            <p:cNvGrpSpPr/>
            <p:nvPr/>
          </p:nvGrpSpPr>
          <p:grpSpPr>
            <a:xfrm>
              <a:off x="604691" y="5240697"/>
              <a:ext cx="586315" cy="276998"/>
              <a:chOff x="3989104" y="3178473"/>
              <a:chExt cx="443228" cy="173543"/>
            </a:xfrm>
          </p:grpSpPr>
          <p:sp>
            <p:nvSpPr>
              <p:cNvPr id="534" name="TextBox 533">
                <a:extLst>
                  <a:ext uri="{FF2B5EF4-FFF2-40B4-BE49-F238E27FC236}">
                    <a16:creationId xmlns:a16="http://schemas.microsoft.com/office/drawing/2014/main" id="{5BE16E69-FB1A-1F47-D823-F6B7E8C29373}"/>
                  </a:ext>
                </a:extLst>
              </p:cNvPr>
              <p:cNvSpPr txBox="1"/>
              <p:nvPr/>
            </p:nvSpPr>
            <p:spPr>
              <a:xfrm>
                <a:off x="4067339" y="3178473"/>
                <a:ext cx="364993" cy="173543"/>
              </a:xfrm>
              <a:prstGeom prst="rect">
                <a:avLst/>
              </a:prstGeom>
              <a:noFill/>
            </p:spPr>
            <p:txBody>
              <a:bodyPr wrap="none" rtlCol="0" anchor="ctr" anchorCtr="0">
                <a:spAutoFit/>
              </a:bodyPr>
              <a:lstStyle/>
              <a:p>
                <a:pPr algn="l"/>
                <a:r>
                  <a:rPr lang="en-US" sz="1200" spc="0" baseline="0" err="1">
                    <a:ln/>
                    <a:solidFill>
                      <a:srgbClr val="000000"/>
                    </a:solidFill>
                    <a:latin typeface="Arial"/>
                    <a:cs typeface="Arial"/>
                    <a:sym typeface="Arial"/>
                    <a:rtl val="0"/>
                  </a:rPr>
                  <a:t>sCR</a:t>
                </a:r>
                <a:endParaRPr lang="en-US" sz="1200" spc="0" baseline="0">
                  <a:ln/>
                  <a:solidFill>
                    <a:srgbClr val="000000"/>
                  </a:solidFill>
                  <a:latin typeface="Arial"/>
                  <a:cs typeface="Arial"/>
                  <a:sym typeface="Arial"/>
                  <a:rtl val="0"/>
                </a:endParaRPr>
              </a:p>
            </p:txBody>
          </p:sp>
          <p:sp>
            <p:nvSpPr>
              <p:cNvPr id="535" name="Freeform 187">
                <a:extLst>
                  <a:ext uri="{FF2B5EF4-FFF2-40B4-BE49-F238E27FC236}">
                    <a16:creationId xmlns:a16="http://schemas.microsoft.com/office/drawing/2014/main" id="{EE14F5A3-6F7A-1E64-65C6-01E0215685E6}"/>
                  </a:ext>
                </a:extLst>
              </p:cNvPr>
              <p:cNvSpPr/>
              <p:nvPr/>
            </p:nvSpPr>
            <p:spPr>
              <a:xfrm>
                <a:off x="3989104" y="3222278"/>
                <a:ext cx="103687" cy="85933"/>
              </a:xfrm>
              <a:custGeom>
                <a:avLst/>
                <a:gdLst>
                  <a:gd name="connsiteX0" fmla="*/ 49778 w 99396"/>
                  <a:gd name="connsiteY0" fmla="*/ 0 h 99555"/>
                  <a:gd name="connsiteX1" fmla="*/ 99396 w 99396"/>
                  <a:gd name="connsiteY1" fmla="*/ 0 h 99555"/>
                  <a:gd name="connsiteX2" fmla="*/ 99396 w 99396"/>
                  <a:gd name="connsiteY2" fmla="*/ 99555 h 99555"/>
                  <a:gd name="connsiteX3" fmla="*/ 0 w 99396"/>
                  <a:gd name="connsiteY3" fmla="*/ 99555 h 99555"/>
                  <a:gd name="connsiteX4" fmla="*/ 0 w 99396"/>
                  <a:gd name="connsiteY4" fmla="*/ 0 h 99555"/>
                  <a:gd name="connsiteX5" fmla="*/ 49778 w 99396"/>
                  <a:gd name="connsiteY5" fmla="*/ 0 h 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555">
                    <a:moveTo>
                      <a:pt x="49778" y="0"/>
                    </a:moveTo>
                    <a:lnTo>
                      <a:pt x="99396" y="0"/>
                    </a:lnTo>
                    <a:lnTo>
                      <a:pt x="99396" y="99555"/>
                    </a:lnTo>
                    <a:lnTo>
                      <a:pt x="0" y="99555"/>
                    </a:lnTo>
                    <a:lnTo>
                      <a:pt x="0" y="0"/>
                    </a:lnTo>
                    <a:lnTo>
                      <a:pt x="49778" y="0"/>
                    </a:lnTo>
                  </a:path>
                </a:pathLst>
              </a:custGeom>
              <a:solidFill>
                <a:srgbClr val="0000C9"/>
              </a:solidFill>
              <a:ln w="9525" cap="flat">
                <a:solidFill>
                  <a:srgbClr val="0000C9"/>
                </a:solidFill>
                <a:prstDash val="solid"/>
                <a:miter/>
              </a:ln>
            </p:spPr>
            <p:txBody>
              <a:bodyPr rtlCol="0" anchor="ctr"/>
              <a:lstStyle/>
              <a:p>
                <a:endParaRPr lang="en-US" sz="1200"/>
              </a:p>
            </p:txBody>
          </p:sp>
        </p:grpSp>
        <p:sp>
          <p:nvSpPr>
            <p:cNvPr id="526" name="Freeform 188">
              <a:extLst>
                <a:ext uri="{FF2B5EF4-FFF2-40B4-BE49-F238E27FC236}">
                  <a16:creationId xmlns:a16="http://schemas.microsoft.com/office/drawing/2014/main" id="{BF19DAE6-1307-2A09-0537-91A0418B8E0E}"/>
                </a:ext>
              </a:extLst>
            </p:cNvPr>
            <p:cNvSpPr/>
            <p:nvPr/>
          </p:nvSpPr>
          <p:spPr>
            <a:xfrm>
              <a:off x="604692" y="5319884"/>
              <a:ext cx="92732" cy="112071"/>
            </a:xfrm>
            <a:custGeom>
              <a:avLst/>
              <a:gdLst>
                <a:gd name="connsiteX0" fmla="*/ 49698 w 99235"/>
                <a:gd name="connsiteY0" fmla="*/ 0 h 99394"/>
                <a:gd name="connsiteX1" fmla="*/ 99236 w 99235"/>
                <a:gd name="connsiteY1" fmla="*/ 0 h 99394"/>
                <a:gd name="connsiteX2" fmla="*/ 99236 w 99235"/>
                <a:gd name="connsiteY2" fmla="*/ 99395 h 99394"/>
                <a:gd name="connsiteX3" fmla="*/ 0 w 99235"/>
                <a:gd name="connsiteY3" fmla="*/ 99395 h 99394"/>
                <a:gd name="connsiteX4" fmla="*/ 0 w 99235"/>
                <a:gd name="connsiteY4" fmla="*/ 0 h 99394"/>
                <a:gd name="connsiteX5" fmla="*/ 49698 w 99235"/>
                <a:gd name="connsiteY5" fmla="*/ 0 h 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35" h="99394">
                  <a:moveTo>
                    <a:pt x="49698" y="0"/>
                  </a:moveTo>
                  <a:lnTo>
                    <a:pt x="99236" y="0"/>
                  </a:lnTo>
                  <a:lnTo>
                    <a:pt x="99236" y="99395"/>
                  </a:lnTo>
                  <a:lnTo>
                    <a:pt x="0" y="99395"/>
                  </a:lnTo>
                  <a:lnTo>
                    <a:pt x="0" y="0"/>
                  </a:lnTo>
                  <a:lnTo>
                    <a:pt x="49698" y="0"/>
                  </a:lnTo>
                </a:path>
              </a:pathLst>
            </a:custGeom>
            <a:noFill/>
            <a:ln w="4572" cap="sq">
              <a:noFill/>
              <a:prstDash val="solid"/>
              <a:miter/>
            </a:ln>
          </p:spPr>
          <p:txBody>
            <a:bodyPr rtlCol="0" anchor="ctr"/>
            <a:lstStyle/>
            <a:p>
              <a:endParaRPr lang="en-US" sz="1200"/>
            </a:p>
          </p:txBody>
        </p:sp>
        <p:sp>
          <p:nvSpPr>
            <p:cNvPr id="527" name="TextBox 526">
              <a:extLst>
                <a:ext uri="{FF2B5EF4-FFF2-40B4-BE49-F238E27FC236}">
                  <a16:creationId xmlns:a16="http://schemas.microsoft.com/office/drawing/2014/main" id="{F5D7662F-AFE9-72DD-2968-FD0D15B90E6E}"/>
                </a:ext>
              </a:extLst>
            </p:cNvPr>
            <p:cNvSpPr txBox="1"/>
            <p:nvPr/>
          </p:nvSpPr>
          <p:spPr>
            <a:xfrm>
              <a:off x="494770" y="4949775"/>
              <a:ext cx="2989921" cy="307777"/>
            </a:xfrm>
            <a:prstGeom prst="rect">
              <a:avLst/>
            </a:prstGeom>
            <a:noFill/>
          </p:spPr>
          <p:txBody>
            <a:bodyPr wrap="none" rtlCol="0">
              <a:spAutoFit/>
            </a:bodyPr>
            <a:lstStyle/>
            <a:p>
              <a:pPr algn="l"/>
              <a:r>
                <a:rPr lang="en-US" sz="1400" b="1" spc="0" baseline="0" dirty="0">
                  <a:ln/>
                  <a:solidFill>
                    <a:srgbClr val="000000"/>
                  </a:solidFill>
                  <a:latin typeface="Arial"/>
                  <a:cs typeface="Arial"/>
                  <a:sym typeface="Arial"/>
                  <a:rtl val="0"/>
                </a:rPr>
                <a:t>Confirmed Response (per IMWG)</a:t>
              </a:r>
            </a:p>
          </p:txBody>
        </p:sp>
        <p:sp>
          <p:nvSpPr>
            <p:cNvPr id="510" name="TextBox 509">
              <a:extLst>
                <a:ext uri="{FF2B5EF4-FFF2-40B4-BE49-F238E27FC236}">
                  <a16:creationId xmlns:a16="http://schemas.microsoft.com/office/drawing/2014/main" id="{941EDAE0-BBA0-79D3-DD9E-B6E542B5429C}"/>
                </a:ext>
              </a:extLst>
            </p:cNvPr>
            <p:cNvSpPr txBox="1"/>
            <p:nvPr/>
          </p:nvSpPr>
          <p:spPr>
            <a:xfrm>
              <a:off x="2528298" y="5253509"/>
              <a:ext cx="502061" cy="276999"/>
            </a:xfrm>
            <a:prstGeom prst="rect">
              <a:avLst/>
            </a:prstGeom>
            <a:noFill/>
          </p:spPr>
          <p:txBody>
            <a:bodyPr wrap="none" rtlCol="0" anchor="ctr" anchorCtr="0">
              <a:spAutoFit/>
            </a:bodyPr>
            <a:lstStyle/>
            <a:p>
              <a:r>
                <a:rPr lang="en-US" sz="1200" spc="0" baseline="0" dirty="0">
                  <a:ln/>
                  <a:solidFill>
                    <a:srgbClr val="000000"/>
                  </a:solidFill>
                  <a:latin typeface="Arial"/>
                  <a:cs typeface="Arial"/>
                  <a:sym typeface="Arial"/>
                  <a:rtl val="0"/>
                </a:rPr>
                <a:t>EOT</a:t>
              </a:r>
            </a:p>
          </p:txBody>
        </p:sp>
        <p:sp>
          <p:nvSpPr>
            <p:cNvPr id="528" name="Freeform 68">
              <a:extLst>
                <a:ext uri="{FF2B5EF4-FFF2-40B4-BE49-F238E27FC236}">
                  <a16:creationId xmlns:a16="http://schemas.microsoft.com/office/drawing/2014/main" id="{44175D3D-5CA8-5AED-156D-56673A038818}"/>
                </a:ext>
              </a:extLst>
            </p:cNvPr>
            <p:cNvSpPr/>
            <p:nvPr/>
          </p:nvSpPr>
          <p:spPr>
            <a:xfrm>
              <a:off x="2371142" y="5318856"/>
              <a:ext cx="164592" cy="155448"/>
            </a:xfrm>
            <a:custGeom>
              <a:avLst/>
              <a:gdLst>
                <a:gd name="connsiteX0" fmla="*/ 24506 w 49011"/>
                <a:gd name="connsiteY0" fmla="*/ 0 h 49011"/>
                <a:gd name="connsiteX1" fmla="*/ 0 w 49011"/>
                <a:gd name="connsiteY1" fmla="*/ 49012 h 49011"/>
                <a:gd name="connsiteX2" fmla="*/ 49012 w 49011"/>
                <a:gd name="connsiteY2" fmla="*/ 49012 h 49011"/>
              </a:gdLst>
              <a:ahLst/>
              <a:cxnLst>
                <a:cxn ang="0">
                  <a:pos x="connsiteX0" y="connsiteY0"/>
                </a:cxn>
                <a:cxn ang="0">
                  <a:pos x="connsiteX1" y="connsiteY1"/>
                </a:cxn>
                <a:cxn ang="0">
                  <a:pos x="connsiteX2" y="connsiteY2"/>
                </a:cxn>
              </a:cxnLst>
              <a:rect l="l" t="t" r="r" b="b"/>
              <a:pathLst>
                <a:path w="49011" h="49011">
                  <a:moveTo>
                    <a:pt x="24506" y="0"/>
                  </a:moveTo>
                  <a:lnTo>
                    <a:pt x="0" y="49012"/>
                  </a:lnTo>
                  <a:lnTo>
                    <a:pt x="49012" y="49012"/>
                  </a:lnTo>
                  <a:close/>
                </a:path>
              </a:pathLst>
            </a:custGeom>
            <a:solidFill>
              <a:srgbClr val="F4960C"/>
            </a:solidFill>
            <a:ln w="9525" cap="flat">
              <a:solidFill>
                <a:srgbClr val="F4960C"/>
              </a:solidFill>
              <a:prstDash val="solid"/>
              <a:miter/>
            </a:ln>
          </p:spPr>
          <p:txBody>
            <a:bodyPr rtlCol="0" anchor="ctr"/>
            <a:lstStyle/>
            <a:p>
              <a:endParaRPr lang="en-US" sz="1200"/>
            </a:p>
          </p:txBody>
        </p:sp>
        <p:sp>
          <p:nvSpPr>
            <p:cNvPr id="509" name="TextBox 508">
              <a:extLst>
                <a:ext uri="{FF2B5EF4-FFF2-40B4-BE49-F238E27FC236}">
                  <a16:creationId xmlns:a16="http://schemas.microsoft.com/office/drawing/2014/main" id="{BBC5D6A6-4593-F79C-936F-12E8A5C727C5}"/>
                </a:ext>
              </a:extLst>
            </p:cNvPr>
            <p:cNvSpPr txBox="1"/>
            <p:nvPr/>
          </p:nvSpPr>
          <p:spPr>
            <a:xfrm>
              <a:off x="2528298" y="5455686"/>
              <a:ext cx="1455848" cy="276999"/>
            </a:xfrm>
            <a:prstGeom prst="rect">
              <a:avLst/>
            </a:prstGeom>
            <a:noFill/>
          </p:spPr>
          <p:txBody>
            <a:bodyPr wrap="none" rtlCol="0" anchor="ctr" anchorCtr="0">
              <a:spAutoFit/>
            </a:bodyPr>
            <a:lstStyle/>
            <a:p>
              <a:r>
                <a:rPr lang="en-US" sz="1200" spc="0" baseline="0" dirty="0">
                  <a:ln/>
                  <a:solidFill>
                    <a:srgbClr val="000000"/>
                  </a:solidFill>
                  <a:latin typeface="Arial"/>
                  <a:cs typeface="Arial"/>
                  <a:sym typeface="Arial"/>
                  <a:rtl val="0"/>
                </a:rPr>
                <a:t>Ongoing treatment</a:t>
              </a:r>
            </a:p>
          </p:txBody>
        </p:sp>
        <p:sp>
          <p:nvSpPr>
            <p:cNvPr id="529" name="Freeform: Shape 528" descr="Arrow Right outline">
              <a:extLst>
                <a:ext uri="{FF2B5EF4-FFF2-40B4-BE49-F238E27FC236}">
                  <a16:creationId xmlns:a16="http://schemas.microsoft.com/office/drawing/2014/main" id="{CDE6E4D2-416B-90B6-8E82-A6D0FD1CD9AB}"/>
                </a:ext>
              </a:extLst>
            </p:cNvPr>
            <p:cNvSpPr/>
            <p:nvPr/>
          </p:nvSpPr>
          <p:spPr>
            <a:xfrm>
              <a:off x="2382840" y="5529980"/>
              <a:ext cx="116350" cy="128411"/>
            </a:xfrm>
            <a:custGeom>
              <a:avLst/>
              <a:gdLst>
                <a:gd name="connsiteX0" fmla="*/ 59515 w 112657"/>
                <a:gd name="connsiteY0" fmla="*/ 704 h 80217"/>
                <a:gd name="connsiteX1" fmla="*/ 111640 w 112657"/>
                <a:gd name="connsiteY1" fmla="*/ 38305 h 80217"/>
                <a:gd name="connsiteX2" fmla="*/ 111640 w 112657"/>
                <a:gd name="connsiteY2" fmla="*/ 41850 h 80217"/>
                <a:gd name="connsiteX3" fmla="*/ 59515 w 112657"/>
                <a:gd name="connsiteY3" fmla="*/ 79452 h 80217"/>
                <a:gd name="connsiteX4" fmla="*/ 59430 w 112657"/>
                <a:gd name="connsiteY4" fmla="*/ 79514 h 80217"/>
                <a:gd name="connsiteX5" fmla="*/ 54516 w 112657"/>
                <a:gd name="connsiteY5" fmla="*/ 79452 h 80217"/>
                <a:gd name="connsiteX6" fmla="*/ 54601 w 112657"/>
                <a:gd name="connsiteY6" fmla="*/ 75907 h 80217"/>
                <a:gd name="connsiteX7" fmla="*/ 100735 w 112657"/>
                <a:gd name="connsiteY7" fmla="*/ 42627 h 80217"/>
                <a:gd name="connsiteX8" fmla="*/ 100745 w 112657"/>
                <a:gd name="connsiteY8" fmla="*/ 42610 h 80217"/>
                <a:gd name="connsiteX9" fmla="*/ 100711 w 112657"/>
                <a:gd name="connsiteY9" fmla="*/ 42585 h 80217"/>
                <a:gd name="connsiteX10" fmla="*/ 0 w 112657"/>
                <a:gd name="connsiteY10" fmla="*/ 42585 h 80217"/>
                <a:gd name="connsiteX11" fmla="*/ 0 w 112657"/>
                <a:gd name="connsiteY11" fmla="*/ 37571 h 80217"/>
                <a:gd name="connsiteX12" fmla="*/ 100711 w 112657"/>
                <a:gd name="connsiteY12" fmla="*/ 37571 h 80217"/>
                <a:gd name="connsiteX13" fmla="*/ 100735 w 112657"/>
                <a:gd name="connsiteY13" fmla="*/ 37564 h 80217"/>
                <a:gd name="connsiteX14" fmla="*/ 100735 w 112657"/>
                <a:gd name="connsiteY14" fmla="*/ 37528 h 80217"/>
                <a:gd name="connsiteX15" fmla="*/ 54601 w 112657"/>
                <a:gd name="connsiteY15" fmla="*/ 4248 h 80217"/>
                <a:gd name="connsiteX16" fmla="*/ 54601 w 112657"/>
                <a:gd name="connsiteY16" fmla="*/ 765 h 80217"/>
                <a:gd name="connsiteX17" fmla="*/ 59515 w 112657"/>
                <a:gd name="connsiteY17" fmla="*/ 704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657" h="80217">
                  <a:moveTo>
                    <a:pt x="59515" y="704"/>
                  </a:moveTo>
                  <a:lnTo>
                    <a:pt x="111640" y="38305"/>
                  </a:lnTo>
                  <a:cubicBezTo>
                    <a:pt x="112996" y="39284"/>
                    <a:pt x="112996" y="40871"/>
                    <a:pt x="111640" y="41850"/>
                  </a:cubicBezTo>
                  <a:lnTo>
                    <a:pt x="59515" y="79452"/>
                  </a:lnTo>
                  <a:cubicBezTo>
                    <a:pt x="59488" y="79473"/>
                    <a:pt x="59459" y="79493"/>
                    <a:pt x="59430" y="79514"/>
                  </a:cubicBezTo>
                  <a:cubicBezTo>
                    <a:pt x="58050" y="80475"/>
                    <a:pt x="55849" y="80448"/>
                    <a:pt x="54516" y="79452"/>
                  </a:cubicBezTo>
                  <a:cubicBezTo>
                    <a:pt x="53182" y="78456"/>
                    <a:pt x="53221" y="76869"/>
                    <a:pt x="54601" y="75907"/>
                  </a:cubicBezTo>
                  <a:lnTo>
                    <a:pt x="100735" y="42627"/>
                  </a:lnTo>
                  <a:cubicBezTo>
                    <a:pt x="100741" y="42623"/>
                    <a:pt x="100745" y="42616"/>
                    <a:pt x="100745" y="42610"/>
                  </a:cubicBezTo>
                  <a:cubicBezTo>
                    <a:pt x="100745" y="42596"/>
                    <a:pt x="100730" y="42585"/>
                    <a:pt x="100711" y="42585"/>
                  </a:cubicBezTo>
                  <a:lnTo>
                    <a:pt x="0" y="42585"/>
                  </a:lnTo>
                  <a:lnTo>
                    <a:pt x="0" y="37571"/>
                  </a:lnTo>
                  <a:lnTo>
                    <a:pt x="100711" y="37571"/>
                  </a:lnTo>
                  <a:cubicBezTo>
                    <a:pt x="100719" y="37571"/>
                    <a:pt x="100728" y="37569"/>
                    <a:pt x="100735" y="37564"/>
                  </a:cubicBezTo>
                  <a:cubicBezTo>
                    <a:pt x="100748" y="37555"/>
                    <a:pt x="100748" y="37538"/>
                    <a:pt x="100735" y="37528"/>
                  </a:cubicBezTo>
                  <a:lnTo>
                    <a:pt x="54601" y="4248"/>
                  </a:lnTo>
                  <a:cubicBezTo>
                    <a:pt x="53300" y="3277"/>
                    <a:pt x="53300" y="1737"/>
                    <a:pt x="54601" y="765"/>
                  </a:cubicBezTo>
                  <a:cubicBezTo>
                    <a:pt x="55935" y="-231"/>
                    <a:pt x="58135" y="-258"/>
                    <a:pt x="59515" y="704"/>
                  </a:cubicBezTo>
                  <a:close/>
                </a:path>
              </a:pathLst>
            </a:custGeom>
            <a:solidFill>
              <a:srgbClr val="000000"/>
            </a:solidFill>
            <a:ln w="12700" cap="flat">
              <a:solidFill>
                <a:srgbClr val="000000"/>
              </a:solidFill>
              <a:prstDash val="solid"/>
              <a:miter/>
            </a:ln>
          </p:spPr>
          <p:txBody>
            <a:bodyPr rtlCol="0" anchor="ctr"/>
            <a:lstStyle/>
            <a:p>
              <a:endParaRPr lang="en-US" sz="1200"/>
            </a:p>
          </p:txBody>
        </p:sp>
        <p:sp>
          <p:nvSpPr>
            <p:cNvPr id="530" name="Freeform 173">
              <a:extLst>
                <a:ext uri="{FF2B5EF4-FFF2-40B4-BE49-F238E27FC236}">
                  <a16:creationId xmlns:a16="http://schemas.microsoft.com/office/drawing/2014/main" id="{C643D6DB-B616-32ED-DE5D-7C0B0DB37EC1}"/>
                </a:ext>
              </a:extLst>
            </p:cNvPr>
            <p:cNvSpPr/>
            <p:nvPr/>
          </p:nvSpPr>
          <p:spPr>
            <a:xfrm>
              <a:off x="2528298" y="5240237"/>
              <a:ext cx="92883" cy="112432"/>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noFill/>
            <a:ln w="4572" cap="sq">
              <a:noFill/>
              <a:prstDash val="solid"/>
              <a:miter/>
            </a:ln>
          </p:spPr>
          <p:txBody>
            <a:bodyPr rtlCol="0" anchor="ctr"/>
            <a:lstStyle/>
            <a:p>
              <a:endParaRPr lang="en-US" sz="1200"/>
            </a:p>
          </p:txBody>
        </p:sp>
        <p:grpSp>
          <p:nvGrpSpPr>
            <p:cNvPr id="531" name="Group 530">
              <a:extLst>
                <a:ext uri="{FF2B5EF4-FFF2-40B4-BE49-F238E27FC236}">
                  <a16:creationId xmlns:a16="http://schemas.microsoft.com/office/drawing/2014/main" id="{A48F0DE8-E1D2-6DAC-92B6-547102B7CDB7}"/>
                </a:ext>
              </a:extLst>
            </p:cNvPr>
            <p:cNvGrpSpPr/>
            <p:nvPr/>
          </p:nvGrpSpPr>
          <p:grpSpPr>
            <a:xfrm>
              <a:off x="1604717" y="5653278"/>
              <a:ext cx="501490" cy="276998"/>
              <a:chOff x="3989003" y="3685036"/>
              <a:chExt cx="379104" cy="173543"/>
            </a:xfrm>
          </p:grpSpPr>
          <p:sp>
            <p:nvSpPr>
              <p:cNvPr id="532" name="Freeform 172">
                <a:extLst>
                  <a:ext uri="{FF2B5EF4-FFF2-40B4-BE49-F238E27FC236}">
                    <a16:creationId xmlns:a16="http://schemas.microsoft.com/office/drawing/2014/main" id="{831A8C6A-AF08-A96E-B830-FF5ED49F39DC}"/>
                  </a:ext>
                </a:extLst>
              </p:cNvPr>
              <p:cNvSpPr/>
              <p:nvPr/>
            </p:nvSpPr>
            <p:spPr>
              <a:xfrm>
                <a:off x="3989003" y="3728841"/>
                <a:ext cx="103687" cy="85933"/>
              </a:xfrm>
              <a:custGeom>
                <a:avLst/>
                <a:gdLst>
                  <a:gd name="connsiteX0" fmla="*/ 49778 w 99396"/>
                  <a:gd name="connsiteY0" fmla="*/ 0 h 99714"/>
                  <a:gd name="connsiteX1" fmla="*/ 99396 w 99396"/>
                  <a:gd name="connsiteY1" fmla="*/ 0 h 99714"/>
                  <a:gd name="connsiteX2" fmla="*/ 99396 w 99396"/>
                  <a:gd name="connsiteY2" fmla="*/ 99715 h 99714"/>
                  <a:gd name="connsiteX3" fmla="*/ 0 w 99396"/>
                  <a:gd name="connsiteY3" fmla="*/ 99715 h 99714"/>
                  <a:gd name="connsiteX4" fmla="*/ 0 w 99396"/>
                  <a:gd name="connsiteY4" fmla="*/ 0 h 99714"/>
                  <a:gd name="connsiteX5" fmla="*/ 49778 w 99396"/>
                  <a:gd name="connsiteY5" fmla="*/ 0 h 9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96" h="99714">
                    <a:moveTo>
                      <a:pt x="49778" y="0"/>
                    </a:moveTo>
                    <a:lnTo>
                      <a:pt x="99396" y="0"/>
                    </a:lnTo>
                    <a:lnTo>
                      <a:pt x="99396" y="99715"/>
                    </a:lnTo>
                    <a:lnTo>
                      <a:pt x="0" y="99715"/>
                    </a:lnTo>
                    <a:lnTo>
                      <a:pt x="0" y="0"/>
                    </a:lnTo>
                    <a:lnTo>
                      <a:pt x="49778" y="0"/>
                    </a:lnTo>
                  </a:path>
                </a:pathLst>
              </a:custGeom>
              <a:solidFill>
                <a:schemeClr val="bg1">
                  <a:lumMod val="95000"/>
                </a:schemeClr>
              </a:solidFill>
              <a:ln w="9525" cap="flat">
                <a:solidFill>
                  <a:schemeClr val="bg1">
                    <a:lumMod val="95000"/>
                  </a:schemeClr>
                </a:solidFill>
                <a:prstDash val="solid"/>
                <a:miter/>
              </a:ln>
            </p:spPr>
            <p:txBody>
              <a:bodyPr rtlCol="0" anchor="ctr"/>
              <a:lstStyle/>
              <a:p>
                <a:endParaRPr lang="en-US" sz="1200"/>
              </a:p>
            </p:txBody>
          </p:sp>
          <p:sp>
            <p:nvSpPr>
              <p:cNvPr id="533" name="TextBox 532">
                <a:extLst>
                  <a:ext uri="{FF2B5EF4-FFF2-40B4-BE49-F238E27FC236}">
                    <a16:creationId xmlns:a16="http://schemas.microsoft.com/office/drawing/2014/main" id="{EF652D33-574C-338A-79CA-A36A2C653B48}"/>
                  </a:ext>
                </a:extLst>
              </p:cNvPr>
              <p:cNvSpPr txBox="1"/>
              <p:nvPr/>
            </p:nvSpPr>
            <p:spPr>
              <a:xfrm>
                <a:off x="4067339" y="3685036"/>
                <a:ext cx="300768" cy="173543"/>
              </a:xfrm>
              <a:prstGeom prst="rect">
                <a:avLst/>
              </a:prstGeom>
              <a:noFill/>
            </p:spPr>
            <p:txBody>
              <a:bodyPr wrap="none" rtlCol="0" anchor="ctr" anchorCtr="0">
                <a:spAutoFit/>
              </a:bodyPr>
              <a:lstStyle/>
              <a:p>
                <a:pPr algn="l"/>
                <a:r>
                  <a:rPr lang="en-US" sz="1200" spc="0" baseline="0" dirty="0">
                    <a:ln/>
                    <a:solidFill>
                      <a:srgbClr val="000000"/>
                    </a:solidFill>
                    <a:latin typeface="Arial"/>
                    <a:cs typeface="Arial"/>
                    <a:sym typeface="Arial"/>
                    <a:rtl val="0"/>
                  </a:rPr>
                  <a:t>NE</a:t>
                </a:r>
              </a:p>
            </p:txBody>
          </p:sp>
        </p:grpSp>
        <p:sp>
          <p:nvSpPr>
            <p:cNvPr id="506" name="Freeform 156">
              <a:extLst>
                <a:ext uri="{FF2B5EF4-FFF2-40B4-BE49-F238E27FC236}">
                  <a16:creationId xmlns:a16="http://schemas.microsoft.com/office/drawing/2014/main" id="{23582412-0425-B28A-8A6B-3DB0BCDEEA1A}"/>
                </a:ext>
              </a:extLst>
            </p:cNvPr>
            <p:cNvSpPr/>
            <p:nvPr/>
          </p:nvSpPr>
          <p:spPr>
            <a:xfrm>
              <a:off x="2372988" y="6141280"/>
              <a:ext cx="109727" cy="118872"/>
            </a:xfrm>
            <a:custGeom>
              <a:avLst/>
              <a:gdLst>
                <a:gd name="connsiteX0" fmla="*/ 30792 w 61264"/>
                <a:gd name="connsiteY0" fmla="*/ 0 h 68922"/>
                <a:gd name="connsiteX1" fmla="*/ 38290 w 61264"/>
                <a:gd name="connsiteY1" fmla="*/ 22974 h 68922"/>
                <a:gd name="connsiteX2" fmla="*/ 61265 w 61264"/>
                <a:gd name="connsiteY2" fmla="*/ 22974 h 68922"/>
                <a:gd name="connsiteX3" fmla="*/ 45948 w 61264"/>
                <a:gd name="connsiteY3" fmla="*/ 38290 h 68922"/>
                <a:gd name="connsiteX4" fmla="*/ 53766 w 61264"/>
                <a:gd name="connsiteY4" fmla="*/ 68923 h 68922"/>
                <a:gd name="connsiteX5" fmla="*/ 30792 w 61264"/>
                <a:gd name="connsiteY5" fmla="*/ 45949 h 68922"/>
                <a:gd name="connsiteX6" fmla="*/ 7818 w 61264"/>
                <a:gd name="connsiteY6" fmla="*/ 68923 h 68922"/>
                <a:gd name="connsiteX7" fmla="*/ 15316 w 61264"/>
                <a:gd name="connsiteY7" fmla="*/ 38290 h 68922"/>
                <a:gd name="connsiteX8" fmla="*/ 0 w 61264"/>
                <a:gd name="connsiteY8" fmla="*/ 22974 h 68922"/>
                <a:gd name="connsiteX9" fmla="*/ 22974 w 61264"/>
                <a:gd name="connsiteY9" fmla="*/ 22974 h 6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64" h="68922">
                  <a:moveTo>
                    <a:pt x="30792" y="0"/>
                  </a:moveTo>
                  <a:lnTo>
                    <a:pt x="38290" y="22974"/>
                  </a:lnTo>
                  <a:lnTo>
                    <a:pt x="61265" y="22974"/>
                  </a:lnTo>
                  <a:lnTo>
                    <a:pt x="45948" y="38290"/>
                  </a:lnTo>
                  <a:lnTo>
                    <a:pt x="53766" y="68923"/>
                  </a:lnTo>
                  <a:lnTo>
                    <a:pt x="30792" y="45949"/>
                  </a:lnTo>
                  <a:lnTo>
                    <a:pt x="7818" y="68923"/>
                  </a:lnTo>
                  <a:lnTo>
                    <a:pt x="15316" y="38290"/>
                  </a:lnTo>
                  <a:lnTo>
                    <a:pt x="0" y="22974"/>
                  </a:lnTo>
                  <a:lnTo>
                    <a:pt x="22974" y="22974"/>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514" name="TextBox 513">
              <a:extLst>
                <a:ext uri="{FF2B5EF4-FFF2-40B4-BE49-F238E27FC236}">
                  <a16:creationId xmlns:a16="http://schemas.microsoft.com/office/drawing/2014/main" id="{5711F952-7B1D-F9AD-F0F4-BDF5A8C373BA}"/>
                </a:ext>
              </a:extLst>
            </p:cNvPr>
            <p:cNvSpPr txBox="1"/>
            <p:nvPr/>
          </p:nvSpPr>
          <p:spPr>
            <a:xfrm>
              <a:off x="2528298" y="6062217"/>
              <a:ext cx="1813317" cy="276999"/>
            </a:xfrm>
            <a:prstGeom prst="rect">
              <a:avLst/>
            </a:prstGeom>
            <a:noFill/>
          </p:spPr>
          <p:txBody>
            <a:bodyPr wrap="none" rtlCol="0" anchor="ctr" anchorCtr="0">
              <a:spAutoFit/>
            </a:bodyPr>
            <a:lstStyle/>
            <a:p>
              <a:r>
                <a:rPr lang="en-US" sz="1200" spc="0" baseline="0" dirty="0">
                  <a:ln/>
                  <a:solidFill>
                    <a:srgbClr val="000000"/>
                  </a:solidFill>
                  <a:latin typeface="Arial"/>
                  <a:cs typeface="Arial"/>
                  <a:sym typeface="Arial"/>
                  <a:rtl val="0"/>
                </a:rPr>
                <a:t>Last Dose Administered</a:t>
              </a:r>
            </a:p>
          </p:txBody>
        </p:sp>
        <p:sp>
          <p:nvSpPr>
            <p:cNvPr id="124" name="Freeform 228">
              <a:extLst>
                <a:ext uri="{FF2B5EF4-FFF2-40B4-BE49-F238E27FC236}">
                  <a16:creationId xmlns:a16="http://schemas.microsoft.com/office/drawing/2014/main" id="{CFDA1D4D-CCFC-133A-F1F0-DFBC74479A2F}"/>
                </a:ext>
              </a:extLst>
            </p:cNvPr>
            <p:cNvSpPr>
              <a:spLocks noChangeAspect="1"/>
            </p:cNvSpPr>
            <p:nvPr/>
          </p:nvSpPr>
          <p:spPr>
            <a:xfrm>
              <a:off x="2389231" y="5940929"/>
              <a:ext cx="95244" cy="115220"/>
            </a:xfrm>
            <a:custGeom>
              <a:avLst/>
              <a:gdLst>
                <a:gd name="connsiteX0" fmla="*/ 30633 w 61105"/>
                <a:gd name="connsiteY0" fmla="*/ 30473 h 61264"/>
                <a:gd name="connsiteX1" fmla="*/ 61106 w 61105"/>
                <a:gd name="connsiteY1" fmla="*/ 30632 h 61264"/>
                <a:gd name="connsiteX2" fmla="*/ 30474 w 61105"/>
                <a:gd name="connsiteY2" fmla="*/ 0 h 61264"/>
                <a:gd name="connsiteX3" fmla="*/ 0 w 61105"/>
                <a:gd name="connsiteY3" fmla="*/ 30632 h 61264"/>
                <a:gd name="connsiteX4" fmla="*/ 30474 w 61105"/>
                <a:gd name="connsiteY4" fmla="*/ 61265 h 61264"/>
                <a:gd name="connsiteX5" fmla="*/ 61106 w 61105"/>
                <a:gd name="connsiteY5" fmla="*/ 30632 h 6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5" h="61264">
                  <a:moveTo>
                    <a:pt x="30633" y="30473"/>
                  </a:moveTo>
                  <a:lnTo>
                    <a:pt x="61106" y="30632"/>
                  </a:lnTo>
                  <a:cubicBezTo>
                    <a:pt x="61106" y="13561"/>
                    <a:pt x="47545" y="0"/>
                    <a:pt x="30474" y="0"/>
                  </a:cubicBezTo>
                  <a:cubicBezTo>
                    <a:pt x="13562" y="0"/>
                    <a:pt x="0" y="13561"/>
                    <a:pt x="0" y="30632"/>
                  </a:cubicBezTo>
                  <a:cubicBezTo>
                    <a:pt x="0" y="47544"/>
                    <a:pt x="13562" y="61265"/>
                    <a:pt x="30474" y="61265"/>
                  </a:cubicBezTo>
                  <a:cubicBezTo>
                    <a:pt x="47545" y="61265"/>
                    <a:pt x="61106" y="47544"/>
                    <a:pt x="61106" y="30632"/>
                  </a:cubicBezTo>
                </a:path>
              </a:pathLst>
            </a:custGeom>
            <a:solidFill>
              <a:srgbClr val="000000"/>
            </a:solidFill>
            <a:ln w="9525" cap="flat">
              <a:noFill/>
              <a:prstDash val="solid"/>
              <a:miter/>
            </a:ln>
          </p:spPr>
          <p:txBody>
            <a:bodyPr rtlCol="0" anchor="ctr"/>
            <a:lstStyle/>
            <a:p>
              <a:endParaRPr lang="en-US" sz="1200"/>
            </a:p>
          </p:txBody>
        </p:sp>
        <p:sp>
          <p:nvSpPr>
            <p:cNvPr id="551" name="TextBox 550">
              <a:extLst>
                <a:ext uri="{FF2B5EF4-FFF2-40B4-BE49-F238E27FC236}">
                  <a16:creationId xmlns:a16="http://schemas.microsoft.com/office/drawing/2014/main" id="{73FCEC23-5F67-00E5-29D1-72DA314C6286}"/>
                </a:ext>
              </a:extLst>
            </p:cNvPr>
            <p:cNvSpPr txBox="1"/>
            <p:nvPr/>
          </p:nvSpPr>
          <p:spPr>
            <a:xfrm>
              <a:off x="2528298" y="5860040"/>
              <a:ext cx="593432" cy="276999"/>
            </a:xfrm>
            <a:prstGeom prst="rect">
              <a:avLst/>
            </a:prstGeom>
            <a:noFill/>
          </p:spPr>
          <p:txBody>
            <a:bodyPr wrap="none" rtlCol="0" anchor="ctr" anchorCtr="0">
              <a:spAutoFit/>
            </a:bodyPr>
            <a:lstStyle/>
            <a:p>
              <a:r>
                <a:rPr lang="en-US" sz="1200" spc="0" baseline="0" dirty="0">
                  <a:ln/>
                  <a:solidFill>
                    <a:srgbClr val="000000"/>
                  </a:solidFill>
                  <a:latin typeface="Arial"/>
                  <a:cs typeface="Arial"/>
                  <a:sym typeface="Arial"/>
                  <a:rtl val="0"/>
                </a:rPr>
                <a:t>Death</a:t>
              </a:r>
            </a:p>
          </p:txBody>
        </p:sp>
      </p:grpSp>
      <p:grpSp>
        <p:nvGrpSpPr>
          <p:cNvPr id="555" name="Group 554">
            <a:extLst>
              <a:ext uri="{FF2B5EF4-FFF2-40B4-BE49-F238E27FC236}">
                <a16:creationId xmlns:a16="http://schemas.microsoft.com/office/drawing/2014/main" id="{B23D840C-D071-8CFC-2E94-35243BA3A439}"/>
              </a:ext>
            </a:extLst>
          </p:cNvPr>
          <p:cNvGrpSpPr/>
          <p:nvPr/>
        </p:nvGrpSpPr>
        <p:grpSpPr>
          <a:xfrm>
            <a:off x="5976024" y="1685636"/>
            <a:ext cx="6097966" cy="3998672"/>
            <a:chOff x="6142597" y="2252601"/>
            <a:chExt cx="4983569" cy="3873999"/>
          </a:xfrm>
        </p:grpSpPr>
        <p:sp>
          <p:nvSpPr>
            <p:cNvPr id="395" name="TextBox 394">
              <a:extLst>
                <a:ext uri="{FF2B5EF4-FFF2-40B4-BE49-F238E27FC236}">
                  <a16:creationId xmlns:a16="http://schemas.microsoft.com/office/drawing/2014/main" id="{1D05E4E3-4039-DAA5-24CE-E593BC1FB8DD}"/>
                </a:ext>
              </a:extLst>
            </p:cNvPr>
            <p:cNvSpPr txBox="1"/>
            <p:nvPr/>
          </p:nvSpPr>
          <p:spPr>
            <a:xfrm>
              <a:off x="9954364" y="5690249"/>
              <a:ext cx="220351" cy="268362"/>
            </a:xfrm>
            <a:prstGeom prst="rect">
              <a:avLst/>
            </a:prstGeom>
            <a:noFill/>
          </p:spPr>
          <p:txBody>
            <a:bodyPr wrap="none" rtlCol="0">
              <a:spAutoFit/>
            </a:bodyPr>
            <a:lstStyle/>
            <a:p>
              <a:pPr algn="ctr"/>
              <a:r>
                <a:rPr lang="en-US" sz="1200" spc="0" baseline="0" dirty="0">
                  <a:ln/>
                  <a:solidFill>
                    <a:srgbClr val="000000"/>
                  </a:solidFill>
                  <a:latin typeface="Arial"/>
                  <a:cs typeface="Arial"/>
                  <a:sym typeface="Arial"/>
                  <a:rtl val="0"/>
                </a:rPr>
                <a:t>8</a:t>
              </a:r>
            </a:p>
          </p:txBody>
        </p:sp>
        <p:sp>
          <p:nvSpPr>
            <p:cNvPr id="385" name="Freeform 193">
              <a:extLst>
                <a:ext uri="{FF2B5EF4-FFF2-40B4-BE49-F238E27FC236}">
                  <a16:creationId xmlns:a16="http://schemas.microsoft.com/office/drawing/2014/main" id="{86D5C04A-D8FA-4EE8-37C5-E2D619D7ABDA}"/>
                </a:ext>
              </a:extLst>
            </p:cNvPr>
            <p:cNvSpPr/>
            <p:nvPr/>
          </p:nvSpPr>
          <p:spPr>
            <a:xfrm>
              <a:off x="6622570" y="5684164"/>
              <a:ext cx="4349345" cy="7546"/>
            </a:xfrm>
            <a:custGeom>
              <a:avLst/>
              <a:gdLst>
                <a:gd name="connsiteX0" fmla="*/ 0 w 5490347"/>
                <a:gd name="connsiteY0" fmla="*/ 0 h 9525"/>
                <a:gd name="connsiteX1" fmla="*/ 5490348 w 5490347"/>
                <a:gd name="connsiteY1" fmla="*/ 0 h 9525"/>
              </a:gdLst>
              <a:ahLst/>
              <a:cxnLst>
                <a:cxn ang="0">
                  <a:pos x="connsiteX0" y="connsiteY0"/>
                </a:cxn>
                <a:cxn ang="0">
                  <a:pos x="connsiteX1" y="connsiteY1"/>
                </a:cxn>
              </a:cxnLst>
              <a:rect l="l" t="t" r="r" b="b"/>
              <a:pathLst>
                <a:path w="5490347" h="9525">
                  <a:moveTo>
                    <a:pt x="0" y="0"/>
                  </a:moveTo>
                  <a:lnTo>
                    <a:pt x="5490348" y="0"/>
                  </a:lnTo>
                </a:path>
              </a:pathLst>
            </a:custGeom>
            <a:ln w="9144" cap="flat">
              <a:solidFill>
                <a:srgbClr val="86898B"/>
              </a:solidFill>
              <a:prstDash val="solid"/>
              <a:miter/>
            </a:ln>
          </p:spPr>
          <p:txBody>
            <a:bodyPr rtlCol="0" anchor="ctr"/>
            <a:lstStyle/>
            <a:p>
              <a:pPr algn="ctr"/>
              <a:endParaRPr lang="en-US" sz="1200"/>
            </a:p>
          </p:txBody>
        </p:sp>
        <p:sp>
          <p:nvSpPr>
            <p:cNvPr id="195" name="Freeform 3">
              <a:extLst>
                <a:ext uri="{FF2B5EF4-FFF2-40B4-BE49-F238E27FC236}">
                  <a16:creationId xmlns:a16="http://schemas.microsoft.com/office/drawing/2014/main" id="{392669D4-A2F8-3E0F-5796-5988417A8919}"/>
                </a:ext>
              </a:extLst>
            </p:cNvPr>
            <p:cNvSpPr/>
            <p:nvPr/>
          </p:nvSpPr>
          <p:spPr>
            <a:xfrm>
              <a:off x="6675955" y="5387912"/>
              <a:ext cx="250550" cy="107782"/>
            </a:xfrm>
            <a:custGeom>
              <a:avLst/>
              <a:gdLst>
                <a:gd name="connsiteX0" fmla="*/ 158140 w 316279"/>
                <a:gd name="connsiteY0" fmla="*/ 0 h 136058"/>
                <a:gd name="connsiteX1" fmla="*/ 316280 w 316279"/>
                <a:gd name="connsiteY1" fmla="*/ 0 h 136058"/>
                <a:gd name="connsiteX2" fmla="*/ 316280 w 316279"/>
                <a:gd name="connsiteY2" fmla="*/ 136059 h 136058"/>
                <a:gd name="connsiteX3" fmla="*/ 0 w 316279"/>
                <a:gd name="connsiteY3" fmla="*/ 136059 h 136058"/>
                <a:gd name="connsiteX4" fmla="*/ 0 w 316279"/>
                <a:gd name="connsiteY4" fmla="*/ 0 h 136058"/>
                <a:gd name="connsiteX5" fmla="*/ 158140 w 316279"/>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79" h="136058">
                  <a:moveTo>
                    <a:pt x="158140" y="0"/>
                  </a:moveTo>
                  <a:lnTo>
                    <a:pt x="316280" y="0"/>
                  </a:lnTo>
                  <a:lnTo>
                    <a:pt x="316280" y="136059"/>
                  </a:lnTo>
                  <a:lnTo>
                    <a:pt x="0" y="136059"/>
                  </a:lnTo>
                  <a:lnTo>
                    <a:pt x="0" y="0"/>
                  </a:lnTo>
                  <a:lnTo>
                    <a:pt x="158140" y="0"/>
                  </a:lnTo>
                </a:path>
              </a:pathLst>
            </a:custGeom>
            <a:solidFill>
              <a:srgbClr val="BFBFBF"/>
            </a:solidFill>
            <a:ln w="9525" cap="flat">
              <a:noFill/>
              <a:prstDash val="solid"/>
              <a:miter/>
            </a:ln>
          </p:spPr>
          <p:txBody>
            <a:bodyPr rtlCol="0" anchor="ctr"/>
            <a:lstStyle/>
            <a:p>
              <a:endParaRPr lang="en-US" sz="1200"/>
            </a:p>
          </p:txBody>
        </p:sp>
        <p:sp>
          <p:nvSpPr>
            <p:cNvPr id="197" name="Freeform 5">
              <a:extLst>
                <a:ext uri="{FF2B5EF4-FFF2-40B4-BE49-F238E27FC236}">
                  <a16:creationId xmlns:a16="http://schemas.microsoft.com/office/drawing/2014/main" id="{83157BF8-1C97-BBF5-E906-3045EB4288F0}"/>
                </a:ext>
              </a:extLst>
            </p:cNvPr>
            <p:cNvSpPr/>
            <p:nvPr/>
          </p:nvSpPr>
          <p:spPr>
            <a:xfrm>
              <a:off x="6926506" y="5387912"/>
              <a:ext cx="2158090" cy="208800"/>
            </a:xfrm>
            <a:custGeom>
              <a:avLst/>
              <a:gdLst>
                <a:gd name="connsiteX0" fmla="*/ 1362122 w 2724241"/>
                <a:gd name="connsiteY0" fmla="*/ 0 h 136058"/>
                <a:gd name="connsiteX1" fmla="*/ 2724242 w 2724241"/>
                <a:gd name="connsiteY1" fmla="*/ 0 h 136058"/>
                <a:gd name="connsiteX2" fmla="*/ 2724242 w 2724241"/>
                <a:gd name="connsiteY2" fmla="*/ 136059 h 136058"/>
                <a:gd name="connsiteX3" fmla="*/ 0 w 2724241"/>
                <a:gd name="connsiteY3" fmla="*/ 136059 h 136058"/>
                <a:gd name="connsiteX4" fmla="*/ 0 w 2724241"/>
                <a:gd name="connsiteY4" fmla="*/ 0 h 136058"/>
                <a:gd name="connsiteX5" fmla="*/ 1362122 w 2724241"/>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4241" h="136058">
                  <a:moveTo>
                    <a:pt x="1362122" y="0"/>
                  </a:moveTo>
                  <a:lnTo>
                    <a:pt x="2724242" y="0"/>
                  </a:lnTo>
                  <a:lnTo>
                    <a:pt x="2724242" y="136059"/>
                  </a:lnTo>
                  <a:lnTo>
                    <a:pt x="0" y="136059"/>
                  </a:lnTo>
                  <a:lnTo>
                    <a:pt x="0" y="0"/>
                  </a:lnTo>
                  <a:lnTo>
                    <a:pt x="1362122" y="0"/>
                  </a:lnTo>
                </a:path>
              </a:pathLst>
            </a:custGeom>
            <a:solidFill>
              <a:srgbClr val="F8DF5A"/>
            </a:solidFill>
            <a:ln w="9525" cap="flat">
              <a:noFill/>
              <a:prstDash val="solid"/>
              <a:miter/>
            </a:ln>
          </p:spPr>
          <p:txBody>
            <a:bodyPr rtlCol="0" anchor="ctr"/>
            <a:lstStyle/>
            <a:p>
              <a:endParaRPr lang="en-US" sz="1200"/>
            </a:p>
          </p:txBody>
        </p:sp>
        <p:sp>
          <p:nvSpPr>
            <p:cNvPr id="199" name="Freeform 7">
              <a:extLst>
                <a:ext uri="{FF2B5EF4-FFF2-40B4-BE49-F238E27FC236}">
                  <a16:creationId xmlns:a16="http://schemas.microsoft.com/office/drawing/2014/main" id="{0B3C087B-D7D9-27B0-6015-00172FDA1F01}"/>
                </a:ext>
              </a:extLst>
            </p:cNvPr>
            <p:cNvSpPr/>
            <p:nvPr/>
          </p:nvSpPr>
          <p:spPr>
            <a:xfrm>
              <a:off x="6675955" y="5028567"/>
              <a:ext cx="236698" cy="107782"/>
            </a:xfrm>
            <a:custGeom>
              <a:avLst/>
              <a:gdLst>
                <a:gd name="connsiteX0" fmla="*/ 149333 w 298793"/>
                <a:gd name="connsiteY0" fmla="*/ 0 h 136058"/>
                <a:gd name="connsiteX1" fmla="*/ 298793 w 298793"/>
                <a:gd name="connsiteY1" fmla="*/ 0 h 136058"/>
                <a:gd name="connsiteX2" fmla="*/ 298793 w 298793"/>
                <a:gd name="connsiteY2" fmla="*/ 136059 h 136058"/>
                <a:gd name="connsiteX3" fmla="*/ 0 w 298793"/>
                <a:gd name="connsiteY3" fmla="*/ 136059 h 136058"/>
                <a:gd name="connsiteX4" fmla="*/ 0 w 298793"/>
                <a:gd name="connsiteY4" fmla="*/ 0 h 136058"/>
                <a:gd name="connsiteX5" fmla="*/ 149333 w 2987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8">
                  <a:moveTo>
                    <a:pt x="149333" y="0"/>
                  </a:moveTo>
                  <a:lnTo>
                    <a:pt x="298793" y="0"/>
                  </a:lnTo>
                  <a:lnTo>
                    <a:pt x="298793" y="136059"/>
                  </a:lnTo>
                  <a:lnTo>
                    <a:pt x="0" y="136059"/>
                  </a:lnTo>
                  <a:lnTo>
                    <a:pt x="0" y="0"/>
                  </a:lnTo>
                  <a:lnTo>
                    <a:pt x="149333" y="0"/>
                  </a:lnTo>
                </a:path>
              </a:pathLst>
            </a:custGeom>
            <a:solidFill>
              <a:srgbClr val="BFBFBF"/>
            </a:solidFill>
            <a:ln w="9525" cap="flat">
              <a:noFill/>
              <a:prstDash val="solid"/>
              <a:miter/>
            </a:ln>
          </p:spPr>
          <p:txBody>
            <a:bodyPr rtlCol="0" anchor="ctr"/>
            <a:lstStyle/>
            <a:p>
              <a:endParaRPr lang="en-US" sz="1200"/>
            </a:p>
          </p:txBody>
        </p:sp>
        <p:sp>
          <p:nvSpPr>
            <p:cNvPr id="200" name="Freeform 8">
              <a:extLst>
                <a:ext uri="{FF2B5EF4-FFF2-40B4-BE49-F238E27FC236}">
                  <a16:creationId xmlns:a16="http://schemas.microsoft.com/office/drawing/2014/main" id="{AE42194E-D7D7-B302-43CC-2DE81E1B9C28}"/>
                </a:ext>
              </a:extLst>
            </p:cNvPr>
            <p:cNvSpPr/>
            <p:nvPr/>
          </p:nvSpPr>
          <p:spPr>
            <a:xfrm>
              <a:off x="6675955" y="5028567"/>
              <a:ext cx="236698" cy="107782"/>
            </a:xfrm>
            <a:custGeom>
              <a:avLst/>
              <a:gdLst>
                <a:gd name="connsiteX0" fmla="*/ 149333 w 298793"/>
                <a:gd name="connsiteY0" fmla="*/ 0 h 136058"/>
                <a:gd name="connsiteX1" fmla="*/ 298793 w 298793"/>
                <a:gd name="connsiteY1" fmla="*/ 0 h 136058"/>
                <a:gd name="connsiteX2" fmla="*/ 298793 w 298793"/>
                <a:gd name="connsiteY2" fmla="*/ 136059 h 136058"/>
                <a:gd name="connsiteX3" fmla="*/ 0 w 298793"/>
                <a:gd name="connsiteY3" fmla="*/ 136059 h 136058"/>
                <a:gd name="connsiteX4" fmla="*/ 0 w 298793"/>
                <a:gd name="connsiteY4" fmla="*/ 0 h 136058"/>
                <a:gd name="connsiteX5" fmla="*/ 149333 w 2987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8">
                  <a:moveTo>
                    <a:pt x="149333" y="0"/>
                  </a:moveTo>
                  <a:lnTo>
                    <a:pt x="298793" y="0"/>
                  </a:lnTo>
                  <a:lnTo>
                    <a:pt x="298793" y="136059"/>
                  </a:lnTo>
                  <a:lnTo>
                    <a:pt x="0" y="136059"/>
                  </a:lnTo>
                  <a:lnTo>
                    <a:pt x="0" y="0"/>
                  </a:lnTo>
                  <a:lnTo>
                    <a:pt x="149333" y="0"/>
                  </a:lnTo>
                </a:path>
              </a:pathLst>
            </a:custGeom>
            <a:solidFill>
              <a:srgbClr val="BFBFBF"/>
            </a:solidFill>
            <a:ln w="9525" cap="flat">
              <a:noFill/>
              <a:prstDash val="solid"/>
              <a:miter/>
            </a:ln>
          </p:spPr>
          <p:txBody>
            <a:bodyPr rtlCol="0" anchor="ctr"/>
            <a:lstStyle/>
            <a:p>
              <a:endParaRPr lang="en-US" sz="1200"/>
            </a:p>
          </p:txBody>
        </p:sp>
        <p:sp>
          <p:nvSpPr>
            <p:cNvPr id="205" name="Freeform 13">
              <a:extLst>
                <a:ext uri="{FF2B5EF4-FFF2-40B4-BE49-F238E27FC236}">
                  <a16:creationId xmlns:a16="http://schemas.microsoft.com/office/drawing/2014/main" id="{79A2143C-8257-154D-50D6-DCE52A71B5C2}"/>
                </a:ext>
              </a:extLst>
            </p:cNvPr>
            <p:cNvSpPr/>
            <p:nvPr/>
          </p:nvSpPr>
          <p:spPr>
            <a:xfrm>
              <a:off x="6675955" y="4669122"/>
              <a:ext cx="250550" cy="107884"/>
            </a:xfrm>
            <a:custGeom>
              <a:avLst/>
              <a:gdLst>
                <a:gd name="connsiteX0" fmla="*/ 158140 w 316279"/>
                <a:gd name="connsiteY0" fmla="*/ 0 h 136186"/>
                <a:gd name="connsiteX1" fmla="*/ 316280 w 316279"/>
                <a:gd name="connsiteY1" fmla="*/ 0 h 136186"/>
                <a:gd name="connsiteX2" fmla="*/ 316280 w 316279"/>
                <a:gd name="connsiteY2" fmla="*/ 136186 h 136186"/>
                <a:gd name="connsiteX3" fmla="*/ 0 w 316279"/>
                <a:gd name="connsiteY3" fmla="*/ 136186 h 136186"/>
                <a:gd name="connsiteX4" fmla="*/ 0 w 316279"/>
                <a:gd name="connsiteY4" fmla="*/ 0 h 136186"/>
                <a:gd name="connsiteX5" fmla="*/ 158140 w 316279"/>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79" h="136186">
                  <a:moveTo>
                    <a:pt x="158140" y="0"/>
                  </a:moveTo>
                  <a:lnTo>
                    <a:pt x="316280" y="0"/>
                  </a:lnTo>
                  <a:lnTo>
                    <a:pt x="316280" y="136186"/>
                  </a:lnTo>
                  <a:lnTo>
                    <a:pt x="0" y="136186"/>
                  </a:lnTo>
                  <a:lnTo>
                    <a:pt x="0" y="0"/>
                  </a:lnTo>
                  <a:lnTo>
                    <a:pt x="158140" y="0"/>
                  </a:lnTo>
                </a:path>
              </a:pathLst>
            </a:custGeom>
            <a:solidFill>
              <a:srgbClr val="BFBFBF"/>
            </a:solidFill>
            <a:ln w="9525" cap="flat">
              <a:noFill/>
              <a:prstDash val="solid"/>
              <a:miter/>
            </a:ln>
          </p:spPr>
          <p:txBody>
            <a:bodyPr rtlCol="0" anchor="ctr"/>
            <a:lstStyle/>
            <a:p>
              <a:endParaRPr lang="en-US" sz="1200"/>
            </a:p>
          </p:txBody>
        </p:sp>
        <p:sp>
          <p:nvSpPr>
            <p:cNvPr id="206" name="Freeform 14">
              <a:extLst>
                <a:ext uri="{FF2B5EF4-FFF2-40B4-BE49-F238E27FC236}">
                  <a16:creationId xmlns:a16="http://schemas.microsoft.com/office/drawing/2014/main" id="{11624B04-C605-2F32-3FB2-66B6971A1998}"/>
                </a:ext>
              </a:extLst>
            </p:cNvPr>
            <p:cNvSpPr/>
            <p:nvPr/>
          </p:nvSpPr>
          <p:spPr>
            <a:xfrm>
              <a:off x="6675955" y="4669122"/>
              <a:ext cx="250550" cy="107884"/>
            </a:xfrm>
            <a:custGeom>
              <a:avLst/>
              <a:gdLst>
                <a:gd name="connsiteX0" fmla="*/ 158140 w 316279"/>
                <a:gd name="connsiteY0" fmla="*/ 0 h 136186"/>
                <a:gd name="connsiteX1" fmla="*/ 316280 w 316279"/>
                <a:gd name="connsiteY1" fmla="*/ 0 h 136186"/>
                <a:gd name="connsiteX2" fmla="*/ 316280 w 316279"/>
                <a:gd name="connsiteY2" fmla="*/ 136186 h 136186"/>
                <a:gd name="connsiteX3" fmla="*/ 0 w 316279"/>
                <a:gd name="connsiteY3" fmla="*/ 136186 h 136186"/>
                <a:gd name="connsiteX4" fmla="*/ 0 w 316279"/>
                <a:gd name="connsiteY4" fmla="*/ 0 h 136186"/>
                <a:gd name="connsiteX5" fmla="*/ 158140 w 316279"/>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79" h="136186">
                  <a:moveTo>
                    <a:pt x="158140" y="0"/>
                  </a:moveTo>
                  <a:lnTo>
                    <a:pt x="316280" y="0"/>
                  </a:lnTo>
                  <a:lnTo>
                    <a:pt x="316280" y="136186"/>
                  </a:lnTo>
                  <a:lnTo>
                    <a:pt x="0" y="136186"/>
                  </a:lnTo>
                  <a:lnTo>
                    <a:pt x="0" y="0"/>
                  </a:lnTo>
                  <a:lnTo>
                    <a:pt x="158140" y="0"/>
                  </a:lnTo>
                </a:path>
              </a:pathLst>
            </a:custGeom>
            <a:solidFill>
              <a:srgbClr val="BFBFBF"/>
            </a:solidFill>
            <a:ln w="9525" cap="flat">
              <a:noFill/>
              <a:prstDash val="solid"/>
              <a:miter/>
            </a:ln>
          </p:spPr>
          <p:txBody>
            <a:bodyPr rtlCol="0" anchor="ctr"/>
            <a:lstStyle/>
            <a:p>
              <a:endParaRPr lang="en-US" sz="1200"/>
            </a:p>
          </p:txBody>
        </p:sp>
        <p:sp>
          <p:nvSpPr>
            <p:cNvPr id="207" name="Freeform 15">
              <a:extLst>
                <a:ext uri="{FF2B5EF4-FFF2-40B4-BE49-F238E27FC236}">
                  <a16:creationId xmlns:a16="http://schemas.microsoft.com/office/drawing/2014/main" id="{4DF81C56-CCC5-1658-0565-908258376468}"/>
                </a:ext>
              </a:extLst>
            </p:cNvPr>
            <p:cNvSpPr/>
            <p:nvPr/>
          </p:nvSpPr>
          <p:spPr>
            <a:xfrm>
              <a:off x="6675955" y="4669122"/>
              <a:ext cx="250550" cy="107884"/>
            </a:xfrm>
            <a:custGeom>
              <a:avLst/>
              <a:gdLst>
                <a:gd name="connsiteX0" fmla="*/ 158140 w 316279"/>
                <a:gd name="connsiteY0" fmla="*/ 0 h 136186"/>
                <a:gd name="connsiteX1" fmla="*/ 316280 w 316279"/>
                <a:gd name="connsiteY1" fmla="*/ 0 h 136186"/>
                <a:gd name="connsiteX2" fmla="*/ 316280 w 316279"/>
                <a:gd name="connsiteY2" fmla="*/ 136186 h 136186"/>
                <a:gd name="connsiteX3" fmla="*/ 0 w 316279"/>
                <a:gd name="connsiteY3" fmla="*/ 136186 h 136186"/>
                <a:gd name="connsiteX4" fmla="*/ 0 w 316279"/>
                <a:gd name="connsiteY4" fmla="*/ 0 h 136186"/>
                <a:gd name="connsiteX5" fmla="*/ 158140 w 316279"/>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79" h="136186">
                  <a:moveTo>
                    <a:pt x="158140" y="0"/>
                  </a:moveTo>
                  <a:lnTo>
                    <a:pt x="316280" y="0"/>
                  </a:lnTo>
                  <a:lnTo>
                    <a:pt x="316280" y="136186"/>
                  </a:lnTo>
                  <a:lnTo>
                    <a:pt x="0" y="136186"/>
                  </a:lnTo>
                  <a:lnTo>
                    <a:pt x="0" y="0"/>
                  </a:lnTo>
                  <a:lnTo>
                    <a:pt x="158140" y="0"/>
                  </a:lnTo>
                </a:path>
              </a:pathLst>
            </a:custGeom>
            <a:solidFill>
              <a:srgbClr val="BFBFBF"/>
            </a:solidFill>
            <a:ln w="9525" cap="flat">
              <a:noFill/>
              <a:prstDash val="solid"/>
              <a:miter/>
            </a:ln>
          </p:spPr>
          <p:txBody>
            <a:bodyPr rtlCol="0" anchor="ctr"/>
            <a:lstStyle/>
            <a:p>
              <a:endParaRPr lang="en-US" sz="1200"/>
            </a:p>
          </p:txBody>
        </p:sp>
        <p:sp>
          <p:nvSpPr>
            <p:cNvPr id="213" name="Freeform 21">
              <a:extLst>
                <a:ext uri="{FF2B5EF4-FFF2-40B4-BE49-F238E27FC236}">
                  <a16:creationId xmlns:a16="http://schemas.microsoft.com/office/drawing/2014/main" id="{3E2B8897-C14C-1197-0975-EB1E8D7E1A93}"/>
                </a:ext>
              </a:extLst>
            </p:cNvPr>
            <p:cNvSpPr/>
            <p:nvPr/>
          </p:nvSpPr>
          <p:spPr>
            <a:xfrm>
              <a:off x="6675955" y="3236627"/>
              <a:ext cx="236698" cy="107783"/>
            </a:xfrm>
            <a:custGeom>
              <a:avLst/>
              <a:gdLst>
                <a:gd name="connsiteX0" fmla="*/ 149333 w 298793"/>
                <a:gd name="connsiteY0" fmla="*/ 0 h 136059"/>
                <a:gd name="connsiteX1" fmla="*/ 298793 w 298793"/>
                <a:gd name="connsiteY1" fmla="*/ 0 h 136059"/>
                <a:gd name="connsiteX2" fmla="*/ 298793 w 298793"/>
                <a:gd name="connsiteY2" fmla="*/ 136059 h 136059"/>
                <a:gd name="connsiteX3" fmla="*/ 0 w 298793"/>
                <a:gd name="connsiteY3" fmla="*/ 136059 h 136059"/>
                <a:gd name="connsiteX4" fmla="*/ 0 w 298793"/>
                <a:gd name="connsiteY4" fmla="*/ 0 h 136059"/>
                <a:gd name="connsiteX5" fmla="*/ 149333 w 298793"/>
                <a:gd name="connsiteY5" fmla="*/ 0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9">
                  <a:moveTo>
                    <a:pt x="149333" y="0"/>
                  </a:moveTo>
                  <a:lnTo>
                    <a:pt x="298793" y="0"/>
                  </a:lnTo>
                  <a:lnTo>
                    <a:pt x="298793" y="136059"/>
                  </a:lnTo>
                  <a:lnTo>
                    <a:pt x="0" y="136059"/>
                  </a:lnTo>
                  <a:lnTo>
                    <a:pt x="0" y="0"/>
                  </a:lnTo>
                  <a:lnTo>
                    <a:pt x="149333" y="0"/>
                  </a:lnTo>
                </a:path>
              </a:pathLst>
            </a:custGeom>
            <a:solidFill>
              <a:srgbClr val="BFBFBF"/>
            </a:solidFill>
            <a:ln w="9525" cap="flat">
              <a:noFill/>
              <a:prstDash val="solid"/>
              <a:miter/>
            </a:ln>
          </p:spPr>
          <p:txBody>
            <a:bodyPr rtlCol="0" anchor="ctr"/>
            <a:lstStyle/>
            <a:p>
              <a:endParaRPr lang="en-US" sz="1200"/>
            </a:p>
          </p:txBody>
        </p:sp>
        <p:sp>
          <p:nvSpPr>
            <p:cNvPr id="217" name="Freeform 25">
              <a:extLst>
                <a:ext uri="{FF2B5EF4-FFF2-40B4-BE49-F238E27FC236}">
                  <a16:creationId xmlns:a16="http://schemas.microsoft.com/office/drawing/2014/main" id="{E26B38A0-F328-D55F-4CCB-9F4CBF36C1BC}"/>
                </a:ext>
              </a:extLst>
            </p:cNvPr>
            <p:cNvSpPr/>
            <p:nvPr/>
          </p:nvSpPr>
          <p:spPr>
            <a:xfrm>
              <a:off x="6675955" y="4308051"/>
              <a:ext cx="598672" cy="107884"/>
            </a:xfrm>
            <a:custGeom>
              <a:avLst/>
              <a:gdLst>
                <a:gd name="connsiteX0" fmla="*/ 377800 w 755727"/>
                <a:gd name="connsiteY0" fmla="*/ 0 h 136186"/>
                <a:gd name="connsiteX1" fmla="*/ 755727 w 755727"/>
                <a:gd name="connsiteY1" fmla="*/ 0 h 136186"/>
                <a:gd name="connsiteX2" fmla="*/ 755727 w 755727"/>
                <a:gd name="connsiteY2" fmla="*/ 136186 h 136186"/>
                <a:gd name="connsiteX3" fmla="*/ 0 w 755727"/>
                <a:gd name="connsiteY3" fmla="*/ 136186 h 136186"/>
                <a:gd name="connsiteX4" fmla="*/ 0 w 755727"/>
                <a:gd name="connsiteY4" fmla="*/ 0 h 136186"/>
                <a:gd name="connsiteX5" fmla="*/ 377800 w 755727"/>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727" h="136186">
                  <a:moveTo>
                    <a:pt x="377800" y="0"/>
                  </a:moveTo>
                  <a:lnTo>
                    <a:pt x="755727" y="0"/>
                  </a:lnTo>
                  <a:lnTo>
                    <a:pt x="755727" y="136186"/>
                  </a:lnTo>
                  <a:lnTo>
                    <a:pt x="0" y="136186"/>
                  </a:lnTo>
                  <a:lnTo>
                    <a:pt x="0" y="0"/>
                  </a:lnTo>
                  <a:lnTo>
                    <a:pt x="377800" y="0"/>
                  </a:lnTo>
                </a:path>
              </a:pathLst>
            </a:custGeom>
            <a:solidFill>
              <a:srgbClr val="BFBFBF"/>
            </a:solidFill>
            <a:ln w="9525" cap="flat">
              <a:noFill/>
              <a:prstDash val="solid"/>
              <a:miter/>
            </a:ln>
          </p:spPr>
          <p:txBody>
            <a:bodyPr rtlCol="0" anchor="ctr"/>
            <a:lstStyle/>
            <a:p>
              <a:endParaRPr lang="en-US" sz="1200"/>
            </a:p>
          </p:txBody>
        </p:sp>
        <p:sp>
          <p:nvSpPr>
            <p:cNvPr id="221" name="Freeform 29">
              <a:extLst>
                <a:ext uri="{FF2B5EF4-FFF2-40B4-BE49-F238E27FC236}">
                  <a16:creationId xmlns:a16="http://schemas.microsoft.com/office/drawing/2014/main" id="{D2310DDE-1D8A-27EA-FED1-81334149102A}"/>
                </a:ext>
              </a:extLst>
            </p:cNvPr>
            <p:cNvSpPr/>
            <p:nvPr/>
          </p:nvSpPr>
          <p:spPr>
            <a:xfrm>
              <a:off x="6675955" y="3948707"/>
              <a:ext cx="236698" cy="107782"/>
            </a:xfrm>
            <a:custGeom>
              <a:avLst/>
              <a:gdLst>
                <a:gd name="connsiteX0" fmla="*/ 149333 w 298793"/>
                <a:gd name="connsiteY0" fmla="*/ 0 h 136058"/>
                <a:gd name="connsiteX1" fmla="*/ 298793 w 298793"/>
                <a:gd name="connsiteY1" fmla="*/ 0 h 136058"/>
                <a:gd name="connsiteX2" fmla="*/ 298793 w 298793"/>
                <a:gd name="connsiteY2" fmla="*/ 136059 h 136058"/>
                <a:gd name="connsiteX3" fmla="*/ 0 w 298793"/>
                <a:gd name="connsiteY3" fmla="*/ 136059 h 136058"/>
                <a:gd name="connsiteX4" fmla="*/ 0 w 298793"/>
                <a:gd name="connsiteY4" fmla="*/ 0 h 136058"/>
                <a:gd name="connsiteX5" fmla="*/ 149333 w 2987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8">
                  <a:moveTo>
                    <a:pt x="149333" y="0"/>
                  </a:moveTo>
                  <a:lnTo>
                    <a:pt x="298793" y="0"/>
                  </a:lnTo>
                  <a:lnTo>
                    <a:pt x="298793" y="136059"/>
                  </a:lnTo>
                  <a:lnTo>
                    <a:pt x="0" y="136059"/>
                  </a:lnTo>
                  <a:lnTo>
                    <a:pt x="0" y="0"/>
                  </a:lnTo>
                  <a:lnTo>
                    <a:pt x="149333" y="0"/>
                  </a:lnTo>
                </a:path>
              </a:pathLst>
            </a:custGeom>
            <a:solidFill>
              <a:srgbClr val="BFBFBF"/>
            </a:solidFill>
            <a:ln w="9525" cap="flat">
              <a:noFill/>
              <a:prstDash val="solid"/>
              <a:miter/>
            </a:ln>
          </p:spPr>
          <p:txBody>
            <a:bodyPr rtlCol="0" anchor="ctr"/>
            <a:lstStyle/>
            <a:p>
              <a:endParaRPr lang="en-US" sz="1200"/>
            </a:p>
          </p:txBody>
        </p:sp>
        <p:sp>
          <p:nvSpPr>
            <p:cNvPr id="222" name="Freeform 30">
              <a:extLst>
                <a:ext uri="{FF2B5EF4-FFF2-40B4-BE49-F238E27FC236}">
                  <a16:creationId xmlns:a16="http://schemas.microsoft.com/office/drawing/2014/main" id="{8F0BF1BC-7CBD-96D1-D482-983C57BFA892}"/>
                </a:ext>
              </a:extLst>
            </p:cNvPr>
            <p:cNvSpPr/>
            <p:nvPr/>
          </p:nvSpPr>
          <p:spPr>
            <a:xfrm>
              <a:off x="6675955" y="3948707"/>
              <a:ext cx="236698" cy="107782"/>
            </a:xfrm>
            <a:custGeom>
              <a:avLst/>
              <a:gdLst>
                <a:gd name="connsiteX0" fmla="*/ 149333 w 298793"/>
                <a:gd name="connsiteY0" fmla="*/ 0 h 136058"/>
                <a:gd name="connsiteX1" fmla="*/ 298793 w 298793"/>
                <a:gd name="connsiteY1" fmla="*/ 0 h 136058"/>
                <a:gd name="connsiteX2" fmla="*/ 298793 w 298793"/>
                <a:gd name="connsiteY2" fmla="*/ 136059 h 136058"/>
                <a:gd name="connsiteX3" fmla="*/ 0 w 298793"/>
                <a:gd name="connsiteY3" fmla="*/ 136059 h 136058"/>
                <a:gd name="connsiteX4" fmla="*/ 0 w 298793"/>
                <a:gd name="connsiteY4" fmla="*/ 0 h 136058"/>
                <a:gd name="connsiteX5" fmla="*/ 149333 w 2987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8">
                  <a:moveTo>
                    <a:pt x="149333" y="0"/>
                  </a:moveTo>
                  <a:lnTo>
                    <a:pt x="298793" y="0"/>
                  </a:lnTo>
                  <a:lnTo>
                    <a:pt x="298793" y="136059"/>
                  </a:lnTo>
                  <a:lnTo>
                    <a:pt x="0" y="136059"/>
                  </a:lnTo>
                  <a:lnTo>
                    <a:pt x="0" y="0"/>
                  </a:lnTo>
                  <a:lnTo>
                    <a:pt x="149333" y="0"/>
                  </a:lnTo>
                </a:path>
              </a:pathLst>
            </a:custGeom>
            <a:solidFill>
              <a:srgbClr val="BFBFBF"/>
            </a:solidFill>
            <a:ln w="9525" cap="flat">
              <a:noFill/>
              <a:prstDash val="solid"/>
              <a:miter/>
            </a:ln>
          </p:spPr>
          <p:txBody>
            <a:bodyPr rtlCol="0" anchor="ctr"/>
            <a:lstStyle/>
            <a:p>
              <a:endParaRPr lang="en-US" sz="1200"/>
            </a:p>
          </p:txBody>
        </p:sp>
        <p:sp>
          <p:nvSpPr>
            <p:cNvPr id="227" name="Freeform 35">
              <a:extLst>
                <a:ext uri="{FF2B5EF4-FFF2-40B4-BE49-F238E27FC236}">
                  <a16:creationId xmlns:a16="http://schemas.microsoft.com/office/drawing/2014/main" id="{A110A8C2-DD6A-42FB-9DD0-5E7B46F5D612}"/>
                </a:ext>
              </a:extLst>
            </p:cNvPr>
            <p:cNvSpPr/>
            <p:nvPr/>
          </p:nvSpPr>
          <p:spPr>
            <a:xfrm>
              <a:off x="6675955" y="3590322"/>
              <a:ext cx="222745" cy="107885"/>
            </a:xfrm>
            <a:custGeom>
              <a:avLst/>
              <a:gdLst>
                <a:gd name="connsiteX0" fmla="*/ 140526 w 281180"/>
                <a:gd name="connsiteY0" fmla="*/ 0 h 136187"/>
                <a:gd name="connsiteX1" fmla="*/ 281181 w 281180"/>
                <a:gd name="connsiteY1" fmla="*/ 0 h 136187"/>
                <a:gd name="connsiteX2" fmla="*/ 281181 w 281180"/>
                <a:gd name="connsiteY2" fmla="*/ 136187 h 136187"/>
                <a:gd name="connsiteX3" fmla="*/ 0 w 281180"/>
                <a:gd name="connsiteY3" fmla="*/ 136187 h 136187"/>
                <a:gd name="connsiteX4" fmla="*/ 0 w 281180"/>
                <a:gd name="connsiteY4" fmla="*/ 0 h 136187"/>
                <a:gd name="connsiteX5" fmla="*/ 140526 w 281180"/>
                <a:gd name="connsiteY5" fmla="*/ 0 h 1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80" h="136187">
                  <a:moveTo>
                    <a:pt x="140526" y="0"/>
                  </a:moveTo>
                  <a:lnTo>
                    <a:pt x="281181" y="0"/>
                  </a:lnTo>
                  <a:lnTo>
                    <a:pt x="281181" y="136187"/>
                  </a:lnTo>
                  <a:lnTo>
                    <a:pt x="0" y="136187"/>
                  </a:lnTo>
                  <a:lnTo>
                    <a:pt x="0" y="0"/>
                  </a:lnTo>
                  <a:lnTo>
                    <a:pt x="140526" y="0"/>
                  </a:lnTo>
                </a:path>
              </a:pathLst>
            </a:custGeom>
            <a:solidFill>
              <a:srgbClr val="BFBFBF"/>
            </a:solidFill>
            <a:ln w="9525" cap="flat">
              <a:noFill/>
              <a:prstDash val="solid"/>
              <a:miter/>
            </a:ln>
          </p:spPr>
          <p:txBody>
            <a:bodyPr rtlCol="0" anchor="ctr"/>
            <a:lstStyle/>
            <a:p>
              <a:endParaRPr lang="en-US" sz="1200"/>
            </a:p>
          </p:txBody>
        </p:sp>
        <p:sp>
          <p:nvSpPr>
            <p:cNvPr id="230" name="Freeform 38">
              <a:extLst>
                <a:ext uri="{FF2B5EF4-FFF2-40B4-BE49-F238E27FC236}">
                  <a16:creationId xmlns:a16="http://schemas.microsoft.com/office/drawing/2014/main" id="{1410125E-2CFD-30D1-83BA-007D1DC1CBED}"/>
                </a:ext>
              </a:extLst>
            </p:cNvPr>
            <p:cNvSpPr/>
            <p:nvPr/>
          </p:nvSpPr>
          <p:spPr>
            <a:xfrm>
              <a:off x="8068240" y="3589880"/>
              <a:ext cx="2339076" cy="208800"/>
            </a:xfrm>
            <a:custGeom>
              <a:avLst/>
              <a:gdLst>
                <a:gd name="connsiteX0" fmla="*/ 1476354 w 2952706"/>
                <a:gd name="connsiteY0" fmla="*/ 0 h 136187"/>
                <a:gd name="connsiteX1" fmla="*/ 2952707 w 2952706"/>
                <a:gd name="connsiteY1" fmla="*/ 0 h 136187"/>
                <a:gd name="connsiteX2" fmla="*/ 2952707 w 2952706"/>
                <a:gd name="connsiteY2" fmla="*/ 136187 h 136187"/>
                <a:gd name="connsiteX3" fmla="*/ 0 w 2952706"/>
                <a:gd name="connsiteY3" fmla="*/ 136187 h 136187"/>
                <a:gd name="connsiteX4" fmla="*/ 0 w 2952706"/>
                <a:gd name="connsiteY4" fmla="*/ 0 h 136187"/>
                <a:gd name="connsiteX5" fmla="*/ 1476354 w 2952706"/>
                <a:gd name="connsiteY5" fmla="*/ 0 h 1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706" h="136187">
                  <a:moveTo>
                    <a:pt x="1476354" y="0"/>
                  </a:moveTo>
                  <a:lnTo>
                    <a:pt x="2952707" y="0"/>
                  </a:lnTo>
                  <a:lnTo>
                    <a:pt x="2952707" y="136187"/>
                  </a:lnTo>
                  <a:lnTo>
                    <a:pt x="0" y="136187"/>
                  </a:lnTo>
                  <a:lnTo>
                    <a:pt x="0" y="0"/>
                  </a:lnTo>
                  <a:lnTo>
                    <a:pt x="1476354" y="0"/>
                  </a:lnTo>
                </a:path>
              </a:pathLst>
            </a:custGeom>
            <a:solidFill>
              <a:srgbClr val="43479C"/>
            </a:solidFill>
            <a:ln w="9525" cap="flat">
              <a:noFill/>
              <a:prstDash val="solid"/>
              <a:miter/>
            </a:ln>
          </p:spPr>
          <p:txBody>
            <a:bodyPr rtlCol="0" anchor="ctr"/>
            <a:lstStyle/>
            <a:p>
              <a:endParaRPr lang="en-US" sz="1200"/>
            </a:p>
          </p:txBody>
        </p:sp>
        <p:sp>
          <p:nvSpPr>
            <p:cNvPr id="231" name="Freeform 39">
              <a:extLst>
                <a:ext uri="{FF2B5EF4-FFF2-40B4-BE49-F238E27FC236}">
                  <a16:creationId xmlns:a16="http://schemas.microsoft.com/office/drawing/2014/main" id="{BAB0A689-8D1E-BA76-23C0-697CA2C492DE}"/>
                </a:ext>
              </a:extLst>
            </p:cNvPr>
            <p:cNvSpPr/>
            <p:nvPr/>
          </p:nvSpPr>
          <p:spPr>
            <a:xfrm>
              <a:off x="6675955" y="2872195"/>
              <a:ext cx="208792" cy="107782"/>
            </a:xfrm>
            <a:custGeom>
              <a:avLst/>
              <a:gdLst>
                <a:gd name="connsiteX0" fmla="*/ 131720 w 263566"/>
                <a:gd name="connsiteY0" fmla="*/ 0 h 136058"/>
                <a:gd name="connsiteX1" fmla="*/ 263566 w 263566"/>
                <a:gd name="connsiteY1" fmla="*/ 0 h 136058"/>
                <a:gd name="connsiteX2" fmla="*/ 263566 w 263566"/>
                <a:gd name="connsiteY2" fmla="*/ 136059 h 136058"/>
                <a:gd name="connsiteX3" fmla="*/ 0 w 263566"/>
                <a:gd name="connsiteY3" fmla="*/ 136059 h 136058"/>
                <a:gd name="connsiteX4" fmla="*/ 0 w 263566"/>
                <a:gd name="connsiteY4" fmla="*/ 0 h 136058"/>
                <a:gd name="connsiteX5" fmla="*/ 131720 w 263566"/>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66" h="136058">
                  <a:moveTo>
                    <a:pt x="131720" y="0"/>
                  </a:moveTo>
                  <a:lnTo>
                    <a:pt x="263566" y="0"/>
                  </a:lnTo>
                  <a:lnTo>
                    <a:pt x="263566" y="136059"/>
                  </a:lnTo>
                  <a:lnTo>
                    <a:pt x="0" y="136059"/>
                  </a:lnTo>
                  <a:lnTo>
                    <a:pt x="0" y="0"/>
                  </a:lnTo>
                  <a:lnTo>
                    <a:pt x="131720" y="0"/>
                  </a:lnTo>
                </a:path>
              </a:pathLst>
            </a:custGeom>
            <a:solidFill>
              <a:srgbClr val="BFBFBF"/>
            </a:solidFill>
            <a:ln w="9525" cap="flat">
              <a:noFill/>
              <a:prstDash val="solid"/>
              <a:miter/>
            </a:ln>
          </p:spPr>
          <p:txBody>
            <a:bodyPr rtlCol="0" anchor="ctr"/>
            <a:lstStyle/>
            <a:p>
              <a:endParaRPr lang="en-US" sz="1200"/>
            </a:p>
          </p:txBody>
        </p:sp>
        <p:sp>
          <p:nvSpPr>
            <p:cNvPr id="232" name="Freeform 40">
              <a:extLst>
                <a:ext uri="{FF2B5EF4-FFF2-40B4-BE49-F238E27FC236}">
                  <a16:creationId xmlns:a16="http://schemas.microsoft.com/office/drawing/2014/main" id="{D6ADA17C-32B6-CA05-8CDA-434A243D9B6C}"/>
                </a:ext>
              </a:extLst>
            </p:cNvPr>
            <p:cNvSpPr/>
            <p:nvPr/>
          </p:nvSpPr>
          <p:spPr>
            <a:xfrm>
              <a:off x="6675955" y="2872195"/>
              <a:ext cx="208792" cy="107782"/>
            </a:xfrm>
            <a:custGeom>
              <a:avLst/>
              <a:gdLst>
                <a:gd name="connsiteX0" fmla="*/ 131720 w 263566"/>
                <a:gd name="connsiteY0" fmla="*/ 0 h 136058"/>
                <a:gd name="connsiteX1" fmla="*/ 263566 w 263566"/>
                <a:gd name="connsiteY1" fmla="*/ 0 h 136058"/>
                <a:gd name="connsiteX2" fmla="*/ 263566 w 263566"/>
                <a:gd name="connsiteY2" fmla="*/ 136059 h 136058"/>
                <a:gd name="connsiteX3" fmla="*/ 0 w 263566"/>
                <a:gd name="connsiteY3" fmla="*/ 136059 h 136058"/>
                <a:gd name="connsiteX4" fmla="*/ 0 w 263566"/>
                <a:gd name="connsiteY4" fmla="*/ 0 h 136058"/>
                <a:gd name="connsiteX5" fmla="*/ 131720 w 263566"/>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66" h="136058">
                  <a:moveTo>
                    <a:pt x="131720" y="0"/>
                  </a:moveTo>
                  <a:lnTo>
                    <a:pt x="263566" y="0"/>
                  </a:lnTo>
                  <a:lnTo>
                    <a:pt x="263566" y="136059"/>
                  </a:lnTo>
                  <a:lnTo>
                    <a:pt x="0" y="136059"/>
                  </a:lnTo>
                  <a:lnTo>
                    <a:pt x="0" y="0"/>
                  </a:lnTo>
                  <a:lnTo>
                    <a:pt x="131720" y="0"/>
                  </a:lnTo>
                </a:path>
              </a:pathLst>
            </a:custGeom>
            <a:solidFill>
              <a:srgbClr val="BFBFBF"/>
            </a:solidFill>
            <a:ln w="9525" cap="flat">
              <a:noFill/>
              <a:prstDash val="solid"/>
              <a:miter/>
            </a:ln>
          </p:spPr>
          <p:txBody>
            <a:bodyPr rtlCol="0" anchor="ctr"/>
            <a:lstStyle/>
            <a:p>
              <a:endParaRPr lang="en-US" sz="1200"/>
            </a:p>
          </p:txBody>
        </p:sp>
        <p:sp>
          <p:nvSpPr>
            <p:cNvPr id="233" name="Freeform 41">
              <a:extLst>
                <a:ext uri="{FF2B5EF4-FFF2-40B4-BE49-F238E27FC236}">
                  <a16:creationId xmlns:a16="http://schemas.microsoft.com/office/drawing/2014/main" id="{DBE861CF-8549-9BE3-BB28-0FCAA08596BC}"/>
                </a:ext>
              </a:extLst>
            </p:cNvPr>
            <p:cNvSpPr/>
            <p:nvPr/>
          </p:nvSpPr>
          <p:spPr>
            <a:xfrm>
              <a:off x="6675955" y="2872195"/>
              <a:ext cx="208792" cy="107782"/>
            </a:xfrm>
            <a:custGeom>
              <a:avLst/>
              <a:gdLst>
                <a:gd name="connsiteX0" fmla="*/ 131720 w 263566"/>
                <a:gd name="connsiteY0" fmla="*/ 0 h 136058"/>
                <a:gd name="connsiteX1" fmla="*/ 263566 w 263566"/>
                <a:gd name="connsiteY1" fmla="*/ 0 h 136058"/>
                <a:gd name="connsiteX2" fmla="*/ 263566 w 263566"/>
                <a:gd name="connsiteY2" fmla="*/ 136059 h 136058"/>
                <a:gd name="connsiteX3" fmla="*/ 0 w 263566"/>
                <a:gd name="connsiteY3" fmla="*/ 136059 h 136058"/>
                <a:gd name="connsiteX4" fmla="*/ 0 w 263566"/>
                <a:gd name="connsiteY4" fmla="*/ 0 h 136058"/>
                <a:gd name="connsiteX5" fmla="*/ 131720 w 263566"/>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66" h="136058">
                  <a:moveTo>
                    <a:pt x="131720" y="0"/>
                  </a:moveTo>
                  <a:lnTo>
                    <a:pt x="263566" y="0"/>
                  </a:lnTo>
                  <a:lnTo>
                    <a:pt x="263566" y="136059"/>
                  </a:lnTo>
                  <a:lnTo>
                    <a:pt x="0" y="136059"/>
                  </a:lnTo>
                  <a:lnTo>
                    <a:pt x="0" y="0"/>
                  </a:lnTo>
                  <a:lnTo>
                    <a:pt x="131720" y="0"/>
                  </a:lnTo>
                </a:path>
              </a:pathLst>
            </a:custGeom>
            <a:solidFill>
              <a:srgbClr val="BFBFBF"/>
            </a:solidFill>
            <a:ln w="9525" cap="flat">
              <a:noFill/>
              <a:prstDash val="solid"/>
              <a:miter/>
            </a:ln>
          </p:spPr>
          <p:txBody>
            <a:bodyPr rtlCol="0" anchor="ctr"/>
            <a:lstStyle/>
            <a:p>
              <a:endParaRPr lang="en-US" sz="1200"/>
            </a:p>
          </p:txBody>
        </p:sp>
        <p:sp>
          <p:nvSpPr>
            <p:cNvPr id="383" name="Freeform 191">
              <a:extLst>
                <a:ext uri="{FF2B5EF4-FFF2-40B4-BE49-F238E27FC236}">
                  <a16:creationId xmlns:a16="http://schemas.microsoft.com/office/drawing/2014/main" id="{825821FC-0830-6FD0-B402-BAB42999F283}"/>
                </a:ext>
              </a:extLst>
            </p:cNvPr>
            <p:cNvSpPr/>
            <p:nvPr/>
          </p:nvSpPr>
          <p:spPr>
            <a:xfrm>
              <a:off x="6622570" y="5684164"/>
              <a:ext cx="4349345" cy="7546"/>
            </a:xfrm>
            <a:custGeom>
              <a:avLst/>
              <a:gdLst>
                <a:gd name="connsiteX0" fmla="*/ 0 w 5490347"/>
                <a:gd name="connsiteY0" fmla="*/ 0 h 9525"/>
                <a:gd name="connsiteX1" fmla="*/ 5490348 w 5490347"/>
                <a:gd name="connsiteY1" fmla="*/ 0 h 9525"/>
              </a:gdLst>
              <a:ahLst/>
              <a:cxnLst>
                <a:cxn ang="0">
                  <a:pos x="connsiteX0" y="connsiteY0"/>
                </a:cxn>
                <a:cxn ang="0">
                  <a:pos x="connsiteX1" y="connsiteY1"/>
                </a:cxn>
              </a:cxnLst>
              <a:rect l="l" t="t" r="r" b="b"/>
              <a:pathLst>
                <a:path w="5490347" h="9525">
                  <a:moveTo>
                    <a:pt x="0" y="0"/>
                  </a:moveTo>
                  <a:lnTo>
                    <a:pt x="5490348" y="0"/>
                  </a:lnTo>
                </a:path>
              </a:pathLst>
            </a:custGeom>
            <a:ln w="9144" cap="flat">
              <a:solidFill>
                <a:srgbClr val="86898B"/>
              </a:solidFill>
              <a:prstDash val="solid"/>
              <a:miter/>
            </a:ln>
          </p:spPr>
          <p:txBody>
            <a:bodyPr rtlCol="0" anchor="ctr"/>
            <a:lstStyle/>
            <a:p>
              <a:pPr algn="ctr"/>
              <a:endParaRPr lang="en-US" sz="1200"/>
            </a:p>
          </p:txBody>
        </p:sp>
        <p:sp>
          <p:nvSpPr>
            <p:cNvPr id="384" name="Freeform 192">
              <a:extLst>
                <a:ext uri="{FF2B5EF4-FFF2-40B4-BE49-F238E27FC236}">
                  <a16:creationId xmlns:a16="http://schemas.microsoft.com/office/drawing/2014/main" id="{6C9A66B3-3ECE-D1DD-9991-2EF28188F989}"/>
                </a:ext>
              </a:extLst>
            </p:cNvPr>
            <p:cNvSpPr/>
            <p:nvPr/>
          </p:nvSpPr>
          <p:spPr>
            <a:xfrm>
              <a:off x="6627423" y="2683726"/>
              <a:ext cx="7546" cy="3000438"/>
            </a:xfrm>
            <a:custGeom>
              <a:avLst/>
              <a:gdLst>
                <a:gd name="connsiteX0" fmla="*/ 0 w 9525"/>
                <a:gd name="connsiteY0" fmla="*/ 3787570 h 3787569"/>
                <a:gd name="connsiteX1" fmla="*/ 0 w 9525"/>
                <a:gd name="connsiteY1" fmla="*/ 0 h 3787569"/>
              </a:gdLst>
              <a:ahLst/>
              <a:cxnLst>
                <a:cxn ang="0">
                  <a:pos x="connsiteX0" y="connsiteY0"/>
                </a:cxn>
                <a:cxn ang="0">
                  <a:pos x="connsiteX1" y="connsiteY1"/>
                </a:cxn>
              </a:cxnLst>
              <a:rect l="l" t="t" r="r" b="b"/>
              <a:pathLst>
                <a:path w="9525" h="3787569">
                  <a:moveTo>
                    <a:pt x="0" y="3787570"/>
                  </a:moveTo>
                  <a:lnTo>
                    <a:pt x="0" y="0"/>
                  </a:lnTo>
                </a:path>
              </a:pathLst>
            </a:custGeom>
            <a:ln w="9144" cap="flat">
              <a:solidFill>
                <a:srgbClr val="86898B"/>
              </a:solidFill>
              <a:prstDash val="solid"/>
              <a:miter/>
            </a:ln>
          </p:spPr>
          <p:txBody>
            <a:bodyPr rtlCol="0" anchor="ctr" anchorCtr="0"/>
            <a:lstStyle/>
            <a:p>
              <a:endParaRPr lang="en-US" sz="1200"/>
            </a:p>
          </p:txBody>
        </p:sp>
        <p:sp>
          <p:nvSpPr>
            <p:cNvPr id="386" name="Freeform 194">
              <a:extLst>
                <a:ext uri="{FF2B5EF4-FFF2-40B4-BE49-F238E27FC236}">
                  <a16:creationId xmlns:a16="http://schemas.microsoft.com/office/drawing/2014/main" id="{B70E44A5-21A1-635F-136E-4C2B9DB86150}"/>
                </a:ext>
              </a:extLst>
            </p:cNvPr>
            <p:cNvSpPr/>
            <p:nvPr/>
          </p:nvSpPr>
          <p:spPr>
            <a:xfrm>
              <a:off x="6675955" y="5684164"/>
              <a:ext cx="7546" cy="25277"/>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387" name="TextBox 386">
              <a:extLst>
                <a:ext uri="{FF2B5EF4-FFF2-40B4-BE49-F238E27FC236}">
                  <a16:creationId xmlns:a16="http://schemas.microsoft.com/office/drawing/2014/main" id="{D0380FCB-A69D-446B-B6F8-213F7A76ACD7}"/>
                </a:ext>
              </a:extLst>
            </p:cNvPr>
            <p:cNvSpPr txBox="1"/>
            <p:nvPr/>
          </p:nvSpPr>
          <p:spPr>
            <a:xfrm>
              <a:off x="6564275" y="5690249"/>
              <a:ext cx="220351" cy="268362"/>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0</a:t>
              </a:r>
            </a:p>
          </p:txBody>
        </p:sp>
        <p:sp>
          <p:nvSpPr>
            <p:cNvPr id="388" name="Freeform 196">
              <a:extLst>
                <a:ext uri="{FF2B5EF4-FFF2-40B4-BE49-F238E27FC236}">
                  <a16:creationId xmlns:a16="http://schemas.microsoft.com/office/drawing/2014/main" id="{45D7F106-3705-FFF5-9784-79C6AD33CD06}"/>
                </a:ext>
              </a:extLst>
            </p:cNvPr>
            <p:cNvSpPr/>
            <p:nvPr/>
          </p:nvSpPr>
          <p:spPr>
            <a:xfrm>
              <a:off x="7523459" y="5684164"/>
              <a:ext cx="7546" cy="25277"/>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389" name="TextBox 388">
              <a:extLst>
                <a:ext uri="{FF2B5EF4-FFF2-40B4-BE49-F238E27FC236}">
                  <a16:creationId xmlns:a16="http://schemas.microsoft.com/office/drawing/2014/main" id="{A0A928F7-4B30-D32E-2BC9-BD6E3F42826B}"/>
                </a:ext>
              </a:extLst>
            </p:cNvPr>
            <p:cNvSpPr txBox="1"/>
            <p:nvPr/>
          </p:nvSpPr>
          <p:spPr>
            <a:xfrm>
              <a:off x="7411797" y="5690249"/>
              <a:ext cx="220351" cy="268362"/>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2</a:t>
              </a:r>
            </a:p>
          </p:txBody>
        </p:sp>
        <p:sp>
          <p:nvSpPr>
            <p:cNvPr id="390" name="Freeform 198">
              <a:extLst>
                <a:ext uri="{FF2B5EF4-FFF2-40B4-BE49-F238E27FC236}">
                  <a16:creationId xmlns:a16="http://schemas.microsoft.com/office/drawing/2014/main" id="{321262DE-FBB5-E2C3-82A5-3BCCB6681FF6}"/>
                </a:ext>
              </a:extLst>
            </p:cNvPr>
            <p:cNvSpPr/>
            <p:nvPr/>
          </p:nvSpPr>
          <p:spPr>
            <a:xfrm>
              <a:off x="8371064" y="5684164"/>
              <a:ext cx="7546" cy="25277"/>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391" name="TextBox 390">
              <a:extLst>
                <a:ext uri="{FF2B5EF4-FFF2-40B4-BE49-F238E27FC236}">
                  <a16:creationId xmlns:a16="http://schemas.microsoft.com/office/drawing/2014/main" id="{95024ECA-A04F-A96E-FDF8-BC2E263A7707}"/>
                </a:ext>
              </a:extLst>
            </p:cNvPr>
            <p:cNvSpPr txBox="1"/>
            <p:nvPr/>
          </p:nvSpPr>
          <p:spPr>
            <a:xfrm>
              <a:off x="8259327" y="5690249"/>
              <a:ext cx="220351" cy="268362"/>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4</a:t>
              </a:r>
            </a:p>
          </p:txBody>
        </p:sp>
        <p:sp>
          <p:nvSpPr>
            <p:cNvPr id="392" name="Freeform 200">
              <a:extLst>
                <a:ext uri="{FF2B5EF4-FFF2-40B4-BE49-F238E27FC236}">
                  <a16:creationId xmlns:a16="http://schemas.microsoft.com/office/drawing/2014/main" id="{B6D2741B-5652-62EF-1716-A19710418ACE}"/>
                </a:ext>
              </a:extLst>
            </p:cNvPr>
            <p:cNvSpPr/>
            <p:nvPr/>
          </p:nvSpPr>
          <p:spPr>
            <a:xfrm>
              <a:off x="9218668" y="5684164"/>
              <a:ext cx="7546" cy="25277"/>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393" name="TextBox 392">
              <a:extLst>
                <a:ext uri="{FF2B5EF4-FFF2-40B4-BE49-F238E27FC236}">
                  <a16:creationId xmlns:a16="http://schemas.microsoft.com/office/drawing/2014/main" id="{5C56868B-8206-0BA0-7147-6CCD66112145}"/>
                </a:ext>
              </a:extLst>
            </p:cNvPr>
            <p:cNvSpPr txBox="1"/>
            <p:nvPr/>
          </p:nvSpPr>
          <p:spPr>
            <a:xfrm>
              <a:off x="9106842" y="5690249"/>
              <a:ext cx="220351" cy="268362"/>
            </a:xfrm>
            <a:prstGeom prst="rect">
              <a:avLst/>
            </a:prstGeom>
            <a:noFill/>
          </p:spPr>
          <p:txBody>
            <a:bodyPr wrap="none" rtlCol="0">
              <a:spAutoFit/>
            </a:bodyPr>
            <a:lstStyle/>
            <a:p>
              <a:pPr algn="ctr"/>
              <a:r>
                <a:rPr lang="en-US" sz="1200" spc="0" baseline="0">
                  <a:ln/>
                  <a:solidFill>
                    <a:srgbClr val="000000"/>
                  </a:solidFill>
                  <a:latin typeface="Arial"/>
                  <a:cs typeface="Arial"/>
                  <a:sym typeface="Arial"/>
                  <a:rtl val="0"/>
                </a:rPr>
                <a:t>6</a:t>
              </a:r>
            </a:p>
          </p:txBody>
        </p:sp>
        <p:sp>
          <p:nvSpPr>
            <p:cNvPr id="394" name="Freeform 202">
              <a:extLst>
                <a:ext uri="{FF2B5EF4-FFF2-40B4-BE49-F238E27FC236}">
                  <a16:creationId xmlns:a16="http://schemas.microsoft.com/office/drawing/2014/main" id="{365B92CD-4732-0048-9F45-EC7A36FFD15A}"/>
                </a:ext>
              </a:extLst>
            </p:cNvPr>
            <p:cNvSpPr/>
            <p:nvPr/>
          </p:nvSpPr>
          <p:spPr>
            <a:xfrm>
              <a:off x="10066172" y="5684164"/>
              <a:ext cx="7546" cy="25277"/>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sp>
          <p:nvSpPr>
            <p:cNvPr id="398" name="TextBox 397">
              <a:extLst>
                <a:ext uri="{FF2B5EF4-FFF2-40B4-BE49-F238E27FC236}">
                  <a16:creationId xmlns:a16="http://schemas.microsoft.com/office/drawing/2014/main" id="{55180742-BF8F-B611-A69C-E5538209E51E}"/>
                </a:ext>
              </a:extLst>
            </p:cNvPr>
            <p:cNvSpPr txBox="1"/>
            <p:nvPr/>
          </p:nvSpPr>
          <p:spPr>
            <a:xfrm>
              <a:off x="7945161" y="5858238"/>
              <a:ext cx="1873642" cy="268362"/>
            </a:xfrm>
            <a:prstGeom prst="rect">
              <a:avLst/>
            </a:prstGeom>
            <a:noFill/>
          </p:spPr>
          <p:txBody>
            <a:bodyPr wrap="none" rtlCol="0">
              <a:spAutoFit/>
            </a:bodyPr>
            <a:lstStyle/>
            <a:p>
              <a:pPr algn="l"/>
              <a:r>
                <a:rPr lang="en-US" sz="1200" spc="0" baseline="0">
                  <a:ln/>
                  <a:solidFill>
                    <a:srgbClr val="000000"/>
                  </a:solidFill>
                  <a:latin typeface="Arial"/>
                  <a:cs typeface="Arial"/>
                  <a:sym typeface="Arial"/>
                  <a:rtl val="0"/>
                </a:rPr>
                <a:t>Time from initial dose (months)</a:t>
              </a:r>
            </a:p>
          </p:txBody>
        </p:sp>
        <p:sp>
          <p:nvSpPr>
            <p:cNvPr id="399" name="Freeform 207">
              <a:extLst>
                <a:ext uri="{FF2B5EF4-FFF2-40B4-BE49-F238E27FC236}">
                  <a16:creationId xmlns:a16="http://schemas.microsoft.com/office/drawing/2014/main" id="{6D04B530-7E74-AD9B-D389-4B7347753766}"/>
                </a:ext>
              </a:extLst>
            </p:cNvPr>
            <p:cNvSpPr/>
            <p:nvPr/>
          </p:nvSpPr>
          <p:spPr>
            <a:xfrm>
              <a:off x="6627423" y="2683726"/>
              <a:ext cx="7546" cy="3000438"/>
            </a:xfrm>
            <a:custGeom>
              <a:avLst/>
              <a:gdLst>
                <a:gd name="connsiteX0" fmla="*/ 0 w 9525"/>
                <a:gd name="connsiteY0" fmla="*/ 3787570 h 3787569"/>
                <a:gd name="connsiteX1" fmla="*/ 0 w 9525"/>
                <a:gd name="connsiteY1" fmla="*/ 0 h 3787569"/>
              </a:gdLst>
              <a:ahLst/>
              <a:cxnLst>
                <a:cxn ang="0">
                  <a:pos x="connsiteX0" y="connsiteY0"/>
                </a:cxn>
                <a:cxn ang="0">
                  <a:pos x="connsiteX1" y="connsiteY1"/>
                </a:cxn>
              </a:cxnLst>
              <a:rect l="l" t="t" r="r" b="b"/>
              <a:pathLst>
                <a:path w="9525" h="3787569">
                  <a:moveTo>
                    <a:pt x="0" y="3787570"/>
                  </a:moveTo>
                  <a:lnTo>
                    <a:pt x="0" y="0"/>
                  </a:lnTo>
                </a:path>
              </a:pathLst>
            </a:custGeom>
            <a:ln w="9144" cap="flat">
              <a:solidFill>
                <a:srgbClr val="86898B"/>
              </a:solidFill>
              <a:prstDash val="solid"/>
              <a:miter/>
            </a:ln>
          </p:spPr>
          <p:txBody>
            <a:bodyPr rtlCol="0" anchor="ctr" anchorCtr="0"/>
            <a:lstStyle/>
            <a:p>
              <a:endParaRPr lang="en-US" sz="1200"/>
            </a:p>
          </p:txBody>
        </p:sp>
        <p:sp>
          <p:nvSpPr>
            <p:cNvPr id="400" name="Freeform 208">
              <a:extLst>
                <a:ext uri="{FF2B5EF4-FFF2-40B4-BE49-F238E27FC236}">
                  <a16:creationId xmlns:a16="http://schemas.microsoft.com/office/drawing/2014/main" id="{401277E2-66F1-A3C8-2667-58CEC1E239EB}"/>
                </a:ext>
              </a:extLst>
            </p:cNvPr>
            <p:cNvSpPr/>
            <p:nvPr/>
          </p:nvSpPr>
          <p:spPr>
            <a:xfrm>
              <a:off x="6595371" y="5441803"/>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01" name="TextBox 400">
              <a:extLst>
                <a:ext uri="{FF2B5EF4-FFF2-40B4-BE49-F238E27FC236}">
                  <a16:creationId xmlns:a16="http://schemas.microsoft.com/office/drawing/2014/main" id="{23621FB5-E5DE-9592-2CC4-AC0895217CDB}"/>
                </a:ext>
              </a:extLst>
            </p:cNvPr>
            <p:cNvSpPr txBox="1"/>
            <p:nvPr/>
          </p:nvSpPr>
          <p:spPr>
            <a:xfrm>
              <a:off x="6406891" y="5315482"/>
              <a:ext cx="221661" cy="268362"/>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II</a:t>
              </a:r>
            </a:p>
          </p:txBody>
        </p:sp>
        <p:sp>
          <p:nvSpPr>
            <p:cNvPr id="402" name="Freeform 210">
              <a:extLst>
                <a:ext uri="{FF2B5EF4-FFF2-40B4-BE49-F238E27FC236}">
                  <a16:creationId xmlns:a16="http://schemas.microsoft.com/office/drawing/2014/main" id="{071CAB6E-EB83-A9E1-BFDC-7131DF800984}"/>
                </a:ext>
              </a:extLst>
            </p:cNvPr>
            <p:cNvSpPr/>
            <p:nvPr/>
          </p:nvSpPr>
          <p:spPr>
            <a:xfrm>
              <a:off x="6595371" y="5082459"/>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03" name="TextBox 402">
              <a:extLst>
                <a:ext uri="{FF2B5EF4-FFF2-40B4-BE49-F238E27FC236}">
                  <a16:creationId xmlns:a16="http://schemas.microsoft.com/office/drawing/2014/main" id="{00AB366D-6EDE-40A6-3721-433B0EA6E6EA}"/>
                </a:ext>
              </a:extLst>
            </p:cNvPr>
            <p:cNvSpPr txBox="1"/>
            <p:nvPr/>
          </p:nvSpPr>
          <p:spPr>
            <a:xfrm>
              <a:off x="6442157" y="4949991"/>
              <a:ext cx="186291" cy="268362"/>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I</a:t>
              </a:r>
            </a:p>
          </p:txBody>
        </p:sp>
        <p:sp>
          <p:nvSpPr>
            <p:cNvPr id="404" name="Freeform 212">
              <a:extLst>
                <a:ext uri="{FF2B5EF4-FFF2-40B4-BE49-F238E27FC236}">
                  <a16:creationId xmlns:a16="http://schemas.microsoft.com/office/drawing/2014/main" id="{ACB1CE75-B711-F915-47D6-D01DB9FF37FE}"/>
                </a:ext>
              </a:extLst>
            </p:cNvPr>
            <p:cNvSpPr/>
            <p:nvPr/>
          </p:nvSpPr>
          <p:spPr>
            <a:xfrm>
              <a:off x="6595371" y="4723013"/>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05" name="TextBox 404">
              <a:extLst>
                <a:ext uri="{FF2B5EF4-FFF2-40B4-BE49-F238E27FC236}">
                  <a16:creationId xmlns:a16="http://schemas.microsoft.com/office/drawing/2014/main" id="{C94CCE29-4B0F-7587-0C69-5F82FFF501D1}"/>
                </a:ext>
              </a:extLst>
            </p:cNvPr>
            <p:cNvSpPr txBox="1"/>
            <p:nvPr/>
          </p:nvSpPr>
          <p:spPr>
            <a:xfrm>
              <a:off x="6371625" y="4595081"/>
              <a:ext cx="257034" cy="268362"/>
            </a:xfrm>
            <a:prstGeom prst="rect">
              <a:avLst/>
            </a:prstGeom>
            <a:noFill/>
          </p:spPr>
          <p:txBody>
            <a:bodyPr wrap="none" rtlCol="0" anchor="ctr" anchorCtr="0">
              <a:spAutoFit/>
            </a:bodyPr>
            <a:lstStyle/>
            <a:p>
              <a:pPr algn="l"/>
              <a:r>
                <a:rPr lang="en-US" sz="1200" spc="0" baseline="0">
                  <a:ln/>
                  <a:solidFill>
                    <a:srgbClr val="FF0000"/>
                  </a:solidFill>
                  <a:latin typeface="Arial"/>
                  <a:cs typeface="Arial"/>
                  <a:sym typeface="Arial"/>
                  <a:rtl val="0"/>
                </a:rPr>
                <a:t>III</a:t>
              </a:r>
            </a:p>
          </p:txBody>
        </p:sp>
        <p:sp>
          <p:nvSpPr>
            <p:cNvPr id="406" name="Freeform 214">
              <a:extLst>
                <a:ext uri="{FF2B5EF4-FFF2-40B4-BE49-F238E27FC236}">
                  <a16:creationId xmlns:a16="http://schemas.microsoft.com/office/drawing/2014/main" id="{74C00040-DBE1-DA82-CB44-D9304C690157}"/>
                </a:ext>
              </a:extLst>
            </p:cNvPr>
            <p:cNvSpPr/>
            <p:nvPr/>
          </p:nvSpPr>
          <p:spPr>
            <a:xfrm>
              <a:off x="6595371" y="4363668"/>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07" name="TextBox 406">
              <a:extLst>
                <a:ext uri="{FF2B5EF4-FFF2-40B4-BE49-F238E27FC236}">
                  <a16:creationId xmlns:a16="http://schemas.microsoft.com/office/drawing/2014/main" id="{1B0AD706-199C-1217-97B2-0930D4BD45A4}"/>
                </a:ext>
              </a:extLst>
            </p:cNvPr>
            <p:cNvSpPr txBox="1"/>
            <p:nvPr/>
          </p:nvSpPr>
          <p:spPr>
            <a:xfrm>
              <a:off x="6371625" y="3156429"/>
              <a:ext cx="257034" cy="268362"/>
            </a:xfrm>
            <a:prstGeom prst="rect">
              <a:avLst/>
            </a:prstGeom>
            <a:noFill/>
          </p:spPr>
          <p:txBody>
            <a:bodyPr wrap="none" rtlCol="0" anchor="ctr" anchorCtr="0">
              <a:spAutoFit/>
            </a:bodyPr>
            <a:lstStyle/>
            <a:p>
              <a:pPr algn="l"/>
              <a:r>
                <a:rPr lang="en-US" sz="1200" spc="0" baseline="0">
                  <a:ln/>
                  <a:solidFill>
                    <a:srgbClr val="FF0000"/>
                  </a:solidFill>
                  <a:latin typeface="Arial"/>
                  <a:cs typeface="Arial"/>
                  <a:sym typeface="Arial"/>
                  <a:rtl val="0"/>
                </a:rPr>
                <a:t>III</a:t>
              </a:r>
            </a:p>
          </p:txBody>
        </p:sp>
        <p:sp>
          <p:nvSpPr>
            <p:cNvPr id="408" name="Freeform 216">
              <a:extLst>
                <a:ext uri="{FF2B5EF4-FFF2-40B4-BE49-F238E27FC236}">
                  <a16:creationId xmlns:a16="http://schemas.microsoft.com/office/drawing/2014/main" id="{6333DCF2-6AD2-2F60-4010-5B5CF2468B48}"/>
                </a:ext>
              </a:extLst>
            </p:cNvPr>
            <p:cNvSpPr/>
            <p:nvPr/>
          </p:nvSpPr>
          <p:spPr>
            <a:xfrm>
              <a:off x="6595371" y="4004323"/>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09" name="TextBox 408">
              <a:extLst>
                <a:ext uri="{FF2B5EF4-FFF2-40B4-BE49-F238E27FC236}">
                  <a16:creationId xmlns:a16="http://schemas.microsoft.com/office/drawing/2014/main" id="{DDE61175-F5FF-1419-4917-9A69C34D53E3}"/>
                </a:ext>
              </a:extLst>
            </p:cNvPr>
            <p:cNvSpPr txBox="1"/>
            <p:nvPr/>
          </p:nvSpPr>
          <p:spPr>
            <a:xfrm>
              <a:off x="6371625" y="4232392"/>
              <a:ext cx="257034" cy="268362"/>
            </a:xfrm>
            <a:prstGeom prst="rect">
              <a:avLst/>
            </a:prstGeom>
            <a:noFill/>
          </p:spPr>
          <p:txBody>
            <a:bodyPr wrap="none" rtlCol="0" anchor="ctr" anchorCtr="0">
              <a:spAutoFit/>
            </a:bodyPr>
            <a:lstStyle/>
            <a:p>
              <a:pPr algn="l"/>
              <a:r>
                <a:rPr lang="en-US" sz="1200" spc="0" baseline="0">
                  <a:ln/>
                  <a:solidFill>
                    <a:srgbClr val="FF0000"/>
                  </a:solidFill>
                  <a:latin typeface="Arial"/>
                  <a:cs typeface="Arial"/>
                  <a:sym typeface="Arial"/>
                  <a:rtl val="0"/>
                </a:rPr>
                <a:t>III</a:t>
              </a:r>
            </a:p>
          </p:txBody>
        </p:sp>
        <p:sp>
          <p:nvSpPr>
            <p:cNvPr id="410" name="Freeform 218">
              <a:extLst>
                <a:ext uri="{FF2B5EF4-FFF2-40B4-BE49-F238E27FC236}">
                  <a16:creationId xmlns:a16="http://schemas.microsoft.com/office/drawing/2014/main" id="{97D3B48B-9A28-FBE7-D08F-F2F655D2671E}"/>
                </a:ext>
              </a:extLst>
            </p:cNvPr>
            <p:cNvSpPr/>
            <p:nvPr/>
          </p:nvSpPr>
          <p:spPr>
            <a:xfrm>
              <a:off x="6595371" y="3644877"/>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11" name="TextBox 410">
              <a:extLst>
                <a:ext uri="{FF2B5EF4-FFF2-40B4-BE49-F238E27FC236}">
                  <a16:creationId xmlns:a16="http://schemas.microsoft.com/office/drawing/2014/main" id="{A5414099-E31C-AA23-C654-C89DA1E65C80}"/>
                </a:ext>
              </a:extLst>
            </p:cNvPr>
            <p:cNvSpPr txBox="1"/>
            <p:nvPr/>
          </p:nvSpPr>
          <p:spPr>
            <a:xfrm>
              <a:off x="6406891" y="3871604"/>
              <a:ext cx="221661" cy="268362"/>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II</a:t>
              </a:r>
            </a:p>
          </p:txBody>
        </p:sp>
        <p:sp>
          <p:nvSpPr>
            <p:cNvPr id="412" name="Freeform 220">
              <a:extLst>
                <a:ext uri="{FF2B5EF4-FFF2-40B4-BE49-F238E27FC236}">
                  <a16:creationId xmlns:a16="http://schemas.microsoft.com/office/drawing/2014/main" id="{23853D49-C508-F9C6-0D57-D826386ABE67}"/>
                </a:ext>
              </a:extLst>
            </p:cNvPr>
            <p:cNvSpPr/>
            <p:nvPr/>
          </p:nvSpPr>
          <p:spPr>
            <a:xfrm>
              <a:off x="6595371" y="3285533"/>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13" name="TextBox 412">
              <a:extLst>
                <a:ext uri="{FF2B5EF4-FFF2-40B4-BE49-F238E27FC236}">
                  <a16:creationId xmlns:a16="http://schemas.microsoft.com/office/drawing/2014/main" id="{4A7D3E5F-A63C-4CCF-3169-C3571D581A16}"/>
                </a:ext>
              </a:extLst>
            </p:cNvPr>
            <p:cNvSpPr txBox="1"/>
            <p:nvPr/>
          </p:nvSpPr>
          <p:spPr>
            <a:xfrm>
              <a:off x="6442157" y="3510349"/>
              <a:ext cx="186291" cy="268362"/>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I</a:t>
              </a:r>
            </a:p>
          </p:txBody>
        </p:sp>
        <p:sp>
          <p:nvSpPr>
            <p:cNvPr id="414" name="Freeform 222">
              <a:extLst>
                <a:ext uri="{FF2B5EF4-FFF2-40B4-BE49-F238E27FC236}">
                  <a16:creationId xmlns:a16="http://schemas.microsoft.com/office/drawing/2014/main" id="{052DA530-74A9-DE02-39CE-A890C0246563}"/>
                </a:ext>
              </a:extLst>
            </p:cNvPr>
            <p:cNvSpPr/>
            <p:nvPr/>
          </p:nvSpPr>
          <p:spPr>
            <a:xfrm>
              <a:off x="6595371" y="2926087"/>
              <a:ext cx="27198" cy="7546"/>
            </a:xfrm>
            <a:custGeom>
              <a:avLst/>
              <a:gdLst>
                <a:gd name="connsiteX0" fmla="*/ 34334 w 34333"/>
                <a:gd name="connsiteY0" fmla="*/ 0 h 9525"/>
                <a:gd name="connsiteX1" fmla="*/ 0 w 34333"/>
                <a:gd name="connsiteY1" fmla="*/ 0 h 9525"/>
              </a:gdLst>
              <a:ahLst/>
              <a:cxnLst>
                <a:cxn ang="0">
                  <a:pos x="connsiteX0" y="connsiteY0"/>
                </a:cxn>
                <a:cxn ang="0">
                  <a:pos x="connsiteX1" y="connsiteY1"/>
                </a:cxn>
              </a:cxnLst>
              <a:rect l="l" t="t" r="r" b="b"/>
              <a:pathLst>
                <a:path w="34333" h="9525">
                  <a:moveTo>
                    <a:pt x="34334" y="0"/>
                  </a:moveTo>
                  <a:lnTo>
                    <a:pt x="0" y="0"/>
                  </a:lnTo>
                </a:path>
              </a:pathLst>
            </a:custGeom>
            <a:ln w="9144" cap="flat">
              <a:solidFill>
                <a:srgbClr val="86898B"/>
              </a:solidFill>
              <a:prstDash val="solid"/>
              <a:miter/>
            </a:ln>
          </p:spPr>
          <p:txBody>
            <a:bodyPr rtlCol="0" anchor="ctr" anchorCtr="0"/>
            <a:lstStyle/>
            <a:p>
              <a:endParaRPr lang="en-US" sz="1200"/>
            </a:p>
          </p:txBody>
        </p:sp>
        <p:sp>
          <p:nvSpPr>
            <p:cNvPr id="415" name="TextBox 414">
              <a:extLst>
                <a:ext uri="{FF2B5EF4-FFF2-40B4-BE49-F238E27FC236}">
                  <a16:creationId xmlns:a16="http://schemas.microsoft.com/office/drawing/2014/main" id="{AD67A84F-5DDF-78E5-FC33-2629C0E9D1A8}"/>
                </a:ext>
              </a:extLst>
            </p:cNvPr>
            <p:cNvSpPr txBox="1"/>
            <p:nvPr/>
          </p:nvSpPr>
          <p:spPr>
            <a:xfrm>
              <a:off x="6442157" y="2804282"/>
              <a:ext cx="186291" cy="268362"/>
            </a:xfrm>
            <a:prstGeom prst="rect">
              <a:avLst/>
            </a:prstGeom>
            <a:noFill/>
          </p:spPr>
          <p:txBody>
            <a:bodyPr wrap="none" rtlCol="0" anchor="ctr" anchorCtr="0">
              <a:spAutoFit/>
            </a:bodyPr>
            <a:lstStyle/>
            <a:p>
              <a:pPr algn="l"/>
              <a:r>
                <a:rPr lang="en-US" sz="1200" spc="0" baseline="0">
                  <a:ln/>
                  <a:solidFill>
                    <a:srgbClr val="000000"/>
                  </a:solidFill>
                  <a:latin typeface="Arial"/>
                  <a:cs typeface="Arial"/>
                  <a:sym typeface="Arial"/>
                  <a:rtl val="0"/>
                </a:rPr>
                <a:t>I</a:t>
              </a:r>
            </a:p>
          </p:txBody>
        </p:sp>
        <p:sp>
          <p:nvSpPr>
            <p:cNvPr id="416" name="TextBox 415">
              <a:extLst>
                <a:ext uri="{FF2B5EF4-FFF2-40B4-BE49-F238E27FC236}">
                  <a16:creationId xmlns:a16="http://schemas.microsoft.com/office/drawing/2014/main" id="{FF86E563-A716-C1FB-3381-C677E0AB136A}"/>
                </a:ext>
              </a:extLst>
            </p:cNvPr>
            <p:cNvSpPr txBox="1"/>
            <p:nvPr/>
          </p:nvSpPr>
          <p:spPr>
            <a:xfrm rot="16200000">
              <a:off x="5897659" y="4143211"/>
              <a:ext cx="716254" cy="226378"/>
            </a:xfrm>
            <a:prstGeom prst="rect">
              <a:avLst/>
            </a:prstGeom>
            <a:noFill/>
          </p:spPr>
          <p:txBody>
            <a:bodyPr wrap="none" rtlCol="0">
              <a:spAutoFit/>
            </a:bodyPr>
            <a:lstStyle/>
            <a:p>
              <a:pPr algn="l"/>
              <a:r>
                <a:rPr lang="en-US" sz="1200" spc="0" baseline="0" dirty="0">
                  <a:ln/>
                  <a:solidFill>
                    <a:srgbClr val="000000"/>
                  </a:solidFill>
                  <a:latin typeface="Arial"/>
                  <a:cs typeface="Arial"/>
                  <a:sym typeface="Arial"/>
                  <a:rtl val="0"/>
                </a:rPr>
                <a:t>Patients</a:t>
              </a:r>
            </a:p>
          </p:txBody>
        </p:sp>
        <p:sp>
          <p:nvSpPr>
            <p:cNvPr id="452" name="TextBox 451">
              <a:extLst>
                <a:ext uri="{FF2B5EF4-FFF2-40B4-BE49-F238E27FC236}">
                  <a16:creationId xmlns:a16="http://schemas.microsoft.com/office/drawing/2014/main" id="{DD354EBD-0A61-F6AD-D31A-30E9DD37A75B}"/>
                </a:ext>
              </a:extLst>
            </p:cNvPr>
            <p:cNvSpPr txBox="1"/>
            <p:nvPr/>
          </p:nvSpPr>
          <p:spPr>
            <a:xfrm>
              <a:off x="7673449" y="2252601"/>
              <a:ext cx="988696" cy="299606"/>
            </a:xfrm>
            <a:prstGeom prst="rect">
              <a:avLst/>
            </a:prstGeom>
          </p:spPr>
          <p:txBody>
            <a:bodyPr vert="horz" wrap="square" lIns="91440" tIns="45720" rIns="91440" bIns="45720" rtlCol="0">
              <a:noAutofit/>
            </a:bodyPr>
            <a:lstStyle/>
            <a:p>
              <a:pPr algn="l"/>
              <a:r>
                <a:rPr lang="en-US" sz="1600" b="1" dirty="0"/>
                <a:t>DL-2 (n=8)</a:t>
              </a:r>
            </a:p>
          </p:txBody>
        </p:sp>
        <p:grpSp>
          <p:nvGrpSpPr>
            <p:cNvPr id="42" name="Group 41">
              <a:extLst>
                <a:ext uri="{FF2B5EF4-FFF2-40B4-BE49-F238E27FC236}">
                  <a16:creationId xmlns:a16="http://schemas.microsoft.com/office/drawing/2014/main" id="{55FC6251-6128-029E-AA61-AD48A131FCDA}"/>
                </a:ext>
              </a:extLst>
            </p:cNvPr>
            <p:cNvGrpSpPr/>
            <p:nvPr/>
          </p:nvGrpSpPr>
          <p:grpSpPr>
            <a:xfrm>
              <a:off x="6675955" y="5027111"/>
              <a:ext cx="3207106" cy="208800"/>
              <a:chOff x="6675955" y="4397530"/>
              <a:chExt cx="3207106" cy="208800"/>
            </a:xfrm>
          </p:grpSpPr>
          <p:sp>
            <p:nvSpPr>
              <p:cNvPr id="201" name="Freeform 9">
                <a:extLst>
                  <a:ext uri="{FF2B5EF4-FFF2-40B4-BE49-F238E27FC236}">
                    <a16:creationId xmlns:a16="http://schemas.microsoft.com/office/drawing/2014/main" id="{356A2292-0F58-B99D-13EC-F928604D9333}"/>
                  </a:ext>
                </a:extLst>
              </p:cNvPr>
              <p:cNvSpPr/>
              <p:nvPr/>
            </p:nvSpPr>
            <p:spPr>
              <a:xfrm>
                <a:off x="6675955" y="4397530"/>
                <a:ext cx="236698" cy="208800"/>
              </a:xfrm>
              <a:custGeom>
                <a:avLst/>
                <a:gdLst>
                  <a:gd name="connsiteX0" fmla="*/ 149333 w 298793"/>
                  <a:gd name="connsiteY0" fmla="*/ 0 h 136058"/>
                  <a:gd name="connsiteX1" fmla="*/ 298793 w 298793"/>
                  <a:gd name="connsiteY1" fmla="*/ 0 h 136058"/>
                  <a:gd name="connsiteX2" fmla="*/ 298793 w 298793"/>
                  <a:gd name="connsiteY2" fmla="*/ 136059 h 136058"/>
                  <a:gd name="connsiteX3" fmla="*/ 0 w 298793"/>
                  <a:gd name="connsiteY3" fmla="*/ 136059 h 136058"/>
                  <a:gd name="connsiteX4" fmla="*/ 0 w 298793"/>
                  <a:gd name="connsiteY4" fmla="*/ 0 h 136058"/>
                  <a:gd name="connsiteX5" fmla="*/ 149333 w 2987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8">
                    <a:moveTo>
                      <a:pt x="149333" y="0"/>
                    </a:moveTo>
                    <a:lnTo>
                      <a:pt x="298793" y="0"/>
                    </a:lnTo>
                    <a:lnTo>
                      <a:pt x="298793" y="136059"/>
                    </a:lnTo>
                    <a:lnTo>
                      <a:pt x="0" y="136059"/>
                    </a:lnTo>
                    <a:lnTo>
                      <a:pt x="0" y="0"/>
                    </a:lnTo>
                    <a:lnTo>
                      <a:pt x="149333" y="0"/>
                    </a:lnTo>
                  </a:path>
                </a:pathLst>
              </a:custGeom>
              <a:solidFill>
                <a:schemeClr val="bg1">
                  <a:lumMod val="95000"/>
                </a:schemeClr>
              </a:solidFill>
              <a:ln w="9525" cap="flat">
                <a:noFill/>
                <a:prstDash val="solid"/>
                <a:miter/>
              </a:ln>
            </p:spPr>
            <p:txBody>
              <a:bodyPr rtlCol="0" anchor="ctr"/>
              <a:lstStyle/>
              <a:p>
                <a:endParaRPr lang="en-US" sz="1200"/>
              </a:p>
            </p:txBody>
          </p:sp>
          <p:sp>
            <p:nvSpPr>
              <p:cNvPr id="202" name="Freeform 10">
                <a:extLst>
                  <a:ext uri="{FF2B5EF4-FFF2-40B4-BE49-F238E27FC236}">
                    <a16:creationId xmlns:a16="http://schemas.microsoft.com/office/drawing/2014/main" id="{BFEA2074-A530-0829-AD10-ED6247D63AC6}"/>
                  </a:ext>
                </a:extLst>
              </p:cNvPr>
              <p:cNvSpPr/>
              <p:nvPr/>
            </p:nvSpPr>
            <p:spPr>
              <a:xfrm>
                <a:off x="6912654" y="4397530"/>
                <a:ext cx="2909944" cy="208800"/>
              </a:xfrm>
              <a:custGeom>
                <a:avLst/>
                <a:gdLst>
                  <a:gd name="connsiteX0" fmla="*/ 1836668 w 3673335"/>
                  <a:gd name="connsiteY0" fmla="*/ 0 h 136058"/>
                  <a:gd name="connsiteX1" fmla="*/ 3673335 w 3673335"/>
                  <a:gd name="connsiteY1" fmla="*/ 0 h 136058"/>
                  <a:gd name="connsiteX2" fmla="*/ 3673335 w 3673335"/>
                  <a:gd name="connsiteY2" fmla="*/ 136059 h 136058"/>
                  <a:gd name="connsiteX3" fmla="*/ 0 w 3673335"/>
                  <a:gd name="connsiteY3" fmla="*/ 136059 h 136058"/>
                  <a:gd name="connsiteX4" fmla="*/ 0 w 3673335"/>
                  <a:gd name="connsiteY4" fmla="*/ 0 h 136058"/>
                  <a:gd name="connsiteX5" fmla="*/ 1836668 w 3673335"/>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335" h="136058">
                    <a:moveTo>
                      <a:pt x="1836668" y="0"/>
                    </a:moveTo>
                    <a:lnTo>
                      <a:pt x="3673335" y="0"/>
                    </a:lnTo>
                    <a:lnTo>
                      <a:pt x="3673335" y="136059"/>
                    </a:lnTo>
                    <a:lnTo>
                      <a:pt x="0" y="136059"/>
                    </a:lnTo>
                    <a:lnTo>
                      <a:pt x="0" y="0"/>
                    </a:lnTo>
                    <a:lnTo>
                      <a:pt x="1836668" y="0"/>
                    </a:lnTo>
                  </a:path>
                </a:pathLst>
              </a:custGeom>
              <a:solidFill>
                <a:schemeClr val="bg1">
                  <a:lumMod val="75000"/>
                </a:schemeClr>
              </a:solidFill>
              <a:ln w="9525" cap="flat">
                <a:noFill/>
                <a:prstDash val="solid"/>
                <a:miter/>
              </a:ln>
            </p:spPr>
            <p:txBody>
              <a:bodyPr rtlCol="0" anchor="ctr"/>
              <a:lstStyle/>
              <a:p>
                <a:endParaRPr lang="en-US" sz="1200"/>
              </a:p>
            </p:txBody>
          </p:sp>
          <p:sp>
            <p:nvSpPr>
              <p:cNvPr id="203" name="Freeform 11">
                <a:extLst>
                  <a:ext uri="{FF2B5EF4-FFF2-40B4-BE49-F238E27FC236}">
                    <a16:creationId xmlns:a16="http://schemas.microsoft.com/office/drawing/2014/main" id="{087A6646-EB02-0D1F-6F9A-4D116B005F5C}"/>
                  </a:ext>
                </a:extLst>
              </p:cNvPr>
              <p:cNvSpPr/>
              <p:nvPr/>
            </p:nvSpPr>
            <p:spPr>
              <a:xfrm>
                <a:off x="7483420" y="4397530"/>
                <a:ext cx="2339177" cy="208800"/>
              </a:xfrm>
              <a:custGeom>
                <a:avLst/>
                <a:gdLst>
                  <a:gd name="connsiteX0" fmla="*/ 1476354 w 2952834"/>
                  <a:gd name="connsiteY0" fmla="*/ 0 h 136058"/>
                  <a:gd name="connsiteX1" fmla="*/ 2952835 w 2952834"/>
                  <a:gd name="connsiteY1" fmla="*/ 0 h 136058"/>
                  <a:gd name="connsiteX2" fmla="*/ 2952835 w 2952834"/>
                  <a:gd name="connsiteY2" fmla="*/ 136059 h 136058"/>
                  <a:gd name="connsiteX3" fmla="*/ 0 w 2952834"/>
                  <a:gd name="connsiteY3" fmla="*/ 136059 h 136058"/>
                  <a:gd name="connsiteX4" fmla="*/ 0 w 2952834"/>
                  <a:gd name="connsiteY4" fmla="*/ 0 h 136058"/>
                  <a:gd name="connsiteX5" fmla="*/ 1476354 w 2952834"/>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834" h="136058">
                    <a:moveTo>
                      <a:pt x="1476354" y="0"/>
                    </a:moveTo>
                    <a:lnTo>
                      <a:pt x="2952835" y="0"/>
                    </a:lnTo>
                    <a:lnTo>
                      <a:pt x="2952835" y="136059"/>
                    </a:lnTo>
                    <a:lnTo>
                      <a:pt x="0" y="136059"/>
                    </a:lnTo>
                    <a:lnTo>
                      <a:pt x="0" y="0"/>
                    </a:lnTo>
                    <a:lnTo>
                      <a:pt x="1476354" y="0"/>
                    </a:lnTo>
                  </a:path>
                </a:pathLst>
              </a:custGeom>
              <a:solidFill>
                <a:srgbClr val="F8DF5A"/>
              </a:solidFill>
              <a:ln w="9525" cap="flat">
                <a:noFill/>
                <a:prstDash val="solid"/>
                <a:miter/>
              </a:ln>
            </p:spPr>
            <p:txBody>
              <a:bodyPr rtlCol="0" anchor="ctr"/>
              <a:lstStyle/>
              <a:p>
                <a:endParaRPr lang="en-US" sz="1200"/>
              </a:p>
            </p:txBody>
          </p:sp>
          <p:sp>
            <p:nvSpPr>
              <p:cNvPr id="204" name="Freeform 12">
                <a:extLst>
                  <a:ext uri="{FF2B5EF4-FFF2-40B4-BE49-F238E27FC236}">
                    <a16:creationId xmlns:a16="http://schemas.microsoft.com/office/drawing/2014/main" id="{2EA41148-92A9-602C-2191-1B9EB6D7CE79}"/>
                  </a:ext>
                </a:extLst>
              </p:cNvPr>
              <p:cNvSpPr/>
              <p:nvPr/>
            </p:nvSpPr>
            <p:spPr>
              <a:xfrm>
                <a:off x="8652959" y="4397530"/>
                <a:ext cx="1169639" cy="208800"/>
              </a:xfrm>
              <a:custGeom>
                <a:avLst/>
                <a:gdLst>
                  <a:gd name="connsiteX0" fmla="*/ 738241 w 1476480"/>
                  <a:gd name="connsiteY0" fmla="*/ 0 h 136058"/>
                  <a:gd name="connsiteX1" fmla="*/ 1476481 w 1476480"/>
                  <a:gd name="connsiteY1" fmla="*/ 0 h 136058"/>
                  <a:gd name="connsiteX2" fmla="*/ 1476481 w 1476480"/>
                  <a:gd name="connsiteY2" fmla="*/ 136059 h 136058"/>
                  <a:gd name="connsiteX3" fmla="*/ 0 w 1476480"/>
                  <a:gd name="connsiteY3" fmla="*/ 136059 h 136058"/>
                  <a:gd name="connsiteX4" fmla="*/ 0 w 1476480"/>
                  <a:gd name="connsiteY4" fmla="*/ 0 h 136058"/>
                  <a:gd name="connsiteX5" fmla="*/ 738241 w 1476480"/>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480" h="136058">
                    <a:moveTo>
                      <a:pt x="738241" y="0"/>
                    </a:moveTo>
                    <a:lnTo>
                      <a:pt x="1476481" y="0"/>
                    </a:lnTo>
                    <a:lnTo>
                      <a:pt x="1476481" y="136059"/>
                    </a:lnTo>
                    <a:lnTo>
                      <a:pt x="0" y="136059"/>
                    </a:lnTo>
                    <a:lnTo>
                      <a:pt x="0" y="0"/>
                    </a:lnTo>
                    <a:lnTo>
                      <a:pt x="738241" y="0"/>
                    </a:lnTo>
                  </a:path>
                </a:pathLst>
              </a:custGeom>
              <a:solidFill>
                <a:srgbClr val="67BB6E"/>
              </a:solidFill>
              <a:ln w="9525" cap="flat">
                <a:noFill/>
                <a:prstDash val="solid"/>
                <a:miter/>
              </a:ln>
            </p:spPr>
            <p:txBody>
              <a:bodyPr rtlCol="0" anchor="ctr"/>
              <a:lstStyle/>
              <a:p>
                <a:endParaRPr lang="en-US" sz="1200"/>
              </a:p>
            </p:txBody>
          </p:sp>
          <p:sp>
            <p:nvSpPr>
              <p:cNvPr id="475" name="Freeform 117">
                <a:extLst>
                  <a:ext uri="{FF2B5EF4-FFF2-40B4-BE49-F238E27FC236}">
                    <a16:creationId xmlns:a16="http://schemas.microsoft.com/office/drawing/2014/main" id="{8E1D126B-B491-E02F-7419-DFEAF9B931FE}"/>
                  </a:ext>
                </a:extLst>
              </p:cNvPr>
              <p:cNvSpPr>
                <a:spLocks noChangeAspect="1"/>
              </p:cNvSpPr>
              <p:nvPr/>
            </p:nvSpPr>
            <p:spPr>
              <a:xfrm>
                <a:off x="9602486" y="4447930"/>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476" name="Freeform 60">
                <a:extLst>
                  <a:ext uri="{FF2B5EF4-FFF2-40B4-BE49-F238E27FC236}">
                    <a16:creationId xmlns:a16="http://schemas.microsoft.com/office/drawing/2014/main" id="{F2AA8B4E-F29F-D020-D199-81884F226373}"/>
                  </a:ext>
                </a:extLst>
              </p:cNvPr>
              <p:cNvSpPr>
                <a:spLocks/>
              </p:cNvSpPr>
              <p:nvPr/>
            </p:nvSpPr>
            <p:spPr>
              <a:xfrm>
                <a:off x="9748548" y="4425808"/>
                <a:ext cx="134513" cy="150601"/>
              </a:xfrm>
              <a:custGeom>
                <a:avLst/>
                <a:gdLst>
                  <a:gd name="connsiteX0" fmla="*/ 24506 w 49011"/>
                  <a:gd name="connsiteY0" fmla="*/ 0 h 49011"/>
                  <a:gd name="connsiteX1" fmla="*/ 0 w 49011"/>
                  <a:gd name="connsiteY1" fmla="*/ 49011 h 49011"/>
                  <a:gd name="connsiteX2" fmla="*/ 49012 w 49011"/>
                  <a:gd name="connsiteY2" fmla="*/ 49011 h 49011"/>
                </a:gdLst>
                <a:ahLst/>
                <a:cxnLst>
                  <a:cxn ang="0">
                    <a:pos x="connsiteX0" y="connsiteY0"/>
                  </a:cxn>
                  <a:cxn ang="0">
                    <a:pos x="connsiteX1" y="connsiteY1"/>
                  </a:cxn>
                  <a:cxn ang="0">
                    <a:pos x="connsiteX2" y="connsiteY2"/>
                  </a:cxn>
                </a:cxnLst>
                <a:rect l="l" t="t" r="r" b="b"/>
                <a:pathLst>
                  <a:path w="49011" h="49011">
                    <a:moveTo>
                      <a:pt x="24506" y="0"/>
                    </a:moveTo>
                    <a:lnTo>
                      <a:pt x="0" y="49011"/>
                    </a:lnTo>
                    <a:lnTo>
                      <a:pt x="49012" y="49011"/>
                    </a:lnTo>
                    <a:close/>
                  </a:path>
                </a:pathLst>
              </a:custGeom>
              <a:solidFill>
                <a:srgbClr val="F4960C"/>
              </a:solidFill>
              <a:ln w="9525" cap="flat">
                <a:solidFill>
                  <a:srgbClr val="F4960C"/>
                </a:solidFill>
                <a:prstDash val="solid"/>
                <a:miter/>
              </a:ln>
            </p:spPr>
            <p:txBody>
              <a:bodyPr rtlCol="0" anchor="ctr"/>
              <a:lstStyle/>
              <a:p>
                <a:endParaRPr lang="en-US" sz="1200"/>
              </a:p>
            </p:txBody>
          </p:sp>
        </p:grpSp>
        <p:grpSp>
          <p:nvGrpSpPr>
            <p:cNvPr id="36" name="Group 35">
              <a:extLst>
                <a:ext uri="{FF2B5EF4-FFF2-40B4-BE49-F238E27FC236}">
                  <a16:creationId xmlns:a16="http://schemas.microsoft.com/office/drawing/2014/main" id="{358CDA65-15AE-5204-DE28-7D6D979ED0E7}"/>
                </a:ext>
              </a:extLst>
            </p:cNvPr>
            <p:cNvGrpSpPr/>
            <p:nvPr/>
          </p:nvGrpSpPr>
          <p:grpSpPr>
            <a:xfrm>
              <a:off x="6675955" y="3233339"/>
              <a:ext cx="3742585" cy="208800"/>
              <a:chOff x="6675955" y="2603758"/>
              <a:chExt cx="3742585" cy="208800"/>
            </a:xfrm>
          </p:grpSpPr>
          <p:sp>
            <p:nvSpPr>
              <p:cNvPr id="214" name="Freeform 22">
                <a:extLst>
                  <a:ext uri="{FF2B5EF4-FFF2-40B4-BE49-F238E27FC236}">
                    <a16:creationId xmlns:a16="http://schemas.microsoft.com/office/drawing/2014/main" id="{27CDDA0E-AF17-830C-A3E6-0C4FF0E83244}"/>
                  </a:ext>
                </a:extLst>
              </p:cNvPr>
              <p:cNvSpPr/>
              <p:nvPr/>
            </p:nvSpPr>
            <p:spPr>
              <a:xfrm>
                <a:off x="6675955" y="2603758"/>
                <a:ext cx="236698" cy="208800"/>
              </a:xfrm>
              <a:custGeom>
                <a:avLst/>
                <a:gdLst>
                  <a:gd name="connsiteX0" fmla="*/ 149333 w 298793"/>
                  <a:gd name="connsiteY0" fmla="*/ 0 h 136059"/>
                  <a:gd name="connsiteX1" fmla="*/ 298793 w 298793"/>
                  <a:gd name="connsiteY1" fmla="*/ 0 h 136059"/>
                  <a:gd name="connsiteX2" fmla="*/ 298793 w 298793"/>
                  <a:gd name="connsiteY2" fmla="*/ 136059 h 136059"/>
                  <a:gd name="connsiteX3" fmla="*/ 0 w 298793"/>
                  <a:gd name="connsiteY3" fmla="*/ 136059 h 136059"/>
                  <a:gd name="connsiteX4" fmla="*/ 0 w 298793"/>
                  <a:gd name="connsiteY4" fmla="*/ 0 h 136059"/>
                  <a:gd name="connsiteX5" fmla="*/ 149333 w 298793"/>
                  <a:gd name="connsiteY5" fmla="*/ 0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9">
                    <a:moveTo>
                      <a:pt x="149333" y="0"/>
                    </a:moveTo>
                    <a:lnTo>
                      <a:pt x="298793" y="0"/>
                    </a:lnTo>
                    <a:lnTo>
                      <a:pt x="298793" y="136059"/>
                    </a:lnTo>
                    <a:lnTo>
                      <a:pt x="0" y="136059"/>
                    </a:lnTo>
                    <a:lnTo>
                      <a:pt x="0" y="0"/>
                    </a:lnTo>
                    <a:lnTo>
                      <a:pt x="149333" y="0"/>
                    </a:lnTo>
                  </a:path>
                </a:pathLst>
              </a:custGeom>
              <a:solidFill>
                <a:schemeClr val="bg1">
                  <a:lumMod val="95000"/>
                </a:schemeClr>
              </a:solidFill>
              <a:ln w="9525" cap="flat">
                <a:noFill/>
                <a:prstDash val="solid"/>
                <a:miter/>
              </a:ln>
            </p:spPr>
            <p:txBody>
              <a:bodyPr rtlCol="0" anchor="ctr"/>
              <a:lstStyle/>
              <a:p>
                <a:endParaRPr lang="en-US" sz="1200"/>
              </a:p>
            </p:txBody>
          </p:sp>
          <p:sp>
            <p:nvSpPr>
              <p:cNvPr id="215" name="Freeform 23">
                <a:extLst>
                  <a:ext uri="{FF2B5EF4-FFF2-40B4-BE49-F238E27FC236}">
                    <a16:creationId xmlns:a16="http://schemas.microsoft.com/office/drawing/2014/main" id="{20C5DDF7-D039-F41F-07CC-6C373B209B1A}"/>
                  </a:ext>
                </a:extLst>
              </p:cNvPr>
              <p:cNvSpPr/>
              <p:nvPr/>
            </p:nvSpPr>
            <p:spPr>
              <a:xfrm>
                <a:off x="6912654" y="2603758"/>
                <a:ext cx="3132689" cy="208800"/>
              </a:xfrm>
              <a:custGeom>
                <a:avLst/>
                <a:gdLst>
                  <a:gd name="connsiteX0" fmla="*/ 1977194 w 3954515"/>
                  <a:gd name="connsiteY0" fmla="*/ 0 h 136059"/>
                  <a:gd name="connsiteX1" fmla="*/ 3954516 w 3954515"/>
                  <a:gd name="connsiteY1" fmla="*/ 0 h 136059"/>
                  <a:gd name="connsiteX2" fmla="*/ 3954516 w 3954515"/>
                  <a:gd name="connsiteY2" fmla="*/ 136059 h 136059"/>
                  <a:gd name="connsiteX3" fmla="*/ 0 w 3954515"/>
                  <a:gd name="connsiteY3" fmla="*/ 136059 h 136059"/>
                  <a:gd name="connsiteX4" fmla="*/ 0 w 3954515"/>
                  <a:gd name="connsiteY4" fmla="*/ 0 h 136059"/>
                  <a:gd name="connsiteX5" fmla="*/ 1977194 w 3954515"/>
                  <a:gd name="connsiteY5" fmla="*/ 0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4515" h="136059">
                    <a:moveTo>
                      <a:pt x="1977194" y="0"/>
                    </a:moveTo>
                    <a:lnTo>
                      <a:pt x="3954516" y="0"/>
                    </a:lnTo>
                    <a:lnTo>
                      <a:pt x="3954516" y="136059"/>
                    </a:lnTo>
                    <a:lnTo>
                      <a:pt x="0" y="136059"/>
                    </a:lnTo>
                    <a:lnTo>
                      <a:pt x="0" y="0"/>
                    </a:lnTo>
                    <a:lnTo>
                      <a:pt x="1977194" y="0"/>
                    </a:lnTo>
                  </a:path>
                </a:pathLst>
              </a:custGeom>
              <a:solidFill>
                <a:srgbClr val="67BB6E"/>
              </a:solidFill>
              <a:ln w="9525" cap="flat">
                <a:noFill/>
                <a:prstDash val="solid"/>
                <a:miter/>
              </a:ln>
            </p:spPr>
            <p:txBody>
              <a:bodyPr rtlCol="0" anchor="ctr"/>
              <a:lstStyle/>
              <a:p>
                <a:endParaRPr lang="en-US" sz="1200"/>
              </a:p>
            </p:txBody>
          </p:sp>
          <p:sp>
            <p:nvSpPr>
              <p:cNvPr id="216" name="Freeform 24">
                <a:extLst>
                  <a:ext uri="{FF2B5EF4-FFF2-40B4-BE49-F238E27FC236}">
                    <a16:creationId xmlns:a16="http://schemas.microsoft.com/office/drawing/2014/main" id="{5807B116-C187-12FA-5DAA-37B94DE90A86}"/>
                  </a:ext>
                </a:extLst>
              </p:cNvPr>
              <p:cNvSpPr/>
              <p:nvPr/>
            </p:nvSpPr>
            <p:spPr>
              <a:xfrm>
                <a:off x="7511325" y="2603758"/>
                <a:ext cx="2907215" cy="208800"/>
              </a:xfrm>
              <a:custGeom>
                <a:avLst/>
                <a:gdLst>
                  <a:gd name="connsiteX0" fmla="*/ 1599394 w 3198788"/>
                  <a:gd name="connsiteY0" fmla="*/ 0 h 136059"/>
                  <a:gd name="connsiteX1" fmla="*/ 3198789 w 3198788"/>
                  <a:gd name="connsiteY1" fmla="*/ 0 h 136059"/>
                  <a:gd name="connsiteX2" fmla="*/ 3198789 w 3198788"/>
                  <a:gd name="connsiteY2" fmla="*/ 136059 h 136059"/>
                  <a:gd name="connsiteX3" fmla="*/ 0 w 3198788"/>
                  <a:gd name="connsiteY3" fmla="*/ 136059 h 136059"/>
                  <a:gd name="connsiteX4" fmla="*/ 0 w 3198788"/>
                  <a:gd name="connsiteY4" fmla="*/ 0 h 136059"/>
                  <a:gd name="connsiteX5" fmla="*/ 1599394 w 3198788"/>
                  <a:gd name="connsiteY5" fmla="*/ 0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8788" h="136059">
                    <a:moveTo>
                      <a:pt x="1599394" y="0"/>
                    </a:moveTo>
                    <a:lnTo>
                      <a:pt x="3198789" y="0"/>
                    </a:lnTo>
                    <a:lnTo>
                      <a:pt x="3198789" y="136059"/>
                    </a:lnTo>
                    <a:lnTo>
                      <a:pt x="0" y="136059"/>
                    </a:lnTo>
                    <a:lnTo>
                      <a:pt x="0" y="0"/>
                    </a:lnTo>
                    <a:lnTo>
                      <a:pt x="1599394" y="0"/>
                    </a:lnTo>
                  </a:path>
                </a:pathLst>
              </a:custGeom>
              <a:solidFill>
                <a:srgbClr val="0000C9"/>
              </a:solidFill>
              <a:ln w="9525" cap="flat">
                <a:noFill/>
                <a:prstDash val="solid"/>
                <a:miter/>
              </a:ln>
            </p:spPr>
            <p:txBody>
              <a:bodyPr rtlCol="0" anchor="ctr"/>
              <a:lstStyle/>
              <a:p>
                <a:endParaRPr lang="en-US" sz="1200"/>
              </a:p>
            </p:txBody>
          </p:sp>
          <p:sp>
            <p:nvSpPr>
              <p:cNvPr id="478" name="Freeform 117">
                <a:extLst>
                  <a:ext uri="{FF2B5EF4-FFF2-40B4-BE49-F238E27FC236}">
                    <a16:creationId xmlns:a16="http://schemas.microsoft.com/office/drawing/2014/main" id="{670C12D7-73FC-5A5E-8F77-92BB83FDD4C7}"/>
                  </a:ext>
                </a:extLst>
              </p:cNvPr>
              <p:cNvSpPr>
                <a:spLocks noChangeAspect="1"/>
              </p:cNvSpPr>
              <p:nvPr/>
            </p:nvSpPr>
            <p:spPr>
              <a:xfrm>
                <a:off x="6871183" y="2654158"/>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480" name="Freeform 60">
                <a:extLst>
                  <a:ext uri="{FF2B5EF4-FFF2-40B4-BE49-F238E27FC236}">
                    <a16:creationId xmlns:a16="http://schemas.microsoft.com/office/drawing/2014/main" id="{CC458845-E861-D5A3-BF26-233CC4D46B65}"/>
                  </a:ext>
                </a:extLst>
              </p:cNvPr>
              <p:cNvSpPr>
                <a:spLocks/>
              </p:cNvSpPr>
              <p:nvPr/>
            </p:nvSpPr>
            <p:spPr>
              <a:xfrm>
                <a:off x="7066581" y="2639410"/>
                <a:ext cx="134513" cy="150601"/>
              </a:xfrm>
              <a:custGeom>
                <a:avLst/>
                <a:gdLst>
                  <a:gd name="connsiteX0" fmla="*/ 24506 w 49011"/>
                  <a:gd name="connsiteY0" fmla="*/ 0 h 49011"/>
                  <a:gd name="connsiteX1" fmla="*/ 0 w 49011"/>
                  <a:gd name="connsiteY1" fmla="*/ 49011 h 49011"/>
                  <a:gd name="connsiteX2" fmla="*/ 49012 w 49011"/>
                  <a:gd name="connsiteY2" fmla="*/ 49011 h 49011"/>
                </a:gdLst>
                <a:ahLst/>
                <a:cxnLst>
                  <a:cxn ang="0">
                    <a:pos x="connsiteX0" y="connsiteY0"/>
                  </a:cxn>
                  <a:cxn ang="0">
                    <a:pos x="connsiteX1" y="connsiteY1"/>
                  </a:cxn>
                  <a:cxn ang="0">
                    <a:pos x="connsiteX2" y="connsiteY2"/>
                  </a:cxn>
                </a:cxnLst>
                <a:rect l="l" t="t" r="r" b="b"/>
                <a:pathLst>
                  <a:path w="49011" h="49011">
                    <a:moveTo>
                      <a:pt x="24506" y="0"/>
                    </a:moveTo>
                    <a:lnTo>
                      <a:pt x="0" y="49011"/>
                    </a:lnTo>
                    <a:lnTo>
                      <a:pt x="49012" y="49011"/>
                    </a:lnTo>
                    <a:close/>
                  </a:path>
                </a:pathLst>
              </a:custGeom>
              <a:solidFill>
                <a:srgbClr val="F4960C"/>
              </a:solidFill>
              <a:ln w="9525" cap="flat">
                <a:solidFill>
                  <a:srgbClr val="F4960C"/>
                </a:solidFill>
                <a:prstDash val="solid"/>
                <a:miter/>
              </a:ln>
            </p:spPr>
            <p:txBody>
              <a:bodyPr rtlCol="0" anchor="ctr"/>
              <a:lstStyle/>
              <a:p>
                <a:endParaRPr lang="en-US" sz="1200"/>
              </a:p>
            </p:txBody>
          </p:sp>
        </p:grpSp>
        <p:grpSp>
          <p:nvGrpSpPr>
            <p:cNvPr id="39" name="Group 38">
              <a:extLst>
                <a:ext uri="{FF2B5EF4-FFF2-40B4-BE49-F238E27FC236}">
                  <a16:creationId xmlns:a16="http://schemas.microsoft.com/office/drawing/2014/main" id="{AA083654-F990-A3C9-9C90-43BE407E7B23}"/>
                </a:ext>
              </a:extLst>
            </p:cNvPr>
            <p:cNvGrpSpPr/>
            <p:nvPr/>
          </p:nvGrpSpPr>
          <p:grpSpPr>
            <a:xfrm>
              <a:off x="6675955" y="4304854"/>
              <a:ext cx="3383342" cy="208800"/>
              <a:chOff x="6675955" y="3675273"/>
              <a:chExt cx="3383342" cy="208800"/>
            </a:xfrm>
          </p:grpSpPr>
          <p:sp>
            <p:nvSpPr>
              <p:cNvPr id="218" name="Freeform 26">
                <a:extLst>
                  <a:ext uri="{FF2B5EF4-FFF2-40B4-BE49-F238E27FC236}">
                    <a16:creationId xmlns:a16="http://schemas.microsoft.com/office/drawing/2014/main" id="{A94F1C20-F472-F73C-9FC3-456A4AFEB2CA}"/>
                  </a:ext>
                </a:extLst>
              </p:cNvPr>
              <p:cNvSpPr/>
              <p:nvPr/>
            </p:nvSpPr>
            <p:spPr>
              <a:xfrm>
                <a:off x="6675955" y="3675273"/>
                <a:ext cx="598672" cy="208800"/>
              </a:xfrm>
              <a:custGeom>
                <a:avLst/>
                <a:gdLst>
                  <a:gd name="connsiteX0" fmla="*/ 377800 w 755727"/>
                  <a:gd name="connsiteY0" fmla="*/ 0 h 136186"/>
                  <a:gd name="connsiteX1" fmla="*/ 755727 w 755727"/>
                  <a:gd name="connsiteY1" fmla="*/ 0 h 136186"/>
                  <a:gd name="connsiteX2" fmla="*/ 755727 w 755727"/>
                  <a:gd name="connsiteY2" fmla="*/ 136186 h 136186"/>
                  <a:gd name="connsiteX3" fmla="*/ 0 w 755727"/>
                  <a:gd name="connsiteY3" fmla="*/ 136186 h 136186"/>
                  <a:gd name="connsiteX4" fmla="*/ 0 w 755727"/>
                  <a:gd name="connsiteY4" fmla="*/ 0 h 136186"/>
                  <a:gd name="connsiteX5" fmla="*/ 377800 w 755727"/>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727" h="136186">
                    <a:moveTo>
                      <a:pt x="377800" y="0"/>
                    </a:moveTo>
                    <a:lnTo>
                      <a:pt x="755727" y="0"/>
                    </a:lnTo>
                    <a:lnTo>
                      <a:pt x="755727" y="136186"/>
                    </a:lnTo>
                    <a:lnTo>
                      <a:pt x="0" y="136186"/>
                    </a:lnTo>
                    <a:lnTo>
                      <a:pt x="0" y="0"/>
                    </a:lnTo>
                    <a:lnTo>
                      <a:pt x="377800" y="0"/>
                    </a:lnTo>
                  </a:path>
                </a:pathLst>
              </a:custGeom>
              <a:solidFill>
                <a:schemeClr val="bg1">
                  <a:lumMod val="95000"/>
                </a:schemeClr>
              </a:solidFill>
              <a:ln w="9525" cap="flat">
                <a:noFill/>
                <a:prstDash val="solid"/>
                <a:miter/>
              </a:ln>
            </p:spPr>
            <p:txBody>
              <a:bodyPr rtlCol="0" anchor="ctr"/>
              <a:lstStyle/>
              <a:p>
                <a:endParaRPr lang="en-US" sz="1200"/>
              </a:p>
            </p:txBody>
          </p:sp>
          <p:sp>
            <p:nvSpPr>
              <p:cNvPr id="219" name="Freeform 27">
                <a:extLst>
                  <a:ext uri="{FF2B5EF4-FFF2-40B4-BE49-F238E27FC236}">
                    <a16:creationId xmlns:a16="http://schemas.microsoft.com/office/drawing/2014/main" id="{06A2F80C-F5F1-C899-7628-492ED98A5DF4}"/>
                  </a:ext>
                </a:extLst>
              </p:cNvPr>
              <p:cNvSpPr/>
              <p:nvPr/>
            </p:nvSpPr>
            <p:spPr>
              <a:xfrm>
                <a:off x="7274628" y="3675273"/>
                <a:ext cx="2784669" cy="208800"/>
              </a:xfrm>
              <a:custGeom>
                <a:avLst/>
                <a:gdLst>
                  <a:gd name="connsiteX0" fmla="*/ 1757533 w 3515195"/>
                  <a:gd name="connsiteY0" fmla="*/ 0 h 136186"/>
                  <a:gd name="connsiteX1" fmla="*/ 3515196 w 3515195"/>
                  <a:gd name="connsiteY1" fmla="*/ 0 h 136186"/>
                  <a:gd name="connsiteX2" fmla="*/ 3515196 w 3515195"/>
                  <a:gd name="connsiteY2" fmla="*/ 136186 h 136186"/>
                  <a:gd name="connsiteX3" fmla="*/ 0 w 3515195"/>
                  <a:gd name="connsiteY3" fmla="*/ 136186 h 136186"/>
                  <a:gd name="connsiteX4" fmla="*/ 0 w 3515195"/>
                  <a:gd name="connsiteY4" fmla="*/ 0 h 136186"/>
                  <a:gd name="connsiteX5" fmla="*/ 1757533 w 3515195"/>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5195" h="136186">
                    <a:moveTo>
                      <a:pt x="1757533" y="0"/>
                    </a:moveTo>
                    <a:lnTo>
                      <a:pt x="3515196" y="0"/>
                    </a:lnTo>
                    <a:lnTo>
                      <a:pt x="3515196" y="136186"/>
                    </a:lnTo>
                    <a:lnTo>
                      <a:pt x="0" y="136186"/>
                    </a:lnTo>
                    <a:lnTo>
                      <a:pt x="0" y="0"/>
                    </a:lnTo>
                    <a:lnTo>
                      <a:pt x="1757533" y="0"/>
                    </a:lnTo>
                  </a:path>
                </a:pathLst>
              </a:custGeom>
              <a:solidFill>
                <a:srgbClr val="67BB6E"/>
              </a:solidFill>
              <a:ln w="9525" cap="flat">
                <a:noFill/>
                <a:prstDash val="solid"/>
                <a:miter/>
              </a:ln>
            </p:spPr>
            <p:txBody>
              <a:bodyPr rtlCol="0" anchor="ctr"/>
              <a:lstStyle/>
              <a:p>
                <a:endParaRPr lang="en-US" sz="1200"/>
              </a:p>
            </p:txBody>
          </p:sp>
          <p:sp>
            <p:nvSpPr>
              <p:cNvPr id="220" name="Freeform 28">
                <a:extLst>
                  <a:ext uri="{FF2B5EF4-FFF2-40B4-BE49-F238E27FC236}">
                    <a16:creationId xmlns:a16="http://schemas.microsoft.com/office/drawing/2014/main" id="{78C627FE-6DCD-D19A-2A19-C249C45C4428}"/>
                  </a:ext>
                </a:extLst>
              </p:cNvPr>
              <p:cNvSpPr/>
              <p:nvPr/>
            </p:nvSpPr>
            <p:spPr>
              <a:xfrm>
                <a:off x="8346696" y="3675273"/>
                <a:ext cx="1712600" cy="208800"/>
              </a:xfrm>
              <a:custGeom>
                <a:avLst/>
                <a:gdLst>
                  <a:gd name="connsiteX0" fmla="*/ 1080941 w 2161881"/>
                  <a:gd name="connsiteY0" fmla="*/ 0 h 136186"/>
                  <a:gd name="connsiteX1" fmla="*/ 2161882 w 2161881"/>
                  <a:gd name="connsiteY1" fmla="*/ 0 h 136186"/>
                  <a:gd name="connsiteX2" fmla="*/ 2161882 w 2161881"/>
                  <a:gd name="connsiteY2" fmla="*/ 136186 h 136186"/>
                  <a:gd name="connsiteX3" fmla="*/ 0 w 2161881"/>
                  <a:gd name="connsiteY3" fmla="*/ 136186 h 136186"/>
                  <a:gd name="connsiteX4" fmla="*/ 0 w 2161881"/>
                  <a:gd name="connsiteY4" fmla="*/ 0 h 136186"/>
                  <a:gd name="connsiteX5" fmla="*/ 1080941 w 2161881"/>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881" h="136186">
                    <a:moveTo>
                      <a:pt x="1080941" y="0"/>
                    </a:moveTo>
                    <a:lnTo>
                      <a:pt x="2161882" y="0"/>
                    </a:lnTo>
                    <a:lnTo>
                      <a:pt x="2161882" y="136186"/>
                    </a:lnTo>
                    <a:lnTo>
                      <a:pt x="0" y="136186"/>
                    </a:lnTo>
                    <a:lnTo>
                      <a:pt x="0" y="0"/>
                    </a:lnTo>
                    <a:lnTo>
                      <a:pt x="1080941" y="0"/>
                    </a:lnTo>
                  </a:path>
                </a:pathLst>
              </a:custGeom>
              <a:solidFill>
                <a:srgbClr val="0000C9"/>
              </a:solidFill>
              <a:ln w="9525" cap="flat">
                <a:noFill/>
                <a:prstDash val="solid"/>
                <a:miter/>
              </a:ln>
            </p:spPr>
            <p:txBody>
              <a:bodyPr rtlCol="0" anchor="ctr"/>
              <a:lstStyle/>
              <a:p>
                <a:endParaRPr lang="en-US" sz="1200"/>
              </a:p>
            </p:txBody>
          </p:sp>
          <p:sp>
            <p:nvSpPr>
              <p:cNvPr id="479" name="Freeform 117">
                <a:extLst>
                  <a:ext uri="{FF2B5EF4-FFF2-40B4-BE49-F238E27FC236}">
                    <a16:creationId xmlns:a16="http://schemas.microsoft.com/office/drawing/2014/main" id="{4802A3CD-DACF-E031-AC73-D06C927D9B37}"/>
                  </a:ext>
                </a:extLst>
              </p:cNvPr>
              <p:cNvSpPr>
                <a:spLocks noChangeAspect="1"/>
              </p:cNvSpPr>
              <p:nvPr/>
            </p:nvSpPr>
            <p:spPr>
              <a:xfrm>
                <a:off x="8590354" y="3725673"/>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481" name="Freeform 60">
                <a:extLst>
                  <a:ext uri="{FF2B5EF4-FFF2-40B4-BE49-F238E27FC236}">
                    <a16:creationId xmlns:a16="http://schemas.microsoft.com/office/drawing/2014/main" id="{5DF930C7-39A7-688F-9959-983FC5109380}"/>
                  </a:ext>
                </a:extLst>
              </p:cNvPr>
              <p:cNvSpPr>
                <a:spLocks/>
              </p:cNvSpPr>
              <p:nvPr/>
            </p:nvSpPr>
            <p:spPr>
              <a:xfrm>
                <a:off x="8764433" y="3703551"/>
                <a:ext cx="134513" cy="150601"/>
              </a:xfrm>
              <a:custGeom>
                <a:avLst/>
                <a:gdLst>
                  <a:gd name="connsiteX0" fmla="*/ 24506 w 49011"/>
                  <a:gd name="connsiteY0" fmla="*/ 0 h 49011"/>
                  <a:gd name="connsiteX1" fmla="*/ 0 w 49011"/>
                  <a:gd name="connsiteY1" fmla="*/ 49011 h 49011"/>
                  <a:gd name="connsiteX2" fmla="*/ 49012 w 49011"/>
                  <a:gd name="connsiteY2" fmla="*/ 49011 h 49011"/>
                </a:gdLst>
                <a:ahLst/>
                <a:cxnLst>
                  <a:cxn ang="0">
                    <a:pos x="connsiteX0" y="connsiteY0"/>
                  </a:cxn>
                  <a:cxn ang="0">
                    <a:pos x="connsiteX1" y="connsiteY1"/>
                  </a:cxn>
                  <a:cxn ang="0">
                    <a:pos x="connsiteX2" y="connsiteY2"/>
                  </a:cxn>
                </a:cxnLst>
                <a:rect l="l" t="t" r="r" b="b"/>
                <a:pathLst>
                  <a:path w="49011" h="49011">
                    <a:moveTo>
                      <a:pt x="24506" y="0"/>
                    </a:moveTo>
                    <a:lnTo>
                      <a:pt x="0" y="49011"/>
                    </a:lnTo>
                    <a:lnTo>
                      <a:pt x="49012" y="49011"/>
                    </a:lnTo>
                    <a:close/>
                  </a:path>
                </a:pathLst>
              </a:custGeom>
              <a:solidFill>
                <a:srgbClr val="F4960C"/>
              </a:solidFill>
              <a:ln w="9525" cap="flat">
                <a:solidFill>
                  <a:srgbClr val="F4960C"/>
                </a:solidFill>
                <a:prstDash val="solid"/>
                <a:miter/>
              </a:ln>
            </p:spPr>
            <p:txBody>
              <a:bodyPr rtlCol="0" anchor="ctr"/>
              <a:lstStyle/>
              <a:p>
                <a:endParaRPr lang="en-US" sz="1200"/>
              </a:p>
            </p:txBody>
          </p:sp>
        </p:grpSp>
        <p:grpSp>
          <p:nvGrpSpPr>
            <p:cNvPr id="41" name="Group 40">
              <a:extLst>
                <a:ext uri="{FF2B5EF4-FFF2-40B4-BE49-F238E27FC236}">
                  <a16:creationId xmlns:a16="http://schemas.microsoft.com/office/drawing/2014/main" id="{243FB30D-031F-FBBA-249D-5780D4CAAB1F}"/>
                </a:ext>
              </a:extLst>
            </p:cNvPr>
            <p:cNvGrpSpPr/>
            <p:nvPr/>
          </p:nvGrpSpPr>
          <p:grpSpPr>
            <a:xfrm>
              <a:off x="6675955" y="4668283"/>
              <a:ext cx="3541108" cy="208800"/>
              <a:chOff x="6675955" y="4038702"/>
              <a:chExt cx="3541108" cy="208800"/>
            </a:xfrm>
          </p:grpSpPr>
          <p:grpSp>
            <p:nvGrpSpPr>
              <p:cNvPr id="40" name="Group 39">
                <a:extLst>
                  <a:ext uri="{FF2B5EF4-FFF2-40B4-BE49-F238E27FC236}">
                    <a16:creationId xmlns:a16="http://schemas.microsoft.com/office/drawing/2014/main" id="{F5137155-1452-97FC-FFB0-D9A3FCF150DF}"/>
                  </a:ext>
                </a:extLst>
              </p:cNvPr>
              <p:cNvGrpSpPr/>
              <p:nvPr/>
            </p:nvGrpSpPr>
            <p:grpSpPr>
              <a:xfrm>
                <a:off x="6675955" y="4038702"/>
                <a:ext cx="3490469" cy="208800"/>
                <a:chOff x="6675955" y="4038982"/>
                <a:chExt cx="3490469" cy="208800"/>
              </a:xfrm>
            </p:grpSpPr>
            <p:sp>
              <p:nvSpPr>
                <p:cNvPr id="208" name="Freeform 16">
                  <a:extLst>
                    <a:ext uri="{FF2B5EF4-FFF2-40B4-BE49-F238E27FC236}">
                      <a16:creationId xmlns:a16="http://schemas.microsoft.com/office/drawing/2014/main" id="{CEBF51E4-86A8-FEA5-1002-0F3C4B48C963}"/>
                    </a:ext>
                  </a:extLst>
                </p:cNvPr>
                <p:cNvSpPr/>
                <p:nvPr/>
              </p:nvSpPr>
              <p:spPr>
                <a:xfrm>
                  <a:off x="6675955" y="4038982"/>
                  <a:ext cx="250550" cy="208800"/>
                </a:xfrm>
                <a:custGeom>
                  <a:avLst/>
                  <a:gdLst>
                    <a:gd name="connsiteX0" fmla="*/ 158140 w 316279"/>
                    <a:gd name="connsiteY0" fmla="*/ 0 h 136186"/>
                    <a:gd name="connsiteX1" fmla="*/ 316280 w 316279"/>
                    <a:gd name="connsiteY1" fmla="*/ 0 h 136186"/>
                    <a:gd name="connsiteX2" fmla="*/ 316280 w 316279"/>
                    <a:gd name="connsiteY2" fmla="*/ 136186 h 136186"/>
                    <a:gd name="connsiteX3" fmla="*/ 0 w 316279"/>
                    <a:gd name="connsiteY3" fmla="*/ 136186 h 136186"/>
                    <a:gd name="connsiteX4" fmla="*/ 0 w 316279"/>
                    <a:gd name="connsiteY4" fmla="*/ 0 h 136186"/>
                    <a:gd name="connsiteX5" fmla="*/ 158140 w 316279"/>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79" h="136186">
                      <a:moveTo>
                        <a:pt x="158140" y="0"/>
                      </a:moveTo>
                      <a:lnTo>
                        <a:pt x="316280" y="0"/>
                      </a:lnTo>
                      <a:lnTo>
                        <a:pt x="316280" y="136186"/>
                      </a:lnTo>
                      <a:lnTo>
                        <a:pt x="0" y="136186"/>
                      </a:lnTo>
                      <a:lnTo>
                        <a:pt x="0" y="0"/>
                      </a:lnTo>
                      <a:lnTo>
                        <a:pt x="158140" y="0"/>
                      </a:lnTo>
                    </a:path>
                  </a:pathLst>
                </a:custGeom>
                <a:solidFill>
                  <a:schemeClr val="bg1">
                    <a:lumMod val="95000"/>
                  </a:schemeClr>
                </a:solidFill>
                <a:ln w="9525" cap="flat">
                  <a:noFill/>
                  <a:prstDash val="solid"/>
                  <a:miter/>
                </a:ln>
              </p:spPr>
              <p:txBody>
                <a:bodyPr rtlCol="0" anchor="ctr"/>
                <a:lstStyle/>
                <a:p>
                  <a:endParaRPr lang="en-US" sz="1200"/>
                </a:p>
              </p:txBody>
            </p:sp>
            <p:sp>
              <p:nvSpPr>
                <p:cNvPr id="209" name="Freeform 17">
                  <a:extLst>
                    <a:ext uri="{FF2B5EF4-FFF2-40B4-BE49-F238E27FC236}">
                      <a16:creationId xmlns:a16="http://schemas.microsoft.com/office/drawing/2014/main" id="{66968986-2BD0-F37C-D6A5-A670732E3EC7}"/>
                    </a:ext>
                  </a:extLst>
                </p:cNvPr>
                <p:cNvSpPr/>
                <p:nvPr/>
              </p:nvSpPr>
              <p:spPr>
                <a:xfrm>
                  <a:off x="6926506" y="4038982"/>
                  <a:ext cx="3104884" cy="208800"/>
                </a:xfrm>
                <a:custGeom>
                  <a:avLst/>
                  <a:gdLst>
                    <a:gd name="connsiteX0" fmla="*/ 1959708 w 3919415"/>
                    <a:gd name="connsiteY0" fmla="*/ 0 h 136186"/>
                    <a:gd name="connsiteX1" fmla="*/ 3919416 w 3919415"/>
                    <a:gd name="connsiteY1" fmla="*/ 0 h 136186"/>
                    <a:gd name="connsiteX2" fmla="*/ 3919416 w 3919415"/>
                    <a:gd name="connsiteY2" fmla="*/ 136186 h 136186"/>
                    <a:gd name="connsiteX3" fmla="*/ 0 w 3919415"/>
                    <a:gd name="connsiteY3" fmla="*/ 136186 h 136186"/>
                    <a:gd name="connsiteX4" fmla="*/ 0 w 3919415"/>
                    <a:gd name="connsiteY4" fmla="*/ 0 h 136186"/>
                    <a:gd name="connsiteX5" fmla="*/ 1959708 w 3919415"/>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9415" h="136186">
                      <a:moveTo>
                        <a:pt x="1959708" y="0"/>
                      </a:moveTo>
                      <a:lnTo>
                        <a:pt x="3919416" y="0"/>
                      </a:lnTo>
                      <a:lnTo>
                        <a:pt x="3919416" y="136186"/>
                      </a:lnTo>
                      <a:lnTo>
                        <a:pt x="0" y="136186"/>
                      </a:lnTo>
                      <a:lnTo>
                        <a:pt x="0" y="0"/>
                      </a:lnTo>
                      <a:lnTo>
                        <a:pt x="1959708" y="0"/>
                      </a:lnTo>
                    </a:path>
                  </a:pathLst>
                </a:custGeom>
                <a:solidFill>
                  <a:schemeClr val="bg1">
                    <a:lumMod val="50000"/>
                  </a:schemeClr>
                </a:solidFill>
                <a:ln w="9525" cap="flat">
                  <a:noFill/>
                  <a:prstDash val="solid"/>
                  <a:miter/>
                </a:ln>
              </p:spPr>
              <p:txBody>
                <a:bodyPr rtlCol="0" anchor="ctr"/>
                <a:lstStyle/>
                <a:p>
                  <a:endParaRPr lang="en-US" sz="1200"/>
                </a:p>
              </p:txBody>
            </p:sp>
            <p:sp>
              <p:nvSpPr>
                <p:cNvPr id="210" name="Freeform 18">
                  <a:extLst>
                    <a:ext uri="{FF2B5EF4-FFF2-40B4-BE49-F238E27FC236}">
                      <a16:creationId xmlns:a16="http://schemas.microsoft.com/office/drawing/2014/main" id="{F8E2A985-D162-CA29-3597-FF56A24E5D2E}"/>
                    </a:ext>
                  </a:extLst>
                </p:cNvPr>
                <p:cNvSpPr/>
                <p:nvPr/>
              </p:nvSpPr>
              <p:spPr>
                <a:xfrm>
                  <a:off x="7316386" y="4038982"/>
                  <a:ext cx="2715004" cy="208800"/>
                </a:xfrm>
                <a:custGeom>
                  <a:avLst/>
                  <a:gdLst>
                    <a:gd name="connsiteX0" fmla="*/ 1713628 w 3427254"/>
                    <a:gd name="connsiteY0" fmla="*/ 0 h 136186"/>
                    <a:gd name="connsiteX1" fmla="*/ 3427255 w 3427254"/>
                    <a:gd name="connsiteY1" fmla="*/ 0 h 136186"/>
                    <a:gd name="connsiteX2" fmla="*/ 3427255 w 3427254"/>
                    <a:gd name="connsiteY2" fmla="*/ 136186 h 136186"/>
                    <a:gd name="connsiteX3" fmla="*/ 0 w 3427254"/>
                    <a:gd name="connsiteY3" fmla="*/ 136186 h 136186"/>
                    <a:gd name="connsiteX4" fmla="*/ 0 w 3427254"/>
                    <a:gd name="connsiteY4" fmla="*/ 0 h 136186"/>
                    <a:gd name="connsiteX5" fmla="*/ 1713628 w 3427254"/>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254" h="136186">
                      <a:moveTo>
                        <a:pt x="1713628" y="0"/>
                      </a:moveTo>
                      <a:lnTo>
                        <a:pt x="3427255" y="0"/>
                      </a:lnTo>
                      <a:lnTo>
                        <a:pt x="3427255" y="136186"/>
                      </a:lnTo>
                      <a:lnTo>
                        <a:pt x="0" y="136186"/>
                      </a:lnTo>
                      <a:lnTo>
                        <a:pt x="0" y="0"/>
                      </a:lnTo>
                      <a:lnTo>
                        <a:pt x="1713628" y="0"/>
                      </a:lnTo>
                    </a:path>
                  </a:pathLst>
                </a:custGeom>
                <a:solidFill>
                  <a:srgbClr val="F8DF5A"/>
                </a:solidFill>
                <a:ln w="9525" cap="flat">
                  <a:noFill/>
                  <a:prstDash val="solid"/>
                  <a:miter/>
                </a:ln>
              </p:spPr>
              <p:txBody>
                <a:bodyPr rtlCol="0" anchor="ctr"/>
                <a:lstStyle/>
                <a:p>
                  <a:endParaRPr lang="en-US" sz="1200"/>
                </a:p>
              </p:txBody>
            </p:sp>
            <p:sp>
              <p:nvSpPr>
                <p:cNvPr id="211" name="Freeform 19">
                  <a:extLst>
                    <a:ext uri="{FF2B5EF4-FFF2-40B4-BE49-F238E27FC236}">
                      <a16:creationId xmlns:a16="http://schemas.microsoft.com/office/drawing/2014/main" id="{B3F1E9FA-EB72-1C06-91C9-159234C55C48}"/>
                    </a:ext>
                  </a:extLst>
                </p:cNvPr>
                <p:cNvSpPr/>
                <p:nvPr/>
              </p:nvSpPr>
              <p:spPr>
                <a:xfrm>
                  <a:off x="7984723" y="4038982"/>
                  <a:ext cx="2046667" cy="208800"/>
                </a:xfrm>
                <a:custGeom>
                  <a:avLst/>
                  <a:gdLst>
                    <a:gd name="connsiteX0" fmla="*/ 1291794 w 2583587"/>
                    <a:gd name="connsiteY0" fmla="*/ 0 h 136186"/>
                    <a:gd name="connsiteX1" fmla="*/ 2583588 w 2583587"/>
                    <a:gd name="connsiteY1" fmla="*/ 0 h 136186"/>
                    <a:gd name="connsiteX2" fmla="*/ 2583588 w 2583587"/>
                    <a:gd name="connsiteY2" fmla="*/ 136186 h 136186"/>
                    <a:gd name="connsiteX3" fmla="*/ 0 w 2583587"/>
                    <a:gd name="connsiteY3" fmla="*/ 136186 h 136186"/>
                    <a:gd name="connsiteX4" fmla="*/ 0 w 2583587"/>
                    <a:gd name="connsiteY4" fmla="*/ 0 h 136186"/>
                    <a:gd name="connsiteX5" fmla="*/ 1291794 w 2583587"/>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3587" h="136186">
                      <a:moveTo>
                        <a:pt x="1291794" y="0"/>
                      </a:moveTo>
                      <a:lnTo>
                        <a:pt x="2583588" y="0"/>
                      </a:lnTo>
                      <a:lnTo>
                        <a:pt x="2583588" y="136186"/>
                      </a:lnTo>
                      <a:lnTo>
                        <a:pt x="0" y="136186"/>
                      </a:lnTo>
                      <a:lnTo>
                        <a:pt x="0" y="0"/>
                      </a:lnTo>
                      <a:lnTo>
                        <a:pt x="1291794" y="0"/>
                      </a:lnTo>
                    </a:path>
                  </a:pathLst>
                </a:custGeom>
                <a:solidFill>
                  <a:srgbClr val="67BB6E"/>
                </a:solidFill>
                <a:ln w="9525" cap="flat">
                  <a:noFill/>
                  <a:prstDash val="solid"/>
                  <a:miter/>
                </a:ln>
              </p:spPr>
              <p:txBody>
                <a:bodyPr rtlCol="0" anchor="ctr"/>
                <a:lstStyle/>
                <a:p>
                  <a:endParaRPr lang="en-US" sz="1200"/>
                </a:p>
              </p:txBody>
            </p:sp>
            <p:sp>
              <p:nvSpPr>
                <p:cNvPr id="212" name="Freeform 20">
                  <a:extLst>
                    <a:ext uri="{FF2B5EF4-FFF2-40B4-BE49-F238E27FC236}">
                      <a16:creationId xmlns:a16="http://schemas.microsoft.com/office/drawing/2014/main" id="{6745C1F2-03CA-9BBC-3578-4627160B5B78}"/>
                    </a:ext>
                  </a:extLst>
                </p:cNvPr>
                <p:cNvSpPr/>
                <p:nvPr/>
              </p:nvSpPr>
              <p:spPr>
                <a:xfrm>
                  <a:off x="8096045" y="4038982"/>
                  <a:ext cx="1935345" cy="208800"/>
                </a:xfrm>
                <a:custGeom>
                  <a:avLst/>
                  <a:gdLst>
                    <a:gd name="connsiteX0" fmla="*/ 1221595 w 2443061"/>
                    <a:gd name="connsiteY0" fmla="*/ 0 h 136186"/>
                    <a:gd name="connsiteX1" fmla="*/ 2443061 w 2443061"/>
                    <a:gd name="connsiteY1" fmla="*/ 0 h 136186"/>
                    <a:gd name="connsiteX2" fmla="*/ 2443061 w 2443061"/>
                    <a:gd name="connsiteY2" fmla="*/ 136186 h 136186"/>
                    <a:gd name="connsiteX3" fmla="*/ 0 w 2443061"/>
                    <a:gd name="connsiteY3" fmla="*/ 136186 h 136186"/>
                    <a:gd name="connsiteX4" fmla="*/ 0 w 2443061"/>
                    <a:gd name="connsiteY4" fmla="*/ 0 h 136186"/>
                    <a:gd name="connsiteX5" fmla="*/ 1221595 w 2443061"/>
                    <a:gd name="connsiteY5" fmla="*/ 0 h 1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61" h="136186">
                      <a:moveTo>
                        <a:pt x="1221595" y="0"/>
                      </a:moveTo>
                      <a:lnTo>
                        <a:pt x="2443061" y="0"/>
                      </a:lnTo>
                      <a:lnTo>
                        <a:pt x="2443061" y="136186"/>
                      </a:lnTo>
                      <a:lnTo>
                        <a:pt x="0" y="136186"/>
                      </a:lnTo>
                      <a:lnTo>
                        <a:pt x="0" y="0"/>
                      </a:lnTo>
                      <a:lnTo>
                        <a:pt x="1221595" y="0"/>
                      </a:lnTo>
                    </a:path>
                  </a:pathLst>
                </a:custGeom>
                <a:solidFill>
                  <a:srgbClr val="0000C9"/>
                </a:solidFill>
                <a:ln w="9525" cap="flat">
                  <a:noFill/>
                  <a:prstDash val="solid"/>
                  <a:miter/>
                </a:ln>
              </p:spPr>
              <p:txBody>
                <a:bodyPr rtlCol="0" anchor="ctr"/>
                <a:lstStyle/>
                <a:p>
                  <a:endParaRPr lang="en-US" sz="1200"/>
                </a:p>
              </p:txBody>
            </p:sp>
            <p:sp>
              <p:nvSpPr>
                <p:cNvPr id="511" name="Freeform: Shape 510" descr="Arrow Right outline">
                  <a:extLst>
                    <a:ext uri="{FF2B5EF4-FFF2-40B4-BE49-F238E27FC236}">
                      <a16:creationId xmlns:a16="http://schemas.microsoft.com/office/drawing/2014/main" id="{EA204C08-D969-8249-E4BB-00E8322B1CFA}"/>
                    </a:ext>
                  </a:extLst>
                </p:cNvPr>
                <p:cNvSpPr>
                  <a:spLocks noChangeAspect="1"/>
                </p:cNvSpPr>
                <p:nvPr/>
              </p:nvSpPr>
              <p:spPr>
                <a:xfrm>
                  <a:off x="10045343" y="4089382"/>
                  <a:ext cx="121081" cy="108000"/>
                </a:xfrm>
                <a:custGeom>
                  <a:avLst/>
                  <a:gdLst>
                    <a:gd name="connsiteX0" fmla="*/ 59515 w 112657"/>
                    <a:gd name="connsiteY0" fmla="*/ 704 h 80217"/>
                    <a:gd name="connsiteX1" fmla="*/ 111640 w 112657"/>
                    <a:gd name="connsiteY1" fmla="*/ 38305 h 80217"/>
                    <a:gd name="connsiteX2" fmla="*/ 111640 w 112657"/>
                    <a:gd name="connsiteY2" fmla="*/ 41850 h 80217"/>
                    <a:gd name="connsiteX3" fmla="*/ 59515 w 112657"/>
                    <a:gd name="connsiteY3" fmla="*/ 79452 h 80217"/>
                    <a:gd name="connsiteX4" fmla="*/ 59430 w 112657"/>
                    <a:gd name="connsiteY4" fmla="*/ 79514 h 80217"/>
                    <a:gd name="connsiteX5" fmla="*/ 54516 w 112657"/>
                    <a:gd name="connsiteY5" fmla="*/ 79452 h 80217"/>
                    <a:gd name="connsiteX6" fmla="*/ 54601 w 112657"/>
                    <a:gd name="connsiteY6" fmla="*/ 75907 h 80217"/>
                    <a:gd name="connsiteX7" fmla="*/ 100735 w 112657"/>
                    <a:gd name="connsiteY7" fmla="*/ 42627 h 80217"/>
                    <a:gd name="connsiteX8" fmla="*/ 100745 w 112657"/>
                    <a:gd name="connsiteY8" fmla="*/ 42610 h 80217"/>
                    <a:gd name="connsiteX9" fmla="*/ 100711 w 112657"/>
                    <a:gd name="connsiteY9" fmla="*/ 42585 h 80217"/>
                    <a:gd name="connsiteX10" fmla="*/ 0 w 112657"/>
                    <a:gd name="connsiteY10" fmla="*/ 42585 h 80217"/>
                    <a:gd name="connsiteX11" fmla="*/ 0 w 112657"/>
                    <a:gd name="connsiteY11" fmla="*/ 37571 h 80217"/>
                    <a:gd name="connsiteX12" fmla="*/ 100711 w 112657"/>
                    <a:gd name="connsiteY12" fmla="*/ 37571 h 80217"/>
                    <a:gd name="connsiteX13" fmla="*/ 100735 w 112657"/>
                    <a:gd name="connsiteY13" fmla="*/ 37564 h 80217"/>
                    <a:gd name="connsiteX14" fmla="*/ 100735 w 112657"/>
                    <a:gd name="connsiteY14" fmla="*/ 37528 h 80217"/>
                    <a:gd name="connsiteX15" fmla="*/ 54601 w 112657"/>
                    <a:gd name="connsiteY15" fmla="*/ 4248 h 80217"/>
                    <a:gd name="connsiteX16" fmla="*/ 54601 w 112657"/>
                    <a:gd name="connsiteY16" fmla="*/ 765 h 80217"/>
                    <a:gd name="connsiteX17" fmla="*/ 59515 w 112657"/>
                    <a:gd name="connsiteY17" fmla="*/ 704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657" h="80217">
                      <a:moveTo>
                        <a:pt x="59515" y="704"/>
                      </a:moveTo>
                      <a:lnTo>
                        <a:pt x="111640" y="38305"/>
                      </a:lnTo>
                      <a:cubicBezTo>
                        <a:pt x="112996" y="39284"/>
                        <a:pt x="112996" y="40871"/>
                        <a:pt x="111640" y="41850"/>
                      </a:cubicBezTo>
                      <a:lnTo>
                        <a:pt x="59515" y="79452"/>
                      </a:lnTo>
                      <a:cubicBezTo>
                        <a:pt x="59488" y="79473"/>
                        <a:pt x="59459" y="79493"/>
                        <a:pt x="59430" y="79514"/>
                      </a:cubicBezTo>
                      <a:cubicBezTo>
                        <a:pt x="58050" y="80475"/>
                        <a:pt x="55849" y="80448"/>
                        <a:pt x="54516" y="79452"/>
                      </a:cubicBezTo>
                      <a:cubicBezTo>
                        <a:pt x="53182" y="78456"/>
                        <a:pt x="53221" y="76869"/>
                        <a:pt x="54601" y="75907"/>
                      </a:cubicBezTo>
                      <a:lnTo>
                        <a:pt x="100735" y="42627"/>
                      </a:lnTo>
                      <a:cubicBezTo>
                        <a:pt x="100741" y="42623"/>
                        <a:pt x="100745" y="42616"/>
                        <a:pt x="100745" y="42610"/>
                      </a:cubicBezTo>
                      <a:cubicBezTo>
                        <a:pt x="100745" y="42596"/>
                        <a:pt x="100730" y="42585"/>
                        <a:pt x="100711" y="42585"/>
                      </a:cubicBezTo>
                      <a:lnTo>
                        <a:pt x="0" y="42585"/>
                      </a:lnTo>
                      <a:lnTo>
                        <a:pt x="0" y="37571"/>
                      </a:lnTo>
                      <a:lnTo>
                        <a:pt x="100711" y="37571"/>
                      </a:lnTo>
                      <a:cubicBezTo>
                        <a:pt x="100719" y="37571"/>
                        <a:pt x="100728" y="37569"/>
                        <a:pt x="100735" y="37564"/>
                      </a:cubicBezTo>
                      <a:cubicBezTo>
                        <a:pt x="100748" y="37555"/>
                        <a:pt x="100748" y="37538"/>
                        <a:pt x="100735" y="37528"/>
                      </a:cubicBezTo>
                      <a:lnTo>
                        <a:pt x="54601" y="4248"/>
                      </a:lnTo>
                      <a:cubicBezTo>
                        <a:pt x="53300" y="3277"/>
                        <a:pt x="53300" y="1737"/>
                        <a:pt x="54601" y="765"/>
                      </a:cubicBezTo>
                      <a:cubicBezTo>
                        <a:pt x="55935" y="-231"/>
                        <a:pt x="58135" y="-258"/>
                        <a:pt x="59515" y="704"/>
                      </a:cubicBezTo>
                      <a:close/>
                    </a:path>
                  </a:pathLst>
                </a:custGeom>
                <a:solidFill>
                  <a:srgbClr val="000000"/>
                </a:solidFill>
                <a:ln w="12700" cap="flat">
                  <a:solidFill>
                    <a:srgbClr val="000000"/>
                  </a:solidFill>
                  <a:prstDash val="solid"/>
                  <a:miter/>
                </a:ln>
              </p:spPr>
              <p:txBody>
                <a:bodyPr rtlCol="0" anchor="ctr"/>
                <a:lstStyle/>
                <a:p>
                  <a:endParaRPr lang="en-US" sz="1200"/>
                </a:p>
              </p:txBody>
            </p:sp>
          </p:grpSp>
          <p:sp>
            <p:nvSpPr>
              <p:cNvPr id="477" name="Freeform 117">
                <a:extLst>
                  <a:ext uri="{FF2B5EF4-FFF2-40B4-BE49-F238E27FC236}">
                    <a16:creationId xmlns:a16="http://schemas.microsoft.com/office/drawing/2014/main" id="{FBDF0DAA-A900-6EBD-CE2B-611D79DBC5E2}"/>
                  </a:ext>
                </a:extLst>
              </p:cNvPr>
              <p:cNvSpPr>
                <a:spLocks noChangeAspect="1"/>
              </p:cNvSpPr>
              <p:nvPr/>
            </p:nvSpPr>
            <p:spPr>
              <a:xfrm>
                <a:off x="10117106" y="4089102"/>
                <a:ext cx="99957"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grpSp>
        <p:grpSp>
          <p:nvGrpSpPr>
            <p:cNvPr id="38" name="Group 37">
              <a:extLst>
                <a:ext uri="{FF2B5EF4-FFF2-40B4-BE49-F238E27FC236}">
                  <a16:creationId xmlns:a16="http://schemas.microsoft.com/office/drawing/2014/main" id="{4EADFDB8-A1C9-A361-AFCB-41026DF2E770}"/>
                </a:ext>
              </a:extLst>
            </p:cNvPr>
            <p:cNvGrpSpPr/>
            <p:nvPr/>
          </p:nvGrpSpPr>
          <p:grpSpPr>
            <a:xfrm>
              <a:off x="6675955" y="3947699"/>
              <a:ext cx="3747297" cy="208800"/>
              <a:chOff x="6675955" y="3318118"/>
              <a:chExt cx="3747297" cy="208800"/>
            </a:xfrm>
          </p:grpSpPr>
          <p:sp>
            <p:nvSpPr>
              <p:cNvPr id="223" name="Freeform 31">
                <a:extLst>
                  <a:ext uri="{FF2B5EF4-FFF2-40B4-BE49-F238E27FC236}">
                    <a16:creationId xmlns:a16="http://schemas.microsoft.com/office/drawing/2014/main" id="{5ED17E4E-A0F4-87DC-DD8C-E2D6DD7AFA6A}"/>
                  </a:ext>
                </a:extLst>
              </p:cNvPr>
              <p:cNvSpPr/>
              <p:nvPr/>
            </p:nvSpPr>
            <p:spPr>
              <a:xfrm>
                <a:off x="6675955" y="3318118"/>
                <a:ext cx="236698" cy="208800"/>
              </a:xfrm>
              <a:custGeom>
                <a:avLst/>
                <a:gdLst>
                  <a:gd name="connsiteX0" fmla="*/ 149333 w 298793"/>
                  <a:gd name="connsiteY0" fmla="*/ 0 h 136058"/>
                  <a:gd name="connsiteX1" fmla="*/ 298793 w 298793"/>
                  <a:gd name="connsiteY1" fmla="*/ 0 h 136058"/>
                  <a:gd name="connsiteX2" fmla="*/ 298793 w 298793"/>
                  <a:gd name="connsiteY2" fmla="*/ 136059 h 136058"/>
                  <a:gd name="connsiteX3" fmla="*/ 0 w 298793"/>
                  <a:gd name="connsiteY3" fmla="*/ 136059 h 136058"/>
                  <a:gd name="connsiteX4" fmla="*/ 0 w 298793"/>
                  <a:gd name="connsiteY4" fmla="*/ 0 h 136058"/>
                  <a:gd name="connsiteX5" fmla="*/ 149333 w 2987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93" h="136058">
                    <a:moveTo>
                      <a:pt x="149333" y="0"/>
                    </a:moveTo>
                    <a:lnTo>
                      <a:pt x="298793" y="0"/>
                    </a:lnTo>
                    <a:lnTo>
                      <a:pt x="298793" y="136059"/>
                    </a:lnTo>
                    <a:lnTo>
                      <a:pt x="0" y="136059"/>
                    </a:lnTo>
                    <a:lnTo>
                      <a:pt x="0" y="0"/>
                    </a:lnTo>
                    <a:lnTo>
                      <a:pt x="149333" y="0"/>
                    </a:lnTo>
                  </a:path>
                </a:pathLst>
              </a:custGeom>
              <a:solidFill>
                <a:schemeClr val="bg1">
                  <a:lumMod val="95000"/>
                </a:schemeClr>
              </a:solidFill>
              <a:ln w="9525" cap="flat">
                <a:noFill/>
                <a:prstDash val="solid"/>
                <a:miter/>
              </a:ln>
            </p:spPr>
            <p:txBody>
              <a:bodyPr rtlCol="0" anchor="ctr"/>
              <a:lstStyle/>
              <a:p>
                <a:endParaRPr lang="en-US" sz="1200"/>
              </a:p>
            </p:txBody>
          </p:sp>
          <p:sp>
            <p:nvSpPr>
              <p:cNvPr id="224" name="Freeform 32">
                <a:extLst>
                  <a:ext uri="{FF2B5EF4-FFF2-40B4-BE49-F238E27FC236}">
                    <a16:creationId xmlns:a16="http://schemas.microsoft.com/office/drawing/2014/main" id="{15368E59-E6DC-F8D6-8F5D-CE6ECB251F3E}"/>
                  </a:ext>
                </a:extLst>
              </p:cNvPr>
              <p:cNvSpPr/>
              <p:nvPr/>
            </p:nvSpPr>
            <p:spPr>
              <a:xfrm>
                <a:off x="6912654" y="3318118"/>
                <a:ext cx="3216206" cy="208800"/>
              </a:xfrm>
              <a:custGeom>
                <a:avLst/>
                <a:gdLst>
                  <a:gd name="connsiteX0" fmla="*/ 2029908 w 4059941"/>
                  <a:gd name="connsiteY0" fmla="*/ 0 h 136058"/>
                  <a:gd name="connsiteX1" fmla="*/ 4059942 w 4059941"/>
                  <a:gd name="connsiteY1" fmla="*/ 0 h 136058"/>
                  <a:gd name="connsiteX2" fmla="*/ 4059942 w 4059941"/>
                  <a:gd name="connsiteY2" fmla="*/ 136059 h 136058"/>
                  <a:gd name="connsiteX3" fmla="*/ 0 w 4059941"/>
                  <a:gd name="connsiteY3" fmla="*/ 136059 h 136058"/>
                  <a:gd name="connsiteX4" fmla="*/ 0 w 4059941"/>
                  <a:gd name="connsiteY4" fmla="*/ 0 h 136058"/>
                  <a:gd name="connsiteX5" fmla="*/ 2029908 w 4059941"/>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9941" h="136058">
                    <a:moveTo>
                      <a:pt x="2029908" y="0"/>
                    </a:moveTo>
                    <a:lnTo>
                      <a:pt x="4059942" y="0"/>
                    </a:lnTo>
                    <a:lnTo>
                      <a:pt x="4059942" y="136059"/>
                    </a:lnTo>
                    <a:lnTo>
                      <a:pt x="0" y="136059"/>
                    </a:lnTo>
                    <a:lnTo>
                      <a:pt x="0" y="0"/>
                    </a:lnTo>
                    <a:lnTo>
                      <a:pt x="2029908" y="0"/>
                    </a:lnTo>
                  </a:path>
                </a:pathLst>
              </a:custGeom>
              <a:solidFill>
                <a:schemeClr val="bg1">
                  <a:lumMod val="75000"/>
                </a:schemeClr>
              </a:solidFill>
              <a:ln w="9525" cap="flat">
                <a:noFill/>
                <a:prstDash val="solid"/>
                <a:miter/>
              </a:ln>
            </p:spPr>
            <p:txBody>
              <a:bodyPr rtlCol="0" anchor="ctr"/>
              <a:lstStyle/>
              <a:p>
                <a:endParaRPr lang="en-US" sz="1200"/>
              </a:p>
            </p:txBody>
          </p:sp>
          <p:sp>
            <p:nvSpPr>
              <p:cNvPr id="225" name="Freeform 33">
                <a:extLst>
                  <a:ext uri="{FF2B5EF4-FFF2-40B4-BE49-F238E27FC236}">
                    <a16:creationId xmlns:a16="http://schemas.microsoft.com/office/drawing/2014/main" id="{755044B9-57E0-7043-F8B1-C4C213B53E44}"/>
                  </a:ext>
                </a:extLst>
              </p:cNvPr>
              <p:cNvSpPr/>
              <p:nvPr/>
            </p:nvSpPr>
            <p:spPr>
              <a:xfrm>
                <a:off x="7413856" y="3318118"/>
                <a:ext cx="2715004" cy="208800"/>
              </a:xfrm>
              <a:custGeom>
                <a:avLst/>
                <a:gdLst>
                  <a:gd name="connsiteX0" fmla="*/ 1713628 w 3427254"/>
                  <a:gd name="connsiteY0" fmla="*/ 0 h 136058"/>
                  <a:gd name="connsiteX1" fmla="*/ 3427255 w 3427254"/>
                  <a:gd name="connsiteY1" fmla="*/ 0 h 136058"/>
                  <a:gd name="connsiteX2" fmla="*/ 3427255 w 3427254"/>
                  <a:gd name="connsiteY2" fmla="*/ 136059 h 136058"/>
                  <a:gd name="connsiteX3" fmla="*/ 0 w 3427254"/>
                  <a:gd name="connsiteY3" fmla="*/ 136059 h 136058"/>
                  <a:gd name="connsiteX4" fmla="*/ 0 w 3427254"/>
                  <a:gd name="connsiteY4" fmla="*/ 0 h 136058"/>
                  <a:gd name="connsiteX5" fmla="*/ 1713628 w 3427254"/>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254" h="136058">
                    <a:moveTo>
                      <a:pt x="1713628" y="0"/>
                    </a:moveTo>
                    <a:lnTo>
                      <a:pt x="3427255" y="0"/>
                    </a:lnTo>
                    <a:lnTo>
                      <a:pt x="3427255" y="136059"/>
                    </a:lnTo>
                    <a:lnTo>
                      <a:pt x="0" y="136059"/>
                    </a:lnTo>
                    <a:lnTo>
                      <a:pt x="0" y="0"/>
                    </a:lnTo>
                    <a:lnTo>
                      <a:pt x="1713628" y="0"/>
                    </a:lnTo>
                  </a:path>
                </a:pathLst>
              </a:custGeom>
              <a:solidFill>
                <a:srgbClr val="67BB6E"/>
              </a:solidFill>
              <a:ln w="9525" cap="flat">
                <a:noFill/>
                <a:prstDash val="solid"/>
                <a:miter/>
              </a:ln>
            </p:spPr>
            <p:txBody>
              <a:bodyPr rtlCol="0" anchor="ctr"/>
              <a:lstStyle/>
              <a:p>
                <a:endParaRPr lang="en-US" sz="1200"/>
              </a:p>
            </p:txBody>
          </p:sp>
          <p:sp>
            <p:nvSpPr>
              <p:cNvPr id="226" name="Freeform 34">
                <a:extLst>
                  <a:ext uri="{FF2B5EF4-FFF2-40B4-BE49-F238E27FC236}">
                    <a16:creationId xmlns:a16="http://schemas.microsoft.com/office/drawing/2014/main" id="{289E8B6D-835B-2137-94D5-CFB8ECD96C52}"/>
                  </a:ext>
                </a:extLst>
              </p:cNvPr>
              <p:cNvSpPr/>
              <p:nvPr/>
            </p:nvSpPr>
            <p:spPr>
              <a:xfrm>
                <a:off x="8212002" y="3318118"/>
                <a:ext cx="1916858" cy="208800"/>
              </a:xfrm>
              <a:custGeom>
                <a:avLst/>
                <a:gdLst>
                  <a:gd name="connsiteX0" fmla="*/ 984321 w 1968514"/>
                  <a:gd name="connsiteY0" fmla="*/ 0 h 136058"/>
                  <a:gd name="connsiteX1" fmla="*/ 1968515 w 1968514"/>
                  <a:gd name="connsiteY1" fmla="*/ 0 h 136058"/>
                  <a:gd name="connsiteX2" fmla="*/ 1968515 w 1968514"/>
                  <a:gd name="connsiteY2" fmla="*/ 136059 h 136058"/>
                  <a:gd name="connsiteX3" fmla="*/ 0 w 1968514"/>
                  <a:gd name="connsiteY3" fmla="*/ 136059 h 136058"/>
                  <a:gd name="connsiteX4" fmla="*/ 0 w 1968514"/>
                  <a:gd name="connsiteY4" fmla="*/ 0 h 136058"/>
                  <a:gd name="connsiteX5" fmla="*/ 984321 w 1968514"/>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14" h="136058">
                    <a:moveTo>
                      <a:pt x="984321" y="0"/>
                    </a:moveTo>
                    <a:lnTo>
                      <a:pt x="1968515" y="0"/>
                    </a:lnTo>
                    <a:lnTo>
                      <a:pt x="1968515" y="136059"/>
                    </a:lnTo>
                    <a:lnTo>
                      <a:pt x="0" y="136059"/>
                    </a:lnTo>
                    <a:lnTo>
                      <a:pt x="0" y="0"/>
                    </a:lnTo>
                    <a:lnTo>
                      <a:pt x="984321" y="0"/>
                    </a:lnTo>
                  </a:path>
                </a:pathLst>
              </a:custGeom>
              <a:solidFill>
                <a:srgbClr val="0000C9"/>
              </a:solidFill>
              <a:ln w="9525" cap="flat">
                <a:noFill/>
                <a:prstDash val="solid"/>
                <a:miter/>
              </a:ln>
            </p:spPr>
            <p:txBody>
              <a:bodyPr rtlCol="0" anchor="ctr"/>
              <a:lstStyle/>
              <a:p>
                <a:endParaRPr lang="en-US" sz="1200"/>
              </a:p>
            </p:txBody>
          </p:sp>
          <p:sp>
            <p:nvSpPr>
              <p:cNvPr id="482" name="Freeform 117">
                <a:extLst>
                  <a:ext uri="{FF2B5EF4-FFF2-40B4-BE49-F238E27FC236}">
                    <a16:creationId xmlns:a16="http://schemas.microsoft.com/office/drawing/2014/main" id="{48E9034F-B97E-58B9-04E4-2F335EDD7266}"/>
                  </a:ext>
                </a:extLst>
              </p:cNvPr>
              <p:cNvSpPr>
                <a:spLocks noChangeAspect="1"/>
              </p:cNvSpPr>
              <p:nvPr/>
            </p:nvSpPr>
            <p:spPr>
              <a:xfrm>
                <a:off x="10327253" y="3368518"/>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193" name="Freeform: Shape 192" descr="Arrow Right outline">
                <a:extLst>
                  <a:ext uri="{FF2B5EF4-FFF2-40B4-BE49-F238E27FC236}">
                    <a16:creationId xmlns:a16="http://schemas.microsoft.com/office/drawing/2014/main" id="{61813985-86BB-2D87-4117-208EA3B64D7B}"/>
                  </a:ext>
                </a:extLst>
              </p:cNvPr>
              <p:cNvSpPr>
                <a:spLocks noChangeAspect="1"/>
              </p:cNvSpPr>
              <p:nvPr/>
            </p:nvSpPr>
            <p:spPr>
              <a:xfrm>
                <a:off x="10145199" y="3368518"/>
                <a:ext cx="121081" cy="108000"/>
              </a:xfrm>
              <a:custGeom>
                <a:avLst/>
                <a:gdLst>
                  <a:gd name="connsiteX0" fmla="*/ 59515 w 112657"/>
                  <a:gd name="connsiteY0" fmla="*/ 704 h 80217"/>
                  <a:gd name="connsiteX1" fmla="*/ 111640 w 112657"/>
                  <a:gd name="connsiteY1" fmla="*/ 38305 h 80217"/>
                  <a:gd name="connsiteX2" fmla="*/ 111640 w 112657"/>
                  <a:gd name="connsiteY2" fmla="*/ 41850 h 80217"/>
                  <a:gd name="connsiteX3" fmla="*/ 59515 w 112657"/>
                  <a:gd name="connsiteY3" fmla="*/ 79452 h 80217"/>
                  <a:gd name="connsiteX4" fmla="*/ 59430 w 112657"/>
                  <a:gd name="connsiteY4" fmla="*/ 79514 h 80217"/>
                  <a:gd name="connsiteX5" fmla="*/ 54516 w 112657"/>
                  <a:gd name="connsiteY5" fmla="*/ 79452 h 80217"/>
                  <a:gd name="connsiteX6" fmla="*/ 54601 w 112657"/>
                  <a:gd name="connsiteY6" fmla="*/ 75907 h 80217"/>
                  <a:gd name="connsiteX7" fmla="*/ 100735 w 112657"/>
                  <a:gd name="connsiteY7" fmla="*/ 42627 h 80217"/>
                  <a:gd name="connsiteX8" fmla="*/ 100745 w 112657"/>
                  <a:gd name="connsiteY8" fmla="*/ 42610 h 80217"/>
                  <a:gd name="connsiteX9" fmla="*/ 100711 w 112657"/>
                  <a:gd name="connsiteY9" fmla="*/ 42585 h 80217"/>
                  <a:gd name="connsiteX10" fmla="*/ 0 w 112657"/>
                  <a:gd name="connsiteY10" fmla="*/ 42585 h 80217"/>
                  <a:gd name="connsiteX11" fmla="*/ 0 w 112657"/>
                  <a:gd name="connsiteY11" fmla="*/ 37571 h 80217"/>
                  <a:gd name="connsiteX12" fmla="*/ 100711 w 112657"/>
                  <a:gd name="connsiteY12" fmla="*/ 37571 h 80217"/>
                  <a:gd name="connsiteX13" fmla="*/ 100735 w 112657"/>
                  <a:gd name="connsiteY13" fmla="*/ 37564 h 80217"/>
                  <a:gd name="connsiteX14" fmla="*/ 100735 w 112657"/>
                  <a:gd name="connsiteY14" fmla="*/ 37528 h 80217"/>
                  <a:gd name="connsiteX15" fmla="*/ 54601 w 112657"/>
                  <a:gd name="connsiteY15" fmla="*/ 4248 h 80217"/>
                  <a:gd name="connsiteX16" fmla="*/ 54601 w 112657"/>
                  <a:gd name="connsiteY16" fmla="*/ 765 h 80217"/>
                  <a:gd name="connsiteX17" fmla="*/ 59515 w 112657"/>
                  <a:gd name="connsiteY17" fmla="*/ 704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657" h="80217">
                    <a:moveTo>
                      <a:pt x="59515" y="704"/>
                    </a:moveTo>
                    <a:lnTo>
                      <a:pt x="111640" y="38305"/>
                    </a:lnTo>
                    <a:cubicBezTo>
                      <a:pt x="112996" y="39284"/>
                      <a:pt x="112996" y="40871"/>
                      <a:pt x="111640" y="41850"/>
                    </a:cubicBezTo>
                    <a:lnTo>
                      <a:pt x="59515" y="79452"/>
                    </a:lnTo>
                    <a:cubicBezTo>
                      <a:pt x="59488" y="79473"/>
                      <a:pt x="59459" y="79493"/>
                      <a:pt x="59430" y="79514"/>
                    </a:cubicBezTo>
                    <a:cubicBezTo>
                      <a:pt x="58050" y="80475"/>
                      <a:pt x="55849" y="80448"/>
                      <a:pt x="54516" y="79452"/>
                    </a:cubicBezTo>
                    <a:cubicBezTo>
                      <a:pt x="53182" y="78456"/>
                      <a:pt x="53221" y="76869"/>
                      <a:pt x="54601" y="75907"/>
                    </a:cubicBezTo>
                    <a:lnTo>
                      <a:pt x="100735" y="42627"/>
                    </a:lnTo>
                    <a:cubicBezTo>
                      <a:pt x="100741" y="42623"/>
                      <a:pt x="100745" y="42616"/>
                      <a:pt x="100745" y="42610"/>
                    </a:cubicBezTo>
                    <a:cubicBezTo>
                      <a:pt x="100745" y="42596"/>
                      <a:pt x="100730" y="42585"/>
                      <a:pt x="100711" y="42585"/>
                    </a:cubicBezTo>
                    <a:lnTo>
                      <a:pt x="0" y="42585"/>
                    </a:lnTo>
                    <a:lnTo>
                      <a:pt x="0" y="37571"/>
                    </a:lnTo>
                    <a:lnTo>
                      <a:pt x="100711" y="37571"/>
                    </a:lnTo>
                    <a:cubicBezTo>
                      <a:pt x="100719" y="37571"/>
                      <a:pt x="100728" y="37569"/>
                      <a:pt x="100735" y="37564"/>
                    </a:cubicBezTo>
                    <a:cubicBezTo>
                      <a:pt x="100748" y="37555"/>
                      <a:pt x="100748" y="37538"/>
                      <a:pt x="100735" y="37528"/>
                    </a:cubicBezTo>
                    <a:lnTo>
                      <a:pt x="54601" y="4248"/>
                    </a:lnTo>
                    <a:cubicBezTo>
                      <a:pt x="53300" y="3277"/>
                      <a:pt x="53300" y="1737"/>
                      <a:pt x="54601" y="765"/>
                    </a:cubicBezTo>
                    <a:cubicBezTo>
                      <a:pt x="55935" y="-231"/>
                      <a:pt x="58135" y="-258"/>
                      <a:pt x="59515" y="704"/>
                    </a:cubicBezTo>
                    <a:close/>
                  </a:path>
                </a:pathLst>
              </a:custGeom>
              <a:solidFill>
                <a:srgbClr val="000000"/>
              </a:solidFill>
              <a:ln w="12700" cap="flat">
                <a:solidFill>
                  <a:srgbClr val="000000"/>
                </a:solidFill>
                <a:prstDash val="solid"/>
                <a:miter/>
              </a:ln>
            </p:spPr>
            <p:txBody>
              <a:bodyPr rtlCol="0" anchor="ctr"/>
              <a:lstStyle/>
              <a:p>
                <a:endParaRPr lang="en-US" sz="1200"/>
              </a:p>
            </p:txBody>
          </p:sp>
        </p:grpSp>
        <p:grpSp>
          <p:nvGrpSpPr>
            <p:cNvPr id="37" name="Group 36">
              <a:extLst>
                <a:ext uri="{FF2B5EF4-FFF2-40B4-BE49-F238E27FC236}">
                  <a16:creationId xmlns:a16="http://schemas.microsoft.com/office/drawing/2014/main" id="{A35D6D58-840C-2876-8039-F44A61528422}"/>
                </a:ext>
              </a:extLst>
            </p:cNvPr>
            <p:cNvGrpSpPr/>
            <p:nvPr/>
          </p:nvGrpSpPr>
          <p:grpSpPr>
            <a:xfrm>
              <a:off x="6675955" y="3590072"/>
              <a:ext cx="4014473" cy="208800"/>
              <a:chOff x="6675955" y="2960491"/>
              <a:chExt cx="4014473" cy="208800"/>
            </a:xfrm>
          </p:grpSpPr>
          <p:sp>
            <p:nvSpPr>
              <p:cNvPr id="228" name="Freeform 36">
                <a:extLst>
                  <a:ext uri="{FF2B5EF4-FFF2-40B4-BE49-F238E27FC236}">
                    <a16:creationId xmlns:a16="http://schemas.microsoft.com/office/drawing/2014/main" id="{CE08BA8D-8A1F-AC14-2C8F-D2D2BE9B732B}"/>
                  </a:ext>
                </a:extLst>
              </p:cNvPr>
              <p:cNvSpPr/>
              <p:nvPr/>
            </p:nvSpPr>
            <p:spPr>
              <a:xfrm>
                <a:off x="6675955" y="2960491"/>
                <a:ext cx="222745" cy="208800"/>
              </a:xfrm>
              <a:custGeom>
                <a:avLst/>
                <a:gdLst>
                  <a:gd name="connsiteX0" fmla="*/ 140526 w 281180"/>
                  <a:gd name="connsiteY0" fmla="*/ 0 h 136187"/>
                  <a:gd name="connsiteX1" fmla="*/ 281181 w 281180"/>
                  <a:gd name="connsiteY1" fmla="*/ 0 h 136187"/>
                  <a:gd name="connsiteX2" fmla="*/ 281181 w 281180"/>
                  <a:gd name="connsiteY2" fmla="*/ 136187 h 136187"/>
                  <a:gd name="connsiteX3" fmla="*/ 0 w 281180"/>
                  <a:gd name="connsiteY3" fmla="*/ 136187 h 136187"/>
                  <a:gd name="connsiteX4" fmla="*/ 0 w 281180"/>
                  <a:gd name="connsiteY4" fmla="*/ 0 h 136187"/>
                  <a:gd name="connsiteX5" fmla="*/ 140526 w 281180"/>
                  <a:gd name="connsiteY5" fmla="*/ 0 h 1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80" h="136187">
                    <a:moveTo>
                      <a:pt x="140526" y="0"/>
                    </a:moveTo>
                    <a:lnTo>
                      <a:pt x="281181" y="0"/>
                    </a:lnTo>
                    <a:lnTo>
                      <a:pt x="281181" y="136187"/>
                    </a:lnTo>
                    <a:lnTo>
                      <a:pt x="0" y="136187"/>
                    </a:lnTo>
                    <a:lnTo>
                      <a:pt x="0" y="0"/>
                    </a:lnTo>
                    <a:lnTo>
                      <a:pt x="140526" y="0"/>
                    </a:lnTo>
                  </a:path>
                </a:pathLst>
              </a:custGeom>
              <a:solidFill>
                <a:schemeClr val="bg1">
                  <a:lumMod val="95000"/>
                </a:schemeClr>
              </a:solidFill>
              <a:ln w="9525" cap="flat">
                <a:noFill/>
                <a:prstDash val="solid"/>
                <a:miter/>
              </a:ln>
            </p:spPr>
            <p:txBody>
              <a:bodyPr rtlCol="0" anchor="ctr"/>
              <a:lstStyle/>
              <a:p>
                <a:endParaRPr lang="en-US" sz="1200"/>
              </a:p>
            </p:txBody>
          </p:sp>
          <p:sp>
            <p:nvSpPr>
              <p:cNvPr id="229" name="Freeform 37">
                <a:extLst>
                  <a:ext uri="{FF2B5EF4-FFF2-40B4-BE49-F238E27FC236}">
                    <a16:creationId xmlns:a16="http://schemas.microsoft.com/office/drawing/2014/main" id="{37280EBA-DBAC-69D9-51CB-C7E6DF0A643E}"/>
                  </a:ext>
                </a:extLst>
              </p:cNvPr>
              <p:cNvSpPr/>
              <p:nvPr/>
            </p:nvSpPr>
            <p:spPr>
              <a:xfrm>
                <a:off x="6898701" y="2960491"/>
                <a:ext cx="3508615" cy="208800"/>
              </a:xfrm>
              <a:custGeom>
                <a:avLst/>
                <a:gdLst>
                  <a:gd name="connsiteX0" fmla="*/ 2214467 w 4429061"/>
                  <a:gd name="connsiteY0" fmla="*/ 0 h 136187"/>
                  <a:gd name="connsiteX1" fmla="*/ 4429061 w 4429061"/>
                  <a:gd name="connsiteY1" fmla="*/ 0 h 136187"/>
                  <a:gd name="connsiteX2" fmla="*/ 4429061 w 4429061"/>
                  <a:gd name="connsiteY2" fmla="*/ 136187 h 136187"/>
                  <a:gd name="connsiteX3" fmla="*/ 0 w 4429061"/>
                  <a:gd name="connsiteY3" fmla="*/ 136187 h 136187"/>
                  <a:gd name="connsiteX4" fmla="*/ 0 w 4429061"/>
                  <a:gd name="connsiteY4" fmla="*/ 0 h 136187"/>
                  <a:gd name="connsiteX5" fmla="*/ 2214467 w 4429061"/>
                  <a:gd name="connsiteY5" fmla="*/ 0 h 1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9061" h="136187">
                    <a:moveTo>
                      <a:pt x="2214467" y="0"/>
                    </a:moveTo>
                    <a:lnTo>
                      <a:pt x="4429061" y="0"/>
                    </a:lnTo>
                    <a:lnTo>
                      <a:pt x="4429061" y="136187"/>
                    </a:lnTo>
                    <a:lnTo>
                      <a:pt x="0" y="136187"/>
                    </a:lnTo>
                    <a:lnTo>
                      <a:pt x="0" y="0"/>
                    </a:lnTo>
                    <a:lnTo>
                      <a:pt x="2214467" y="0"/>
                    </a:lnTo>
                  </a:path>
                </a:pathLst>
              </a:custGeom>
              <a:solidFill>
                <a:srgbClr val="67BB6E"/>
              </a:solidFill>
              <a:ln w="9525" cap="flat">
                <a:noFill/>
                <a:prstDash val="solid"/>
                <a:miter/>
              </a:ln>
            </p:spPr>
            <p:txBody>
              <a:bodyPr rtlCol="0" anchor="ctr"/>
              <a:lstStyle/>
              <a:p>
                <a:endParaRPr lang="en-US" sz="1200"/>
              </a:p>
            </p:txBody>
          </p:sp>
          <p:sp>
            <p:nvSpPr>
              <p:cNvPr id="483" name="Freeform 117">
                <a:extLst>
                  <a:ext uri="{FF2B5EF4-FFF2-40B4-BE49-F238E27FC236}">
                    <a16:creationId xmlns:a16="http://schemas.microsoft.com/office/drawing/2014/main" id="{498A1A39-4617-53FB-5406-6548602677ED}"/>
                  </a:ext>
                </a:extLst>
              </p:cNvPr>
              <p:cNvSpPr>
                <a:spLocks noChangeAspect="1"/>
              </p:cNvSpPr>
              <p:nvPr/>
            </p:nvSpPr>
            <p:spPr>
              <a:xfrm>
                <a:off x="10594429" y="3010891"/>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512" name="Freeform: Shape 511" descr="Arrow Right outline">
                <a:extLst>
                  <a:ext uri="{FF2B5EF4-FFF2-40B4-BE49-F238E27FC236}">
                    <a16:creationId xmlns:a16="http://schemas.microsoft.com/office/drawing/2014/main" id="{E94142E3-73F5-E4A7-0705-6712CE8FAD12}"/>
                  </a:ext>
                </a:extLst>
              </p:cNvPr>
              <p:cNvSpPr>
                <a:spLocks noChangeAspect="1"/>
              </p:cNvSpPr>
              <p:nvPr/>
            </p:nvSpPr>
            <p:spPr>
              <a:xfrm>
                <a:off x="10423193" y="3010891"/>
                <a:ext cx="101932" cy="108000"/>
              </a:xfrm>
              <a:custGeom>
                <a:avLst/>
                <a:gdLst>
                  <a:gd name="connsiteX0" fmla="*/ 59515 w 112657"/>
                  <a:gd name="connsiteY0" fmla="*/ 704 h 80217"/>
                  <a:gd name="connsiteX1" fmla="*/ 111640 w 112657"/>
                  <a:gd name="connsiteY1" fmla="*/ 38305 h 80217"/>
                  <a:gd name="connsiteX2" fmla="*/ 111640 w 112657"/>
                  <a:gd name="connsiteY2" fmla="*/ 41850 h 80217"/>
                  <a:gd name="connsiteX3" fmla="*/ 59515 w 112657"/>
                  <a:gd name="connsiteY3" fmla="*/ 79452 h 80217"/>
                  <a:gd name="connsiteX4" fmla="*/ 59430 w 112657"/>
                  <a:gd name="connsiteY4" fmla="*/ 79514 h 80217"/>
                  <a:gd name="connsiteX5" fmla="*/ 54516 w 112657"/>
                  <a:gd name="connsiteY5" fmla="*/ 79452 h 80217"/>
                  <a:gd name="connsiteX6" fmla="*/ 54601 w 112657"/>
                  <a:gd name="connsiteY6" fmla="*/ 75907 h 80217"/>
                  <a:gd name="connsiteX7" fmla="*/ 100735 w 112657"/>
                  <a:gd name="connsiteY7" fmla="*/ 42627 h 80217"/>
                  <a:gd name="connsiteX8" fmla="*/ 100745 w 112657"/>
                  <a:gd name="connsiteY8" fmla="*/ 42610 h 80217"/>
                  <a:gd name="connsiteX9" fmla="*/ 100711 w 112657"/>
                  <a:gd name="connsiteY9" fmla="*/ 42585 h 80217"/>
                  <a:gd name="connsiteX10" fmla="*/ 0 w 112657"/>
                  <a:gd name="connsiteY10" fmla="*/ 42585 h 80217"/>
                  <a:gd name="connsiteX11" fmla="*/ 0 w 112657"/>
                  <a:gd name="connsiteY11" fmla="*/ 37571 h 80217"/>
                  <a:gd name="connsiteX12" fmla="*/ 100711 w 112657"/>
                  <a:gd name="connsiteY12" fmla="*/ 37571 h 80217"/>
                  <a:gd name="connsiteX13" fmla="*/ 100735 w 112657"/>
                  <a:gd name="connsiteY13" fmla="*/ 37564 h 80217"/>
                  <a:gd name="connsiteX14" fmla="*/ 100735 w 112657"/>
                  <a:gd name="connsiteY14" fmla="*/ 37528 h 80217"/>
                  <a:gd name="connsiteX15" fmla="*/ 54601 w 112657"/>
                  <a:gd name="connsiteY15" fmla="*/ 4248 h 80217"/>
                  <a:gd name="connsiteX16" fmla="*/ 54601 w 112657"/>
                  <a:gd name="connsiteY16" fmla="*/ 765 h 80217"/>
                  <a:gd name="connsiteX17" fmla="*/ 59515 w 112657"/>
                  <a:gd name="connsiteY17" fmla="*/ 704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657" h="80217">
                    <a:moveTo>
                      <a:pt x="59515" y="704"/>
                    </a:moveTo>
                    <a:lnTo>
                      <a:pt x="111640" y="38305"/>
                    </a:lnTo>
                    <a:cubicBezTo>
                      <a:pt x="112996" y="39284"/>
                      <a:pt x="112996" y="40871"/>
                      <a:pt x="111640" y="41850"/>
                    </a:cubicBezTo>
                    <a:lnTo>
                      <a:pt x="59515" y="79452"/>
                    </a:lnTo>
                    <a:cubicBezTo>
                      <a:pt x="59488" y="79473"/>
                      <a:pt x="59459" y="79493"/>
                      <a:pt x="59430" y="79514"/>
                    </a:cubicBezTo>
                    <a:cubicBezTo>
                      <a:pt x="58050" y="80475"/>
                      <a:pt x="55849" y="80448"/>
                      <a:pt x="54516" y="79452"/>
                    </a:cubicBezTo>
                    <a:cubicBezTo>
                      <a:pt x="53182" y="78456"/>
                      <a:pt x="53221" y="76869"/>
                      <a:pt x="54601" y="75907"/>
                    </a:cubicBezTo>
                    <a:lnTo>
                      <a:pt x="100735" y="42627"/>
                    </a:lnTo>
                    <a:cubicBezTo>
                      <a:pt x="100741" y="42623"/>
                      <a:pt x="100745" y="42616"/>
                      <a:pt x="100745" y="42610"/>
                    </a:cubicBezTo>
                    <a:cubicBezTo>
                      <a:pt x="100745" y="42596"/>
                      <a:pt x="100730" y="42585"/>
                      <a:pt x="100711" y="42585"/>
                    </a:cubicBezTo>
                    <a:lnTo>
                      <a:pt x="0" y="42585"/>
                    </a:lnTo>
                    <a:lnTo>
                      <a:pt x="0" y="37571"/>
                    </a:lnTo>
                    <a:lnTo>
                      <a:pt x="100711" y="37571"/>
                    </a:lnTo>
                    <a:cubicBezTo>
                      <a:pt x="100719" y="37571"/>
                      <a:pt x="100728" y="37569"/>
                      <a:pt x="100735" y="37564"/>
                    </a:cubicBezTo>
                    <a:cubicBezTo>
                      <a:pt x="100748" y="37555"/>
                      <a:pt x="100748" y="37538"/>
                      <a:pt x="100735" y="37528"/>
                    </a:cubicBezTo>
                    <a:lnTo>
                      <a:pt x="54601" y="4248"/>
                    </a:lnTo>
                    <a:cubicBezTo>
                      <a:pt x="53300" y="3277"/>
                      <a:pt x="53300" y="1737"/>
                      <a:pt x="54601" y="765"/>
                    </a:cubicBezTo>
                    <a:cubicBezTo>
                      <a:pt x="55935" y="-231"/>
                      <a:pt x="58135" y="-258"/>
                      <a:pt x="59515" y="704"/>
                    </a:cubicBezTo>
                    <a:close/>
                  </a:path>
                </a:pathLst>
              </a:custGeom>
              <a:solidFill>
                <a:srgbClr val="000000"/>
              </a:solidFill>
              <a:ln w="12700" cap="flat">
                <a:solidFill>
                  <a:srgbClr val="000000"/>
                </a:solidFill>
                <a:prstDash val="solid"/>
                <a:miter/>
              </a:ln>
            </p:spPr>
            <p:txBody>
              <a:bodyPr rtlCol="0" anchor="ctr"/>
              <a:lstStyle/>
              <a:p>
                <a:endParaRPr lang="en-US" sz="1200"/>
              </a:p>
            </p:txBody>
          </p:sp>
        </p:grpSp>
        <p:grpSp>
          <p:nvGrpSpPr>
            <p:cNvPr id="4" name="Group 3">
              <a:extLst>
                <a:ext uri="{FF2B5EF4-FFF2-40B4-BE49-F238E27FC236}">
                  <a16:creationId xmlns:a16="http://schemas.microsoft.com/office/drawing/2014/main" id="{4D123430-763C-E226-D875-57A82022A4E4}"/>
                </a:ext>
              </a:extLst>
            </p:cNvPr>
            <p:cNvGrpSpPr/>
            <p:nvPr/>
          </p:nvGrpSpPr>
          <p:grpSpPr>
            <a:xfrm>
              <a:off x="6675955" y="2871364"/>
              <a:ext cx="4236787" cy="208800"/>
              <a:chOff x="6675955" y="2241783"/>
              <a:chExt cx="4236787" cy="208800"/>
            </a:xfrm>
          </p:grpSpPr>
          <p:sp>
            <p:nvSpPr>
              <p:cNvPr id="234" name="Freeform 42">
                <a:extLst>
                  <a:ext uri="{FF2B5EF4-FFF2-40B4-BE49-F238E27FC236}">
                    <a16:creationId xmlns:a16="http://schemas.microsoft.com/office/drawing/2014/main" id="{0EBFD971-2B42-C89B-74BE-AA99391FE528}"/>
                  </a:ext>
                </a:extLst>
              </p:cNvPr>
              <p:cNvSpPr/>
              <p:nvPr/>
            </p:nvSpPr>
            <p:spPr>
              <a:xfrm>
                <a:off x="6675955" y="2241783"/>
                <a:ext cx="208792" cy="208800"/>
              </a:xfrm>
              <a:custGeom>
                <a:avLst/>
                <a:gdLst>
                  <a:gd name="connsiteX0" fmla="*/ 131720 w 263566"/>
                  <a:gd name="connsiteY0" fmla="*/ 0 h 136058"/>
                  <a:gd name="connsiteX1" fmla="*/ 263566 w 263566"/>
                  <a:gd name="connsiteY1" fmla="*/ 0 h 136058"/>
                  <a:gd name="connsiteX2" fmla="*/ 263566 w 263566"/>
                  <a:gd name="connsiteY2" fmla="*/ 136059 h 136058"/>
                  <a:gd name="connsiteX3" fmla="*/ 0 w 263566"/>
                  <a:gd name="connsiteY3" fmla="*/ 136059 h 136058"/>
                  <a:gd name="connsiteX4" fmla="*/ 0 w 263566"/>
                  <a:gd name="connsiteY4" fmla="*/ 0 h 136058"/>
                  <a:gd name="connsiteX5" fmla="*/ 131720 w 263566"/>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66" h="136058">
                    <a:moveTo>
                      <a:pt x="131720" y="0"/>
                    </a:moveTo>
                    <a:lnTo>
                      <a:pt x="263566" y="0"/>
                    </a:lnTo>
                    <a:lnTo>
                      <a:pt x="263566" y="136059"/>
                    </a:lnTo>
                    <a:lnTo>
                      <a:pt x="0" y="136059"/>
                    </a:lnTo>
                    <a:lnTo>
                      <a:pt x="0" y="0"/>
                    </a:lnTo>
                    <a:lnTo>
                      <a:pt x="131720" y="0"/>
                    </a:lnTo>
                  </a:path>
                </a:pathLst>
              </a:custGeom>
              <a:solidFill>
                <a:schemeClr val="bg1">
                  <a:lumMod val="95000"/>
                </a:schemeClr>
              </a:solidFill>
              <a:ln w="9525" cap="flat">
                <a:noFill/>
                <a:prstDash val="solid"/>
                <a:miter/>
              </a:ln>
            </p:spPr>
            <p:txBody>
              <a:bodyPr rtlCol="0" anchor="ctr"/>
              <a:lstStyle/>
              <a:p>
                <a:endParaRPr lang="en-US" sz="1200"/>
              </a:p>
            </p:txBody>
          </p:sp>
          <p:sp>
            <p:nvSpPr>
              <p:cNvPr id="235" name="Freeform 43">
                <a:extLst>
                  <a:ext uri="{FF2B5EF4-FFF2-40B4-BE49-F238E27FC236}">
                    <a16:creationId xmlns:a16="http://schemas.microsoft.com/office/drawing/2014/main" id="{98C0EBAF-8E64-FA41-A6DC-2EEF20A7C0B6}"/>
                  </a:ext>
                </a:extLst>
              </p:cNvPr>
              <p:cNvSpPr/>
              <p:nvPr/>
            </p:nvSpPr>
            <p:spPr>
              <a:xfrm>
                <a:off x="6884748" y="2241783"/>
                <a:ext cx="3898496" cy="208800"/>
              </a:xfrm>
              <a:custGeom>
                <a:avLst/>
                <a:gdLst>
                  <a:gd name="connsiteX0" fmla="*/ 2460676 w 4921222"/>
                  <a:gd name="connsiteY0" fmla="*/ 0 h 136058"/>
                  <a:gd name="connsiteX1" fmla="*/ 4921223 w 4921222"/>
                  <a:gd name="connsiteY1" fmla="*/ 0 h 136058"/>
                  <a:gd name="connsiteX2" fmla="*/ 4921223 w 4921222"/>
                  <a:gd name="connsiteY2" fmla="*/ 136059 h 136058"/>
                  <a:gd name="connsiteX3" fmla="*/ 0 w 4921222"/>
                  <a:gd name="connsiteY3" fmla="*/ 136059 h 136058"/>
                  <a:gd name="connsiteX4" fmla="*/ 0 w 4921222"/>
                  <a:gd name="connsiteY4" fmla="*/ 0 h 136058"/>
                  <a:gd name="connsiteX5" fmla="*/ 2460676 w 4921222"/>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222" h="136058">
                    <a:moveTo>
                      <a:pt x="2460676" y="0"/>
                    </a:moveTo>
                    <a:lnTo>
                      <a:pt x="4921223" y="0"/>
                    </a:lnTo>
                    <a:lnTo>
                      <a:pt x="4921223" y="136059"/>
                    </a:lnTo>
                    <a:lnTo>
                      <a:pt x="0" y="136059"/>
                    </a:lnTo>
                    <a:lnTo>
                      <a:pt x="0" y="0"/>
                    </a:lnTo>
                    <a:lnTo>
                      <a:pt x="2460676" y="0"/>
                    </a:lnTo>
                  </a:path>
                </a:pathLst>
              </a:custGeom>
              <a:solidFill>
                <a:schemeClr val="bg1">
                  <a:lumMod val="50000"/>
                </a:schemeClr>
              </a:solidFill>
              <a:ln w="9525" cap="flat">
                <a:noFill/>
                <a:prstDash val="solid"/>
                <a:miter/>
              </a:ln>
            </p:spPr>
            <p:txBody>
              <a:bodyPr rtlCol="0" anchor="ctr"/>
              <a:lstStyle/>
              <a:p>
                <a:endParaRPr lang="en-US" sz="1200"/>
              </a:p>
            </p:txBody>
          </p:sp>
          <p:sp>
            <p:nvSpPr>
              <p:cNvPr id="236" name="Freeform 44">
                <a:extLst>
                  <a:ext uri="{FF2B5EF4-FFF2-40B4-BE49-F238E27FC236}">
                    <a16:creationId xmlns:a16="http://schemas.microsoft.com/office/drawing/2014/main" id="{418A5586-53D6-DE31-9C36-88B213294719}"/>
                  </a:ext>
                </a:extLst>
              </p:cNvPr>
              <p:cNvSpPr/>
              <p:nvPr/>
            </p:nvSpPr>
            <p:spPr>
              <a:xfrm>
                <a:off x="7372098" y="2241783"/>
                <a:ext cx="3411146" cy="208800"/>
              </a:xfrm>
              <a:custGeom>
                <a:avLst/>
                <a:gdLst>
                  <a:gd name="connsiteX0" fmla="*/ 2152948 w 4306022"/>
                  <a:gd name="connsiteY0" fmla="*/ 0 h 136058"/>
                  <a:gd name="connsiteX1" fmla="*/ 4306022 w 4306022"/>
                  <a:gd name="connsiteY1" fmla="*/ 0 h 136058"/>
                  <a:gd name="connsiteX2" fmla="*/ 4306022 w 4306022"/>
                  <a:gd name="connsiteY2" fmla="*/ 136059 h 136058"/>
                  <a:gd name="connsiteX3" fmla="*/ 0 w 4306022"/>
                  <a:gd name="connsiteY3" fmla="*/ 136059 h 136058"/>
                  <a:gd name="connsiteX4" fmla="*/ 0 w 4306022"/>
                  <a:gd name="connsiteY4" fmla="*/ 0 h 136058"/>
                  <a:gd name="connsiteX5" fmla="*/ 2152948 w 4306022"/>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022" h="136058">
                    <a:moveTo>
                      <a:pt x="2152948" y="0"/>
                    </a:moveTo>
                    <a:lnTo>
                      <a:pt x="4306022" y="0"/>
                    </a:lnTo>
                    <a:lnTo>
                      <a:pt x="4306022" y="136059"/>
                    </a:lnTo>
                    <a:lnTo>
                      <a:pt x="0" y="136059"/>
                    </a:lnTo>
                    <a:lnTo>
                      <a:pt x="0" y="0"/>
                    </a:lnTo>
                    <a:lnTo>
                      <a:pt x="2152948" y="0"/>
                    </a:lnTo>
                  </a:path>
                </a:pathLst>
              </a:custGeom>
              <a:solidFill>
                <a:srgbClr val="F8DF5A"/>
              </a:solidFill>
              <a:ln w="9525" cap="flat">
                <a:noFill/>
                <a:prstDash val="solid"/>
                <a:miter/>
              </a:ln>
            </p:spPr>
            <p:txBody>
              <a:bodyPr rtlCol="0" anchor="ctr"/>
              <a:lstStyle/>
              <a:p>
                <a:endParaRPr lang="en-US" sz="1200"/>
              </a:p>
            </p:txBody>
          </p:sp>
          <p:sp>
            <p:nvSpPr>
              <p:cNvPr id="237" name="Freeform 45">
                <a:extLst>
                  <a:ext uri="{FF2B5EF4-FFF2-40B4-BE49-F238E27FC236}">
                    <a16:creationId xmlns:a16="http://schemas.microsoft.com/office/drawing/2014/main" id="{366994F0-27FD-2F75-6A2C-9FA0E88BD18E}"/>
                  </a:ext>
                </a:extLst>
              </p:cNvPr>
              <p:cNvSpPr/>
              <p:nvPr/>
            </p:nvSpPr>
            <p:spPr>
              <a:xfrm>
                <a:off x="9028886" y="2241783"/>
                <a:ext cx="1754359" cy="208800"/>
              </a:xfrm>
              <a:custGeom>
                <a:avLst/>
                <a:gdLst>
                  <a:gd name="connsiteX0" fmla="*/ 1107362 w 2214595"/>
                  <a:gd name="connsiteY0" fmla="*/ 0 h 136058"/>
                  <a:gd name="connsiteX1" fmla="*/ 2214595 w 2214595"/>
                  <a:gd name="connsiteY1" fmla="*/ 0 h 136058"/>
                  <a:gd name="connsiteX2" fmla="*/ 2214595 w 2214595"/>
                  <a:gd name="connsiteY2" fmla="*/ 136059 h 136058"/>
                  <a:gd name="connsiteX3" fmla="*/ 0 w 2214595"/>
                  <a:gd name="connsiteY3" fmla="*/ 136059 h 136058"/>
                  <a:gd name="connsiteX4" fmla="*/ 0 w 2214595"/>
                  <a:gd name="connsiteY4" fmla="*/ 0 h 136058"/>
                  <a:gd name="connsiteX5" fmla="*/ 1107362 w 2214595"/>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595" h="136058">
                    <a:moveTo>
                      <a:pt x="1107362" y="0"/>
                    </a:moveTo>
                    <a:lnTo>
                      <a:pt x="2214595" y="0"/>
                    </a:lnTo>
                    <a:lnTo>
                      <a:pt x="2214595" y="136059"/>
                    </a:lnTo>
                    <a:lnTo>
                      <a:pt x="0" y="136059"/>
                    </a:lnTo>
                    <a:lnTo>
                      <a:pt x="0" y="0"/>
                    </a:lnTo>
                    <a:lnTo>
                      <a:pt x="1107362" y="0"/>
                    </a:lnTo>
                  </a:path>
                </a:pathLst>
              </a:custGeom>
              <a:solidFill>
                <a:srgbClr val="67BB6E"/>
              </a:solidFill>
              <a:ln w="9525" cap="flat">
                <a:noFill/>
                <a:prstDash val="solid"/>
                <a:miter/>
              </a:ln>
            </p:spPr>
            <p:txBody>
              <a:bodyPr rtlCol="0" anchor="ctr"/>
              <a:lstStyle/>
              <a:p>
                <a:endParaRPr lang="en-US" sz="1200"/>
              </a:p>
            </p:txBody>
          </p:sp>
          <p:sp>
            <p:nvSpPr>
              <p:cNvPr id="238" name="Freeform 46">
                <a:extLst>
                  <a:ext uri="{FF2B5EF4-FFF2-40B4-BE49-F238E27FC236}">
                    <a16:creationId xmlns:a16="http://schemas.microsoft.com/office/drawing/2014/main" id="{EFCFB05E-CB97-6677-C9AA-68CE81D326C6}"/>
                  </a:ext>
                </a:extLst>
              </p:cNvPr>
              <p:cNvSpPr/>
              <p:nvPr/>
            </p:nvSpPr>
            <p:spPr>
              <a:xfrm>
                <a:off x="10003585" y="2241783"/>
                <a:ext cx="779658" cy="208800"/>
              </a:xfrm>
              <a:custGeom>
                <a:avLst/>
                <a:gdLst>
                  <a:gd name="connsiteX0" fmla="*/ 492033 w 984193"/>
                  <a:gd name="connsiteY0" fmla="*/ 0 h 136058"/>
                  <a:gd name="connsiteX1" fmla="*/ 984193 w 984193"/>
                  <a:gd name="connsiteY1" fmla="*/ 0 h 136058"/>
                  <a:gd name="connsiteX2" fmla="*/ 984193 w 984193"/>
                  <a:gd name="connsiteY2" fmla="*/ 136059 h 136058"/>
                  <a:gd name="connsiteX3" fmla="*/ 0 w 984193"/>
                  <a:gd name="connsiteY3" fmla="*/ 136059 h 136058"/>
                  <a:gd name="connsiteX4" fmla="*/ 0 w 984193"/>
                  <a:gd name="connsiteY4" fmla="*/ 0 h 136058"/>
                  <a:gd name="connsiteX5" fmla="*/ 492033 w 984193"/>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193" h="136058">
                    <a:moveTo>
                      <a:pt x="492033" y="0"/>
                    </a:moveTo>
                    <a:lnTo>
                      <a:pt x="984193" y="0"/>
                    </a:lnTo>
                    <a:lnTo>
                      <a:pt x="984193" y="136059"/>
                    </a:lnTo>
                    <a:lnTo>
                      <a:pt x="0" y="136059"/>
                    </a:lnTo>
                    <a:lnTo>
                      <a:pt x="0" y="0"/>
                    </a:lnTo>
                    <a:lnTo>
                      <a:pt x="492033" y="0"/>
                    </a:lnTo>
                  </a:path>
                </a:pathLst>
              </a:custGeom>
              <a:solidFill>
                <a:srgbClr val="0000C9"/>
              </a:solidFill>
              <a:ln w="9525" cap="flat">
                <a:noFill/>
                <a:prstDash val="solid"/>
                <a:miter/>
              </a:ln>
            </p:spPr>
            <p:txBody>
              <a:bodyPr rtlCol="0" anchor="ctr"/>
              <a:lstStyle/>
              <a:p>
                <a:endParaRPr lang="en-US" sz="1200"/>
              </a:p>
            </p:txBody>
          </p:sp>
          <p:sp>
            <p:nvSpPr>
              <p:cNvPr id="513" name="Freeform: Shape 512" descr="Arrow Right outline">
                <a:extLst>
                  <a:ext uri="{FF2B5EF4-FFF2-40B4-BE49-F238E27FC236}">
                    <a16:creationId xmlns:a16="http://schemas.microsoft.com/office/drawing/2014/main" id="{E2165E71-FCE5-AE8E-F484-9F9F149244D3}"/>
                  </a:ext>
                </a:extLst>
              </p:cNvPr>
              <p:cNvSpPr/>
              <p:nvPr/>
            </p:nvSpPr>
            <p:spPr>
              <a:xfrm>
                <a:off x="10810810" y="2300723"/>
                <a:ext cx="101932" cy="90920"/>
              </a:xfrm>
              <a:custGeom>
                <a:avLst/>
                <a:gdLst>
                  <a:gd name="connsiteX0" fmla="*/ 59515 w 112657"/>
                  <a:gd name="connsiteY0" fmla="*/ 704 h 80217"/>
                  <a:gd name="connsiteX1" fmla="*/ 111640 w 112657"/>
                  <a:gd name="connsiteY1" fmla="*/ 38305 h 80217"/>
                  <a:gd name="connsiteX2" fmla="*/ 111640 w 112657"/>
                  <a:gd name="connsiteY2" fmla="*/ 41850 h 80217"/>
                  <a:gd name="connsiteX3" fmla="*/ 59515 w 112657"/>
                  <a:gd name="connsiteY3" fmla="*/ 79452 h 80217"/>
                  <a:gd name="connsiteX4" fmla="*/ 59430 w 112657"/>
                  <a:gd name="connsiteY4" fmla="*/ 79514 h 80217"/>
                  <a:gd name="connsiteX5" fmla="*/ 54516 w 112657"/>
                  <a:gd name="connsiteY5" fmla="*/ 79452 h 80217"/>
                  <a:gd name="connsiteX6" fmla="*/ 54601 w 112657"/>
                  <a:gd name="connsiteY6" fmla="*/ 75907 h 80217"/>
                  <a:gd name="connsiteX7" fmla="*/ 100735 w 112657"/>
                  <a:gd name="connsiteY7" fmla="*/ 42627 h 80217"/>
                  <a:gd name="connsiteX8" fmla="*/ 100745 w 112657"/>
                  <a:gd name="connsiteY8" fmla="*/ 42610 h 80217"/>
                  <a:gd name="connsiteX9" fmla="*/ 100711 w 112657"/>
                  <a:gd name="connsiteY9" fmla="*/ 42585 h 80217"/>
                  <a:gd name="connsiteX10" fmla="*/ 0 w 112657"/>
                  <a:gd name="connsiteY10" fmla="*/ 42585 h 80217"/>
                  <a:gd name="connsiteX11" fmla="*/ 0 w 112657"/>
                  <a:gd name="connsiteY11" fmla="*/ 37571 h 80217"/>
                  <a:gd name="connsiteX12" fmla="*/ 100711 w 112657"/>
                  <a:gd name="connsiteY12" fmla="*/ 37571 h 80217"/>
                  <a:gd name="connsiteX13" fmla="*/ 100735 w 112657"/>
                  <a:gd name="connsiteY13" fmla="*/ 37564 h 80217"/>
                  <a:gd name="connsiteX14" fmla="*/ 100735 w 112657"/>
                  <a:gd name="connsiteY14" fmla="*/ 37528 h 80217"/>
                  <a:gd name="connsiteX15" fmla="*/ 54601 w 112657"/>
                  <a:gd name="connsiteY15" fmla="*/ 4248 h 80217"/>
                  <a:gd name="connsiteX16" fmla="*/ 54601 w 112657"/>
                  <a:gd name="connsiteY16" fmla="*/ 765 h 80217"/>
                  <a:gd name="connsiteX17" fmla="*/ 59515 w 112657"/>
                  <a:gd name="connsiteY17" fmla="*/ 704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657" h="80217">
                    <a:moveTo>
                      <a:pt x="59515" y="704"/>
                    </a:moveTo>
                    <a:lnTo>
                      <a:pt x="111640" y="38305"/>
                    </a:lnTo>
                    <a:cubicBezTo>
                      <a:pt x="112996" y="39284"/>
                      <a:pt x="112996" y="40871"/>
                      <a:pt x="111640" y="41850"/>
                    </a:cubicBezTo>
                    <a:lnTo>
                      <a:pt x="59515" y="79452"/>
                    </a:lnTo>
                    <a:cubicBezTo>
                      <a:pt x="59488" y="79473"/>
                      <a:pt x="59459" y="79493"/>
                      <a:pt x="59430" y="79514"/>
                    </a:cubicBezTo>
                    <a:cubicBezTo>
                      <a:pt x="58050" y="80475"/>
                      <a:pt x="55849" y="80448"/>
                      <a:pt x="54516" y="79452"/>
                    </a:cubicBezTo>
                    <a:cubicBezTo>
                      <a:pt x="53182" y="78456"/>
                      <a:pt x="53221" y="76869"/>
                      <a:pt x="54601" y="75907"/>
                    </a:cubicBezTo>
                    <a:lnTo>
                      <a:pt x="100735" y="42627"/>
                    </a:lnTo>
                    <a:cubicBezTo>
                      <a:pt x="100741" y="42623"/>
                      <a:pt x="100745" y="42616"/>
                      <a:pt x="100745" y="42610"/>
                    </a:cubicBezTo>
                    <a:cubicBezTo>
                      <a:pt x="100745" y="42596"/>
                      <a:pt x="100730" y="42585"/>
                      <a:pt x="100711" y="42585"/>
                    </a:cubicBezTo>
                    <a:lnTo>
                      <a:pt x="0" y="42585"/>
                    </a:lnTo>
                    <a:lnTo>
                      <a:pt x="0" y="37571"/>
                    </a:lnTo>
                    <a:lnTo>
                      <a:pt x="100711" y="37571"/>
                    </a:lnTo>
                    <a:cubicBezTo>
                      <a:pt x="100719" y="37571"/>
                      <a:pt x="100728" y="37569"/>
                      <a:pt x="100735" y="37564"/>
                    </a:cubicBezTo>
                    <a:cubicBezTo>
                      <a:pt x="100748" y="37555"/>
                      <a:pt x="100748" y="37538"/>
                      <a:pt x="100735" y="37528"/>
                    </a:cubicBezTo>
                    <a:lnTo>
                      <a:pt x="54601" y="4248"/>
                    </a:lnTo>
                    <a:cubicBezTo>
                      <a:pt x="53300" y="3277"/>
                      <a:pt x="53300" y="1737"/>
                      <a:pt x="54601" y="765"/>
                    </a:cubicBezTo>
                    <a:cubicBezTo>
                      <a:pt x="55935" y="-231"/>
                      <a:pt x="58135" y="-258"/>
                      <a:pt x="59515" y="704"/>
                    </a:cubicBezTo>
                    <a:close/>
                  </a:path>
                </a:pathLst>
              </a:custGeom>
              <a:solidFill>
                <a:srgbClr val="000000"/>
              </a:solidFill>
              <a:ln w="12700" cap="flat">
                <a:solidFill>
                  <a:srgbClr val="000000"/>
                </a:solidFill>
                <a:prstDash val="solid"/>
                <a:miter/>
              </a:ln>
            </p:spPr>
            <p:txBody>
              <a:bodyPr rtlCol="0" anchor="ctr"/>
              <a:lstStyle/>
              <a:p>
                <a:endParaRPr lang="en-US" sz="1200"/>
              </a:p>
            </p:txBody>
          </p:sp>
          <p:sp>
            <p:nvSpPr>
              <p:cNvPr id="484" name="Freeform 117">
                <a:extLst>
                  <a:ext uri="{FF2B5EF4-FFF2-40B4-BE49-F238E27FC236}">
                    <a16:creationId xmlns:a16="http://schemas.microsoft.com/office/drawing/2014/main" id="{6BFA9403-E453-AEE7-F495-AD426104551B}"/>
                  </a:ext>
                </a:extLst>
              </p:cNvPr>
              <p:cNvSpPr>
                <a:spLocks noChangeAspect="1"/>
              </p:cNvSpPr>
              <p:nvPr/>
            </p:nvSpPr>
            <p:spPr>
              <a:xfrm>
                <a:off x="10722758" y="2292183"/>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grpSp>
        <p:grpSp>
          <p:nvGrpSpPr>
            <p:cNvPr id="43" name="Group 42">
              <a:extLst>
                <a:ext uri="{FF2B5EF4-FFF2-40B4-BE49-F238E27FC236}">
                  <a16:creationId xmlns:a16="http://schemas.microsoft.com/office/drawing/2014/main" id="{49535E52-A349-63E3-AF00-150B8CEFF729}"/>
                </a:ext>
              </a:extLst>
            </p:cNvPr>
            <p:cNvGrpSpPr/>
            <p:nvPr/>
          </p:nvGrpSpPr>
          <p:grpSpPr>
            <a:xfrm>
              <a:off x="6675955" y="5386873"/>
              <a:ext cx="2471003" cy="208800"/>
              <a:chOff x="6675955" y="4757292"/>
              <a:chExt cx="2471003" cy="208800"/>
            </a:xfrm>
          </p:grpSpPr>
          <p:sp>
            <p:nvSpPr>
              <p:cNvPr id="196" name="Freeform 4">
                <a:extLst>
                  <a:ext uri="{FF2B5EF4-FFF2-40B4-BE49-F238E27FC236}">
                    <a16:creationId xmlns:a16="http://schemas.microsoft.com/office/drawing/2014/main" id="{5C2D2DE4-351C-9106-E137-0A9EFBCC40FA}"/>
                  </a:ext>
                </a:extLst>
              </p:cNvPr>
              <p:cNvSpPr/>
              <p:nvPr/>
            </p:nvSpPr>
            <p:spPr>
              <a:xfrm>
                <a:off x="6675955" y="4757292"/>
                <a:ext cx="250550" cy="208800"/>
              </a:xfrm>
              <a:custGeom>
                <a:avLst/>
                <a:gdLst>
                  <a:gd name="connsiteX0" fmla="*/ 158140 w 316279"/>
                  <a:gd name="connsiteY0" fmla="*/ 0 h 136058"/>
                  <a:gd name="connsiteX1" fmla="*/ 316280 w 316279"/>
                  <a:gd name="connsiteY1" fmla="*/ 0 h 136058"/>
                  <a:gd name="connsiteX2" fmla="*/ 316280 w 316279"/>
                  <a:gd name="connsiteY2" fmla="*/ 136059 h 136058"/>
                  <a:gd name="connsiteX3" fmla="*/ 0 w 316279"/>
                  <a:gd name="connsiteY3" fmla="*/ 136059 h 136058"/>
                  <a:gd name="connsiteX4" fmla="*/ 0 w 316279"/>
                  <a:gd name="connsiteY4" fmla="*/ 0 h 136058"/>
                  <a:gd name="connsiteX5" fmla="*/ 158140 w 316279"/>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79" h="136058">
                    <a:moveTo>
                      <a:pt x="158140" y="0"/>
                    </a:moveTo>
                    <a:lnTo>
                      <a:pt x="316280" y="0"/>
                    </a:lnTo>
                    <a:lnTo>
                      <a:pt x="316280" y="136059"/>
                    </a:lnTo>
                    <a:lnTo>
                      <a:pt x="0" y="136059"/>
                    </a:lnTo>
                    <a:lnTo>
                      <a:pt x="0" y="0"/>
                    </a:lnTo>
                    <a:lnTo>
                      <a:pt x="158140" y="0"/>
                    </a:lnTo>
                  </a:path>
                </a:pathLst>
              </a:custGeom>
              <a:solidFill>
                <a:schemeClr val="bg1">
                  <a:lumMod val="95000"/>
                </a:schemeClr>
              </a:solidFill>
              <a:ln w="9525" cap="flat">
                <a:noFill/>
                <a:prstDash val="solid"/>
                <a:miter/>
              </a:ln>
            </p:spPr>
            <p:txBody>
              <a:bodyPr rtlCol="0" anchor="ctr"/>
              <a:lstStyle/>
              <a:p>
                <a:endParaRPr lang="en-US" sz="1200"/>
              </a:p>
            </p:txBody>
          </p:sp>
          <p:sp>
            <p:nvSpPr>
              <p:cNvPr id="198" name="Freeform 6">
                <a:extLst>
                  <a:ext uri="{FF2B5EF4-FFF2-40B4-BE49-F238E27FC236}">
                    <a16:creationId xmlns:a16="http://schemas.microsoft.com/office/drawing/2014/main" id="{38C9E039-922E-23D1-8EB7-F84152B8CBAD}"/>
                  </a:ext>
                </a:extLst>
              </p:cNvPr>
              <p:cNvSpPr/>
              <p:nvPr/>
            </p:nvSpPr>
            <p:spPr>
              <a:xfrm>
                <a:off x="7386052" y="4757292"/>
                <a:ext cx="1698546" cy="208800"/>
              </a:xfrm>
              <a:custGeom>
                <a:avLst/>
                <a:gdLst>
                  <a:gd name="connsiteX0" fmla="*/ 1072006 w 2144140"/>
                  <a:gd name="connsiteY0" fmla="*/ 0 h 136058"/>
                  <a:gd name="connsiteX1" fmla="*/ 2144140 w 2144140"/>
                  <a:gd name="connsiteY1" fmla="*/ 0 h 136058"/>
                  <a:gd name="connsiteX2" fmla="*/ 2144140 w 2144140"/>
                  <a:gd name="connsiteY2" fmla="*/ 136059 h 136058"/>
                  <a:gd name="connsiteX3" fmla="*/ 0 w 2144140"/>
                  <a:gd name="connsiteY3" fmla="*/ 136059 h 136058"/>
                  <a:gd name="connsiteX4" fmla="*/ 0 w 2144140"/>
                  <a:gd name="connsiteY4" fmla="*/ 0 h 136058"/>
                  <a:gd name="connsiteX5" fmla="*/ 1072006 w 2144140"/>
                  <a:gd name="connsiteY5" fmla="*/ 0 h 1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4140" h="136058">
                    <a:moveTo>
                      <a:pt x="1072006" y="0"/>
                    </a:moveTo>
                    <a:lnTo>
                      <a:pt x="2144140" y="0"/>
                    </a:lnTo>
                    <a:lnTo>
                      <a:pt x="2144140" y="136059"/>
                    </a:lnTo>
                    <a:lnTo>
                      <a:pt x="0" y="136059"/>
                    </a:lnTo>
                    <a:lnTo>
                      <a:pt x="0" y="0"/>
                    </a:lnTo>
                    <a:lnTo>
                      <a:pt x="1072006" y="0"/>
                    </a:lnTo>
                  </a:path>
                </a:pathLst>
              </a:custGeom>
              <a:solidFill>
                <a:srgbClr val="67BB6E"/>
              </a:solidFill>
              <a:ln w="9525" cap="flat">
                <a:noFill/>
                <a:prstDash val="solid"/>
                <a:miter/>
              </a:ln>
            </p:spPr>
            <p:txBody>
              <a:bodyPr rtlCol="0" anchor="ctr"/>
              <a:lstStyle/>
              <a:p>
                <a:endParaRPr lang="en-US" sz="1200"/>
              </a:p>
            </p:txBody>
          </p:sp>
          <p:sp>
            <p:nvSpPr>
              <p:cNvPr id="474" name="Freeform 117">
                <a:extLst>
                  <a:ext uri="{FF2B5EF4-FFF2-40B4-BE49-F238E27FC236}">
                    <a16:creationId xmlns:a16="http://schemas.microsoft.com/office/drawing/2014/main" id="{1C443571-9EB3-50DD-CE7A-DBEB173F731E}"/>
                  </a:ext>
                </a:extLst>
              </p:cNvPr>
              <p:cNvSpPr>
                <a:spLocks noChangeAspect="1"/>
              </p:cNvSpPr>
              <p:nvPr/>
            </p:nvSpPr>
            <p:spPr>
              <a:xfrm>
                <a:off x="8264649" y="4807692"/>
                <a:ext cx="95999" cy="108000"/>
              </a:xfrm>
              <a:custGeom>
                <a:avLst/>
                <a:gdLst>
                  <a:gd name="connsiteX0" fmla="*/ 24506 w 49011"/>
                  <a:gd name="connsiteY0" fmla="*/ 0 h 55138"/>
                  <a:gd name="connsiteX1" fmla="*/ 30632 w 49011"/>
                  <a:gd name="connsiteY1" fmla="*/ 18379 h 55138"/>
                  <a:gd name="connsiteX2" fmla="*/ 49012 w 49011"/>
                  <a:gd name="connsiteY2" fmla="*/ 18379 h 55138"/>
                  <a:gd name="connsiteX3" fmla="*/ 36759 w 49011"/>
                  <a:gd name="connsiteY3" fmla="*/ 30633 h 55138"/>
                  <a:gd name="connsiteX4" fmla="*/ 42885 w 49011"/>
                  <a:gd name="connsiteY4" fmla="*/ 55138 h 55138"/>
                  <a:gd name="connsiteX5" fmla="*/ 24506 w 49011"/>
                  <a:gd name="connsiteY5" fmla="*/ 36759 h 55138"/>
                  <a:gd name="connsiteX6" fmla="*/ 6126 w 49011"/>
                  <a:gd name="connsiteY6" fmla="*/ 55138 h 55138"/>
                  <a:gd name="connsiteX7" fmla="*/ 12253 w 49011"/>
                  <a:gd name="connsiteY7" fmla="*/ 30633 h 55138"/>
                  <a:gd name="connsiteX8" fmla="*/ 0 w 49011"/>
                  <a:gd name="connsiteY8" fmla="*/ 18379 h 55138"/>
                  <a:gd name="connsiteX9" fmla="*/ 18379 w 49011"/>
                  <a:gd name="connsiteY9" fmla="*/ 18379 h 5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11" h="55138">
                    <a:moveTo>
                      <a:pt x="24506" y="0"/>
                    </a:moveTo>
                    <a:lnTo>
                      <a:pt x="30632" y="18379"/>
                    </a:lnTo>
                    <a:lnTo>
                      <a:pt x="49012" y="18379"/>
                    </a:lnTo>
                    <a:lnTo>
                      <a:pt x="36759" y="30633"/>
                    </a:lnTo>
                    <a:lnTo>
                      <a:pt x="42885" y="55138"/>
                    </a:lnTo>
                    <a:lnTo>
                      <a:pt x="24506" y="36759"/>
                    </a:lnTo>
                    <a:lnTo>
                      <a:pt x="6126" y="55138"/>
                    </a:lnTo>
                    <a:lnTo>
                      <a:pt x="12253" y="30633"/>
                    </a:lnTo>
                    <a:lnTo>
                      <a:pt x="0" y="18379"/>
                    </a:lnTo>
                    <a:lnTo>
                      <a:pt x="18379" y="18379"/>
                    </a:lnTo>
                    <a:close/>
                  </a:path>
                </a:pathLst>
              </a:custGeom>
              <a:solidFill>
                <a:srgbClr val="D97FF9"/>
              </a:solidFill>
              <a:ln w="12700" cap="sq">
                <a:solidFill>
                  <a:srgbClr val="D97FF9"/>
                </a:solidFill>
                <a:prstDash val="solid"/>
                <a:miter/>
              </a:ln>
            </p:spPr>
            <p:txBody>
              <a:bodyPr rtlCol="0" anchor="ctr"/>
              <a:lstStyle/>
              <a:p>
                <a:endParaRPr lang="en-US" sz="1200"/>
              </a:p>
            </p:txBody>
          </p:sp>
          <p:sp>
            <p:nvSpPr>
              <p:cNvPr id="2" name="Freeform 60">
                <a:extLst>
                  <a:ext uri="{FF2B5EF4-FFF2-40B4-BE49-F238E27FC236}">
                    <a16:creationId xmlns:a16="http://schemas.microsoft.com/office/drawing/2014/main" id="{9B38546D-87BA-2D15-717A-F327AEF9ED01}"/>
                  </a:ext>
                </a:extLst>
              </p:cNvPr>
              <p:cNvSpPr>
                <a:spLocks/>
              </p:cNvSpPr>
              <p:nvPr/>
            </p:nvSpPr>
            <p:spPr>
              <a:xfrm>
                <a:off x="8997499" y="4785570"/>
                <a:ext cx="149459" cy="150601"/>
              </a:xfrm>
              <a:custGeom>
                <a:avLst/>
                <a:gdLst>
                  <a:gd name="connsiteX0" fmla="*/ 24506 w 49011"/>
                  <a:gd name="connsiteY0" fmla="*/ 0 h 49011"/>
                  <a:gd name="connsiteX1" fmla="*/ 0 w 49011"/>
                  <a:gd name="connsiteY1" fmla="*/ 49011 h 49011"/>
                  <a:gd name="connsiteX2" fmla="*/ 49012 w 49011"/>
                  <a:gd name="connsiteY2" fmla="*/ 49011 h 49011"/>
                </a:gdLst>
                <a:ahLst/>
                <a:cxnLst>
                  <a:cxn ang="0">
                    <a:pos x="connsiteX0" y="connsiteY0"/>
                  </a:cxn>
                  <a:cxn ang="0">
                    <a:pos x="connsiteX1" y="connsiteY1"/>
                  </a:cxn>
                  <a:cxn ang="0">
                    <a:pos x="connsiteX2" y="connsiteY2"/>
                  </a:cxn>
                </a:cxnLst>
                <a:rect l="l" t="t" r="r" b="b"/>
                <a:pathLst>
                  <a:path w="49011" h="49011">
                    <a:moveTo>
                      <a:pt x="24506" y="0"/>
                    </a:moveTo>
                    <a:lnTo>
                      <a:pt x="0" y="49011"/>
                    </a:lnTo>
                    <a:lnTo>
                      <a:pt x="49012" y="49011"/>
                    </a:lnTo>
                    <a:close/>
                  </a:path>
                </a:pathLst>
              </a:custGeom>
              <a:solidFill>
                <a:srgbClr val="F4960C"/>
              </a:solidFill>
              <a:ln w="9525" cap="flat">
                <a:solidFill>
                  <a:srgbClr val="F4960C"/>
                </a:solidFill>
                <a:prstDash val="solid"/>
                <a:miter/>
              </a:ln>
            </p:spPr>
            <p:txBody>
              <a:bodyPr rtlCol="0" anchor="ctr"/>
              <a:lstStyle/>
              <a:p>
                <a:endParaRPr lang="en-US" sz="1200"/>
              </a:p>
            </p:txBody>
          </p:sp>
        </p:grpSp>
        <p:sp>
          <p:nvSpPr>
            <p:cNvPr id="51" name="Freeform 228">
              <a:extLst>
                <a:ext uri="{FF2B5EF4-FFF2-40B4-BE49-F238E27FC236}">
                  <a16:creationId xmlns:a16="http://schemas.microsoft.com/office/drawing/2014/main" id="{C9F7E747-3CF9-2DA2-AFF5-CB592B42AD4D}"/>
                </a:ext>
              </a:extLst>
            </p:cNvPr>
            <p:cNvSpPr>
              <a:spLocks noChangeAspect="1"/>
            </p:cNvSpPr>
            <p:nvPr/>
          </p:nvSpPr>
          <p:spPr>
            <a:xfrm>
              <a:off x="9031112" y="5450694"/>
              <a:ext cx="89767" cy="90000"/>
            </a:xfrm>
            <a:custGeom>
              <a:avLst/>
              <a:gdLst>
                <a:gd name="connsiteX0" fmla="*/ 30633 w 61105"/>
                <a:gd name="connsiteY0" fmla="*/ 30473 h 61264"/>
                <a:gd name="connsiteX1" fmla="*/ 61106 w 61105"/>
                <a:gd name="connsiteY1" fmla="*/ 30632 h 61264"/>
                <a:gd name="connsiteX2" fmla="*/ 30474 w 61105"/>
                <a:gd name="connsiteY2" fmla="*/ 0 h 61264"/>
                <a:gd name="connsiteX3" fmla="*/ 0 w 61105"/>
                <a:gd name="connsiteY3" fmla="*/ 30632 h 61264"/>
                <a:gd name="connsiteX4" fmla="*/ 30474 w 61105"/>
                <a:gd name="connsiteY4" fmla="*/ 61265 h 61264"/>
                <a:gd name="connsiteX5" fmla="*/ 61106 w 61105"/>
                <a:gd name="connsiteY5" fmla="*/ 30632 h 6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5" h="61264">
                  <a:moveTo>
                    <a:pt x="30633" y="30473"/>
                  </a:moveTo>
                  <a:lnTo>
                    <a:pt x="61106" y="30632"/>
                  </a:lnTo>
                  <a:cubicBezTo>
                    <a:pt x="61106" y="13561"/>
                    <a:pt x="47545" y="0"/>
                    <a:pt x="30474" y="0"/>
                  </a:cubicBezTo>
                  <a:cubicBezTo>
                    <a:pt x="13562" y="0"/>
                    <a:pt x="0" y="13561"/>
                    <a:pt x="0" y="30632"/>
                  </a:cubicBezTo>
                  <a:cubicBezTo>
                    <a:pt x="0" y="47544"/>
                    <a:pt x="13562" y="61265"/>
                    <a:pt x="30474" y="61265"/>
                  </a:cubicBezTo>
                  <a:cubicBezTo>
                    <a:pt x="47545" y="61265"/>
                    <a:pt x="61106" y="47544"/>
                    <a:pt x="61106" y="30632"/>
                  </a:cubicBezTo>
                </a:path>
              </a:pathLst>
            </a:custGeom>
            <a:solidFill>
              <a:srgbClr val="000000"/>
            </a:solidFill>
            <a:ln w="9525" cap="flat">
              <a:noFill/>
              <a:prstDash val="solid"/>
              <a:miter/>
            </a:ln>
          </p:spPr>
          <p:txBody>
            <a:bodyPr rtlCol="0" anchor="ctr"/>
            <a:lstStyle/>
            <a:p>
              <a:endParaRPr lang="en-US" sz="1200"/>
            </a:p>
          </p:txBody>
        </p:sp>
        <p:sp>
          <p:nvSpPr>
            <p:cNvPr id="550" name="Freeform 24">
              <a:extLst>
                <a:ext uri="{FF2B5EF4-FFF2-40B4-BE49-F238E27FC236}">
                  <a16:creationId xmlns:a16="http://schemas.microsoft.com/office/drawing/2014/main" id="{C0BD14DB-4886-A966-3276-F1C828ABC994}"/>
                </a:ext>
              </a:extLst>
            </p:cNvPr>
            <p:cNvSpPr/>
            <p:nvPr/>
          </p:nvSpPr>
          <p:spPr>
            <a:xfrm>
              <a:off x="8067316" y="3590704"/>
              <a:ext cx="2340000" cy="208800"/>
            </a:xfrm>
            <a:custGeom>
              <a:avLst/>
              <a:gdLst>
                <a:gd name="connsiteX0" fmla="*/ 1599394 w 3198788"/>
                <a:gd name="connsiteY0" fmla="*/ 0 h 136059"/>
                <a:gd name="connsiteX1" fmla="*/ 3198789 w 3198788"/>
                <a:gd name="connsiteY1" fmla="*/ 0 h 136059"/>
                <a:gd name="connsiteX2" fmla="*/ 3198789 w 3198788"/>
                <a:gd name="connsiteY2" fmla="*/ 136059 h 136059"/>
                <a:gd name="connsiteX3" fmla="*/ 0 w 3198788"/>
                <a:gd name="connsiteY3" fmla="*/ 136059 h 136059"/>
                <a:gd name="connsiteX4" fmla="*/ 0 w 3198788"/>
                <a:gd name="connsiteY4" fmla="*/ 0 h 136059"/>
                <a:gd name="connsiteX5" fmla="*/ 1599394 w 3198788"/>
                <a:gd name="connsiteY5" fmla="*/ 0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8788" h="136059">
                  <a:moveTo>
                    <a:pt x="1599394" y="0"/>
                  </a:moveTo>
                  <a:lnTo>
                    <a:pt x="3198789" y="0"/>
                  </a:lnTo>
                  <a:lnTo>
                    <a:pt x="3198789" y="136059"/>
                  </a:lnTo>
                  <a:lnTo>
                    <a:pt x="0" y="136059"/>
                  </a:lnTo>
                  <a:lnTo>
                    <a:pt x="0" y="0"/>
                  </a:lnTo>
                  <a:lnTo>
                    <a:pt x="1599394" y="0"/>
                  </a:lnTo>
                </a:path>
              </a:pathLst>
            </a:custGeom>
            <a:solidFill>
              <a:srgbClr val="0000C9"/>
            </a:solidFill>
            <a:ln w="9525" cap="flat">
              <a:noFill/>
              <a:prstDash val="solid"/>
              <a:miter/>
            </a:ln>
          </p:spPr>
          <p:txBody>
            <a:bodyPr rtlCol="0" anchor="ctr"/>
            <a:lstStyle/>
            <a:p>
              <a:endParaRPr lang="en-US" sz="1200"/>
            </a:p>
          </p:txBody>
        </p:sp>
        <p:sp>
          <p:nvSpPr>
            <p:cNvPr id="397" name="TextBox 396">
              <a:extLst>
                <a:ext uri="{FF2B5EF4-FFF2-40B4-BE49-F238E27FC236}">
                  <a16:creationId xmlns:a16="http://schemas.microsoft.com/office/drawing/2014/main" id="{163357DC-C029-B5D6-3256-9C7B05C51D90}"/>
                </a:ext>
              </a:extLst>
            </p:cNvPr>
            <p:cNvSpPr txBox="1"/>
            <p:nvPr/>
          </p:nvSpPr>
          <p:spPr>
            <a:xfrm>
              <a:off x="10836382" y="5679071"/>
              <a:ext cx="289784" cy="268362"/>
            </a:xfrm>
            <a:prstGeom prst="rect">
              <a:avLst/>
            </a:prstGeom>
            <a:noFill/>
          </p:spPr>
          <p:txBody>
            <a:bodyPr wrap="none" rtlCol="0">
              <a:spAutoFit/>
            </a:bodyPr>
            <a:lstStyle/>
            <a:p>
              <a:pPr algn="ctr"/>
              <a:r>
                <a:rPr lang="en-US" sz="1200" spc="0" baseline="0" dirty="0">
                  <a:ln/>
                  <a:solidFill>
                    <a:srgbClr val="000000"/>
                  </a:solidFill>
                  <a:latin typeface="Arial"/>
                  <a:cs typeface="Arial"/>
                  <a:sym typeface="Arial"/>
                  <a:rtl val="0"/>
                </a:rPr>
                <a:t>10</a:t>
              </a:r>
            </a:p>
          </p:txBody>
        </p:sp>
        <p:sp>
          <p:nvSpPr>
            <p:cNvPr id="553" name="Freeform 202">
              <a:extLst>
                <a:ext uri="{FF2B5EF4-FFF2-40B4-BE49-F238E27FC236}">
                  <a16:creationId xmlns:a16="http://schemas.microsoft.com/office/drawing/2014/main" id="{1942DD2E-9D9A-EACF-83A7-B0E530557CAB}"/>
                </a:ext>
              </a:extLst>
            </p:cNvPr>
            <p:cNvSpPr/>
            <p:nvPr/>
          </p:nvSpPr>
          <p:spPr>
            <a:xfrm>
              <a:off x="10972182" y="5679071"/>
              <a:ext cx="7546" cy="25277"/>
            </a:xfrm>
            <a:custGeom>
              <a:avLst/>
              <a:gdLst>
                <a:gd name="connsiteX0" fmla="*/ 0 w 9525"/>
                <a:gd name="connsiteY0" fmla="*/ 0 h 31908"/>
                <a:gd name="connsiteX1" fmla="*/ 0 w 9525"/>
                <a:gd name="connsiteY1" fmla="*/ 31909 h 31908"/>
              </a:gdLst>
              <a:ahLst/>
              <a:cxnLst>
                <a:cxn ang="0">
                  <a:pos x="connsiteX0" y="connsiteY0"/>
                </a:cxn>
                <a:cxn ang="0">
                  <a:pos x="connsiteX1" y="connsiteY1"/>
                </a:cxn>
              </a:cxnLst>
              <a:rect l="l" t="t" r="r" b="b"/>
              <a:pathLst>
                <a:path w="9525" h="31908">
                  <a:moveTo>
                    <a:pt x="0" y="0"/>
                  </a:moveTo>
                  <a:lnTo>
                    <a:pt x="0" y="31909"/>
                  </a:lnTo>
                </a:path>
              </a:pathLst>
            </a:custGeom>
            <a:ln w="9144" cap="flat">
              <a:solidFill>
                <a:srgbClr val="86898B"/>
              </a:solidFill>
              <a:prstDash val="solid"/>
              <a:miter/>
            </a:ln>
          </p:spPr>
          <p:txBody>
            <a:bodyPr rtlCol="0" anchor="ctr"/>
            <a:lstStyle/>
            <a:p>
              <a:pPr algn="ctr"/>
              <a:endParaRPr lang="en-US" sz="1200"/>
            </a:p>
          </p:txBody>
        </p:sp>
      </p:grpSp>
      <p:cxnSp>
        <p:nvCxnSpPr>
          <p:cNvPr id="45" name="Straight Arrow Connector 44">
            <a:extLst>
              <a:ext uri="{FF2B5EF4-FFF2-40B4-BE49-F238E27FC236}">
                <a16:creationId xmlns:a16="http://schemas.microsoft.com/office/drawing/2014/main" id="{968629C6-27F2-8C73-4058-DA01AFEE7BC4}"/>
              </a:ext>
            </a:extLst>
          </p:cNvPr>
          <p:cNvCxnSpPr>
            <a:cxnSpLocks/>
          </p:cNvCxnSpPr>
          <p:nvPr/>
        </p:nvCxnSpPr>
        <p:spPr>
          <a:xfrm>
            <a:off x="714742" y="2017420"/>
            <a:ext cx="0" cy="22642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2" name="TextBox 111">
            <a:extLst>
              <a:ext uri="{FF2B5EF4-FFF2-40B4-BE49-F238E27FC236}">
                <a16:creationId xmlns:a16="http://schemas.microsoft.com/office/drawing/2014/main" id="{244552AE-C607-1A02-2FED-CC145BE586D6}"/>
              </a:ext>
            </a:extLst>
          </p:cNvPr>
          <p:cNvSpPr txBox="1"/>
          <p:nvPr/>
        </p:nvSpPr>
        <p:spPr>
          <a:xfrm>
            <a:off x="6214362" y="1770142"/>
            <a:ext cx="1422184" cy="276999"/>
          </a:xfrm>
          <a:prstGeom prst="rect">
            <a:avLst/>
          </a:prstGeom>
          <a:noFill/>
          <a:ln w="28575">
            <a:solidFill>
              <a:schemeClr val="tx1"/>
            </a:solidFill>
          </a:ln>
        </p:spPr>
        <p:txBody>
          <a:bodyPr wrap="none" rtlCol="0">
            <a:spAutoFit/>
          </a:bodyPr>
          <a:lstStyle/>
          <a:p>
            <a:pPr algn="l"/>
            <a:r>
              <a:rPr lang="en-US" sz="1200" spc="0" baseline="0" dirty="0">
                <a:ln/>
                <a:solidFill>
                  <a:srgbClr val="000000"/>
                </a:solidFill>
                <a:latin typeface="Arial"/>
                <a:cs typeface="Arial"/>
                <a:sym typeface="Arial"/>
                <a:rtl val="0"/>
              </a:rPr>
              <a:t>ISS disease stage</a:t>
            </a:r>
          </a:p>
        </p:txBody>
      </p:sp>
      <p:cxnSp>
        <p:nvCxnSpPr>
          <p:cNvPr id="113" name="Straight Arrow Connector 112">
            <a:extLst>
              <a:ext uri="{FF2B5EF4-FFF2-40B4-BE49-F238E27FC236}">
                <a16:creationId xmlns:a16="http://schemas.microsoft.com/office/drawing/2014/main" id="{AABC9869-C614-4655-0378-4D71D860447C}"/>
              </a:ext>
            </a:extLst>
          </p:cNvPr>
          <p:cNvCxnSpPr>
            <a:cxnSpLocks/>
          </p:cNvCxnSpPr>
          <p:nvPr/>
        </p:nvCxnSpPr>
        <p:spPr>
          <a:xfrm>
            <a:off x="6427011" y="2038230"/>
            <a:ext cx="0" cy="22642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067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a:xfrm>
            <a:off x="487680" y="719650"/>
            <a:ext cx="10515600" cy="615553"/>
          </a:xfrm>
        </p:spPr>
        <p:txBody>
          <a:bodyPr/>
          <a:lstStyle/>
          <a:p>
            <a:r>
              <a:rPr lang="en-US" dirty="0"/>
              <a:t>Conclusions</a:t>
            </a:r>
          </a:p>
        </p:txBody>
      </p:sp>
      <p:sp>
        <p:nvSpPr>
          <p:cNvPr id="3" name="Content Placeholder 3">
            <a:extLst>
              <a:ext uri="{FF2B5EF4-FFF2-40B4-BE49-F238E27FC236}">
                <a16:creationId xmlns:a16="http://schemas.microsoft.com/office/drawing/2014/main" id="{04F3CD96-323A-2CFF-98F1-B404998DEA4C}"/>
              </a:ext>
            </a:extLst>
          </p:cNvPr>
          <p:cNvSpPr>
            <a:spLocks noGrp="1"/>
          </p:cNvSpPr>
          <p:nvPr>
            <p:ph sz="quarter" idx="14"/>
          </p:nvPr>
        </p:nvSpPr>
        <p:spPr>
          <a:xfrm>
            <a:off x="487680" y="6533070"/>
            <a:ext cx="9710057" cy="369332"/>
          </a:xfrm>
        </p:spPr>
        <p:txBody>
          <a:bodyPr/>
          <a:lstStyle/>
          <a:p>
            <a:r>
              <a:rPr lang="en-US" dirty="0"/>
              <a:t>BCMA=B-cell maturation antigen; CR=complete response; DLT=dose-limiting toxicity; DOR=duration of response; ORR=objective response rate; Q4W=every 4 weeks; RRMM=relapsed or refractory multiple myeloma; TEAE=treatment-emergent adverse effect</a:t>
            </a:r>
          </a:p>
        </p:txBody>
      </p:sp>
      <p:sp>
        <p:nvSpPr>
          <p:cNvPr id="11" name="Rectangle 10">
            <a:extLst>
              <a:ext uri="{FF2B5EF4-FFF2-40B4-BE49-F238E27FC236}">
                <a16:creationId xmlns:a16="http://schemas.microsoft.com/office/drawing/2014/main" id="{FB0E5350-F1C7-8D63-F659-B57317A9C928}"/>
              </a:ext>
            </a:extLst>
          </p:cNvPr>
          <p:cNvSpPr/>
          <p:nvPr/>
        </p:nvSpPr>
        <p:spPr>
          <a:xfrm>
            <a:off x="503113" y="4928260"/>
            <a:ext cx="11212512" cy="14928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solidFill>
            </a:endParaRPr>
          </a:p>
        </p:txBody>
      </p:sp>
      <p:sp>
        <p:nvSpPr>
          <p:cNvPr id="12" name="object 204">
            <a:extLst>
              <a:ext uri="{FF2B5EF4-FFF2-40B4-BE49-F238E27FC236}">
                <a16:creationId xmlns:a16="http://schemas.microsoft.com/office/drawing/2014/main" id="{868687EF-D1E2-1C4C-9045-8F26ED3CAD01}"/>
              </a:ext>
            </a:extLst>
          </p:cNvPr>
          <p:cNvSpPr txBox="1"/>
          <p:nvPr/>
        </p:nvSpPr>
        <p:spPr>
          <a:xfrm>
            <a:off x="8747760" y="5145907"/>
            <a:ext cx="2920365" cy="821816"/>
          </a:xfrm>
          <a:prstGeom prst="rect">
            <a:avLst/>
          </a:prstGeom>
        </p:spPr>
        <p:txBody>
          <a:bodyPr vert="horz" wrap="square" lIns="0" tIns="26468" rIns="0" bIns="0" rtlCol="0">
            <a:spAutoFit/>
          </a:bodyPr>
          <a:lstStyle/>
          <a:p>
            <a:pPr marL="91440" marR="11145" defTabSz="2005943">
              <a:spcBef>
                <a:spcPts val="600"/>
              </a:spcBef>
              <a:defRPr/>
            </a:pPr>
            <a:r>
              <a:rPr lang="en-US" sz="1000" b="1" dirty="0">
                <a:solidFill>
                  <a:schemeClr val="tx1"/>
                </a:solidFill>
                <a:latin typeface="+mj-lt"/>
                <a:cs typeface="Arial" panose="020B0604020202020204" pitchFamily="34" charset="0"/>
              </a:rPr>
              <a:t>Supplementary Materials</a:t>
            </a:r>
          </a:p>
          <a:p>
            <a:pPr marL="91440" marR="11145" defTabSz="2005943">
              <a:spcBef>
                <a:spcPts val="200"/>
              </a:spcBef>
              <a:defRPr/>
            </a:pPr>
            <a:r>
              <a:rPr lang="en-US" sz="800" dirty="0">
                <a:solidFill>
                  <a:schemeClr val="tx1"/>
                </a:solidFill>
                <a:latin typeface="Arial" panose="020B0604020202020204" pitchFamily="34" charset="0"/>
                <a:cs typeface="Arial" panose="020B0604020202020204" pitchFamily="34" charset="0"/>
              </a:rPr>
              <a:t>Please scan this quick response (QR) code with your smartphone app to view additional information for this presentation. </a:t>
            </a:r>
            <a:r>
              <a:rPr lang="en-US" sz="800" dirty="0">
                <a:solidFill>
                  <a:schemeClr val="tx1"/>
                </a:solidFill>
                <a:latin typeface="+mj-lt"/>
                <a:cs typeface="Arial" panose="020B0604020202020204" pitchFamily="34" charset="0"/>
              </a:rPr>
              <a:t>If you do not have a smartphone, you may access this material via the internet at </a:t>
            </a:r>
            <a:r>
              <a:rPr lang="en-US" sz="800" kern="0" dirty="0">
                <a:solidFill>
                  <a:schemeClr val="accent1"/>
                </a:solidFill>
                <a:effectLst/>
                <a:latin typeface="+mj-lt"/>
                <a:ea typeface="Aptos" panose="020B0004020202020204" pitchFamily="34" charset="0"/>
                <a:cs typeface="Aptos" panose="020B0004020202020204" pitchFamily="34" charset="0"/>
                <a:hlinkClick r:id="rId3"/>
              </a:rPr>
              <a:t>https://scientificpubs.congressposter.com/p/xcs2n3jipvcj8h6z</a:t>
            </a:r>
            <a:r>
              <a:rPr lang="en-US" sz="800" kern="0" dirty="0">
                <a:solidFill>
                  <a:schemeClr val="accent1"/>
                </a:solidFill>
                <a:effectLst/>
                <a:latin typeface="+mj-lt"/>
                <a:ea typeface="Aptos" panose="020B0004020202020204" pitchFamily="34" charset="0"/>
                <a:cs typeface="Aptos" panose="020B0004020202020204" pitchFamily="34" charset="0"/>
              </a:rPr>
              <a:t>. </a:t>
            </a:r>
            <a:endParaRPr lang="en-US" sz="800" dirty="0">
              <a:solidFill>
                <a:schemeClr val="tx1"/>
              </a:solidFill>
              <a:latin typeface="+mj-lt"/>
              <a:cs typeface="Arial" panose="020B0604020202020204" pitchFamily="34" charset="0"/>
            </a:endParaRPr>
          </a:p>
        </p:txBody>
      </p:sp>
      <p:sp>
        <p:nvSpPr>
          <p:cNvPr id="13" name="Content Placeholder 1">
            <a:extLst>
              <a:ext uri="{FF2B5EF4-FFF2-40B4-BE49-F238E27FC236}">
                <a16:creationId xmlns:a16="http://schemas.microsoft.com/office/drawing/2014/main" id="{AAF63B97-DF47-6FA5-D3AE-EC90A57C0226}"/>
              </a:ext>
            </a:extLst>
          </p:cNvPr>
          <p:cNvSpPr txBox="1">
            <a:spLocks/>
          </p:cNvSpPr>
          <p:nvPr/>
        </p:nvSpPr>
        <p:spPr>
          <a:xfrm>
            <a:off x="490638" y="5155321"/>
            <a:ext cx="3665442" cy="500111"/>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1200">
                <a:latin typeface="+mj-lt"/>
              </a:rPr>
              <a:t>We </a:t>
            </a:r>
            <a:r>
              <a:rPr lang="en-US" sz="1200">
                <a:solidFill>
                  <a:schemeClr val="tx1"/>
                </a:solidFill>
                <a:latin typeface="+mj-lt"/>
              </a:rPr>
              <a:t>thank the MagnetisMM-20 trial patients and their families, as well as the study investigators, nurses, and site staff. This study was sponsored by Pfizer. Medical writing support was provided by Robyn Roth, PhD</a:t>
            </a:r>
            <a:r>
              <a:rPr lang="en-US" sz="1200">
                <a:latin typeface="+mj-lt"/>
              </a:rPr>
              <a:t>, of Nucleus Global and was funded by Pfizer.</a:t>
            </a:r>
          </a:p>
        </p:txBody>
      </p:sp>
      <p:sp>
        <p:nvSpPr>
          <p:cNvPr id="14" name="Title 3">
            <a:extLst>
              <a:ext uri="{FF2B5EF4-FFF2-40B4-BE49-F238E27FC236}">
                <a16:creationId xmlns:a16="http://schemas.microsoft.com/office/drawing/2014/main" id="{55799692-FCC7-9DFD-CF04-12A198DC7E84}"/>
              </a:ext>
            </a:extLst>
          </p:cNvPr>
          <p:cNvSpPr txBox="1">
            <a:spLocks/>
          </p:cNvSpPr>
          <p:nvPr/>
        </p:nvSpPr>
        <p:spPr>
          <a:xfrm>
            <a:off x="490637" y="4811254"/>
            <a:ext cx="5479586" cy="461665"/>
          </a:xfrm>
          <a:prstGeom prst="rect">
            <a:avLst/>
          </a:prstGeom>
        </p:spPr>
        <p:txBody>
          <a:bodyPr vert="horz" wrap="square" lIns="91440" tIns="91440" rIns="91440" bIns="9144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a:t>Acknowledgments</a:t>
            </a:r>
          </a:p>
        </p:txBody>
      </p:sp>
      <p:sp>
        <p:nvSpPr>
          <p:cNvPr id="15" name="TextBox 14">
            <a:extLst>
              <a:ext uri="{FF2B5EF4-FFF2-40B4-BE49-F238E27FC236}">
                <a16:creationId xmlns:a16="http://schemas.microsoft.com/office/drawing/2014/main" id="{FF8BD1FA-7239-2E58-ACFC-0198852217A1}"/>
              </a:ext>
            </a:extLst>
          </p:cNvPr>
          <p:cNvSpPr txBox="1"/>
          <p:nvPr/>
        </p:nvSpPr>
        <p:spPr>
          <a:xfrm>
            <a:off x="4149441" y="5190526"/>
            <a:ext cx="3410980" cy="1069524"/>
          </a:xfrm>
          <a:prstGeom prst="rect">
            <a:avLst/>
          </a:prstGeom>
          <a:ln w="28575">
            <a:solidFill>
              <a:schemeClr val="accent1"/>
            </a:solidFill>
          </a:ln>
        </p:spPr>
        <p:txBody>
          <a:bodyPr vert="horz" wrap="square" lIns="91440" tIns="45720" rIns="91440" bIns="45720" rtlCol="0" anchor="t" anchorCtr="0">
            <a:spAutoFit/>
          </a:bodyPr>
          <a:lstStyle/>
          <a:p>
            <a:pPr>
              <a:spcBef>
                <a:spcPts val="300"/>
              </a:spcBef>
            </a:pPr>
            <a:r>
              <a:rPr lang="en-GB" sz="1400" b="1">
                <a:solidFill>
                  <a:srgbClr val="000000"/>
                </a:solidFill>
                <a:effectLst/>
                <a:latin typeface="+mn-lt"/>
                <a:ea typeface="Aptos" panose="020B0004020202020204" pitchFamily="34" charset="0"/>
                <a:cs typeface="Aptos" panose="020B0004020202020204" pitchFamily="34" charset="0"/>
              </a:rPr>
              <a:t>Related ASH 2024 presentations: </a:t>
            </a:r>
          </a:p>
          <a:p>
            <a:pPr marL="285750" indent="-285750">
              <a:spcBef>
                <a:spcPts val="300"/>
              </a:spcBef>
              <a:buClr>
                <a:srgbClr val="0000C9"/>
              </a:buClr>
              <a:buFont typeface="Arial" panose="020B0604020202020204" pitchFamily="34" charset="0"/>
              <a:buChar char="•"/>
            </a:pPr>
            <a:r>
              <a:rPr lang="en-GB" sz="1400" b="1">
                <a:solidFill>
                  <a:srgbClr val="000000"/>
                </a:solidFill>
                <a:effectLst/>
                <a:latin typeface="+mn-lt"/>
                <a:ea typeface="Aptos" panose="020B0004020202020204" pitchFamily="34" charset="0"/>
                <a:cs typeface="Aptos" panose="020B0004020202020204" pitchFamily="34" charset="0"/>
              </a:rPr>
              <a:t>Poster #4738 </a:t>
            </a:r>
            <a:r>
              <a:rPr lang="en-GB" sz="1400">
                <a:solidFill>
                  <a:srgbClr val="000000"/>
                </a:solidFill>
                <a:effectLst/>
                <a:latin typeface="+mn-lt"/>
                <a:ea typeface="Aptos" panose="020B0004020202020204" pitchFamily="34" charset="0"/>
                <a:cs typeface="Aptos" panose="020B0004020202020204" pitchFamily="34" charset="0"/>
              </a:rPr>
              <a:t>MagnetisMM-3</a:t>
            </a:r>
            <a:endParaRPr lang="en-GB" sz="1400">
              <a:latin typeface="+mn-lt"/>
              <a:ea typeface="Aptos" panose="020B0004020202020204" pitchFamily="34" charset="0"/>
              <a:cs typeface="Aptos" panose="020B0004020202020204" pitchFamily="34" charset="0"/>
            </a:endParaRPr>
          </a:p>
          <a:p>
            <a:pPr marL="285750" indent="-285750">
              <a:spcBef>
                <a:spcPts val="300"/>
              </a:spcBef>
              <a:buClr>
                <a:srgbClr val="0000C9"/>
              </a:buClr>
              <a:buFont typeface="Arial" panose="020B0604020202020204" pitchFamily="34" charset="0"/>
              <a:buChar char="•"/>
            </a:pPr>
            <a:r>
              <a:rPr lang="en-GB" sz="1400" b="1">
                <a:latin typeface="+mn-lt"/>
                <a:ea typeface="Aptos" panose="020B0004020202020204" pitchFamily="34" charset="0"/>
                <a:cs typeface="Aptos" panose="020B0004020202020204" pitchFamily="34" charset="0"/>
              </a:rPr>
              <a:t>Poster</a:t>
            </a:r>
            <a:r>
              <a:rPr lang="en-GB" sz="1400" b="1">
                <a:solidFill>
                  <a:srgbClr val="000000"/>
                </a:solidFill>
                <a:effectLst/>
                <a:latin typeface="+mn-lt"/>
                <a:ea typeface="Aptos" panose="020B0004020202020204" pitchFamily="34" charset="0"/>
                <a:cs typeface="Aptos" panose="020B0004020202020204" pitchFamily="34" charset="0"/>
              </a:rPr>
              <a:t> #4743 </a:t>
            </a:r>
            <a:r>
              <a:rPr lang="en-GB" sz="1400">
                <a:solidFill>
                  <a:schemeClr val="tx1"/>
                </a:solidFill>
                <a:effectLst/>
                <a:latin typeface="+mn-lt"/>
                <a:ea typeface="Aptos" panose="020B0004020202020204" pitchFamily="34" charset="0"/>
                <a:cs typeface="Aptos" panose="020B0004020202020204" pitchFamily="34" charset="0"/>
              </a:rPr>
              <a:t>MagnetisMM-9</a:t>
            </a:r>
            <a:endParaRPr lang="en-GB" sz="1400">
              <a:solidFill>
                <a:schemeClr val="tx1"/>
              </a:solidFill>
              <a:latin typeface="+mn-lt"/>
              <a:ea typeface="Aptos" panose="020B0004020202020204" pitchFamily="34" charset="0"/>
              <a:cs typeface="Aptos" panose="020B0004020202020204" pitchFamily="34" charset="0"/>
            </a:endParaRPr>
          </a:p>
          <a:p>
            <a:pPr>
              <a:spcBef>
                <a:spcPts val="300"/>
              </a:spcBef>
              <a:buClr>
                <a:srgbClr val="0000C9"/>
              </a:buClr>
            </a:pPr>
            <a:r>
              <a:rPr lang="en-GB" sz="1400">
                <a:solidFill>
                  <a:srgbClr val="000000"/>
                </a:solidFill>
                <a:effectLst/>
                <a:latin typeface="+mn-lt"/>
                <a:ea typeface="Aptos" panose="020B0004020202020204" pitchFamily="34" charset="0"/>
                <a:cs typeface="Aptos" panose="020B0004020202020204" pitchFamily="34" charset="0"/>
              </a:rPr>
              <a:t>Monday, December 9, 2024, 6PM - 8PM</a:t>
            </a:r>
            <a:endParaRPr lang="en-US" sz="1400">
              <a:latin typeface="+mn-lt"/>
            </a:endParaRPr>
          </a:p>
        </p:txBody>
      </p:sp>
      <p:pic>
        <p:nvPicPr>
          <p:cNvPr id="16" name="Picture 15">
            <a:extLst>
              <a:ext uri="{FF2B5EF4-FFF2-40B4-BE49-F238E27FC236}">
                <a16:creationId xmlns:a16="http://schemas.microsoft.com/office/drawing/2014/main" id="{9ACFAFF5-20FB-EAC8-E1E2-F95EFE860DA3}"/>
              </a:ext>
            </a:extLst>
          </p:cNvPr>
          <p:cNvPicPr>
            <a:picLocks noChangeAspect="1"/>
          </p:cNvPicPr>
          <p:nvPr/>
        </p:nvPicPr>
        <p:blipFill>
          <a:blip r:embed="rId4"/>
          <a:stretch>
            <a:fillRect/>
          </a:stretch>
        </p:blipFill>
        <p:spPr>
          <a:xfrm>
            <a:off x="7672078" y="5170291"/>
            <a:ext cx="1113932" cy="1113932"/>
          </a:xfrm>
          <a:prstGeom prst="rect">
            <a:avLst/>
          </a:prstGeom>
        </p:spPr>
      </p:pic>
      <p:sp>
        <p:nvSpPr>
          <p:cNvPr id="19" name="Content Placeholder 1">
            <a:extLst>
              <a:ext uri="{FF2B5EF4-FFF2-40B4-BE49-F238E27FC236}">
                <a16:creationId xmlns:a16="http://schemas.microsoft.com/office/drawing/2014/main" id="{C72E2ADC-31D8-4F96-DB5A-C839CF06FB27}"/>
              </a:ext>
            </a:extLst>
          </p:cNvPr>
          <p:cNvSpPr>
            <a:spLocks noGrp="1"/>
          </p:cNvSpPr>
          <p:nvPr>
            <p:ph sz="quarter" idx="13"/>
          </p:nvPr>
        </p:nvSpPr>
        <p:spPr>
          <a:xfrm>
            <a:off x="487681" y="1270661"/>
            <a:ext cx="11225916" cy="3779520"/>
          </a:xfrm>
        </p:spPr>
        <p:txBody>
          <a:bodyPr/>
          <a:lstStyle/>
          <a:p>
            <a:pPr>
              <a:spcBef>
                <a:spcPts val="200"/>
              </a:spcBef>
            </a:pPr>
            <a:r>
              <a:rPr lang="en-GB" sz="1800" dirty="0">
                <a:solidFill>
                  <a:schemeClr val="tx1"/>
                </a:solidFill>
                <a:effectLst/>
                <a:ea typeface="Times New Roman" panose="02020603050405020304" pitchFamily="18" charset="0"/>
              </a:rPr>
              <a:t>In BCMA-naive RRMM patients, with a median of 2 prior lines of therapy,​ elranatamab in combination with carfilzomib and dexamethasone has demonstrated:</a:t>
            </a:r>
          </a:p>
          <a:p>
            <a:pPr lvl="1">
              <a:spcBef>
                <a:spcPts val="200"/>
              </a:spcBef>
            </a:pPr>
            <a:r>
              <a:rPr lang="en-GB" sz="1600" b="1" dirty="0">
                <a:solidFill>
                  <a:schemeClr val="tx1"/>
                </a:solidFill>
                <a:latin typeface="+mn-lt"/>
              </a:rPr>
              <a:t>An acceptable safety profile</a:t>
            </a:r>
          </a:p>
          <a:p>
            <a:pPr lvl="2">
              <a:spcBef>
                <a:spcPts val="200"/>
              </a:spcBef>
              <a:buSzPct val="100000"/>
            </a:pPr>
            <a:r>
              <a:rPr lang="en-GB" sz="1600" dirty="0">
                <a:solidFill>
                  <a:schemeClr val="tx1"/>
                </a:solidFill>
                <a:ea typeface="Times New Roman" panose="02020603050405020304" pitchFamily="18" charset="0"/>
              </a:rPr>
              <a:t>No </a:t>
            </a:r>
            <a:r>
              <a:rPr lang="en-GB" sz="1600" dirty="0">
                <a:solidFill>
                  <a:schemeClr val="tx1"/>
                </a:solidFill>
                <a:effectLst/>
                <a:ea typeface="Times New Roman" panose="02020603050405020304" pitchFamily="18" charset="0"/>
              </a:rPr>
              <a:t>DLTs were observed</a:t>
            </a:r>
          </a:p>
          <a:p>
            <a:pPr lvl="2">
              <a:spcBef>
                <a:spcPts val="200"/>
              </a:spcBef>
              <a:buSzPct val="100000"/>
            </a:pPr>
            <a:r>
              <a:rPr lang="en-US" sz="1600" dirty="0">
                <a:solidFill>
                  <a:schemeClr val="tx1"/>
                </a:solidFill>
                <a:ea typeface="Times New Roman" panose="02020603050405020304" pitchFamily="18" charset="0"/>
              </a:rPr>
              <a:t>Hematological</a:t>
            </a:r>
            <a:r>
              <a:rPr lang="en-GB" sz="1600" dirty="0">
                <a:solidFill>
                  <a:schemeClr val="tx1"/>
                </a:solidFill>
                <a:ea typeface="Times New Roman" panose="02020603050405020304" pitchFamily="18" charset="0"/>
              </a:rPr>
              <a:t> TEAEs were predominantly low grade</a:t>
            </a:r>
            <a:endParaRPr lang="en-GB" sz="1600" dirty="0">
              <a:solidFill>
                <a:srgbClr val="00B050"/>
              </a:solidFill>
              <a:ea typeface="Times New Roman" panose="02020603050405020304" pitchFamily="18" charset="0"/>
            </a:endParaRPr>
          </a:p>
          <a:p>
            <a:pPr lvl="2">
              <a:spcBef>
                <a:spcPts val="200"/>
              </a:spcBef>
              <a:buSzPct val="100000"/>
            </a:pPr>
            <a:r>
              <a:rPr lang="en-GB" sz="1600" dirty="0">
                <a:solidFill>
                  <a:schemeClr val="tx1"/>
                </a:solidFill>
                <a:ea typeface="Times New Roman" panose="02020603050405020304" pitchFamily="18" charset="0"/>
              </a:rPr>
              <a:t>Most infections were Grade ≤2 (75.0%)</a:t>
            </a:r>
            <a:endParaRPr lang="en-GB" sz="1600" strike="sngStrike" dirty="0">
              <a:solidFill>
                <a:schemeClr val="tx1"/>
              </a:solidFill>
              <a:effectLst/>
              <a:ea typeface="Times New Roman" panose="02020603050405020304" pitchFamily="18" charset="0"/>
            </a:endParaRPr>
          </a:p>
          <a:p>
            <a:pPr lvl="1">
              <a:spcBef>
                <a:spcPts val="200"/>
              </a:spcBef>
            </a:pPr>
            <a:r>
              <a:rPr lang="en-GB" sz="1600" b="1" dirty="0">
                <a:solidFill>
                  <a:schemeClr val="tx1"/>
                </a:solidFill>
                <a:effectLst/>
                <a:ea typeface="Times New Roman" panose="02020603050405020304" pitchFamily="18" charset="0"/>
              </a:rPr>
              <a:t>Clinical efficacy </a:t>
            </a:r>
          </a:p>
          <a:p>
            <a:pPr lvl="2">
              <a:spcBef>
                <a:spcPts val="200"/>
              </a:spcBef>
              <a:buSzPct val="100000"/>
            </a:pPr>
            <a:r>
              <a:rPr lang="en-GB" sz="1600" dirty="0">
                <a:solidFill>
                  <a:schemeClr val="tx1"/>
                </a:solidFill>
                <a:effectLst/>
                <a:ea typeface="Times New Roman" panose="02020603050405020304" pitchFamily="18" charset="0"/>
              </a:rPr>
              <a:t>At the time of data cutoff, </a:t>
            </a:r>
            <a:r>
              <a:rPr lang="en-GB" sz="1600" dirty="0">
                <a:solidFill>
                  <a:schemeClr val="tx1"/>
                </a:solidFill>
              </a:rPr>
              <a:t>ORR was 100% (confirmed by investigator) and ≥CR 75.0% (95% CI, 42.8-94.5)</a:t>
            </a:r>
          </a:p>
          <a:p>
            <a:pPr lvl="2">
              <a:spcBef>
                <a:spcPts val="200"/>
              </a:spcBef>
              <a:buSzPct val="100000"/>
            </a:pPr>
            <a:r>
              <a:rPr lang="en-GB" sz="1600" dirty="0">
                <a:solidFill>
                  <a:schemeClr val="tx1"/>
                </a:solidFill>
                <a:effectLst/>
                <a:ea typeface="Times New Roman" panose="02020603050405020304" pitchFamily="18" charset="0"/>
              </a:rPr>
              <a:t>Median DOR has not been reached</a:t>
            </a:r>
          </a:p>
          <a:p>
            <a:pPr lvl="2">
              <a:spcBef>
                <a:spcPts val="200"/>
              </a:spcBef>
              <a:buSzPct val="100000"/>
            </a:pPr>
            <a:r>
              <a:rPr lang="en-GB" sz="1600" dirty="0">
                <a:solidFill>
                  <a:schemeClr val="tx1"/>
                </a:solidFill>
                <a:effectLst/>
                <a:ea typeface="Times New Roman" panose="02020603050405020304" pitchFamily="18" charset="0"/>
              </a:rPr>
              <a:t>Responses deepened over time and some responses persisted even after treatment discontinuation</a:t>
            </a:r>
          </a:p>
          <a:p>
            <a:pPr>
              <a:spcBef>
                <a:spcPts val="200"/>
              </a:spcBef>
            </a:pPr>
            <a:r>
              <a:rPr lang="en-GB" sz="1800" dirty="0">
                <a:solidFill>
                  <a:schemeClr val="tx1"/>
                </a:solidFill>
                <a:effectLst/>
                <a:ea typeface="Times New Roman" panose="02020603050405020304" pitchFamily="18" charset="0"/>
              </a:rPr>
              <a:t>The study is ongoing and will continue to explore the combination of elranatamab, carfilzomib and dexamethasone in a larger group of patients with RRMM</a:t>
            </a:r>
            <a:endParaRPr lang="en-US" sz="1800" dirty="0">
              <a:solidFill>
                <a:schemeClr val="tx1"/>
              </a:solidFill>
              <a:effectLst/>
              <a:ea typeface="Times New Roman" panose="02020603050405020304" pitchFamily="18" charset="0"/>
            </a:endParaRPr>
          </a:p>
          <a:p>
            <a:pPr lvl="1">
              <a:spcBef>
                <a:spcPts val="200"/>
              </a:spcBef>
            </a:pPr>
            <a:endParaRPr lang="en-US" sz="1800" dirty="0">
              <a:solidFill>
                <a:schemeClr val="tx1"/>
              </a:solidFill>
            </a:endParaRPr>
          </a:p>
        </p:txBody>
      </p:sp>
    </p:spTree>
    <p:extLst>
      <p:ext uri="{BB962C8B-B14F-4D97-AF65-F5344CB8AC3E}">
        <p14:creationId xmlns:p14="http://schemas.microsoft.com/office/powerpoint/2010/main" val="81577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87682" y="1686711"/>
            <a:ext cx="3874179" cy="4118713"/>
          </a:xfrm>
        </p:spPr>
        <p:txBody>
          <a:bodyPr/>
          <a:lstStyle/>
          <a:p>
            <a:pPr>
              <a:buSzPct val="100000"/>
            </a:pPr>
            <a:r>
              <a:rPr lang="en-US" sz="1400" dirty="0">
                <a:solidFill>
                  <a:schemeClr val="tx1"/>
                </a:solidFill>
                <a:effectLst/>
                <a:ea typeface="Times New Roman" panose="02020603050405020304" pitchFamily="18" charset="0"/>
              </a:rPr>
              <a:t>Elranatamab: </a:t>
            </a:r>
            <a:r>
              <a:rPr lang="en-US" altLang="en-US" sz="1400" dirty="0">
                <a:solidFill>
                  <a:schemeClr val="tx1"/>
                </a:solidFill>
                <a:cs typeface="Arial" panose="020B0604020202020204" pitchFamily="34" charset="0"/>
              </a:rPr>
              <a:t>BCMA-CD3 bispecific antibody</a:t>
            </a:r>
            <a:r>
              <a:rPr lang="en-GB" sz="1400" baseline="30000" dirty="0">
                <a:solidFill>
                  <a:schemeClr val="tx1"/>
                </a:solidFill>
                <a:effectLst/>
                <a:ea typeface="Times New Roman" panose="02020603050405020304" pitchFamily="18" charset="0"/>
              </a:rPr>
              <a:t>1-2</a:t>
            </a:r>
            <a:r>
              <a:rPr lang="en-GB" sz="1400" dirty="0">
                <a:solidFill>
                  <a:schemeClr val="tx1"/>
                </a:solidFill>
                <a:effectLst/>
                <a:ea typeface="Times New Roman" panose="02020603050405020304" pitchFamily="18" charset="0"/>
              </a:rPr>
              <a:t> </a:t>
            </a:r>
            <a:endParaRPr lang="en-US" altLang="en-US" sz="1400" dirty="0">
              <a:solidFill>
                <a:schemeClr val="tx1"/>
              </a:solidFill>
              <a:cs typeface="Arial" panose="020B0604020202020204" pitchFamily="34" charset="0"/>
            </a:endParaRPr>
          </a:p>
          <a:p>
            <a:pPr lvl="1">
              <a:buSzPct val="100000"/>
            </a:pPr>
            <a:r>
              <a:rPr lang="en-US" sz="1400" dirty="0">
                <a:solidFill>
                  <a:schemeClr val="tx1"/>
                </a:solidFill>
                <a:effectLst/>
                <a:ea typeface="Times New Roman" panose="02020603050405020304" pitchFamily="18" charset="0"/>
                <a:cs typeface="Arial" panose="020B0604020202020204" pitchFamily="34" charset="0"/>
              </a:rPr>
              <a:t>A</a:t>
            </a:r>
            <a:r>
              <a:rPr lang="en-GB" sz="1400" dirty="0" err="1">
                <a:solidFill>
                  <a:schemeClr val="tx1"/>
                </a:solidFill>
                <a:effectLst/>
                <a:ea typeface="Times New Roman" panose="02020603050405020304" pitchFamily="18" charset="0"/>
              </a:rPr>
              <a:t>pproved</a:t>
            </a:r>
            <a:r>
              <a:rPr lang="en-GB" sz="1400" dirty="0">
                <a:solidFill>
                  <a:schemeClr val="tx1"/>
                </a:solidFill>
                <a:effectLst/>
                <a:ea typeface="Times New Roman" panose="02020603050405020304" pitchFamily="18" charset="0"/>
              </a:rPr>
              <a:t> as a monotherapy </a:t>
            </a:r>
            <a:r>
              <a:rPr lang="en-GB" sz="1400" dirty="0">
                <a:solidFill>
                  <a:schemeClr val="tx1"/>
                </a:solidFill>
              </a:rPr>
              <a:t>for </a:t>
            </a:r>
            <a:r>
              <a:rPr lang="en-GB" sz="1400" dirty="0">
                <a:solidFill>
                  <a:schemeClr val="tx1"/>
                </a:solidFill>
                <a:effectLst/>
                <a:ea typeface="Times New Roman" panose="02020603050405020304" pitchFamily="18" charset="0"/>
              </a:rPr>
              <a:t>patients with RRMM who have received ≥1 </a:t>
            </a:r>
            <a:r>
              <a:rPr lang="en-GB" sz="1400" dirty="0" err="1">
                <a:solidFill>
                  <a:schemeClr val="tx1"/>
                </a:solidFill>
                <a:effectLst/>
                <a:ea typeface="Times New Roman" panose="02020603050405020304" pitchFamily="18" charset="0"/>
              </a:rPr>
              <a:t>IMiD</a:t>
            </a:r>
            <a:r>
              <a:rPr lang="en-GB" sz="1400" dirty="0">
                <a:solidFill>
                  <a:schemeClr val="tx1"/>
                </a:solidFill>
                <a:ea typeface="Times New Roman" panose="02020603050405020304" pitchFamily="18" charset="0"/>
              </a:rPr>
              <a:t>, </a:t>
            </a:r>
            <a:r>
              <a:rPr lang="en-GB" sz="1400" dirty="0">
                <a:solidFill>
                  <a:schemeClr val="tx1"/>
                </a:solidFill>
                <a:effectLst/>
                <a:ea typeface="Times New Roman" panose="02020603050405020304" pitchFamily="18" charset="0"/>
              </a:rPr>
              <a:t>≥1 PI, and ≥1 anti-CD38 mAb</a:t>
            </a:r>
            <a:r>
              <a:rPr lang="en-GB" sz="1400" baseline="30000" dirty="0">
                <a:solidFill>
                  <a:schemeClr val="tx1"/>
                </a:solidFill>
                <a:effectLst/>
                <a:ea typeface="Times New Roman" panose="02020603050405020304" pitchFamily="18" charset="0"/>
              </a:rPr>
              <a:t>1-2</a:t>
            </a:r>
            <a:r>
              <a:rPr lang="en-GB" sz="1400" dirty="0">
                <a:solidFill>
                  <a:schemeClr val="tx1"/>
                </a:solidFill>
                <a:effectLst/>
                <a:ea typeface="Times New Roman" panose="02020603050405020304" pitchFamily="18" charset="0"/>
              </a:rPr>
              <a:t> </a:t>
            </a:r>
          </a:p>
          <a:p>
            <a:pPr>
              <a:buSzPct val="100000"/>
            </a:pPr>
            <a:r>
              <a:rPr lang="en-GB" sz="1400" dirty="0">
                <a:solidFill>
                  <a:schemeClr val="tx1"/>
                </a:solidFill>
                <a:ea typeface="Times New Roman" panose="02020603050405020304" pitchFamily="18" charset="0"/>
              </a:rPr>
              <a:t>B</a:t>
            </a:r>
            <a:r>
              <a:rPr lang="en-GB" sz="1400" dirty="0">
                <a:solidFill>
                  <a:schemeClr val="tx1"/>
                </a:solidFill>
                <a:effectLst/>
                <a:ea typeface="Times New Roman" panose="02020603050405020304" pitchFamily="18" charset="0"/>
              </a:rPr>
              <a:t>ased on MagnetisMM-3 (NCT04649359): </a:t>
            </a:r>
            <a:r>
              <a:rPr lang="en-US" sz="1400" dirty="0">
                <a:solidFill>
                  <a:schemeClr val="tx1"/>
                </a:solidFill>
                <a:latin typeface="+mn-lt"/>
              </a:rPr>
              <a:t>ORR 61.0%, </a:t>
            </a:r>
            <a:r>
              <a:rPr lang="en-US" sz="1400" dirty="0" err="1">
                <a:solidFill>
                  <a:schemeClr val="tx1"/>
                </a:solidFill>
                <a:latin typeface="+mn-lt"/>
              </a:rPr>
              <a:t>mPFS</a:t>
            </a:r>
            <a:r>
              <a:rPr lang="en-US" sz="1400" dirty="0">
                <a:solidFill>
                  <a:schemeClr val="tx1"/>
                </a:solidFill>
                <a:latin typeface="+mn-lt"/>
              </a:rPr>
              <a:t> 17.2 months, </a:t>
            </a:r>
            <a:r>
              <a:rPr lang="en-US" sz="1400" dirty="0" err="1">
                <a:solidFill>
                  <a:schemeClr val="tx1"/>
                </a:solidFill>
                <a:latin typeface="+mn-lt"/>
              </a:rPr>
              <a:t>mOS</a:t>
            </a:r>
            <a:r>
              <a:rPr lang="en-US" sz="1400" dirty="0">
                <a:solidFill>
                  <a:schemeClr val="tx1"/>
                </a:solidFill>
                <a:latin typeface="+mn-lt"/>
              </a:rPr>
              <a:t> 24.6 months</a:t>
            </a:r>
            <a:r>
              <a:rPr lang="en-GB" sz="1400" baseline="30000" dirty="0">
                <a:solidFill>
                  <a:schemeClr val="tx1"/>
                </a:solidFill>
                <a:ea typeface="Times New Roman" panose="02020603050405020304" pitchFamily="18" charset="0"/>
              </a:rPr>
              <a:t>3,4</a:t>
            </a:r>
            <a:endParaRPr lang="en-US" sz="1400" baseline="30000" dirty="0">
              <a:solidFill>
                <a:schemeClr val="tx1"/>
              </a:solidFill>
              <a:latin typeface="+mn-lt"/>
            </a:endParaRPr>
          </a:p>
          <a:p>
            <a:pPr>
              <a:buSzPct val="100000"/>
            </a:pPr>
            <a:r>
              <a:rPr lang="en-US" sz="1400" dirty="0">
                <a:solidFill>
                  <a:schemeClr val="tx1"/>
                </a:solidFill>
                <a:ea typeface="Times New Roman" panose="02020603050405020304" pitchFamily="18" charset="0"/>
              </a:rPr>
              <a:t>Carfilzomib: SOC proteasome inhibitor</a:t>
            </a:r>
            <a:endParaRPr lang="en-US" sz="1400" strike="sngStrike" dirty="0">
              <a:solidFill>
                <a:schemeClr val="tx1"/>
              </a:solidFill>
              <a:ea typeface="Times New Roman" panose="02020603050405020304" pitchFamily="18" charset="0"/>
            </a:endParaRPr>
          </a:p>
          <a:p>
            <a:pPr lvl="1">
              <a:buSzPct val="100000"/>
            </a:pPr>
            <a:r>
              <a:rPr lang="en-US" sz="1400" dirty="0">
                <a:solidFill>
                  <a:schemeClr val="tx1"/>
                </a:solidFill>
                <a:ea typeface="Times New Roman" panose="02020603050405020304" pitchFamily="18" charset="0"/>
              </a:rPr>
              <a:t>Inhibits myeloma cell proliferation and survival</a:t>
            </a:r>
            <a:r>
              <a:rPr lang="en-US" sz="1400" baseline="30000" dirty="0">
                <a:solidFill>
                  <a:schemeClr val="tx1"/>
                </a:solidFill>
                <a:ea typeface="Times New Roman" panose="02020603050405020304" pitchFamily="18" charset="0"/>
              </a:rPr>
              <a:t>5,6</a:t>
            </a:r>
            <a:endParaRPr lang="en-US" sz="1400" dirty="0">
              <a:solidFill>
                <a:schemeClr val="tx1"/>
              </a:solidFill>
              <a:ea typeface="Times New Roman" panose="02020603050405020304" pitchFamily="18" charset="0"/>
            </a:endParaRPr>
          </a:p>
          <a:p>
            <a:pPr lvl="1">
              <a:buSzPct val="100000"/>
            </a:pPr>
            <a:r>
              <a:rPr lang="en-US" sz="1400" dirty="0">
                <a:solidFill>
                  <a:schemeClr val="tx1"/>
                </a:solidFill>
                <a:ea typeface="Times New Roman" panose="02020603050405020304" pitchFamily="18" charset="0"/>
              </a:rPr>
              <a:t>Induces myeloma cell apoptosis</a:t>
            </a:r>
            <a:r>
              <a:rPr lang="en-US" sz="1400" baseline="30000" dirty="0">
                <a:solidFill>
                  <a:schemeClr val="tx1"/>
                </a:solidFill>
                <a:ea typeface="Times New Roman" panose="02020603050405020304" pitchFamily="18" charset="0"/>
              </a:rPr>
              <a:t>4</a:t>
            </a:r>
            <a:endParaRPr lang="en-US" sz="1400" dirty="0">
              <a:solidFill>
                <a:schemeClr val="tx1"/>
              </a:solidFill>
              <a:ea typeface="Times New Roman" panose="02020603050405020304" pitchFamily="18" charset="0"/>
            </a:endParaRPr>
          </a:p>
          <a:p>
            <a:pPr lvl="1">
              <a:buSzPct val="100000"/>
            </a:pPr>
            <a:r>
              <a:rPr lang="en-US" sz="1400" dirty="0">
                <a:solidFill>
                  <a:schemeClr val="tx1"/>
                </a:solidFill>
                <a:effectLst/>
                <a:latin typeface="+mn-lt"/>
                <a:ea typeface="Times New Roman" panose="02020603050405020304" pitchFamily="18" charset="0"/>
              </a:rPr>
              <a:t>Significant activity as monotherapy and in combination</a:t>
            </a:r>
            <a:r>
              <a:rPr lang="en-US" sz="1400" baseline="30000" dirty="0">
                <a:solidFill>
                  <a:schemeClr val="tx1"/>
                </a:solidFill>
                <a:latin typeface="+mn-lt"/>
                <a:ea typeface="Times New Roman" panose="02020603050405020304" pitchFamily="18" charset="0"/>
              </a:rPr>
              <a:t>6</a:t>
            </a:r>
            <a:endParaRPr lang="en-US" sz="1400" baseline="30000" dirty="0">
              <a:solidFill>
                <a:schemeClr val="tx1"/>
              </a:solidFill>
              <a:effectLst/>
              <a:latin typeface="+mn-lt"/>
              <a:ea typeface="Times New Roman" panose="02020603050405020304" pitchFamily="18" charset="0"/>
            </a:endParaRPr>
          </a:p>
        </p:txBody>
      </p:sp>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p:txBody>
          <a:bodyPr/>
          <a:lstStyle/>
          <a:p>
            <a:r>
              <a:rPr lang="en-US" sz="2800"/>
              <a:t>Background</a:t>
            </a:r>
            <a:endParaRPr lang="en-US"/>
          </a:p>
        </p:txBody>
      </p:sp>
      <p:sp>
        <p:nvSpPr>
          <p:cNvPr id="5" name="Text Placeholder 4">
            <a:extLst>
              <a:ext uri="{FF2B5EF4-FFF2-40B4-BE49-F238E27FC236}">
                <a16:creationId xmlns:a16="http://schemas.microsoft.com/office/drawing/2014/main" id="{C7EB8D92-D428-FB49-8D14-98CFA2611B3C}"/>
              </a:ext>
            </a:extLst>
          </p:cNvPr>
          <p:cNvSpPr>
            <a:spLocks noGrp="1"/>
          </p:cNvSpPr>
          <p:nvPr>
            <p:ph sz="quarter" idx="14"/>
          </p:nvPr>
        </p:nvSpPr>
        <p:spPr>
          <a:xfrm>
            <a:off x="488953" y="5991042"/>
            <a:ext cx="10966447" cy="584775"/>
          </a:xfrm>
        </p:spPr>
        <p:txBody>
          <a:bodyPr/>
          <a:lstStyle/>
          <a:p>
            <a:pPr>
              <a:spcBef>
                <a:spcPts val="0"/>
              </a:spcBef>
            </a:pPr>
            <a:r>
              <a:rPr lang="en-US" sz="800" b="1" i="0" u="none" strike="noStrike" baseline="0" dirty="0">
                <a:solidFill>
                  <a:schemeClr val="tx1"/>
                </a:solidFill>
                <a:latin typeface="+mj-lt"/>
              </a:rPr>
              <a:t>1. </a:t>
            </a:r>
            <a:r>
              <a:rPr lang="en-US" sz="800" i="0" u="none" strike="noStrike" baseline="0" dirty="0">
                <a:solidFill>
                  <a:schemeClr val="tx1"/>
                </a:solidFill>
                <a:latin typeface="+mj-lt"/>
              </a:rPr>
              <a:t>ELREXFIO (elranatamab-</a:t>
            </a:r>
            <a:r>
              <a:rPr lang="en-US" sz="800" i="0" u="none" strike="noStrike" baseline="0" dirty="0" err="1">
                <a:solidFill>
                  <a:schemeClr val="tx1"/>
                </a:solidFill>
                <a:latin typeface="+mj-lt"/>
              </a:rPr>
              <a:t>bcmm</a:t>
            </a:r>
            <a:r>
              <a:rPr lang="en-US" sz="800" i="0" u="none" strike="noStrike" baseline="0" dirty="0">
                <a:solidFill>
                  <a:schemeClr val="tx1"/>
                </a:solidFill>
                <a:latin typeface="+mj-lt"/>
              </a:rPr>
              <a:t>). Prescribing information. Pfizer; 2023.  </a:t>
            </a:r>
            <a:r>
              <a:rPr lang="en-US" sz="800" b="1" i="0" u="none" strike="noStrike" baseline="0" dirty="0">
                <a:solidFill>
                  <a:schemeClr val="tx1"/>
                </a:solidFill>
                <a:latin typeface="+mj-lt"/>
              </a:rPr>
              <a:t>2</a:t>
            </a:r>
            <a:r>
              <a:rPr lang="en-US" sz="800" i="0" u="none" strike="noStrike" baseline="0" dirty="0">
                <a:solidFill>
                  <a:schemeClr val="tx1"/>
                </a:solidFill>
                <a:latin typeface="+mj-lt"/>
              </a:rPr>
              <a:t>. ELREXFIO (elranatamab-</a:t>
            </a:r>
            <a:r>
              <a:rPr lang="en-US" sz="800" i="0" u="none" strike="noStrike" baseline="0" dirty="0" err="1">
                <a:solidFill>
                  <a:schemeClr val="tx1"/>
                </a:solidFill>
                <a:latin typeface="+mj-lt"/>
              </a:rPr>
              <a:t>bcmm</a:t>
            </a:r>
            <a:r>
              <a:rPr lang="en-US" sz="800" i="0" u="none" strike="noStrike" baseline="0" dirty="0">
                <a:solidFill>
                  <a:schemeClr val="tx1"/>
                </a:solidFill>
                <a:latin typeface="+mj-lt"/>
              </a:rPr>
              <a:t>). Summary of product characteristics. Pfizer; 2024. </a:t>
            </a:r>
            <a:r>
              <a:rPr lang="en-US" sz="800" b="1" i="0" u="none" strike="noStrike" baseline="0" dirty="0">
                <a:solidFill>
                  <a:schemeClr val="tx1"/>
                </a:solidFill>
                <a:latin typeface="+mj-lt"/>
              </a:rPr>
              <a:t>3. </a:t>
            </a:r>
            <a:r>
              <a:rPr lang="en-US" sz="800" i="0" u="none" strike="noStrike" baseline="0" dirty="0" err="1">
                <a:solidFill>
                  <a:schemeClr val="tx1"/>
                </a:solidFill>
                <a:latin typeface="+mj-lt"/>
              </a:rPr>
              <a:t>Lesokhin</a:t>
            </a:r>
            <a:r>
              <a:rPr lang="en-US" sz="800" i="0" u="none" strike="noStrike" baseline="0" dirty="0">
                <a:solidFill>
                  <a:schemeClr val="tx1"/>
                </a:solidFill>
                <a:latin typeface="+mj-lt"/>
              </a:rPr>
              <a:t> </a:t>
            </a:r>
            <a:r>
              <a:rPr lang="en-US" sz="800" dirty="0">
                <a:solidFill>
                  <a:schemeClr val="tx1"/>
                </a:solidFill>
                <a:latin typeface="+mj-lt"/>
              </a:rPr>
              <a:t>AM, </a:t>
            </a:r>
            <a:r>
              <a:rPr lang="en-US" sz="800" i="0" u="none" strike="noStrike" baseline="0" dirty="0">
                <a:solidFill>
                  <a:schemeClr val="tx1"/>
                </a:solidFill>
                <a:latin typeface="+mj-lt"/>
              </a:rPr>
              <a:t>et al. </a:t>
            </a:r>
            <a:r>
              <a:rPr lang="en-US" sz="800" u="none" strike="noStrike" baseline="0" dirty="0">
                <a:solidFill>
                  <a:schemeClr val="tx1"/>
                </a:solidFill>
                <a:latin typeface="+mj-lt"/>
              </a:rPr>
              <a:t>Nat Med </a:t>
            </a:r>
            <a:r>
              <a:rPr lang="en-US" sz="800" i="0" u="none" strike="noStrike" baseline="0" dirty="0">
                <a:solidFill>
                  <a:schemeClr val="tx1"/>
                </a:solidFill>
                <a:latin typeface="+mj-lt"/>
              </a:rPr>
              <a:t>2023;29:2259-2267. </a:t>
            </a:r>
            <a:br>
              <a:rPr lang="en-US" sz="800" i="0" u="none" strike="noStrike" baseline="0" dirty="0">
                <a:solidFill>
                  <a:schemeClr val="tx1"/>
                </a:solidFill>
                <a:latin typeface="+mj-lt"/>
              </a:rPr>
            </a:br>
            <a:r>
              <a:rPr lang="en-US" sz="800" b="1" i="0" u="none" strike="noStrike" baseline="0" dirty="0">
                <a:solidFill>
                  <a:schemeClr val="tx1"/>
                </a:solidFill>
                <a:latin typeface="+mj-lt"/>
              </a:rPr>
              <a:t>4.</a:t>
            </a:r>
            <a:r>
              <a:rPr lang="en-US" sz="800" i="0" u="none" strike="noStrike" baseline="0" dirty="0">
                <a:solidFill>
                  <a:schemeClr val="tx1"/>
                </a:solidFill>
                <a:latin typeface="+mj-lt"/>
              </a:rPr>
              <a:t> </a:t>
            </a:r>
            <a:r>
              <a:rPr lang="en-US" sz="800" i="0" u="none" strike="noStrike" baseline="0" dirty="0" err="1">
                <a:solidFill>
                  <a:schemeClr val="tx1"/>
                </a:solidFill>
                <a:latin typeface="+mj-lt"/>
              </a:rPr>
              <a:t>Tomasson</a:t>
            </a:r>
            <a:r>
              <a:rPr lang="en-US" sz="800" i="0" u="none" strike="noStrike" baseline="0" dirty="0">
                <a:solidFill>
                  <a:schemeClr val="tx1"/>
                </a:solidFill>
                <a:latin typeface="+mj-lt"/>
              </a:rPr>
              <a:t> MH, et al. </a:t>
            </a:r>
            <a:r>
              <a:rPr lang="en-US" sz="800" i="0" u="none" strike="noStrike" baseline="0" dirty="0" err="1">
                <a:solidFill>
                  <a:schemeClr val="tx1"/>
                </a:solidFill>
                <a:latin typeface="+mj-lt"/>
              </a:rPr>
              <a:t>Hemasphere</a:t>
            </a:r>
            <a:r>
              <a:rPr lang="en-US" sz="800" i="0" u="none" strike="noStrike" baseline="0" dirty="0">
                <a:solidFill>
                  <a:schemeClr val="tx1"/>
                </a:solidFill>
                <a:latin typeface="+mj-lt"/>
              </a:rPr>
              <a:t> 2024;8:e136. </a:t>
            </a:r>
            <a:r>
              <a:rPr lang="en-US" sz="800" b="1" dirty="0">
                <a:solidFill>
                  <a:schemeClr val="tx1"/>
                </a:solidFill>
                <a:latin typeface="+mj-lt"/>
              </a:rPr>
              <a:t>5</a:t>
            </a:r>
            <a:r>
              <a:rPr lang="en-US" sz="800" i="0" u="none" strike="noStrike" baseline="0" dirty="0">
                <a:solidFill>
                  <a:schemeClr val="tx1"/>
                </a:solidFill>
                <a:latin typeface="+mj-lt"/>
              </a:rPr>
              <a:t>. He S, et al. Trans Cancer Res 2022;11:206-216. </a:t>
            </a:r>
            <a:r>
              <a:rPr lang="en-US" sz="800" b="1" i="0" u="none" strike="noStrike" baseline="0" dirty="0">
                <a:solidFill>
                  <a:schemeClr val="tx1"/>
                </a:solidFill>
                <a:latin typeface="+mj-lt"/>
              </a:rPr>
              <a:t>6</a:t>
            </a:r>
            <a:r>
              <a:rPr lang="en-US" sz="800" b="1" dirty="0">
                <a:solidFill>
                  <a:schemeClr val="tx1"/>
                </a:solidFill>
                <a:latin typeface="+mj-lt"/>
              </a:rPr>
              <a:t>. </a:t>
            </a:r>
            <a:r>
              <a:rPr lang="en-US" sz="800" dirty="0">
                <a:solidFill>
                  <a:schemeClr val="tx1"/>
                </a:solidFill>
                <a:latin typeface="+mj-lt"/>
              </a:rPr>
              <a:t>Yee AJ. </a:t>
            </a:r>
            <a:r>
              <a:rPr lang="en-US" sz="800" dirty="0" err="1">
                <a:solidFill>
                  <a:schemeClr val="tx1"/>
                </a:solidFill>
                <a:latin typeface="+mj-lt"/>
              </a:rPr>
              <a:t>Ther</a:t>
            </a:r>
            <a:r>
              <a:rPr lang="en-US" sz="800" dirty="0">
                <a:solidFill>
                  <a:schemeClr val="tx1"/>
                </a:solidFill>
                <a:latin typeface="+mj-lt"/>
              </a:rPr>
              <a:t> Adv </a:t>
            </a:r>
            <a:r>
              <a:rPr lang="en-US" sz="800" dirty="0" err="1">
                <a:solidFill>
                  <a:schemeClr val="tx1"/>
                </a:solidFill>
                <a:latin typeface="+mj-lt"/>
              </a:rPr>
              <a:t>hematol</a:t>
            </a:r>
            <a:r>
              <a:rPr lang="en-US" sz="800" dirty="0">
                <a:solidFill>
                  <a:schemeClr val="tx1"/>
                </a:solidFill>
                <a:latin typeface="+mj-lt"/>
              </a:rPr>
              <a:t> 2021;12:1-13.</a:t>
            </a:r>
            <a:endParaRPr lang="en-US" sz="800" i="0" u="none" strike="noStrike" baseline="30000" dirty="0">
              <a:solidFill>
                <a:schemeClr val="tx1"/>
              </a:solidFill>
              <a:latin typeface="+mj-lt"/>
            </a:endParaRPr>
          </a:p>
          <a:p>
            <a:pPr>
              <a:spcBef>
                <a:spcPts val="0"/>
              </a:spcBef>
            </a:pPr>
            <a:r>
              <a:rPr lang="en-US" sz="800" dirty="0">
                <a:solidFill>
                  <a:schemeClr val="tx1"/>
                </a:solidFill>
              </a:rPr>
              <a:t>BCMA=B-cell maturation antigen; BICR=blinded independent central review; </a:t>
            </a:r>
            <a:r>
              <a:rPr lang="en-US" sz="800" dirty="0" err="1">
                <a:solidFill>
                  <a:schemeClr val="tx1"/>
                </a:solidFill>
              </a:rPr>
              <a:t>IMiD</a:t>
            </a:r>
            <a:r>
              <a:rPr lang="en-US" sz="800" dirty="0">
                <a:solidFill>
                  <a:schemeClr val="tx1"/>
                </a:solidFill>
              </a:rPr>
              <a:t>=immunomodulatory drug; </a:t>
            </a:r>
            <a:r>
              <a:rPr lang="en-US" sz="800" dirty="0" err="1">
                <a:solidFill>
                  <a:schemeClr val="tx1"/>
                </a:solidFill>
              </a:rPr>
              <a:t>mAb</a:t>
            </a:r>
            <a:r>
              <a:rPr lang="en-US" sz="800" dirty="0">
                <a:solidFill>
                  <a:schemeClr val="tx1"/>
                </a:solidFill>
              </a:rPr>
              <a:t>: monoclonal antibody; ORR=objective response rate; PI=proteasome inhibitor; RRMM=relapsed or refractory multiple myeloma; SOC=standard of care</a:t>
            </a:r>
          </a:p>
        </p:txBody>
      </p:sp>
      <p:sp>
        <p:nvSpPr>
          <p:cNvPr id="8" name="TextBox 7">
            <a:extLst>
              <a:ext uri="{FF2B5EF4-FFF2-40B4-BE49-F238E27FC236}">
                <a16:creationId xmlns:a16="http://schemas.microsoft.com/office/drawing/2014/main" id="{375C0F0E-8B13-873C-56FE-2E2334D1420D}"/>
              </a:ext>
            </a:extLst>
          </p:cNvPr>
          <p:cNvSpPr txBox="1"/>
          <p:nvPr/>
        </p:nvSpPr>
        <p:spPr>
          <a:xfrm>
            <a:off x="5636292" y="4991918"/>
            <a:ext cx="4466800" cy="830997"/>
          </a:xfrm>
          <a:prstGeom prst="rect">
            <a:avLst/>
          </a:prstGeom>
          <a:solidFill>
            <a:schemeClr val="bg1">
              <a:lumMod val="95000"/>
            </a:schemeClr>
          </a:solidFill>
          <a:ln w="28575">
            <a:noFill/>
          </a:ln>
          <a:effectLst>
            <a:outerShdw blurRad="50800" dist="38100" dir="5400000" algn="t" rotWithShape="0">
              <a:schemeClr val="accent1">
                <a:alpha val="40000"/>
              </a:schemeClr>
            </a:outerShdw>
          </a:effectLst>
        </p:spPr>
        <p:txBody>
          <a:bodyPr wrap="square">
            <a:spAutoFit/>
          </a:bodyPr>
          <a:lstStyle/>
          <a:p>
            <a:pPr marL="228600" lvl="1" algn="ctr">
              <a:buSzPct val="100000"/>
            </a:pPr>
            <a:r>
              <a:rPr lang="en-GB" sz="1200" dirty="0">
                <a:solidFill>
                  <a:schemeClr val="tx1"/>
                </a:solidFill>
                <a:latin typeface="+mn-lt"/>
              </a:rPr>
              <a:t>The combination is proposed to </a:t>
            </a:r>
            <a:r>
              <a:rPr lang="en-GB" sz="1200" b="1" dirty="0">
                <a:solidFill>
                  <a:schemeClr val="tx1"/>
                </a:solidFill>
                <a:latin typeface="+mn-lt"/>
              </a:rPr>
              <a:t>enhance the activation of immune cell mediated death, </a:t>
            </a:r>
            <a:r>
              <a:rPr lang="en-GB" sz="1200" dirty="0">
                <a:solidFill>
                  <a:schemeClr val="tx1"/>
                </a:solidFill>
                <a:latin typeface="+mn-lt"/>
              </a:rPr>
              <a:t>with</a:t>
            </a:r>
            <a:r>
              <a:rPr lang="en-GB" sz="1200" b="1" dirty="0">
                <a:solidFill>
                  <a:schemeClr val="tx1"/>
                </a:solidFill>
                <a:latin typeface="+mn-lt"/>
              </a:rPr>
              <a:t> carfilzomib</a:t>
            </a:r>
            <a:r>
              <a:rPr lang="en-GB" sz="1200" dirty="0">
                <a:solidFill>
                  <a:schemeClr val="tx1"/>
                </a:solidFill>
                <a:latin typeface="+mn-lt"/>
              </a:rPr>
              <a:t> inducing </a:t>
            </a:r>
            <a:r>
              <a:rPr lang="en-GB" sz="1200" b="1" dirty="0">
                <a:solidFill>
                  <a:schemeClr val="tx1"/>
                </a:solidFill>
                <a:latin typeface="+mn-lt"/>
              </a:rPr>
              <a:t>immunogenic cell death </a:t>
            </a:r>
            <a:r>
              <a:rPr lang="en-GB" sz="1200" dirty="0">
                <a:solidFill>
                  <a:schemeClr val="tx1"/>
                </a:solidFill>
                <a:latin typeface="+mn-lt"/>
              </a:rPr>
              <a:t>and </a:t>
            </a:r>
            <a:r>
              <a:rPr lang="en-GB" sz="1200" b="1" dirty="0">
                <a:solidFill>
                  <a:schemeClr val="tx1"/>
                </a:solidFill>
                <a:latin typeface="+mn-lt"/>
              </a:rPr>
              <a:t>elranatamab</a:t>
            </a:r>
            <a:r>
              <a:rPr lang="en-GB" sz="1200" dirty="0">
                <a:solidFill>
                  <a:schemeClr val="tx1"/>
                </a:solidFill>
                <a:latin typeface="+mn-lt"/>
              </a:rPr>
              <a:t> promoting </a:t>
            </a:r>
            <a:br>
              <a:rPr lang="en-GB" sz="1200" dirty="0">
                <a:solidFill>
                  <a:schemeClr val="tx1"/>
                </a:solidFill>
                <a:latin typeface="+mn-lt"/>
              </a:rPr>
            </a:br>
            <a:r>
              <a:rPr lang="en-GB" sz="1200" b="1" dirty="0">
                <a:solidFill>
                  <a:schemeClr val="tx1"/>
                </a:solidFill>
                <a:latin typeface="+mn-lt"/>
              </a:rPr>
              <a:t>T-cell mediated tumor lysis</a:t>
            </a:r>
            <a:r>
              <a:rPr lang="en-GB" sz="1200" dirty="0">
                <a:solidFill>
                  <a:schemeClr val="tx1"/>
                </a:solidFill>
                <a:latin typeface="+mn-lt"/>
              </a:rPr>
              <a:t>. </a:t>
            </a:r>
            <a:endParaRPr lang="en-US" sz="1200" b="1" dirty="0">
              <a:solidFill>
                <a:schemeClr val="tx1"/>
              </a:solidFill>
              <a:latin typeface="+mn-lt"/>
            </a:endParaRPr>
          </a:p>
        </p:txBody>
      </p:sp>
      <p:grpSp>
        <p:nvGrpSpPr>
          <p:cNvPr id="32" name="Group 31">
            <a:extLst>
              <a:ext uri="{FF2B5EF4-FFF2-40B4-BE49-F238E27FC236}">
                <a16:creationId xmlns:a16="http://schemas.microsoft.com/office/drawing/2014/main" id="{A1EC9B73-B229-7C31-BFCA-4E679A471560}"/>
              </a:ext>
            </a:extLst>
          </p:cNvPr>
          <p:cNvGrpSpPr/>
          <p:nvPr/>
        </p:nvGrpSpPr>
        <p:grpSpPr>
          <a:xfrm>
            <a:off x="4237476" y="960427"/>
            <a:ext cx="7741165" cy="3946458"/>
            <a:chOff x="4270050" y="1683647"/>
            <a:chExt cx="7741165" cy="3946458"/>
          </a:xfrm>
        </p:grpSpPr>
        <p:sp>
          <p:nvSpPr>
            <p:cNvPr id="33" name="TextBox 32">
              <a:extLst>
                <a:ext uri="{FF2B5EF4-FFF2-40B4-BE49-F238E27FC236}">
                  <a16:creationId xmlns:a16="http://schemas.microsoft.com/office/drawing/2014/main" id="{155E081B-8934-AC0E-960D-4E6BF2E4731E}"/>
                </a:ext>
              </a:extLst>
            </p:cNvPr>
            <p:cNvSpPr txBox="1"/>
            <p:nvPr/>
          </p:nvSpPr>
          <p:spPr>
            <a:xfrm>
              <a:off x="9356961" y="4593313"/>
              <a:ext cx="2654254" cy="866711"/>
            </a:xfrm>
            <a:prstGeom prst="rect">
              <a:avLst/>
            </a:prstGeom>
            <a:solidFill>
              <a:schemeClr val="bg1">
                <a:lumMod val="95000"/>
              </a:schemeClr>
            </a:solidFill>
            <a:ln>
              <a:noFill/>
            </a:ln>
            <a:effectLst>
              <a:outerShdw blurRad="50800" dist="38100" dir="8100000" algn="tr" rotWithShape="0">
                <a:prstClr val="black">
                  <a:alpha val="40000"/>
                </a:prstClr>
              </a:outerShdw>
            </a:effectLst>
          </p:spPr>
          <p:txBody>
            <a:bodyPr wrap="square" rtlCol="0">
              <a:noAutofit/>
            </a:bodyPr>
            <a:lstStyle/>
            <a:p>
              <a:pPr marL="457200" marR="0" lvl="0" indent="-91440" algn="l" defTabSz="914400" rtl="0" eaLnBrk="1" fontAlgn="auto" latinLnBrk="0" hangingPunct="1">
                <a:lnSpc>
                  <a:spcPct val="100000"/>
                </a:lnSpc>
                <a:spcBef>
                  <a:spcPts val="0"/>
                </a:spcBef>
                <a:spcAft>
                  <a:spcPts val="360"/>
                </a:spcAft>
                <a:buClr>
                  <a:srgbClr val="000000"/>
                </a:buClr>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T-cells activated by CD3 binding, release cytokines and perforin/granzymes resulting in myeloma cell lysis</a:t>
              </a:r>
              <a:endParaRPr kumimoji="0" lang="en-US" sz="1200" b="1" i="0" u="none" strike="noStrike" kern="0" cap="none" spc="0" normalizeH="0" baseline="30000" noProof="0">
                <a:ln>
                  <a:noFill/>
                </a:ln>
                <a:solidFill>
                  <a:srgbClr val="000000"/>
                </a:solidFill>
                <a:effectLst/>
                <a:uLnTx/>
                <a:uFillTx/>
                <a:latin typeface="Arial"/>
                <a:cs typeface="Arial"/>
                <a:sym typeface="Arial"/>
              </a:endParaRPr>
            </a:p>
          </p:txBody>
        </p:sp>
        <p:sp>
          <p:nvSpPr>
            <p:cNvPr id="34" name="TextBox 33">
              <a:extLst>
                <a:ext uri="{FF2B5EF4-FFF2-40B4-BE49-F238E27FC236}">
                  <a16:creationId xmlns:a16="http://schemas.microsoft.com/office/drawing/2014/main" id="{F802354D-85FF-3781-76C0-4CD2DB9303AC}"/>
                </a:ext>
              </a:extLst>
            </p:cNvPr>
            <p:cNvSpPr txBox="1"/>
            <p:nvPr/>
          </p:nvSpPr>
          <p:spPr>
            <a:xfrm>
              <a:off x="5261967" y="1683647"/>
              <a:ext cx="2103062" cy="704041"/>
            </a:xfrm>
            <a:prstGeom prst="rect">
              <a:avLst/>
            </a:prstGeom>
            <a:solidFill>
              <a:schemeClr val="bg1">
                <a:lumMod val="95000"/>
              </a:schemeClr>
            </a:solidFill>
            <a:ln>
              <a:noFill/>
            </a:ln>
            <a:effectLst>
              <a:outerShdw blurRad="50800" dist="38100" dir="8100000" algn="tr" rotWithShape="0">
                <a:prstClr val="black">
                  <a:alpha val="40000"/>
                </a:prstClr>
              </a:outerShdw>
            </a:effectLst>
          </p:spPr>
          <p:txBody>
            <a:bodyPr wrap="square" rtlCol="0">
              <a:noAutofit/>
            </a:bodyPr>
            <a:lstStyle/>
            <a:p>
              <a:pPr marL="109730" marR="0" lvl="0" indent="-109730" algn="l" defTabSz="914400" rtl="0" eaLnBrk="1" fontAlgn="auto" latinLnBrk="0" hangingPunct="1">
                <a:lnSpc>
                  <a:spcPct val="100000"/>
                </a:lnSpc>
                <a:spcBef>
                  <a:spcPts val="0"/>
                </a:spcBef>
                <a:spcAft>
                  <a:spcPts val="36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Elranatamab binds </a:t>
              </a:r>
              <a:r>
                <a:rPr kumimoji="0" lang="en-US" sz="1200" b="1" i="0" u="none" strike="noStrike" kern="0" cap="none" spc="0" normalizeH="0" baseline="0" noProof="0" dirty="0">
                  <a:ln>
                    <a:noFill/>
                  </a:ln>
                  <a:solidFill>
                    <a:schemeClr val="accent6">
                      <a:lumMod val="75000"/>
                    </a:schemeClr>
                  </a:solidFill>
                  <a:effectLst/>
                  <a:uLnTx/>
                  <a:uFillTx/>
                  <a:latin typeface="Arial"/>
                  <a:cs typeface="Arial"/>
                  <a:sym typeface="Arial"/>
                </a:rPr>
                <a:t>BCMA</a:t>
              </a:r>
              <a:r>
                <a:rPr kumimoji="0" lang="en-US" sz="1200" b="0" i="0" u="none" strike="noStrike" kern="0" cap="none" spc="0" normalizeH="0" baseline="0" noProof="0" dirty="0">
                  <a:ln>
                    <a:noFill/>
                  </a:ln>
                  <a:solidFill>
                    <a:srgbClr val="000000"/>
                  </a:solidFill>
                  <a:effectLst/>
                  <a:uLnTx/>
                  <a:uFillTx/>
                  <a:latin typeface="Arial"/>
                  <a:cs typeface="Arial"/>
                  <a:sym typeface="Arial"/>
                </a:rPr>
                <a:t> on myeloma cells and</a:t>
              </a:r>
              <a:r>
                <a:rPr kumimoji="0" lang="en-US" sz="1200" b="0" i="0" u="none" strike="noStrike" kern="0" cap="none" spc="0" normalizeH="0" baseline="0" noProof="0" dirty="0">
                  <a:ln>
                    <a:noFill/>
                  </a:ln>
                  <a:solidFill>
                    <a:srgbClr val="FFFFFF"/>
                  </a:solidFill>
                  <a:effectLst/>
                  <a:uLnTx/>
                  <a:uFillTx/>
                  <a:latin typeface="Arial"/>
                  <a:cs typeface="Arial"/>
                  <a:sym typeface="Arial"/>
                </a:rPr>
                <a:t> </a:t>
              </a:r>
              <a:r>
                <a:rPr kumimoji="0" lang="en-US" sz="1200" b="1" i="0" u="none" strike="noStrike" kern="0" cap="none" spc="0" normalizeH="0" baseline="0" noProof="0" dirty="0">
                  <a:ln>
                    <a:noFill/>
                  </a:ln>
                  <a:solidFill>
                    <a:schemeClr val="accent5">
                      <a:lumMod val="75000"/>
                    </a:schemeClr>
                  </a:solidFill>
                  <a:effectLst/>
                  <a:uLnTx/>
                  <a:uFillTx/>
                  <a:latin typeface="Arial"/>
                  <a:cs typeface="Arial"/>
                  <a:sym typeface="Arial"/>
                </a:rPr>
                <a:t>CD3</a:t>
              </a:r>
              <a:r>
                <a:rPr kumimoji="0" lang="en-US" sz="1200" b="0" i="0" u="none" strike="noStrike" kern="0" cap="none" spc="0" normalizeH="0" baseline="0" noProof="0" dirty="0">
                  <a:ln>
                    <a:noFill/>
                  </a:ln>
                  <a:solidFill>
                    <a:srgbClr val="000000"/>
                  </a:solidFill>
                  <a:effectLst/>
                  <a:uLnTx/>
                  <a:uFillTx/>
                  <a:latin typeface="Arial"/>
                  <a:cs typeface="Arial"/>
                  <a:sym typeface="Arial"/>
                </a:rPr>
                <a:t> on T cells</a:t>
              </a:r>
            </a:p>
          </p:txBody>
        </p:sp>
        <p:grpSp>
          <p:nvGrpSpPr>
            <p:cNvPr id="35" name="Group 34">
              <a:extLst>
                <a:ext uri="{FF2B5EF4-FFF2-40B4-BE49-F238E27FC236}">
                  <a16:creationId xmlns:a16="http://schemas.microsoft.com/office/drawing/2014/main" id="{9BFD7D41-F6E3-ADA7-3879-54ED4F547B0C}"/>
                </a:ext>
              </a:extLst>
            </p:cNvPr>
            <p:cNvGrpSpPr/>
            <p:nvPr/>
          </p:nvGrpSpPr>
          <p:grpSpPr>
            <a:xfrm>
              <a:off x="4270050" y="1800225"/>
              <a:ext cx="7441418" cy="3829880"/>
              <a:chOff x="1277738" y="1158705"/>
              <a:chExt cx="10348887" cy="5326269"/>
            </a:xfrm>
          </p:grpSpPr>
          <p:pic>
            <p:nvPicPr>
              <p:cNvPr id="36" name="Picture 35" descr="A red virus with many small red particles&#10;&#10;Description automatically generated with medium confidence">
                <a:extLst>
                  <a:ext uri="{FF2B5EF4-FFF2-40B4-BE49-F238E27FC236}">
                    <a16:creationId xmlns:a16="http://schemas.microsoft.com/office/drawing/2014/main" id="{4B7E3790-713A-9856-58B1-42C9875D88B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6842"/>
              <a:stretch/>
            </p:blipFill>
            <p:spPr>
              <a:xfrm>
                <a:off x="3932521" y="1158705"/>
                <a:ext cx="5285430" cy="2497568"/>
              </a:xfrm>
              <a:custGeom>
                <a:avLst/>
                <a:gdLst>
                  <a:gd name="connsiteX0" fmla="*/ 2642715 w 5285430"/>
                  <a:gd name="connsiteY0" fmla="*/ 0 h 2497568"/>
                  <a:gd name="connsiteX1" fmla="*/ 5279465 w 5285430"/>
                  <a:gd name="connsiteY1" fmla="*/ 2379443 h 2497568"/>
                  <a:gd name="connsiteX2" fmla="*/ 5285430 w 5285430"/>
                  <a:gd name="connsiteY2" fmla="*/ 2497568 h 2497568"/>
                  <a:gd name="connsiteX3" fmla="*/ 0 w 5285430"/>
                  <a:gd name="connsiteY3" fmla="*/ 2497568 h 2497568"/>
                  <a:gd name="connsiteX4" fmla="*/ 5965 w 5285430"/>
                  <a:gd name="connsiteY4" fmla="*/ 2379443 h 2497568"/>
                  <a:gd name="connsiteX5" fmla="*/ 2642715 w 5285430"/>
                  <a:gd name="connsiteY5" fmla="*/ 0 h 249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430" h="2497568">
                    <a:moveTo>
                      <a:pt x="2642715" y="0"/>
                    </a:moveTo>
                    <a:cubicBezTo>
                      <a:pt x="4015022" y="0"/>
                      <a:pt x="5143736" y="1042945"/>
                      <a:pt x="5279465" y="2379443"/>
                    </a:cubicBezTo>
                    <a:lnTo>
                      <a:pt x="5285430" y="2497568"/>
                    </a:lnTo>
                    <a:lnTo>
                      <a:pt x="0" y="2497568"/>
                    </a:lnTo>
                    <a:lnTo>
                      <a:pt x="5965" y="2379443"/>
                    </a:lnTo>
                    <a:cubicBezTo>
                      <a:pt x="141694" y="1042945"/>
                      <a:pt x="1270408" y="0"/>
                      <a:pt x="2642715" y="0"/>
                    </a:cubicBezTo>
                    <a:close/>
                  </a:path>
                </a:pathLst>
              </a:custGeom>
            </p:spPr>
          </p:pic>
          <p:pic>
            <p:nvPicPr>
              <p:cNvPr id="37" name="Picture 36">
                <a:extLst>
                  <a:ext uri="{FF2B5EF4-FFF2-40B4-BE49-F238E27FC236}">
                    <a16:creationId xmlns:a16="http://schemas.microsoft.com/office/drawing/2014/main" id="{58790EFF-D54D-653E-A2FE-9E5D50E3459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929882" y="3723027"/>
                <a:ext cx="5300868" cy="2761947"/>
              </a:xfrm>
              <a:custGeom>
                <a:avLst/>
                <a:gdLst>
                  <a:gd name="connsiteX0" fmla="*/ 634 w 5300868"/>
                  <a:gd name="connsiteY0" fmla="*/ 0 h 2662981"/>
                  <a:gd name="connsiteX1" fmla="*/ 5300234 w 5300868"/>
                  <a:gd name="connsiteY1" fmla="*/ 0 h 2662981"/>
                  <a:gd name="connsiteX2" fmla="*/ 5300868 w 5300868"/>
                  <a:gd name="connsiteY2" fmla="*/ 12547 h 2662981"/>
                  <a:gd name="connsiteX3" fmla="*/ 2650434 w 5300868"/>
                  <a:gd name="connsiteY3" fmla="*/ 2662981 h 2662981"/>
                  <a:gd name="connsiteX4" fmla="*/ 0 w 5300868"/>
                  <a:gd name="connsiteY4" fmla="*/ 12547 h 266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0868" h="2662981">
                    <a:moveTo>
                      <a:pt x="634" y="0"/>
                    </a:moveTo>
                    <a:lnTo>
                      <a:pt x="5300234" y="0"/>
                    </a:lnTo>
                    <a:lnTo>
                      <a:pt x="5300868" y="12547"/>
                    </a:lnTo>
                    <a:cubicBezTo>
                      <a:pt x="5300868" y="1476341"/>
                      <a:pt x="4114228" y="2662981"/>
                      <a:pt x="2650434" y="2662981"/>
                    </a:cubicBezTo>
                    <a:cubicBezTo>
                      <a:pt x="1186640" y="2662981"/>
                      <a:pt x="0" y="1476341"/>
                      <a:pt x="0" y="12547"/>
                    </a:cubicBezTo>
                    <a:close/>
                  </a:path>
                </a:pathLst>
              </a:custGeom>
            </p:spPr>
          </p:pic>
          <p:pic>
            <p:nvPicPr>
              <p:cNvPr id="38" name="Picture 37">
                <a:extLst>
                  <a:ext uri="{FF2B5EF4-FFF2-40B4-BE49-F238E27FC236}">
                    <a16:creationId xmlns:a16="http://schemas.microsoft.com/office/drawing/2014/main" id="{7AF467C6-8836-2420-6B1E-D71E2673F59A}"/>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rot="20248134">
                <a:off x="1277738" y="3134879"/>
                <a:ext cx="1622227" cy="1217462"/>
              </a:xfrm>
              <a:prstGeom prst="rect">
                <a:avLst/>
              </a:prstGeom>
            </p:spPr>
          </p:pic>
          <p:pic>
            <p:nvPicPr>
              <p:cNvPr id="39" name="Content Placeholder 6" descr="A black background with white dots&#10;&#10;Description automatically generated">
                <a:extLst>
                  <a:ext uri="{FF2B5EF4-FFF2-40B4-BE49-F238E27FC236}">
                    <a16:creationId xmlns:a16="http://schemas.microsoft.com/office/drawing/2014/main" id="{1ED688D1-1197-B00F-93E5-15E24A4C8C22}"/>
                  </a:ext>
                </a:extLst>
              </p:cNvPr>
              <p:cNvPicPr>
                <a:picLocks noChangeAspect="1"/>
              </p:cNvPicPr>
              <p:nvPr/>
            </p:nvPicPr>
            <p:blipFill rotWithShape="1">
              <a:blip r:embed="rId6" cstate="hqprint">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p:blipFill>
            <p:spPr>
              <a:xfrm>
                <a:off x="4714792" y="2042305"/>
                <a:ext cx="3449280" cy="2458108"/>
              </a:xfrm>
              <a:prstGeom prst="rect">
                <a:avLst/>
              </a:prstGeom>
              <a:noFill/>
            </p:spPr>
          </p:pic>
          <p:grpSp>
            <p:nvGrpSpPr>
              <p:cNvPr id="40" name="Group 39">
                <a:extLst>
                  <a:ext uri="{FF2B5EF4-FFF2-40B4-BE49-F238E27FC236}">
                    <a16:creationId xmlns:a16="http://schemas.microsoft.com/office/drawing/2014/main" id="{8673EE19-28A7-85F9-764A-4AE88B658A40}"/>
                  </a:ext>
                </a:extLst>
              </p:cNvPr>
              <p:cNvGrpSpPr/>
              <p:nvPr/>
            </p:nvGrpSpPr>
            <p:grpSpPr>
              <a:xfrm>
                <a:off x="1747887" y="2913653"/>
                <a:ext cx="2160621" cy="1677334"/>
                <a:chOff x="1565213" y="2266496"/>
                <a:chExt cx="2160621" cy="1677334"/>
              </a:xfrm>
            </p:grpSpPr>
            <p:cxnSp>
              <p:nvCxnSpPr>
                <p:cNvPr id="55" name="Straight Arrow Connector 54">
                  <a:extLst>
                    <a:ext uri="{FF2B5EF4-FFF2-40B4-BE49-F238E27FC236}">
                      <a16:creationId xmlns:a16="http://schemas.microsoft.com/office/drawing/2014/main" id="{E97BEDA5-485C-C2F1-0766-FEA940A6568F}"/>
                    </a:ext>
                  </a:extLst>
                </p:cNvPr>
                <p:cNvCxnSpPr>
                  <a:cxnSpLocks/>
                </p:cNvCxnSpPr>
                <p:nvPr/>
              </p:nvCxnSpPr>
              <p:spPr>
                <a:xfrm>
                  <a:off x="2018771" y="3166929"/>
                  <a:ext cx="139972" cy="13725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45899A1-C5A1-9A0B-56EC-51058707888E}"/>
                    </a:ext>
                  </a:extLst>
                </p:cNvPr>
                <p:cNvSpPr txBox="1"/>
                <p:nvPr/>
              </p:nvSpPr>
              <p:spPr>
                <a:xfrm>
                  <a:off x="1565213" y="2266496"/>
                  <a:ext cx="2160621" cy="385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accent6">
                          <a:lumMod val="75000"/>
                        </a:schemeClr>
                      </a:solidFill>
                      <a:effectLst/>
                      <a:uLnTx/>
                      <a:uFillTx/>
                      <a:latin typeface="Arial"/>
                      <a:cs typeface="Arial"/>
                      <a:sym typeface="Arial"/>
                    </a:rPr>
                    <a:t>BCMA</a:t>
                  </a:r>
                  <a:r>
                    <a:rPr kumimoji="0" lang="en-US" sz="1200" b="0" i="0" u="none" strike="noStrike" kern="0" cap="none" spc="0" normalizeH="0" baseline="0" noProof="0" dirty="0">
                      <a:ln>
                        <a:noFill/>
                      </a:ln>
                      <a:solidFill>
                        <a:schemeClr val="accent6">
                          <a:lumMod val="75000"/>
                        </a:schemeClr>
                      </a:solidFill>
                      <a:effectLst/>
                      <a:uLnTx/>
                      <a:uFillTx/>
                      <a:latin typeface="Arial"/>
                      <a:cs typeface="Arial"/>
                      <a:sym typeface="Arial"/>
                    </a:rPr>
                    <a:t>-binding</a:t>
                  </a:r>
                  <a:r>
                    <a:rPr kumimoji="0" lang="en-US" sz="1200" b="0" i="0" u="none" strike="noStrike" kern="0" cap="none" spc="0" normalizeH="0" baseline="0" noProof="0" dirty="0">
                      <a:ln>
                        <a:noFill/>
                      </a:ln>
                      <a:solidFill>
                        <a:srgbClr val="000000"/>
                      </a:solidFill>
                      <a:effectLst/>
                      <a:uLnTx/>
                      <a:uFillTx/>
                      <a:latin typeface="Arial"/>
                      <a:cs typeface="Arial"/>
                      <a:sym typeface="Arial"/>
                    </a:rPr>
                    <a:t> arm</a:t>
                  </a:r>
                </a:p>
              </p:txBody>
            </p:sp>
            <p:sp>
              <p:nvSpPr>
                <p:cNvPr id="59" name="TextBox 58">
                  <a:extLst>
                    <a:ext uri="{FF2B5EF4-FFF2-40B4-BE49-F238E27FC236}">
                      <a16:creationId xmlns:a16="http://schemas.microsoft.com/office/drawing/2014/main" id="{4C1BB0D8-DF6B-FFB4-45C2-1131E01DBBDB}"/>
                    </a:ext>
                  </a:extLst>
                </p:cNvPr>
                <p:cNvSpPr txBox="1"/>
                <p:nvPr/>
              </p:nvSpPr>
              <p:spPr>
                <a:xfrm>
                  <a:off x="1634115" y="3558603"/>
                  <a:ext cx="1863531" cy="3852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accent5">
                          <a:lumMod val="75000"/>
                        </a:schemeClr>
                      </a:solidFill>
                      <a:effectLst/>
                      <a:uLnTx/>
                      <a:uFillTx/>
                      <a:latin typeface="Arial"/>
                      <a:cs typeface="Arial"/>
                      <a:sym typeface="Arial"/>
                    </a:rPr>
                    <a:t>CD3</a:t>
                  </a:r>
                  <a:r>
                    <a:rPr kumimoji="0" lang="en-US" sz="1200" b="0" i="0" u="none" strike="noStrike" kern="0" cap="none" spc="0" normalizeH="0" baseline="0" noProof="0" dirty="0">
                      <a:ln>
                        <a:noFill/>
                      </a:ln>
                      <a:solidFill>
                        <a:schemeClr val="accent5">
                          <a:lumMod val="75000"/>
                        </a:schemeClr>
                      </a:solidFill>
                      <a:effectLst/>
                      <a:uLnTx/>
                      <a:uFillTx/>
                      <a:latin typeface="Arial"/>
                      <a:cs typeface="Arial"/>
                      <a:sym typeface="Arial"/>
                    </a:rPr>
                    <a:t>-binding</a:t>
                  </a:r>
                  <a:r>
                    <a:rPr kumimoji="0" lang="en-US" sz="1200" b="0" i="0" u="none" strike="noStrike" kern="0" cap="none" spc="0" normalizeH="0" baseline="0" noProof="0" dirty="0">
                      <a:ln>
                        <a:noFill/>
                      </a:ln>
                      <a:solidFill>
                        <a:srgbClr val="000000"/>
                      </a:solidFill>
                      <a:effectLst/>
                      <a:uLnTx/>
                      <a:uFillTx/>
                      <a:latin typeface="Arial"/>
                      <a:cs typeface="Arial"/>
                      <a:sym typeface="Arial"/>
                    </a:rPr>
                    <a:t> arm</a:t>
                  </a:r>
                </a:p>
              </p:txBody>
            </p:sp>
          </p:grpSp>
          <p:sp>
            <p:nvSpPr>
              <p:cNvPr id="41" name="TextBox 40">
                <a:extLst>
                  <a:ext uri="{FF2B5EF4-FFF2-40B4-BE49-F238E27FC236}">
                    <a16:creationId xmlns:a16="http://schemas.microsoft.com/office/drawing/2014/main" id="{D52D8BF1-1CB2-8AA3-C9D3-ABF2D09C05A5}"/>
                  </a:ext>
                </a:extLst>
              </p:cNvPr>
              <p:cNvSpPr txBox="1"/>
              <p:nvPr/>
            </p:nvSpPr>
            <p:spPr>
              <a:xfrm>
                <a:off x="5734983" y="1847627"/>
                <a:ext cx="1601370" cy="359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cs typeface="Arial"/>
                    <a:sym typeface="Arial"/>
                  </a:rPr>
                  <a:t>Myeloma cell</a:t>
                </a:r>
              </a:p>
            </p:txBody>
          </p:sp>
          <p:sp>
            <p:nvSpPr>
              <p:cNvPr id="42" name="TextBox 41">
                <a:extLst>
                  <a:ext uri="{FF2B5EF4-FFF2-40B4-BE49-F238E27FC236}">
                    <a16:creationId xmlns:a16="http://schemas.microsoft.com/office/drawing/2014/main" id="{0D8601E4-49AD-DE3A-E36A-2DA0CEB2F25E}"/>
                  </a:ext>
                </a:extLst>
              </p:cNvPr>
              <p:cNvSpPr txBox="1"/>
              <p:nvPr/>
            </p:nvSpPr>
            <p:spPr>
              <a:xfrm>
                <a:off x="5677240" y="5270836"/>
                <a:ext cx="1570425" cy="359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T cell</a:t>
                </a:r>
              </a:p>
            </p:txBody>
          </p:sp>
          <p:pic>
            <p:nvPicPr>
              <p:cNvPr id="43" name="Picture 42">
                <a:extLst>
                  <a:ext uri="{FF2B5EF4-FFF2-40B4-BE49-F238E27FC236}">
                    <a16:creationId xmlns:a16="http://schemas.microsoft.com/office/drawing/2014/main" id="{53F3CF94-7BEB-87EE-9CF4-54E4C5365CA6}"/>
                  </a:ext>
                </a:extLst>
              </p:cNvPr>
              <p:cNvPicPr>
                <a:picLocks noChangeAspect="1"/>
              </p:cNvPicPr>
              <p:nvPr/>
            </p:nvPicPr>
            <p:blipFill>
              <a:blip r:embed="rId8" cstate="hqprint">
                <a:extLst>
                  <a:ext uri="{BEBA8EAE-BF5A-486C-A8C5-ECC9F3942E4B}">
                    <a14:imgProps xmlns:a14="http://schemas.microsoft.com/office/drawing/2010/main">
                      <a14:imgLayer r:embed="rId9">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9606960" y="3036365"/>
                <a:ext cx="1992044" cy="1495004"/>
              </a:xfrm>
              <a:prstGeom prst="rect">
                <a:avLst/>
              </a:prstGeom>
            </p:spPr>
          </p:pic>
          <p:cxnSp>
            <p:nvCxnSpPr>
              <p:cNvPr id="44" name="Straight Arrow Connector 43">
                <a:extLst>
                  <a:ext uri="{FF2B5EF4-FFF2-40B4-BE49-F238E27FC236}">
                    <a16:creationId xmlns:a16="http://schemas.microsoft.com/office/drawing/2014/main" id="{F6B1039C-C609-6031-374D-BC6082182E9F}"/>
                  </a:ext>
                </a:extLst>
              </p:cNvPr>
              <p:cNvCxnSpPr>
                <a:cxnSpLocks/>
              </p:cNvCxnSpPr>
              <p:nvPr/>
            </p:nvCxnSpPr>
            <p:spPr>
              <a:xfrm flipH="1">
                <a:off x="8551226" y="4416149"/>
                <a:ext cx="40493" cy="41832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43F5D3-B4E2-3E71-398A-5536EA8714D3}"/>
                  </a:ext>
                </a:extLst>
              </p:cNvPr>
              <p:cNvSpPr txBox="1"/>
              <p:nvPr/>
            </p:nvSpPr>
            <p:spPr>
              <a:xfrm>
                <a:off x="8323450" y="4147693"/>
                <a:ext cx="894501" cy="359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CD3</a:t>
                </a:r>
              </a:p>
            </p:txBody>
          </p:sp>
          <p:sp>
            <p:nvSpPr>
              <p:cNvPr id="46" name="TextBox 45">
                <a:extLst>
                  <a:ext uri="{FF2B5EF4-FFF2-40B4-BE49-F238E27FC236}">
                    <a16:creationId xmlns:a16="http://schemas.microsoft.com/office/drawing/2014/main" id="{54C4E371-0E4D-60B4-8944-3DF2A7875384}"/>
                  </a:ext>
                </a:extLst>
              </p:cNvPr>
              <p:cNvSpPr txBox="1"/>
              <p:nvPr/>
            </p:nvSpPr>
            <p:spPr>
              <a:xfrm>
                <a:off x="9337616" y="2573144"/>
                <a:ext cx="2289009" cy="3852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Myeloma cell death</a:t>
                </a:r>
              </a:p>
            </p:txBody>
          </p:sp>
          <p:sp>
            <p:nvSpPr>
              <p:cNvPr id="47" name="TextBox 46">
                <a:extLst>
                  <a:ext uri="{FF2B5EF4-FFF2-40B4-BE49-F238E27FC236}">
                    <a16:creationId xmlns:a16="http://schemas.microsoft.com/office/drawing/2014/main" id="{F3BAA540-FD9A-9209-F928-4107E03613CB}"/>
                  </a:ext>
                </a:extLst>
              </p:cNvPr>
              <p:cNvSpPr txBox="1"/>
              <p:nvPr/>
            </p:nvSpPr>
            <p:spPr>
              <a:xfrm>
                <a:off x="6906635" y="3097280"/>
                <a:ext cx="1445543"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Cytokines,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perforin, granzymes</a:t>
                </a:r>
              </a:p>
            </p:txBody>
          </p:sp>
          <p:sp>
            <p:nvSpPr>
              <p:cNvPr id="48" name="TextBox 47">
                <a:extLst>
                  <a:ext uri="{FF2B5EF4-FFF2-40B4-BE49-F238E27FC236}">
                    <a16:creationId xmlns:a16="http://schemas.microsoft.com/office/drawing/2014/main" id="{EFFBC4C7-BEAA-600C-9EB3-24C28DC7D83E}"/>
                  </a:ext>
                </a:extLst>
              </p:cNvPr>
              <p:cNvSpPr txBox="1"/>
              <p:nvPr/>
            </p:nvSpPr>
            <p:spPr>
              <a:xfrm>
                <a:off x="1415768" y="2248860"/>
                <a:ext cx="2425531" cy="6420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Elranatamab </a:t>
                </a:r>
                <a:br>
                  <a:rPr kumimoji="0" lang="en-US" sz="1200" b="1" i="0" u="none" strike="noStrike" kern="0" cap="none" spc="0" normalizeH="0" baseline="0" noProof="0">
                    <a:ln>
                      <a:noFill/>
                    </a:ln>
                    <a:solidFill>
                      <a:srgbClr val="000000"/>
                    </a:solidFill>
                    <a:effectLst/>
                    <a:uLnTx/>
                    <a:uFillTx/>
                    <a:latin typeface="Arial"/>
                    <a:cs typeface="Arial"/>
                    <a:sym typeface="Arial"/>
                  </a:rPr>
                </a:br>
                <a:r>
                  <a:rPr kumimoji="0" lang="en-US" sz="1200" b="1" i="0" u="none" strike="noStrike" kern="0" cap="none" spc="0" normalizeH="0" baseline="0" noProof="0">
                    <a:ln>
                      <a:noFill/>
                    </a:ln>
                    <a:solidFill>
                      <a:srgbClr val="000000"/>
                    </a:solidFill>
                    <a:effectLst/>
                    <a:uLnTx/>
                    <a:uFillTx/>
                    <a:latin typeface="Arial"/>
                    <a:cs typeface="Arial"/>
                    <a:sym typeface="Arial"/>
                  </a:rPr>
                  <a:t>(PF-06863135)</a:t>
                </a:r>
                <a:endParaRPr kumimoji="0" lang="en-US" sz="1200" b="1" i="0" u="none" strike="noStrike" kern="0" cap="none" spc="0" normalizeH="0" baseline="30000" noProof="0">
                  <a:ln>
                    <a:noFill/>
                  </a:ln>
                  <a:solidFill>
                    <a:srgbClr val="000000"/>
                  </a:solidFill>
                  <a:effectLst/>
                  <a:uLnTx/>
                  <a:uFillTx/>
                  <a:latin typeface="Arial"/>
                  <a:cs typeface="Arial"/>
                  <a:sym typeface="Arial"/>
                </a:endParaRPr>
              </a:p>
            </p:txBody>
          </p:sp>
          <p:pic>
            <p:nvPicPr>
              <p:cNvPr id="49" name="Picture 48">
                <a:extLst>
                  <a:ext uri="{FF2B5EF4-FFF2-40B4-BE49-F238E27FC236}">
                    <a16:creationId xmlns:a16="http://schemas.microsoft.com/office/drawing/2014/main" id="{01940DAE-20E7-14C8-703F-361BC9F4B213}"/>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rot="19907871">
                <a:off x="3925040" y="2575227"/>
                <a:ext cx="3339134" cy="2505981"/>
              </a:xfrm>
              <a:prstGeom prst="rect">
                <a:avLst/>
              </a:prstGeom>
            </p:spPr>
          </p:pic>
          <p:sp>
            <p:nvSpPr>
              <p:cNvPr id="50" name="Oval 49">
                <a:extLst>
                  <a:ext uri="{FF2B5EF4-FFF2-40B4-BE49-F238E27FC236}">
                    <a16:creationId xmlns:a16="http://schemas.microsoft.com/office/drawing/2014/main" id="{6482BCA0-D872-A8BD-FA33-2D1EB39EB363}"/>
                  </a:ext>
                </a:extLst>
              </p:cNvPr>
              <p:cNvSpPr/>
              <p:nvPr/>
            </p:nvSpPr>
            <p:spPr>
              <a:xfrm>
                <a:off x="3924802" y="1158705"/>
                <a:ext cx="5300868" cy="5300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51" name="Picture 50" descr="A grey curved line in a black background&#10;&#10;Description automatically generated">
                <a:extLst>
                  <a:ext uri="{FF2B5EF4-FFF2-40B4-BE49-F238E27FC236}">
                    <a16:creationId xmlns:a16="http://schemas.microsoft.com/office/drawing/2014/main" id="{34431056-717E-DF32-D9F5-46694D371CAE}"/>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006840">
                <a:off x="2551138" y="3201236"/>
                <a:ext cx="1700619" cy="763635"/>
              </a:xfrm>
              <a:prstGeom prst="rect">
                <a:avLst/>
              </a:prstGeom>
            </p:spPr>
          </p:pic>
          <p:sp>
            <p:nvSpPr>
              <p:cNvPr id="52" name="TextBox 51">
                <a:extLst>
                  <a:ext uri="{FF2B5EF4-FFF2-40B4-BE49-F238E27FC236}">
                    <a16:creationId xmlns:a16="http://schemas.microsoft.com/office/drawing/2014/main" id="{FAECA10B-F35C-99DA-E2C7-DB667C1A230E}"/>
                  </a:ext>
                </a:extLst>
              </p:cNvPr>
              <p:cNvSpPr txBox="1"/>
              <p:nvPr/>
            </p:nvSpPr>
            <p:spPr>
              <a:xfrm>
                <a:off x="8074945" y="2622909"/>
                <a:ext cx="933326" cy="359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BCMA</a:t>
                </a:r>
              </a:p>
            </p:txBody>
          </p:sp>
          <p:cxnSp>
            <p:nvCxnSpPr>
              <p:cNvPr id="53" name="Straight Arrow Connector 52">
                <a:extLst>
                  <a:ext uri="{FF2B5EF4-FFF2-40B4-BE49-F238E27FC236}">
                    <a16:creationId xmlns:a16="http://schemas.microsoft.com/office/drawing/2014/main" id="{39876D73-4A6D-DBD0-C5D8-3957381BDC2B}"/>
                  </a:ext>
                </a:extLst>
              </p:cNvPr>
              <p:cNvCxnSpPr>
                <a:cxnSpLocks/>
              </p:cNvCxnSpPr>
              <p:nvPr/>
            </p:nvCxnSpPr>
            <p:spPr>
              <a:xfrm flipH="1" flipV="1">
                <a:off x="7955280" y="2528257"/>
                <a:ext cx="222882" cy="16608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53" descr="A grey curved line in a black background&#10;&#10;Description automatically generated">
                <a:extLst>
                  <a:ext uri="{FF2B5EF4-FFF2-40B4-BE49-F238E27FC236}">
                    <a16:creationId xmlns:a16="http://schemas.microsoft.com/office/drawing/2014/main" id="{86016A3E-DA40-BE4B-9B15-4B1C6886BF0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006840">
                <a:off x="8221109" y="3197771"/>
                <a:ext cx="1700619" cy="763635"/>
              </a:xfrm>
              <a:prstGeom prst="rect">
                <a:avLst/>
              </a:prstGeom>
            </p:spPr>
          </p:pic>
        </p:grpSp>
      </p:grpSp>
    </p:spTree>
    <p:extLst>
      <p:ext uri="{BB962C8B-B14F-4D97-AF65-F5344CB8AC3E}">
        <p14:creationId xmlns:p14="http://schemas.microsoft.com/office/powerpoint/2010/main" val="265012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87682" y="1662961"/>
            <a:ext cx="11055390" cy="3227821"/>
          </a:xfrm>
        </p:spPr>
        <p:txBody>
          <a:bodyPr vert="horz" lIns="91440" tIns="45720" rIns="91440" bIns="45720" rtlCol="0" anchor="t">
            <a:noAutofit/>
          </a:bodyPr>
          <a:lstStyle/>
          <a:p>
            <a:pPr>
              <a:buSzPct val="100000"/>
            </a:pPr>
            <a:endParaRPr lang="en-US" sz="1600" dirty="0">
              <a:solidFill>
                <a:schemeClr val="tx1"/>
              </a:solidFill>
            </a:endParaRPr>
          </a:p>
          <a:p>
            <a:pPr>
              <a:buSzPct val="100000"/>
            </a:pPr>
            <a:r>
              <a:rPr lang="en-GB" sz="1600" dirty="0">
                <a:solidFill>
                  <a:schemeClr val="tx1"/>
                </a:solidFill>
                <a:ea typeface="+mn-lt"/>
                <a:cs typeface="+mn-lt"/>
              </a:rPr>
              <a:t>Although novel treatments have improved outcomes, RRMM remains challenging to treat, with high rates of relapse.  This highlights the need for new agents and combinations which may provide synergistic activity</a:t>
            </a:r>
            <a:endParaRPr lang="en-US" dirty="0">
              <a:solidFill>
                <a:schemeClr val="tx1"/>
              </a:solidFill>
            </a:endParaRPr>
          </a:p>
          <a:p>
            <a:pPr>
              <a:buSzPct val="100000"/>
            </a:pPr>
            <a:endParaRPr lang="en-US" sz="1600" dirty="0">
              <a:solidFill>
                <a:schemeClr val="tx1"/>
              </a:solidFill>
            </a:endParaRPr>
          </a:p>
          <a:p>
            <a:pPr>
              <a:buSzPct val="100000"/>
            </a:pPr>
            <a:r>
              <a:rPr lang="en-US" sz="1600" dirty="0">
                <a:solidFill>
                  <a:schemeClr val="tx1"/>
                </a:solidFill>
              </a:rPr>
              <a:t>MagnetisMM-20 was designed to</a:t>
            </a:r>
          </a:p>
          <a:p>
            <a:pPr lvl="1">
              <a:buSzPct val="100000"/>
            </a:pPr>
            <a:r>
              <a:rPr lang="en-US" sz="1600" dirty="0">
                <a:solidFill>
                  <a:schemeClr val="tx1"/>
                </a:solidFill>
              </a:rPr>
              <a:t>Assess safety and tolerability </a:t>
            </a:r>
            <a:r>
              <a:rPr lang="en-GB" sz="1600" dirty="0">
                <a:solidFill>
                  <a:schemeClr val="tx1"/>
                </a:solidFill>
                <a:effectLst/>
                <a:ea typeface="Times New Roman" panose="02020603050405020304" pitchFamily="18" charset="0"/>
              </a:rPr>
              <a:t>of elranatamab in combination with carfilzomib and dexamethasone, </a:t>
            </a:r>
            <a:r>
              <a:rPr lang="en-US" sz="1600" dirty="0">
                <a:solidFill>
                  <a:schemeClr val="tx1"/>
                </a:solidFill>
              </a:rPr>
              <a:t>and select a RP2D</a:t>
            </a:r>
          </a:p>
          <a:p>
            <a:pPr lvl="1">
              <a:buSzPct val="100000"/>
            </a:pPr>
            <a:r>
              <a:rPr lang="en-US" sz="1600" dirty="0">
                <a:solidFill>
                  <a:schemeClr val="tx1"/>
                </a:solidFill>
                <a:ea typeface="Times New Roman" panose="02020603050405020304" pitchFamily="18" charset="0"/>
              </a:rPr>
              <a:t>E</a:t>
            </a:r>
            <a:r>
              <a:rPr lang="en-GB" sz="1600" dirty="0">
                <a:solidFill>
                  <a:schemeClr val="tx1"/>
                </a:solidFill>
                <a:ea typeface="Times New Roman" panose="02020603050405020304" pitchFamily="18" charset="0"/>
              </a:rPr>
              <a:t>valuate efficacy of </a:t>
            </a:r>
            <a:r>
              <a:rPr lang="en-GB" sz="1600" dirty="0">
                <a:solidFill>
                  <a:schemeClr val="tx1"/>
                </a:solidFill>
                <a:effectLst/>
                <a:ea typeface="Times New Roman" panose="02020603050405020304" pitchFamily="18" charset="0"/>
              </a:rPr>
              <a:t>elranatamab in combination with carfilzomib and dexamethasone </a:t>
            </a:r>
            <a:endParaRPr lang="en-US" sz="1600" dirty="0">
              <a:solidFill>
                <a:schemeClr val="tx1"/>
              </a:solidFill>
              <a:effectLst/>
              <a:ea typeface="Times New Roman" panose="02020603050405020304" pitchFamily="18" charset="0"/>
            </a:endParaRPr>
          </a:p>
        </p:txBody>
      </p:sp>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p:txBody>
          <a:bodyPr/>
          <a:lstStyle/>
          <a:p>
            <a:r>
              <a:rPr lang="en-US"/>
              <a:t>Rationale and Objectives</a:t>
            </a:r>
          </a:p>
        </p:txBody>
      </p:sp>
      <p:sp>
        <p:nvSpPr>
          <p:cNvPr id="3" name="Content Placeholder 3">
            <a:extLst>
              <a:ext uri="{FF2B5EF4-FFF2-40B4-BE49-F238E27FC236}">
                <a16:creationId xmlns:a16="http://schemas.microsoft.com/office/drawing/2014/main" id="{0F928F56-159B-3763-E43D-AB464E80473F}"/>
              </a:ext>
            </a:extLst>
          </p:cNvPr>
          <p:cNvSpPr>
            <a:spLocks noGrp="1"/>
          </p:cNvSpPr>
          <p:nvPr>
            <p:ph sz="quarter" idx="14"/>
          </p:nvPr>
        </p:nvSpPr>
        <p:spPr>
          <a:xfrm>
            <a:off x="488952" y="6344985"/>
            <a:ext cx="11220449" cy="230832"/>
          </a:xfrm>
        </p:spPr>
        <p:txBody>
          <a:bodyPr/>
          <a:lstStyle/>
          <a:p>
            <a:r>
              <a:rPr lang="en-US" dirty="0">
                <a:solidFill>
                  <a:schemeClr val="tx1"/>
                </a:solidFill>
              </a:rPr>
              <a:t>BCMA=B-cell maturation antigen; RP2D=recommended phase 2 dose; RRMM=relapsed </a:t>
            </a:r>
            <a:r>
              <a:rPr lang="en-US" sz="900" dirty="0">
                <a:solidFill>
                  <a:schemeClr val="tx1"/>
                </a:solidFill>
              </a:rPr>
              <a:t>or refractory multiple myeloma</a:t>
            </a:r>
            <a:r>
              <a:rPr lang="en-US" dirty="0">
                <a:solidFill>
                  <a:schemeClr val="tx1"/>
                </a:solidFill>
              </a:rPr>
              <a:t> </a:t>
            </a:r>
          </a:p>
        </p:txBody>
      </p:sp>
    </p:spTree>
    <p:extLst>
      <p:ext uri="{BB962C8B-B14F-4D97-AF65-F5344CB8AC3E}">
        <p14:creationId xmlns:p14="http://schemas.microsoft.com/office/powerpoint/2010/main" val="286817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1">
            <a:extLst>
              <a:ext uri="{FF2B5EF4-FFF2-40B4-BE49-F238E27FC236}">
                <a16:creationId xmlns:a16="http://schemas.microsoft.com/office/drawing/2014/main" id="{06562C8D-CF49-4AA6-BCE3-49C04D737D53}"/>
              </a:ext>
            </a:extLst>
          </p:cNvPr>
          <p:cNvSpPr txBox="1">
            <a:spLocks/>
          </p:cNvSpPr>
          <p:nvPr/>
        </p:nvSpPr>
        <p:spPr>
          <a:xfrm>
            <a:off x="487680" y="1385639"/>
            <a:ext cx="11221720" cy="3534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600" dirty="0">
                <a:solidFill>
                  <a:schemeClr val="tx1"/>
                </a:solidFill>
                <a:ea typeface="Calibri" panose="020F0502020204030204" pitchFamily="34" charset="0"/>
              </a:rPr>
              <a:t>MagnetisMM-20 (NCT05675449) is an o</a:t>
            </a:r>
            <a:r>
              <a:rPr lang="en-US" sz="1600" dirty="0">
                <a:solidFill>
                  <a:schemeClr val="tx1"/>
                </a:solidFill>
                <a:effectLst/>
                <a:ea typeface="Calibri" panose="020F0502020204030204" pitchFamily="34" charset="0"/>
              </a:rPr>
              <a:t>pen-label, multicenter, non-randomized phase 1b study</a:t>
            </a:r>
          </a:p>
          <a:p>
            <a:r>
              <a:rPr lang="en-US" sz="1600" b="1" dirty="0">
                <a:solidFill>
                  <a:schemeClr val="tx1"/>
                </a:solidFill>
                <a:ea typeface="Calibri" panose="020F0502020204030204" pitchFamily="34" charset="0"/>
              </a:rPr>
              <a:t>Part 1</a:t>
            </a:r>
            <a:r>
              <a:rPr lang="en-US" sz="1600" dirty="0">
                <a:solidFill>
                  <a:schemeClr val="tx1"/>
                </a:solidFill>
                <a:ea typeface="Calibri" panose="020F0502020204030204" pitchFamily="34" charset="0"/>
              </a:rPr>
              <a:t> primary objective was to assess the tolerability and safety of elranatamab in combination with carfilzomib and dexamethasone to determine the RP2D of the combination</a:t>
            </a:r>
            <a:endParaRPr lang="en-US" sz="1600" dirty="0">
              <a:solidFill>
                <a:schemeClr val="tx1"/>
              </a:solidFill>
              <a:effectLst/>
              <a:ea typeface="Calibri" panose="020F0502020204030204" pitchFamily="34" charset="0"/>
            </a:endParaRPr>
          </a:p>
        </p:txBody>
      </p:sp>
      <p:sp>
        <p:nvSpPr>
          <p:cNvPr id="3" name="Title 2">
            <a:extLst>
              <a:ext uri="{FF2B5EF4-FFF2-40B4-BE49-F238E27FC236}">
                <a16:creationId xmlns:a16="http://schemas.microsoft.com/office/drawing/2014/main" id="{891536C0-159F-0E48-94A6-5B9434C6DE18}"/>
              </a:ext>
            </a:extLst>
          </p:cNvPr>
          <p:cNvSpPr>
            <a:spLocks noGrp="1"/>
          </p:cNvSpPr>
          <p:nvPr>
            <p:ph type="title"/>
          </p:nvPr>
        </p:nvSpPr>
        <p:spPr/>
        <p:txBody>
          <a:bodyPr/>
          <a:lstStyle/>
          <a:p>
            <a:r>
              <a:rPr lang="en-US" sz="2800" dirty="0"/>
              <a:t>MagnetisMM-20</a:t>
            </a:r>
            <a:endParaRPr lang="en-US" dirty="0">
              <a:solidFill>
                <a:schemeClr val="accent5"/>
              </a:solidFill>
            </a:endParaRPr>
          </a:p>
        </p:txBody>
      </p:sp>
      <p:sp>
        <p:nvSpPr>
          <p:cNvPr id="2" name="Slide Number Placeholder 1">
            <a:extLst>
              <a:ext uri="{FF2B5EF4-FFF2-40B4-BE49-F238E27FC236}">
                <a16:creationId xmlns:a16="http://schemas.microsoft.com/office/drawing/2014/main" id="{03BEFD0B-2505-214F-B35E-0B8023799FE5}"/>
              </a:ext>
            </a:extLst>
          </p:cNvPr>
          <p:cNvSpPr>
            <a:spLocks noGrp="1"/>
          </p:cNvSpPr>
          <p:nvPr>
            <p:ph type="sldNum" idx="4294967295"/>
          </p:nvPr>
        </p:nvSpPr>
        <p:spPr>
          <a:xfrm>
            <a:off x="11461750" y="6332538"/>
            <a:ext cx="730250" cy="525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lvl="0" algn="r"/>
            <a:fld id="{00000000-1234-1234-1234-123412341234}" type="slidenum">
              <a:rPr lang="en-US" smtClean="0"/>
              <a:pPr lvl="0" algn="r"/>
              <a:t>4</a:t>
            </a:fld>
            <a:endParaRPr lang="en-US"/>
          </a:p>
        </p:txBody>
      </p:sp>
      <p:sp>
        <p:nvSpPr>
          <p:cNvPr id="26" name="Rectangle 25">
            <a:extLst>
              <a:ext uri="{FF2B5EF4-FFF2-40B4-BE49-F238E27FC236}">
                <a16:creationId xmlns:a16="http://schemas.microsoft.com/office/drawing/2014/main" id="{61004194-188F-07E3-B5D5-C199DC6A41A9}"/>
              </a:ext>
            </a:extLst>
          </p:cNvPr>
          <p:cNvSpPr/>
          <p:nvPr/>
        </p:nvSpPr>
        <p:spPr>
          <a:xfrm>
            <a:off x="624089" y="2428509"/>
            <a:ext cx="4107398" cy="3230119"/>
          </a:xfrm>
          <a:prstGeom prst="rect">
            <a:avLst/>
          </a:prstGeom>
          <a:solidFill>
            <a:srgbClr val="D8E0E9"/>
          </a:solidFill>
          <a:ln w="12700">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B374469-2A80-E31E-CB03-7438D8BD35D5}"/>
              </a:ext>
            </a:extLst>
          </p:cNvPr>
          <p:cNvSpPr/>
          <p:nvPr/>
        </p:nvSpPr>
        <p:spPr>
          <a:xfrm>
            <a:off x="630223" y="2428564"/>
            <a:ext cx="4101264" cy="324000"/>
          </a:xfrm>
          <a:prstGeom prst="rect">
            <a:avLst/>
          </a:prstGeom>
          <a:solidFill>
            <a:srgbClr val="0000C9"/>
          </a:solidFill>
          <a:ln w="12700">
            <a:solidFill>
              <a:srgbClr val="0000C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t>Patients with RRMM</a:t>
            </a:r>
          </a:p>
        </p:txBody>
      </p:sp>
      <p:grpSp>
        <p:nvGrpSpPr>
          <p:cNvPr id="23" name="Group 22">
            <a:extLst>
              <a:ext uri="{FF2B5EF4-FFF2-40B4-BE49-F238E27FC236}">
                <a16:creationId xmlns:a16="http://schemas.microsoft.com/office/drawing/2014/main" id="{D6CFA408-8E2C-FBD5-4B63-703379945EB1}"/>
              </a:ext>
            </a:extLst>
          </p:cNvPr>
          <p:cNvGrpSpPr/>
          <p:nvPr/>
        </p:nvGrpSpPr>
        <p:grpSpPr>
          <a:xfrm>
            <a:off x="8429898" y="2428100"/>
            <a:ext cx="3155518" cy="3230937"/>
            <a:chOff x="8429898" y="2428100"/>
            <a:chExt cx="3155518" cy="3230937"/>
          </a:xfrm>
        </p:grpSpPr>
        <p:sp>
          <p:nvSpPr>
            <p:cNvPr id="17" name="Rectangle 16">
              <a:extLst>
                <a:ext uri="{FF2B5EF4-FFF2-40B4-BE49-F238E27FC236}">
                  <a16:creationId xmlns:a16="http://schemas.microsoft.com/office/drawing/2014/main" id="{18F1B3CA-D0BE-19E5-65D9-EDCD9DD8B579}"/>
                </a:ext>
              </a:extLst>
            </p:cNvPr>
            <p:cNvSpPr/>
            <p:nvPr/>
          </p:nvSpPr>
          <p:spPr>
            <a:xfrm>
              <a:off x="8429898" y="2428100"/>
              <a:ext cx="3134322" cy="3230936"/>
            </a:xfrm>
            <a:prstGeom prst="rect">
              <a:avLst/>
            </a:prstGeom>
            <a:solidFill>
              <a:srgbClr val="D8E0E9"/>
            </a:solidFill>
            <a:ln w="12700">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DEFA85-6E08-8C45-2D32-70E8276EA4E9}"/>
                </a:ext>
              </a:extLst>
            </p:cNvPr>
            <p:cNvSpPr/>
            <p:nvPr/>
          </p:nvSpPr>
          <p:spPr>
            <a:xfrm>
              <a:off x="8429899" y="2431179"/>
              <a:ext cx="3123582" cy="322261"/>
            </a:xfrm>
            <a:prstGeom prst="rect">
              <a:avLst/>
            </a:prstGeom>
            <a:solidFill>
              <a:srgbClr val="0000C9"/>
            </a:solidFill>
            <a:ln w="12700">
              <a:solidFill>
                <a:srgbClr val="0000C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bg1"/>
                  </a:solidFill>
                  <a:ea typeface="TimesNewRoman"/>
                  <a:cs typeface="Times New Roman" panose="02020603050405020304" pitchFamily="18" charset="0"/>
                </a:rPr>
                <a:t>Primary endpoint</a:t>
              </a:r>
              <a:endParaRPr lang="en-US" sz="1400" b="1">
                <a:solidFill>
                  <a:schemeClr val="bg1"/>
                </a:solidFill>
                <a:effectLst/>
                <a:ea typeface="TimesNewRoman"/>
                <a:cs typeface="Times New Roman" panose="02020603050405020304" pitchFamily="18" charset="0"/>
              </a:endParaRPr>
            </a:p>
          </p:txBody>
        </p:sp>
        <p:sp>
          <p:nvSpPr>
            <p:cNvPr id="20" name="Rectangle 19">
              <a:extLst>
                <a:ext uri="{FF2B5EF4-FFF2-40B4-BE49-F238E27FC236}">
                  <a16:creationId xmlns:a16="http://schemas.microsoft.com/office/drawing/2014/main" id="{AED1EFE7-F060-53FA-D428-EA76FD5EAD07}"/>
                </a:ext>
              </a:extLst>
            </p:cNvPr>
            <p:cNvSpPr/>
            <p:nvPr/>
          </p:nvSpPr>
          <p:spPr>
            <a:xfrm>
              <a:off x="8429947" y="3127974"/>
              <a:ext cx="3123582" cy="322261"/>
            </a:xfrm>
            <a:prstGeom prst="rect">
              <a:avLst/>
            </a:prstGeom>
            <a:solidFill>
              <a:srgbClr val="0000C9"/>
            </a:solidFill>
            <a:ln w="12700">
              <a:solidFill>
                <a:srgbClr val="0000C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bg1"/>
                  </a:solidFill>
                  <a:ea typeface="TimesNewRoman"/>
                  <a:cs typeface="Times New Roman" panose="02020603050405020304" pitchFamily="18" charset="0"/>
                </a:rPr>
                <a:t>Secondary endpoints</a:t>
              </a:r>
              <a:endParaRPr lang="en-US" sz="1400" b="1">
                <a:solidFill>
                  <a:schemeClr val="bg1"/>
                </a:solidFill>
                <a:effectLst/>
                <a:ea typeface="TimesNewRoman"/>
                <a:cs typeface="Times New Roman" panose="02020603050405020304" pitchFamily="18" charset="0"/>
              </a:endParaRPr>
            </a:p>
          </p:txBody>
        </p:sp>
        <p:sp>
          <p:nvSpPr>
            <p:cNvPr id="10" name="Content Placeholder 1">
              <a:extLst>
                <a:ext uri="{FF2B5EF4-FFF2-40B4-BE49-F238E27FC236}">
                  <a16:creationId xmlns:a16="http://schemas.microsoft.com/office/drawing/2014/main" id="{50599DD5-F08B-EF99-7AD8-A95FCFD2EEF4}"/>
                </a:ext>
              </a:extLst>
            </p:cNvPr>
            <p:cNvSpPr txBox="1">
              <a:spLocks/>
            </p:cNvSpPr>
            <p:nvPr/>
          </p:nvSpPr>
          <p:spPr>
            <a:xfrm>
              <a:off x="8429898" y="2778362"/>
              <a:ext cx="3155518" cy="36387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93663" indent="-93663">
                <a:spcBef>
                  <a:spcPts val="50"/>
                </a:spcBef>
                <a:spcAft>
                  <a:spcPts val="100"/>
                </a:spcAft>
                <a:tabLst>
                  <a:tab pos="93663" algn="l"/>
                </a:tabLst>
              </a:pPr>
              <a:r>
                <a:rPr lang="en-US" sz="1400">
                  <a:cs typeface="Arial" panose="020B0604020202020204" pitchFamily="34" charset="0"/>
                </a:rPr>
                <a:t>DLTs during DLT observation period</a:t>
              </a:r>
              <a:endParaRPr lang="en-US" sz="1400">
                <a:solidFill>
                  <a:schemeClr val="tx1"/>
                </a:solidFill>
              </a:endParaRPr>
            </a:p>
          </p:txBody>
        </p:sp>
        <p:sp>
          <p:nvSpPr>
            <p:cNvPr id="12" name="Content Placeholder 1">
              <a:extLst>
                <a:ext uri="{FF2B5EF4-FFF2-40B4-BE49-F238E27FC236}">
                  <a16:creationId xmlns:a16="http://schemas.microsoft.com/office/drawing/2014/main" id="{A1E3F5AA-3EEE-F6E0-C5A5-4A0D02934EFD}"/>
                </a:ext>
              </a:extLst>
            </p:cNvPr>
            <p:cNvSpPr txBox="1">
              <a:spLocks/>
            </p:cNvSpPr>
            <p:nvPr/>
          </p:nvSpPr>
          <p:spPr>
            <a:xfrm>
              <a:off x="8429898" y="3453645"/>
              <a:ext cx="3134322" cy="2205392"/>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93663" indent="-93663">
                <a:spcBef>
                  <a:spcPts val="50"/>
                </a:spcBef>
                <a:spcAft>
                  <a:spcPts val="100"/>
                </a:spcAft>
                <a:tabLst>
                  <a:tab pos="93663" algn="l"/>
                </a:tabLst>
              </a:pPr>
              <a:r>
                <a:rPr lang="en-US" sz="1400" dirty="0">
                  <a:cs typeface="Arial" panose="020B0604020202020204" pitchFamily="34" charset="0"/>
                </a:rPr>
                <a:t>AEs and laboratory abnormalities</a:t>
              </a:r>
            </a:p>
            <a:p>
              <a:pPr marL="93663" indent="-93663">
                <a:spcBef>
                  <a:spcPts val="50"/>
                </a:spcBef>
                <a:spcAft>
                  <a:spcPts val="100"/>
                </a:spcAft>
                <a:tabLst>
                  <a:tab pos="93663" algn="l"/>
                </a:tabLst>
              </a:pPr>
              <a:r>
                <a:rPr lang="en-US" sz="1400" dirty="0">
                  <a:solidFill>
                    <a:schemeClr val="tx1"/>
                  </a:solidFill>
                  <a:cs typeface="Arial" panose="020B0604020202020204" pitchFamily="34" charset="0"/>
                </a:rPr>
                <a:t>Best overall </a:t>
              </a:r>
              <a:r>
                <a:rPr lang="en-US" sz="1400" dirty="0" err="1">
                  <a:solidFill>
                    <a:schemeClr val="tx1"/>
                  </a:solidFill>
                  <a:cs typeface="Arial" panose="020B0604020202020204" pitchFamily="34" charset="0"/>
                </a:rPr>
                <a:t>response</a:t>
              </a:r>
              <a:r>
                <a:rPr lang="en-US" sz="1400" baseline="30000" dirty="0" err="1">
                  <a:solidFill>
                    <a:schemeClr val="tx1"/>
                  </a:solidFill>
                  <a:cs typeface="Arial" panose="020B0604020202020204" pitchFamily="34" charset="0"/>
                </a:rPr>
                <a:t>d</a:t>
              </a:r>
              <a:endParaRPr lang="en-US" sz="1400" dirty="0">
                <a:solidFill>
                  <a:schemeClr val="tx1"/>
                </a:solidFill>
                <a:cs typeface="Arial" panose="020B0604020202020204" pitchFamily="34" charset="0"/>
              </a:endParaRPr>
            </a:p>
            <a:p>
              <a:pPr marL="93663" indent="-93663">
                <a:spcBef>
                  <a:spcPts val="50"/>
                </a:spcBef>
                <a:spcAft>
                  <a:spcPts val="100"/>
                </a:spcAft>
                <a:tabLst>
                  <a:tab pos="93663" algn="l"/>
                </a:tabLst>
              </a:pPr>
              <a:r>
                <a:rPr lang="en-US" sz="1400" dirty="0" err="1">
                  <a:solidFill>
                    <a:schemeClr val="tx1"/>
                  </a:solidFill>
                  <a:cs typeface="Arial" panose="020B0604020202020204" pitchFamily="34" charset="0"/>
                </a:rPr>
                <a:t>ORR</a:t>
              </a:r>
              <a:r>
                <a:rPr lang="en-US" sz="1400" baseline="30000" dirty="0" err="1">
                  <a:solidFill>
                    <a:schemeClr val="tx1"/>
                  </a:solidFill>
                  <a:cs typeface="Arial" panose="020B0604020202020204" pitchFamily="34" charset="0"/>
                </a:rPr>
                <a:t>d</a:t>
              </a:r>
              <a:endParaRPr lang="en-US" sz="1400" dirty="0">
                <a:solidFill>
                  <a:schemeClr val="tx1"/>
                </a:solidFill>
                <a:cs typeface="Arial" panose="020B0604020202020204" pitchFamily="34" charset="0"/>
              </a:endParaRPr>
            </a:p>
            <a:p>
              <a:pPr marL="93663" indent="-93663">
                <a:spcBef>
                  <a:spcPts val="50"/>
                </a:spcBef>
                <a:spcAft>
                  <a:spcPts val="100"/>
                </a:spcAft>
                <a:tabLst>
                  <a:tab pos="93663" algn="l"/>
                </a:tabLst>
              </a:pPr>
              <a:r>
                <a:rPr lang="en-US" sz="1400" dirty="0">
                  <a:solidFill>
                    <a:schemeClr val="tx1"/>
                  </a:solidFill>
                  <a:cs typeface="Arial" panose="020B0604020202020204" pitchFamily="34" charset="0"/>
                </a:rPr>
                <a:t>CR rate</a:t>
              </a:r>
              <a:r>
                <a:rPr lang="en-US" sz="1400" baseline="30000" dirty="0">
                  <a:solidFill>
                    <a:schemeClr val="tx1"/>
                  </a:solidFill>
                  <a:cs typeface="Arial" panose="020B0604020202020204" pitchFamily="34" charset="0"/>
                </a:rPr>
                <a:t>d</a:t>
              </a:r>
              <a:endParaRPr lang="en-US" sz="1400" dirty="0">
                <a:solidFill>
                  <a:schemeClr val="tx1"/>
                </a:solidFill>
                <a:cs typeface="Arial" panose="020B0604020202020204" pitchFamily="34" charset="0"/>
              </a:endParaRPr>
            </a:p>
            <a:p>
              <a:pPr marL="93663" indent="-93663">
                <a:spcBef>
                  <a:spcPts val="50"/>
                </a:spcBef>
                <a:spcAft>
                  <a:spcPts val="100"/>
                </a:spcAft>
                <a:tabLst>
                  <a:tab pos="93663" algn="l"/>
                </a:tabLst>
              </a:pPr>
              <a:r>
                <a:rPr lang="en-US" sz="1400" dirty="0">
                  <a:solidFill>
                    <a:schemeClr val="tx1"/>
                  </a:solidFill>
                  <a:cs typeface="Arial" panose="020B0604020202020204" pitchFamily="34" charset="0"/>
                </a:rPr>
                <a:t>Time to event endpoints</a:t>
              </a:r>
            </a:p>
            <a:p>
              <a:pPr marL="93663" indent="-180000">
                <a:spcBef>
                  <a:spcPts val="50"/>
                </a:spcBef>
                <a:spcAft>
                  <a:spcPts val="100"/>
                </a:spcAft>
                <a:tabLst>
                  <a:tab pos="93663" algn="l"/>
                </a:tabLst>
              </a:pPr>
              <a:r>
                <a:rPr lang="en-US" sz="1400" dirty="0" err="1">
                  <a:solidFill>
                    <a:schemeClr val="tx1"/>
                  </a:solidFill>
                  <a:latin typeface="+mn-lt"/>
                  <a:cs typeface="Arial" panose="020B0604020202020204" pitchFamily="34" charset="0"/>
                </a:rPr>
                <a:t>TTR</a:t>
              </a:r>
              <a:r>
                <a:rPr lang="en-US" sz="1400" baseline="30000" dirty="0" err="1">
                  <a:solidFill>
                    <a:schemeClr val="tx1"/>
                  </a:solidFill>
                  <a:latin typeface="+mn-lt"/>
                  <a:cs typeface="Arial" panose="020B0604020202020204" pitchFamily="34" charset="0"/>
                </a:rPr>
                <a:t>d</a:t>
              </a:r>
              <a:endParaRPr lang="en-US" sz="1400" dirty="0">
                <a:solidFill>
                  <a:schemeClr val="tx1"/>
                </a:solidFill>
                <a:latin typeface="+mn-lt"/>
                <a:cs typeface="Arial" panose="020B0604020202020204" pitchFamily="34" charset="0"/>
              </a:endParaRPr>
            </a:p>
            <a:p>
              <a:pPr marL="367983" lvl="1" indent="-180000">
                <a:spcBef>
                  <a:spcPts val="50"/>
                </a:spcBef>
                <a:spcAft>
                  <a:spcPts val="100"/>
                </a:spcAft>
                <a:tabLst>
                  <a:tab pos="93663" algn="l"/>
                </a:tabLst>
              </a:pPr>
              <a:r>
                <a:rPr lang="en-US" sz="1400" dirty="0" err="1">
                  <a:solidFill>
                    <a:schemeClr val="tx1"/>
                  </a:solidFill>
                  <a:latin typeface="+mn-lt"/>
                  <a:cs typeface="Arial" panose="020B0604020202020204" pitchFamily="34" charset="0"/>
                </a:rPr>
                <a:t>DOR</a:t>
              </a:r>
              <a:r>
                <a:rPr lang="en-US" sz="1400" baseline="30000" dirty="0" err="1">
                  <a:solidFill>
                    <a:schemeClr val="tx1"/>
                  </a:solidFill>
                  <a:latin typeface="+mn-lt"/>
                  <a:cs typeface="Arial" panose="020B0604020202020204" pitchFamily="34" charset="0"/>
                </a:rPr>
                <a:t>d</a:t>
              </a:r>
              <a:endParaRPr lang="en-US" sz="1400" dirty="0">
                <a:solidFill>
                  <a:schemeClr val="tx1"/>
                </a:solidFill>
                <a:latin typeface="+mn-lt"/>
                <a:cs typeface="Arial" panose="020B0604020202020204" pitchFamily="34" charset="0"/>
              </a:endParaRPr>
            </a:p>
            <a:p>
              <a:pPr marL="367983" lvl="1" indent="-180000">
                <a:spcBef>
                  <a:spcPts val="50"/>
                </a:spcBef>
                <a:spcAft>
                  <a:spcPts val="100"/>
                </a:spcAft>
                <a:tabLst>
                  <a:tab pos="93663" algn="l"/>
                </a:tabLst>
              </a:pPr>
              <a:r>
                <a:rPr lang="en-US" sz="1400" dirty="0" err="1">
                  <a:solidFill>
                    <a:schemeClr val="tx1"/>
                  </a:solidFill>
                  <a:latin typeface="+mn-lt"/>
                  <a:cs typeface="Arial" panose="020B0604020202020204" pitchFamily="34" charset="0"/>
                </a:rPr>
                <a:t>PFS</a:t>
              </a:r>
              <a:r>
                <a:rPr lang="en-US" sz="1400" baseline="30000" dirty="0" err="1">
                  <a:solidFill>
                    <a:schemeClr val="tx1"/>
                  </a:solidFill>
                  <a:latin typeface="+mn-lt"/>
                  <a:cs typeface="Arial" panose="020B0604020202020204" pitchFamily="34" charset="0"/>
                </a:rPr>
                <a:t>d</a:t>
              </a:r>
              <a:endParaRPr lang="en-US" sz="1400" dirty="0">
                <a:solidFill>
                  <a:schemeClr val="tx1"/>
                </a:solidFill>
                <a:latin typeface="+mn-lt"/>
                <a:cs typeface="Arial" panose="020B0604020202020204" pitchFamily="34" charset="0"/>
              </a:endParaRPr>
            </a:p>
            <a:p>
              <a:pPr marL="367983" lvl="1" indent="-180000">
                <a:spcBef>
                  <a:spcPts val="50"/>
                </a:spcBef>
                <a:spcAft>
                  <a:spcPts val="100"/>
                </a:spcAft>
                <a:tabLst>
                  <a:tab pos="93663" algn="l"/>
                </a:tabLst>
              </a:pPr>
              <a:r>
                <a:rPr lang="en-US" sz="1400" dirty="0">
                  <a:solidFill>
                    <a:schemeClr val="tx1"/>
                  </a:solidFill>
                  <a:latin typeface="+mn-lt"/>
                  <a:cs typeface="Arial" panose="020B0604020202020204" pitchFamily="34" charset="0"/>
                </a:rPr>
                <a:t>OS</a:t>
              </a:r>
              <a:endParaRPr lang="en-GB" sz="1400" dirty="0">
                <a:solidFill>
                  <a:schemeClr val="tx1"/>
                </a:solidFill>
                <a:latin typeface="+mn-lt"/>
                <a:cs typeface="Arial" panose="020B0604020202020204" pitchFamily="34" charset="0"/>
              </a:endParaRPr>
            </a:p>
            <a:p>
              <a:pPr marL="285750" indent="-285750"/>
              <a:endParaRPr lang="en-US" sz="1400" dirty="0">
                <a:solidFill>
                  <a:schemeClr val="tx1"/>
                </a:solidFill>
              </a:endParaRPr>
            </a:p>
          </p:txBody>
        </p:sp>
      </p:grpSp>
      <p:sp>
        <p:nvSpPr>
          <p:cNvPr id="32" name="Content Placeholder 1">
            <a:extLst>
              <a:ext uri="{FF2B5EF4-FFF2-40B4-BE49-F238E27FC236}">
                <a16:creationId xmlns:a16="http://schemas.microsoft.com/office/drawing/2014/main" id="{65BBB351-BDF2-5258-62C6-E2BB1B10614A}"/>
              </a:ext>
            </a:extLst>
          </p:cNvPr>
          <p:cNvSpPr>
            <a:spLocks noGrp="1"/>
          </p:cNvSpPr>
          <p:nvPr>
            <p:ph sz="quarter" idx="13"/>
          </p:nvPr>
        </p:nvSpPr>
        <p:spPr>
          <a:xfrm>
            <a:off x="617146" y="2814896"/>
            <a:ext cx="4060541" cy="2744971"/>
          </a:xfrm>
        </p:spPr>
        <p:txBody>
          <a:bodyPr/>
          <a:lstStyle/>
          <a:p>
            <a:pPr marL="0" indent="0">
              <a:buSzPct val="100000"/>
              <a:buNone/>
            </a:pPr>
            <a:r>
              <a:rPr lang="en-US" sz="1400" b="1">
                <a:effectLst/>
                <a:ea typeface="Times New Roman" panose="02020603050405020304" pitchFamily="18" charset="0"/>
              </a:rPr>
              <a:t>Key inclusion criteria</a:t>
            </a:r>
          </a:p>
          <a:p>
            <a:pPr marL="93663" indent="-93663" algn="l">
              <a:spcBef>
                <a:spcPts val="50"/>
              </a:spcBef>
              <a:spcAft>
                <a:spcPts val="100"/>
              </a:spcAft>
              <a:buFont typeface="Arial" panose="020B0604020202020204" pitchFamily="34" charset="0"/>
              <a:buChar char="•"/>
              <a:tabLst>
                <a:tab pos="93663" algn="l"/>
              </a:tabLst>
            </a:pPr>
            <a:r>
              <a:rPr lang="en-US" sz="1400">
                <a:cs typeface="Arial" panose="020B0604020202020204" pitchFamily="34" charset="0"/>
              </a:rPr>
              <a:t>1-3 prior lines of therapy</a:t>
            </a:r>
          </a:p>
          <a:p>
            <a:pPr marL="93663" indent="-93663" algn="l">
              <a:spcBef>
                <a:spcPts val="50"/>
              </a:spcBef>
              <a:spcAft>
                <a:spcPts val="100"/>
              </a:spcAft>
              <a:buFont typeface="Arial" panose="020B0604020202020204" pitchFamily="34" charset="0"/>
              <a:buChar char="•"/>
              <a:tabLst>
                <a:tab pos="93663" algn="l"/>
              </a:tabLst>
            </a:pPr>
            <a:r>
              <a:rPr lang="en-US" sz="1400">
                <a:cs typeface="Arial" panose="020B0604020202020204" pitchFamily="34" charset="0"/>
              </a:rPr>
              <a:t>Relapsed or refractory to last line of </a:t>
            </a:r>
            <a:r>
              <a:rPr lang="en-US" sz="1400" err="1">
                <a:cs typeface="Arial" panose="020B0604020202020204" pitchFamily="34" charset="0"/>
              </a:rPr>
              <a:t>therapy</a:t>
            </a:r>
            <a:r>
              <a:rPr lang="en-US" sz="1400" baseline="30000" err="1">
                <a:cs typeface="Arial" panose="020B0604020202020204" pitchFamily="34" charset="0"/>
              </a:rPr>
              <a:t>a</a:t>
            </a:r>
            <a:endParaRPr lang="en-US" sz="1400" baseline="30000">
              <a:cs typeface="Arial" panose="020B0604020202020204" pitchFamily="34" charset="0"/>
            </a:endParaRPr>
          </a:p>
          <a:p>
            <a:pPr marL="93663" indent="-93663" algn="l">
              <a:spcBef>
                <a:spcPts val="50"/>
              </a:spcBef>
              <a:spcAft>
                <a:spcPts val="100"/>
              </a:spcAft>
              <a:buFont typeface="Arial" panose="020B0604020202020204" pitchFamily="34" charset="0"/>
              <a:buChar char="•"/>
              <a:tabLst>
                <a:tab pos="93663" algn="l"/>
              </a:tabLst>
            </a:pPr>
            <a:r>
              <a:rPr lang="en-US" sz="1400">
                <a:solidFill>
                  <a:schemeClr val="tx1"/>
                </a:solidFill>
                <a:cs typeface="Arial" panose="020B0604020202020204" pitchFamily="34" charset="0"/>
              </a:rPr>
              <a:t>ECOG PS 0-1</a:t>
            </a:r>
          </a:p>
          <a:p>
            <a:pPr marL="93663" indent="-93663" algn="l">
              <a:spcBef>
                <a:spcPts val="50"/>
              </a:spcBef>
              <a:spcAft>
                <a:spcPts val="100"/>
              </a:spcAft>
              <a:buFont typeface="Arial" panose="020B0604020202020204" pitchFamily="34" charset="0"/>
              <a:buChar char="•"/>
              <a:tabLst>
                <a:tab pos="93663" algn="l"/>
              </a:tabLst>
            </a:pPr>
            <a:r>
              <a:rPr lang="en-US" sz="1400">
                <a:solidFill>
                  <a:schemeClr val="tx1"/>
                </a:solidFill>
                <a:cs typeface="Arial" panose="020B0604020202020204" pitchFamily="34" charset="0"/>
              </a:rPr>
              <a:t>Prior therapy with carfilzomib allowed if:</a:t>
            </a:r>
          </a:p>
          <a:p>
            <a:pPr marL="367983" lvl="1" indent="-180000">
              <a:spcBef>
                <a:spcPts val="50"/>
              </a:spcBef>
              <a:spcAft>
                <a:spcPts val="100"/>
              </a:spcAft>
              <a:tabLst>
                <a:tab pos="93663" algn="l"/>
              </a:tabLst>
            </a:pPr>
            <a:r>
              <a:rPr lang="en-US" sz="1400">
                <a:latin typeface="+mn-lt"/>
                <a:cs typeface="Arial" panose="020B0604020202020204" pitchFamily="34" charset="0"/>
              </a:rPr>
              <a:t>≥PR to most recent therapy with carfilzomib</a:t>
            </a:r>
          </a:p>
          <a:p>
            <a:pPr marL="367983" lvl="1" indent="-180000">
              <a:spcBef>
                <a:spcPts val="50"/>
              </a:spcBef>
              <a:spcAft>
                <a:spcPts val="100"/>
              </a:spcAft>
              <a:tabLst>
                <a:tab pos="93663" algn="l"/>
              </a:tabLst>
            </a:pPr>
            <a:r>
              <a:rPr lang="en-US" sz="1400">
                <a:latin typeface="+mn-lt"/>
                <a:cs typeface="Arial" panose="020B0604020202020204" pitchFamily="34" charset="0"/>
              </a:rPr>
              <a:t>Did not relapse within 60 days from discontinuation of carfilzomib</a:t>
            </a:r>
          </a:p>
          <a:p>
            <a:pPr marL="367983" lvl="1" indent="-180000">
              <a:spcBef>
                <a:spcPts val="50"/>
              </a:spcBef>
              <a:spcAft>
                <a:spcPts val="100"/>
              </a:spcAft>
              <a:tabLst>
                <a:tab pos="93663" algn="l"/>
              </a:tabLst>
            </a:pPr>
            <a:r>
              <a:rPr lang="en-US" sz="1400">
                <a:latin typeface="+mn-lt"/>
                <a:cs typeface="Arial" panose="020B0604020202020204" pitchFamily="34" charset="0"/>
              </a:rPr>
              <a:t>≥6 months carfilzomib-treatment free interval</a:t>
            </a:r>
          </a:p>
          <a:p>
            <a:pPr marL="0" lvl="3" indent="0">
              <a:spcBef>
                <a:spcPts val="50"/>
              </a:spcBef>
              <a:spcAft>
                <a:spcPts val="100"/>
              </a:spcAft>
              <a:buNone/>
              <a:tabLst>
                <a:tab pos="93663" algn="l"/>
              </a:tabLst>
            </a:pPr>
            <a:r>
              <a:rPr lang="en-US" sz="1400" b="1">
                <a:solidFill>
                  <a:schemeClr val="tx1"/>
                </a:solidFill>
                <a:latin typeface="+mn-lt"/>
                <a:cs typeface="Arial" panose="020B0604020202020204" pitchFamily="34" charset="0"/>
              </a:rPr>
              <a:t>Key exclusion criteria</a:t>
            </a:r>
          </a:p>
          <a:p>
            <a:pPr marL="93663" lvl="2" indent="-93663">
              <a:spcBef>
                <a:spcPts val="50"/>
              </a:spcBef>
              <a:spcAft>
                <a:spcPts val="100"/>
              </a:spcAft>
              <a:buClr>
                <a:schemeClr val="accent1"/>
              </a:buClr>
              <a:tabLst>
                <a:tab pos="93663" algn="l"/>
              </a:tabLst>
            </a:pPr>
            <a:r>
              <a:rPr lang="en-US" sz="1400">
                <a:solidFill>
                  <a:schemeClr val="tx1"/>
                </a:solidFill>
                <a:latin typeface="+mn-lt"/>
                <a:cs typeface="Arial" panose="020B0604020202020204" pitchFamily="34" charset="0"/>
              </a:rPr>
              <a:t>Any previous anti-BCMA directed therapy</a:t>
            </a:r>
            <a:endParaRPr lang="en-GB" sz="1400">
              <a:solidFill>
                <a:schemeClr val="tx1"/>
              </a:solidFill>
              <a:latin typeface="+mn-lt"/>
              <a:cs typeface="Arial" panose="020B0604020202020204" pitchFamily="34" charset="0"/>
            </a:endParaRPr>
          </a:p>
          <a:p>
            <a:pPr marL="285750" indent="-285750">
              <a:buFont typeface="Arial" panose="020B0604020202020204" pitchFamily="34" charset="0"/>
              <a:buChar char="•"/>
            </a:pPr>
            <a:endParaRPr lang="en-US" sz="1400" b="0" i="0">
              <a:solidFill>
                <a:schemeClr val="tx1"/>
              </a:solidFill>
              <a:effectLst/>
            </a:endParaRPr>
          </a:p>
        </p:txBody>
      </p:sp>
      <p:sp>
        <p:nvSpPr>
          <p:cNvPr id="9" name="Text Placeholder 8">
            <a:extLst>
              <a:ext uri="{FF2B5EF4-FFF2-40B4-BE49-F238E27FC236}">
                <a16:creationId xmlns:a16="http://schemas.microsoft.com/office/drawing/2014/main" id="{68048332-6A14-4E6C-B593-DE7EAF8702D1}"/>
              </a:ext>
            </a:extLst>
          </p:cNvPr>
          <p:cNvSpPr>
            <a:spLocks noGrp="1"/>
          </p:cNvSpPr>
          <p:nvPr>
            <p:ph sz="quarter" idx="14"/>
          </p:nvPr>
        </p:nvSpPr>
        <p:spPr>
          <a:xfrm>
            <a:off x="488952" y="5867931"/>
            <a:ext cx="11220449" cy="707886"/>
          </a:xfrm>
        </p:spPr>
        <p:txBody>
          <a:bodyPr/>
          <a:lstStyle/>
          <a:p>
            <a:pPr>
              <a:spcBef>
                <a:spcPts val="0"/>
              </a:spcBef>
            </a:pPr>
            <a:r>
              <a:rPr lang="en-US" sz="800" baseline="30000" dirty="0">
                <a:solidFill>
                  <a:schemeClr val="tx1"/>
                </a:solidFill>
              </a:rPr>
              <a:t>a </a:t>
            </a:r>
            <a:r>
              <a:rPr lang="en-US" sz="800" dirty="0">
                <a:solidFill>
                  <a:schemeClr val="tx1"/>
                </a:solidFill>
              </a:rPr>
              <a:t>Relapsed MM is the recurrence of disease after a prior response, as defined by IMWG criteria for clinical relapse. Refractory was defined as disease progression while on therapy or within 60 days of last dose in any line, regardless of response; </a:t>
            </a:r>
            <a:r>
              <a:rPr lang="en-US" sz="800" spc="-30" baseline="30000" dirty="0">
                <a:solidFill>
                  <a:schemeClr val="tx1"/>
                </a:solidFill>
                <a:cs typeface="Times New Roman" panose="02020603050405020304" pitchFamily="18" charset="0"/>
              </a:rPr>
              <a:t>b</a:t>
            </a:r>
            <a:r>
              <a:rPr lang="en-US" sz="800" dirty="0">
                <a:solidFill>
                  <a:schemeClr val="tx1"/>
                </a:solidFill>
              </a:rPr>
              <a:t> 1</a:t>
            </a:r>
            <a:r>
              <a:rPr lang="en-GB" sz="800" dirty="0">
                <a:solidFill>
                  <a:schemeClr val="tx1"/>
                </a:solidFill>
              </a:rPr>
              <a:t>2 mg and 32 mg SC; </a:t>
            </a:r>
            <a:r>
              <a:rPr lang="en-GB" sz="800" baseline="30000" dirty="0">
                <a:solidFill>
                  <a:schemeClr val="tx1"/>
                </a:solidFill>
              </a:rPr>
              <a:t>c </a:t>
            </a:r>
            <a:r>
              <a:rPr lang="en-GB" sz="800" dirty="0">
                <a:solidFill>
                  <a:schemeClr val="tx1"/>
                </a:solidFill>
              </a:rPr>
              <a:t>Carfilzomib dose on C1D1 is 20 mg/m</a:t>
            </a:r>
            <a:r>
              <a:rPr lang="en-GB" sz="800" baseline="30000" dirty="0">
                <a:solidFill>
                  <a:schemeClr val="tx1"/>
                </a:solidFill>
              </a:rPr>
              <a:t>2</a:t>
            </a:r>
            <a:r>
              <a:rPr lang="en-GB" sz="800" dirty="0">
                <a:solidFill>
                  <a:schemeClr val="tx1"/>
                </a:solidFill>
              </a:rPr>
              <a:t> and, if tolerated, is increased to 70 mg/m</a:t>
            </a:r>
            <a:r>
              <a:rPr lang="en-GB" sz="800" baseline="30000" dirty="0">
                <a:solidFill>
                  <a:schemeClr val="tx1"/>
                </a:solidFill>
              </a:rPr>
              <a:t>2</a:t>
            </a:r>
            <a:r>
              <a:rPr lang="en-GB" sz="800" dirty="0">
                <a:solidFill>
                  <a:schemeClr val="tx1"/>
                </a:solidFill>
              </a:rPr>
              <a:t>;  </a:t>
            </a:r>
            <a:r>
              <a:rPr lang="en-GB" sz="800" baseline="30000" dirty="0">
                <a:solidFill>
                  <a:schemeClr val="tx1"/>
                </a:solidFill>
              </a:rPr>
              <a:t>d </a:t>
            </a:r>
            <a:r>
              <a:rPr lang="en-US" sz="800" dirty="0">
                <a:solidFill>
                  <a:schemeClr val="tx1"/>
                </a:solidFill>
              </a:rPr>
              <a:t>By investigator assessment per IMWG response criteria (</a:t>
            </a:r>
            <a:r>
              <a:rPr lang="it-IT" sz="800" dirty="0">
                <a:solidFill>
                  <a:schemeClr val="tx1"/>
                </a:solidFill>
              </a:rPr>
              <a:t>Kumar S, et al. Lancet Oncol 2016;17:e328-e346)</a:t>
            </a:r>
            <a:br>
              <a:rPr lang="en-US" sz="800" dirty="0">
                <a:solidFill>
                  <a:schemeClr val="tx1"/>
                </a:solidFill>
              </a:rPr>
            </a:br>
            <a:r>
              <a:rPr lang="en-US" sz="800" dirty="0">
                <a:solidFill>
                  <a:schemeClr val="tx1"/>
                </a:solidFill>
              </a:rPr>
              <a:t>AE=adverse event; BCMA=B-cell maturation antigen; CR=complete response; DLT=dose-limiting toxicity; DOR=duration of response; ECOG PS=Eastern Cooperative Oncology Group performance status; IMWG=International Myeloma Working Group; C=cycle; D=day; MM=multiple myeloma; ORR=objective response rate; OS=overall survival; PFS=progression-free survival; PR=partial response; QW=weekly; RP2D=recommended phase 2 dose; RRMM=relapsed or refractory multiple myeloma; SC=subcutaneous; TTR=time to response</a:t>
            </a:r>
          </a:p>
        </p:txBody>
      </p:sp>
      <p:cxnSp>
        <p:nvCxnSpPr>
          <p:cNvPr id="13" name="Straight Connector 12">
            <a:extLst>
              <a:ext uri="{FF2B5EF4-FFF2-40B4-BE49-F238E27FC236}">
                <a16:creationId xmlns:a16="http://schemas.microsoft.com/office/drawing/2014/main" id="{E01F4F6C-59F0-3889-2AC3-29D86952F2B1}"/>
              </a:ext>
            </a:extLst>
          </p:cNvPr>
          <p:cNvCxnSpPr>
            <a:cxnSpLocks/>
          </p:cNvCxnSpPr>
          <p:nvPr/>
        </p:nvCxnSpPr>
        <p:spPr>
          <a:xfrm flipV="1">
            <a:off x="4731487" y="4043568"/>
            <a:ext cx="345712" cy="1"/>
          </a:xfrm>
          <a:prstGeom prst="line">
            <a:avLst/>
          </a:prstGeom>
          <a:ln w="38100">
            <a:solidFill>
              <a:srgbClr val="0000C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87B3E4-354D-786D-38E0-A3B112EC27DC}"/>
              </a:ext>
            </a:extLst>
          </p:cNvPr>
          <p:cNvCxnSpPr>
            <a:cxnSpLocks/>
          </p:cNvCxnSpPr>
          <p:nvPr/>
        </p:nvCxnSpPr>
        <p:spPr>
          <a:xfrm flipH="1">
            <a:off x="8052094" y="4043568"/>
            <a:ext cx="377804" cy="0"/>
          </a:xfrm>
          <a:prstGeom prst="line">
            <a:avLst/>
          </a:prstGeom>
          <a:ln w="38100">
            <a:solidFill>
              <a:srgbClr val="0000C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C7063FB-1763-D8FB-E769-F38749753553}"/>
              </a:ext>
            </a:extLst>
          </p:cNvPr>
          <p:cNvGrpSpPr/>
          <p:nvPr/>
        </p:nvGrpSpPr>
        <p:grpSpPr>
          <a:xfrm>
            <a:off x="5099195" y="3053568"/>
            <a:ext cx="2952899" cy="1980000"/>
            <a:chOff x="5099195" y="3179568"/>
            <a:chExt cx="2952899" cy="1980000"/>
          </a:xfrm>
        </p:grpSpPr>
        <p:grpSp>
          <p:nvGrpSpPr>
            <p:cNvPr id="33" name="Group 32">
              <a:extLst>
                <a:ext uri="{FF2B5EF4-FFF2-40B4-BE49-F238E27FC236}">
                  <a16:creationId xmlns:a16="http://schemas.microsoft.com/office/drawing/2014/main" id="{0C8E17E6-26A3-63CD-00C9-3D7DA5756A3C}"/>
                </a:ext>
              </a:extLst>
            </p:cNvPr>
            <p:cNvGrpSpPr/>
            <p:nvPr/>
          </p:nvGrpSpPr>
          <p:grpSpPr>
            <a:xfrm>
              <a:off x="5099195" y="3179568"/>
              <a:ext cx="1476000" cy="1980000"/>
              <a:chOff x="5025717" y="3289104"/>
              <a:chExt cx="1296000" cy="1755607"/>
            </a:xfrm>
          </p:grpSpPr>
          <p:sp>
            <p:nvSpPr>
              <p:cNvPr id="5" name="Rectangle 4">
                <a:extLst>
                  <a:ext uri="{FF2B5EF4-FFF2-40B4-BE49-F238E27FC236}">
                    <a16:creationId xmlns:a16="http://schemas.microsoft.com/office/drawing/2014/main" id="{BF06666A-8B46-24D0-F54C-5C9AE35ED095}"/>
                  </a:ext>
                </a:extLst>
              </p:cNvPr>
              <p:cNvSpPr/>
              <p:nvPr/>
            </p:nvSpPr>
            <p:spPr>
              <a:xfrm>
                <a:off x="5025717" y="3289104"/>
                <a:ext cx="1296000" cy="1755607"/>
              </a:xfrm>
              <a:prstGeom prst="rect">
                <a:avLst/>
              </a:prstGeom>
              <a:solidFill>
                <a:schemeClr val="accent5">
                  <a:lumMod val="20000"/>
                  <a:lumOff val="80000"/>
                </a:schemeClr>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a:solidFill>
                    <a:schemeClr val="tx1"/>
                  </a:solidFill>
                  <a:effectLst/>
                  <a:ea typeface="Times New Roman" panose="02020603050405020304" pitchFamily="18" charset="0"/>
                </a:endParaRPr>
              </a:p>
              <a:p>
                <a:pPr algn="ctr"/>
                <a:endParaRPr lang="en-US" sz="1400" b="1" dirty="0">
                  <a:solidFill>
                    <a:schemeClr val="tx1"/>
                  </a:solidFill>
                  <a:ea typeface="Times New Roman" panose="02020603050405020304" pitchFamily="18" charset="0"/>
                </a:endParaRPr>
              </a:p>
              <a:p>
                <a:r>
                  <a:rPr lang="en-US" sz="1200" dirty="0">
                    <a:solidFill>
                      <a:schemeClr val="tx1"/>
                    </a:solidFill>
                    <a:effectLst/>
                    <a:ea typeface="Times New Roman" panose="02020603050405020304" pitchFamily="18" charset="0"/>
                  </a:rPr>
                  <a:t>Elranatamab step-up </a:t>
                </a:r>
                <a:r>
                  <a:rPr lang="en-US" sz="1200" dirty="0" err="1">
                    <a:solidFill>
                      <a:schemeClr val="tx1"/>
                    </a:solidFill>
                    <a:effectLst/>
                    <a:ea typeface="Times New Roman" panose="02020603050405020304" pitchFamily="18" charset="0"/>
                  </a:rPr>
                  <a:t>doses</a:t>
                </a:r>
                <a:r>
                  <a:rPr lang="en-US" sz="1200" baseline="30000" dirty="0" err="1">
                    <a:solidFill>
                      <a:schemeClr val="tx1"/>
                    </a:solidFill>
                    <a:effectLst/>
                    <a:ea typeface="Times New Roman" panose="02020603050405020304" pitchFamily="18" charset="0"/>
                  </a:rPr>
                  <a:t>b</a:t>
                </a:r>
                <a:endParaRPr lang="en-US" sz="1200" dirty="0">
                  <a:solidFill>
                    <a:schemeClr val="tx1"/>
                  </a:solidFill>
                  <a:effectLst/>
                  <a:ea typeface="Times New Roman" panose="02020603050405020304" pitchFamily="18" charset="0"/>
                </a:endParaRPr>
              </a:p>
              <a:p>
                <a:pPr marL="0" indent="0">
                  <a:lnSpc>
                    <a:spcPct val="110000"/>
                  </a:lnSpc>
                  <a:buSzPct val="100000"/>
                  <a:buNone/>
                </a:pPr>
                <a:r>
                  <a:rPr lang="en-US" sz="1200" dirty="0">
                    <a:solidFill>
                      <a:schemeClr val="tx1"/>
                    </a:solidFill>
                    <a:effectLst/>
                    <a:ea typeface="Times New Roman" panose="02020603050405020304" pitchFamily="18" charset="0"/>
                  </a:rPr>
                  <a:t>followed by:</a:t>
                </a:r>
              </a:p>
              <a:p>
                <a:pPr marL="0" indent="0">
                  <a:lnSpc>
                    <a:spcPct val="110000"/>
                  </a:lnSpc>
                  <a:buSzPct val="100000"/>
                  <a:buNone/>
                </a:pPr>
                <a:r>
                  <a:rPr lang="en-US" sz="1200" dirty="0">
                    <a:solidFill>
                      <a:schemeClr val="tx1"/>
                    </a:solidFill>
                    <a:effectLst/>
                    <a:ea typeface="Times New Roman" panose="02020603050405020304" pitchFamily="18" charset="0"/>
                  </a:rPr>
                  <a:t>Elranatamab </a:t>
                </a:r>
              </a:p>
              <a:p>
                <a:pPr marL="0" indent="0">
                  <a:lnSpc>
                    <a:spcPct val="110000"/>
                  </a:lnSpc>
                  <a:buSzPct val="100000"/>
                  <a:buNone/>
                </a:pPr>
                <a:r>
                  <a:rPr lang="en-US" sz="1200" b="1" dirty="0">
                    <a:solidFill>
                      <a:schemeClr val="tx1"/>
                    </a:solidFill>
                    <a:effectLst/>
                    <a:ea typeface="Times New Roman" panose="02020603050405020304" pitchFamily="18" charset="0"/>
                  </a:rPr>
                  <a:t>44</a:t>
                </a:r>
                <a:r>
                  <a:rPr lang="en-US" sz="1200" dirty="0">
                    <a:solidFill>
                      <a:schemeClr val="tx1"/>
                    </a:solidFill>
                    <a:effectLst/>
                    <a:ea typeface="Times New Roman" panose="02020603050405020304" pitchFamily="18" charset="0"/>
                  </a:rPr>
                  <a:t> </a:t>
                </a:r>
                <a:r>
                  <a:rPr lang="en-US" sz="1200" b="1" dirty="0">
                    <a:solidFill>
                      <a:schemeClr val="tx1"/>
                    </a:solidFill>
                    <a:effectLst/>
                    <a:ea typeface="Times New Roman" panose="02020603050405020304" pitchFamily="18" charset="0"/>
                  </a:rPr>
                  <a:t>mg</a:t>
                </a:r>
                <a:r>
                  <a:rPr lang="en-US" sz="1200" dirty="0">
                    <a:solidFill>
                      <a:schemeClr val="tx1"/>
                    </a:solidFill>
                    <a:effectLst/>
                    <a:ea typeface="Times New Roman" panose="02020603050405020304" pitchFamily="18" charset="0"/>
                  </a:rPr>
                  <a:t> QW + </a:t>
                </a:r>
                <a:br>
                  <a:rPr lang="en-US" sz="1200" dirty="0">
                    <a:solidFill>
                      <a:schemeClr val="tx1"/>
                    </a:solidFill>
                    <a:effectLst/>
                    <a:ea typeface="Times New Roman" panose="02020603050405020304" pitchFamily="18" charset="0"/>
                  </a:rPr>
                </a:br>
                <a:r>
                  <a:rPr lang="en-US" sz="1200" dirty="0">
                    <a:solidFill>
                      <a:schemeClr val="tx1"/>
                    </a:solidFill>
                    <a:effectLst/>
                    <a:ea typeface="Times New Roman" panose="02020603050405020304" pitchFamily="18" charset="0"/>
                  </a:rPr>
                  <a:t>Carfilzomib </a:t>
                </a:r>
                <a:br>
                  <a:rPr lang="en-US" sz="1200" dirty="0">
                    <a:solidFill>
                      <a:schemeClr val="tx1"/>
                    </a:solidFill>
                    <a:effectLst/>
                    <a:ea typeface="Times New Roman" panose="02020603050405020304" pitchFamily="18" charset="0"/>
                  </a:rPr>
                </a:br>
                <a:r>
                  <a:rPr lang="en-US" sz="1200" dirty="0">
                    <a:solidFill>
                      <a:schemeClr val="tx1"/>
                    </a:solidFill>
                    <a:effectLst/>
                    <a:ea typeface="Times New Roman" panose="02020603050405020304" pitchFamily="18" charset="0"/>
                  </a:rPr>
                  <a:t>70 mg/</a:t>
                </a:r>
                <a:r>
                  <a:rPr lang="en-US" sz="1200" dirty="0">
                    <a:solidFill>
                      <a:schemeClr val="tx1"/>
                    </a:solidFill>
                    <a:ea typeface="Times New Roman" panose="02020603050405020304" pitchFamily="18" charset="0"/>
                  </a:rPr>
                  <a:t>m</a:t>
                </a:r>
                <a:r>
                  <a:rPr lang="en-US" sz="1200" baseline="30000" dirty="0">
                    <a:solidFill>
                      <a:schemeClr val="tx1"/>
                    </a:solidFill>
                    <a:ea typeface="Times New Roman" panose="02020603050405020304" pitchFamily="18" charset="0"/>
                  </a:rPr>
                  <a:t>2</a:t>
                </a:r>
                <a:r>
                  <a:rPr lang="en-US" sz="1200" dirty="0">
                    <a:solidFill>
                      <a:schemeClr val="tx1"/>
                    </a:solidFill>
                    <a:ea typeface="Times New Roman" panose="02020603050405020304" pitchFamily="18" charset="0"/>
                  </a:rPr>
                  <a:t> </a:t>
                </a:r>
                <a:r>
                  <a:rPr lang="en-US" sz="1200" dirty="0" err="1">
                    <a:solidFill>
                      <a:schemeClr val="tx1"/>
                    </a:solidFill>
                    <a:ea typeface="Times New Roman" panose="02020603050405020304" pitchFamily="18" charset="0"/>
                  </a:rPr>
                  <a:t>QW</a:t>
                </a:r>
                <a:r>
                  <a:rPr lang="en-US" sz="1200" baseline="30000" dirty="0" err="1">
                    <a:solidFill>
                      <a:schemeClr val="tx1"/>
                    </a:solidFill>
                    <a:ea typeface="Times New Roman" panose="02020603050405020304" pitchFamily="18" charset="0"/>
                  </a:rPr>
                  <a:t>c</a:t>
                </a:r>
                <a:r>
                  <a:rPr lang="en-US" sz="1200" dirty="0">
                    <a:solidFill>
                      <a:schemeClr val="tx1"/>
                    </a:solidFill>
                    <a:ea typeface="Times New Roman" panose="02020603050405020304" pitchFamily="18" charset="0"/>
                  </a:rPr>
                  <a:t> </a:t>
                </a:r>
                <a:br>
                  <a:rPr lang="en-US" sz="1200" dirty="0">
                    <a:solidFill>
                      <a:schemeClr val="tx1"/>
                    </a:solidFill>
                    <a:ea typeface="Times New Roman" panose="02020603050405020304" pitchFamily="18" charset="0"/>
                  </a:rPr>
                </a:br>
                <a:r>
                  <a:rPr lang="en-US" sz="1200" dirty="0">
                    <a:solidFill>
                      <a:schemeClr val="tx1"/>
                    </a:solidFill>
                    <a:effectLst/>
                    <a:ea typeface="Times New Roman" panose="02020603050405020304" pitchFamily="18" charset="0"/>
                  </a:rPr>
                  <a:t>+ dexamethasone</a:t>
                </a:r>
                <a:endParaRPr lang="en-GB" sz="1200" dirty="0">
                  <a:solidFill>
                    <a:schemeClr val="tx1"/>
                  </a:solidFill>
                  <a:latin typeface="+mn-lt"/>
                  <a:cs typeface="Arial" panose="020B0604020202020204" pitchFamily="34" charset="0"/>
                </a:endParaRPr>
              </a:p>
              <a:p>
                <a:pPr algn="ctr"/>
                <a:endParaRPr lang="en-US" sz="1400" b="1" dirty="0">
                  <a:solidFill>
                    <a:schemeClr val="tx1"/>
                  </a:solidFill>
                </a:endParaRPr>
              </a:p>
            </p:txBody>
          </p:sp>
          <p:sp>
            <p:nvSpPr>
              <p:cNvPr id="28" name="Rectangle 27">
                <a:extLst>
                  <a:ext uri="{FF2B5EF4-FFF2-40B4-BE49-F238E27FC236}">
                    <a16:creationId xmlns:a16="http://schemas.microsoft.com/office/drawing/2014/main" id="{D953B258-9005-66A4-9054-766C91F20EE6}"/>
                  </a:ext>
                </a:extLst>
              </p:cNvPr>
              <p:cNvSpPr/>
              <p:nvPr/>
            </p:nvSpPr>
            <p:spPr>
              <a:xfrm>
                <a:off x="5025717" y="3289104"/>
                <a:ext cx="1296000" cy="218325"/>
              </a:xfrm>
              <a:prstGeom prst="rect">
                <a:avLst/>
              </a:prstGeom>
              <a:solidFill>
                <a:schemeClr val="accent6"/>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30000"/>
                  </a:lnSpc>
                </a:pPr>
                <a:r>
                  <a:rPr lang="en-US" sz="1100" b="1"/>
                  <a:t>Dose Level 1</a:t>
                </a:r>
              </a:p>
            </p:txBody>
          </p:sp>
        </p:grpSp>
        <p:grpSp>
          <p:nvGrpSpPr>
            <p:cNvPr id="31" name="Group 30">
              <a:extLst>
                <a:ext uri="{FF2B5EF4-FFF2-40B4-BE49-F238E27FC236}">
                  <a16:creationId xmlns:a16="http://schemas.microsoft.com/office/drawing/2014/main" id="{562D3F32-7875-00AD-A3BD-E3B161415B25}"/>
                </a:ext>
              </a:extLst>
            </p:cNvPr>
            <p:cNvGrpSpPr/>
            <p:nvPr/>
          </p:nvGrpSpPr>
          <p:grpSpPr>
            <a:xfrm>
              <a:off x="6576094" y="3179568"/>
              <a:ext cx="1476000" cy="1980000"/>
              <a:chOff x="6811051" y="3289104"/>
              <a:chExt cx="1476000" cy="2011632"/>
            </a:xfrm>
          </p:grpSpPr>
          <p:sp>
            <p:nvSpPr>
              <p:cNvPr id="6" name="Rectangle 5">
                <a:extLst>
                  <a:ext uri="{FF2B5EF4-FFF2-40B4-BE49-F238E27FC236}">
                    <a16:creationId xmlns:a16="http://schemas.microsoft.com/office/drawing/2014/main" id="{27D0ACD7-D2CB-2A59-E078-28B22131885F}"/>
                  </a:ext>
                </a:extLst>
              </p:cNvPr>
              <p:cNvSpPr/>
              <p:nvPr/>
            </p:nvSpPr>
            <p:spPr>
              <a:xfrm>
                <a:off x="6811051" y="3289104"/>
                <a:ext cx="1476000" cy="2011632"/>
              </a:xfrm>
              <a:prstGeom prst="rect">
                <a:avLst/>
              </a:prstGeom>
              <a:solidFill>
                <a:schemeClr val="accent5">
                  <a:lumMod val="20000"/>
                  <a:lumOff val="80000"/>
                </a:schemeClr>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lnSpc>
                    <a:spcPct val="110000"/>
                  </a:lnSpc>
                  <a:buSzPct val="100000"/>
                  <a:buNone/>
                </a:pPr>
                <a:endParaRPr lang="en-US" sz="1400" b="1" dirty="0">
                  <a:solidFill>
                    <a:schemeClr val="tx1"/>
                  </a:solidFill>
                  <a:effectLst/>
                  <a:ea typeface="Times New Roman" panose="02020603050405020304" pitchFamily="18" charset="0"/>
                </a:endParaRPr>
              </a:p>
              <a:p>
                <a:pPr marL="0" indent="0" algn="ctr">
                  <a:lnSpc>
                    <a:spcPct val="110000"/>
                  </a:lnSpc>
                  <a:buSzPct val="100000"/>
                  <a:buNone/>
                </a:pPr>
                <a:endParaRPr lang="en-US" sz="1400" b="1" dirty="0">
                  <a:solidFill>
                    <a:schemeClr val="tx1"/>
                  </a:solidFill>
                  <a:ea typeface="Times New Roman" panose="02020603050405020304" pitchFamily="18" charset="0"/>
                </a:endParaRPr>
              </a:p>
              <a:p>
                <a:pPr marL="0" indent="0">
                  <a:lnSpc>
                    <a:spcPct val="110000"/>
                  </a:lnSpc>
                  <a:buSzPct val="100000"/>
                  <a:buNone/>
                </a:pPr>
                <a:r>
                  <a:rPr lang="en-US" sz="1200" dirty="0">
                    <a:solidFill>
                      <a:schemeClr val="tx1"/>
                    </a:solidFill>
                    <a:effectLst/>
                    <a:ea typeface="Times New Roman" panose="02020603050405020304" pitchFamily="18" charset="0"/>
                  </a:rPr>
                  <a:t>Elranatamab step-up </a:t>
                </a:r>
                <a:r>
                  <a:rPr lang="en-US" sz="1200" dirty="0" err="1">
                    <a:solidFill>
                      <a:schemeClr val="tx1"/>
                    </a:solidFill>
                    <a:effectLst/>
                    <a:ea typeface="Times New Roman" panose="02020603050405020304" pitchFamily="18" charset="0"/>
                  </a:rPr>
                  <a:t>doses</a:t>
                </a:r>
                <a:r>
                  <a:rPr lang="en-US" sz="1200" baseline="30000" dirty="0" err="1">
                    <a:solidFill>
                      <a:schemeClr val="tx1"/>
                    </a:solidFill>
                    <a:effectLst/>
                    <a:ea typeface="Times New Roman" panose="02020603050405020304" pitchFamily="18" charset="0"/>
                  </a:rPr>
                  <a:t>b</a:t>
                </a:r>
                <a:endParaRPr lang="en-US" sz="1200" dirty="0">
                  <a:solidFill>
                    <a:schemeClr val="tx1"/>
                  </a:solidFill>
                  <a:effectLst/>
                  <a:ea typeface="Times New Roman" panose="02020603050405020304" pitchFamily="18" charset="0"/>
                </a:endParaRPr>
              </a:p>
              <a:p>
                <a:pPr marL="0" indent="0">
                  <a:lnSpc>
                    <a:spcPct val="110000"/>
                  </a:lnSpc>
                  <a:buSzPct val="100000"/>
                  <a:buNone/>
                </a:pPr>
                <a:r>
                  <a:rPr lang="en-US" sz="1200" dirty="0">
                    <a:solidFill>
                      <a:schemeClr val="tx1"/>
                    </a:solidFill>
                    <a:effectLst/>
                    <a:ea typeface="Times New Roman" panose="02020603050405020304" pitchFamily="18" charset="0"/>
                  </a:rPr>
                  <a:t>followed by:</a:t>
                </a:r>
              </a:p>
              <a:p>
                <a:pPr marL="0" indent="0">
                  <a:lnSpc>
                    <a:spcPct val="110000"/>
                  </a:lnSpc>
                  <a:buSzPct val="100000"/>
                  <a:buNone/>
                </a:pPr>
                <a:r>
                  <a:rPr lang="en-US" sz="1200" dirty="0">
                    <a:solidFill>
                      <a:schemeClr val="tx1"/>
                    </a:solidFill>
                    <a:effectLst/>
                    <a:ea typeface="Times New Roman" panose="02020603050405020304" pitchFamily="18" charset="0"/>
                  </a:rPr>
                  <a:t>Elranatamab </a:t>
                </a:r>
              </a:p>
              <a:p>
                <a:pPr marL="0" indent="0">
                  <a:lnSpc>
                    <a:spcPct val="110000"/>
                  </a:lnSpc>
                  <a:buSzPct val="100000"/>
                  <a:buNone/>
                </a:pPr>
                <a:r>
                  <a:rPr lang="en-US" sz="1200" b="1" dirty="0">
                    <a:solidFill>
                      <a:schemeClr val="tx1"/>
                    </a:solidFill>
                    <a:effectLst/>
                    <a:ea typeface="Times New Roman" panose="02020603050405020304" pitchFamily="18" charset="0"/>
                  </a:rPr>
                  <a:t>76</a:t>
                </a:r>
                <a:r>
                  <a:rPr lang="en-US" sz="1200" dirty="0">
                    <a:solidFill>
                      <a:schemeClr val="tx1"/>
                    </a:solidFill>
                    <a:effectLst/>
                    <a:ea typeface="Times New Roman" panose="02020603050405020304" pitchFamily="18" charset="0"/>
                  </a:rPr>
                  <a:t> </a:t>
                </a:r>
                <a:r>
                  <a:rPr lang="en-US" sz="1200" b="1" dirty="0">
                    <a:solidFill>
                      <a:schemeClr val="tx1"/>
                    </a:solidFill>
                    <a:effectLst/>
                    <a:ea typeface="Times New Roman" panose="02020603050405020304" pitchFamily="18" charset="0"/>
                  </a:rPr>
                  <a:t>mg</a:t>
                </a:r>
                <a:r>
                  <a:rPr lang="en-US" sz="1200" dirty="0">
                    <a:solidFill>
                      <a:schemeClr val="tx1"/>
                    </a:solidFill>
                    <a:effectLst/>
                    <a:ea typeface="Times New Roman" panose="02020603050405020304" pitchFamily="18" charset="0"/>
                  </a:rPr>
                  <a:t> QW +</a:t>
                </a:r>
              </a:p>
              <a:p>
                <a:pPr marL="0" indent="0">
                  <a:lnSpc>
                    <a:spcPct val="110000"/>
                  </a:lnSpc>
                  <a:buSzPct val="100000"/>
                  <a:buNone/>
                </a:pPr>
                <a:r>
                  <a:rPr lang="en-US" sz="1200" dirty="0">
                    <a:solidFill>
                      <a:schemeClr val="tx1"/>
                    </a:solidFill>
                    <a:effectLst/>
                    <a:ea typeface="Times New Roman" panose="02020603050405020304" pitchFamily="18" charset="0"/>
                  </a:rPr>
                  <a:t>Carfilzomib </a:t>
                </a:r>
                <a:br>
                  <a:rPr lang="en-US" sz="1200" dirty="0">
                    <a:solidFill>
                      <a:schemeClr val="tx1"/>
                    </a:solidFill>
                    <a:effectLst/>
                    <a:ea typeface="Times New Roman" panose="02020603050405020304" pitchFamily="18" charset="0"/>
                  </a:rPr>
                </a:br>
                <a:r>
                  <a:rPr lang="en-US" sz="1200" dirty="0">
                    <a:solidFill>
                      <a:schemeClr val="tx1"/>
                    </a:solidFill>
                    <a:effectLst/>
                    <a:ea typeface="Times New Roman" panose="02020603050405020304" pitchFamily="18" charset="0"/>
                  </a:rPr>
                  <a:t>70 mg/</a:t>
                </a:r>
                <a:r>
                  <a:rPr lang="en-US" sz="1200" dirty="0">
                    <a:solidFill>
                      <a:schemeClr val="tx1"/>
                    </a:solidFill>
                    <a:ea typeface="Times New Roman" panose="02020603050405020304" pitchFamily="18" charset="0"/>
                  </a:rPr>
                  <a:t>m</a:t>
                </a:r>
                <a:r>
                  <a:rPr lang="en-US" sz="1200" baseline="30000" dirty="0">
                    <a:solidFill>
                      <a:schemeClr val="tx1"/>
                    </a:solidFill>
                    <a:ea typeface="Times New Roman" panose="02020603050405020304" pitchFamily="18" charset="0"/>
                  </a:rPr>
                  <a:t>2</a:t>
                </a:r>
                <a:r>
                  <a:rPr lang="en-US" sz="1200" dirty="0">
                    <a:solidFill>
                      <a:schemeClr val="tx1"/>
                    </a:solidFill>
                    <a:ea typeface="Times New Roman" panose="02020603050405020304" pitchFamily="18" charset="0"/>
                  </a:rPr>
                  <a:t> </a:t>
                </a:r>
                <a:r>
                  <a:rPr lang="en-US" sz="1200" dirty="0" err="1">
                    <a:solidFill>
                      <a:schemeClr val="tx1"/>
                    </a:solidFill>
                    <a:ea typeface="Times New Roman" panose="02020603050405020304" pitchFamily="18" charset="0"/>
                  </a:rPr>
                  <a:t>QW</a:t>
                </a:r>
                <a:r>
                  <a:rPr lang="en-US" sz="1200" baseline="30000" dirty="0" err="1">
                    <a:solidFill>
                      <a:schemeClr val="tx1"/>
                    </a:solidFill>
                    <a:ea typeface="Times New Roman" panose="02020603050405020304" pitchFamily="18" charset="0"/>
                  </a:rPr>
                  <a:t>c</a:t>
                </a:r>
                <a:r>
                  <a:rPr lang="en-US" sz="1200" dirty="0">
                    <a:solidFill>
                      <a:schemeClr val="tx1"/>
                    </a:solidFill>
                    <a:effectLst/>
                    <a:ea typeface="Times New Roman" panose="02020603050405020304" pitchFamily="18" charset="0"/>
                  </a:rPr>
                  <a:t> </a:t>
                </a:r>
                <a:br>
                  <a:rPr lang="en-US" sz="1200" dirty="0">
                    <a:solidFill>
                      <a:schemeClr val="tx1"/>
                    </a:solidFill>
                    <a:effectLst/>
                    <a:ea typeface="Times New Roman" panose="02020603050405020304" pitchFamily="18" charset="0"/>
                  </a:rPr>
                </a:br>
                <a:r>
                  <a:rPr lang="en-US" sz="1200" dirty="0">
                    <a:solidFill>
                      <a:schemeClr val="tx1"/>
                    </a:solidFill>
                    <a:effectLst/>
                    <a:ea typeface="Times New Roman" panose="02020603050405020304" pitchFamily="18" charset="0"/>
                  </a:rPr>
                  <a:t>+ dexamethasone</a:t>
                </a:r>
                <a:endParaRPr lang="en-GB" sz="1200" dirty="0">
                  <a:solidFill>
                    <a:schemeClr val="tx1"/>
                  </a:solidFill>
                  <a:latin typeface="+mn-lt"/>
                  <a:cs typeface="Arial" panose="020B0604020202020204" pitchFamily="34" charset="0"/>
                </a:endParaRPr>
              </a:p>
              <a:p>
                <a:pPr algn="ctr"/>
                <a:endParaRPr lang="en-US" sz="1400" b="1" dirty="0">
                  <a:solidFill>
                    <a:schemeClr val="tx1"/>
                  </a:solidFill>
                </a:endParaRPr>
              </a:p>
            </p:txBody>
          </p:sp>
          <p:sp>
            <p:nvSpPr>
              <p:cNvPr id="29" name="Rectangle 28">
                <a:extLst>
                  <a:ext uri="{FF2B5EF4-FFF2-40B4-BE49-F238E27FC236}">
                    <a16:creationId xmlns:a16="http://schemas.microsoft.com/office/drawing/2014/main" id="{D7CAB34E-4742-94F8-322A-1ABC89EABA22}"/>
                  </a:ext>
                </a:extLst>
              </p:cNvPr>
              <p:cNvSpPr/>
              <p:nvPr/>
            </p:nvSpPr>
            <p:spPr>
              <a:xfrm>
                <a:off x="6811051" y="3289104"/>
                <a:ext cx="1476000" cy="248711"/>
              </a:xfrm>
              <a:prstGeom prst="rect">
                <a:avLst/>
              </a:prstGeom>
              <a:solidFill>
                <a:schemeClr val="accent6"/>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30000"/>
                  </a:lnSpc>
                </a:pPr>
                <a:r>
                  <a:rPr lang="en-US" sz="1100" b="1"/>
                  <a:t>Dose Level 2</a:t>
                </a:r>
              </a:p>
            </p:txBody>
          </p:sp>
        </p:grpSp>
      </p:grpSp>
    </p:spTree>
    <p:extLst>
      <p:ext uri="{BB962C8B-B14F-4D97-AF65-F5344CB8AC3E}">
        <p14:creationId xmlns:p14="http://schemas.microsoft.com/office/powerpoint/2010/main" val="365018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C5D52F-CF8B-F840-C19B-7C15B25801AD}"/>
              </a:ext>
            </a:extLst>
          </p:cNvPr>
          <p:cNvSpPr>
            <a:spLocks noGrp="1"/>
          </p:cNvSpPr>
          <p:nvPr>
            <p:ph sz="quarter" idx="14"/>
          </p:nvPr>
        </p:nvSpPr>
        <p:spPr>
          <a:xfrm>
            <a:off x="488952" y="6123035"/>
            <a:ext cx="11220449" cy="461665"/>
          </a:xfrm>
        </p:spPr>
        <p:txBody>
          <a:bodyPr/>
          <a:lstStyle/>
          <a:p>
            <a:pPr>
              <a:spcBef>
                <a:spcPts val="0"/>
              </a:spcBef>
            </a:pPr>
            <a:r>
              <a:rPr lang="en-US" sz="800" baseline="30000" dirty="0">
                <a:solidFill>
                  <a:schemeClr val="tx1"/>
                </a:solidFill>
              </a:rPr>
              <a:t>a</a:t>
            </a:r>
            <a:r>
              <a:rPr lang="en-US" sz="800" dirty="0">
                <a:solidFill>
                  <a:schemeClr val="tx1"/>
                </a:solidFill>
              </a:rPr>
              <a:t> Cycle 1 D1 20 mg/m</a:t>
            </a:r>
            <a:r>
              <a:rPr lang="en-US" sz="800" baseline="30000" dirty="0">
                <a:solidFill>
                  <a:schemeClr val="tx1"/>
                </a:solidFill>
              </a:rPr>
              <a:t>2 </a:t>
            </a:r>
            <a:r>
              <a:rPr lang="en-US" sz="800" dirty="0">
                <a:solidFill>
                  <a:schemeClr val="tx1"/>
                </a:solidFill>
              </a:rPr>
              <a:t>IV, thereafter 70 mg/m</a:t>
            </a:r>
            <a:r>
              <a:rPr lang="en-US" sz="800" baseline="30000" dirty="0">
                <a:solidFill>
                  <a:schemeClr val="tx1"/>
                </a:solidFill>
              </a:rPr>
              <a:t>2</a:t>
            </a:r>
            <a:r>
              <a:rPr lang="en-US" sz="800" dirty="0">
                <a:solidFill>
                  <a:schemeClr val="tx1"/>
                </a:solidFill>
              </a:rPr>
              <a:t> for all subsequent doses; </a:t>
            </a:r>
            <a:r>
              <a:rPr lang="en-US" sz="800" baseline="30000" dirty="0">
                <a:solidFill>
                  <a:schemeClr val="tx1"/>
                </a:solidFill>
              </a:rPr>
              <a:t>b</a:t>
            </a:r>
            <a:r>
              <a:rPr lang="en-US" sz="800" dirty="0">
                <a:solidFill>
                  <a:schemeClr val="tx1"/>
                </a:solidFill>
              </a:rPr>
              <a:t> 40 mg oral or IV QW. For patients ≥75 years of age, initial dose is 40 mg, and all subsequent doses are 20 mg; </a:t>
            </a:r>
            <a:r>
              <a:rPr lang="en-US" sz="800" baseline="30000" dirty="0">
                <a:solidFill>
                  <a:schemeClr val="tx1"/>
                </a:solidFill>
              </a:rPr>
              <a:t>c </a:t>
            </a:r>
            <a:r>
              <a:rPr lang="en-US" sz="800" dirty="0">
                <a:solidFill>
                  <a:schemeClr val="tx1"/>
                </a:solidFill>
              </a:rPr>
              <a:t>Only for patients meeting the criteria </a:t>
            </a:r>
            <a:br>
              <a:rPr lang="en-US" sz="800" dirty="0">
                <a:solidFill>
                  <a:schemeClr val="tx1"/>
                </a:solidFill>
              </a:rPr>
            </a:br>
            <a:r>
              <a:rPr lang="en-US" sz="800" dirty="0">
                <a:solidFill>
                  <a:schemeClr val="tx1"/>
                </a:solidFill>
              </a:rPr>
              <a:t>for less frequent dosing</a:t>
            </a:r>
          </a:p>
          <a:p>
            <a:pPr>
              <a:spcBef>
                <a:spcPts val="0"/>
              </a:spcBef>
            </a:pPr>
            <a:r>
              <a:rPr lang="en-US" sz="800" dirty="0">
                <a:solidFill>
                  <a:schemeClr val="tx1"/>
                </a:solidFill>
              </a:rPr>
              <a:t>D=day; DL=dose level; ELRA=elranatamab; IV=intravenous; PR=partial response QW=once weekly; Q2W=once every 2 weeks; SC=subcutaneous</a:t>
            </a:r>
          </a:p>
        </p:txBody>
      </p:sp>
      <p:sp>
        <p:nvSpPr>
          <p:cNvPr id="2" name="Slide Number Placeholder 1">
            <a:extLst>
              <a:ext uri="{FF2B5EF4-FFF2-40B4-BE49-F238E27FC236}">
                <a16:creationId xmlns:a16="http://schemas.microsoft.com/office/drawing/2014/main" id="{7178177C-613D-B509-AD85-3F506D54396F}"/>
              </a:ext>
            </a:extLst>
          </p:cNvPr>
          <p:cNvSpPr>
            <a:spLocks noGrp="1"/>
          </p:cNvSpPr>
          <p:nvPr>
            <p:ph type="sldNum" idx="4294967295"/>
          </p:nvPr>
        </p:nvSpPr>
        <p:spPr>
          <a:xfrm>
            <a:off x="11461750" y="6282046"/>
            <a:ext cx="730250" cy="525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800" b="0" i="0" u="none" strike="noStrike" kern="0" cap="none" spc="0" normalizeH="0" baseline="0" noProof="0">
              <a:ln>
                <a:noFill/>
              </a:ln>
              <a:solidFill>
                <a:srgbClr val="FFFFFF"/>
              </a:solidFill>
              <a:effectLst/>
              <a:uLnTx/>
              <a:uFillTx/>
              <a:latin typeface="Arial"/>
              <a:cs typeface="Arial"/>
              <a:sym typeface="Arial"/>
            </a:endParaRPr>
          </a:p>
        </p:txBody>
      </p:sp>
      <p:grpSp>
        <p:nvGrpSpPr>
          <p:cNvPr id="3" name="Group 2">
            <a:extLst>
              <a:ext uri="{FF2B5EF4-FFF2-40B4-BE49-F238E27FC236}">
                <a16:creationId xmlns:a16="http://schemas.microsoft.com/office/drawing/2014/main" id="{79352163-EFF8-35D6-0D56-0829AF84904A}"/>
              </a:ext>
            </a:extLst>
          </p:cNvPr>
          <p:cNvGrpSpPr/>
          <p:nvPr/>
        </p:nvGrpSpPr>
        <p:grpSpPr>
          <a:xfrm>
            <a:off x="1081183" y="1519271"/>
            <a:ext cx="9900856" cy="3660719"/>
            <a:chOff x="888653" y="1519271"/>
            <a:chExt cx="9900856" cy="3660719"/>
          </a:xfrm>
        </p:grpSpPr>
        <p:sp>
          <p:nvSpPr>
            <p:cNvPr id="8" name="TextBox 7">
              <a:extLst>
                <a:ext uri="{FF2B5EF4-FFF2-40B4-BE49-F238E27FC236}">
                  <a16:creationId xmlns:a16="http://schemas.microsoft.com/office/drawing/2014/main" id="{D5DE6A6D-E30D-5564-0D35-4584FF3CA1F6}"/>
                </a:ext>
              </a:extLst>
            </p:cNvPr>
            <p:cNvSpPr txBox="1"/>
            <p:nvPr/>
          </p:nvSpPr>
          <p:spPr>
            <a:xfrm>
              <a:off x="890327" y="3502628"/>
              <a:ext cx="4235496" cy="903786"/>
            </a:xfrm>
            <a:prstGeom prst="rect">
              <a:avLst/>
            </a:prstGeom>
          </p:spPr>
          <p:txBody>
            <a:bodyPr vert="horz" wrap="square" lIns="91440" tIns="45720" rIns="91440" bIns="45720" rtlCol="0">
              <a:noAutofit/>
            </a:bodyPr>
            <a:lstStyle/>
            <a:p>
              <a:pPr algn="l"/>
              <a:r>
                <a:rPr lang="en-US" sz="1200" b="1"/>
                <a:t>Premedication</a:t>
              </a:r>
            </a:p>
            <a:p>
              <a:pPr marL="285750" indent="-285750" algn="l">
                <a:buClr>
                  <a:srgbClr val="0000C9"/>
                </a:buClr>
                <a:buFont typeface="Arial" panose="020B0604020202020204" pitchFamily="34" charset="0"/>
                <a:buChar char="–"/>
              </a:pPr>
              <a:r>
                <a:rPr lang="en-US" sz="1200"/>
                <a:t>Diphenhydramine 25 mg (or equivalent), oral or IV</a:t>
              </a:r>
            </a:p>
            <a:p>
              <a:pPr marL="285750" indent="-285750" algn="l">
                <a:buClr>
                  <a:srgbClr val="0000C9"/>
                </a:buClr>
                <a:buFont typeface="Arial" panose="020B0604020202020204" pitchFamily="34" charset="0"/>
                <a:buChar char="–"/>
              </a:pPr>
              <a:r>
                <a:rPr lang="en-US" sz="1200"/>
                <a:t>Acetaminophen 650 mg (or paracetamol 500 mg), oral</a:t>
              </a:r>
            </a:p>
            <a:p>
              <a:pPr marL="285750" indent="-285750" algn="l">
                <a:buClr>
                  <a:srgbClr val="0000C9"/>
                </a:buClr>
                <a:buFont typeface="Arial" panose="020B0604020202020204" pitchFamily="34" charset="0"/>
                <a:buChar char="–"/>
              </a:pPr>
              <a:r>
                <a:rPr lang="en-US" sz="1200"/>
                <a:t>Dexamethasone 20 mg (or equivalent), oral or IV</a:t>
              </a:r>
            </a:p>
            <a:p>
              <a:pPr marL="285750" indent="-285750" algn="l">
                <a:buClr>
                  <a:srgbClr val="0000C9"/>
                </a:buClr>
                <a:buFont typeface="Arial" panose="020B0604020202020204" pitchFamily="34" charset="0"/>
                <a:buChar char="–"/>
              </a:pPr>
              <a:endParaRPr lang="en-US" sz="1200"/>
            </a:p>
            <a:p>
              <a:pPr algn="l">
                <a:buClr>
                  <a:srgbClr val="0000C9"/>
                </a:buClr>
              </a:pPr>
              <a:r>
                <a:rPr lang="en-US" sz="1200" b="1">
                  <a:solidFill>
                    <a:schemeClr val="tx1"/>
                  </a:solidFill>
                </a:rPr>
                <a:t>*</a:t>
              </a:r>
              <a:r>
                <a:rPr lang="en-US" sz="1200" b="1"/>
                <a:t>Protocol-required </a:t>
              </a:r>
              <a:r>
                <a:rPr lang="en-US" sz="1200" b="1">
                  <a:solidFill>
                    <a:schemeClr val="tx1"/>
                  </a:solidFill>
                </a:rPr>
                <a:t>hospitalization for elranatamab</a:t>
              </a:r>
            </a:p>
            <a:p>
              <a:pPr marL="285750" indent="-285750">
                <a:buClr>
                  <a:srgbClr val="0000C9"/>
                </a:buClr>
                <a:buFont typeface="Arial" panose="020B0604020202020204" pitchFamily="34" charset="0"/>
                <a:buChar char="–"/>
              </a:pPr>
              <a:r>
                <a:rPr lang="en-US" sz="1200"/>
                <a:t>Dose 1: 48 hours</a:t>
              </a:r>
            </a:p>
            <a:p>
              <a:pPr marL="285750" indent="-285750">
                <a:buClr>
                  <a:srgbClr val="0000C9"/>
                </a:buClr>
                <a:buFont typeface="Arial" panose="020B0604020202020204" pitchFamily="34" charset="0"/>
                <a:buChar char="–"/>
              </a:pPr>
              <a:r>
                <a:rPr lang="en-US" sz="1200"/>
                <a:t>Dose 2: 24 hours</a:t>
              </a:r>
            </a:p>
            <a:p>
              <a:pPr marL="285750" indent="-285750">
                <a:buClr>
                  <a:srgbClr val="0000C9"/>
                </a:buClr>
                <a:buFont typeface="Arial" panose="020B0604020202020204" pitchFamily="34" charset="0"/>
                <a:buChar char="–"/>
              </a:pPr>
              <a:endParaRPr lang="en-US" sz="1200"/>
            </a:p>
            <a:p>
              <a:pPr algn="l">
                <a:buClr>
                  <a:srgbClr val="0000C9"/>
                </a:buClr>
              </a:pPr>
              <a:r>
                <a:rPr lang="en-US" sz="1200" b="1"/>
                <a:t>Cycle length</a:t>
              </a:r>
            </a:p>
            <a:p>
              <a:pPr marL="285750" indent="-285750" algn="l">
                <a:buClr>
                  <a:srgbClr val="0000C9"/>
                </a:buClr>
                <a:buFont typeface="Arial" panose="020B0604020202020204" pitchFamily="34" charset="0"/>
                <a:buChar char="–"/>
              </a:pPr>
              <a:r>
                <a:rPr lang="en-US" sz="1200"/>
                <a:t>Cycle 0: 14 days</a:t>
              </a:r>
            </a:p>
            <a:p>
              <a:pPr marL="285750" indent="-285750" algn="l">
                <a:buClr>
                  <a:srgbClr val="0000C9"/>
                </a:buClr>
                <a:buFont typeface="Arial" panose="020B0604020202020204" pitchFamily="34" charset="0"/>
                <a:buChar char="–"/>
              </a:pPr>
              <a:r>
                <a:rPr lang="en-US" sz="1200"/>
                <a:t>Cyle ≥1: 28 days</a:t>
              </a:r>
            </a:p>
            <a:p>
              <a:pPr algn="l">
                <a:buClr>
                  <a:srgbClr val="0000C9"/>
                </a:buClr>
              </a:pPr>
              <a:endParaRPr lang="en-GB" sz="1200"/>
            </a:p>
          </p:txBody>
        </p:sp>
        <p:cxnSp>
          <p:nvCxnSpPr>
            <p:cNvPr id="67" name="Straight Connector 66">
              <a:extLst>
                <a:ext uri="{FF2B5EF4-FFF2-40B4-BE49-F238E27FC236}">
                  <a16:creationId xmlns:a16="http://schemas.microsoft.com/office/drawing/2014/main" id="{318C823D-58DE-06EB-1162-569926413CC5}"/>
                </a:ext>
              </a:extLst>
            </p:cNvPr>
            <p:cNvCxnSpPr>
              <a:cxnSpLocks/>
            </p:cNvCxnSpPr>
            <p:nvPr/>
          </p:nvCxnSpPr>
          <p:spPr>
            <a:xfrm>
              <a:off x="8011606" y="2964807"/>
              <a:ext cx="0" cy="1584000"/>
            </a:xfrm>
            <a:prstGeom prst="line">
              <a:avLst/>
            </a:prstGeom>
            <a:ln w="19050">
              <a:solidFill>
                <a:srgbClr val="81818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31BDBB1-9A55-D1C1-98F0-29C592E8C2C6}"/>
                </a:ext>
              </a:extLst>
            </p:cNvPr>
            <p:cNvSpPr txBox="1"/>
            <p:nvPr/>
          </p:nvSpPr>
          <p:spPr>
            <a:xfrm>
              <a:off x="8042135" y="3637052"/>
              <a:ext cx="2747374" cy="890043"/>
            </a:xfrm>
            <a:prstGeom prst="rect">
              <a:avLst/>
            </a:prstGeom>
            <a:solidFill>
              <a:srgbClr val="E9EEF3"/>
            </a:solidFill>
            <a:ln>
              <a:noFill/>
            </a:ln>
          </p:spPr>
          <p:txBody>
            <a:bodyPr vert="horz" wrap="square" lIns="91440" tIns="45720" rIns="91440" bIns="45720" rtlCol="0">
              <a:noAutofit/>
            </a:bodyPr>
            <a:lstStyle/>
            <a:p>
              <a:pPr algn="l"/>
              <a:r>
                <a:rPr lang="en-GB" sz="1200" dirty="0">
                  <a:solidFill>
                    <a:schemeClr val="tx1"/>
                  </a:solidFill>
                </a:rPr>
                <a:t>If patients received  ≥6 months of QW ELRA and achieved ≥PR [lasting ≥2 months] they could change to Q2W dosing at the same DL</a:t>
              </a:r>
            </a:p>
          </p:txBody>
        </p:sp>
        <p:grpSp>
          <p:nvGrpSpPr>
            <p:cNvPr id="52" name="Group 51">
              <a:extLst>
                <a:ext uri="{FF2B5EF4-FFF2-40B4-BE49-F238E27FC236}">
                  <a16:creationId xmlns:a16="http://schemas.microsoft.com/office/drawing/2014/main" id="{CA395B81-8F50-9DE9-6A6F-3CC162C5BF1D}"/>
                </a:ext>
              </a:extLst>
            </p:cNvPr>
            <p:cNvGrpSpPr/>
            <p:nvPr/>
          </p:nvGrpSpPr>
          <p:grpSpPr>
            <a:xfrm>
              <a:off x="5287872" y="3730153"/>
              <a:ext cx="2954072" cy="1449837"/>
              <a:chOff x="6147992" y="3705612"/>
              <a:chExt cx="2954072" cy="1449837"/>
            </a:xfrm>
          </p:grpSpPr>
          <p:sp>
            <p:nvSpPr>
              <p:cNvPr id="65" name="Arrow: Up 64">
                <a:extLst>
                  <a:ext uri="{FF2B5EF4-FFF2-40B4-BE49-F238E27FC236}">
                    <a16:creationId xmlns:a16="http://schemas.microsoft.com/office/drawing/2014/main" id="{B6E52CAE-BF12-D3B0-6BD4-5563C0AAFB25}"/>
                  </a:ext>
                </a:extLst>
              </p:cNvPr>
              <p:cNvSpPr/>
              <p:nvPr/>
            </p:nvSpPr>
            <p:spPr>
              <a:xfrm>
                <a:off x="6147992" y="4344266"/>
                <a:ext cx="144000" cy="21600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69" name="TextBox 68">
                <a:extLst>
                  <a:ext uri="{FF2B5EF4-FFF2-40B4-BE49-F238E27FC236}">
                    <a16:creationId xmlns:a16="http://schemas.microsoft.com/office/drawing/2014/main" id="{97EA5BCC-885A-179B-0876-4DEA1E04FDC5}"/>
                  </a:ext>
                </a:extLst>
              </p:cNvPr>
              <p:cNvSpPr txBox="1"/>
              <p:nvPr/>
            </p:nvSpPr>
            <p:spPr>
              <a:xfrm>
                <a:off x="6269132" y="3705612"/>
                <a:ext cx="2832932" cy="1055996"/>
              </a:xfrm>
              <a:prstGeom prst="rect">
                <a:avLst/>
              </a:prstGeom>
            </p:spPr>
            <p:txBody>
              <a:bodyPr vert="horz" wrap="square" lIns="91440" tIns="45720" rIns="91440" bIns="45720" rtlCol="0">
                <a:noAutofit/>
              </a:bodyPr>
              <a:lstStyle/>
              <a:p>
                <a:pPr algn="l">
                  <a:spcBef>
                    <a:spcPts val="1000"/>
                  </a:spcBef>
                </a:pPr>
                <a:r>
                  <a:rPr lang="en-US" sz="1200">
                    <a:solidFill>
                      <a:schemeClr val="tx1"/>
                    </a:solidFill>
                  </a:rPr>
                  <a:t>Elranatamab 12 mg</a:t>
                </a:r>
              </a:p>
              <a:p>
                <a:pPr algn="l">
                  <a:spcBef>
                    <a:spcPts val="1000"/>
                  </a:spcBef>
                </a:pPr>
                <a:r>
                  <a:rPr lang="en-US" sz="1200">
                    <a:solidFill>
                      <a:schemeClr val="tx1"/>
                    </a:solidFill>
                  </a:rPr>
                  <a:t>Elranatamab 32 mg</a:t>
                </a:r>
              </a:p>
              <a:p>
                <a:pPr algn="l">
                  <a:spcBef>
                    <a:spcPts val="1000"/>
                  </a:spcBef>
                </a:pPr>
                <a:r>
                  <a:rPr lang="en-US" sz="1200">
                    <a:solidFill>
                      <a:schemeClr val="tx1"/>
                    </a:solidFill>
                  </a:rPr>
                  <a:t>Elranatamab 44 mg or 76 mg</a:t>
                </a: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GB" sz="1200">
                    <a:solidFill>
                      <a:schemeClr val="tx1"/>
                    </a:solidFill>
                  </a:rPr>
                  <a:t>Carfilzomib </a:t>
                </a:r>
                <a:r>
                  <a:rPr kumimoji="0" lang="en-GB" sz="1200" b="0" i="0" u="none" strike="noStrike" kern="0" cap="none" spc="0" normalizeH="0" baseline="0" noProof="0">
                    <a:ln>
                      <a:noFill/>
                    </a:ln>
                    <a:solidFill>
                      <a:schemeClr val="tx1"/>
                    </a:solidFill>
                    <a:effectLst/>
                    <a:uLnTx/>
                    <a:uFillTx/>
                    <a:latin typeface="Arial"/>
                    <a:cs typeface="Arial"/>
                    <a:sym typeface="Arial"/>
                  </a:rPr>
                  <a:t>70 mg/m</a:t>
                </a:r>
                <a:r>
                  <a:rPr kumimoji="0" lang="en-GB" sz="1200" b="0" i="0" u="none" strike="noStrike" kern="0" cap="none" spc="0" normalizeH="0" baseline="30000" noProof="0">
                    <a:ln>
                      <a:noFill/>
                    </a:ln>
                    <a:solidFill>
                      <a:schemeClr val="tx1"/>
                    </a:solidFill>
                    <a:effectLst/>
                    <a:uLnTx/>
                    <a:uFillTx/>
                    <a:latin typeface="Arial"/>
                    <a:cs typeface="Arial"/>
                    <a:sym typeface="Arial"/>
                  </a:rPr>
                  <a:t>2a</a:t>
                </a:r>
                <a:endParaRPr lang="en-GB" sz="1200" baseline="30000">
                  <a:solidFill>
                    <a:schemeClr val="tx1"/>
                  </a:solidFill>
                </a:endParaRPr>
              </a:p>
              <a:p>
                <a:pPr algn="l">
                  <a:spcBef>
                    <a:spcPts val="1000"/>
                  </a:spcBef>
                </a:pPr>
                <a:r>
                  <a:rPr lang="en-GB" sz="1200">
                    <a:solidFill>
                      <a:schemeClr val="tx1"/>
                    </a:solidFill>
                  </a:rPr>
                  <a:t>Dexamethasone </a:t>
                </a:r>
                <a:r>
                  <a:rPr kumimoji="0" lang="en-GB" sz="1200" b="0" i="0" u="none" strike="noStrike" kern="0" cap="none" spc="0" normalizeH="0" baseline="0" noProof="0">
                    <a:ln>
                      <a:noFill/>
                    </a:ln>
                    <a:solidFill>
                      <a:schemeClr val="tx1"/>
                    </a:solidFill>
                    <a:effectLst/>
                    <a:uLnTx/>
                    <a:uFillTx/>
                    <a:latin typeface="Arial"/>
                    <a:cs typeface="Arial"/>
                    <a:sym typeface="Arial"/>
                  </a:rPr>
                  <a:t>40 </a:t>
                </a:r>
                <a:r>
                  <a:rPr kumimoji="0" lang="en-GB" sz="1200" b="0" i="0" u="none" strike="noStrike" kern="0" cap="none" spc="0" normalizeH="0" baseline="0" noProof="0" err="1">
                    <a:ln>
                      <a:noFill/>
                    </a:ln>
                    <a:solidFill>
                      <a:schemeClr val="tx1"/>
                    </a:solidFill>
                    <a:effectLst/>
                    <a:uLnTx/>
                    <a:uFillTx/>
                    <a:latin typeface="Arial"/>
                    <a:cs typeface="Arial"/>
                    <a:sym typeface="Arial"/>
                  </a:rPr>
                  <a:t>mg</a:t>
                </a:r>
                <a:r>
                  <a:rPr kumimoji="0" lang="en-GB" sz="1200" b="0" i="0" u="none" strike="noStrike" kern="0" cap="none" spc="0" normalizeH="0" baseline="30000" noProof="0" err="1">
                    <a:ln>
                      <a:noFill/>
                    </a:ln>
                    <a:solidFill>
                      <a:schemeClr val="tx1"/>
                    </a:solidFill>
                    <a:effectLst/>
                    <a:uLnTx/>
                    <a:uFillTx/>
                    <a:latin typeface="Arial"/>
                    <a:cs typeface="Arial"/>
                    <a:sym typeface="Arial"/>
                  </a:rPr>
                  <a:t>b</a:t>
                </a:r>
                <a:endParaRPr lang="en-US" sz="1200">
                  <a:solidFill>
                    <a:schemeClr val="tx1"/>
                  </a:solidFill>
                </a:endParaRPr>
              </a:p>
            </p:txBody>
          </p:sp>
          <p:sp>
            <p:nvSpPr>
              <p:cNvPr id="70" name="Oval 69">
                <a:extLst>
                  <a:ext uri="{FF2B5EF4-FFF2-40B4-BE49-F238E27FC236}">
                    <a16:creationId xmlns:a16="http://schemas.microsoft.com/office/drawing/2014/main" id="{0B7B4AE5-D146-A3FC-13D2-A15586590D5A}"/>
                  </a:ext>
                </a:extLst>
              </p:cNvPr>
              <p:cNvSpPr/>
              <p:nvPr/>
            </p:nvSpPr>
            <p:spPr>
              <a:xfrm>
                <a:off x="6165992" y="4652969"/>
                <a:ext cx="108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72" name="Isosceles Triangle 71">
                <a:extLst>
                  <a:ext uri="{FF2B5EF4-FFF2-40B4-BE49-F238E27FC236}">
                    <a16:creationId xmlns:a16="http://schemas.microsoft.com/office/drawing/2014/main" id="{40F509FE-CAE8-6476-BDF4-D1C5A268D8B0}"/>
                  </a:ext>
                </a:extLst>
              </p:cNvPr>
              <p:cNvSpPr/>
              <p:nvPr/>
            </p:nvSpPr>
            <p:spPr>
              <a:xfrm>
                <a:off x="6165992" y="4939449"/>
                <a:ext cx="108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1" name="Arrow: Up 40">
                <a:extLst>
                  <a:ext uri="{FF2B5EF4-FFF2-40B4-BE49-F238E27FC236}">
                    <a16:creationId xmlns:a16="http://schemas.microsoft.com/office/drawing/2014/main" id="{E2AB6631-3EE0-F02A-4CDB-418214CAFBA1}"/>
                  </a:ext>
                </a:extLst>
              </p:cNvPr>
              <p:cNvSpPr/>
              <p:nvPr/>
            </p:nvSpPr>
            <p:spPr>
              <a:xfrm>
                <a:off x="6147992" y="3726860"/>
                <a:ext cx="144000" cy="216000"/>
              </a:xfrm>
              <a:prstGeom prst="upArrow">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2" name="Arrow: Up 41">
                <a:extLst>
                  <a:ext uri="{FF2B5EF4-FFF2-40B4-BE49-F238E27FC236}">
                    <a16:creationId xmlns:a16="http://schemas.microsoft.com/office/drawing/2014/main" id="{5D6C63AB-571B-4D76-BF2C-0504B9390D1C}"/>
                  </a:ext>
                </a:extLst>
              </p:cNvPr>
              <p:cNvSpPr/>
              <p:nvPr/>
            </p:nvSpPr>
            <p:spPr>
              <a:xfrm>
                <a:off x="6147992" y="4035563"/>
                <a:ext cx="144000" cy="216000"/>
              </a:xfrm>
              <a:prstGeom prst="upArrow">
                <a:avLst/>
              </a:prstGeom>
              <a:solidFill>
                <a:srgbClr val="717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sp>
          <p:nvSpPr>
            <p:cNvPr id="17" name="Rectangle 16">
              <a:extLst>
                <a:ext uri="{FF2B5EF4-FFF2-40B4-BE49-F238E27FC236}">
                  <a16:creationId xmlns:a16="http://schemas.microsoft.com/office/drawing/2014/main" id="{9E0320A5-DCAE-730F-AB8F-7F6252660997}"/>
                </a:ext>
              </a:extLst>
            </p:cNvPr>
            <p:cNvSpPr/>
            <p:nvPr/>
          </p:nvSpPr>
          <p:spPr>
            <a:xfrm>
              <a:off x="5364083" y="1898391"/>
              <a:ext cx="2584546"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44 mg (DL1) or 76 mg (DL2) ELRA SC</a:t>
              </a:r>
              <a:endParaRPr lang="en-GB" sz="1200" b="1">
                <a:solidFill>
                  <a:schemeClr val="bg1"/>
                </a:solidFill>
              </a:endParaRPr>
            </a:p>
          </p:txBody>
        </p:sp>
        <p:sp>
          <p:nvSpPr>
            <p:cNvPr id="18" name="TextBox 17">
              <a:extLst>
                <a:ext uri="{FF2B5EF4-FFF2-40B4-BE49-F238E27FC236}">
                  <a16:creationId xmlns:a16="http://schemas.microsoft.com/office/drawing/2014/main" id="{F852EFF3-2166-0467-18AF-1669C9EA8A73}"/>
                </a:ext>
              </a:extLst>
            </p:cNvPr>
            <p:cNvSpPr txBox="1"/>
            <p:nvPr/>
          </p:nvSpPr>
          <p:spPr>
            <a:xfrm>
              <a:off x="5965849" y="1519271"/>
              <a:ext cx="1392072" cy="508250"/>
            </a:xfrm>
            <a:prstGeom prst="rect">
              <a:avLst/>
            </a:prstGeom>
          </p:spPr>
          <p:txBody>
            <a:bodyPr vert="horz" wrap="square" lIns="91440" tIns="45720" rIns="91440" bIns="45720" rtlCol="0">
              <a:noAutofit/>
            </a:bodyPr>
            <a:lstStyle/>
            <a:p>
              <a:pPr algn="ctr"/>
              <a:r>
                <a:rPr lang="en-US" sz="1400" b="1"/>
                <a:t>Cycle 1-6</a:t>
              </a:r>
              <a:endParaRPr lang="en-GB" sz="1400" b="1"/>
            </a:p>
          </p:txBody>
        </p:sp>
        <p:sp>
          <p:nvSpPr>
            <p:cNvPr id="22" name="Rectangle 21">
              <a:extLst>
                <a:ext uri="{FF2B5EF4-FFF2-40B4-BE49-F238E27FC236}">
                  <a16:creationId xmlns:a16="http://schemas.microsoft.com/office/drawing/2014/main" id="{07DEB214-436C-3F8C-550C-5D7B075D228E}"/>
                </a:ext>
              </a:extLst>
            </p:cNvPr>
            <p:cNvSpPr/>
            <p:nvPr/>
          </p:nvSpPr>
          <p:spPr>
            <a:xfrm>
              <a:off x="5364084"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D1</a:t>
              </a:r>
              <a:endParaRPr lang="en-GB" sz="1200" b="1">
                <a:solidFill>
                  <a:schemeClr val="tx1"/>
                </a:solidFill>
              </a:endParaRPr>
            </a:p>
          </p:txBody>
        </p:sp>
        <p:sp>
          <p:nvSpPr>
            <p:cNvPr id="23" name="Rectangle 22">
              <a:extLst>
                <a:ext uri="{FF2B5EF4-FFF2-40B4-BE49-F238E27FC236}">
                  <a16:creationId xmlns:a16="http://schemas.microsoft.com/office/drawing/2014/main" id="{C83DF122-74D9-E49A-982E-9A52D212E26D}"/>
                </a:ext>
              </a:extLst>
            </p:cNvPr>
            <p:cNvSpPr/>
            <p:nvPr/>
          </p:nvSpPr>
          <p:spPr>
            <a:xfrm>
              <a:off x="6033599"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D8</a:t>
              </a:r>
              <a:endParaRPr lang="en-GB" sz="1200" b="1">
                <a:solidFill>
                  <a:schemeClr val="tx1"/>
                </a:solidFill>
              </a:endParaRPr>
            </a:p>
          </p:txBody>
        </p:sp>
        <p:sp>
          <p:nvSpPr>
            <p:cNvPr id="24" name="Rectangle 23">
              <a:extLst>
                <a:ext uri="{FF2B5EF4-FFF2-40B4-BE49-F238E27FC236}">
                  <a16:creationId xmlns:a16="http://schemas.microsoft.com/office/drawing/2014/main" id="{447416F4-7FDF-DCC9-3D9A-59F930B149B0}"/>
                </a:ext>
              </a:extLst>
            </p:cNvPr>
            <p:cNvSpPr/>
            <p:nvPr/>
          </p:nvSpPr>
          <p:spPr>
            <a:xfrm>
              <a:off x="6703114"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D15</a:t>
              </a:r>
              <a:endParaRPr lang="en-GB" sz="1200" b="1">
                <a:solidFill>
                  <a:schemeClr val="tx1"/>
                </a:solidFill>
              </a:endParaRPr>
            </a:p>
          </p:txBody>
        </p:sp>
        <p:sp>
          <p:nvSpPr>
            <p:cNvPr id="25" name="Rectangle 24">
              <a:extLst>
                <a:ext uri="{FF2B5EF4-FFF2-40B4-BE49-F238E27FC236}">
                  <a16:creationId xmlns:a16="http://schemas.microsoft.com/office/drawing/2014/main" id="{5AA0424F-2EE7-30FF-26FE-C14562D241A7}"/>
                </a:ext>
              </a:extLst>
            </p:cNvPr>
            <p:cNvSpPr/>
            <p:nvPr/>
          </p:nvSpPr>
          <p:spPr>
            <a:xfrm>
              <a:off x="7372629"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D22</a:t>
              </a:r>
              <a:endParaRPr lang="en-GB" sz="1200" b="1">
                <a:solidFill>
                  <a:schemeClr val="tx1"/>
                </a:solidFill>
              </a:endParaRPr>
            </a:p>
          </p:txBody>
        </p:sp>
        <p:cxnSp>
          <p:nvCxnSpPr>
            <p:cNvPr id="26" name="Straight Arrow Connector 25">
              <a:extLst>
                <a:ext uri="{FF2B5EF4-FFF2-40B4-BE49-F238E27FC236}">
                  <a16:creationId xmlns:a16="http://schemas.microsoft.com/office/drawing/2014/main" id="{1F9E47A7-06FF-2249-7DD2-4FD1925417E1}"/>
                </a:ext>
              </a:extLst>
            </p:cNvPr>
            <p:cNvCxnSpPr>
              <a:cxnSpLocks/>
            </p:cNvCxnSpPr>
            <p:nvPr/>
          </p:nvCxnSpPr>
          <p:spPr>
            <a:xfrm>
              <a:off x="5369485" y="1782490"/>
              <a:ext cx="258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50F8A2A-6B47-A090-B9AF-7310DF50BAFC}"/>
                </a:ext>
              </a:extLst>
            </p:cNvPr>
            <p:cNvGrpSpPr/>
            <p:nvPr/>
          </p:nvGrpSpPr>
          <p:grpSpPr>
            <a:xfrm>
              <a:off x="5356041" y="2947333"/>
              <a:ext cx="330829" cy="216000"/>
              <a:chOff x="4271993" y="2957154"/>
              <a:chExt cx="330829" cy="216000"/>
            </a:xfrm>
          </p:grpSpPr>
          <p:sp>
            <p:nvSpPr>
              <p:cNvPr id="28" name="Arrow: Up 27">
                <a:extLst>
                  <a:ext uri="{FF2B5EF4-FFF2-40B4-BE49-F238E27FC236}">
                    <a16:creationId xmlns:a16="http://schemas.microsoft.com/office/drawing/2014/main" id="{A68B248C-0B27-C405-5DA4-F2A68268D11B}"/>
                  </a:ext>
                </a:extLst>
              </p:cNvPr>
              <p:cNvSpPr/>
              <p:nvPr/>
            </p:nvSpPr>
            <p:spPr>
              <a:xfrm>
                <a:off x="4271993"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73" name="Oval 72">
                <a:extLst>
                  <a:ext uri="{FF2B5EF4-FFF2-40B4-BE49-F238E27FC236}">
                    <a16:creationId xmlns:a16="http://schemas.microsoft.com/office/drawing/2014/main" id="{BC11F38A-FC3B-80CA-7041-2BA54F9ADB3A}"/>
                  </a:ext>
                </a:extLst>
              </p:cNvPr>
              <p:cNvSpPr/>
              <p:nvPr/>
            </p:nvSpPr>
            <p:spPr>
              <a:xfrm>
                <a:off x="4411204" y="2957154"/>
                <a:ext cx="72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83" name="Isosceles Triangle 82">
                <a:extLst>
                  <a:ext uri="{FF2B5EF4-FFF2-40B4-BE49-F238E27FC236}">
                    <a16:creationId xmlns:a16="http://schemas.microsoft.com/office/drawing/2014/main" id="{F369AA5B-DC13-E01C-3F82-174E470965BF}"/>
                  </a:ext>
                </a:extLst>
              </p:cNvPr>
              <p:cNvSpPr/>
              <p:nvPr/>
            </p:nvSpPr>
            <p:spPr>
              <a:xfrm>
                <a:off x="4530822"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grpSp>
          <p:nvGrpSpPr>
            <p:cNvPr id="146" name="Group 145">
              <a:extLst>
                <a:ext uri="{FF2B5EF4-FFF2-40B4-BE49-F238E27FC236}">
                  <a16:creationId xmlns:a16="http://schemas.microsoft.com/office/drawing/2014/main" id="{53B041D3-D0CC-088D-CA07-FFB89C573942}"/>
                </a:ext>
              </a:extLst>
            </p:cNvPr>
            <p:cNvGrpSpPr/>
            <p:nvPr/>
          </p:nvGrpSpPr>
          <p:grpSpPr>
            <a:xfrm>
              <a:off x="6049308" y="2947333"/>
              <a:ext cx="330829" cy="216000"/>
              <a:chOff x="4295745" y="2957154"/>
              <a:chExt cx="330829" cy="216000"/>
            </a:xfrm>
          </p:grpSpPr>
          <p:sp>
            <p:nvSpPr>
              <p:cNvPr id="147" name="Arrow: Up 146">
                <a:extLst>
                  <a:ext uri="{FF2B5EF4-FFF2-40B4-BE49-F238E27FC236}">
                    <a16:creationId xmlns:a16="http://schemas.microsoft.com/office/drawing/2014/main" id="{265E07E7-F6A4-3C94-5892-B638BBB06179}"/>
                  </a:ext>
                </a:extLst>
              </p:cNvPr>
              <p:cNvSpPr/>
              <p:nvPr/>
            </p:nvSpPr>
            <p:spPr>
              <a:xfrm>
                <a:off x="4295745"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48" name="Oval 147">
                <a:extLst>
                  <a:ext uri="{FF2B5EF4-FFF2-40B4-BE49-F238E27FC236}">
                    <a16:creationId xmlns:a16="http://schemas.microsoft.com/office/drawing/2014/main" id="{EE756ED5-2277-043A-5369-6182797BB305}"/>
                  </a:ext>
                </a:extLst>
              </p:cNvPr>
              <p:cNvSpPr/>
              <p:nvPr/>
            </p:nvSpPr>
            <p:spPr>
              <a:xfrm>
                <a:off x="4434956" y="2957154"/>
                <a:ext cx="72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49" name="Isosceles Triangle 148">
                <a:extLst>
                  <a:ext uri="{FF2B5EF4-FFF2-40B4-BE49-F238E27FC236}">
                    <a16:creationId xmlns:a16="http://schemas.microsoft.com/office/drawing/2014/main" id="{67717CB7-2562-E023-72F2-43A8CB7C397B}"/>
                  </a:ext>
                </a:extLst>
              </p:cNvPr>
              <p:cNvSpPr/>
              <p:nvPr/>
            </p:nvSpPr>
            <p:spPr>
              <a:xfrm>
                <a:off x="4554574"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grpSp>
          <p:nvGrpSpPr>
            <p:cNvPr id="150" name="Group 149">
              <a:extLst>
                <a:ext uri="{FF2B5EF4-FFF2-40B4-BE49-F238E27FC236}">
                  <a16:creationId xmlns:a16="http://schemas.microsoft.com/office/drawing/2014/main" id="{00A5B0B2-11B7-4FA2-3614-5C4593779409}"/>
                </a:ext>
              </a:extLst>
            </p:cNvPr>
            <p:cNvGrpSpPr/>
            <p:nvPr/>
          </p:nvGrpSpPr>
          <p:grpSpPr>
            <a:xfrm>
              <a:off x="6695071" y="2947333"/>
              <a:ext cx="330829" cy="216000"/>
              <a:chOff x="4271993" y="2957154"/>
              <a:chExt cx="330829" cy="216000"/>
            </a:xfrm>
          </p:grpSpPr>
          <p:sp>
            <p:nvSpPr>
              <p:cNvPr id="151" name="Arrow: Up 150">
                <a:extLst>
                  <a:ext uri="{FF2B5EF4-FFF2-40B4-BE49-F238E27FC236}">
                    <a16:creationId xmlns:a16="http://schemas.microsoft.com/office/drawing/2014/main" id="{ABC8E94F-7B34-BCBA-4D81-A0C82DB0AC9C}"/>
                  </a:ext>
                </a:extLst>
              </p:cNvPr>
              <p:cNvSpPr/>
              <p:nvPr/>
            </p:nvSpPr>
            <p:spPr>
              <a:xfrm>
                <a:off x="4271993"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52" name="Oval 151">
                <a:extLst>
                  <a:ext uri="{FF2B5EF4-FFF2-40B4-BE49-F238E27FC236}">
                    <a16:creationId xmlns:a16="http://schemas.microsoft.com/office/drawing/2014/main" id="{38006CE5-A664-C144-28E2-03FD0F0156EE}"/>
                  </a:ext>
                </a:extLst>
              </p:cNvPr>
              <p:cNvSpPr/>
              <p:nvPr/>
            </p:nvSpPr>
            <p:spPr>
              <a:xfrm>
                <a:off x="4411204" y="2957154"/>
                <a:ext cx="72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53" name="Isosceles Triangle 152">
                <a:extLst>
                  <a:ext uri="{FF2B5EF4-FFF2-40B4-BE49-F238E27FC236}">
                    <a16:creationId xmlns:a16="http://schemas.microsoft.com/office/drawing/2014/main" id="{3B78ACE5-568E-6B91-E63A-E76BDA67D051}"/>
                  </a:ext>
                </a:extLst>
              </p:cNvPr>
              <p:cNvSpPr/>
              <p:nvPr/>
            </p:nvSpPr>
            <p:spPr>
              <a:xfrm>
                <a:off x="4530822"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grpSp>
          <p:nvGrpSpPr>
            <p:cNvPr id="154" name="Group 153">
              <a:extLst>
                <a:ext uri="{FF2B5EF4-FFF2-40B4-BE49-F238E27FC236}">
                  <a16:creationId xmlns:a16="http://schemas.microsoft.com/office/drawing/2014/main" id="{74811D81-DAAE-2499-C365-CE0C60FD47A8}"/>
                </a:ext>
              </a:extLst>
            </p:cNvPr>
            <p:cNvGrpSpPr/>
            <p:nvPr/>
          </p:nvGrpSpPr>
          <p:grpSpPr>
            <a:xfrm>
              <a:off x="7369497" y="2947333"/>
              <a:ext cx="195292" cy="216000"/>
              <a:chOff x="4276904" y="2957154"/>
              <a:chExt cx="195292" cy="216000"/>
            </a:xfrm>
          </p:grpSpPr>
          <p:sp>
            <p:nvSpPr>
              <p:cNvPr id="155" name="Arrow: Up 154">
                <a:extLst>
                  <a:ext uri="{FF2B5EF4-FFF2-40B4-BE49-F238E27FC236}">
                    <a16:creationId xmlns:a16="http://schemas.microsoft.com/office/drawing/2014/main" id="{94F75B12-CD70-236F-350B-974FA396C2E0}"/>
                  </a:ext>
                </a:extLst>
              </p:cNvPr>
              <p:cNvSpPr/>
              <p:nvPr/>
            </p:nvSpPr>
            <p:spPr>
              <a:xfrm>
                <a:off x="4276904" y="2957154"/>
                <a:ext cx="98182"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57" name="Isosceles Triangle 156">
                <a:extLst>
                  <a:ext uri="{FF2B5EF4-FFF2-40B4-BE49-F238E27FC236}">
                    <a16:creationId xmlns:a16="http://schemas.microsoft.com/office/drawing/2014/main" id="{02F00810-EA58-4FBB-0CAA-2AF795989EA1}"/>
                  </a:ext>
                </a:extLst>
              </p:cNvPr>
              <p:cNvSpPr/>
              <p:nvPr/>
            </p:nvSpPr>
            <p:spPr>
              <a:xfrm>
                <a:off x="4400196"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sp>
          <p:nvSpPr>
            <p:cNvPr id="55" name="Rectangle 54">
              <a:extLst>
                <a:ext uri="{FF2B5EF4-FFF2-40B4-BE49-F238E27FC236}">
                  <a16:creationId xmlns:a16="http://schemas.microsoft.com/office/drawing/2014/main" id="{A7DDD1CB-395F-752D-88EE-411AD9BCA930}"/>
                </a:ext>
              </a:extLst>
            </p:cNvPr>
            <p:cNvSpPr/>
            <p:nvPr/>
          </p:nvSpPr>
          <p:spPr>
            <a:xfrm>
              <a:off x="8042142" y="1898391"/>
              <a:ext cx="2584546"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44 mg (DL1) or 76 mg (DL2) ELRA SC</a:t>
              </a:r>
              <a:endParaRPr lang="en-GB" sz="1200" b="1">
                <a:solidFill>
                  <a:schemeClr val="bg1"/>
                </a:solidFill>
              </a:endParaRPr>
            </a:p>
          </p:txBody>
        </p:sp>
        <p:sp>
          <p:nvSpPr>
            <p:cNvPr id="56" name="TextBox 55">
              <a:extLst>
                <a:ext uri="{FF2B5EF4-FFF2-40B4-BE49-F238E27FC236}">
                  <a16:creationId xmlns:a16="http://schemas.microsoft.com/office/drawing/2014/main" id="{E4ED05A2-5B4E-6E80-E437-38D0B79CA3A1}"/>
                </a:ext>
              </a:extLst>
            </p:cNvPr>
            <p:cNvSpPr txBox="1"/>
            <p:nvPr/>
          </p:nvSpPr>
          <p:spPr>
            <a:xfrm>
              <a:off x="8625559" y="1519271"/>
              <a:ext cx="1392072" cy="508250"/>
            </a:xfrm>
            <a:prstGeom prst="rect">
              <a:avLst/>
            </a:prstGeom>
          </p:spPr>
          <p:txBody>
            <a:bodyPr vert="horz" wrap="square" lIns="91440" tIns="45720" rIns="91440" bIns="45720" rtlCol="0">
              <a:noAutofit/>
            </a:bodyPr>
            <a:lstStyle/>
            <a:p>
              <a:pPr algn="ctr"/>
              <a:r>
                <a:rPr lang="en-US" sz="1400" b="1" dirty="0"/>
                <a:t>Cycle ≥</a:t>
              </a:r>
              <a:r>
                <a:rPr lang="en-US" sz="1400" b="1" dirty="0">
                  <a:solidFill>
                    <a:schemeClr val="tx1"/>
                  </a:solidFill>
                </a:rPr>
                <a:t>7</a:t>
              </a:r>
              <a:r>
                <a:rPr lang="en-US" sz="1400" b="1" baseline="30000" dirty="0">
                  <a:solidFill>
                    <a:schemeClr val="tx1"/>
                  </a:solidFill>
                </a:rPr>
                <a:t>c</a:t>
              </a:r>
              <a:endParaRPr lang="en-GB" sz="1400" b="1" dirty="0">
                <a:solidFill>
                  <a:schemeClr val="tx1"/>
                </a:solidFill>
              </a:endParaRPr>
            </a:p>
          </p:txBody>
        </p:sp>
        <p:sp>
          <p:nvSpPr>
            <p:cNvPr id="57" name="Rectangle 56">
              <a:extLst>
                <a:ext uri="{FF2B5EF4-FFF2-40B4-BE49-F238E27FC236}">
                  <a16:creationId xmlns:a16="http://schemas.microsoft.com/office/drawing/2014/main" id="{41D37702-1FB6-4E28-2A8B-0C43FB394B89}"/>
                </a:ext>
              </a:extLst>
            </p:cNvPr>
            <p:cNvSpPr/>
            <p:nvPr/>
          </p:nvSpPr>
          <p:spPr>
            <a:xfrm>
              <a:off x="8042144"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D1</a:t>
              </a:r>
              <a:endParaRPr lang="en-GB" sz="1200" b="1">
                <a:solidFill>
                  <a:schemeClr val="tx1"/>
                </a:solidFill>
              </a:endParaRPr>
            </a:p>
          </p:txBody>
        </p:sp>
        <p:sp>
          <p:nvSpPr>
            <p:cNvPr id="58" name="Rectangle 57">
              <a:extLst>
                <a:ext uri="{FF2B5EF4-FFF2-40B4-BE49-F238E27FC236}">
                  <a16:creationId xmlns:a16="http://schemas.microsoft.com/office/drawing/2014/main" id="{0E48EBD1-CD23-8B26-0673-7C39FE5AABB0}"/>
                </a:ext>
              </a:extLst>
            </p:cNvPr>
            <p:cNvSpPr/>
            <p:nvPr/>
          </p:nvSpPr>
          <p:spPr>
            <a:xfrm>
              <a:off x="8711659"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D8</a:t>
              </a:r>
              <a:endParaRPr lang="en-GB" sz="1200" b="1">
                <a:solidFill>
                  <a:schemeClr val="tx1"/>
                </a:solidFill>
              </a:endParaRPr>
            </a:p>
          </p:txBody>
        </p:sp>
        <p:sp>
          <p:nvSpPr>
            <p:cNvPr id="59" name="Rectangle 58">
              <a:extLst>
                <a:ext uri="{FF2B5EF4-FFF2-40B4-BE49-F238E27FC236}">
                  <a16:creationId xmlns:a16="http://schemas.microsoft.com/office/drawing/2014/main" id="{C5FC57F3-1040-3334-E578-5CEDC653F1ED}"/>
                </a:ext>
              </a:extLst>
            </p:cNvPr>
            <p:cNvSpPr/>
            <p:nvPr/>
          </p:nvSpPr>
          <p:spPr>
            <a:xfrm>
              <a:off x="9381174"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D15</a:t>
              </a:r>
              <a:endParaRPr lang="en-GB" sz="1200" b="1">
                <a:solidFill>
                  <a:schemeClr val="tx1"/>
                </a:solidFill>
              </a:endParaRPr>
            </a:p>
          </p:txBody>
        </p:sp>
        <p:sp>
          <p:nvSpPr>
            <p:cNvPr id="60" name="Rectangle 59">
              <a:extLst>
                <a:ext uri="{FF2B5EF4-FFF2-40B4-BE49-F238E27FC236}">
                  <a16:creationId xmlns:a16="http://schemas.microsoft.com/office/drawing/2014/main" id="{98A68E27-DB8D-B69A-C333-E93E1C3EFB1B}"/>
                </a:ext>
              </a:extLst>
            </p:cNvPr>
            <p:cNvSpPr/>
            <p:nvPr/>
          </p:nvSpPr>
          <p:spPr>
            <a:xfrm>
              <a:off x="10050688" y="2447832"/>
              <a:ext cx="576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D22</a:t>
              </a:r>
              <a:endParaRPr lang="en-GB" sz="1200" b="1">
                <a:solidFill>
                  <a:schemeClr val="tx1"/>
                </a:solidFill>
              </a:endParaRPr>
            </a:p>
          </p:txBody>
        </p:sp>
        <p:cxnSp>
          <p:nvCxnSpPr>
            <p:cNvPr id="61" name="Straight Arrow Connector 60">
              <a:extLst>
                <a:ext uri="{FF2B5EF4-FFF2-40B4-BE49-F238E27FC236}">
                  <a16:creationId xmlns:a16="http://schemas.microsoft.com/office/drawing/2014/main" id="{D03AD3E5-2DBE-F286-1E91-04E781A3D1A1}"/>
                </a:ext>
              </a:extLst>
            </p:cNvPr>
            <p:cNvCxnSpPr>
              <a:cxnSpLocks/>
            </p:cNvCxnSpPr>
            <p:nvPr/>
          </p:nvCxnSpPr>
          <p:spPr>
            <a:xfrm>
              <a:off x="8029195" y="1782490"/>
              <a:ext cx="258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344F6A6D-7CA4-0112-67C4-0EA9B756E23D}"/>
                </a:ext>
              </a:extLst>
            </p:cNvPr>
            <p:cNvGrpSpPr/>
            <p:nvPr/>
          </p:nvGrpSpPr>
          <p:grpSpPr>
            <a:xfrm>
              <a:off x="8034104" y="2947333"/>
              <a:ext cx="330829" cy="216000"/>
              <a:chOff x="4271996" y="2957154"/>
              <a:chExt cx="330829" cy="216000"/>
            </a:xfrm>
          </p:grpSpPr>
          <p:sp>
            <p:nvSpPr>
              <p:cNvPr id="174" name="Arrow: Up 173">
                <a:extLst>
                  <a:ext uri="{FF2B5EF4-FFF2-40B4-BE49-F238E27FC236}">
                    <a16:creationId xmlns:a16="http://schemas.microsoft.com/office/drawing/2014/main" id="{F4401250-1573-E35C-3400-CB4ACC90D713}"/>
                  </a:ext>
                </a:extLst>
              </p:cNvPr>
              <p:cNvSpPr/>
              <p:nvPr/>
            </p:nvSpPr>
            <p:spPr>
              <a:xfrm>
                <a:off x="4271996"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75" name="Oval 174">
                <a:extLst>
                  <a:ext uri="{FF2B5EF4-FFF2-40B4-BE49-F238E27FC236}">
                    <a16:creationId xmlns:a16="http://schemas.microsoft.com/office/drawing/2014/main" id="{B63E364D-3334-AF2B-9192-B66AF23602E3}"/>
                  </a:ext>
                </a:extLst>
              </p:cNvPr>
              <p:cNvSpPr/>
              <p:nvPr/>
            </p:nvSpPr>
            <p:spPr>
              <a:xfrm>
                <a:off x="4411207" y="2957154"/>
                <a:ext cx="72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76" name="Isosceles Triangle 175">
                <a:extLst>
                  <a:ext uri="{FF2B5EF4-FFF2-40B4-BE49-F238E27FC236}">
                    <a16:creationId xmlns:a16="http://schemas.microsoft.com/office/drawing/2014/main" id="{945FB972-AF13-9757-6D07-CAB7FD17ED4B}"/>
                  </a:ext>
                </a:extLst>
              </p:cNvPr>
              <p:cNvSpPr/>
              <p:nvPr/>
            </p:nvSpPr>
            <p:spPr>
              <a:xfrm>
                <a:off x="4530825"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grpSp>
          <p:nvGrpSpPr>
            <p:cNvPr id="177" name="Group 176">
              <a:extLst>
                <a:ext uri="{FF2B5EF4-FFF2-40B4-BE49-F238E27FC236}">
                  <a16:creationId xmlns:a16="http://schemas.microsoft.com/office/drawing/2014/main" id="{88C6B48A-FFF8-A4D1-D24D-0680BFC77B23}"/>
                </a:ext>
              </a:extLst>
            </p:cNvPr>
            <p:cNvGrpSpPr/>
            <p:nvPr/>
          </p:nvGrpSpPr>
          <p:grpSpPr>
            <a:xfrm>
              <a:off x="8701972" y="2947333"/>
              <a:ext cx="191618" cy="216000"/>
              <a:chOff x="4339955" y="2957154"/>
              <a:chExt cx="191618" cy="216000"/>
            </a:xfrm>
          </p:grpSpPr>
          <p:sp>
            <p:nvSpPr>
              <p:cNvPr id="179" name="Oval 178">
                <a:extLst>
                  <a:ext uri="{FF2B5EF4-FFF2-40B4-BE49-F238E27FC236}">
                    <a16:creationId xmlns:a16="http://schemas.microsoft.com/office/drawing/2014/main" id="{2CE99B46-BD27-1881-1070-375B9E01272A}"/>
                  </a:ext>
                </a:extLst>
              </p:cNvPr>
              <p:cNvSpPr/>
              <p:nvPr/>
            </p:nvSpPr>
            <p:spPr>
              <a:xfrm>
                <a:off x="4339955" y="2957154"/>
                <a:ext cx="72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80" name="Isosceles Triangle 179">
                <a:extLst>
                  <a:ext uri="{FF2B5EF4-FFF2-40B4-BE49-F238E27FC236}">
                    <a16:creationId xmlns:a16="http://schemas.microsoft.com/office/drawing/2014/main" id="{7549137B-0514-78A6-7DDC-86027C22E8EF}"/>
                  </a:ext>
                </a:extLst>
              </p:cNvPr>
              <p:cNvSpPr/>
              <p:nvPr/>
            </p:nvSpPr>
            <p:spPr>
              <a:xfrm>
                <a:off x="4459573"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grpSp>
          <p:nvGrpSpPr>
            <p:cNvPr id="181" name="Group 180">
              <a:extLst>
                <a:ext uri="{FF2B5EF4-FFF2-40B4-BE49-F238E27FC236}">
                  <a16:creationId xmlns:a16="http://schemas.microsoft.com/office/drawing/2014/main" id="{F351CC52-ED75-17A4-99E1-8D45C5BFF890}"/>
                </a:ext>
              </a:extLst>
            </p:cNvPr>
            <p:cNvGrpSpPr/>
            <p:nvPr/>
          </p:nvGrpSpPr>
          <p:grpSpPr>
            <a:xfrm>
              <a:off x="9337507" y="2947333"/>
              <a:ext cx="330829" cy="216000"/>
              <a:chOff x="4236369" y="2957154"/>
              <a:chExt cx="330829" cy="216000"/>
            </a:xfrm>
          </p:grpSpPr>
          <p:sp>
            <p:nvSpPr>
              <p:cNvPr id="182" name="Arrow: Up 181">
                <a:extLst>
                  <a:ext uri="{FF2B5EF4-FFF2-40B4-BE49-F238E27FC236}">
                    <a16:creationId xmlns:a16="http://schemas.microsoft.com/office/drawing/2014/main" id="{25CECE8A-63EB-ABF4-7967-8CB52555C2B5}"/>
                  </a:ext>
                </a:extLst>
              </p:cNvPr>
              <p:cNvSpPr/>
              <p:nvPr/>
            </p:nvSpPr>
            <p:spPr>
              <a:xfrm>
                <a:off x="4236369"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83" name="Oval 182">
                <a:extLst>
                  <a:ext uri="{FF2B5EF4-FFF2-40B4-BE49-F238E27FC236}">
                    <a16:creationId xmlns:a16="http://schemas.microsoft.com/office/drawing/2014/main" id="{7823A4C9-0B88-8501-9205-0CD6D71A794E}"/>
                  </a:ext>
                </a:extLst>
              </p:cNvPr>
              <p:cNvSpPr/>
              <p:nvPr/>
            </p:nvSpPr>
            <p:spPr>
              <a:xfrm>
                <a:off x="4375580" y="2957154"/>
                <a:ext cx="72000" cy="216000"/>
              </a:xfrm>
              <a:prstGeom prst="ellipse">
                <a:avLst/>
              </a:prstGeom>
              <a:solidFill>
                <a:srgbClr val="065F5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84" name="Isosceles Triangle 183">
                <a:extLst>
                  <a:ext uri="{FF2B5EF4-FFF2-40B4-BE49-F238E27FC236}">
                    <a16:creationId xmlns:a16="http://schemas.microsoft.com/office/drawing/2014/main" id="{5A21BD88-404B-B156-FCE5-5D1DDF057816}"/>
                  </a:ext>
                </a:extLst>
              </p:cNvPr>
              <p:cNvSpPr/>
              <p:nvPr/>
            </p:nvSpPr>
            <p:spPr>
              <a:xfrm>
                <a:off x="4495198" y="2957154"/>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grpSp>
        <p:sp>
          <p:nvSpPr>
            <p:cNvPr id="188" name="Isosceles Triangle 187">
              <a:extLst>
                <a:ext uri="{FF2B5EF4-FFF2-40B4-BE49-F238E27FC236}">
                  <a16:creationId xmlns:a16="http://schemas.microsoft.com/office/drawing/2014/main" id="{23698FCE-9F3F-7911-28C4-EC0C2461DE6F}"/>
                </a:ext>
              </a:extLst>
            </p:cNvPr>
            <p:cNvSpPr/>
            <p:nvPr/>
          </p:nvSpPr>
          <p:spPr>
            <a:xfrm>
              <a:off x="10029558" y="2947333"/>
              <a:ext cx="72000" cy="216000"/>
            </a:xfrm>
            <a:prstGeom prst="triangle">
              <a:avLst/>
            </a:prstGeom>
            <a:solidFill>
              <a:srgbClr val="9D7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FF1C9CB2-0205-748A-114C-CFCB07E7D46E}"/>
                </a:ext>
              </a:extLst>
            </p:cNvPr>
            <p:cNvSpPr/>
            <p:nvPr/>
          </p:nvSpPr>
          <p:spPr>
            <a:xfrm>
              <a:off x="905083" y="1898391"/>
              <a:ext cx="2183971" cy="468000"/>
            </a:xfrm>
            <a:prstGeom prst="rect">
              <a:avLst/>
            </a:prstGeom>
            <a:gradFill flip="none" rotWithShape="1">
              <a:gsLst>
                <a:gs pos="0">
                  <a:schemeClr val="accent1"/>
                </a:gs>
                <a:gs pos="28000">
                  <a:schemeClr val="accent1"/>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Step-up doses of 12 and 32 mg  ELRA SC</a:t>
              </a:r>
              <a:endParaRPr lang="en-GB" sz="1200" b="1" dirty="0">
                <a:solidFill>
                  <a:schemeClr val="bg1"/>
                </a:solidFill>
              </a:endParaRPr>
            </a:p>
          </p:txBody>
        </p:sp>
        <p:sp>
          <p:nvSpPr>
            <p:cNvPr id="10" name="Rectangle 9">
              <a:extLst>
                <a:ext uri="{FF2B5EF4-FFF2-40B4-BE49-F238E27FC236}">
                  <a16:creationId xmlns:a16="http://schemas.microsoft.com/office/drawing/2014/main" id="{B16E14EC-E6BA-28FD-4DC6-8102A6370576}"/>
                </a:ext>
              </a:extLst>
            </p:cNvPr>
            <p:cNvSpPr/>
            <p:nvPr/>
          </p:nvSpPr>
          <p:spPr>
            <a:xfrm>
              <a:off x="3173893" y="1898391"/>
              <a:ext cx="2096676"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44 mg (DL1) or 76 mg (DL2) ELRA SC</a:t>
              </a:r>
              <a:endParaRPr lang="en-GB" sz="1200" b="1">
                <a:solidFill>
                  <a:schemeClr val="bg1"/>
                </a:solidFill>
              </a:endParaRPr>
            </a:p>
          </p:txBody>
        </p:sp>
        <p:sp>
          <p:nvSpPr>
            <p:cNvPr id="12" name="Rectangle 11">
              <a:extLst>
                <a:ext uri="{FF2B5EF4-FFF2-40B4-BE49-F238E27FC236}">
                  <a16:creationId xmlns:a16="http://schemas.microsoft.com/office/drawing/2014/main" id="{2DB854DA-6158-4D7A-3EF6-B08FFBE85120}"/>
                </a:ext>
              </a:extLst>
            </p:cNvPr>
            <p:cNvSpPr/>
            <p:nvPr/>
          </p:nvSpPr>
          <p:spPr>
            <a:xfrm>
              <a:off x="3182569" y="2447832"/>
              <a:ext cx="2088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D8</a:t>
              </a:r>
              <a:endParaRPr lang="en-GB" sz="1200" b="1">
                <a:solidFill>
                  <a:schemeClr val="tx1"/>
                </a:solidFill>
              </a:endParaRPr>
            </a:p>
          </p:txBody>
        </p:sp>
        <p:cxnSp>
          <p:nvCxnSpPr>
            <p:cNvPr id="14" name="Straight Arrow Connector 13">
              <a:extLst>
                <a:ext uri="{FF2B5EF4-FFF2-40B4-BE49-F238E27FC236}">
                  <a16:creationId xmlns:a16="http://schemas.microsoft.com/office/drawing/2014/main" id="{95850C47-EA7B-28C4-99A7-79175A100BE2}"/>
                </a:ext>
              </a:extLst>
            </p:cNvPr>
            <p:cNvCxnSpPr>
              <a:cxnSpLocks/>
            </p:cNvCxnSpPr>
            <p:nvPr/>
          </p:nvCxnSpPr>
          <p:spPr>
            <a:xfrm>
              <a:off x="897062" y="1782490"/>
              <a:ext cx="4356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910853-2D84-A280-F656-A8672A65E595}"/>
                </a:ext>
              </a:extLst>
            </p:cNvPr>
            <p:cNvSpPr txBox="1"/>
            <p:nvPr/>
          </p:nvSpPr>
          <p:spPr>
            <a:xfrm>
              <a:off x="2602350" y="1519271"/>
              <a:ext cx="945424" cy="508250"/>
            </a:xfrm>
            <a:prstGeom prst="rect">
              <a:avLst/>
            </a:prstGeom>
          </p:spPr>
          <p:txBody>
            <a:bodyPr vert="horz" wrap="square" lIns="91440" tIns="45720" rIns="91440" bIns="45720" rtlCol="0">
              <a:noAutofit/>
            </a:bodyPr>
            <a:lstStyle/>
            <a:p>
              <a:pPr algn="ctr"/>
              <a:r>
                <a:rPr lang="en-US" sz="1400" b="1">
                  <a:solidFill>
                    <a:schemeClr val="tx1"/>
                  </a:solidFill>
                </a:rPr>
                <a:t>Cycle 0*</a:t>
              </a:r>
              <a:endParaRPr lang="en-GB" sz="1400" b="1">
                <a:solidFill>
                  <a:schemeClr val="tx1"/>
                </a:solidFill>
              </a:endParaRPr>
            </a:p>
          </p:txBody>
        </p:sp>
        <p:sp>
          <p:nvSpPr>
            <p:cNvPr id="19" name="Arrow: Up 18">
              <a:extLst>
                <a:ext uri="{FF2B5EF4-FFF2-40B4-BE49-F238E27FC236}">
                  <a16:creationId xmlns:a16="http://schemas.microsoft.com/office/drawing/2014/main" id="{F614542A-014E-1344-A066-BE3F00F076F8}"/>
                </a:ext>
              </a:extLst>
            </p:cNvPr>
            <p:cNvSpPr/>
            <p:nvPr/>
          </p:nvSpPr>
          <p:spPr>
            <a:xfrm>
              <a:off x="888653" y="2947333"/>
              <a:ext cx="108000" cy="216000"/>
            </a:xfrm>
            <a:prstGeom prst="upArrow">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20" name="Arrow: Up 19">
              <a:extLst>
                <a:ext uri="{FF2B5EF4-FFF2-40B4-BE49-F238E27FC236}">
                  <a16:creationId xmlns:a16="http://schemas.microsoft.com/office/drawing/2014/main" id="{71DDB042-3274-44EC-D74C-B33EC5A936B5}"/>
                </a:ext>
              </a:extLst>
            </p:cNvPr>
            <p:cNvSpPr/>
            <p:nvPr/>
          </p:nvSpPr>
          <p:spPr>
            <a:xfrm>
              <a:off x="2014289" y="2947333"/>
              <a:ext cx="108000" cy="216000"/>
            </a:xfrm>
            <a:prstGeom prst="upArrow">
              <a:avLst/>
            </a:prstGeom>
            <a:solidFill>
              <a:srgbClr val="717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21" name="Arrow: Up 20">
              <a:extLst>
                <a:ext uri="{FF2B5EF4-FFF2-40B4-BE49-F238E27FC236}">
                  <a16:creationId xmlns:a16="http://schemas.microsoft.com/office/drawing/2014/main" id="{F6099583-1377-2B72-95C3-B92AA1FC93E1}"/>
                </a:ext>
              </a:extLst>
            </p:cNvPr>
            <p:cNvSpPr/>
            <p:nvPr/>
          </p:nvSpPr>
          <p:spPr>
            <a:xfrm>
              <a:off x="3139418" y="2947333"/>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3" name="Rectangle 42">
              <a:extLst>
                <a:ext uri="{FF2B5EF4-FFF2-40B4-BE49-F238E27FC236}">
                  <a16:creationId xmlns:a16="http://schemas.microsoft.com/office/drawing/2014/main" id="{62DBEAF5-D415-A351-CBB9-3666831E04B3}"/>
                </a:ext>
              </a:extLst>
            </p:cNvPr>
            <p:cNvSpPr/>
            <p:nvPr/>
          </p:nvSpPr>
          <p:spPr>
            <a:xfrm>
              <a:off x="907539" y="2447832"/>
              <a:ext cx="1044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D1</a:t>
              </a:r>
              <a:endParaRPr lang="en-GB" sz="1200" b="1">
                <a:solidFill>
                  <a:schemeClr val="tx1"/>
                </a:solidFill>
              </a:endParaRPr>
            </a:p>
          </p:txBody>
        </p:sp>
        <p:sp>
          <p:nvSpPr>
            <p:cNvPr id="51" name="Rectangle 50">
              <a:extLst>
                <a:ext uri="{FF2B5EF4-FFF2-40B4-BE49-F238E27FC236}">
                  <a16:creationId xmlns:a16="http://schemas.microsoft.com/office/drawing/2014/main" id="{7B356A59-468E-C766-518D-34117938BBE7}"/>
                </a:ext>
              </a:extLst>
            </p:cNvPr>
            <p:cNvSpPr/>
            <p:nvPr/>
          </p:nvSpPr>
          <p:spPr>
            <a:xfrm>
              <a:off x="2045054" y="2447832"/>
              <a:ext cx="1044000" cy="468000"/>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D4</a:t>
              </a:r>
              <a:endParaRPr lang="en-GB" sz="1200" b="1">
                <a:solidFill>
                  <a:schemeClr val="tx1"/>
                </a:solidFill>
              </a:endParaRPr>
            </a:p>
          </p:txBody>
        </p:sp>
      </p:grpSp>
      <p:sp>
        <p:nvSpPr>
          <p:cNvPr id="7" name="Title 2">
            <a:extLst>
              <a:ext uri="{FF2B5EF4-FFF2-40B4-BE49-F238E27FC236}">
                <a16:creationId xmlns:a16="http://schemas.microsoft.com/office/drawing/2014/main" id="{8C7C83C0-3E09-B971-2ADE-1335B9C690FB}"/>
              </a:ext>
            </a:extLst>
          </p:cNvPr>
          <p:cNvSpPr>
            <a:spLocks noGrp="1"/>
          </p:cNvSpPr>
          <p:nvPr>
            <p:ph type="title"/>
          </p:nvPr>
        </p:nvSpPr>
        <p:spPr>
          <a:xfrm>
            <a:off x="487680" y="731520"/>
            <a:ext cx="10515600" cy="615553"/>
          </a:xfrm>
        </p:spPr>
        <p:txBody>
          <a:bodyPr/>
          <a:lstStyle/>
          <a:p>
            <a:r>
              <a:rPr lang="en-US"/>
              <a:t>MagnetisMM-20 Part 1 dosing schedule</a:t>
            </a:r>
            <a:endParaRPr lang="en-GB"/>
          </a:p>
        </p:txBody>
      </p:sp>
    </p:spTree>
    <p:extLst>
      <p:ext uri="{BB962C8B-B14F-4D97-AF65-F5344CB8AC3E}">
        <p14:creationId xmlns:p14="http://schemas.microsoft.com/office/powerpoint/2010/main" val="257858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6329A-6505-6ECD-71D3-412EA9D66F98}"/>
              </a:ext>
            </a:extLst>
          </p:cNvPr>
          <p:cNvSpPr>
            <a:spLocks noGrp="1"/>
          </p:cNvSpPr>
          <p:nvPr>
            <p:ph type="title"/>
          </p:nvPr>
        </p:nvSpPr>
        <p:spPr>
          <a:xfrm>
            <a:off x="487680" y="731520"/>
            <a:ext cx="10515600" cy="615553"/>
          </a:xfrm>
        </p:spPr>
        <p:txBody>
          <a:bodyPr/>
          <a:lstStyle/>
          <a:p>
            <a:r>
              <a:rPr lang="en-US"/>
              <a:t>Baseline characteristics</a:t>
            </a:r>
          </a:p>
        </p:txBody>
      </p:sp>
      <p:sp>
        <p:nvSpPr>
          <p:cNvPr id="11" name="Content Placeholder 10">
            <a:extLst>
              <a:ext uri="{FF2B5EF4-FFF2-40B4-BE49-F238E27FC236}">
                <a16:creationId xmlns:a16="http://schemas.microsoft.com/office/drawing/2014/main" id="{1BEE0C1E-D539-434C-B8DE-EF6F634591E0}"/>
              </a:ext>
            </a:extLst>
          </p:cNvPr>
          <p:cNvSpPr>
            <a:spLocks noGrp="1"/>
          </p:cNvSpPr>
          <p:nvPr>
            <p:ph sz="quarter" idx="14"/>
          </p:nvPr>
        </p:nvSpPr>
        <p:spPr>
          <a:xfrm>
            <a:off x="488953" y="6076248"/>
            <a:ext cx="10972798" cy="507831"/>
          </a:xfrm>
        </p:spPr>
        <p:txBody>
          <a:bodyPr/>
          <a:lstStyle/>
          <a:p>
            <a:pPr>
              <a:spcBef>
                <a:spcPts val="0"/>
              </a:spcBef>
            </a:pPr>
            <a:r>
              <a:rPr lang="en-US" baseline="30000" dirty="0">
                <a:solidFill>
                  <a:schemeClr val="tx1"/>
                </a:solidFill>
              </a:rPr>
              <a:t>a</a:t>
            </a:r>
            <a:r>
              <a:rPr lang="en-US" dirty="0">
                <a:solidFill>
                  <a:schemeClr val="tx1"/>
                </a:solidFill>
              </a:rPr>
              <a:t> Includes t(4;14), t(14;16), and del(17p) chromosomal abnormalities; </a:t>
            </a:r>
            <a:r>
              <a:rPr lang="en-US" baseline="30000" dirty="0">
                <a:solidFill>
                  <a:schemeClr val="tx1"/>
                </a:solidFill>
              </a:rPr>
              <a:t>b</a:t>
            </a:r>
            <a:r>
              <a:rPr lang="en-US" dirty="0">
                <a:solidFill>
                  <a:schemeClr val="tx1"/>
                </a:solidFill>
              </a:rPr>
              <a:t> Triple-class refers to ≥1 proteasome inhibitor, ≥1 immunomodulatory drug, and ≥1 anti-CD38 antibody</a:t>
            </a:r>
          </a:p>
          <a:p>
            <a:pPr>
              <a:spcBef>
                <a:spcPts val="0"/>
              </a:spcBef>
            </a:pPr>
            <a:r>
              <a:rPr lang="en-US" dirty="0">
                <a:solidFill>
                  <a:schemeClr val="tx1"/>
                </a:solidFill>
              </a:rPr>
              <a:t>ECOG PS=Eastern Cooperative Oncology Group performance status; EMD=extramedullary disease; </a:t>
            </a:r>
            <a:r>
              <a:rPr lang="en-US" dirty="0" err="1">
                <a:solidFill>
                  <a:schemeClr val="tx1"/>
                </a:solidFill>
              </a:rPr>
              <a:t>IMiD</a:t>
            </a:r>
            <a:r>
              <a:rPr lang="en-US" dirty="0">
                <a:solidFill>
                  <a:schemeClr val="tx1"/>
                </a:solidFill>
              </a:rPr>
              <a:t>=immunomodulatory drug; ISS=International Staging System; LOT=line of therapy; PI=proteasome inhibitor; R-ISS=Revised International Staging System </a:t>
            </a:r>
          </a:p>
        </p:txBody>
      </p:sp>
      <p:sp>
        <p:nvSpPr>
          <p:cNvPr id="2" name="Slide Number Placeholder 1">
            <a:extLst>
              <a:ext uri="{FF2B5EF4-FFF2-40B4-BE49-F238E27FC236}">
                <a16:creationId xmlns:a16="http://schemas.microsoft.com/office/drawing/2014/main" id="{FAE97F23-F834-46E5-99BA-F912AA4EF465}"/>
              </a:ext>
            </a:extLst>
          </p:cNvPr>
          <p:cNvSpPr>
            <a:spLocks noGrp="1"/>
          </p:cNvSpPr>
          <p:nvPr>
            <p:ph type="sldNum" idx="4294967295"/>
          </p:nvPr>
        </p:nvSpPr>
        <p:spPr>
          <a:xfrm>
            <a:off x="11461750" y="6332538"/>
            <a:ext cx="730250" cy="525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8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12" name="Table 11">
            <a:extLst>
              <a:ext uri="{FF2B5EF4-FFF2-40B4-BE49-F238E27FC236}">
                <a16:creationId xmlns:a16="http://schemas.microsoft.com/office/drawing/2014/main" id="{6D4E0B72-F68B-4525-61BD-7BBEDC5E29B6}"/>
              </a:ext>
            </a:extLst>
          </p:cNvPr>
          <p:cNvGraphicFramePr>
            <a:graphicFrameLocks/>
          </p:cNvGraphicFramePr>
          <p:nvPr>
            <p:extLst>
              <p:ext uri="{D42A27DB-BD31-4B8C-83A1-F6EECF244321}">
                <p14:modId xmlns:p14="http://schemas.microsoft.com/office/powerpoint/2010/main" val="1984273487"/>
              </p:ext>
            </p:extLst>
          </p:nvPr>
        </p:nvGraphicFramePr>
        <p:xfrm>
          <a:off x="592138" y="1551460"/>
          <a:ext cx="5328000" cy="4116564"/>
        </p:xfrm>
        <a:graphic>
          <a:graphicData uri="http://schemas.openxmlformats.org/drawingml/2006/table">
            <a:tbl>
              <a:tblPr firstRow="1" bandRow="1">
                <a:tableStyleId>{6E25E649-3F16-4E02-A733-19D2CDBF48F0}</a:tableStyleId>
              </a:tblPr>
              <a:tblGrid>
                <a:gridCol w="3858207">
                  <a:extLst>
                    <a:ext uri="{9D8B030D-6E8A-4147-A177-3AD203B41FA5}">
                      <a16:colId xmlns:a16="http://schemas.microsoft.com/office/drawing/2014/main" val="3161920086"/>
                    </a:ext>
                  </a:extLst>
                </a:gridCol>
                <a:gridCol w="1469793">
                  <a:extLst>
                    <a:ext uri="{9D8B030D-6E8A-4147-A177-3AD203B41FA5}">
                      <a16:colId xmlns:a16="http://schemas.microsoft.com/office/drawing/2014/main" val="3932117982"/>
                    </a:ext>
                  </a:extLst>
                </a:gridCol>
              </a:tblGrid>
              <a:tr h="269964">
                <a:tc>
                  <a:txBody>
                    <a:bodyPr/>
                    <a:lstStyle/>
                    <a:p>
                      <a:endParaRPr lang="en-US" sz="1200">
                        <a:solidFill>
                          <a:schemeClr val="bg1"/>
                        </a:solidFill>
                        <a:latin typeface="+mn-lt"/>
                      </a:endParaRP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aseline="0">
                          <a:solidFill>
                            <a:schemeClr val="bg1"/>
                          </a:solidFill>
                          <a:latin typeface="+mn-lt"/>
                        </a:rPr>
                        <a:t>N=12</a:t>
                      </a: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7590894"/>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Age, median (range), years</a:t>
                      </a: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latin typeface="+mn-lt"/>
                          <a:cs typeface="Arial" panose="020B0604020202020204" pitchFamily="34" charset="0"/>
                        </a:rPr>
                        <a:t>66.0 (45.0-80.0)</a:t>
                      </a: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7357997"/>
                  </a:ext>
                </a:extLst>
              </a:tr>
              <a:tr h="198000">
                <a:tc>
                  <a:txBody>
                    <a:bodyPr/>
                    <a:lstStyle/>
                    <a:p>
                      <a:pPr marR="0" algn="l" rtl="0">
                        <a:spcBef>
                          <a:spcPts val="0"/>
                        </a:spcBef>
                        <a:spcAft>
                          <a:spcPts val="0"/>
                        </a:spcAft>
                      </a:pPr>
                      <a:r>
                        <a:rPr lang="en-US" sz="1100">
                          <a:solidFill>
                            <a:schemeClr val="tx1"/>
                          </a:solidFill>
                          <a:effectLst/>
                          <a:latin typeface="+mn-lt"/>
                        </a:rPr>
                        <a:t>Male,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latin typeface="+mn-lt"/>
                          <a:cs typeface="Arial" panose="020B0604020202020204" pitchFamily="34" charset="0"/>
                        </a:rPr>
                        <a:t>8 (66.7)</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426804"/>
                  </a:ext>
                </a:extLst>
              </a:tr>
              <a:tr h="198000">
                <a:tc>
                  <a:txBody>
                    <a:bodyPr/>
                    <a:lstStyle/>
                    <a:p>
                      <a:pPr marR="0" algn="l" rtl="0">
                        <a:spcBef>
                          <a:spcPts val="0"/>
                        </a:spcBef>
                        <a:spcAft>
                          <a:spcPts val="0"/>
                        </a:spcAft>
                      </a:pPr>
                      <a:r>
                        <a:rPr lang="en-US" sz="1100">
                          <a:solidFill>
                            <a:schemeClr val="tx1"/>
                          </a:solidFill>
                          <a:effectLst/>
                          <a:latin typeface="+mn-lt"/>
                        </a:rPr>
                        <a:t>Race,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4584050"/>
                  </a:ext>
                </a:extLst>
              </a:tr>
              <a:tr h="198000">
                <a:tc>
                  <a:txBody>
                    <a:bodyPr/>
                    <a:lstStyle/>
                    <a:p>
                      <a:pPr algn="l"/>
                      <a:r>
                        <a:rPr lang="en-US" sz="1100" dirty="0">
                          <a:solidFill>
                            <a:schemeClr val="tx1"/>
                          </a:solidFill>
                          <a:latin typeface="+mn-lt"/>
                        </a:rPr>
                        <a:t>    Black or African American</a:t>
                      </a: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mn-lt"/>
                          <a:cs typeface="Arial" panose="020B0604020202020204" pitchFamily="34" charset="0"/>
                        </a:rPr>
                        <a:t>3 (25.0)</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9220161"/>
                  </a:ext>
                </a:extLst>
              </a:tr>
              <a:tr h="198000">
                <a:tc>
                  <a:txBody>
                    <a:bodyPr/>
                    <a:lstStyle/>
                    <a:p>
                      <a:pPr algn="l"/>
                      <a:r>
                        <a:rPr lang="en-US" sz="1100" dirty="0">
                          <a:solidFill>
                            <a:schemeClr val="tx1"/>
                          </a:solidFill>
                          <a:latin typeface="+mn-lt"/>
                        </a:rPr>
                        <a:t>    White</a:t>
                      </a: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mn-lt"/>
                          <a:cs typeface="Arial" panose="020B0604020202020204" pitchFamily="34" charset="0"/>
                        </a:rPr>
                        <a:t>7 (58.3)</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3445172"/>
                  </a:ext>
                </a:extLst>
              </a:tr>
              <a:tr h="198000">
                <a:tc>
                  <a:txBody>
                    <a:bodyPr/>
                    <a:lstStyle/>
                    <a:p>
                      <a:pPr marL="0" lvl="4" indent="182880" algn="l"/>
                      <a:r>
                        <a:rPr lang="en-US" sz="1100">
                          <a:solidFill>
                            <a:schemeClr val="tx1"/>
                          </a:solidFill>
                          <a:latin typeface="+mn-lt"/>
                        </a:rPr>
                        <a:t>Unknown</a:t>
                      </a: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latin typeface="+mn-lt"/>
                          <a:cs typeface="Arial" panose="020B0604020202020204" pitchFamily="34" charset="0"/>
                        </a:rPr>
                        <a:t>1 (8.3)</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6201611"/>
                  </a:ext>
                </a:extLst>
              </a:tr>
              <a:tr h="198000">
                <a:tc>
                  <a:txBody>
                    <a:bodyPr/>
                    <a:lstStyle/>
                    <a:p>
                      <a:pPr indent="182880" algn="l"/>
                      <a:r>
                        <a:rPr lang="en-US" sz="1100">
                          <a:solidFill>
                            <a:schemeClr val="tx1"/>
                          </a:solidFill>
                          <a:latin typeface="+mn-lt"/>
                        </a:rPr>
                        <a:t>Not reported</a:t>
                      </a:r>
                      <a:endParaRPr lang="en-US" sz="1100" baseline="30000">
                        <a:solidFill>
                          <a:schemeClr val="tx1"/>
                        </a:solidFill>
                        <a:latin typeface="+mn-lt"/>
                      </a:endParaRP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a:solidFill>
                            <a:schemeClr val="tx1"/>
                          </a:solidFill>
                          <a:latin typeface="+mn-lt"/>
                          <a:cs typeface="Arial" panose="020B0604020202020204" pitchFamily="34" charset="0"/>
                        </a:rPr>
                        <a:t>1 (8.3)</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534029"/>
                  </a:ext>
                </a:extLst>
              </a:tr>
              <a:tr h="198000">
                <a:tc>
                  <a:txBody>
                    <a:bodyPr/>
                    <a:lstStyle/>
                    <a:p>
                      <a:pPr marR="0" algn="l" rtl="0">
                        <a:spcBef>
                          <a:spcPts val="0"/>
                        </a:spcBef>
                        <a:spcAft>
                          <a:spcPts val="0"/>
                        </a:spcAft>
                      </a:pPr>
                      <a:r>
                        <a:rPr lang="en-US" sz="1100">
                          <a:solidFill>
                            <a:schemeClr val="tx1"/>
                          </a:solidFill>
                          <a:effectLst/>
                          <a:latin typeface="+mn-lt"/>
                        </a:rPr>
                        <a:t>ECOG PS, n (%)</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67327332"/>
                  </a:ext>
                </a:extLst>
              </a:tr>
              <a:tr h="198000">
                <a:tc>
                  <a:txBody>
                    <a:bodyPr/>
                    <a:lstStyle/>
                    <a:p>
                      <a:pPr marR="0" algn="l" rtl="0">
                        <a:spcBef>
                          <a:spcPts val="0"/>
                        </a:spcBef>
                        <a:spcAft>
                          <a:spcPts val="0"/>
                        </a:spcAft>
                      </a:pPr>
                      <a:r>
                        <a:rPr lang="en-US" sz="1100">
                          <a:solidFill>
                            <a:schemeClr val="tx1"/>
                          </a:solidFill>
                          <a:effectLst/>
                          <a:latin typeface="+mn-lt"/>
                        </a:rPr>
                        <a:t>   0</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en-US" sz="1100">
                          <a:solidFill>
                            <a:schemeClr val="tx1"/>
                          </a:solidFill>
                          <a:latin typeface="+mn-lt"/>
                          <a:cs typeface="Arial" panose="020B0604020202020204" pitchFamily="34" charset="0"/>
                        </a:rPr>
                        <a:t>9 (75.0)</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39741351"/>
                  </a:ext>
                </a:extLst>
              </a:tr>
              <a:tr h="198000">
                <a:tc>
                  <a:txBody>
                    <a:bodyPr/>
                    <a:lstStyle/>
                    <a:p>
                      <a:pPr marR="0" algn="l" rtl="0">
                        <a:spcBef>
                          <a:spcPts val="0"/>
                        </a:spcBef>
                        <a:spcAft>
                          <a:spcPts val="0"/>
                        </a:spcAft>
                      </a:pPr>
                      <a:r>
                        <a:rPr lang="en-US" sz="1100">
                          <a:solidFill>
                            <a:schemeClr val="tx1"/>
                          </a:solidFill>
                          <a:effectLst/>
                          <a:latin typeface="+mn-lt"/>
                        </a:rPr>
                        <a:t>   1</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en-US" sz="1100">
                          <a:solidFill>
                            <a:schemeClr val="tx1"/>
                          </a:solidFill>
                          <a:latin typeface="+mn-lt"/>
                          <a:cs typeface="Arial" panose="020B0604020202020204" pitchFamily="34" charset="0"/>
                        </a:rPr>
                        <a:t>3 (25.0)</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108057"/>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chemeClr val="tx1"/>
                          </a:solidFill>
                          <a:effectLst/>
                          <a:uLnTx/>
                          <a:uFillTx/>
                          <a:latin typeface="+mn-lt"/>
                          <a:ea typeface="+mn-ea"/>
                          <a:cs typeface="+mn-cs"/>
                          <a:sym typeface="Arial"/>
                        </a:rPr>
                        <a:t>R-ISS disease stage, n (%)</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3182468"/>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chemeClr val="tx1"/>
                          </a:solidFill>
                          <a:effectLst/>
                          <a:uLnTx/>
                          <a:uFillTx/>
                          <a:latin typeface="+mn-lt"/>
                          <a:ea typeface="+mn-ea"/>
                          <a:cs typeface="+mn-cs"/>
                          <a:sym typeface="Arial"/>
                        </a:rPr>
                        <a:t>   I</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a:r>
                        <a:rPr lang="en-US" sz="1100">
                          <a:solidFill>
                            <a:schemeClr val="tx1"/>
                          </a:solidFill>
                          <a:latin typeface="+mn-lt"/>
                          <a:cs typeface="Arial" panose="020B0604020202020204" pitchFamily="34" charset="0"/>
                        </a:rPr>
                        <a:t>4 (33.3)</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0645893"/>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chemeClr val="tx1"/>
                          </a:solidFill>
                          <a:effectLst/>
                          <a:uLnTx/>
                          <a:uFillTx/>
                          <a:latin typeface="+mn-lt"/>
                          <a:ea typeface="+mn-ea"/>
                          <a:cs typeface="+mn-cs"/>
                          <a:sym typeface="Arial"/>
                        </a:rPr>
                        <a:t>   II</a:t>
                      </a:r>
                    </a:p>
                  </a:txBody>
                  <a:tcPr marR="0" marT="18000" marB="18000" anchor="ctr">
                    <a:lnL w="12700" cap="flat" cmpd="sng" algn="ctr">
                      <a:solidFill>
                        <a:schemeClr val="accent1"/>
                      </a:solidFill>
                      <a:prstDash val="solid"/>
                      <a:round/>
                      <a:headEnd type="none" w="med" len="med"/>
                      <a:tailEnd type="none" w="med" len="med"/>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mn-lt"/>
                          <a:cs typeface="Arial" panose="020B0604020202020204" pitchFamily="34" charset="0"/>
                        </a:rPr>
                        <a:t>6 (50.0)</a:t>
                      </a:r>
                    </a:p>
                  </a:txBody>
                  <a:tcPr marL="36000" marR="36000" marT="0" marB="0" anchor="ctr">
                    <a:lnL>
                      <a:noFill/>
                    </a:lnL>
                    <a:lnR w="12700" cap="flat" cmpd="sng" algn="ctr">
                      <a:solidFill>
                        <a:schemeClr val="accent1"/>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97701676"/>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mn-cs"/>
                          <a:sym typeface="Arial"/>
                        </a:rPr>
                        <a:t>   III</a:t>
                      </a:r>
                    </a:p>
                  </a:txBody>
                  <a:tcPr marR="0" marT="18000" marB="18000" anchor="ctr">
                    <a:lnL w="28575"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mn-lt"/>
                          <a:cs typeface="Arial" panose="020B0604020202020204" pitchFamily="34" charset="0"/>
                        </a:rPr>
                        <a:t>2 (16.7)</a:t>
                      </a:r>
                    </a:p>
                  </a:txBody>
                  <a:tcPr marL="36000" marR="36000" marT="0" marB="0" anchor="ctr">
                    <a:lnL>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63424290"/>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ISS disease stage, n (%)</a:t>
                      </a:r>
                    </a:p>
                  </a:txBody>
                  <a:tcPr marT="18000" marB="18000" anchor="ctr">
                    <a:lnL w="12700" cap="flat" cmpd="sng" algn="ctr">
                      <a:solidFill>
                        <a:schemeClr val="accent1"/>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5243051"/>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chemeClr val="tx1"/>
                          </a:solidFill>
                          <a:effectLst/>
                          <a:uLnTx/>
                          <a:uFillTx/>
                          <a:latin typeface="+mn-lt"/>
                          <a:ea typeface="+mn-ea"/>
                          <a:cs typeface="+mn-cs"/>
                          <a:sym typeface="Arial"/>
                        </a:rPr>
                        <a:t>   I</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5 (41.7)</a:t>
                      </a:r>
                    </a:p>
                  </a:txBody>
                  <a:tcPr marT="18000" marB="1800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218567"/>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chemeClr val="tx1"/>
                          </a:solidFill>
                          <a:effectLst/>
                          <a:uLnTx/>
                          <a:uFillTx/>
                          <a:latin typeface="+mn-lt"/>
                          <a:ea typeface="+mn-ea"/>
                          <a:cs typeface="+mn-cs"/>
                          <a:sym typeface="Arial"/>
                        </a:rPr>
                        <a:t>   II</a:t>
                      </a:r>
                    </a:p>
                  </a:txBody>
                  <a:tcPr marR="0" marT="18000" marB="18000" anchor="ctr">
                    <a:lnL w="12700" cap="flat" cmpd="sng" algn="ctr">
                      <a:solidFill>
                        <a:schemeClr val="accent1"/>
                      </a:solidFill>
                      <a:prstDash val="solid"/>
                      <a:round/>
                      <a:headEnd type="none" w="med" len="med"/>
                      <a:tailEnd type="none" w="med" len="med"/>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cs typeface="Arial" panose="020B0604020202020204" pitchFamily="34" charset="0"/>
                        </a:rPr>
                        <a:t>2 (16.7)</a:t>
                      </a:r>
                    </a:p>
                  </a:txBody>
                  <a:tcPr marT="18000" marB="18000" anchor="ctr">
                    <a:lnL>
                      <a:noFill/>
                    </a:lnL>
                    <a:lnR w="12700" cap="flat" cmpd="sng" algn="ctr">
                      <a:solidFill>
                        <a:schemeClr val="accent1"/>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9372311"/>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mn-cs"/>
                          <a:sym typeface="Arial"/>
                        </a:rPr>
                        <a:t>   III</a:t>
                      </a:r>
                    </a:p>
                  </a:txBody>
                  <a:tcPr marR="0" marT="18000" marB="18000" anchor="ctr">
                    <a:lnL w="28575"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latin typeface="+mn-lt"/>
                        </a:rPr>
                        <a:t>4 (33.3)</a:t>
                      </a:r>
                    </a:p>
                  </a:txBody>
                  <a:tcPr marT="18000" marB="18000" anchor="ctr">
                    <a:lnL>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4072894"/>
                  </a:ext>
                </a:extLst>
              </a:tr>
              <a:tr h="19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mn-cs"/>
                          <a:sym typeface="Arial"/>
                        </a:rPr>
                        <a:t>   Missing</a:t>
                      </a:r>
                    </a:p>
                  </a:txBody>
                  <a:tcPr marR="0" marT="18000" marB="18000" anchor="ctr">
                    <a:lnL w="12700" cap="flat" cmpd="sng" algn="ctr">
                      <a:solidFill>
                        <a:schemeClr val="accent1"/>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latin typeface="+mn-lt"/>
                          <a:cs typeface="Arial" panose="020B0604020202020204" pitchFamily="34" charset="0"/>
                        </a:rPr>
                        <a:t>1 (8.3)</a:t>
                      </a:r>
                    </a:p>
                  </a:txBody>
                  <a:tcPr marT="18000" marB="18000" anchor="ctr">
                    <a:lnL>
                      <a:noFill/>
                    </a:lnL>
                    <a:lnR w="12700" cap="flat" cmpd="sng" algn="ctr">
                      <a:solidFill>
                        <a:schemeClr val="accent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5121660"/>
                  </a:ext>
                </a:extLst>
              </a:tr>
            </a:tbl>
          </a:graphicData>
        </a:graphic>
      </p:graphicFrame>
      <p:graphicFrame>
        <p:nvGraphicFramePr>
          <p:cNvPr id="13" name="Table 12">
            <a:extLst>
              <a:ext uri="{FF2B5EF4-FFF2-40B4-BE49-F238E27FC236}">
                <a16:creationId xmlns:a16="http://schemas.microsoft.com/office/drawing/2014/main" id="{B883E4E4-B96A-0219-6667-F99CB74A8CC6}"/>
              </a:ext>
            </a:extLst>
          </p:cNvPr>
          <p:cNvGraphicFramePr>
            <a:graphicFrameLocks/>
          </p:cNvGraphicFramePr>
          <p:nvPr>
            <p:extLst>
              <p:ext uri="{D42A27DB-BD31-4B8C-83A1-F6EECF244321}">
                <p14:modId xmlns:p14="http://schemas.microsoft.com/office/powerpoint/2010/main" val="2553871016"/>
              </p:ext>
            </p:extLst>
          </p:nvPr>
        </p:nvGraphicFramePr>
        <p:xfrm>
          <a:off x="6344376" y="1551460"/>
          <a:ext cx="5303520" cy="4114805"/>
        </p:xfrm>
        <a:graphic>
          <a:graphicData uri="http://schemas.openxmlformats.org/drawingml/2006/table">
            <a:tbl>
              <a:tblPr firstRow="1" bandRow="1">
                <a:tableStyleId>{6E25E649-3F16-4E02-A733-19D2CDBF48F0}</a:tableStyleId>
              </a:tblPr>
              <a:tblGrid>
                <a:gridCol w="3840480">
                  <a:extLst>
                    <a:ext uri="{9D8B030D-6E8A-4147-A177-3AD203B41FA5}">
                      <a16:colId xmlns:a16="http://schemas.microsoft.com/office/drawing/2014/main" val="3161920086"/>
                    </a:ext>
                  </a:extLst>
                </a:gridCol>
                <a:gridCol w="1463040">
                  <a:extLst>
                    <a:ext uri="{9D8B030D-6E8A-4147-A177-3AD203B41FA5}">
                      <a16:colId xmlns:a16="http://schemas.microsoft.com/office/drawing/2014/main" val="3932117982"/>
                    </a:ext>
                  </a:extLst>
                </a:gridCol>
              </a:tblGrid>
              <a:tr h="275327">
                <a:tc>
                  <a:txBody>
                    <a:bodyPr/>
                    <a:lstStyle/>
                    <a:p>
                      <a:endParaRPr lang="en-US" sz="1200">
                        <a:solidFill>
                          <a:schemeClr val="bg1"/>
                        </a:solidFill>
                        <a:latin typeface="+mn-lt"/>
                      </a:endParaRP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aseline="0">
                          <a:solidFill>
                            <a:schemeClr val="bg1"/>
                          </a:solidFill>
                          <a:latin typeface="+mn-lt"/>
                        </a:rPr>
                        <a:t>N=12</a:t>
                      </a: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7590894"/>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Cytogenic risk, n (%)</a:t>
                      </a: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307830"/>
                  </a:ext>
                </a:extLst>
              </a:tr>
              <a:tr h="209981">
                <a:tc>
                  <a:txBody>
                    <a:bodyPr/>
                    <a:lstStyle/>
                    <a:p>
                      <a:pPr algn="l"/>
                      <a:r>
                        <a:rPr lang="en-US" sz="1100">
                          <a:solidFill>
                            <a:schemeClr val="tx1"/>
                          </a:solidFill>
                          <a:latin typeface="+mn-lt"/>
                        </a:rPr>
                        <a:t>     Standard</a:t>
                      </a:r>
                    </a:p>
                  </a:txBody>
                  <a:tcPr marL="36000" marR="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latin typeface="+mn-lt"/>
                          <a:cs typeface="Arial" panose="020B0604020202020204" pitchFamily="34" charset="0"/>
                        </a:rPr>
                        <a:t>9 (75.0)</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131149"/>
                  </a:ext>
                </a:extLst>
              </a:tr>
              <a:tr h="209981">
                <a:tc>
                  <a:txBody>
                    <a:bodyPr/>
                    <a:lstStyle/>
                    <a:p>
                      <a:pPr algn="l"/>
                      <a:r>
                        <a:rPr lang="en-US" sz="1100" dirty="0">
                          <a:solidFill>
                            <a:schemeClr val="tx1"/>
                          </a:solidFill>
                          <a:latin typeface="+mn-lt"/>
                        </a:rPr>
                        <a:t>     </a:t>
                      </a:r>
                      <a:r>
                        <a:rPr lang="en-US" sz="1100" dirty="0" err="1">
                          <a:solidFill>
                            <a:schemeClr val="tx1"/>
                          </a:solidFill>
                          <a:latin typeface="+mn-lt"/>
                        </a:rPr>
                        <a:t>High</a:t>
                      </a:r>
                      <a:r>
                        <a:rPr lang="en-US" sz="1100" baseline="30000" dirty="0" err="1">
                          <a:solidFill>
                            <a:schemeClr val="tx1"/>
                          </a:solidFill>
                          <a:latin typeface="+mn-lt"/>
                        </a:rPr>
                        <a:t>a</a:t>
                      </a:r>
                      <a:endParaRPr lang="en-US" sz="1100" baseline="30000" dirty="0">
                        <a:solidFill>
                          <a:schemeClr val="tx1"/>
                        </a:solidFill>
                        <a:latin typeface="+mn-lt"/>
                      </a:endParaRPr>
                    </a:p>
                  </a:txBody>
                  <a:tcPr marL="36000" marR="36000" marT="0" marB="0" anchor="ctr">
                    <a:lnL w="28575"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latin typeface="+mn-lt"/>
                          <a:cs typeface="Arial" panose="020B0604020202020204" pitchFamily="34" charset="0"/>
                        </a:rPr>
                        <a:t>3 (25.0)</a:t>
                      </a:r>
                    </a:p>
                  </a:txBody>
                  <a:tcPr marL="36000" marR="36000" marT="0" marB="0" anchor="ctr">
                    <a:lnL>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4448424"/>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Prior lines of therapy, median (range)</a:t>
                      </a:r>
                    </a:p>
                  </a:txBody>
                  <a:tcPr marR="0" marT="18000" marB="18000" anchor="ctr">
                    <a:lnL w="12700" cap="flat" cmpd="sng" algn="ctr">
                      <a:solidFill>
                        <a:schemeClr val="accent1"/>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a:solidFill>
                            <a:schemeClr val="tx1"/>
                          </a:solidFill>
                          <a:latin typeface="+mn-lt"/>
                        </a:rPr>
                        <a:t>2.0 (1-3)</a:t>
                      </a:r>
                    </a:p>
                  </a:txBody>
                  <a:tcPr marL="36000" marR="36000" marT="0" marB="18000" anchor="ctr">
                    <a:lnL>
                      <a:noFill/>
                    </a:lnL>
                    <a:lnR w="12700" cap="flat" cmpd="sng" algn="ctr">
                      <a:solidFill>
                        <a:schemeClr val="accent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8271320"/>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Number of prior lines of therapy, n (%)</a:t>
                      </a:r>
                    </a:p>
                  </a:txBody>
                  <a:tcPr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3604589"/>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   1 LOT</a:t>
                      </a:r>
                    </a:p>
                  </a:txBody>
                  <a:tcPr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4 (33.3)</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4237468"/>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   2 LOTs</a:t>
                      </a:r>
                    </a:p>
                  </a:txBody>
                  <a:tcPr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6 (50)</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3959243"/>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   3 LOTs</a:t>
                      </a:r>
                    </a:p>
                  </a:txBody>
                  <a:tcPr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2 (16.7)</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056629"/>
                  </a:ext>
                </a:extLst>
              </a:tr>
              <a:tr h="215963">
                <a:tc>
                  <a:txBody>
                    <a:bodyPr/>
                    <a:lstStyle/>
                    <a:p>
                      <a:pPr marR="0" algn="l" rtl="0">
                        <a:spcBef>
                          <a:spcPts val="0"/>
                        </a:spcBef>
                        <a:spcAft>
                          <a:spcPts val="0"/>
                        </a:spcAft>
                      </a:pPr>
                      <a:r>
                        <a:rPr lang="en-US" sz="1100">
                          <a:solidFill>
                            <a:schemeClr val="tx1"/>
                          </a:solidFill>
                          <a:effectLst/>
                          <a:latin typeface="+mn-lt"/>
                        </a:rPr>
                        <a:t>Prior stem cell transplant,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a:solidFill>
                            <a:schemeClr val="tx1"/>
                          </a:solidFill>
                          <a:latin typeface="+mn-lt"/>
                        </a:rPr>
                        <a:t>8 (66.7)</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0337613"/>
                  </a:ext>
                </a:extLst>
              </a:tr>
              <a:tr h="215963">
                <a:tc>
                  <a:txBody>
                    <a:bodyPr/>
                    <a:lstStyle/>
                    <a:p>
                      <a:pPr marR="0" algn="l" rtl="0">
                        <a:spcBef>
                          <a:spcPts val="0"/>
                        </a:spcBef>
                        <a:spcAft>
                          <a:spcPts val="0"/>
                        </a:spcAft>
                      </a:pPr>
                      <a:r>
                        <a:rPr lang="en-US" sz="1100">
                          <a:solidFill>
                            <a:schemeClr val="tx1"/>
                          </a:solidFill>
                          <a:effectLst/>
                          <a:latin typeface="+mn-lt"/>
                        </a:rPr>
                        <a:t>Exposure status,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5594320"/>
                  </a:ext>
                </a:extLst>
              </a:tr>
              <a:tr h="209981">
                <a:tc>
                  <a:txBody>
                    <a:bodyPr/>
                    <a:lstStyle/>
                    <a:p>
                      <a:pPr indent="182880" algn="l"/>
                      <a:r>
                        <a:rPr lang="en-US" sz="1100" err="1">
                          <a:solidFill>
                            <a:schemeClr val="tx1"/>
                          </a:solidFill>
                          <a:latin typeface="+mn-lt"/>
                        </a:rPr>
                        <a:t>IMiDs</a:t>
                      </a:r>
                      <a:endParaRPr lang="en-US" sz="1100" baseline="30000">
                        <a:solidFill>
                          <a:schemeClr val="tx1"/>
                        </a:solidFill>
                        <a:latin typeface="+mn-lt"/>
                      </a:endParaRP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mn-lt"/>
                        </a:rPr>
                        <a:t>11 (91.7)</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987300"/>
                  </a:ext>
                </a:extLst>
              </a:tr>
              <a:tr h="209981">
                <a:tc>
                  <a:txBody>
                    <a:bodyPr/>
                    <a:lstStyle/>
                    <a:p>
                      <a:pPr indent="182880" algn="l"/>
                      <a:r>
                        <a:rPr lang="en-US" sz="1100">
                          <a:solidFill>
                            <a:schemeClr val="tx1"/>
                          </a:solidFill>
                          <a:latin typeface="+mn-lt"/>
                        </a:rPr>
                        <a:t>PIs</a:t>
                      </a:r>
                      <a:endParaRPr lang="en-US" sz="1100" baseline="30000">
                        <a:solidFill>
                          <a:schemeClr val="tx1"/>
                        </a:solidFill>
                        <a:latin typeface="+mn-lt"/>
                      </a:endParaRPr>
                    </a:p>
                  </a:txBody>
                  <a:tcPr marL="36000" marR="36000" marT="0" marB="0" anchor="ctr">
                    <a:lnL w="12700" cap="flat" cmpd="sng" algn="ctr">
                      <a:solidFill>
                        <a:schemeClr val="accent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mn-lt"/>
                        </a:rPr>
                        <a:t>10 (83.3)</a:t>
                      </a:r>
                    </a:p>
                  </a:txBody>
                  <a:tcPr marL="36000" marR="36000" marT="0" marB="0" anchor="ctr">
                    <a:lnL>
                      <a:noFill/>
                    </a:lnL>
                    <a:lnR w="12700" cap="flat" cmpd="sng" algn="ctr">
                      <a:solidFill>
                        <a:schemeClr val="accent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1295353"/>
                  </a:ext>
                </a:extLst>
              </a:tr>
              <a:tr h="209981">
                <a:tc>
                  <a:txBody>
                    <a:bodyPr/>
                    <a:lstStyle/>
                    <a:p>
                      <a:pPr indent="182880" algn="l"/>
                      <a:r>
                        <a:rPr lang="en-US" sz="1100" baseline="0">
                          <a:solidFill>
                            <a:schemeClr val="tx1"/>
                          </a:solidFill>
                          <a:latin typeface="+mn-lt"/>
                        </a:rPr>
                        <a:t>   Carfilzomib</a:t>
                      </a:r>
                    </a:p>
                  </a:txBody>
                  <a:tcPr marL="36000" marR="36000" marT="0" marB="0" anchor="ctr">
                    <a:lnL w="12700" cap="flat" cmpd="sng" algn="ctr">
                      <a:solidFill>
                        <a:schemeClr val="accent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mn-lt"/>
                        </a:rPr>
                        <a:t>1 (8.3)</a:t>
                      </a:r>
                    </a:p>
                  </a:txBody>
                  <a:tcPr marL="36000" marR="36000" marT="0" marB="0" anchor="ctr">
                    <a:lnL>
                      <a:noFill/>
                    </a:lnL>
                    <a:lnR w="12700" cap="flat" cmpd="sng" algn="ctr">
                      <a:solidFill>
                        <a:schemeClr val="accent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7355440"/>
                  </a:ext>
                </a:extLst>
              </a:tr>
              <a:tr h="209981">
                <a:tc>
                  <a:txBody>
                    <a:bodyPr/>
                    <a:lstStyle/>
                    <a:p>
                      <a:pPr indent="182880" algn="l"/>
                      <a:r>
                        <a:rPr lang="en-US" sz="1100" baseline="0">
                          <a:solidFill>
                            <a:schemeClr val="tx1"/>
                          </a:solidFill>
                          <a:latin typeface="+mn-lt"/>
                        </a:rPr>
                        <a:t>Anti-CD38 antibody</a:t>
                      </a:r>
                    </a:p>
                  </a:txBody>
                  <a:tcPr marL="36000" marR="36000" marT="0" marB="0" anchor="ctr">
                    <a:lnL w="12700" cap="flat" cmpd="sng" algn="ctr">
                      <a:solidFill>
                        <a:schemeClr val="accent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aseline="0">
                          <a:solidFill>
                            <a:schemeClr val="tx1"/>
                          </a:solidFill>
                          <a:latin typeface="+mn-lt"/>
                        </a:rPr>
                        <a:t>7 (58.3)</a:t>
                      </a:r>
                    </a:p>
                  </a:txBody>
                  <a:tcPr marL="36000" marR="36000" marT="0" marB="0" anchor="ctr">
                    <a:lnL>
                      <a:noFill/>
                    </a:lnL>
                    <a:lnR w="12700" cap="flat" cmpd="sng" algn="ctr">
                      <a:solidFill>
                        <a:schemeClr val="accent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529480"/>
                  </a:ext>
                </a:extLst>
              </a:tr>
              <a:tr h="209981">
                <a:tc>
                  <a:txBody>
                    <a:bodyPr/>
                    <a:lstStyle/>
                    <a:p>
                      <a:pPr indent="182880" algn="l"/>
                      <a:r>
                        <a:rPr lang="en-US" sz="1100" baseline="0" dirty="0">
                          <a:solidFill>
                            <a:schemeClr val="tx1"/>
                          </a:solidFill>
                          <a:latin typeface="+mn-lt"/>
                        </a:rPr>
                        <a:t>Triple-</a:t>
                      </a:r>
                      <a:r>
                        <a:rPr lang="en-US" sz="1100" baseline="0" dirty="0" err="1">
                          <a:solidFill>
                            <a:schemeClr val="tx1"/>
                          </a:solidFill>
                          <a:latin typeface="+mn-lt"/>
                        </a:rPr>
                        <a:t>class</a:t>
                      </a:r>
                      <a:r>
                        <a:rPr lang="en-US" sz="1100" baseline="30000" dirty="0" err="1">
                          <a:solidFill>
                            <a:schemeClr val="tx1"/>
                          </a:solidFill>
                          <a:latin typeface="+mn-lt"/>
                        </a:rPr>
                        <a:t>b</a:t>
                      </a:r>
                      <a:endParaRPr lang="en-US" sz="1100" baseline="0" dirty="0">
                        <a:solidFill>
                          <a:schemeClr val="tx1"/>
                        </a:solidFill>
                        <a:latin typeface="+mn-lt"/>
                      </a:endParaRPr>
                    </a:p>
                  </a:txBody>
                  <a:tcPr marL="36000" marR="36000" marT="0" marB="0" anchor="ctr">
                    <a:lnL w="12700" cap="flat" cmpd="sng" algn="ctr">
                      <a:solidFill>
                        <a:schemeClr val="accent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aseline="0">
                          <a:solidFill>
                            <a:schemeClr val="tx1"/>
                          </a:solidFill>
                          <a:latin typeface="+mn-lt"/>
                        </a:rPr>
                        <a:t>6 (50.0)</a:t>
                      </a:r>
                    </a:p>
                  </a:txBody>
                  <a:tcPr marL="36000" marR="36000" marT="0" marB="0" anchor="ctr">
                    <a:lnL>
                      <a:noFill/>
                    </a:lnL>
                    <a:lnR w="12700" cap="flat" cmpd="sng" algn="ctr">
                      <a:solidFill>
                        <a:schemeClr val="accent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7357658"/>
                  </a:ext>
                </a:extLst>
              </a:tr>
              <a:tr h="215963">
                <a:tc>
                  <a:txBody>
                    <a:bodyPr/>
                    <a:lstStyle/>
                    <a:p>
                      <a:pPr marR="0" algn="l" rtl="0">
                        <a:spcBef>
                          <a:spcPts val="0"/>
                        </a:spcBef>
                        <a:spcAft>
                          <a:spcPts val="0"/>
                        </a:spcAft>
                      </a:pPr>
                      <a:r>
                        <a:rPr lang="en-US" sz="1100" dirty="0">
                          <a:solidFill>
                            <a:schemeClr val="tx1"/>
                          </a:solidFill>
                          <a:effectLst/>
                          <a:latin typeface="+mn-lt"/>
                        </a:rPr>
                        <a:t>Refractory status,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41179931"/>
                  </a:ext>
                </a:extLst>
              </a:tr>
              <a:tr h="209981">
                <a:tc>
                  <a:txBody>
                    <a:bodyPr/>
                    <a:lstStyle/>
                    <a:p>
                      <a:pPr indent="182880" algn="l"/>
                      <a:r>
                        <a:rPr lang="en-US" sz="1100" dirty="0">
                          <a:solidFill>
                            <a:schemeClr val="tx1"/>
                          </a:solidFill>
                          <a:latin typeface="+mn-lt"/>
                        </a:rPr>
                        <a:t>Triple-</a:t>
                      </a:r>
                      <a:r>
                        <a:rPr lang="en-US" sz="1100" dirty="0" err="1">
                          <a:solidFill>
                            <a:schemeClr val="tx1"/>
                          </a:solidFill>
                          <a:latin typeface="+mn-lt"/>
                        </a:rPr>
                        <a:t>class</a:t>
                      </a:r>
                      <a:r>
                        <a:rPr lang="en-US" sz="1100" baseline="30000" dirty="0" err="1">
                          <a:solidFill>
                            <a:schemeClr val="tx1"/>
                          </a:solidFill>
                          <a:latin typeface="+mn-lt"/>
                        </a:rPr>
                        <a:t>b</a:t>
                      </a:r>
                      <a:endParaRPr lang="en-US" sz="1100" baseline="30000" dirty="0">
                        <a:solidFill>
                          <a:schemeClr val="tx1"/>
                        </a:solidFill>
                        <a:latin typeface="+mn-lt"/>
                      </a:endParaRPr>
                    </a:p>
                  </a:txBody>
                  <a:tcPr marL="36000" marR="36000" marT="0" marB="0" anchor="ctr">
                    <a:lnL w="12700" cap="flat" cmpd="sng" algn="ctr">
                      <a:solidFill>
                        <a:schemeClr val="accent1"/>
                      </a:solidFill>
                      <a:prstDash val="solid"/>
                      <a:round/>
                      <a:headEnd type="none" w="med" len="med"/>
                      <a:tailEnd type="none" w="med" len="med"/>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latin typeface="+mn-lt"/>
                        </a:rPr>
                        <a:t>5 (41.7)</a:t>
                      </a:r>
                    </a:p>
                  </a:txBody>
                  <a:tcPr marL="36000" marR="36000" marT="0" marB="0" anchor="ctr">
                    <a:lnL>
                      <a:noFill/>
                    </a:lnL>
                    <a:lnR w="12700" cap="flat" cmpd="sng" algn="ctr">
                      <a:solidFill>
                        <a:schemeClr val="accent1"/>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1693179"/>
                  </a:ext>
                </a:extLst>
              </a:tr>
              <a:tr h="2159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chemeClr val="tx1"/>
                          </a:solidFill>
                          <a:effectLst/>
                          <a:uLnTx/>
                          <a:uFillTx/>
                          <a:latin typeface="+mn-lt"/>
                          <a:ea typeface="+mn-ea"/>
                          <a:cs typeface="+mn-cs"/>
                          <a:sym typeface="Arial"/>
                        </a:rPr>
                        <a:t>Refractory to last line of therapy, n (%)</a:t>
                      </a:r>
                    </a:p>
                  </a:txBody>
                  <a:tcPr marR="0" marT="18000" marB="18000" anchor="ctr">
                    <a:lnL w="28575"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latin typeface="+mn-lt"/>
                        </a:rPr>
                        <a:t>12 (100)</a:t>
                      </a:r>
                    </a:p>
                  </a:txBody>
                  <a:tcPr marT="18000" marB="18000" anchor="ctr">
                    <a:lnL>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6552700"/>
                  </a:ext>
                </a:extLst>
              </a:tr>
            </a:tbl>
          </a:graphicData>
        </a:graphic>
      </p:graphicFrame>
    </p:spTree>
    <p:extLst>
      <p:ext uri="{BB962C8B-B14F-4D97-AF65-F5344CB8AC3E}">
        <p14:creationId xmlns:p14="http://schemas.microsoft.com/office/powerpoint/2010/main" val="333398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CE822-7CC5-B9C2-5044-E5B5CB8DAA08}"/>
              </a:ext>
            </a:extLst>
          </p:cNvPr>
          <p:cNvSpPr>
            <a:spLocks noGrp="1"/>
          </p:cNvSpPr>
          <p:nvPr>
            <p:ph sz="quarter" idx="13"/>
          </p:nvPr>
        </p:nvSpPr>
        <p:spPr>
          <a:xfrm>
            <a:off x="505745" y="1673892"/>
            <a:ext cx="4637389" cy="3440264"/>
          </a:xfrm>
        </p:spPr>
        <p:txBody>
          <a:bodyPr/>
          <a:lstStyle/>
          <a:p>
            <a:pPr defTabSz="2292499">
              <a:spcBef>
                <a:spcPts val="600"/>
              </a:spcBef>
              <a:buClr>
                <a:srgbClr val="0000C9"/>
              </a:buClr>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12 patients enrolled at </a:t>
            </a:r>
            <a:r>
              <a:rPr lang="en-GB" sz="1600" err="1">
                <a:solidFill>
                  <a:schemeClr val="tx1"/>
                </a:solidFill>
                <a:latin typeface="Arial" panose="020B0604020202020204" pitchFamily="34" charset="0"/>
                <a:cs typeface="Arial" panose="020B0604020202020204" pitchFamily="34" charset="0"/>
              </a:rPr>
              <a:t>centers</a:t>
            </a:r>
            <a:r>
              <a:rPr lang="en-GB" sz="1600">
                <a:solidFill>
                  <a:schemeClr val="tx1"/>
                </a:solidFill>
                <a:latin typeface="Arial" panose="020B0604020202020204" pitchFamily="34" charset="0"/>
                <a:cs typeface="Arial" panose="020B0604020202020204" pitchFamily="34" charset="0"/>
              </a:rPr>
              <a:t> in the US</a:t>
            </a:r>
          </a:p>
          <a:p>
            <a:pPr marL="502920" marR="0" lvl="1" indent="-228600" algn="l" defTabSz="2292499" rtl="0" eaLnBrk="1" fontAlgn="auto" latinLnBrk="0" hangingPunct="1">
              <a:lnSpc>
                <a:spcPct val="100000"/>
              </a:lnSpc>
              <a:spcBef>
                <a:spcPts val="600"/>
              </a:spcBef>
              <a:spcAft>
                <a:spcPts val="0"/>
              </a:spcAft>
              <a:buClr>
                <a:srgbClr val="0000C9"/>
              </a:buClr>
              <a:buSzTx/>
              <a:buFont typeface="Aptos Narrow" panose="020B0004020202020204" pitchFamily="34" charset="0"/>
              <a:buChar char="–"/>
              <a:tabLst/>
              <a:defRPr/>
            </a:pPr>
            <a:r>
              <a:rPr kumimoji="0" lang="en-GB" sz="16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rPr>
              <a:t>4 patients received elranatamab DL1 </a:t>
            </a:r>
          </a:p>
          <a:p>
            <a:pPr marL="502920" marR="0" lvl="1" indent="-228600" algn="l" defTabSz="2292499" rtl="0" eaLnBrk="1" fontAlgn="auto" latinLnBrk="0" hangingPunct="1">
              <a:lnSpc>
                <a:spcPct val="100000"/>
              </a:lnSpc>
              <a:spcBef>
                <a:spcPts val="600"/>
              </a:spcBef>
              <a:spcAft>
                <a:spcPts val="0"/>
              </a:spcAft>
              <a:buClr>
                <a:srgbClr val="0000C9"/>
              </a:buClr>
              <a:buSzTx/>
              <a:buFont typeface="Aptos Narrow" panose="020B0004020202020204" pitchFamily="34" charset="0"/>
              <a:buChar char="–"/>
              <a:tabLst/>
              <a:defRPr/>
            </a:pPr>
            <a:r>
              <a:rPr kumimoji="0" lang="en-GB" sz="16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a:rPr>
              <a:t>8 patients received elranatamab DL2</a:t>
            </a:r>
          </a:p>
          <a:p>
            <a:pPr defTabSz="2292499">
              <a:spcBef>
                <a:spcPts val="600"/>
              </a:spcBef>
              <a:buClr>
                <a:srgbClr val="0000C9"/>
              </a:buClr>
              <a:buFont typeface="Arial" panose="020B0604020202020204" pitchFamily="34" charset="0"/>
              <a:buChar char="•"/>
              <a:defRPr/>
            </a:pPr>
            <a:endParaRPr lang="en-GB" sz="1600">
              <a:solidFill>
                <a:schemeClr val="tx1"/>
              </a:solidFill>
              <a:latin typeface="Arial" panose="020B0604020202020204" pitchFamily="34" charset="0"/>
              <a:cs typeface="Arial" panose="020B0604020202020204" pitchFamily="34" charset="0"/>
            </a:endParaRPr>
          </a:p>
          <a:p>
            <a:pPr defTabSz="2292499">
              <a:spcBef>
                <a:spcPts val="600"/>
              </a:spcBef>
              <a:buClr>
                <a:srgbClr val="0000C9"/>
              </a:buClr>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Median duration of treatment was 8.4 months (range, 0.6-20.1)</a:t>
            </a:r>
          </a:p>
          <a:p>
            <a:pPr defTabSz="2292499">
              <a:spcBef>
                <a:spcPts val="600"/>
              </a:spcBef>
              <a:buClr>
                <a:srgbClr val="0000C9"/>
              </a:buClr>
              <a:buFont typeface="Arial" panose="020B0604020202020204" pitchFamily="34" charset="0"/>
              <a:buChar char="•"/>
              <a:defRPr/>
            </a:pPr>
            <a:endParaRPr lang="en-GB" sz="1600">
              <a:solidFill>
                <a:schemeClr val="tx1"/>
              </a:solidFill>
              <a:latin typeface="Arial" panose="020B0604020202020204" pitchFamily="34" charset="0"/>
              <a:cs typeface="Arial" panose="020B0604020202020204" pitchFamily="34" charset="0"/>
            </a:endParaRPr>
          </a:p>
          <a:p>
            <a:pPr defTabSz="2292499">
              <a:spcBef>
                <a:spcPts val="600"/>
              </a:spcBef>
              <a:buClr>
                <a:srgbClr val="0000C9"/>
              </a:buClr>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At the data cutoff date of</a:t>
            </a:r>
            <a:r>
              <a:rPr lang="en-GB" sz="1600">
                <a:solidFill>
                  <a:schemeClr val="tx1"/>
                </a:solidFill>
                <a:latin typeface="+mj-lt"/>
                <a:ea typeface="Times New Roman" panose="02020603050405020304" pitchFamily="18" charset="0"/>
              </a:rPr>
              <a:t> September 13, 2024</a:t>
            </a:r>
            <a:r>
              <a:rPr lang="en-GB" sz="1600">
                <a:solidFill>
                  <a:schemeClr val="tx1"/>
                </a:solidFill>
                <a:latin typeface="Arial" panose="020B0604020202020204" pitchFamily="34" charset="0"/>
                <a:cs typeface="Arial" panose="020B0604020202020204" pitchFamily="34" charset="0"/>
              </a:rPr>
              <a:t>, 5 patients (41.7%) were still receiving elranatamab and carfilzomib</a:t>
            </a:r>
          </a:p>
          <a:p>
            <a:endParaRPr lang="en-GB" sz="1200">
              <a:solidFill>
                <a:schemeClr val="tx1"/>
              </a:solidFill>
            </a:endParaRPr>
          </a:p>
        </p:txBody>
      </p:sp>
      <p:sp>
        <p:nvSpPr>
          <p:cNvPr id="3" name="Title 2">
            <a:extLst>
              <a:ext uri="{FF2B5EF4-FFF2-40B4-BE49-F238E27FC236}">
                <a16:creationId xmlns:a16="http://schemas.microsoft.com/office/drawing/2014/main" id="{8A513997-1188-7FAA-C9AE-4DEC6F90CE77}"/>
              </a:ext>
            </a:extLst>
          </p:cNvPr>
          <p:cNvSpPr>
            <a:spLocks noGrp="1"/>
          </p:cNvSpPr>
          <p:nvPr>
            <p:ph type="title"/>
          </p:nvPr>
        </p:nvSpPr>
        <p:spPr/>
        <p:txBody>
          <a:bodyPr/>
          <a:lstStyle/>
          <a:p>
            <a:r>
              <a:rPr lang="en-US" dirty="0"/>
              <a:t>Patient Disposition</a:t>
            </a:r>
            <a:endParaRPr lang="en-GB" dirty="0"/>
          </a:p>
        </p:txBody>
      </p:sp>
      <p:sp>
        <p:nvSpPr>
          <p:cNvPr id="4" name="Content Placeholder 3">
            <a:extLst>
              <a:ext uri="{FF2B5EF4-FFF2-40B4-BE49-F238E27FC236}">
                <a16:creationId xmlns:a16="http://schemas.microsoft.com/office/drawing/2014/main" id="{75F52AC6-DDFA-C005-7C46-DA39BEBADCA4}"/>
              </a:ext>
            </a:extLst>
          </p:cNvPr>
          <p:cNvSpPr>
            <a:spLocks noGrp="1"/>
          </p:cNvSpPr>
          <p:nvPr>
            <p:ph sz="quarter" idx="14"/>
          </p:nvPr>
        </p:nvSpPr>
        <p:spPr>
          <a:xfrm>
            <a:off x="488952" y="6344985"/>
            <a:ext cx="11220449" cy="230832"/>
          </a:xfrm>
        </p:spPr>
        <p:txBody>
          <a:bodyPr/>
          <a:lstStyle/>
          <a:p>
            <a:r>
              <a:rPr lang="en-GB" dirty="0">
                <a:solidFill>
                  <a:schemeClr val="tx1"/>
                </a:solidFill>
              </a:rPr>
              <a:t>DL=dose level</a:t>
            </a:r>
          </a:p>
        </p:txBody>
      </p:sp>
      <p:sp>
        <p:nvSpPr>
          <p:cNvPr id="6" name="TextBox 5">
            <a:extLst>
              <a:ext uri="{FF2B5EF4-FFF2-40B4-BE49-F238E27FC236}">
                <a16:creationId xmlns:a16="http://schemas.microsoft.com/office/drawing/2014/main" id="{9D7B1881-8749-9D1F-9DB7-1507250EC959}"/>
              </a:ext>
            </a:extLst>
          </p:cNvPr>
          <p:cNvSpPr txBox="1"/>
          <p:nvPr/>
        </p:nvSpPr>
        <p:spPr>
          <a:xfrm>
            <a:off x="5506064" y="1270227"/>
            <a:ext cx="6234620" cy="523220"/>
          </a:xfrm>
          <a:prstGeom prst="rect">
            <a:avLst/>
          </a:prstGeom>
          <a:noFill/>
          <a:ln>
            <a:solidFill>
              <a:schemeClr val="tx1"/>
            </a:solidFill>
          </a:ln>
        </p:spPr>
        <p:txBody>
          <a:bodyPr wrap="square" rtlCol="0">
            <a:spAutoFit/>
          </a:bodyPr>
          <a:lstStyle/>
          <a:p>
            <a:pPr algn="ctr"/>
            <a:r>
              <a:rPr lang="en-US" sz="1400" b="1">
                <a:latin typeface="Arial" panose="020B0604020202020204" pitchFamily="34" charset="0"/>
                <a:cs typeface="Arial" panose="020B0604020202020204" pitchFamily="34" charset="0"/>
              </a:rPr>
              <a:t>Patients</a:t>
            </a:r>
          </a:p>
          <a:p>
            <a:pPr algn="ctr"/>
            <a:r>
              <a:rPr lang="en-US" sz="1400" b="1">
                <a:latin typeface="Arial" panose="020B0604020202020204" pitchFamily="34" charset="0"/>
                <a:cs typeface="Arial" panose="020B0604020202020204" pitchFamily="34" charset="0"/>
              </a:rPr>
              <a:t>N = 12</a:t>
            </a:r>
          </a:p>
        </p:txBody>
      </p:sp>
      <p:sp>
        <p:nvSpPr>
          <p:cNvPr id="7" name="TextBox 6">
            <a:extLst>
              <a:ext uri="{FF2B5EF4-FFF2-40B4-BE49-F238E27FC236}">
                <a16:creationId xmlns:a16="http://schemas.microsoft.com/office/drawing/2014/main" id="{9F0B7F85-ADA2-1C32-0203-98B817AE5086}"/>
              </a:ext>
            </a:extLst>
          </p:cNvPr>
          <p:cNvSpPr txBox="1"/>
          <p:nvPr/>
        </p:nvSpPr>
        <p:spPr>
          <a:xfrm>
            <a:off x="5506064" y="2331160"/>
            <a:ext cx="3049200" cy="523220"/>
          </a:xfrm>
          <a:prstGeom prst="rect">
            <a:avLst/>
          </a:prstGeom>
          <a:noFill/>
          <a:ln>
            <a:solidFill>
              <a:schemeClr val="tx1"/>
            </a:solidFill>
          </a:ln>
        </p:spPr>
        <p:txBody>
          <a:bodyPr wrap="square" rtlCol="0">
            <a:spAutoFit/>
          </a:bodyPr>
          <a:lstStyle/>
          <a:p>
            <a:pPr algn="ctr"/>
            <a:r>
              <a:rPr lang="en-US" sz="1400" b="1">
                <a:latin typeface="Arial" panose="020B0604020202020204" pitchFamily="34" charset="0"/>
                <a:cs typeface="Arial" panose="020B0604020202020204" pitchFamily="34" charset="0"/>
              </a:rPr>
              <a:t>Dose level 1</a:t>
            </a:r>
          </a:p>
          <a:p>
            <a:pPr algn="ctr"/>
            <a:r>
              <a:rPr lang="en-US" sz="1400" b="1">
                <a:latin typeface="Arial" panose="020B0604020202020204" pitchFamily="34" charset="0"/>
                <a:cs typeface="Arial" panose="020B0604020202020204" pitchFamily="34" charset="0"/>
              </a:rPr>
              <a:t>n = 4</a:t>
            </a:r>
          </a:p>
        </p:txBody>
      </p:sp>
      <p:sp>
        <p:nvSpPr>
          <p:cNvPr id="8" name="TextBox 7">
            <a:extLst>
              <a:ext uri="{FF2B5EF4-FFF2-40B4-BE49-F238E27FC236}">
                <a16:creationId xmlns:a16="http://schemas.microsoft.com/office/drawing/2014/main" id="{1BF6C919-EB9E-7347-45B5-FAC24BDF0FF1}"/>
              </a:ext>
            </a:extLst>
          </p:cNvPr>
          <p:cNvSpPr txBox="1"/>
          <p:nvPr/>
        </p:nvSpPr>
        <p:spPr>
          <a:xfrm>
            <a:off x="8691628" y="2331160"/>
            <a:ext cx="3049200" cy="523220"/>
          </a:xfrm>
          <a:prstGeom prst="rect">
            <a:avLst/>
          </a:prstGeom>
          <a:noFill/>
          <a:ln>
            <a:solidFill>
              <a:schemeClr val="tx1"/>
            </a:solidFill>
          </a:ln>
        </p:spPr>
        <p:txBody>
          <a:bodyPr wrap="square" rtlCol="0">
            <a:spAutoFit/>
          </a:bodyPr>
          <a:lstStyle/>
          <a:p>
            <a:pPr algn="ctr"/>
            <a:r>
              <a:rPr lang="en-US" sz="1400" b="1">
                <a:latin typeface="Arial" panose="020B0604020202020204" pitchFamily="34" charset="0"/>
                <a:cs typeface="Arial" panose="020B0604020202020204" pitchFamily="34" charset="0"/>
              </a:rPr>
              <a:t>Dose level 2</a:t>
            </a:r>
          </a:p>
          <a:p>
            <a:pPr algn="ctr"/>
            <a:r>
              <a:rPr lang="en-US" sz="1400" b="1">
                <a:latin typeface="Arial" panose="020B0604020202020204" pitchFamily="34" charset="0"/>
                <a:cs typeface="Arial" panose="020B0604020202020204" pitchFamily="34" charset="0"/>
              </a:rPr>
              <a:t>n = 8</a:t>
            </a:r>
          </a:p>
        </p:txBody>
      </p:sp>
      <p:sp>
        <p:nvSpPr>
          <p:cNvPr id="9" name="TextBox 8">
            <a:extLst>
              <a:ext uri="{FF2B5EF4-FFF2-40B4-BE49-F238E27FC236}">
                <a16:creationId xmlns:a16="http://schemas.microsoft.com/office/drawing/2014/main" id="{60AF2FB6-4392-5B74-A435-1229D914282C}"/>
              </a:ext>
            </a:extLst>
          </p:cNvPr>
          <p:cNvSpPr txBox="1"/>
          <p:nvPr/>
        </p:nvSpPr>
        <p:spPr>
          <a:xfrm>
            <a:off x="5506064" y="3096475"/>
            <a:ext cx="3048001" cy="1600438"/>
          </a:xfrm>
          <a:prstGeom prst="rect">
            <a:avLst/>
          </a:prstGeom>
          <a:noFill/>
          <a:ln>
            <a:solidFill>
              <a:schemeClr val="tx1"/>
            </a:solidFill>
          </a:ln>
        </p:spPr>
        <p:txBody>
          <a:bodyPr wrap="square" rtlCol="0">
            <a:spAutoFit/>
          </a:bodyPr>
          <a:lstStyle/>
          <a:p>
            <a:r>
              <a:rPr lang="en-US" sz="1400" b="1" dirty="0">
                <a:latin typeface="Arial" panose="020B0604020202020204" pitchFamily="34" charset="0"/>
                <a:cs typeface="Arial" panose="020B0604020202020204" pitchFamily="34" charset="0"/>
              </a:rPr>
              <a:t>Discontinued treatment</a:t>
            </a:r>
          </a:p>
          <a:p>
            <a:r>
              <a:rPr lang="en-US" sz="1400" b="1" dirty="0">
                <a:latin typeface="Arial" panose="020B0604020202020204" pitchFamily="34" charset="0"/>
                <a:cs typeface="Arial" panose="020B0604020202020204" pitchFamily="34" charset="0"/>
              </a:rPr>
              <a:t>n = 3</a:t>
            </a:r>
          </a:p>
          <a:p>
            <a:endParaRPr lang="en-US" sz="1400" dirty="0">
              <a:latin typeface="Arial" panose="020B0604020202020204" pitchFamily="34" charset="0"/>
              <a:cs typeface="Arial" panose="020B0604020202020204" pitchFamily="34" charset="0"/>
            </a:endParaRPr>
          </a:p>
          <a:p>
            <a:pPr>
              <a:tabLst>
                <a:tab pos="2419350" algn="l"/>
              </a:tabLst>
            </a:pPr>
            <a:r>
              <a:rPr lang="en-US" sz="1400" dirty="0">
                <a:latin typeface="Arial" panose="020B0604020202020204" pitchFamily="34" charset="0"/>
                <a:cs typeface="Arial" panose="020B0604020202020204" pitchFamily="34" charset="0"/>
              </a:rPr>
              <a:t>Adverse event 	n = 1</a:t>
            </a:r>
          </a:p>
          <a:p>
            <a:pPr>
              <a:tabLst>
                <a:tab pos="2419350" algn="l"/>
              </a:tabLst>
            </a:pPr>
            <a:r>
              <a:rPr lang="en-US" sz="1400" dirty="0">
                <a:latin typeface="Arial" panose="020B0604020202020204" pitchFamily="34" charset="0"/>
                <a:cs typeface="Arial" panose="020B0604020202020204" pitchFamily="34" charset="0"/>
              </a:rPr>
              <a:t>Progressive disease	n = 1</a:t>
            </a:r>
          </a:p>
          <a:p>
            <a:pPr>
              <a:tabLst>
                <a:tab pos="2419350" algn="l"/>
              </a:tabLst>
            </a:pPr>
            <a:r>
              <a:rPr lang="en-US" sz="1400" dirty="0">
                <a:latin typeface="Arial" panose="020B0604020202020204" pitchFamily="34" charset="0"/>
                <a:cs typeface="Arial" panose="020B0604020202020204" pitchFamily="34" charset="0"/>
              </a:rPr>
              <a:t>Withdrawal of consent/	n = 1</a:t>
            </a:r>
          </a:p>
          <a:p>
            <a:pPr>
              <a:tabLst>
                <a:tab pos="2419350" algn="l"/>
              </a:tabLst>
            </a:pPr>
            <a:r>
              <a:rPr lang="en-US" sz="1400" dirty="0">
                <a:latin typeface="Arial" panose="020B0604020202020204" pitchFamily="34" charset="0"/>
                <a:cs typeface="Arial" panose="020B0604020202020204" pitchFamily="34" charset="0"/>
              </a:rPr>
              <a:t>unacceptable toxicity	</a:t>
            </a:r>
          </a:p>
        </p:txBody>
      </p:sp>
      <p:sp>
        <p:nvSpPr>
          <p:cNvPr id="10" name="TextBox 9">
            <a:extLst>
              <a:ext uri="{FF2B5EF4-FFF2-40B4-BE49-F238E27FC236}">
                <a16:creationId xmlns:a16="http://schemas.microsoft.com/office/drawing/2014/main" id="{8B2919B3-B2F1-C86B-1798-850DDDE6FFD6}"/>
              </a:ext>
            </a:extLst>
          </p:cNvPr>
          <p:cNvSpPr txBox="1"/>
          <p:nvPr/>
        </p:nvSpPr>
        <p:spPr>
          <a:xfrm>
            <a:off x="8691628" y="3081727"/>
            <a:ext cx="3049200" cy="1384995"/>
          </a:xfrm>
          <a:prstGeom prst="rect">
            <a:avLst/>
          </a:prstGeom>
          <a:noFill/>
          <a:ln>
            <a:solidFill>
              <a:schemeClr val="tx1"/>
            </a:solidFill>
          </a:ln>
        </p:spPr>
        <p:txBody>
          <a:bodyPr wrap="square" rtlCol="0">
            <a:spAutoFit/>
          </a:bodyPr>
          <a:lstStyle/>
          <a:p>
            <a:r>
              <a:rPr lang="en-US" sz="1400" b="1" dirty="0">
                <a:latin typeface="Arial" panose="020B0604020202020204" pitchFamily="34" charset="0"/>
                <a:cs typeface="Arial" panose="020B0604020202020204" pitchFamily="34" charset="0"/>
              </a:rPr>
              <a:t>Discontinued treatment</a:t>
            </a:r>
          </a:p>
          <a:p>
            <a:r>
              <a:rPr lang="en-US" sz="1400" b="1" dirty="0">
                <a:latin typeface="Arial" panose="020B0604020202020204" pitchFamily="34" charset="0"/>
                <a:cs typeface="Arial" panose="020B0604020202020204" pitchFamily="34" charset="0"/>
              </a:rPr>
              <a:t>n = 4</a:t>
            </a:r>
          </a:p>
          <a:p>
            <a:endParaRPr lang="en-US" sz="1400" dirty="0">
              <a:latin typeface="Arial" panose="020B0604020202020204" pitchFamily="34" charset="0"/>
              <a:cs typeface="Arial" panose="020B0604020202020204" pitchFamily="34" charset="0"/>
            </a:endParaRPr>
          </a:p>
          <a:p>
            <a:pPr>
              <a:tabLst>
                <a:tab pos="2419200" algn="l"/>
              </a:tabLst>
            </a:pPr>
            <a:r>
              <a:rPr lang="en-US" sz="1400" dirty="0">
                <a:latin typeface="Arial" panose="020B0604020202020204" pitchFamily="34" charset="0"/>
                <a:cs typeface="Arial" panose="020B0604020202020204" pitchFamily="34" charset="0"/>
              </a:rPr>
              <a:t>Adverse event	n = 2</a:t>
            </a:r>
          </a:p>
          <a:p>
            <a:pPr>
              <a:tabLst>
                <a:tab pos="2419200" algn="l"/>
              </a:tabLst>
            </a:pPr>
            <a:r>
              <a:rPr lang="en-US" sz="1400" dirty="0">
                <a:latin typeface="Arial" panose="020B0604020202020204" pitchFamily="34" charset="0"/>
                <a:cs typeface="Arial" panose="020B0604020202020204" pitchFamily="34" charset="0"/>
              </a:rPr>
              <a:t>Death	n = 1</a:t>
            </a:r>
          </a:p>
          <a:p>
            <a:pPr>
              <a:tabLst>
                <a:tab pos="2419200" algn="l"/>
              </a:tabLst>
            </a:pPr>
            <a:r>
              <a:rPr lang="en-US" sz="1400" dirty="0">
                <a:latin typeface="Arial" panose="020B0604020202020204" pitchFamily="34" charset="0"/>
                <a:cs typeface="Arial" panose="020B0604020202020204" pitchFamily="34" charset="0"/>
              </a:rPr>
              <a:t>Withdrawal of consent	n = 1</a:t>
            </a:r>
          </a:p>
        </p:txBody>
      </p:sp>
      <p:sp>
        <p:nvSpPr>
          <p:cNvPr id="11" name="TextBox 10">
            <a:extLst>
              <a:ext uri="{FF2B5EF4-FFF2-40B4-BE49-F238E27FC236}">
                <a16:creationId xmlns:a16="http://schemas.microsoft.com/office/drawing/2014/main" id="{0C2B6C86-DD85-CBB5-531F-40F8C3DA7634}"/>
              </a:ext>
            </a:extLst>
          </p:cNvPr>
          <p:cNvSpPr txBox="1"/>
          <p:nvPr/>
        </p:nvSpPr>
        <p:spPr>
          <a:xfrm>
            <a:off x="5506064" y="4957711"/>
            <a:ext cx="3049200" cy="523220"/>
          </a:xfrm>
          <a:prstGeom prst="rect">
            <a:avLst/>
          </a:prstGeom>
          <a:noFill/>
          <a:ln>
            <a:solidFill>
              <a:schemeClr val="tx1"/>
            </a:solidFill>
          </a:ln>
        </p:spPr>
        <p:txBody>
          <a:bodyPr wrap="square" rtlCol="0">
            <a:spAutoFit/>
          </a:bodyPr>
          <a:lstStyle/>
          <a:p>
            <a:pPr algn="ctr"/>
            <a:r>
              <a:rPr lang="en-US" sz="1400" b="1" dirty="0">
                <a:latin typeface="Arial" panose="020B0604020202020204" pitchFamily="34" charset="0"/>
                <a:cs typeface="Arial" panose="020B0604020202020204" pitchFamily="34" charset="0"/>
              </a:rPr>
              <a:t>Ongoing	</a:t>
            </a:r>
          </a:p>
          <a:p>
            <a:pPr algn="ctr"/>
            <a:r>
              <a:rPr lang="en-US" sz="1400" b="1" dirty="0">
                <a:latin typeface="Arial" panose="020B0604020202020204" pitchFamily="34" charset="0"/>
                <a:cs typeface="Arial" panose="020B0604020202020204" pitchFamily="34" charset="0"/>
              </a:rPr>
              <a:t>n = 1</a:t>
            </a:r>
          </a:p>
        </p:txBody>
      </p:sp>
      <p:sp>
        <p:nvSpPr>
          <p:cNvPr id="12" name="TextBox 11">
            <a:extLst>
              <a:ext uri="{FF2B5EF4-FFF2-40B4-BE49-F238E27FC236}">
                <a16:creationId xmlns:a16="http://schemas.microsoft.com/office/drawing/2014/main" id="{75360774-2BA2-7FF7-A8EB-6CEA6341F8EC}"/>
              </a:ext>
            </a:extLst>
          </p:cNvPr>
          <p:cNvSpPr txBox="1"/>
          <p:nvPr/>
        </p:nvSpPr>
        <p:spPr>
          <a:xfrm>
            <a:off x="8691628" y="4957711"/>
            <a:ext cx="3049200" cy="523220"/>
          </a:xfrm>
          <a:prstGeom prst="rect">
            <a:avLst/>
          </a:prstGeom>
          <a:noFill/>
          <a:ln>
            <a:solidFill>
              <a:schemeClr val="tx1"/>
            </a:solidFill>
          </a:ln>
        </p:spPr>
        <p:txBody>
          <a:bodyPr wrap="square" rtlCol="0">
            <a:spAutoFit/>
          </a:bodyPr>
          <a:lstStyle/>
          <a:p>
            <a:pPr algn="ctr"/>
            <a:r>
              <a:rPr lang="en-US" sz="1400" b="1">
                <a:latin typeface="Arial" panose="020B0604020202020204" pitchFamily="34" charset="0"/>
                <a:cs typeface="Arial" panose="020B0604020202020204" pitchFamily="34" charset="0"/>
              </a:rPr>
              <a:t>Ongoing</a:t>
            </a:r>
          </a:p>
          <a:p>
            <a:pPr algn="ctr"/>
            <a:r>
              <a:rPr lang="en-US" sz="1400" b="1">
                <a:latin typeface="Arial" panose="020B0604020202020204" pitchFamily="34" charset="0"/>
                <a:cs typeface="Arial" panose="020B0604020202020204" pitchFamily="34" charset="0"/>
              </a:rPr>
              <a:t>n = 4</a:t>
            </a:r>
          </a:p>
        </p:txBody>
      </p:sp>
      <p:cxnSp>
        <p:nvCxnSpPr>
          <p:cNvPr id="13" name="Straight Arrow Connector 12">
            <a:extLst>
              <a:ext uri="{FF2B5EF4-FFF2-40B4-BE49-F238E27FC236}">
                <a16:creationId xmlns:a16="http://schemas.microsoft.com/office/drawing/2014/main" id="{9B864B42-744C-2308-075D-C81729CB9C8C}"/>
              </a:ext>
            </a:extLst>
          </p:cNvPr>
          <p:cNvCxnSpPr>
            <a:cxnSpLocks/>
            <a:stCxn id="7" idx="2"/>
            <a:endCxn id="9" idx="0"/>
          </p:cNvCxnSpPr>
          <p:nvPr/>
        </p:nvCxnSpPr>
        <p:spPr>
          <a:xfrm flipH="1">
            <a:off x="7030065" y="2854380"/>
            <a:ext cx="599" cy="2420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ADB4C6BE-56B9-DB99-A229-580EF8B20971}"/>
              </a:ext>
            </a:extLst>
          </p:cNvPr>
          <p:cNvCxnSpPr>
            <a:cxnSpLocks/>
            <a:stCxn id="9" idx="2"/>
            <a:endCxn id="11" idx="0"/>
          </p:cNvCxnSpPr>
          <p:nvPr/>
        </p:nvCxnSpPr>
        <p:spPr>
          <a:xfrm>
            <a:off x="7030065" y="4696913"/>
            <a:ext cx="599" cy="2607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07FA31F5-AEEC-61B1-AA31-78D208A25D17}"/>
              </a:ext>
            </a:extLst>
          </p:cNvPr>
          <p:cNvCxnSpPr>
            <a:cxnSpLocks/>
            <a:stCxn id="8" idx="2"/>
            <a:endCxn id="10" idx="0"/>
          </p:cNvCxnSpPr>
          <p:nvPr/>
        </p:nvCxnSpPr>
        <p:spPr>
          <a:xfrm>
            <a:off x="10216228" y="2854380"/>
            <a:ext cx="0" cy="2273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793192D0-C025-3ADF-E9C0-EE6ED5C8FB21}"/>
              </a:ext>
            </a:extLst>
          </p:cNvPr>
          <p:cNvCxnSpPr>
            <a:cxnSpLocks/>
            <a:stCxn id="10" idx="2"/>
            <a:endCxn id="12" idx="0"/>
          </p:cNvCxnSpPr>
          <p:nvPr/>
        </p:nvCxnSpPr>
        <p:spPr>
          <a:xfrm>
            <a:off x="10216228" y="4466722"/>
            <a:ext cx="0" cy="4909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5327565F-970B-86A6-F196-05F2252AC94F}"/>
              </a:ext>
            </a:extLst>
          </p:cNvPr>
          <p:cNvCxnSpPr>
            <a:cxnSpLocks/>
            <a:stCxn id="6" idx="2"/>
          </p:cNvCxnSpPr>
          <p:nvPr/>
        </p:nvCxnSpPr>
        <p:spPr>
          <a:xfrm>
            <a:off x="8623374" y="1793447"/>
            <a:ext cx="0" cy="291017"/>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F8BBD33A-8F29-0A15-95AC-BFB42EDCC722}"/>
              </a:ext>
            </a:extLst>
          </p:cNvPr>
          <p:cNvCxnSpPr>
            <a:cxnSpLocks/>
          </p:cNvCxnSpPr>
          <p:nvPr/>
        </p:nvCxnSpPr>
        <p:spPr>
          <a:xfrm flipV="1">
            <a:off x="7030064" y="2075274"/>
            <a:ext cx="3200400" cy="13882"/>
          </a:xfrm>
          <a:prstGeom prst="line">
            <a:avLst/>
          </a:prstGeom>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35FAD0E-4B4A-E6E0-607E-78442A573AD5}"/>
              </a:ext>
            </a:extLst>
          </p:cNvPr>
          <p:cNvCxnSpPr>
            <a:cxnSpLocks/>
            <a:endCxn id="7" idx="0"/>
          </p:cNvCxnSpPr>
          <p:nvPr/>
        </p:nvCxnSpPr>
        <p:spPr>
          <a:xfrm>
            <a:off x="7030065" y="2077522"/>
            <a:ext cx="599" cy="2536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3042308F-8466-A6D6-87DB-47353FE48798}"/>
              </a:ext>
            </a:extLst>
          </p:cNvPr>
          <p:cNvCxnSpPr>
            <a:cxnSpLocks/>
          </p:cNvCxnSpPr>
          <p:nvPr/>
        </p:nvCxnSpPr>
        <p:spPr>
          <a:xfrm flipH="1">
            <a:off x="10213423" y="2075274"/>
            <a:ext cx="6965" cy="2608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171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503095" y="1670589"/>
            <a:ext cx="5543745" cy="1758411"/>
          </a:xfrm>
        </p:spPr>
        <p:txBody>
          <a:bodyPr/>
          <a:lstStyle/>
          <a:p>
            <a:pPr marR="284968" defTabSz="2292499">
              <a:spcBef>
                <a:spcPts val="600"/>
              </a:spcBef>
              <a:buClr>
                <a:srgbClr val="0000C9"/>
              </a:buClr>
              <a:buFontTx/>
              <a:buChar char="•"/>
              <a:tabLst>
                <a:tab pos="296114" algn="l"/>
              </a:tabLst>
              <a:defRPr/>
            </a:pPr>
            <a:r>
              <a:rPr lang="en-GB" sz="1600" dirty="0">
                <a:solidFill>
                  <a:schemeClr val="tx1"/>
                </a:solidFill>
                <a:latin typeface="Arial" panose="020B0604020202020204" pitchFamily="34" charset="0"/>
                <a:cs typeface="Arial" panose="020B0604020202020204" pitchFamily="34" charset="0"/>
              </a:rPr>
              <a:t>In 10 evaluable patients, no DLTs were observed at either dose level</a:t>
            </a:r>
            <a:endParaRPr lang="en-US" sz="1600" dirty="0">
              <a:solidFill>
                <a:schemeClr val="tx1"/>
              </a:solidFill>
              <a:latin typeface="Arial" panose="020B0604020202020204" pitchFamily="34" charset="0"/>
              <a:cs typeface="Arial" panose="020B0604020202020204" pitchFamily="34" charset="0"/>
            </a:endParaRPr>
          </a:p>
          <a:p>
            <a:pPr marR="284968" defTabSz="2292499">
              <a:spcBef>
                <a:spcPts val="600"/>
              </a:spcBef>
              <a:buClr>
                <a:srgbClr val="0000C9"/>
              </a:buClr>
              <a:buFontTx/>
              <a:buChar char="•"/>
              <a:tabLst>
                <a:tab pos="296114" algn="l"/>
              </a:tabLst>
              <a:defRPr/>
            </a:pPr>
            <a:r>
              <a:rPr lang="en-GB" sz="1600" dirty="0">
                <a:solidFill>
                  <a:schemeClr val="tx1"/>
                </a:solidFill>
                <a:latin typeface="Arial" panose="020B0604020202020204" pitchFamily="34" charset="0"/>
                <a:cs typeface="Arial" panose="020B0604020202020204" pitchFamily="34" charset="0"/>
              </a:rPr>
              <a:t>Infections were reported in 11 patients (91.7%); </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2 patients (16.7%) with grade 3/4</a:t>
            </a:r>
            <a:endParaRPr lang="en-GB" sz="1600" strike="sngStrike" dirty="0">
              <a:solidFill>
                <a:schemeClr val="tx1"/>
              </a:solidFill>
              <a:latin typeface="Arial" panose="020B0604020202020204" pitchFamily="34" charset="0"/>
              <a:cs typeface="Arial" panose="020B0604020202020204" pitchFamily="34" charset="0"/>
            </a:endParaRPr>
          </a:p>
          <a:p>
            <a:pPr marR="284968" defTabSz="2292499">
              <a:spcBef>
                <a:spcPts val="600"/>
              </a:spcBef>
              <a:buClr>
                <a:srgbClr val="0000C9"/>
              </a:buClr>
              <a:buFontTx/>
              <a:buChar char="•"/>
              <a:tabLst>
                <a:tab pos="296114" algn="l"/>
              </a:tabLst>
              <a:defRPr/>
            </a:pPr>
            <a:r>
              <a:rPr lang="en-GB" sz="1600" dirty="0">
                <a:solidFill>
                  <a:schemeClr val="tx1"/>
                </a:solidFill>
                <a:latin typeface="Arial" panose="020B0604020202020204" pitchFamily="34" charset="0"/>
                <a:cs typeface="Arial" panose="020B0604020202020204" pitchFamily="34" charset="0"/>
              </a:rPr>
              <a:t>No grade 3/4 CRS was reported</a:t>
            </a:r>
          </a:p>
          <a:p>
            <a:pPr marR="284968" defTabSz="2292499">
              <a:spcBef>
                <a:spcPts val="600"/>
              </a:spcBef>
              <a:buClr>
                <a:srgbClr val="0000C9"/>
              </a:buClr>
              <a:buFontTx/>
              <a:buChar char="•"/>
              <a:tabLst>
                <a:tab pos="296114" algn="l"/>
              </a:tabLst>
              <a:defRPr/>
            </a:pPr>
            <a:r>
              <a:rPr lang="en-GB" sz="1600" dirty="0">
                <a:solidFill>
                  <a:schemeClr val="tx1"/>
                </a:solidFill>
                <a:latin typeface="Arial" panose="020B0604020202020204" pitchFamily="34" charset="0"/>
                <a:cs typeface="Arial" panose="020B0604020202020204" pitchFamily="34" charset="0"/>
              </a:rPr>
              <a:t>No ICANS was reported</a:t>
            </a:r>
          </a:p>
          <a:p>
            <a:pPr>
              <a:buSzPct val="100000"/>
            </a:pPr>
            <a:endParaRPr lang="en-US" sz="1600" dirty="0">
              <a:solidFill>
                <a:schemeClr val="tx1"/>
              </a:solidFill>
              <a:effectLst/>
              <a:ea typeface="Times New Roman" panose="02020603050405020304" pitchFamily="18" charset="0"/>
            </a:endParaRPr>
          </a:p>
        </p:txBody>
      </p:sp>
      <p:sp>
        <p:nvSpPr>
          <p:cNvPr id="49" name="Title 3">
            <a:extLst>
              <a:ext uri="{FF2B5EF4-FFF2-40B4-BE49-F238E27FC236}">
                <a16:creationId xmlns:a16="http://schemas.microsoft.com/office/drawing/2014/main" id="{DE6FF5AF-E6F1-8C65-4C2C-647C2060FC10}"/>
              </a:ext>
            </a:extLst>
          </p:cNvPr>
          <p:cNvSpPr>
            <a:spLocks noGrp="1"/>
          </p:cNvSpPr>
          <p:nvPr>
            <p:ph type="title"/>
          </p:nvPr>
        </p:nvSpPr>
        <p:spPr>
          <a:xfrm>
            <a:off x="487680" y="731520"/>
            <a:ext cx="11408066" cy="615553"/>
          </a:xfrm>
        </p:spPr>
        <p:txBody>
          <a:bodyPr/>
          <a:lstStyle/>
          <a:p>
            <a:r>
              <a:rPr lang="en-US"/>
              <a:t>Safety</a:t>
            </a:r>
          </a:p>
        </p:txBody>
      </p:sp>
      <p:sp>
        <p:nvSpPr>
          <p:cNvPr id="3" name="Content Placeholder 3">
            <a:extLst>
              <a:ext uri="{FF2B5EF4-FFF2-40B4-BE49-F238E27FC236}">
                <a16:creationId xmlns:a16="http://schemas.microsoft.com/office/drawing/2014/main" id="{2A0702BE-69DC-CEB5-D3D9-0D8C9DDDDEA6}"/>
              </a:ext>
            </a:extLst>
          </p:cNvPr>
          <p:cNvSpPr>
            <a:spLocks noGrp="1"/>
          </p:cNvSpPr>
          <p:nvPr>
            <p:ph sz="quarter" idx="14"/>
          </p:nvPr>
        </p:nvSpPr>
        <p:spPr>
          <a:xfrm>
            <a:off x="488952" y="5929486"/>
            <a:ext cx="11220449" cy="646331"/>
          </a:xfrm>
        </p:spPr>
        <p:txBody>
          <a:bodyPr/>
          <a:lstStyle/>
          <a:p>
            <a:pPr>
              <a:spcBef>
                <a:spcPts val="0"/>
              </a:spcBef>
            </a:pPr>
            <a:r>
              <a:rPr lang="en-US" b="1" dirty="0">
                <a:solidFill>
                  <a:schemeClr val="tx1"/>
                </a:solidFill>
              </a:rPr>
              <a:t>1.</a:t>
            </a:r>
            <a:r>
              <a:rPr lang="en-US" dirty="0">
                <a:solidFill>
                  <a:schemeClr val="tx1"/>
                </a:solidFill>
              </a:rPr>
              <a:t> Lee DW, et al. Biol Blood Marrow Transplant 2019;25:625-638. </a:t>
            </a:r>
          </a:p>
          <a:p>
            <a:pPr>
              <a:spcBef>
                <a:spcPts val="0"/>
              </a:spcBef>
            </a:pPr>
            <a:r>
              <a:rPr lang="en-US" baseline="30000" dirty="0">
                <a:solidFill>
                  <a:schemeClr val="tx1"/>
                </a:solidFill>
              </a:rPr>
              <a:t>a</a:t>
            </a:r>
            <a:r>
              <a:rPr lang="en-US" dirty="0">
                <a:solidFill>
                  <a:schemeClr val="tx1"/>
                </a:solidFill>
              </a:rPr>
              <a:t> TEAEs according to the Medical Dictionary for Regulatory Activities v26.0 and Common Terminology Criteria for Adverse Events v5. Any-grade TEAE reported in &gt;25% of patients; grade 3/4 TEAE reported in ≥10% of patients; severity of CRS and ICANS was assessed according to the American Society for Transplantation and Cellular Therapy criteria</a:t>
            </a:r>
            <a:r>
              <a:rPr lang="en-US" baseline="30000" dirty="0">
                <a:solidFill>
                  <a:schemeClr val="tx1"/>
                </a:solidFill>
              </a:rPr>
              <a:t>1</a:t>
            </a:r>
          </a:p>
          <a:p>
            <a:pPr>
              <a:spcBef>
                <a:spcPts val="0"/>
              </a:spcBef>
            </a:pPr>
            <a:r>
              <a:rPr lang="en-US" dirty="0">
                <a:solidFill>
                  <a:schemeClr val="tx1"/>
                </a:solidFill>
              </a:rPr>
              <a:t>CMV=cytomegalovirus; CRS=cytokine release syndrome; DLT=dose-limiting toxicity; ICANS=immune effector cell–associated neurotoxicity syndrome; TEAE=treatment-emergent adverse event</a:t>
            </a:r>
            <a:endParaRPr lang="en-US" dirty="0">
              <a:solidFill>
                <a:schemeClr val="tx1"/>
              </a:solidFill>
              <a:highlight>
                <a:srgbClr val="FFFF00"/>
              </a:highlight>
            </a:endParaRPr>
          </a:p>
        </p:txBody>
      </p:sp>
      <p:graphicFrame>
        <p:nvGraphicFramePr>
          <p:cNvPr id="6" name="Table 5">
            <a:extLst>
              <a:ext uri="{FF2B5EF4-FFF2-40B4-BE49-F238E27FC236}">
                <a16:creationId xmlns:a16="http://schemas.microsoft.com/office/drawing/2014/main" id="{EB9989FF-A2A3-A21B-434E-5EB5B438C50F}"/>
              </a:ext>
            </a:extLst>
          </p:cNvPr>
          <p:cNvGraphicFramePr>
            <a:graphicFrameLocks/>
          </p:cNvGraphicFramePr>
          <p:nvPr>
            <p:extLst>
              <p:ext uri="{D42A27DB-BD31-4B8C-83A1-F6EECF244321}">
                <p14:modId xmlns:p14="http://schemas.microsoft.com/office/powerpoint/2010/main" val="3254837272"/>
              </p:ext>
            </p:extLst>
          </p:nvPr>
        </p:nvGraphicFramePr>
        <p:xfrm>
          <a:off x="6249028" y="1306718"/>
          <a:ext cx="5400000" cy="4370935"/>
        </p:xfrm>
        <a:graphic>
          <a:graphicData uri="http://schemas.openxmlformats.org/drawingml/2006/table">
            <a:tbl>
              <a:tblPr firstRow="1" bandRow="1">
                <a:tableStyleId>{6E25E649-3F16-4E02-A733-19D2CDBF48F0}</a:tableStyleId>
              </a:tblPr>
              <a:tblGrid>
                <a:gridCol w="2664000">
                  <a:extLst>
                    <a:ext uri="{9D8B030D-6E8A-4147-A177-3AD203B41FA5}">
                      <a16:colId xmlns:a16="http://schemas.microsoft.com/office/drawing/2014/main" val="3161920086"/>
                    </a:ext>
                  </a:extLst>
                </a:gridCol>
                <a:gridCol w="1368000">
                  <a:extLst>
                    <a:ext uri="{9D8B030D-6E8A-4147-A177-3AD203B41FA5}">
                      <a16:colId xmlns:a16="http://schemas.microsoft.com/office/drawing/2014/main" val="3932117982"/>
                    </a:ext>
                  </a:extLst>
                </a:gridCol>
                <a:gridCol w="1368000">
                  <a:extLst>
                    <a:ext uri="{9D8B030D-6E8A-4147-A177-3AD203B41FA5}">
                      <a16:colId xmlns:a16="http://schemas.microsoft.com/office/drawing/2014/main" val="4216625977"/>
                    </a:ext>
                  </a:extLst>
                </a:gridCol>
              </a:tblGrid>
              <a:tr h="125562">
                <a:tc>
                  <a:txBody>
                    <a:bodyPr/>
                    <a:lstStyle/>
                    <a:p>
                      <a:pPr algn="l"/>
                      <a:endParaRPr lang="en-US" sz="1200" b="1">
                        <a:solidFill>
                          <a:schemeClr val="bg1"/>
                        </a:solidFill>
                        <a:latin typeface="+mn-lt"/>
                      </a:endParaRPr>
                    </a:p>
                  </a:txBody>
                  <a:tcPr marL="45720" marR="45720" marT="18000" marB="18000" anchor="b">
                    <a:lnL w="12700" cap="flat" cmpd="sng" algn="ctr">
                      <a:solidFill>
                        <a:srgbClr val="0000C9"/>
                      </a:solidFill>
                      <a:prstDash val="solid"/>
                      <a:round/>
                      <a:headEnd type="none" w="med" len="med"/>
                      <a:tailEnd type="none" w="med" len="med"/>
                    </a:lnL>
                    <a:lnT w="12700" cap="flat" cmpd="sng" algn="ctr">
                      <a:solidFill>
                        <a:srgbClr val="0000C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US" sz="1200" b="1" baseline="0">
                          <a:solidFill>
                            <a:schemeClr val="bg1"/>
                          </a:solidFill>
                        </a:rPr>
                        <a:t>N=12</a:t>
                      </a:r>
                    </a:p>
                  </a:txBody>
                  <a:tcPr marL="36000" marR="36000" marT="0" marB="18000" anchor="ctr">
                    <a:lnR w="12700" cap="flat" cmpd="sng" algn="ctr">
                      <a:solidFill>
                        <a:srgbClr val="0000C9"/>
                      </a:solidFill>
                      <a:prstDash val="solid"/>
                      <a:round/>
                      <a:headEnd type="none" w="med" len="med"/>
                      <a:tailEnd type="none" w="med" len="med"/>
                    </a:lnR>
                    <a:lnT w="12700" cap="flat" cmpd="sng" algn="ctr">
                      <a:solidFill>
                        <a:srgbClr val="0000C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100"/>
                    </a:p>
                  </a:txBody>
                  <a:tcPr marL="36000" marR="36000" marT="0" marB="18000" anchor="ctr">
                    <a:lnL>
                      <a:noFill/>
                    </a:lnL>
                    <a:lnR w="127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01493955"/>
                  </a:ext>
                </a:extLst>
              </a:tr>
              <a:tr h="125562">
                <a:tc>
                  <a:txBody>
                    <a:bodyPr/>
                    <a:lstStyle/>
                    <a:p>
                      <a:pPr algn="l"/>
                      <a:r>
                        <a:rPr lang="en-US" sz="1200" b="1">
                          <a:solidFill>
                            <a:schemeClr val="tx1"/>
                          </a:solidFill>
                          <a:latin typeface="+mn-lt"/>
                        </a:rPr>
                        <a:t>TEAE, n (%)</a:t>
                      </a:r>
                      <a:r>
                        <a:rPr lang="en-US" sz="1200" b="1" baseline="30000">
                          <a:solidFill>
                            <a:schemeClr val="tx1"/>
                          </a:solidFill>
                          <a:latin typeface="+mn-lt"/>
                        </a:rPr>
                        <a:t>a</a:t>
                      </a:r>
                    </a:p>
                  </a:txBody>
                  <a:tcPr marL="45720" marR="45720" marT="18000" marB="18000" anchor="ctr">
                    <a:lnL w="12700" cap="flat" cmpd="sng" algn="ctr">
                      <a:solidFill>
                        <a:srgbClr val="0000C9"/>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baseline="0">
                          <a:solidFill>
                            <a:schemeClr val="tx1"/>
                          </a:solidFill>
                        </a:rPr>
                        <a:t>Any grade</a:t>
                      </a:r>
                    </a:p>
                  </a:txBody>
                  <a:tcPr marL="36000" marR="36000" marT="0" marB="1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baseline="0">
                          <a:solidFill>
                            <a:schemeClr val="tx1"/>
                          </a:solidFill>
                        </a:rPr>
                        <a:t>Grade 3/4</a:t>
                      </a:r>
                      <a:endParaRPr lang="en-US" sz="1200" b="1">
                        <a:solidFill>
                          <a:schemeClr val="tx1"/>
                        </a:solidFill>
                      </a:endParaRPr>
                    </a:p>
                  </a:txBody>
                  <a:tcPr marL="36000" marR="36000" marT="0" marB="18000" anchor="ctr">
                    <a:lnR w="12700" cap="flat" cmpd="sng" algn="ctr">
                      <a:solidFill>
                        <a:srgbClr val="0000C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7590894"/>
                  </a:ext>
                </a:extLst>
              </a:tr>
              <a:tr h="125562">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US" sz="1200" b="1">
                          <a:solidFill>
                            <a:schemeClr val="tx1"/>
                          </a:solidFill>
                          <a:effectLst/>
                          <a:latin typeface="+mn-lt"/>
                          <a:ea typeface="Calibri" panose="020F0502020204030204" pitchFamily="34" charset="0"/>
                          <a:cs typeface="Times New Roman" panose="02020603050405020304" pitchFamily="18" charset="0"/>
                        </a:rPr>
                        <a:t>Nonhematologic</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18000" marB="180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081509"/>
                  </a:ext>
                </a:extLst>
              </a:tr>
              <a:tr h="217676">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Fatigue</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10 (83.3)</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2 (16.7)</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0716624"/>
                  </a:ext>
                </a:extLst>
              </a:tr>
              <a:tr h="125562">
                <a:tc>
                  <a:txBody>
                    <a:bodyPr/>
                    <a:lstStyle/>
                    <a:p>
                      <a:pPr marL="91440" indent="0" algn="l"/>
                      <a:r>
                        <a:rPr lang="en-US" sz="1200">
                          <a:solidFill>
                            <a:schemeClr val="tx1"/>
                          </a:solidFill>
                        </a:rPr>
                        <a:t>CRS</a:t>
                      </a:r>
                      <a:endParaRPr lang="en-US" sz="1200">
                        <a:solidFill>
                          <a:schemeClr val="tx1"/>
                        </a:solidFill>
                        <a:latin typeface="+mn-lt"/>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9 (75.0)</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rPr>
                        <a:t>0</a:t>
                      </a:r>
                      <a:endParaRPr lang="en-US" sz="1200">
                        <a:solidFill>
                          <a:schemeClr val="tx1"/>
                        </a:solidFill>
                        <a:effectLst/>
                        <a:latin typeface="+mn-lt"/>
                        <a:ea typeface="Calibri" panose="020F0502020204030204" pitchFamily="34" charset="0"/>
                        <a:cs typeface="Times New Roman"/>
                      </a:endParaRP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7324210"/>
                  </a:ext>
                </a:extLst>
              </a:tr>
              <a:tr h="125562">
                <a:tc>
                  <a:txBody>
                    <a:bodyPr/>
                    <a:lstStyle/>
                    <a:p>
                      <a:pPr marL="91440" indent="0" algn="l">
                        <a:lnSpc>
                          <a:spcPct val="107000"/>
                        </a:lnSpc>
                        <a:spcAft>
                          <a:spcPts val="800"/>
                        </a:spcAft>
                      </a:pPr>
                      <a:r>
                        <a:rPr lang="en-US" sz="1200">
                          <a:solidFill>
                            <a:schemeClr val="tx1"/>
                          </a:solidFill>
                          <a:effectLst/>
                        </a:rPr>
                        <a:t>Cough</a:t>
                      </a:r>
                      <a:endParaRPr lang="en-US" sz="1200">
                        <a:solidFill>
                          <a:schemeClr val="tx1"/>
                        </a:solidFill>
                        <a:effectLst/>
                        <a:latin typeface="+mn-lt"/>
                        <a:ea typeface="Calibri" panose="020F0502020204030204" pitchFamily="34" charset="0"/>
                        <a:cs typeface="Times New Roman"/>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7 (58.3)</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rPr>
                        <a:t>0</a:t>
                      </a:r>
                      <a:endParaRPr lang="en-US" sz="1200">
                        <a:solidFill>
                          <a:schemeClr val="tx1"/>
                        </a:solidFill>
                        <a:effectLst/>
                        <a:latin typeface="+mn-lt"/>
                        <a:ea typeface="Calibri" panose="020F0502020204030204" pitchFamily="34" charset="0"/>
                        <a:cs typeface="Times New Roman"/>
                      </a:endParaRP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928374"/>
                  </a:ext>
                </a:extLst>
              </a:tr>
              <a:tr h="125562">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Diarrhea</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6 (50.0)</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1 (8.3)</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2907945"/>
                  </a:ext>
                </a:extLst>
              </a:tr>
              <a:tr h="125562">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CMV infection reactivation</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6 (50.0)</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1 (8.3)</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4184745"/>
                  </a:ext>
                </a:extLst>
              </a:tr>
              <a:tr h="125562">
                <a:tc>
                  <a:txBody>
                    <a:bodyPr/>
                    <a:lstStyle/>
                    <a:p>
                      <a:pPr marL="91440" indent="0" algn="l">
                        <a:lnSpc>
                          <a:spcPct val="107000"/>
                        </a:lnSpc>
                        <a:spcAft>
                          <a:spcPts val="800"/>
                        </a:spcAft>
                      </a:pPr>
                      <a:r>
                        <a:rPr lang="en-US" sz="1200">
                          <a:solidFill>
                            <a:schemeClr val="tx1"/>
                          </a:solidFill>
                          <a:effectLst/>
                        </a:rPr>
                        <a:t>Injection site reaction</a:t>
                      </a:r>
                      <a:endParaRPr lang="en-US" sz="1200">
                        <a:solidFill>
                          <a:schemeClr val="tx1"/>
                        </a:solidFill>
                        <a:effectLst/>
                        <a:latin typeface="+mn-lt"/>
                        <a:ea typeface="Calibri" panose="020F0502020204030204" pitchFamily="34" charset="0"/>
                        <a:cs typeface="Times New Roman"/>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6 (50.0)</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3133854"/>
                  </a:ext>
                </a:extLst>
              </a:tr>
              <a:tr h="12556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tx1"/>
                          </a:solidFill>
                          <a:latin typeface="+mn-lt"/>
                        </a:rPr>
                        <a:t>Chills</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5 (41.7)</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04152"/>
                  </a:ext>
                </a:extLst>
              </a:tr>
              <a:tr h="12556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latin typeface="+mn-lt"/>
                        </a:rPr>
                        <a:t>Skin exfoliation</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5 (41.7)</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438107"/>
                  </a:ext>
                </a:extLst>
              </a:tr>
              <a:tr h="125562">
                <a:tc>
                  <a:txBody>
                    <a:bodyPr/>
                    <a:lstStyle/>
                    <a:p>
                      <a:pPr marL="91440" indent="0" algn="l">
                        <a:lnSpc>
                          <a:spcPct val="107000"/>
                        </a:lnSpc>
                        <a:spcAft>
                          <a:spcPts val="800"/>
                        </a:spcAft>
                      </a:pPr>
                      <a:r>
                        <a:rPr lang="en-US" sz="1200" baseline="0">
                          <a:solidFill>
                            <a:schemeClr val="tx1"/>
                          </a:solidFill>
                          <a:effectLst/>
                          <a:latin typeface="+mn-lt"/>
                          <a:ea typeface="Calibri" panose="020F0502020204030204" pitchFamily="34" charset="0"/>
                          <a:cs typeface="Times New Roman"/>
                        </a:rPr>
                        <a:t>Nausea</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5 (41.7)</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772433"/>
                  </a:ext>
                </a:extLst>
              </a:tr>
              <a:tr h="125562">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Dizziness</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5 (41.7)</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2699834"/>
                  </a:ext>
                </a:extLst>
              </a:tr>
              <a:tr h="125562">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Dry skin</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5 (41.7)</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6939753"/>
                  </a:ext>
                </a:extLst>
              </a:tr>
              <a:tr h="12556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tx1"/>
                          </a:solidFill>
                          <a:latin typeface="+mn-lt"/>
                        </a:rPr>
                        <a:t>Peripheral edema</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4 (33.3)</a:t>
                      </a:r>
                    </a:p>
                  </a:txBody>
                  <a:tcPr marL="45720" marR="45720" marT="18000" marB="18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2 (16.7)</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8068171"/>
                  </a:ext>
                </a:extLst>
              </a:tr>
              <a:tr h="124798">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Vomiting</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4 (33.3)</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400730"/>
                  </a:ext>
                </a:extLst>
              </a:tr>
              <a:tr h="124798">
                <a:tc>
                  <a:txBody>
                    <a:bodyPr/>
                    <a:lstStyle/>
                    <a:p>
                      <a:pPr marL="91440" indent="0" algn="l">
                        <a:lnSpc>
                          <a:spcPct val="107000"/>
                        </a:lnSpc>
                        <a:spcAft>
                          <a:spcPts val="800"/>
                        </a:spcAft>
                      </a:pPr>
                      <a:r>
                        <a:rPr lang="en-US" sz="1200" strike="noStrike">
                          <a:solidFill>
                            <a:schemeClr val="tx1"/>
                          </a:solidFill>
                          <a:effectLst/>
                          <a:latin typeface="+mn-lt"/>
                          <a:ea typeface="Calibri" panose="020F0502020204030204" pitchFamily="34" charset="0"/>
                          <a:cs typeface="Times New Roman"/>
                        </a:rPr>
                        <a:t>Hypophosphatemia</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a:solidFill>
                            <a:schemeClr val="tx1"/>
                          </a:solidFill>
                          <a:effectLst/>
                          <a:latin typeface="+mn-lt"/>
                          <a:ea typeface="Calibri" panose="020F0502020204030204" pitchFamily="34" charset="0"/>
                          <a:cs typeface="Times New Roman"/>
                        </a:rPr>
                        <a:t>4 (33.3)</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202635"/>
                  </a:ext>
                </a:extLst>
              </a:tr>
              <a:tr h="124798">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Headache</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4 (33.3)</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20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288590"/>
                  </a:ext>
                </a:extLst>
              </a:tr>
              <a:tr h="124798">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a:solidFill>
                            <a:schemeClr val="tx1"/>
                          </a:solidFill>
                          <a:latin typeface="+mn-lt"/>
                        </a:rPr>
                        <a:t>Blood alkaline phosphatase increase</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3 (25.0)</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chemeClr val="tx1"/>
                          </a:solidFill>
                          <a:latin typeface="+mn-lt"/>
                        </a:rPr>
                        <a:t>2 (16.7)</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790509"/>
                  </a:ext>
                </a:extLst>
              </a:tr>
              <a:tr h="124798">
                <a:tc>
                  <a:txBody>
                    <a:bodyPr/>
                    <a:lstStyle/>
                    <a:p>
                      <a:pPr marL="91440" indent="0" algn="l">
                        <a:lnSpc>
                          <a:spcPct val="107000"/>
                        </a:lnSpc>
                        <a:spcAft>
                          <a:spcPts val="800"/>
                        </a:spcAft>
                      </a:pPr>
                      <a:r>
                        <a:rPr lang="en-US" sz="1200">
                          <a:solidFill>
                            <a:schemeClr val="tx1"/>
                          </a:solidFill>
                          <a:effectLst/>
                          <a:latin typeface="+mn-lt"/>
                          <a:ea typeface="Calibri" panose="020F0502020204030204" pitchFamily="34" charset="0"/>
                          <a:cs typeface="Times New Roman"/>
                        </a:rPr>
                        <a:t>Pulmonary embolism</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solidFill>
                        <a:srgbClr val="0000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2 (16.7)</a:t>
                      </a:r>
                    </a:p>
                  </a:txBody>
                  <a:tcPr marL="45720" marR="45720" marT="18000" marB="18000" anchor="ctr">
                    <a:lnL>
                      <a:noFill/>
                    </a:lnL>
                    <a:lnR>
                      <a:noFill/>
                    </a:lnR>
                    <a:lnT>
                      <a:noFill/>
                    </a:lnT>
                    <a:lnB w="12700" cap="flat" cmpd="sng" algn="ctr">
                      <a:solidFill>
                        <a:srgbClr val="0000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 (16.7)</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solidFill>
                        <a:srgbClr val="0000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0418812"/>
                  </a:ext>
                </a:extLst>
              </a:tr>
            </a:tbl>
          </a:graphicData>
        </a:graphic>
      </p:graphicFrame>
      <p:graphicFrame>
        <p:nvGraphicFramePr>
          <p:cNvPr id="7" name="Table 6">
            <a:extLst>
              <a:ext uri="{FF2B5EF4-FFF2-40B4-BE49-F238E27FC236}">
                <a16:creationId xmlns:a16="http://schemas.microsoft.com/office/drawing/2014/main" id="{F6E7C952-2E73-5CEE-1024-EE86409BE80D}"/>
              </a:ext>
            </a:extLst>
          </p:cNvPr>
          <p:cNvGraphicFramePr>
            <a:graphicFrameLocks/>
          </p:cNvGraphicFramePr>
          <p:nvPr>
            <p:extLst>
              <p:ext uri="{D42A27DB-BD31-4B8C-83A1-F6EECF244321}">
                <p14:modId xmlns:p14="http://schemas.microsoft.com/office/powerpoint/2010/main" val="2311742541"/>
              </p:ext>
            </p:extLst>
          </p:nvPr>
        </p:nvGraphicFramePr>
        <p:xfrm>
          <a:off x="592647" y="3707733"/>
          <a:ext cx="5400000" cy="1969920"/>
        </p:xfrm>
        <a:graphic>
          <a:graphicData uri="http://schemas.openxmlformats.org/drawingml/2006/table">
            <a:tbl>
              <a:tblPr firstRow="1" bandRow="1">
                <a:tableStyleId>{6E25E649-3F16-4E02-A733-19D2CDBF48F0}</a:tableStyleId>
              </a:tblPr>
              <a:tblGrid>
                <a:gridCol w="2664000">
                  <a:extLst>
                    <a:ext uri="{9D8B030D-6E8A-4147-A177-3AD203B41FA5}">
                      <a16:colId xmlns:a16="http://schemas.microsoft.com/office/drawing/2014/main" val="3161920086"/>
                    </a:ext>
                  </a:extLst>
                </a:gridCol>
                <a:gridCol w="1368000">
                  <a:extLst>
                    <a:ext uri="{9D8B030D-6E8A-4147-A177-3AD203B41FA5}">
                      <a16:colId xmlns:a16="http://schemas.microsoft.com/office/drawing/2014/main" val="3932117982"/>
                    </a:ext>
                  </a:extLst>
                </a:gridCol>
                <a:gridCol w="1368000">
                  <a:extLst>
                    <a:ext uri="{9D8B030D-6E8A-4147-A177-3AD203B41FA5}">
                      <a16:colId xmlns:a16="http://schemas.microsoft.com/office/drawing/2014/main" val="4216625977"/>
                    </a:ext>
                  </a:extLst>
                </a:gridCol>
              </a:tblGrid>
              <a:tr h="125562">
                <a:tc>
                  <a:txBody>
                    <a:bodyPr/>
                    <a:lstStyle/>
                    <a:p>
                      <a:pPr algn="l"/>
                      <a:endParaRPr lang="en-US" sz="1200" b="1">
                        <a:solidFill>
                          <a:schemeClr val="bg1"/>
                        </a:solidFill>
                        <a:latin typeface="+mn-lt"/>
                      </a:endParaRPr>
                    </a:p>
                  </a:txBody>
                  <a:tcPr marL="45720" marR="45720" marT="18000" marB="18000"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US" sz="1200" b="1" baseline="0">
                          <a:solidFill>
                            <a:schemeClr val="bg1"/>
                          </a:solidFill>
                        </a:rPr>
                        <a:t>N=12</a:t>
                      </a:r>
                    </a:p>
                  </a:txBody>
                  <a:tcPr marL="36000" marR="36000" marT="0" marB="1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100"/>
                    </a:p>
                  </a:txBody>
                  <a:tcPr marL="36000" marR="36000" marT="0" marB="18000" anchor="ctr">
                    <a:lnL>
                      <a:noFill/>
                    </a:lnL>
                    <a:lnR w="127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01493955"/>
                  </a:ext>
                </a:extLst>
              </a:tr>
              <a:tr h="125562">
                <a:tc>
                  <a:txBody>
                    <a:bodyPr/>
                    <a:lstStyle/>
                    <a:p>
                      <a:pPr algn="l"/>
                      <a:r>
                        <a:rPr lang="en-US" sz="1200" b="1">
                          <a:solidFill>
                            <a:schemeClr val="tx1"/>
                          </a:solidFill>
                          <a:latin typeface="+mn-lt"/>
                        </a:rPr>
                        <a:t>TEAE, n (%)</a:t>
                      </a:r>
                      <a:r>
                        <a:rPr lang="en-US" sz="1200" b="1" baseline="30000">
                          <a:solidFill>
                            <a:schemeClr val="tx1"/>
                          </a:solidFill>
                          <a:latin typeface="+mn-lt"/>
                        </a:rPr>
                        <a:t>a</a:t>
                      </a:r>
                    </a:p>
                  </a:txBody>
                  <a:tcPr marL="45720" marR="45720" marT="18000" marB="18000" anchor="ctr">
                    <a:lnL w="1270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baseline="0">
                          <a:solidFill>
                            <a:schemeClr val="tx1"/>
                          </a:solidFill>
                        </a:rPr>
                        <a:t>Any grade</a:t>
                      </a:r>
                    </a:p>
                  </a:txBody>
                  <a:tcPr marL="36000" marR="36000" marT="0" marB="1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baseline="0">
                          <a:solidFill>
                            <a:schemeClr val="tx1"/>
                          </a:solidFill>
                        </a:rPr>
                        <a:t>Grade 3/4</a:t>
                      </a:r>
                      <a:endParaRPr lang="en-US" sz="1200" b="1">
                        <a:solidFill>
                          <a:schemeClr val="tx1"/>
                        </a:solidFill>
                      </a:endParaRPr>
                    </a:p>
                  </a:txBody>
                  <a:tcPr marL="36000" marR="36000" marT="0" marB="18000" anchor="ctr">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7590894"/>
                  </a:ext>
                </a:extLst>
              </a:tr>
              <a:tr h="125562">
                <a:tc>
                  <a:txBody>
                    <a:bodyPr/>
                    <a:lstStyle/>
                    <a:p>
                      <a:pPr indent="0" algn="l"/>
                      <a:r>
                        <a:rPr lang="en-US" sz="1200" b="0">
                          <a:solidFill>
                            <a:schemeClr val="tx1"/>
                          </a:solidFill>
                          <a:latin typeface="+mn-lt"/>
                        </a:rPr>
                        <a:t>Any</a:t>
                      </a:r>
                      <a:endParaRPr lang="en-US" sz="1200" b="0" baseline="30000">
                        <a:solidFill>
                          <a:schemeClr val="tx1"/>
                        </a:solidFill>
                        <a:latin typeface="+mn-lt"/>
                      </a:endParaRPr>
                    </a:p>
                  </a:txBody>
                  <a:tcPr marL="45720" marR="45720" marT="18000" marB="18000" anchor="ctr">
                    <a:lnL w="1270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a:solidFill>
                            <a:schemeClr val="tx1"/>
                          </a:solidFill>
                        </a:rPr>
                        <a:t>12 (100)</a:t>
                      </a:r>
                    </a:p>
                  </a:txBody>
                  <a:tcPr marL="36000" marR="36000" marT="0" marB="1800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a:solidFill>
                            <a:schemeClr val="tx1"/>
                          </a:solidFill>
                        </a:rPr>
                        <a:t>11 (91.7)</a:t>
                      </a:r>
                    </a:p>
                  </a:txBody>
                  <a:tcPr marL="36000" marR="36000" marT="0" marB="18000" anchor="ctr">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56034216"/>
                  </a:ext>
                </a:extLst>
              </a:tr>
              <a:tr h="125562">
                <a:tc>
                  <a:txBody>
                    <a:bodyPr/>
                    <a:lstStyle/>
                    <a:p>
                      <a:pPr indent="0" algn="l"/>
                      <a:r>
                        <a:rPr lang="en-US" sz="1200" b="1">
                          <a:solidFill>
                            <a:schemeClr val="tx1"/>
                          </a:solidFill>
                          <a:latin typeface="+mn-lt"/>
                        </a:rPr>
                        <a:t>Hematologic</a:t>
                      </a:r>
                    </a:p>
                  </a:txBody>
                  <a:tcPr marL="45720" marR="45720" marT="18000" marB="18000" anchor="ctr">
                    <a:lnL w="12700" cap="flat" cmpd="sng" algn="ctr">
                      <a:solidFill>
                        <a:schemeClr val="accent1"/>
                      </a:solid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tc>
                  <a:txBody>
                    <a:bodyPr/>
                    <a:lstStyle/>
                    <a:p>
                      <a:pPr algn="ctr"/>
                      <a:endParaRPr lang="en-US" sz="1200">
                        <a:solidFill>
                          <a:schemeClr val="tx1"/>
                        </a:solidFill>
                      </a:endParaRPr>
                    </a:p>
                  </a:txBody>
                  <a:tcPr marL="36000" marR="36000" marT="0" marB="18000" anchor="ctr">
                    <a:lnT w="12700" cap="flat" cmpd="sng" algn="ctr">
                      <a:noFill/>
                      <a:prstDash val="solid"/>
                      <a:round/>
                      <a:headEnd type="none" w="med" len="med"/>
                      <a:tailEnd type="none" w="med" len="med"/>
                    </a:lnT>
                    <a:solidFill>
                      <a:schemeClr val="bg1">
                        <a:lumMod val="95000"/>
                      </a:schemeClr>
                    </a:solidFill>
                  </a:tcPr>
                </a:tc>
                <a:tc>
                  <a:txBody>
                    <a:bodyPr/>
                    <a:lstStyle/>
                    <a:p>
                      <a:pPr algn="ctr"/>
                      <a:endParaRPr lang="en-US" sz="1200">
                        <a:solidFill>
                          <a:schemeClr val="tx1"/>
                        </a:solidFill>
                      </a:endParaRPr>
                    </a:p>
                  </a:txBody>
                  <a:tcPr marL="36000" marR="36000" marT="0" marB="18000"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511478285"/>
                  </a:ext>
                </a:extLst>
              </a:tr>
              <a:tr h="125562">
                <a:tc>
                  <a:txBody>
                    <a:bodyPr/>
                    <a:lstStyle/>
                    <a:p>
                      <a:pPr marL="91440" indent="0" algn="l"/>
                      <a:r>
                        <a:rPr lang="en-US" sz="1200">
                          <a:solidFill>
                            <a:schemeClr val="tx1"/>
                          </a:solidFill>
                          <a:latin typeface="+mn-lt"/>
                        </a:rPr>
                        <a:t>Neutropenia</a:t>
                      </a:r>
                    </a:p>
                  </a:txBody>
                  <a:tcPr marL="45720" marR="45720" marT="18000" marB="18000"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9 (75.0)</a:t>
                      </a:r>
                    </a:p>
                  </a:txBody>
                  <a:tcPr marL="45720" marR="45720" marT="18000" marB="18000" anchor="ctr">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9 (75.0)</a:t>
                      </a:r>
                    </a:p>
                  </a:txBody>
                  <a:tcPr marL="45720" marR="45720" marT="18000" marB="18000" anchor="ctr">
                    <a:lnR w="12700" cap="flat" cmpd="sng" algn="ctr">
                      <a:solidFill>
                        <a:schemeClr val="accent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44204106"/>
                  </a:ext>
                </a:extLst>
              </a:tr>
              <a:tr h="12556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tx1"/>
                          </a:solidFill>
                        </a:rPr>
                        <a:t>Thrombocytopenia</a:t>
                      </a:r>
                      <a:endParaRPr lang="en-US" sz="1200">
                        <a:solidFill>
                          <a:schemeClr val="tx1"/>
                        </a:solidFill>
                        <a:latin typeface="+mn-lt"/>
                      </a:endParaRPr>
                    </a:p>
                  </a:txBody>
                  <a:tcPr marL="45720" marR="45720" marT="18000" marB="18000"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9 (75.0)</a:t>
                      </a:r>
                    </a:p>
                  </a:txBody>
                  <a:tcPr marL="45720" marR="45720" marT="18000" marB="18000" anchor="ctr">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5 (41.7)</a:t>
                      </a:r>
                    </a:p>
                  </a:txBody>
                  <a:tcPr marL="45720" marR="45720" marT="18000" marB="18000" anchor="ctr">
                    <a:lnR w="12700" cap="flat" cmpd="sng" algn="ctr">
                      <a:solidFill>
                        <a:schemeClr val="accent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247426804"/>
                  </a:ext>
                </a:extLst>
              </a:tr>
              <a:tr h="12556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trike="noStrike">
                          <a:solidFill>
                            <a:schemeClr val="tx1"/>
                          </a:solidFill>
                          <a:effectLst/>
                        </a:rPr>
                        <a:t>Leukopenia</a:t>
                      </a:r>
                      <a:endParaRPr lang="en-US" sz="1200" strike="noStrike">
                        <a:solidFill>
                          <a:schemeClr val="tx1"/>
                        </a:solidFill>
                        <a:effectLst/>
                        <a:latin typeface="+mn-lt"/>
                        <a:ea typeface="Calibri" panose="020F0502020204030204" pitchFamily="34" charset="0"/>
                        <a:cs typeface="Times New Roman" panose="02020603050405020304" pitchFamily="18" charset="0"/>
                      </a:endParaRPr>
                    </a:p>
                  </a:txBody>
                  <a:tcPr marL="45720" marR="45720" marT="18000" marB="18000"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8 (66.7)</a:t>
                      </a:r>
                    </a:p>
                  </a:txBody>
                  <a:tcPr marL="45720" marR="45720" marT="18000" marB="18000" anchor="ctr">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4 (33.3)</a:t>
                      </a:r>
                    </a:p>
                  </a:txBody>
                  <a:tcPr marL="45720" marR="45720" marT="18000" marB="18000" anchor="ctr">
                    <a:lnR w="12700" cap="flat" cmpd="sng" algn="ctr">
                      <a:solidFill>
                        <a:schemeClr val="accent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13978022"/>
                  </a:ext>
                </a:extLst>
              </a:tr>
              <a:tr h="12556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tx1"/>
                          </a:solidFill>
                        </a:rPr>
                        <a:t>Anemia </a:t>
                      </a:r>
                      <a:endParaRPr lang="en-US" sz="1200">
                        <a:solidFill>
                          <a:schemeClr val="tx1"/>
                        </a:solidFill>
                        <a:latin typeface="+mn-lt"/>
                      </a:endParaRPr>
                    </a:p>
                  </a:txBody>
                  <a:tcPr marL="45720" marR="45720" marT="18000" marB="18000"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algn="ctr">
                        <a:lnSpc>
                          <a:spcPct val="100000"/>
                        </a:lnSpc>
                        <a:spcAft>
                          <a:spcPts val="0"/>
                        </a:spcAft>
                      </a:pPr>
                      <a:r>
                        <a:rPr lang="en-US" sz="1200">
                          <a:solidFill>
                            <a:schemeClr val="tx1"/>
                          </a:solidFill>
                          <a:latin typeface="Arial" panose="020B0604020202020204" pitchFamily="34" charset="0"/>
                          <a:cs typeface="Arial" panose="020B0604020202020204" pitchFamily="34" charset="0"/>
                        </a:rPr>
                        <a:t>8 (66.7)</a:t>
                      </a:r>
                    </a:p>
                  </a:txBody>
                  <a:tcPr marL="45720" marR="45720" marT="18000" marB="18000" anchor="ctr">
                    <a:solidFill>
                      <a:schemeClr val="bg1">
                        <a:lumMod val="95000"/>
                      </a:schemeClr>
                    </a:solidFill>
                  </a:tcPr>
                </a:tc>
                <a:tc>
                  <a:txBody>
                    <a:bodyPr/>
                    <a:lstStyle/>
                    <a:p>
                      <a:pPr algn="ctr">
                        <a:lnSpc>
                          <a:spcPct val="100000"/>
                        </a:lnSpc>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4 (33.3)</a:t>
                      </a:r>
                    </a:p>
                  </a:txBody>
                  <a:tcPr marL="45720" marR="45720" marT="18000" marB="18000" anchor="ctr">
                    <a:lnR w="12700" cap="flat" cmpd="sng" algn="ctr">
                      <a:solidFill>
                        <a:schemeClr val="accent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968085091"/>
                  </a:ext>
                </a:extLst>
              </a:tr>
              <a:tr h="124798">
                <a:tc>
                  <a:txBody>
                    <a:bodyPr/>
                    <a:lstStyle/>
                    <a:p>
                      <a:pPr marL="9144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US" sz="1200" b="0" dirty="0">
                          <a:solidFill>
                            <a:schemeClr val="tx1"/>
                          </a:solidFill>
                        </a:rPr>
                        <a:t>Lymphopenia</a:t>
                      </a:r>
                      <a:endParaRPr lang="en-US" sz="1200" b="0" dirty="0">
                        <a:solidFill>
                          <a:schemeClr val="tx1"/>
                        </a:solidFill>
                        <a:latin typeface="+mn-lt"/>
                      </a:endParaRPr>
                    </a:p>
                  </a:txBody>
                  <a:tcPr marL="45720" marR="45720" marT="18000" marB="18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200" strike="noStrike">
                          <a:solidFill>
                            <a:schemeClr val="tx1"/>
                          </a:solidFill>
                          <a:effectLst/>
                          <a:latin typeface="+mn-lt"/>
                          <a:ea typeface="Calibri" panose="020F0502020204030204" pitchFamily="34" charset="0"/>
                          <a:cs typeface="Times New Roman"/>
                        </a:rPr>
                        <a:t>4 (33.3)</a:t>
                      </a:r>
                    </a:p>
                  </a:txBody>
                  <a:tcPr marL="45720" marR="45720" marT="18000" marB="18000" anchor="ctr">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 (25.0)</a:t>
                      </a:r>
                    </a:p>
                  </a:txBody>
                  <a:tcPr marL="45720" marR="45720" marT="18000" marB="1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7135582"/>
                  </a:ext>
                </a:extLst>
              </a:tr>
            </a:tbl>
          </a:graphicData>
        </a:graphic>
      </p:graphicFrame>
    </p:spTree>
    <p:extLst>
      <p:ext uri="{BB962C8B-B14F-4D97-AF65-F5344CB8AC3E}">
        <p14:creationId xmlns:p14="http://schemas.microsoft.com/office/powerpoint/2010/main" val="428056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99535" y="1672782"/>
            <a:ext cx="5576802" cy="1231106"/>
          </a:xfrm>
        </p:spPr>
        <p:txBody>
          <a:bodyPr vert="horz" wrap="square" lIns="91440" tIns="45720" rIns="91440" bIns="45720" rtlCol="0" anchor="t">
            <a:spAutoFit/>
          </a:bodyPr>
          <a:lstStyle/>
          <a:p>
            <a:pPr>
              <a:buSzPct val="100000"/>
            </a:pPr>
            <a:r>
              <a:rPr lang="en-GB" sz="1600" dirty="0">
                <a:solidFill>
                  <a:schemeClr val="tx1"/>
                </a:solidFill>
                <a:latin typeface="+mj-lt"/>
                <a:ea typeface="Times New Roman" panose="02020603050405020304" pitchFamily="18" charset="0"/>
              </a:rPr>
              <a:t>The confirmed ORR by investigator was 100%</a:t>
            </a:r>
          </a:p>
          <a:p>
            <a:pPr lvl="1">
              <a:buSzPct val="100000"/>
            </a:pPr>
            <a:r>
              <a:rPr lang="en-GB" sz="1600" dirty="0">
                <a:solidFill>
                  <a:schemeClr val="tx1"/>
                </a:solidFill>
                <a:latin typeface="+mj-lt"/>
                <a:ea typeface="Times New Roman" panose="02020603050405020304" pitchFamily="18" charset="0"/>
              </a:rPr>
              <a:t>≥CR 75.0% (95% CI, 42.8-94.5)</a:t>
            </a:r>
          </a:p>
          <a:p>
            <a:pPr lvl="1">
              <a:buSzPct val="100000"/>
            </a:pPr>
            <a:r>
              <a:rPr lang="en-GB" sz="1600" dirty="0">
                <a:solidFill>
                  <a:schemeClr val="tx1"/>
                </a:solidFill>
                <a:latin typeface="+mj-lt"/>
                <a:ea typeface="Times New Roman" panose="02020603050405020304" pitchFamily="18" charset="0"/>
              </a:rPr>
              <a:t>Median time to response was 1.5 months </a:t>
            </a:r>
            <a:br>
              <a:rPr lang="en-GB" sz="1600" dirty="0">
                <a:solidFill>
                  <a:schemeClr val="tx1"/>
                </a:solidFill>
                <a:latin typeface="+mj-lt"/>
                <a:ea typeface="Times New Roman" panose="02020603050405020304" pitchFamily="18" charset="0"/>
              </a:rPr>
            </a:br>
            <a:r>
              <a:rPr lang="en-GB" sz="1600" dirty="0">
                <a:solidFill>
                  <a:schemeClr val="tx1"/>
                </a:solidFill>
                <a:latin typeface="+mj-lt"/>
                <a:ea typeface="Times New Roman" panose="02020603050405020304" pitchFamily="18" charset="0"/>
              </a:rPr>
              <a:t>(range, 0.5-3.4)</a:t>
            </a:r>
          </a:p>
        </p:txBody>
      </p:sp>
      <p:sp>
        <p:nvSpPr>
          <p:cNvPr id="49" name="Title 3">
            <a:extLst>
              <a:ext uri="{FF2B5EF4-FFF2-40B4-BE49-F238E27FC236}">
                <a16:creationId xmlns:a16="http://schemas.microsoft.com/office/drawing/2014/main" id="{DE6FF5AF-E6F1-8C65-4C2C-647C2060FC10}"/>
              </a:ext>
            </a:extLst>
          </p:cNvPr>
          <p:cNvSpPr>
            <a:spLocks noGrp="1"/>
          </p:cNvSpPr>
          <p:nvPr>
            <p:ph type="title"/>
          </p:nvPr>
        </p:nvSpPr>
        <p:spPr>
          <a:xfrm>
            <a:off x="502323" y="702940"/>
            <a:ext cx="11408066" cy="615553"/>
          </a:xfrm>
        </p:spPr>
        <p:txBody>
          <a:bodyPr/>
          <a:lstStyle/>
          <a:p>
            <a:r>
              <a:rPr lang="en-US" dirty="0"/>
              <a:t>ORR</a:t>
            </a:r>
          </a:p>
        </p:txBody>
      </p:sp>
      <p:sp>
        <p:nvSpPr>
          <p:cNvPr id="3" name="Content Placeholder 3">
            <a:extLst>
              <a:ext uri="{FF2B5EF4-FFF2-40B4-BE49-F238E27FC236}">
                <a16:creationId xmlns:a16="http://schemas.microsoft.com/office/drawing/2014/main" id="{2A0702BE-69DC-CEB5-D3D9-0D8C9DDDDEA6}"/>
              </a:ext>
            </a:extLst>
          </p:cNvPr>
          <p:cNvSpPr>
            <a:spLocks noGrp="1"/>
          </p:cNvSpPr>
          <p:nvPr>
            <p:ph sz="quarter" idx="14"/>
          </p:nvPr>
        </p:nvSpPr>
        <p:spPr>
          <a:xfrm>
            <a:off x="488952" y="6344985"/>
            <a:ext cx="11220449" cy="230832"/>
          </a:xfrm>
        </p:spPr>
        <p:txBody>
          <a:bodyPr/>
          <a:lstStyle/>
          <a:p>
            <a:r>
              <a:rPr lang="en-US" dirty="0"/>
              <a:t>CR=complete response; ORR=objective response rate; PR=partial response; </a:t>
            </a:r>
            <a:r>
              <a:rPr lang="en-US" dirty="0" err="1"/>
              <a:t>sCR</a:t>
            </a:r>
            <a:r>
              <a:rPr lang="en-US" dirty="0"/>
              <a:t>=stringent complete response; VGPR=very good partial response</a:t>
            </a:r>
          </a:p>
        </p:txBody>
      </p:sp>
      <p:grpSp>
        <p:nvGrpSpPr>
          <p:cNvPr id="12" name="Group 11">
            <a:extLst>
              <a:ext uri="{FF2B5EF4-FFF2-40B4-BE49-F238E27FC236}">
                <a16:creationId xmlns:a16="http://schemas.microsoft.com/office/drawing/2014/main" id="{6DCC8D4B-9BA9-0E88-8DA8-222557E07280}"/>
              </a:ext>
            </a:extLst>
          </p:cNvPr>
          <p:cNvGrpSpPr/>
          <p:nvPr/>
        </p:nvGrpSpPr>
        <p:grpSpPr>
          <a:xfrm>
            <a:off x="5053782" y="1495463"/>
            <a:ext cx="6662160" cy="4448137"/>
            <a:chOff x="442948" y="2674724"/>
            <a:chExt cx="4578852" cy="3205596"/>
          </a:xfrm>
        </p:grpSpPr>
        <p:grpSp>
          <p:nvGrpSpPr>
            <p:cNvPr id="13" name="Group 12">
              <a:extLst>
                <a:ext uri="{FF2B5EF4-FFF2-40B4-BE49-F238E27FC236}">
                  <a16:creationId xmlns:a16="http://schemas.microsoft.com/office/drawing/2014/main" id="{4AF64EFC-9B7F-CFA3-43F6-85CCA2D38751}"/>
                </a:ext>
              </a:extLst>
            </p:cNvPr>
            <p:cNvGrpSpPr/>
            <p:nvPr/>
          </p:nvGrpSpPr>
          <p:grpSpPr>
            <a:xfrm>
              <a:off x="442948" y="2674724"/>
              <a:ext cx="4578852" cy="3205596"/>
              <a:chOff x="335666" y="2188207"/>
              <a:chExt cx="6050847" cy="3205596"/>
            </a:xfrm>
          </p:grpSpPr>
          <p:graphicFrame>
            <p:nvGraphicFramePr>
              <p:cNvPr id="16" name="Chart 15">
                <a:extLst>
                  <a:ext uri="{FF2B5EF4-FFF2-40B4-BE49-F238E27FC236}">
                    <a16:creationId xmlns:a16="http://schemas.microsoft.com/office/drawing/2014/main" id="{85AAC820-AE27-7006-33ED-50D1C5FCE3D4}"/>
                  </a:ext>
                </a:extLst>
              </p:cNvPr>
              <p:cNvGraphicFramePr/>
              <p:nvPr>
                <p:extLst>
                  <p:ext uri="{D42A27DB-BD31-4B8C-83A1-F6EECF244321}">
                    <p14:modId xmlns:p14="http://schemas.microsoft.com/office/powerpoint/2010/main" val="1201288661"/>
                  </p:ext>
                </p:extLst>
              </p:nvPr>
            </p:nvGraphicFramePr>
            <p:xfrm>
              <a:off x="335666" y="2235648"/>
              <a:ext cx="6050847" cy="315815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42AD193-BF37-A4C4-DE69-E0C241C7D363}"/>
                  </a:ext>
                </a:extLst>
              </p:cNvPr>
              <p:cNvSpPr txBox="1"/>
              <p:nvPr/>
            </p:nvSpPr>
            <p:spPr>
              <a:xfrm>
                <a:off x="2533558" y="2188207"/>
                <a:ext cx="2128196" cy="243982"/>
              </a:xfrm>
              <a:prstGeom prst="rect">
                <a:avLst/>
              </a:prstGeom>
              <a:noFill/>
            </p:spPr>
            <p:txBody>
              <a:bodyPr wrap="square" rtlCol="0">
                <a:spAutoFit/>
              </a:bodyPr>
              <a:lstStyle/>
              <a:p>
                <a:pPr algn="ctr"/>
                <a:r>
                  <a:rPr lang="en-US" sz="1600" b="1" dirty="0">
                    <a:latin typeface="+mn-lt"/>
                    <a:cs typeface="Arial" panose="020B0604020202020204" pitchFamily="34" charset="0"/>
                  </a:rPr>
                  <a:t>ORR 100%</a:t>
                </a:r>
              </a:p>
            </p:txBody>
          </p:sp>
          <p:sp>
            <p:nvSpPr>
              <p:cNvPr id="19" name="TextBox 18">
                <a:extLst>
                  <a:ext uri="{FF2B5EF4-FFF2-40B4-BE49-F238E27FC236}">
                    <a16:creationId xmlns:a16="http://schemas.microsoft.com/office/drawing/2014/main" id="{E3E9C1D5-4FA7-F1DC-22C4-C24F0E7C7BEF}"/>
                  </a:ext>
                </a:extLst>
              </p:cNvPr>
              <p:cNvSpPr txBox="1"/>
              <p:nvPr/>
            </p:nvSpPr>
            <p:spPr>
              <a:xfrm>
                <a:off x="1970346" y="3217400"/>
                <a:ext cx="629246" cy="377064"/>
              </a:xfrm>
              <a:prstGeom prst="rect">
                <a:avLst/>
              </a:prstGeom>
              <a:noFill/>
            </p:spPr>
            <p:txBody>
              <a:bodyPr wrap="none" rtlCol="0">
                <a:spAutoFit/>
              </a:bodyPr>
              <a:lstStyle/>
              <a:p>
                <a:pPr algn="r"/>
                <a:r>
                  <a:rPr lang="en-US" sz="1400" dirty="0">
                    <a:solidFill>
                      <a:schemeClr val="tx1"/>
                    </a:solidFill>
                    <a:latin typeface="+mn-lt"/>
                    <a:cs typeface="Arial" panose="020B0604020202020204" pitchFamily="34" charset="0"/>
                  </a:rPr>
                  <a:t>≥CR</a:t>
                </a:r>
              </a:p>
              <a:p>
                <a:pPr algn="r"/>
                <a:r>
                  <a:rPr lang="en-US" sz="1400" dirty="0">
                    <a:solidFill>
                      <a:schemeClr val="tx1"/>
                    </a:solidFill>
                    <a:latin typeface="+mn-lt"/>
                    <a:cs typeface="Arial" panose="020B0604020202020204" pitchFamily="34" charset="0"/>
                  </a:rPr>
                  <a:t>75.0%</a:t>
                </a:r>
              </a:p>
            </p:txBody>
          </p:sp>
          <p:sp>
            <p:nvSpPr>
              <p:cNvPr id="20" name="TextBox 19">
                <a:extLst>
                  <a:ext uri="{FF2B5EF4-FFF2-40B4-BE49-F238E27FC236}">
                    <a16:creationId xmlns:a16="http://schemas.microsoft.com/office/drawing/2014/main" id="{EB804346-2943-2590-8B3E-FAB8567BD7E8}"/>
                  </a:ext>
                </a:extLst>
              </p:cNvPr>
              <p:cNvSpPr txBox="1"/>
              <p:nvPr/>
            </p:nvSpPr>
            <p:spPr>
              <a:xfrm>
                <a:off x="4501474" y="3375173"/>
                <a:ext cx="719513" cy="377064"/>
              </a:xfrm>
              <a:prstGeom prst="rect">
                <a:avLst/>
              </a:prstGeom>
              <a:noFill/>
            </p:spPr>
            <p:txBody>
              <a:bodyPr wrap="none" rtlCol="0">
                <a:spAutoFit/>
              </a:bodyPr>
              <a:lstStyle/>
              <a:p>
                <a:r>
                  <a:rPr lang="en-US" sz="1400" dirty="0">
                    <a:solidFill>
                      <a:schemeClr val="tx1"/>
                    </a:solidFill>
                    <a:latin typeface="+mn-lt"/>
                    <a:cs typeface="Arial" panose="020B0604020202020204" pitchFamily="34" charset="0"/>
                  </a:rPr>
                  <a:t>≥VGPR</a:t>
                </a:r>
              </a:p>
              <a:p>
                <a:r>
                  <a:rPr lang="en-US" sz="1400" dirty="0">
                    <a:solidFill>
                      <a:schemeClr val="tx1"/>
                    </a:solidFill>
                    <a:latin typeface="+mn-lt"/>
                    <a:cs typeface="Arial" panose="020B0604020202020204" pitchFamily="34" charset="0"/>
                  </a:rPr>
                  <a:t>91.7%</a:t>
                </a:r>
              </a:p>
            </p:txBody>
          </p:sp>
        </p:grpSp>
        <p:sp>
          <p:nvSpPr>
            <p:cNvPr id="14" name="Right Brace 13">
              <a:extLst>
                <a:ext uri="{FF2B5EF4-FFF2-40B4-BE49-F238E27FC236}">
                  <a16:creationId xmlns:a16="http://schemas.microsoft.com/office/drawing/2014/main" id="{24D6E66E-236F-6072-E695-132972D458E1}"/>
                </a:ext>
              </a:extLst>
            </p:cNvPr>
            <p:cNvSpPr/>
            <p:nvPr/>
          </p:nvSpPr>
          <p:spPr>
            <a:xfrm rot="10800000" flipH="1">
              <a:off x="3417131" y="2917420"/>
              <a:ext cx="202726" cy="244529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5" name="Right Brace 14">
              <a:extLst>
                <a:ext uri="{FF2B5EF4-FFF2-40B4-BE49-F238E27FC236}">
                  <a16:creationId xmlns:a16="http://schemas.microsoft.com/office/drawing/2014/main" id="{37EFDFD2-D9E8-00E8-30F5-B1BB50AAE7EC}"/>
                </a:ext>
              </a:extLst>
            </p:cNvPr>
            <p:cNvSpPr/>
            <p:nvPr/>
          </p:nvSpPr>
          <p:spPr>
            <a:xfrm flipH="1">
              <a:off x="2183706" y="2906509"/>
              <a:ext cx="202726" cy="198938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grpSp>
    </p:spTree>
    <p:extLst>
      <p:ext uri="{BB962C8B-B14F-4D97-AF65-F5344CB8AC3E}">
        <p14:creationId xmlns:p14="http://schemas.microsoft.com/office/powerpoint/2010/main" val="1285681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ca6b9cf-ddfc-4f8b-aa7c-0dd7895f0d92"/>
</p:tagLst>
</file>

<file path=ppt/theme/theme1.xml><?xml version="1.0" encoding="utf-8"?>
<a:theme xmlns:a="http://schemas.openxmlformats.org/drawingml/2006/main" name="Streamline">
  <a:themeElements>
    <a:clrScheme name="Custom 10">
      <a:dk1>
        <a:srgbClr val="000000"/>
      </a:dk1>
      <a:lt1>
        <a:srgbClr val="FFFFFF"/>
      </a:lt1>
      <a:dk2>
        <a:srgbClr val="00004E"/>
      </a:dk2>
      <a:lt2>
        <a:srgbClr val="0095FF"/>
      </a:lt2>
      <a:accent1>
        <a:srgbClr val="0000C9"/>
      </a:accent1>
      <a:accent2>
        <a:srgbClr val="000483"/>
      </a:accent2>
      <a:accent3>
        <a:srgbClr val="0DBDBA"/>
      </a:accent3>
      <a:accent4>
        <a:srgbClr val="67BB6E"/>
      </a:accent4>
      <a:accent5>
        <a:srgbClr val="9D73F7"/>
      </a:accent5>
      <a:accent6>
        <a:srgbClr val="D95776"/>
      </a:accent6>
      <a:hlink>
        <a:srgbClr val="0000C9"/>
      </a:hlink>
      <a:folHlink>
        <a:srgbClr val="9D73F7"/>
      </a:folHlink>
    </a:clrScheme>
    <a:fontScheme name="Pfizer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sz="11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Autofit/>
      </a:bodyPr>
      <a:lstStyle>
        <a:defPPr algn="l">
          <a:defRPr smtClean="0"/>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b17959-6969-4a58-8df0-8e476ba7bb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6409DDFAAC5D44BAA4E1D2B555798B" ma:contentTypeVersion="14" ma:contentTypeDescription="Create a new document." ma:contentTypeScope="" ma:versionID="1d6ff3a3258ee31f4a6ed325e8b04126">
  <xsd:schema xmlns:xsd="http://www.w3.org/2001/XMLSchema" xmlns:xs="http://www.w3.org/2001/XMLSchema" xmlns:p="http://schemas.microsoft.com/office/2006/metadata/properties" xmlns:ns2="e6b17959-6969-4a58-8df0-8e476ba7bb69" xmlns:ns3="45933f59-eb1d-4cf8-85c1-464950492f01" targetNamespace="http://schemas.microsoft.com/office/2006/metadata/properties" ma:root="true" ma:fieldsID="2fed50e616558f43809c21da30f48926" ns2:_="" ns3:_="">
    <xsd:import namespace="e6b17959-6969-4a58-8df0-8e476ba7bb69"/>
    <xsd:import namespace="45933f59-eb1d-4cf8-85c1-464950492f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7959-6969-4a58-8df0-8e476ba7b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9dd247-5f48-452a-8dc4-ff9a39258eb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933f59-eb1d-4cf8-85c1-464950492f0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5C3D4-D484-4BAD-B148-B637F15C366F}">
  <ds:schemaRefs>
    <ds:schemaRef ds:uri="45933f59-eb1d-4cf8-85c1-464950492f01"/>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e6b17959-6969-4a58-8df0-8e476ba7bb69"/>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2D944AB-A650-4299-B521-6B4246C48B57}">
  <ds:schemaRefs>
    <ds:schemaRef ds:uri="http://schemas.microsoft.com/sharepoint/v3/contenttype/forms"/>
  </ds:schemaRefs>
</ds:datastoreItem>
</file>

<file path=customXml/itemProps3.xml><?xml version="1.0" encoding="utf-8"?>
<ds:datastoreItem xmlns:ds="http://schemas.openxmlformats.org/officeDocument/2006/customXml" ds:itemID="{880755CC-E432-44D7-8EC1-25FF150DFA91}">
  <ds:schemaRefs>
    <ds:schemaRef ds:uri="45933f59-eb1d-4cf8-85c1-464950492f01"/>
    <ds:schemaRef ds:uri="e6b17959-6969-4a58-8df0-8e476ba7bb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703</TotalTime>
  <Words>2647</Words>
  <Application>Microsoft Office PowerPoint</Application>
  <PresentationFormat>Widescreen</PresentationFormat>
  <Paragraphs>423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Narrow</vt:lpstr>
      <vt:lpstr>Arial</vt:lpstr>
      <vt:lpstr>Calibri</vt:lpstr>
      <vt:lpstr>Times New Roman</vt:lpstr>
      <vt:lpstr>TimesNewRoman</vt:lpstr>
      <vt:lpstr>Streamline</vt:lpstr>
      <vt:lpstr>PowerPoint Presentation</vt:lpstr>
      <vt:lpstr>Background</vt:lpstr>
      <vt:lpstr>Rationale and Objectives</vt:lpstr>
      <vt:lpstr>MagnetisMM-20</vt:lpstr>
      <vt:lpstr>MagnetisMM-20 Part 1 dosing schedule</vt:lpstr>
      <vt:lpstr>Baseline characteristics</vt:lpstr>
      <vt:lpstr>Patient Disposition</vt:lpstr>
      <vt:lpstr>Safety</vt:lpstr>
      <vt:lpstr>ORR</vt:lpstr>
      <vt:lpstr>DOR</vt:lpstr>
      <vt:lpstr>Swimmer’s plot of response per investigator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Pelc, Jason</dc:creator>
  <cp:lastModifiedBy>Kerry Garza</cp:lastModifiedBy>
  <cp:revision>23</cp:revision>
  <cp:lastPrinted>2024-10-09T19:52:52Z</cp:lastPrinted>
  <dcterms:modified xsi:type="dcterms:W3CDTF">2024-11-26T17:11:15Z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0x010100346409DDFAAC5D44BAA4E1D2B555798B</vt:lpwstr>
  </property>
  <property fmtid="{D5CDD505-2E9C-101B-9397-08002B2CF9AE}" pid="3" name="MSIP_Label_4791b42f-c435-42ca-9531-75a3f42aae3d_Enabled">
    <vt:lpwstr>true</vt:lpwstr>
  </property>
  <property fmtid="{D5CDD505-2E9C-101B-9397-08002B2CF9AE}" pid="4" name="MSIP_Label_4791b42f-c435-42ca-9531-75a3f42aae3d_SetDate">
    <vt:lpwstr>2023-05-18T11:28:30Z</vt:lpwstr>
  </property>
  <property fmtid="{D5CDD505-2E9C-101B-9397-08002B2CF9AE}" pid="5" name="MSIP_Label_4791b42f-c435-42ca-9531-75a3f42aae3d_Method">
    <vt:lpwstr>Privileged</vt:lpwstr>
  </property>
  <property fmtid="{D5CDD505-2E9C-101B-9397-08002B2CF9AE}" pid="6" name="MSIP_Label_4791b42f-c435-42ca-9531-75a3f42aae3d_Name">
    <vt:lpwstr>4791b42f-c435-42ca-9531-75a3f42aae3d</vt:lpwstr>
  </property>
  <property fmtid="{D5CDD505-2E9C-101B-9397-08002B2CF9AE}" pid="7" name="MSIP_Label_4791b42f-c435-42ca-9531-75a3f42aae3d_SiteId">
    <vt:lpwstr>7a916015-20ae-4ad1-9170-eefd915e9272</vt:lpwstr>
  </property>
  <property fmtid="{D5CDD505-2E9C-101B-9397-08002B2CF9AE}" pid="8" name="MSIP_Label_4791b42f-c435-42ca-9531-75a3f42aae3d_ActionId">
    <vt:lpwstr>dae39b00-b4cd-4e26-b48a-dcf0283c578e</vt:lpwstr>
  </property>
  <property fmtid="{D5CDD505-2E9C-101B-9397-08002B2CF9AE}" pid="9" name="MSIP_Label_4791b42f-c435-42ca-9531-75a3f42aae3d_ContentBits">
    <vt:lpwstr>0</vt:lpwstr>
  </property>
  <property fmtid="{D5CDD505-2E9C-101B-9397-08002B2CF9AE}" pid="10" name="MediaServiceImageTags">
    <vt:lpwstr/>
  </property>
</Properties>
</file>