
<file path=[Content_Types].xml><?xml version="1.0" encoding="utf-8"?>
<Types xmlns="http://schemas.openxmlformats.org/package/2006/content-types">
  <Default Extension="gif" ContentType="image/gif"/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authors.xml" ContentType="application/vnd.ms-powerpoint.author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5" r:id="rId4"/>
  </p:sldMasterIdLst>
  <p:notesMasterIdLst>
    <p:notesMasterId r:id="rId16"/>
  </p:notesMasterIdLst>
  <p:sldIdLst>
    <p:sldId id="346" r:id="rId5"/>
    <p:sldId id="306" r:id="rId6"/>
    <p:sldId id="395" r:id="rId7"/>
    <p:sldId id="308" r:id="rId8"/>
    <p:sldId id="394" r:id="rId9"/>
    <p:sldId id="381" r:id="rId10"/>
    <p:sldId id="398" r:id="rId11"/>
    <p:sldId id="393" r:id="rId12"/>
    <p:sldId id="399" r:id="rId13"/>
    <p:sldId id="362" r:id="rId14"/>
    <p:sldId id="371" r:id="rId15"/>
  </p:sldIdLst>
  <p:sldSz cx="12192000" cy="6858000"/>
  <p:notesSz cx="6858000" cy="9144000"/>
  <p:custDataLst>
    <p:tags r:id="rId17"/>
  </p:custData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521415D9-36F7-43E2-AB2F-B90AF26B5E84}">
      <p14:sectionLst xmlns:p14="http://schemas.microsoft.com/office/powerpoint/2010/main">
        <p14:section name="Title &amp; authors" id="{60E0B313-5AE4-45E3-8CA0-23F9BF3A7279}">
          <p14:sldIdLst>
            <p14:sldId id="346"/>
          </p14:sldIdLst>
        </p14:section>
        <p14:section name="Background" id="{BA463016-DFDC-47EE-946D-48FEF1314420}">
          <p14:sldIdLst>
            <p14:sldId id="306"/>
          </p14:sldIdLst>
        </p14:section>
        <p14:section name="Objectives" id="{FFA4C2C1-545F-4693-B0EB-FA1B9C24C417}">
          <p14:sldIdLst>
            <p14:sldId id="395"/>
          </p14:sldIdLst>
        </p14:section>
        <p14:section name="Methods" id="{07AB4B97-012E-49D7-96FA-E3D306F949EB}">
          <p14:sldIdLst>
            <p14:sldId id="308"/>
            <p14:sldId id="394"/>
          </p14:sldIdLst>
        </p14:section>
        <p14:section name="Results" id="{94184252-51EF-4FB6-A846-CC8498F70851}">
          <p14:sldIdLst>
            <p14:sldId id="381"/>
            <p14:sldId id="398"/>
            <p14:sldId id="393"/>
            <p14:sldId id="399"/>
          </p14:sldIdLst>
        </p14:section>
        <p14:section name="Conclusions" id="{9B656822-A16B-4D09-A337-E389530489A9}">
          <p14:sldIdLst>
            <p14:sldId id="362"/>
            <p14:sldId id="371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3816" userDrawn="1">
          <p15:clr>
            <a:srgbClr val="A4A3A4"/>
          </p15:clr>
        </p15:guide>
        <p15:guide id="2" pos="5640" userDrawn="1">
          <p15:clr>
            <a:srgbClr val="A4A3A4"/>
          </p15:clr>
        </p15:guide>
        <p15:guide id="3" pos="892" userDrawn="1">
          <p15:clr>
            <a:srgbClr val="9AA0A6"/>
          </p15:clr>
        </p15:guide>
        <p15:guide id="4" orient="horz" pos="3024" userDrawn="1">
          <p15:clr>
            <a:srgbClr val="9AA0A6"/>
          </p15:clr>
        </p15:guide>
        <p15:guide id="10" orient="horz" pos="1920" userDrawn="1">
          <p15:clr>
            <a:srgbClr val="9AA0A6"/>
          </p15:clr>
        </p15:guide>
        <p15:guide id="15" pos="48" userDrawn="1">
          <p15:clr>
            <a:srgbClr val="9AA0A6"/>
          </p15:clr>
        </p15:guide>
        <p15:guide id="16" pos="6448" userDrawn="1">
          <p15:clr>
            <a:srgbClr val="A4A3A4"/>
          </p15:clr>
        </p15:guide>
        <p15:guide id="17" pos="4968" userDrawn="1">
          <p15:clr>
            <a:srgbClr val="A4A3A4"/>
          </p15:clr>
        </p15:guide>
        <p15:guide id="18" pos="7320" userDrawn="1">
          <p15:clr>
            <a:srgbClr val="A4A3A4"/>
          </p15:clr>
        </p15:guide>
        <p15:guide id="19" orient="horz" pos="1344" userDrawn="1">
          <p15:clr>
            <a:srgbClr val="9AA0A6"/>
          </p15:clr>
        </p15:guide>
        <p15:guide id="20" orient="horz" pos="3552" userDrawn="1">
          <p15:clr>
            <a:srgbClr val="A4A3A4"/>
          </p15:clr>
        </p15:guide>
      </p15:sldGuideLst>
    </p:ext>
  </p:extLst>
</p:presentation>
</file>

<file path=ppt/authors.xml><?xml version="1.0" encoding="utf-8"?>
<p188:authorLst xmlns:a="http://schemas.openxmlformats.org/drawingml/2006/main" xmlns:r="http://schemas.openxmlformats.org/officeDocument/2006/relationships" xmlns:p188="http://schemas.microsoft.com/office/powerpoint/2018/8/main">
  <p188:author id="{3DC19101-B1F9-1A13-C374-AEFCFB7D024A}" name="Kerry Garza" initials="KG" userId="S::kerry.garza@nucleusglobal.com::47a93b2e-3de0-46b8-8ab2-571a5c1afb69" providerId="AD"/>
  <p188:author id="{0D9C8303-7756-D54B-E6E0-39058FCCA5D9}" name="Brittany Woodby" initials="BW" userId="S::Brittany.Woodby@nucleusglobal.com::1fd82b2b-ebaa-4ffe-8c02-902af09a64c0" providerId="AD"/>
  <p188:author id="{017E2411-23E9-7FE2-7EDC-34A315C62414}" name="William Clafshenkel, PhD, PharmD (MTM)" initials="WCPP(" userId="S::William.Clafshenkel@meditechmedia.com::519ee6ba-91f6-48f3-b6d6-bfaeda6280bb" providerId="AD"/>
  <p188:author id="{02566013-E42D-7515-6036-9A72DF8EBDE5}" name="Gary" initials="GD" userId="Gary" providerId="None"/>
  <p188:author id="{C01CED1E-3FD9-60B1-11A8-D9714A9F4FEB}" name="Pelc, Jason" initials="PJ" userId="S::jason.pelc@envisionpharma.com::7d909af1-ba23-4db5-9b89-7a0bb7b64203" providerId="AD"/>
  <p188:author id="{E68DBF29-173B-1EE4-E980-EBF86C79181A}" name="Editor" initials="AT" userId="Editor" providerId="None"/>
  <p188:author id="{C8AF4935-56B9-6930-D8C0-50F0204FB9A2}" name="Engage" initials="EG" userId="Engage" providerId="None"/>
  <p188:author id="{64457B56-F8D6-4E35-5BEA-2897C37CF4EE}" name="Viqueira, Andrea" initials="VA" userId="S::ViqueiA@pfizer.com::45600a7e-8ef0-4ef7-bd95-9601ce6028e6" providerId="AD"/>
  <p188:author id="{78E47E58-1C68-1AFD-ECAA-435189DC72C0}" name="Gemma Shay" initials="GS" userId="S::shayg@envisionpharma.com::35dc31c9-17bf-40bc-9cd3-769a63e62295" providerId="AD"/>
  <p188:author id="{6A3D325F-2412-07AD-1A32-A16EB9E17DD3}" name="Peter Simon, PhD, CMPP" initials="PJS" userId="Peter Simon, PhD, CMPP" providerId="None"/>
  <p188:author id="{C8AD595F-860B-AA1A-F575-3278F8EB6F5B}" name="Abegale Templar" initials="AT" userId="S::AbegaleTemplar@NivalisMedComms.onmicrosoft.com::4c00a90d-02d3-48a7-a35f-cc546bef8953" providerId="AD"/>
  <p188:author id="{67E1C964-5E6A-2366-55F9-C0C78967071A}" name="Elmeliegy, Mohamed" initials="EM" userId="S::ELMELM01@pfizer.com::99dd7f85-1772-4a71-be6b-914245f3b43b" providerId="AD"/>
  <p188:author id="{A9E43467-B6A8-9339-7F6F-5867230B2F3D}" name="Kerry Garza, PhD (MTM)" initials="KG" userId="Kerry Garza, PhD (MTM)" providerId="None"/>
  <p188:author id="{7F0D3E68-528D-6319-647A-A68D0EEE9889}" name="Kerr, Jim" initials="KJ" userId="S::kerrj@envisionpharma.com::21e11ac7-35d6-46b1-a80f-a6f94d4957dc" providerId="AD"/>
  <p188:author id="{2D5ECD6F-B824-20D2-C247-5920F2C84338}" name="Leip, Eric Paul" initials="LEP" userId="S::LeipE@pfizer.com::de99c163-04f9-49b0-9c75-ad8dd4d3d5e0" providerId="AD"/>
  <p188:author id="{8AAE7476-A0A7-D529-D37D-3262B331ED1C}" name="Hibma, Jennifer Elizabeth" initials="HE" userId="S::hibmaj@pfizer.com::d64a9bb7-feb7-454e-821a-5d269163d55a" providerId="AD"/>
  <p188:author id="{089EB57E-A987-EEC9-F81A-83C4EAB24D5E}" name="Robyn Roth, PhD" initials="RRP" userId="S::Robyn.Roth@meditechmedia.com::8bf2828f-4dc6-4b31-aebf-9e6e21ccf3cb" providerId="AD"/>
  <p188:author id="{B46CCC8D-2729-9181-265C-36CC4EF9CE61}" name="Pelc, Jason" initials="PJ" userId="S::pelcj@envisionpharma.com::7d909af1-ba23-4db5-9b89-7a0bb7b64203" providerId="AD"/>
  <p188:author id="{88E43D8E-FD70-C80F-DDE3-A0380677CA34}" name="Leip, Eric Paul" initials="LP" userId="S::leipe@pfizer.com::de99c163-04f9-49b0-9c75-ad8dd4d3d5e0" providerId="AD"/>
  <p188:author id="{C5BB2D98-C7BE-5D70-688F-127726D59334}" name="Elmeliegy, Mohamed" initials="EM" userId="S::elmelm01@pfizer.com::99dd7f85-1772-4a71-be6b-914245f3b43b" providerId="AD"/>
  <p188:author id="{BF14D99A-98AB-8CCA-9CFB-B009E42A7284}" name="Kerr, Jim" initials="KJ" userId="S::Jim.Kerr@envisionpharma.com::21e11ac7-35d6-46b1-a80f-a6f94d4957dc" providerId="AD"/>
  <p188:author id="{5FCCF7A0-5EEA-6F3C-95C3-17244EF7AC04}" name="Brittany Woodby, PhD (MTM)" initials="BWP(" userId="S::Brittany.Woodby@meditechmedia.com::067888ae-e640-41d0-ab7c-0d1cbbe83a7b" providerId="AD"/>
  <p188:author id="{A541C6A6-1569-64E6-891D-773DAA4FA299}" name="Peng, Wayne" initials="PW" userId="Peng, Wayne" providerId="None"/>
  <p188:author id="{F150DAE3-DFB9-94CE-5DDC-D2627E2C4BE8}" name="Data Annotation" initials="GS" userId="Data Annotation" providerId="None"/>
  <p188:author id="{6D043FFA-2781-1F6E-3F64-45407B981B8C}" name="Cuoco, Jason" initials="CJ" userId="S::cuocoj@envisionpharma.com::81497f36-a170-46f1-83e6-18d4e076f50b" providerId="AD"/>
</p188:authorLst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7" name="Reviewer" initials="GD" lastIdx="11" clrIdx="6">
    <p:extLst>
      <p:ext uri="{19B8F6BF-5375-455C-9EA6-DF929625EA0E}">
        <p15:presenceInfo xmlns:p15="http://schemas.microsoft.com/office/powerpoint/2012/main" userId="Reviewer" providerId="None"/>
      </p:ext>
    </p:extLst>
  </p:cmAuthor>
  <p:cmAuthor id="1" name="Pelc, Jason" initials="PJ" lastIdx="13" clrIdx="0">
    <p:extLst>
      <p:ext uri="{19B8F6BF-5375-455C-9EA6-DF929625EA0E}">
        <p15:presenceInfo xmlns:p15="http://schemas.microsoft.com/office/powerpoint/2012/main" userId="S-1-5-21-725345543-688789844-2146808213-12693" providerId="AD"/>
      </p:ext>
    </p:extLst>
  </p:cmAuthor>
  <p:cmAuthor id="2" name="Coggins, Tricia" initials="CT" lastIdx="6" clrIdx="1">
    <p:extLst>
      <p:ext uri="{19B8F6BF-5375-455C-9EA6-DF929625EA0E}">
        <p15:presenceInfo xmlns:p15="http://schemas.microsoft.com/office/powerpoint/2012/main" userId="S::cogginst@envisionpharma.com::c25a1f08-03e6-4321-b9c9-4fb5a6340731" providerId="AD"/>
      </p:ext>
    </p:extLst>
  </p:cmAuthor>
  <p:cmAuthor id="3" name="Gary" initials="GD" lastIdx="39" clrIdx="2">
    <p:extLst>
      <p:ext uri="{19B8F6BF-5375-455C-9EA6-DF929625EA0E}">
        <p15:presenceInfo xmlns:p15="http://schemas.microsoft.com/office/powerpoint/2012/main" userId="Gary" providerId="None"/>
      </p:ext>
    </p:extLst>
  </p:cmAuthor>
  <p:cmAuthor id="4" name="Engage" initials="DA" lastIdx="54" clrIdx="3">
    <p:extLst>
      <p:ext uri="{19B8F6BF-5375-455C-9EA6-DF929625EA0E}">
        <p15:presenceInfo xmlns:p15="http://schemas.microsoft.com/office/powerpoint/2012/main" userId="Engage" providerId="None"/>
      </p:ext>
    </p:extLst>
  </p:cmAuthor>
  <p:cmAuthor id="5" name="Viqueira, Andrea" initials="VA" lastIdx="27" clrIdx="4">
    <p:extLst>
      <p:ext uri="{19B8F6BF-5375-455C-9EA6-DF929625EA0E}">
        <p15:presenceInfo xmlns:p15="http://schemas.microsoft.com/office/powerpoint/2012/main" userId="S::ViqueiA@pfizer.com::45600a7e-8ef0-4ef7-bd95-9601ce6028e6" providerId="AD"/>
      </p:ext>
    </p:extLst>
  </p:cmAuthor>
  <p:cmAuthor id="6" name="Data Annotation" initials="DA" lastIdx="23" clrIdx="5">
    <p:extLst>
      <p:ext uri="{19B8F6BF-5375-455C-9EA6-DF929625EA0E}">
        <p15:presenceInfo xmlns:p15="http://schemas.microsoft.com/office/powerpoint/2012/main" userId="Data Annotation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E2D2F"/>
    <a:srgbClr val="F2F2F2"/>
    <a:srgbClr val="44964A"/>
    <a:srgbClr val="CFE07A"/>
    <a:srgbClr val="2F734E"/>
    <a:srgbClr val="2C2A6D"/>
    <a:srgbClr val="517EC1"/>
    <a:srgbClr val="F04A4B"/>
    <a:srgbClr val="FFFF00"/>
    <a:srgbClr val="26262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Light Style 2 - Accent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B301B821-A1FF-4177-AEE7-76D212191A09}" styleName="Medium Style 1 - Accent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6E25E649-3F16-4E02-A733-19D2CDBF48F0}" styleName="Medium Style 3 - Accent 1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77090" autoAdjust="0"/>
  </p:normalViewPr>
  <p:slideViewPr>
    <p:cSldViewPr snapToGrid="0">
      <p:cViewPr varScale="1">
        <p:scale>
          <a:sx n="66" d="100"/>
          <a:sy n="66" d="100"/>
        </p:scale>
        <p:origin x="1464" y="78"/>
      </p:cViewPr>
      <p:guideLst>
        <p:guide orient="horz" pos="3816"/>
        <p:guide pos="5640"/>
        <p:guide pos="892"/>
        <p:guide orient="horz" pos="3024"/>
        <p:guide orient="horz" pos="1920"/>
        <p:guide pos="48"/>
        <p:guide pos="6448"/>
        <p:guide pos="4968"/>
        <p:guide pos="7320"/>
        <p:guide orient="horz" pos="1344"/>
        <p:guide orient="horz" pos="3552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100" d="100"/>
        <a:sy n="100" d="100"/>
      </p:scale>
      <p:origin x="0" y="-1395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commentAuthors" Target="commentAuthors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tags" Target="tags/tag1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microsoft.com/office/2018/10/relationships/authors" Target="authors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6546344668771165"/>
          <c:y val="5.7270245751921155E-2"/>
          <c:w val="0.7437322411226065"/>
          <c:h val="0.80115026246719157"/>
        </c:manualLayout>
      </c:layout>
      <c:barChart>
        <c:barDir val="col"/>
        <c:grouping val="stack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PR</c:v>
                </c:pt>
              </c:strCache>
            </c:strRef>
          </c:tx>
          <c:spPr>
            <a:solidFill>
              <a:srgbClr val="F8DF5A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-0.17628283246543019"/>
                  <c:y val="-5.416660128702027E-2"/>
                </c:manualLayout>
              </c:layout>
              <c:tx>
                <c:rich>
                  <a:bodyPr/>
                  <a:lstStyle/>
                  <a:p>
                    <a:fld id="{A4F2DD12-6DBC-43A4-AD1D-DB0A1F10F8E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0-405B-4E57-B2B0-6C09D50EF354}"/>
                </c:ext>
              </c:extLst>
            </c:dLbl>
            <c:dLbl>
              <c:idx val="1"/>
              <c:layout>
                <c:manualLayout>
                  <c:x val="-0.11543838408077423"/>
                  <c:y val="-4.4283813917321904E-2"/>
                </c:manualLayout>
              </c:layout>
              <c:tx>
                <c:rich>
                  <a:bodyPr/>
                  <a:lstStyle/>
                  <a:p>
                    <a:fld id="{8062A129-58AE-4E04-89EF-B802F02696C6}" type="VALUE">
                      <a:rPr lang="en-US" smtClean="0"/>
                      <a:pPr/>
                      <a:t>[VALUE]</a:t>
                    </a:fld>
                    <a:r>
                      <a:rPr lang="en-US" dirty="0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1-405B-4E57-B2B0-6C09D50EF3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/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Overall (N=123)</c:v>
                </c:pt>
              </c:strCache>
            </c:strRef>
          </c:cat>
          <c:val>
            <c:numRef>
              <c:f>Sheet1!$B$2</c:f>
              <c:numCache>
                <c:formatCode>General</c:formatCode>
                <c:ptCount val="1"/>
                <c:pt idx="0">
                  <c:v>4.9000000000000004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405B-4E57-B2B0-6C09D50EF354}"/>
            </c:ext>
          </c:extLst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VGPR</c:v>
                </c:pt>
              </c:strCache>
            </c:strRef>
          </c:tx>
          <c:spPr>
            <a:solidFill>
              <a:srgbClr val="67BB6E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CC2A0E40-0399-4643-9B2F-D90AF928F74F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3-405B-4E57-B2B0-6C09D50EF35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D2B2D74D-A4CB-4699-A46F-C9D26D6E55D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4-405B-4E57-B2B0-6C09D50EF354}"/>
                </c:ext>
              </c:extLst>
            </c:dLbl>
            <c:numFmt formatCode="#,##0.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Overall (N=123)</c:v>
                </c:pt>
              </c:strCache>
            </c:strRef>
          </c:cat>
          <c:val>
            <c:numRef>
              <c:f>Sheet1!$C$2</c:f>
              <c:numCache>
                <c:formatCode>General</c:formatCode>
                <c:ptCount val="1"/>
                <c:pt idx="0">
                  <c:v>18.7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5-405B-4E57-B2B0-6C09D50EF354}"/>
            </c:ext>
          </c:extLst>
        </c:ser>
        <c:ser>
          <c:idx val="2"/>
          <c:order val="2"/>
          <c:tx>
            <c:strRef>
              <c:f>Sheet1!$D$1</c:f>
              <c:strCache>
                <c:ptCount val="1"/>
                <c:pt idx="0">
                  <c:v>CR</c:v>
                </c:pt>
              </c:strCache>
            </c:strRef>
          </c:tx>
          <c:spPr>
            <a:solidFill>
              <a:srgbClr val="0095FF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AAAD0FEC-1C82-4906-95C5-2C811556EC24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6-405B-4E57-B2B0-6C09D50EF35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BF35CDEA-E4F2-4CEE-9E32-F32425E8C79A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7-405B-4E57-B2B0-6C09D50EF3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Overall (N=123)</c:v>
                </c:pt>
              </c:strCache>
            </c:strRef>
          </c:cat>
          <c:val>
            <c:numRef>
              <c:f>Sheet1!$D$2</c:f>
              <c:numCache>
                <c:formatCode>General</c:formatCode>
                <c:ptCount val="1"/>
                <c:pt idx="0">
                  <c:v>21.1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405B-4E57-B2B0-6C09D50EF354}"/>
            </c:ext>
          </c:extLst>
        </c:ser>
        <c:ser>
          <c:idx val="3"/>
          <c:order val="3"/>
          <c:tx>
            <c:strRef>
              <c:f>Sheet1!$E$1</c:f>
              <c:strCache>
                <c:ptCount val="1"/>
                <c:pt idx="0">
                  <c:v>sCR</c:v>
                </c:pt>
              </c:strCache>
            </c:strRef>
          </c:tx>
          <c:spPr>
            <a:solidFill>
              <a:srgbClr val="0000C9"/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fld id="{7C292715-7396-42D4-870C-6A61F99FD027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9-405B-4E57-B2B0-6C09D50EF35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fld id="{9EFCB529-C575-4282-998A-F115756F0D89}" type="VALUE">
                      <a:rPr lang="en-US" smtClean="0"/>
                      <a:pPr/>
                      <a:t>[VALUE]</a:t>
                    </a:fld>
                    <a:r>
                      <a:rPr lang="en-US"/>
                      <a:t>%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dlblFieldTable/>
                  <c15:showDataLabelsRange val="0"/>
                </c:ext>
                <c:ext xmlns:c16="http://schemas.microsoft.com/office/drawing/2014/chart" uri="{C3380CC4-5D6E-409C-BE32-E72D297353CC}">
                  <c16:uniqueId val="{0000000A-405B-4E57-B2B0-6C09D50EF35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bg1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en-U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</c:f>
              <c:strCache>
                <c:ptCount val="1"/>
                <c:pt idx="0">
                  <c:v>Overall (N=123)</c:v>
                </c:pt>
              </c:strCache>
            </c:strRef>
          </c:cat>
          <c:val>
            <c:numRef>
              <c:f>Sheet1!$E$2</c:f>
              <c:numCache>
                <c:formatCode>General</c:formatCode>
                <c:ptCount val="1"/>
                <c:pt idx="0">
                  <c:v>16.3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B-405B-4E57-B2B0-6C09D50EF35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48"/>
        <c:overlap val="100"/>
        <c:axId val="272396416"/>
        <c:axId val="1481780512"/>
      </c:barChart>
      <c:catAx>
        <c:axId val="272396416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19050" cap="flat" cmpd="sng" algn="ctr">
            <a:solidFill>
              <a:schemeClr val="tx1"/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1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1481780512"/>
        <c:crosses val="autoZero"/>
        <c:auto val="1"/>
        <c:lblAlgn val="ctr"/>
        <c:lblOffset val="100"/>
        <c:noMultiLvlLbl val="0"/>
      </c:catAx>
      <c:valAx>
        <c:axId val="1481780512"/>
        <c:scaling>
          <c:orientation val="minMax"/>
          <c:max val="100"/>
        </c:scaling>
        <c:delete val="0"/>
        <c:axPos val="l"/>
        <c:title>
          <c:tx>
            <c:rich>
              <a:bodyPr rot="-5400000" spcFirstLastPara="1" vertOverflow="ellipsis" vert="horz" wrap="square" anchor="ctr" anchorCtr="1"/>
              <a:lstStyle/>
              <a:p>
                <a:pPr>
                  <a:defRPr sz="1330" b="1" i="0" u="none" strike="noStrike" kern="1200" baseline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r>
                  <a:rPr lang="en-US" sz="1200" b="1" dirty="0">
                    <a:solidFill>
                      <a:schemeClr val="tx1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Patients, %</a:t>
                </a:r>
              </a:p>
            </c:rich>
          </c:tx>
          <c:layout>
            <c:manualLayout>
              <c:xMode val="edge"/>
              <c:yMode val="edge"/>
              <c:x val="5.301831113999754E-2"/>
              <c:y val="0.29755991536096243"/>
            </c:manualLayout>
          </c:layout>
          <c:overlay val="0"/>
          <c:spPr>
            <a:noFill/>
            <a:ln>
              <a:noFill/>
            </a:ln>
            <a:effectLst/>
          </c:spPr>
          <c:txPr>
            <a:bodyPr rot="-5400000" spcFirstLastPara="1" vertOverflow="ellipsis" vert="horz" wrap="square" anchor="ctr" anchorCtr="1"/>
            <a:lstStyle/>
            <a:p>
              <a:pPr>
                <a:defRPr sz="1330" b="1" i="0" u="none" strike="noStrike" kern="1200" baseline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lt"/>
                  <a:ea typeface="+mn-ea"/>
                  <a:cs typeface="+mn-cs"/>
                </a:defRPr>
              </a:pPr>
              <a:endParaRPr lang="en-US"/>
            </a:p>
          </c:txPr>
        </c:title>
        <c:numFmt formatCode="#,##0" sourceLinked="0"/>
        <c:majorTickMark val="out"/>
        <c:minorTickMark val="none"/>
        <c:tickLblPos val="nextTo"/>
        <c:spPr>
          <a:noFill/>
          <a:ln w="19050">
            <a:solidFill>
              <a:schemeClr val="tx1"/>
            </a:solidFill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en-US"/>
          </a:p>
        </c:txPr>
        <c:crossAx val="272396416"/>
        <c:crosses val="autoZero"/>
        <c:crossBetween val="between"/>
        <c:majorUnit val="10"/>
      </c:valAx>
      <c:spPr>
        <a:noFill/>
        <a:ln>
          <a:noFill/>
        </a:ln>
        <a:effectLst/>
      </c:spPr>
    </c:plotArea>
    <c:legend>
      <c:legendPos val="tr"/>
      <c:layout>
        <c:manualLayout>
          <c:xMode val="edge"/>
          <c:yMode val="edge"/>
          <c:x val="0.7695926839303826"/>
          <c:y val="4.4283813917321772E-2"/>
          <c:w val="0.14511104530131133"/>
          <c:h val="0.28395339390103785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00" b="0" i="0" u="none" strike="noStrike" kern="1200" baseline="0">
              <a:solidFill>
                <a:schemeClr val="tx1"/>
              </a:solidFill>
              <a:latin typeface="Arial" panose="020B0604020202020204" pitchFamily="34" charset="0"/>
              <a:ea typeface="+mn-ea"/>
              <a:cs typeface="Arial" panose="020B0604020202020204" pitchFamily="34" charset="0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20815144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867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174366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695228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669604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182202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6985335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600170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39700" indent="0">
              <a:buNone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916201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94522" marR="284968" indent="-264275" defTabSz="2292499">
              <a:spcBef>
                <a:spcPts val="600"/>
              </a:spcBef>
              <a:buClr>
                <a:srgbClr val="0036A0"/>
              </a:buClr>
              <a:buFontTx/>
              <a:buChar char="•"/>
              <a:tabLst>
                <a:tab pos="296114" algn="l"/>
              </a:tabLst>
              <a:defRPr/>
            </a:pPr>
            <a:endParaRPr lang="en-US" sz="1100" dirty="0">
              <a:solidFill>
                <a:srgbClr val="231F2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739624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274101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9163852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12799639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 preserve="1" userDrawn="1">
  <p:cSld name="1_Section Header_alt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63531-9172-6343-B04D-74301EB2F7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1F4F608-3F5F-4ACB-8F91-64BC8D8A7B2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3150995"/>
            <a:ext cx="10515600" cy="553998"/>
          </a:xfrm>
        </p:spPr>
        <p:txBody>
          <a:bodyPr/>
          <a:lstStyle>
            <a:lvl1pPr>
              <a:defRPr sz="2400"/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1591771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preserve="1" userDrawn="1">
  <p:cSld name="1_Title slide">
    <p:bg>
      <p:bgPr>
        <a:solidFill>
          <a:schemeClr val="bg2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F09424-932E-1847-BFB4-69CE5DD7C6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753FF-7223-47EA-AF89-E2E42E0E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4" name="Google Shape;17;p2">
            <a:extLst>
              <a:ext uri="{FF2B5EF4-FFF2-40B4-BE49-F238E27FC236}">
                <a16:creationId xmlns:a16="http://schemas.microsoft.com/office/drawing/2014/main" id="{8F162C1F-7099-4E16-BADC-FC54EC58D3B2}"/>
              </a:ext>
            </a:extLst>
          </p:cNvPr>
          <p:cNvSpPr/>
          <p:nvPr userDrawn="1"/>
        </p:nvSpPr>
        <p:spPr>
          <a:xfrm>
            <a:off x="616703" y="591197"/>
            <a:ext cx="294000" cy="4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89" dirty="0"/>
          </a:p>
        </p:txBody>
      </p:sp>
      <p:sp>
        <p:nvSpPr>
          <p:cNvPr id="5" name="Google Shape;18;p2">
            <a:extLst>
              <a:ext uri="{FF2B5EF4-FFF2-40B4-BE49-F238E27FC236}">
                <a16:creationId xmlns:a16="http://schemas.microsoft.com/office/drawing/2014/main" id="{E4D611EA-C101-43A0-9772-BBACB4C73B82}"/>
              </a:ext>
            </a:extLst>
          </p:cNvPr>
          <p:cNvSpPr/>
          <p:nvPr userDrawn="1"/>
        </p:nvSpPr>
        <p:spPr>
          <a:xfrm>
            <a:off x="910487" y="591197"/>
            <a:ext cx="294000" cy="4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89" dirty="0"/>
          </a:p>
        </p:txBody>
      </p:sp>
    </p:spTree>
    <p:extLst>
      <p:ext uri="{BB962C8B-B14F-4D97-AF65-F5344CB8AC3E}">
        <p14:creationId xmlns:p14="http://schemas.microsoft.com/office/powerpoint/2010/main" val="18116726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_alt2" preserve="1" userDrawn="1">
  <p:cSld name="1_Section Header_alt2">
    <p:bg>
      <p:bgPr>
        <a:solidFill>
          <a:schemeClr val="bg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1;p7">
            <a:extLst>
              <a:ext uri="{FF2B5EF4-FFF2-40B4-BE49-F238E27FC236}">
                <a16:creationId xmlns:a16="http://schemas.microsoft.com/office/drawing/2014/main" id="{652DF4B2-79B7-204E-8B3E-EBFCE13C958F}"/>
              </a:ext>
            </a:extLst>
          </p:cNvPr>
          <p:cNvSpPr txBox="1">
            <a:spLocks/>
          </p:cNvSpPr>
          <p:nvPr userDrawn="1"/>
        </p:nvSpPr>
        <p:spPr>
          <a:xfrm>
            <a:off x="10981996" y="629854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DDFA1-E254-45B5-84D3-AFB69D217AD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7681" y="1828800"/>
            <a:ext cx="11225916" cy="3776472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774466-ADF1-4748-8FDA-4640D74D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28C806BD-4AF9-44CE-9E01-C33D5FCFC9A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8952" y="6309360"/>
            <a:ext cx="11220449" cy="230832"/>
          </a:xfrm>
        </p:spPr>
        <p:txBody>
          <a:bodyPr anchor="b" anchorCtr="0">
            <a:spAutoFit/>
          </a:bodyPr>
          <a:lstStyle>
            <a:lvl1pPr marL="0" indent="0">
              <a:spcBef>
                <a:spcPts val="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Google Shape;17;p2">
            <a:extLst>
              <a:ext uri="{FF2B5EF4-FFF2-40B4-BE49-F238E27FC236}">
                <a16:creationId xmlns:a16="http://schemas.microsoft.com/office/drawing/2014/main" id="{27ABBEB7-7C6F-4D89-8D5A-E5356244E74E}"/>
              </a:ext>
            </a:extLst>
          </p:cNvPr>
          <p:cNvSpPr/>
          <p:nvPr userDrawn="1"/>
        </p:nvSpPr>
        <p:spPr>
          <a:xfrm>
            <a:off x="616703" y="591197"/>
            <a:ext cx="294000" cy="4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89" dirty="0"/>
          </a:p>
        </p:txBody>
      </p:sp>
      <p:sp>
        <p:nvSpPr>
          <p:cNvPr id="22" name="Google Shape;18;p2">
            <a:extLst>
              <a:ext uri="{FF2B5EF4-FFF2-40B4-BE49-F238E27FC236}">
                <a16:creationId xmlns:a16="http://schemas.microsoft.com/office/drawing/2014/main" id="{FAA07BFB-097A-48D5-90FB-DED05BB4AAB9}"/>
              </a:ext>
            </a:extLst>
          </p:cNvPr>
          <p:cNvSpPr/>
          <p:nvPr userDrawn="1"/>
        </p:nvSpPr>
        <p:spPr>
          <a:xfrm>
            <a:off x="910487" y="591197"/>
            <a:ext cx="294000" cy="4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89" dirty="0"/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DA263AD1-6728-487D-A7FC-22CAC86D4BB6}"/>
              </a:ext>
            </a:extLst>
          </p:cNvPr>
          <p:cNvCxnSpPr>
            <a:cxnSpLocks/>
          </p:cNvCxnSpPr>
          <p:nvPr userDrawn="1"/>
        </p:nvCxnSpPr>
        <p:spPr>
          <a:xfrm>
            <a:off x="487680" y="6576238"/>
            <a:ext cx="1074030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264595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Section Header_alt2" preserve="1" userDrawn="1">
  <p:cSld name="1_Section Header_alt2">
    <p:bg>
      <p:bgPr>
        <a:solidFill>
          <a:schemeClr val="bg2"/>
        </a:solid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1;p7">
            <a:extLst>
              <a:ext uri="{FF2B5EF4-FFF2-40B4-BE49-F238E27FC236}">
                <a16:creationId xmlns:a16="http://schemas.microsoft.com/office/drawing/2014/main" id="{652DF4B2-79B7-204E-8B3E-EBFCE13C958F}"/>
              </a:ext>
            </a:extLst>
          </p:cNvPr>
          <p:cNvSpPr txBox="1">
            <a:spLocks/>
          </p:cNvSpPr>
          <p:nvPr userDrawn="1"/>
        </p:nvSpPr>
        <p:spPr>
          <a:xfrm>
            <a:off x="10981996" y="629854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DDFA1-E254-45B5-84D3-AFB69D217AD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7681" y="1828800"/>
            <a:ext cx="5303520" cy="377952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7E6FD-1DB5-46CF-B3B4-0F6D51FFC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6CD6EB-21C1-4274-BBA1-9C4AD0CA00C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8952" y="6309360"/>
            <a:ext cx="11220449" cy="230832"/>
          </a:xfrm>
        </p:spPr>
        <p:txBody>
          <a:bodyPr anchor="b" anchorCtr="0">
            <a:spAutoFit/>
          </a:bodyPr>
          <a:lstStyle>
            <a:lvl1pPr marL="0" indent="0">
              <a:spcBef>
                <a:spcPts val="400"/>
              </a:spcBef>
              <a:buNone/>
              <a:defRPr sz="9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3D3CF8C-8BDB-4C30-9698-BC127CA3E82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10076" y="1828800"/>
            <a:ext cx="5303520" cy="3779520"/>
          </a:xfrm>
        </p:spPr>
        <p:txBody>
          <a:bodyPr/>
          <a:lstStyle>
            <a:lvl1pPr>
              <a:buClr>
                <a:schemeClr val="bg1"/>
              </a:buClr>
              <a:defRPr>
                <a:solidFill>
                  <a:schemeClr val="bg1"/>
                </a:solidFill>
              </a:defRPr>
            </a:lvl1pPr>
            <a:lvl2pPr>
              <a:buClr>
                <a:schemeClr val="bg1"/>
              </a:buClr>
              <a:defRPr>
                <a:solidFill>
                  <a:schemeClr val="bg1"/>
                </a:solidFill>
              </a:defRPr>
            </a:lvl2pPr>
            <a:lvl3pPr>
              <a:buClr>
                <a:schemeClr val="bg1"/>
              </a:buClr>
              <a:defRPr>
                <a:solidFill>
                  <a:schemeClr val="bg1"/>
                </a:solidFill>
              </a:defRPr>
            </a:lvl3pPr>
            <a:lvl4pPr>
              <a:buClr>
                <a:schemeClr val="bg1"/>
              </a:buClr>
              <a:defRPr>
                <a:solidFill>
                  <a:schemeClr val="bg1"/>
                </a:solidFill>
              </a:defRPr>
            </a:lvl4pPr>
            <a:lvl5pPr>
              <a:buClr>
                <a:schemeClr val="bg1"/>
              </a:buClr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1" name="Google Shape;17;p2">
            <a:extLst>
              <a:ext uri="{FF2B5EF4-FFF2-40B4-BE49-F238E27FC236}">
                <a16:creationId xmlns:a16="http://schemas.microsoft.com/office/drawing/2014/main" id="{4BE0C5A5-785B-4972-B2CA-9D1CC231A8AC}"/>
              </a:ext>
            </a:extLst>
          </p:cNvPr>
          <p:cNvSpPr/>
          <p:nvPr userDrawn="1"/>
        </p:nvSpPr>
        <p:spPr>
          <a:xfrm>
            <a:off x="616703" y="591197"/>
            <a:ext cx="294000" cy="4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89" dirty="0"/>
          </a:p>
        </p:txBody>
      </p:sp>
      <p:sp>
        <p:nvSpPr>
          <p:cNvPr id="22" name="Google Shape;18;p2">
            <a:extLst>
              <a:ext uri="{FF2B5EF4-FFF2-40B4-BE49-F238E27FC236}">
                <a16:creationId xmlns:a16="http://schemas.microsoft.com/office/drawing/2014/main" id="{F6E78633-17CF-44BE-97E1-DE222EB9FD5B}"/>
              </a:ext>
            </a:extLst>
          </p:cNvPr>
          <p:cNvSpPr/>
          <p:nvPr userDrawn="1"/>
        </p:nvSpPr>
        <p:spPr>
          <a:xfrm>
            <a:off x="910487" y="591197"/>
            <a:ext cx="294000" cy="456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lang="en-US" sz="2489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396201CC-55BF-4E4D-8EC0-9D1FDA1B4601}"/>
              </a:ext>
            </a:extLst>
          </p:cNvPr>
          <p:cNvCxnSpPr>
            <a:cxnSpLocks/>
          </p:cNvCxnSpPr>
          <p:nvPr userDrawn="1"/>
        </p:nvCxnSpPr>
        <p:spPr>
          <a:xfrm>
            <a:off x="487680" y="6576238"/>
            <a:ext cx="10740301" cy="0"/>
          </a:xfrm>
          <a:prstGeom prst="line">
            <a:avLst/>
          </a:prstGeom>
          <a:ln w="635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59884700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ection Header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466664" y="1700784"/>
            <a:ext cx="10515600" cy="1728213"/>
          </a:xfrm>
        </p:spPr>
        <p:txBody>
          <a:bodyPr anchor="ctr" anchorCtr="0">
            <a:noAutofit/>
          </a:bodyPr>
          <a:lstStyle>
            <a:lvl1pPr>
              <a:defRPr sz="4399" cap="all" spc="50" baseline="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Section Break Title</a:t>
            </a:r>
          </a:p>
        </p:txBody>
      </p:sp>
    </p:spTree>
    <p:extLst>
      <p:ext uri="{BB962C8B-B14F-4D97-AF65-F5344CB8AC3E}">
        <p14:creationId xmlns:p14="http://schemas.microsoft.com/office/powerpoint/2010/main" val="301256445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matchingName="Title slide" userDrawn="1">
  <p:cSld name="1_Title slide">
    <p:bg>
      <p:bgPr>
        <a:solidFill>
          <a:schemeClr val="bg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7B2BE97-51F5-7416-14E0-B8D209BDB393}"/>
              </a:ext>
            </a:extLst>
          </p:cNvPr>
          <p:cNvSpPr/>
          <p:nvPr userDrawn="1"/>
        </p:nvSpPr>
        <p:spPr>
          <a:xfrm>
            <a:off x="0" y="0"/>
            <a:ext cx="12192000" cy="5888986"/>
          </a:xfrm>
          <a:prstGeom prst="rect">
            <a:avLst/>
          </a:prstGeom>
          <a:solidFill>
            <a:srgbClr val="E6E6E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Google Shape;51;p7">
            <a:extLst>
              <a:ext uri="{FF2B5EF4-FFF2-40B4-BE49-F238E27FC236}">
                <a16:creationId xmlns:a16="http://schemas.microsoft.com/office/drawing/2014/main" id="{F9A3A292-1133-E942-83A2-9F3E21505402}"/>
              </a:ext>
            </a:extLst>
          </p:cNvPr>
          <p:cNvSpPr txBox="1">
            <a:spLocks/>
          </p:cNvSpPr>
          <p:nvPr userDrawn="1"/>
        </p:nvSpPr>
        <p:spPr>
          <a:xfrm>
            <a:off x="10981996" y="629854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800" smtClean="0">
                <a:solidFill>
                  <a:schemeClr val="bg1"/>
                </a:solidFill>
              </a:rPr>
              <a:pPr algn="r"/>
              <a:t>‹#›</a:t>
            </a:fld>
            <a:endParaRPr lang="en-US" sz="800" dirty="0">
              <a:solidFill>
                <a:schemeClr val="bg1"/>
              </a:solidFill>
            </a:endParaRPr>
          </a:p>
        </p:txBody>
      </p:sp>
      <p:sp>
        <p:nvSpPr>
          <p:cNvPr id="12" name="Title 1">
            <a:extLst>
              <a:ext uri="{FF2B5EF4-FFF2-40B4-BE49-F238E27FC236}">
                <a16:creationId xmlns:a16="http://schemas.microsoft.com/office/drawing/2014/main" id="{AC6CD4CC-E11A-4BBC-B2D0-2F81603B74B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91875" y="2499640"/>
            <a:ext cx="11221721" cy="646331"/>
          </a:xfrm>
        </p:spPr>
        <p:txBody>
          <a:bodyPr anchor="b" anchorCtr="0"/>
          <a:lstStyle>
            <a:lvl1pPr algn="l">
              <a:defRPr sz="3000" b="1">
                <a:solidFill>
                  <a:schemeClr val="accent2"/>
                </a:solidFill>
              </a:defRPr>
            </a:lvl1pPr>
          </a:lstStyle>
          <a:p>
            <a:r>
              <a:rPr lang="en-US"/>
              <a:t>Presentation Title</a:t>
            </a:r>
            <a:endParaRPr lang="en-US" dirty="0"/>
          </a:p>
        </p:txBody>
      </p:sp>
      <p:pic>
        <p:nvPicPr>
          <p:cNvPr id="4" name="Picture 3" descr="Logo  Description automatically generated">
            <a:extLst>
              <a:ext uri="{FF2B5EF4-FFF2-40B4-BE49-F238E27FC236}">
                <a16:creationId xmlns:a16="http://schemas.microsoft.com/office/drawing/2014/main" id="{BF4F1D9E-72BA-28BB-3804-45EA48F6774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557"/>
          <a:stretch/>
        </p:blipFill>
        <p:spPr>
          <a:xfrm>
            <a:off x="9831294" y="6185209"/>
            <a:ext cx="1752628" cy="341913"/>
          </a:xfrm>
          <a:prstGeom prst="rect">
            <a:avLst/>
          </a:prstGeom>
        </p:spPr>
      </p:pic>
      <p:sp>
        <p:nvSpPr>
          <p:cNvPr id="13" name="Text Placeholder 12">
            <a:extLst>
              <a:ext uri="{FF2B5EF4-FFF2-40B4-BE49-F238E27FC236}">
                <a16:creationId xmlns:a16="http://schemas.microsoft.com/office/drawing/2014/main" id="{7EE06BF5-3603-4DFC-D3CD-A374CCCBFD02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492125" y="3325813"/>
            <a:ext cx="7208838" cy="690562"/>
          </a:xfrm>
        </p:spPr>
        <p:txBody>
          <a:bodyPr/>
          <a:lstStyle>
            <a:lvl1pPr marL="0" indent="0">
              <a:buNone/>
              <a:defRPr/>
            </a:lvl1pPr>
            <a:lvl2pPr marL="0" indent="0">
              <a:buNone/>
              <a:defRPr sz="1400"/>
            </a:lvl2pPr>
          </a:lstStyle>
          <a:p>
            <a:pPr lvl="0"/>
            <a:r>
              <a:rPr lang="en-US" dirty="0"/>
              <a:t>Author Line, MD</a:t>
            </a:r>
          </a:p>
          <a:p>
            <a:pPr lvl="1"/>
            <a:r>
              <a:rPr lang="en-US" dirty="0"/>
              <a:t>Affiliations</a:t>
            </a:r>
          </a:p>
        </p:txBody>
      </p:sp>
    </p:spTree>
    <p:extLst>
      <p:ext uri="{BB962C8B-B14F-4D97-AF65-F5344CB8AC3E}">
        <p14:creationId xmlns:p14="http://schemas.microsoft.com/office/powerpoint/2010/main" val="41589942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E1F7BEF9-859A-C1A1-8078-C12416E098A2}"/>
              </a:ext>
            </a:extLst>
          </p:cNvPr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pPr algn="r"/>
            <a:fld id="{00000000-1234-1234-1234-123412341234}" type="slidenum">
              <a:rPr lang="en-US" smtClean="0"/>
              <a:pPr algn="r"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596803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 preserve="1" userDrawn="1">
  <p:cSld name="1_Section Header_alt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63531-9172-6343-B04D-74301EB2F7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12A6E18-11C8-438D-B957-68526F15D2E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1523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 preserve="1" userDrawn="1">
  <p:cSld name="1_Section Header_alt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96E63531-9172-6343-B04D-74301EB2F784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0" y="-1"/>
            <a:ext cx="6096000" cy="6857935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15" name="Google Shape;51;p7">
            <a:extLst>
              <a:ext uri="{FF2B5EF4-FFF2-40B4-BE49-F238E27FC236}">
                <a16:creationId xmlns:a16="http://schemas.microsoft.com/office/drawing/2014/main" id="{652DF4B2-79B7-204E-8B3E-EBFCE13C958F}"/>
              </a:ext>
            </a:extLst>
          </p:cNvPr>
          <p:cNvSpPr txBox="1">
            <a:spLocks/>
          </p:cNvSpPr>
          <p:nvPr userDrawn="1"/>
        </p:nvSpPr>
        <p:spPr>
          <a:xfrm>
            <a:off x="10981996" y="629854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8AAFD7B-FADD-47AE-8636-54A007274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6" name="Text Placeholder 5">
            <a:extLst>
              <a:ext uri="{FF2B5EF4-FFF2-40B4-BE49-F238E27FC236}">
                <a16:creationId xmlns:a16="http://schemas.microsoft.com/office/drawing/2014/main" id="{D1B5CFED-840F-4796-AC93-79C3C721E59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680" y="2316480"/>
            <a:ext cx="4413504" cy="349910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523804A0-AF05-4FA4-BE7E-0E8F60ABE2C4}"/>
              </a:ext>
            </a:extLst>
          </p:cNvPr>
          <p:cNvCxnSpPr>
            <a:cxnSpLocks/>
          </p:cNvCxnSpPr>
          <p:nvPr userDrawn="1"/>
        </p:nvCxnSpPr>
        <p:spPr>
          <a:xfrm>
            <a:off x="487680" y="6576238"/>
            <a:ext cx="1074030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64524240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 userDrawn="1">
          <p15:clr>
            <a:srgbClr val="FBAE40"/>
          </p15:clr>
        </p15:guide>
        <p15:guide id="2" pos="3840" userDrawn="1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 preserve="1" userDrawn="1">
  <p:cSld name="1_Section Header_alt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1;p7">
            <a:extLst>
              <a:ext uri="{FF2B5EF4-FFF2-40B4-BE49-F238E27FC236}">
                <a16:creationId xmlns:a16="http://schemas.microsoft.com/office/drawing/2014/main" id="{652DF4B2-79B7-204E-8B3E-EBFCE13C958F}"/>
              </a:ext>
            </a:extLst>
          </p:cNvPr>
          <p:cNvSpPr txBox="1">
            <a:spLocks/>
          </p:cNvSpPr>
          <p:nvPr userDrawn="1"/>
        </p:nvSpPr>
        <p:spPr>
          <a:xfrm>
            <a:off x="10981996" y="629854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DDFA1-E254-45B5-84D3-AFB69D217AD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7681" y="2316480"/>
            <a:ext cx="11225916" cy="3440264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itle 4">
            <a:extLst>
              <a:ext uri="{FF2B5EF4-FFF2-40B4-BE49-F238E27FC236}">
                <a16:creationId xmlns:a16="http://schemas.microsoft.com/office/drawing/2014/main" id="{F5774466-ADF1-4748-8FDA-4640D74D4F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21" name="Content Placeholder 5">
            <a:extLst>
              <a:ext uri="{FF2B5EF4-FFF2-40B4-BE49-F238E27FC236}">
                <a16:creationId xmlns:a16="http://schemas.microsoft.com/office/drawing/2014/main" id="{28C806BD-4AF9-44CE-9E01-C33D5FCFC9AC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8952" y="6309360"/>
            <a:ext cx="11220449" cy="230832"/>
          </a:xfrm>
        </p:spPr>
        <p:txBody>
          <a:bodyPr anchor="b" anchorCtr="0">
            <a:spAutoFit/>
          </a:bodyPr>
          <a:lstStyle>
            <a:lvl1pPr marL="0" indent="0">
              <a:spcBef>
                <a:spcPts val="400"/>
              </a:spcBef>
              <a:buNone/>
              <a:defRPr sz="9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F3A4C3FE-2D5B-495E-A595-8FB881D27FA8}"/>
              </a:ext>
            </a:extLst>
          </p:cNvPr>
          <p:cNvCxnSpPr>
            <a:cxnSpLocks/>
          </p:cNvCxnSpPr>
          <p:nvPr userDrawn="1"/>
        </p:nvCxnSpPr>
        <p:spPr>
          <a:xfrm>
            <a:off x="487680" y="6576238"/>
            <a:ext cx="1074030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83219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 preserve="1" userDrawn="1">
  <p:cSld name="Layout_alt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1;p7">
            <a:extLst>
              <a:ext uri="{FF2B5EF4-FFF2-40B4-BE49-F238E27FC236}">
                <a16:creationId xmlns:a16="http://schemas.microsoft.com/office/drawing/2014/main" id="{652DF4B2-79B7-204E-8B3E-EBFCE13C958F}"/>
              </a:ext>
            </a:extLst>
          </p:cNvPr>
          <p:cNvSpPr txBox="1">
            <a:spLocks/>
          </p:cNvSpPr>
          <p:nvPr userDrawn="1"/>
        </p:nvSpPr>
        <p:spPr>
          <a:xfrm>
            <a:off x="10981996" y="629854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DDFA1-E254-45B5-84D3-AFB69D217AD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7681" y="1828800"/>
            <a:ext cx="11225916" cy="377952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7E6FD-1DB5-46CF-B3B4-0F6D51FFC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6CD6EB-21C1-4274-BBA1-9C4AD0CA00C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8952" y="6309360"/>
            <a:ext cx="11220449" cy="230832"/>
          </a:xfrm>
        </p:spPr>
        <p:txBody>
          <a:bodyPr anchor="b" anchorCtr="0">
            <a:spAutoFit/>
          </a:bodyPr>
          <a:lstStyle>
            <a:lvl1pPr marL="0" indent="0">
              <a:spcBef>
                <a:spcPts val="400"/>
              </a:spcBef>
              <a:buNone/>
              <a:defRPr sz="9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168DD612-331E-4E2B-9FFC-A84742405D4D}"/>
              </a:ext>
            </a:extLst>
          </p:cNvPr>
          <p:cNvCxnSpPr>
            <a:cxnSpLocks/>
          </p:cNvCxnSpPr>
          <p:nvPr userDrawn="1"/>
        </p:nvCxnSpPr>
        <p:spPr>
          <a:xfrm>
            <a:off x="487680" y="6576238"/>
            <a:ext cx="1074030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049151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 preserve="1" userDrawn="1">
  <p:cSld name="1_Section Header_alt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1;p7">
            <a:extLst>
              <a:ext uri="{FF2B5EF4-FFF2-40B4-BE49-F238E27FC236}">
                <a16:creationId xmlns:a16="http://schemas.microsoft.com/office/drawing/2014/main" id="{652DF4B2-79B7-204E-8B3E-EBFCE13C958F}"/>
              </a:ext>
            </a:extLst>
          </p:cNvPr>
          <p:cNvSpPr txBox="1">
            <a:spLocks/>
          </p:cNvSpPr>
          <p:nvPr userDrawn="1"/>
        </p:nvSpPr>
        <p:spPr>
          <a:xfrm>
            <a:off x="10981996" y="629854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7E6FD-1DB5-46CF-B3B4-0F6D51FFC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6CD6EB-21C1-4274-BBA1-9C4AD0CA00C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8952" y="6309360"/>
            <a:ext cx="11220449" cy="230832"/>
          </a:xfrm>
        </p:spPr>
        <p:txBody>
          <a:bodyPr anchor="b" anchorCtr="0">
            <a:spAutoFit/>
          </a:bodyPr>
          <a:lstStyle>
            <a:lvl1pPr marL="0" indent="0">
              <a:spcBef>
                <a:spcPts val="400"/>
              </a:spcBef>
              <a:buNone/>
              <a:defRPr sz="9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93565CCD-B9D0-4EAF-8CA4-149E57940091}"/>
              </a:ext>
            </a:extLst>
          </p:cNvPr>
          <p:cNvCxnSpPr>
            <a:cxnSpLocks/>
          </p:cNvCxnSpPr>
          <p:nvPr userDrawn="1"/>
        </p:nvCxnSpPr>
        <p:spPr>
          <a:xfrm>
            <a:off x="487680" y="6576238"/>
            <a:ext cx="1074030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056515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 preserve="1" userDrawn="1">
  <p:cSld name="1_Section Header_alt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1;p7">
            <a:extLst>
              <a:ext uri="{FF2B5EF4-FFF2-40B4-BE49-F238E27FC236}">
                <a16:creationId xmlns:a16="http://schemas.microsoft.com/office/drawing/2014/main" id="{652DF4B2-79B7-204E-8B3E-EBFCE13C958F}"/>
              </a:ext>
            </a:extLst>
          </p:cNvPr>
          <p:cNvSpPr txBox="1">
            <a:spLocks/>
          </p:cNvSpPr>
          <p:nvPr userDrawn="1"/>
        </p:nvSpPr>
        <p:spPr>
          <a:xfrm>
            <a:off x="10981996" y="629854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13DDFA1-E254-45B5-84D3-AFB69D217AD9}"/>
              </a:ext>
            </a:extLst>
          </p:cNvPr>
          <p:cNvSpPr>
            <a:spLocks noGrp="1"/>
          </p:cNvSpPr>
          <p:nvPr>
            <p:ph sz="quarter" idx="13" hasCustomPrompt="1"/>
          </p:nvPr>
        </p:nvSpPr>
        <p:spPr>
          <a:xfrm>
            <a:off x="487681" y="1828800"/>
            <a:ext cx="5303520" cy="377952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9B7E6FD-1DB5-46CF-B3B4-0F6D51FFC0D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B96CD6EB-21C1-4274-BBA1-9C4AD0CA00CB}"/>
              </a:ext>
            </a:extLst>
          </p:cNvPr>
          <p:cNvSpPr>
            <a:spLocks noGrp="1"/>
          </p:cNvSpPr>
          <p:nvPr>
            <p:ph sz="quarter" idx="14" hasCustomPrompt="1"/>
          </p:nvPr>
        </p:nvSpPr>
        <p:spPr>
          <a:xfrm>
            <a:off x="488952" y="6309360"/>
            <a:ext cx="11220449" cy="230832"/>
          </a:xfrm>
        </p:spPr>
        <p:txBody>
          <a:bodyPr anchor="b" anchorCtr="0">
            <a:spAutoFit/>
          </a:bodyPr>
          <a:lstStyle>
            <a:lvl1pPr marL="0" indent="0">
              <a:spcBef>
                <a:spcPts val="400"/>
              </a:spcBef>
              <a:buNone/>
              <a:defRPr sz="900"/>
            </a:lvl1pPr>
          </a:lstStyle>
          <a:p>
            <a:pPr lvl="0"/>
            <a:r>
              <a:rPr lang="en-US" dirty="0"/>
              <a:t>Edit Master text styles</a:t>
            </a: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43D3CF8C-8BDB-4C30-9698-BC127CA3E82D}"/>
              </a:ext>
            </a:extLst>
          </p:cNvPr>
          <p:cNvSpPr>
            <a:spLocks noGrp="1"/>
          </p:cNvSpPr>
          <p:nvPr>
            <p:ph sz="quarter" idx="15" hasCustomPrompt="1"/>
          </p:nvPr>
        </p:nvSpPr>
        <p:spPr>
          <a:xfrm>
            <a:off x="6410076" y="1828800"/>
            <a:ext cx="5303520" cy="3779520"/>
          </a:xfrm>
        </p:spPr>
        <p:txBody>
          <a:bodyPr/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92885742-0C8A-4394-8F30-F24AE4480F57}"/>
              </a:ext>
            </a:extLst>
          </p:cNvPr>
          <p:cNvCxnSpPr>
            <a:cxnSpLocks/>
          </p:cNvCxnSpPr>
          <p:nvPr userDrawn="1"/>
        </p:nvCxnSpPr>
        <p:spPr>
          <a:xfrm>
            <a:off x="487680" y="6576238"/>
            <a:ext cx="1074030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825430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_alt2" preserve="1" userDrawn="1">
  <p:cSld name="1_Section Header_alt2"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51;p7">
            <a:extLst>
              <a:ext uri="{FF2B5EF4-FFF2-40B4-BE49-F238E27FC236}">
                <a16:creationId xmlns:a16="http://schemas.microsoft.com/office/drawing/2014/main" id="{652DF4B2-79B7-204E-8B3E-EBFCE13C958F}"/>
              </a:ext>
            </a:extLst>
          </p:cNvPr>
          <p:cNvSpPr txBox="1">
            <a:spLocks/>
          </p:cNvSpPr>
          <p:nvPr userDrawn="1"/>
        </p:nvSpPr>
        <p:spPr>
          <a:xfrm>
            <a:off x="10981996" y="6298545"/>
            <a:ext cx="731600" cy="524800"/>
          </a:xfrm>
          <a:prstGeom prst="rect">
            <a:avLst/>
          </a:prstGeom>
        </p:spPr>
        <p:txBody>
          <a:bodyPr spcFirstLastPara="1" wrap="square" lIns="121900" tIns="121900" rIns="121900" bIns="121900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600" b="0" i="0" u="none" strike="noStrike" cap="none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z="800" smtClean="0"/>
              <a:pPr algn="r"/>
              <a:t>‹#›</a:t>
            </a:fld>
            <a:endParaRPr lang="en-US" sz="800" dirty="0"/>
          </a:p>
        </p:txBody>
      </p:sp>
      <p:sp>
        <p:nvSpPr>
          <p:cNvPr id="20" name="Text Placeholder 4">
            <a:extLst>
              <a:ext uri="{FF2B5EF4-FFF2-40B4-BE49-F238E27FC236}">
                <a16:creationId xmlns:a16="http://schemas.microsoft.com/office/drawing/2014/main" id="{02D0F975-50D3-B147-91F6-20975A7817AC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487680" y="2303528"/>
            <a:ext cx="3285763" cy="8447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3" name="Text Placeholder 4">
            <a:extLst>
              <a:ext uri="{FF2B5EF4-FFF2-40B4-BE49-F238E27FC236}">
                <a16:creationId xmlns:a16="http://schemas.microsoft.com/office/drawing/2014/main" id="{60B4CF1F-2411-7841-84F3-AED8781EC06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87680" y="3167771"/>
            <a:ext cx="3285763" cy="1925091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4" name="Text Placeholder 4">
            <a:extLst>
              <a:ext uri="{FF2B5EF4-FFF2-40B4-BE49-F238E27FC236}">
                <a16:creationId xmlns:a16="http://schemas.microsoft.com/office/drawing/2014/main" id="{FED3A542-DBBA-234E-B2D4-22600393D33C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145280" y="2303528"/>
            <a:ext cx="3285763" cy="8447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5" name="Text Placeholder 4">
            <a:extLst>
              <a:ext uri="{FF2B5EF4-FFF2-40B4-BE49-F238E27FC236}">
                <a16:creationId xmlns:a16="http://schemas.microsoft.com/office/drawing/2014/main" id="{B0259B09-53EA-0946-8739-72825EF4A852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4145280" y="3167771"/>
            <a:ext cx="3285763" cy="1925091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6" name="Text Placeholder 4">
            <a:extLst>
              <a:ext uri="{FF2B5EF4-FFF2-40B4-BE49-F238E27FC236}">
                <a16:creationId xmlns:a16="http://schemas.microsoft.com/office/drawing/2014/main" id="{B4077B68-B081-CB40-AC8F-3C2534FF4019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7802880" y="2303528"/>
            <a:ext cx="3285763" cy="844787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2133">
                <a:solidFill>
                  <a:schemeClr val="accent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7" name="Text Placeholder 4">
            <a:extLst>
              <a:ext uri="{FF2B5EF4-FFF2-40B4-BE49-F238E27FC236}">
                <a16:creationId xmlns:a16="http://schemas.microsoft.com/office/drawing/2014/main" id="{DC337370-451B-DB4B-9D87-221503D198A1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02880" y="3167771"/>
            <a:ext cx="3285763" cy="1925091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panose="020B0604020202020204" pitchFamily="34" charset="0"/>
              <a:buNone/>
              <a:defRPr sz="1467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>
              <a:buNone/>
              <a:defRPr sz="2533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</a:lstStyle>
          <a:p>
            <a:pPr lvl="0"/>
            <a:r>
              <a:rPr lang="en-US" dirty="0"/>
              <a:t>Click to edit title</a:t>
            </a:r>
          </a:p>
          <a:p>
            <a:pPr lvl="0"/>
            <a:endParaRPr lang="en-US" dirty="0"/>
          </a:p>
          <a:p>
            <a:pPr lvl="0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957F8EA-9B03-4262-AA3F-A67A7A0FA91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0F705395-F2D9-46A8-8A8B-08F2481B2998}"/>
              </a:ext>
            </a:extLst>
          </p:cNvPr>
          <p:cNvCxnSpPr>
            <a:cxnSpLocks/>
          </p:cNvCxnSpPr>
          <p:nvPr userDrawn="1"/>
        </p:nvCxnSpPr>
        <p:spPr>
          <a:xfrm>
            <a:off x="487680" y="6576238"/>
            <a:ext cx="10740301" cy="0"/>
          </a:xfrm>
          <a:prstGeom prst="line">
            <a:avLst/>
          </a:prstGeom>
          <a:ln w="6350">
            <a:solidFill>
              <a:schemeClr val="tx1">
                <a:lumMod val="50000"/>
                <a:lumOff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5150534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preserve="1" userDrawn="1">
  <p:cSld name="1_Title slide">
    <p:bg>
      <p:bgPr>
        <a:solidFill>
          <a:srgbClr val="E6E6E6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86F09424-932E-1847-BFB4-69CE5DD7C6CC}"/>
              </a:ext>
            </a:extLst>
          </p:cNvPr>
          <p:cNvSpPr>
            <a:spLocks noGrp="1"/>
          </p:cNvSpPr>
          <p:nvPr>
            <p:ph type="pic" sz="quarter" idx="11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/>
          <a:lstStyle/>
          <a:p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68753FF-7223-47EA-AF89-E2E42E0EBE9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9760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treamline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51;p7">
            <a:extLst>
              <a:ext uri="{FF2B5EF4-FFF2-40B4-BE49-F238E27FC236}">
                <a16:creationId xmlns:a16="http://schemas.microsoft.com/office/drawing/2014/main" id="{BFCE78A3-872F-2B4C-A118-447F65B70C2F}"/>
              </a:ext>
            </a:extLst>
          </p:cNvPr>
          <p:cNvSpPr txBox="1">
            <a:spLocks noGrp="1"/>
          </p:cNvSpPr>
          <p:nvPr>
            <p:ph type="sldNum" idx="4"/>
          </p:nvPr>
        </p:nvSpPr>
        <p:spPr>
          <a:xfrm>
            <a:off x="10981996" y="6298545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 sz="8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rtl="0">
              <a:buNone/>
              <a:defRPr sz="8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rtl="0">
              <a:buNone/>
              <a:defRPr sz="8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rtl="0">
              <a:buNone/>
              <a:defRPr sz="8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rtl="0">
              <a:buNone/>
              <a:defRPr sz="8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rtl="0">
              <a:buNone/>
              <a:defRPr sz="8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rtl="0">
              <a:buNone/>
              <a:defRPr sz="8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rtl="0">
              <a:buNone/>
              <a:defRPr sz="8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rtl="0">
              <a:buNone/>
              <a:defRPr sz="800">
                <a:solidFill>
                  <a:srgbClr val="A1AAB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mtClean="0"/>
              <a:pPr algn="r"/>
              <a:t>‹#›</a:t>
            </a:fld>
            <a:endParaRPr lang="en-US" dirty="0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0EF8E42-B12B-4C36-8D7D-E4417D90C8A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87680" y="1826684"/>
            <a:ext cx="11216640" cy="4349749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3" name="Title Placeholder 2">
            <a:extLst>
              <a:ext uri="{FF2B5EF4-FFF2-40B4-BE49-F238E27FC236}">
                <a16:creationId xmlns:a16="http://schemas.microsoft.com/office/drawing/2014/main" id="{5B16C2D6-80F3-488E-95B4-48EA7E53CB4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731520"/>
            <a:ext cx="10515600" cy="615553"/>
          </a:xfrm>
          <a:prstGeom prst="rect">
            <a:avLst/>
          </a:prstGeom>
        </p:spPr>
        <p:txBody>
          <a:bodyPr vert="horz" lIns="91440" tIns="91440" rIns="91440" bIns="91440" rtlCol="0" anchor="t" anchorCtr="0">
            <a:spAutoFit/>
          </a:bodyPr>
          <a:lstStyle/>
          <a:p>
            <a:r>
              <a:rPr lang="en-US" dirty="0"/>
              <a:t>Click to edit Master </a:t>
            </a:r>
            <a:r>
              <a:rPr lang="en-US"/>
              <a:t>title style</a:t>
            </a:r>
            <a:endParaRPr lang="en-US" dirty="0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CDA4C58D-DEC6-4995-915A-4A1CB3A12CEF}"/>
              </a:ext>
            </a:extLst>
          </p:cNvPr>
          <p:cNvGrpSpPr/>
          <p:nvPr userDrawn="1"/>
        </p:nvGrpSpPr>
        <p:grpSpPr>
          <a:xfrm>
            <a:off x="616703" y="591197"/>
            <a:ext cx="587784" cy="45600"/>
            <a:chOff x="462527" y="443398"/>
            <a:chExt cx="440838" cy="34200"/>
          </a:xfrm>
        </p:grpSpPr>
        <p:sp>
          <p:nvSpPr>
            <p:cNvPr id="10" name="Google Shape;17;p2">
              <a:extLst>
                <a:ext uri="{FF2B5EF4-FFF2-40B4-BE49-F238E27FC236}">
                  <a16:creationId xmlns:a16="http://schemas.microsoft.com/office/drawing/2014/main" id="{80F81246-234A-4E34-BB1E-5DFF7B2AF9E1}"/>
                </a:ext>
              </a:extLst>
            </p:cNvPr>
            <p:cNvSpPr/>
            <p:nvPr userDrawn="1"/>
          </p:nvSpPr>
          <p:spPr>
            <a:xfrm>
              <a:off x="462527" y="443398"/>
              <a:ext cx="220500" cy="34200"/>
            </a:xfrm>
            <a:prstGeom prst="rect">
              <a:avLst/>
            </a:prstGeom>
            <a:solidFill>
              <a:srgbClr val="0000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489" dirty="0"/>
            </a:p>
          </p:txBody>
        </p:sp>
        <p:sp>
          <p:nvSpPr>
            <p:cNvPr id="11" name="Google Shape;18;p2">
              <a:extLst>
                <a:ext uri="{FF2B5EF4-FFF2-40B4-BE49-F238E27FC236}">
                  <a16:creationId xmlns:a16="http://schemas.microsoft.com/office/drawing/2014/main" id="{950D4050-2994-4905-A87A-70EFA75CE92A}"/>
                </a:ext>
              </a:extLst>
            </p:cNvPr>
            <p:cNvSpPr/>
            <p:nvPr userDrawn="1"/>
          </p:nvSpPr>
          <p:spPr>
            <a:xfrm>
              <a:off x="682865" y="443398"/>
              <a:ext cx="220500" cy="34200"/>
            </a:xfrm>
            <a:prstGeom prst="rect">
              <a:avLst/>
            </a:prstGeom>
            <a:solidFill>
              <a:srgbClr val="0095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lang="en-US" sz="2489" dirty="0"/>
            </a:p>
          </p:txBody>
        </p:sp>
      </p:grp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66" r:id="rId1"/>
    <p:sldLayoutId id="2147483672" r:id="rId2"/>
    <p:sldLayoutId id="2147483668" r:id="rId3"/>
    <p:sldLayoutId id="2147483669" r:id="rId4"/>
    <p:sldLayoutId id="2147483674" r:id="rId5"/>
    <p:sldLayoutId id="2147483678" r:id="rId6"/>
    <p:sldLayoutId id="2147483675" r:id="rId7"/>
    <p:sldLayoutId id="2147483670" r:id="rId8"/>
    <p:sldLayoutId id="2147483673" r:id="rId9"/>
    <p:sldLayoutId id="2147483679" r:id="rId10"/>
    <p:sldLayoutId id="2147483676" r:id="rId11"/>
    <p:sldLayoutId id="2147483677" r:id="rId12"/>
    <p:sldLayoutId id="2147483680" r:id="rId13"/>
    <p:sldLayoutId id="2147483681" r:id="rId14"/>
    <p:sldLayoutId id="2147483682" r:id="rId15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2800" b="0" i="0" u="none" strike="noStrike" cap="none">
          <a:solidFill>
            <a:srgbClr val="00004E"/>
          </a:solidFill>
          <a:latin typeface="+mn-lt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L="228600" marR="0" lvl="0" indent="-228600" algn="l" rtl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•"/>
        <a:defRPr sz="2000" b="0" i="0" u="none" strike="noStrike" cap="none">
          <a:solidFill>
            <a:srgbClr val="000000"/>
          </a:solidFill>
          <a:latin typeface="+mn-lt"/>
          <a:ea typeface="Helvetica" pitchFamily="2" charset="0"/>
          <a:cs typeface="Arial"/>
          <a:sym typeface="Arial"/>
        </a:defRPr>
      </a:lvl1pPr>
      <a:lvl2pPr marL="502920" marR="0" lvl="1" indent="-228600" algn="l" rtl="0">
        <a:lnSpc>
          <a:spcPct val="100000"/>
        </a:lnSpc>
        <a:spcBef>
          <a:spcPts val="600"/>
        </a:spcBef>
        <a:spcAft>
          <a:spcPts val="0"/>
        </a:spcAft>
        <a:buClr>
          <a:schemeClr val="accent1"/>
        </a:buClr>
        <a:buFont typeface="Arial" panose="020B0604020202020204" pitchFamily="34" charset="0"/>
        <a:buChar char="–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L="777240" marR="0" lvl="2" indent="-228600" algn="l" rtl="0">
        <a:lnSpc>
          <a:spcPct val="100000"/>
        </a:lnSpc>
        <a:spcBef>
          <a:spcPts val="600"/>
        </a:spcBef>
        <a:spcAft>
          <a:spcPts val="0"/>
        </a:spcAft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L="1051560" marR="0" lvl="3" indent="-228600" algn="l" rtl="0">
        <a:lnSpc>
          <a:spcPct val="100000"/>
        </a:lnSpc>
        <a:spcBef>
          <a:spcPts val="600"/>
        </a:spcBef>
        <a:spcAft>
          <a:spcPts val="0"/>
        </a:spcAft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-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L="1280160" marR="0" lvl="4" indent="-228600" algn="l" rtl="0">
        <a:lnSpc>
          <a:spcPct val="100000"/>
        </a:lnSpc>
        <a:spcBef>
          <a:spcPts val="600"/>
        </a:spcBef>
        <a:spcAft>
          <a:spcPts val="0"/>
        </a:spcAft>
        <a:buClr>
          <a:schemeClr val="tx1">
            <a:lumMod val="75000"/>
            <a:lumOff val="25000"/>
          </a:schemeClr>
        </a:buClr>
        <a:buFont typeface="Arial" panose="020B0604020202020204" pitchFamily="34" charset="0"/>
        <a:buChar char="•"/>
        <a:defRPr sz="20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867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308" userDrawn="1">
          <p15:clr>
            <a:srgbClr val="F26B43"/>
          </p15:clr>
        </p15:guide>
        <p15:guide id="4" pos="7376" userDrawn="1">
          <p15:clr>
            <a:srgbClr val="F26B43"/>
          </p15:clr>
        </p15:guide>
        <p15:guide id="5" pos="37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10" Type="http://schemas.openxmlformats.org/officeDocument/2006/relationships/image" Target="../media/image9.png"/><Relationship Id="rId4" Type="http://schemas.openxmlformats.org/officeDocument/2006/relationships/image" Target="../media/image4.png"/><Relationship Id="rId9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7" Type="http://schemas.openxmlformats.org/officeDocument/2006/relationships/image" Target="../media/image14.sv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sv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>
            <a:extLst>
              <a:ext uri="{FF2B5EF4-FFF2-40B4-BE49-F238E27FC236}">
                <a16:creationId xmlns:a16="http://schemas.microsoft.com/office/drawing/2014/main" id="{0468C927-AE63-413B-AD85-EE49A87E5679}"/>
              </a:ext>
            </a:extLst>
          </p:cNvPr>
          <p:cNvSpPr txBox="1">
            <a:spLocks/>
          </p:cNvSpPr>
          <p:nvPr/>
        </p:nvSpPr>
        <p:spPr>
          <a:xfrm>
            <a:off x="660933" y="1568918"/>
            <a:ext cx="9766435" cy="2544286"/>
          </a:xfrm>
          <a:prstGeom prst="rect">
            <a:avLst/>
          </a:prstGeom>
        </p:spPr>
        <p:txBody>
          <a:bodyPr vert="horz" wrap="square" lIns="91440" tIns="91440" rIns="91440" bIns="91440" rtlCol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2800" b="0" i="0" u="none" strike="noStrike" cap="none">
                <a:solidFill>
                  <a:schemeClr val="bg1"/>
                </a:solidFill>
                <a:latin typeface="+mn-lt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>
              <a:spcAft>
                <a:spcPts val="800"/>
              </a:spcAft>
            </a:pPr>
            <a:r>
              <a:rPr lang="en-US" b="1" dirty="0">
                <a:effectLst/>
                <a:ea typeface="Calibri" panose="020F0502020204030204" pitchFamily="34" charset="0"/>
                <a:cs typeface="Arial" panose="020B0604020202020204" pitchFamily="34" charset="0"/>
              </a:rPr>
              <a:t>Long-term survival after elranatamab monotherapy in patients with relapsed or refractory multiple myeloma (RRMM): MagnetisMM-3</a:t>
            </a:r>
          </a:p>
          <a:p>
            <a:pPr>
              <a:spcAft>
                <a:spcPts val="800"/>
              </a:spcAft>
            </a:pPr>
            <a:endParaRPr lang="en-US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spcAft>
                <a:spcPts val="800"/>
              </a:spcAft>
            </a:pPr>
            <a:endParaRPr lang="en-US" b="1" dirty="0">
              <a:effectLst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 Placeholder 3">
            <a:extLst>
              <a:ext uri="{FF2B5EF4-FFF2-40B4-BE49-F238E27FC236}">
                <a16:creationId xmlns:a16="http://schemas.microsoft.com/office/drawing/2014/main" id="{07401D2D-8545-42BF-855F-666E30E02488}"/>
              </a:ext>
            </a:extLst>
          </p:cNvPr>
          <p:cNvSpPr txBox="1">
            <a:spLocks/>
          </p:cNvSpPr>
          <p:nvPr/>
        </p:nvSpPr>
        <p:spPr>
          <a:xfrm>
            <a:off x="606392" y="3663332"/>
            <a:ext cx="9609026" cy="26593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u="none" strike="noStrike" cap="none">
                <a:solidFill>
                  <a:srgbClr val="000000"/>
                </a:solidFill>
                <a:latin typeface="+mn-lt"/>
                <a:ea typeface="Helvetica" pitchFamily="2" charset="0"/>
                <a:cs typeface="Arial"/>
                <a:sym typeface="Arial"/>
              </a:defRPr>
            </a:lvl1pPr>
            <a:lvl2pPr marL="50292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7724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156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-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8016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indent="0">
              <a:spcAft>
                <a:spcPts val="800"/>
              </a:spcAft>
              <a:buNone/>
            </a:pPr>
            <a:r>
              <a:rPr lang="en-US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H. Miles Prince</a:t>
            </a:r>
            <a:r>
              <a:rPr lang="en-US" sz="14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4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Mohamad Mohty</a:t>
            </a:r>
            <a:r>
              <a:rPr lang="en-US" sz="14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</a:t>
            </a:r>
            <a:r>
              <a:rPr lang="en-US" sz="1400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Shinsuke</a:t>
            </a:r>
            <a:r>
              <a:rPr lang="en-US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Iida</a:t>
            </a:r>
            <a:r>
              <a:rPr lang="en-US" sz="14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4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Nizar J Bahlis</a:t>
            </a:r>
            <a:r>
              <a:rPr lang="en-US" sz="14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4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Sharon T Sullivan</a:t>
            </a:r>
            <a:r>
              <a:rPr lang="en-US" sz="14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4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Umberto Conte</a:t>
            </a:r>
            <a:r>
              <a:rPr lang="en-US" sz="14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4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Eric Leip</a:t>
            </a:r>
            <a:r>
              <a:rPr lang="en-US" sz="14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</a:t>
            </a:r>
            <a:r>
              <a:rPr lang="en-US" sz="14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US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Andrea Viqueira</a:t>
            </a:r>
            <a:r>
              <a:rPr lang="en-US" sz="14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4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, Alexander M. Lesokhin</a:t>
            </a:r>
            <a:r>
              <a:rPr lang="en-US" sz="1400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1050" i="1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1</a:t>
            </a:r>
            <a:r>
              <a:rPr lang="en-US" sz="105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Epworth Healthcare, Melbourne, VIC, Australia; </a:t>
            </a:r>
            <a:r>
              <a:rPr lang="en-US" sz="1050" i="1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2</a:t>
            </a:r>
            <a:r>
              <a:rPr lang="en-US" sz="105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Sorbonne University, </a:t>
            </a:r>
            <a:r>
              <a:rPr lang="en-US" sz="1050" i="1" dirty="0" err="1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Hôpital</a:t>
            </a:r>
            <a:r>
              <a:rPr lang="en-US" sz="105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 Saint-Antoine, and INSERM UMRS938, Paris, France; </a:t>
            </a:r>
            <a:r>
              <a:rPr lang="en-US" sz="1050" i="1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3</a:t>
            </a:r>
            <a:r>
              <a:rPr lang="en-US" sz="105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Department of Hematology and Oncology, Nagoya City University Graduate School of Medical Sciences, Nagoya, Japan; </a:t>
            </a:r>
            <a:r>
              <a:rPr lang="en-US" sz="1050" i="1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4</a:t>
            </a:r>
            <a:r>
              <a:rPr lang="en-US" sz="105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Arnie Charbonneau Cancer Institute, University of Calgary, Calgary, AB, Canada; </a:t>
            </a:r>
            <a:r>
              <a:rPr lang="en-US" sz="1050" i="1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5</a:t>
            </a:r>
            <a:r>
              <a:rPr lang="en-US" sz="105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Pfizer Inc, Cambridge, MA, USA; </a:t>
            </a:r>
            <a:r>
              <a:rPr lang="en-US" sz="1050" i="1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6</a:t>
            </a:r>
            <a:r>
              <a:rPr lang="en-US" sz="105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Pfizer Inc, New York, NY, USA; </a:t>
            </a:r>
            <a:r>
              <a:rPr lang="en-US" sz="1050" i="1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7</a:t>
            </a:r>
            <a:r>
              <a:rPr lang="en-US" sz="105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Pfizer SLU, Madrid, Spain; </a:t>
            </a:r>
            <a:r>
              <a:rPr lang="en-US" sz="1050" i="1" baseline="30000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8</a:t>
            </a:r>
            <a:r>
              <a:rPr lang="en-US" sz="1050" i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Arial" panose="020B0604020202020204" pitchFamily="34" charset="0"/>
              </a:rPr>
              <a:t>Division of Hematology and Oncology, Memorial Sloan Kettering Cancer Center/Weill Cornell Medical College, New York, NY, USA</a:t>
            </a:r>
          </a:p>
          <a:p>
            <a:pPr marL="0" indent="0">
              <a:spcBef>
                <a:spcPts val="0"/>
              </a:spcBef>
              <a:buNone/>
            </a:pPr>
            <a:endParaRPr lang="en-US" sz="1050" dirty="0">
              <a:solidFill>
                <a:schemeClr val="bg1"/>
              </a:solidFill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70CD838-FB7B-C21E-9C31-54862C3990D3}"/>
              </a:ext>
            </a:extLst>
          </p:cNvPr>
          <p:cNvSpPr txBox="1"/>
          <p:nvPr/>
        </p:nvSpPr>
        <p:spPr>
          <a:xfrm>
            <a:off x="522387" y="711200"/>
            <a:ext cx="1574267" cy="452582"/>
          </a:xfrm>
          <a:prstGeom prst="rect">
            <a:avLst/>
          </a:prstGeom>
        </p:spPr>
        <p:txBody>
          <a:bodyPr vert="horz" wrap="none" lIns="91440" tIns="45720" rIns="91440" bIns="45720" rtlCol="0">
            <a:noAutofit/>
          </a:bodyPr>
          <a:lstStyle/>
          <a:p>
            <a:pPr algn="l"/>
            <a:r>
              <a:rPr lang="en-US" sz="1600" dirty="0">
                <a:solidFill>
                  <a:schemeClr val="bg1"/>
                </a:solidFill>
              </a:rPr>
              <a:t>411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22F3212-276A-59B3-E73C-0948D074CEE9}"/>
              </a:ext>
            </a:extLst>
          </p:cNvPr>
          <p:cNvSpPr txBox="1"/>
          <p:nvPr/>
        </p:nvSpPr>
        <p:spPr>
          <a:xfrm>
            <a:off x="660933" y="5929992"/>
            <a:ext cx="10924675" cy="538609"/>
          </a:xfrm>
          <a:prstGeom prst="rect">
            <a:avLst/>
          </a:prstGeom>
        </p:spPr>
        <p:txBody>
          <a:bodyPr vert="horz" wrap="square" lIns="91440" tIns="45720" rIns="91440" bIns="45720" rtlCol="0">
            <a:spAutoFit/>
          </a:bodyPr>
          <a:lstStyle/>
          <a:p>
            <a:pPr algn="ctr"/>
            <a:r>
              <a:rPr lang="en-US" sz="1000" i="1" dirty="0">
                <a:solidFill>
                  <a:schemeClr val="bg1"/>
                </a:solidFill>
              </a:rPr>
              <a:t>Presented at the Blood 2024 Annual Meeting | October 27-30 | Brisbane, Australia</a:t>
            </a:r>
            <a:br>
              <a:rPr lang="en-US" sz="1000" i="1" dirty="0">
                <a:solidFill>
                  <a:schemeClr val="bg1"/>
                </a:solidFill>
              </a:rPr>
            </a:br>
            <a:endParaRPr lang="en-US" sz="1000" i="1" dirty="0">
              <a:solidFill>
                <a:schemeClr val="bg1"/>
              </a:solidFill>
            </a:endParaRPr>
          </a:p>
          <a:p>
            <a:pPr algn="ctr"/>
            <a:r>
              <a:rPr lang="en-US" sz="900" i="1" dirty="0">
                <a:solidFill>
                  <a:schemeClr val="bg1"/>
                </a:solidFill>
              </a:rPr>
              <a:t>Previously presented at the EHA2024 Hybrid Congress | June 13-16, 2024 | Madrid, Spain &amp; Online</a:t>
            </a:r>
          </a:p>
        </p:txBody>
      </p:sp>
    </p:spTree>
    <p:extLst>
      <p:ext uri="{BB962C8B-B14F-4D97-AF65-F5344CB8AC3E}">
        <p14:creationId xmlns:p14="http://schemas.microsoft.com/office/powerpoint/2010/main" val="1314064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6806B5-9F58-40AF-BFAB-E7D8855407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681" y="1841377"/>
            <a:ext cx="11180444" cy="4118713"/>
          </a:xfrm>
        </p:spPr>
        <p:txBody>
          <a:bodyPr/>
          <a:lstStyle/>
          <a:p>
            <a:pPr>
              <a:buSzPct val="100000"/>
            </a:pP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Elranatamab continued to demonstrate deep and durable responses in heavily pretreated (median of 5 prior LOTs; 96.7%, triple-class refractory), BCMA-naive patients with RRMM</a:t>
            </a:r>
          </a:p>
          <a:p>
            <a:pPr lvl="1">
              <a:buSzPct val="100000"/>
            </a:pP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MRD negativity rate was 90.3% in evaluable patients with ≥CR</a:t>
            </a:r>
          </a:p>
          <a:p>
            <a:pPr lvl="1">
              <a:buSzPct val="100000"/>
            </a:pP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Median DOR was not reached (2-year rate, 66.9% [95% CI, 54.4-76.7])</a:t>
            </a:r>
          </a:p>
          <a:p>
            <a:pPr lvl="1">
              <a:buSzPct val="100000"/>
            </a:pP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Median PFS was 17.2 (95% CI, 9.8-NE) months</a:t>
            </a:r>
          </a:p>
          <a:p>
            <a:pPr lvl="1">
              <a:buSzPct val="100000"/>
            </a:pP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Median OS was 24.6 (95% CI, 13.4-NE) months </a:t>
            </a:r>
          </a:p>
          <a:p>
            <a:pPr>
              <a:buSzPct val="100000"/>
            </a:pP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No new safety signals were observed</a:t>
            </a:r>
          </a:p>
          <a:p>
            <a:pPr lvl="1">
              <a:buSzPct val="100000"/>
            </a:pP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Although longer follow-up is needed, few SPMs were seen (&lt;5%; all squamous cell carcinomas)</a:t>
            </a:r>
          </a:p>
          <a:p>
            <a:pPr lvl="1">
              <a:buSzPct val="100000"/>
            </a:pP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No hematologic SPMs were reported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A66D94-8E50-D843-9D80-9D4557BF2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Conclusions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4F3CD96-323A-2CFF-98F1-B404998DEA4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2" y="6170860"/>
            <a:ext cx="11220449" cy="369332"/>
          </a:xfrm>
        </p:spPr>
        <p:txBody>
          <a:bodyPr/>
          <a:lstStyle/>
          <a:p>
            <a:r>
              <a:rPr lang="en-US" dirty="0"/>
              <a:t>BCMA=B-cell maturation antigen; CR=complete response; DOR=duration of response; LOT=line of therapy; MRD=minimal residual disease; NE=not evaluable; OS=overall survival; PFS=progression-free survival; RRMM=relapsed or refractory multiple myeloma; SPM=secondary primary malignancy</a:t>
            </a:r>
          </a:p>
        </p:txBody>
      </p:sp>
    </p:spTree>
    <p:extLst>
      <p:ext uri="{BB962C8B-B14F-4D97-AF65-F5344CB8AC3E}">
        <p14:creationId xmlns:p14="http://schemas.microsoft.com/office/powerpoint/2010/main" val="5132249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6806B5-9F58-40AF-BFAB-E7D8855407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681" y="1841378"/>
            <a:ext cx="10974646" cy="1458929"/>
          </a:xfrm>
        </p:spPr>
        <p:txBody>
          <a:bodyPr/>
          <a:lstStyle/>
          <a:p>
            <a:pPr marL="0" indent="0" algn="l">
              <a:buNone/>
            </a:pPr>
            <a:r>
              <a:rPr lang="en-US" sz="1600" b="0" i="0" u="none" strike="noStrike" baseline="0" dirty="0">
                <a:latin typeface="+mj-lt"/>
              </a:rPr>
              <a:t>We </a:t>
            </a:r>
            <a:r>
              <a:rPr lang="en-US" sz="1600" b="0" i="0" u="none" strike="noStrike" baseline="0" dirty="0">
                <a:solidFill>
                  <a:schemeClr val="tx1"/>
                </a:solidFill>
                <a:latin typeface="+mj-lt"/>
              </a:rPr>
              <a:t>thank the MagnetisMM-3 trial patients and their families, as well as the study investigators, nurses, and site staff. This study was sponsored by Pfizer. Medical writing support was provided by </a:t>
            </a:r>
            <a:r>
              <a:rPr lang="en-US" sz="1600" b="0" i="0" u="none" dirty="0">
                <a:solidFill>
                  <a:schemeClr val="tx1"/>
                </a:solidFill>
                <a:latin typeface="+mj-lt"/>
              </a:rPr>
              <a:t>Brittany Woodby, PhD</a:t>
            </a:r>
            <a:r>
              <a:rPr lang="en-US" sz="1600" b="0" i="0" u="none" strike="noStrike" baseline="0" dirty="0">
                <a:latin typeface="+mj-lt"/>
              </a:rPr>
              <a:t>, of Nucleus Global and was funded by Pfizer.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A66D94-8E50-D843-9D80-9D4557BF2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Acknowledgments</a:t>
            </a:r>
          </a:p>
        </p:txBody>
      </p:sp>
    </p:spTree>
    <p:extLst>
      <p:ext uri="{BB962C8B-B14F-4D97-AF65-F5344CB8AC3E}">
        <p14:creationId xmlns:p14="http://schemas.microsoft.com/office/powerpoint/2010/main" val="27631932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98B1157-52B6-A340-8032-EFE9956FE7F5}"/>
              </a:ext>
            </a:extLst>
          </p:cNvPr>
          <p:cNvSpPr txBox="1"/>
          <p:nvPr/>
        </p:nvSpPr>
        <p:spPr>
          <a:xfrm>
            <a:off x="9014358" y="5012719"/>
            <a:ext cx="2654254" cy="86671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marL="457200" marR="0" lvl="0" indent="-9144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T-cells activated by CD3 binding, release cytokines and perforin/granzymes resulting in myeloma cell lysis</a:t>
            </a:r>
            <a:endParaRPr kumimoji="0" lang="en-US" sz="1200" b="1" i="0" u="none" strike="noStrike" kern="0" cap="none" spc="0" normalizeH="0" baseline="30000" noProof="0" dirty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A589B6B0-8420-920C-C6CA-737C5BB42621}"/>
              </a:ext>
            </a:extLst>
          </p:cNvPr>
          <p:cNvSpPr txBox="1"/>
          <p:nvPr/>
        </p:nvSpPr>
        <p:spPr>
          <a:xfrm>
            <a:off x="5261967" y="1683647"/>
            <a:ext cx="2103062" cy="704041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  <a:effectLst>
            <a:outerShdw blurRad="50800" dist="38100" dir="8100000" algn="tr" rotWithShape="0">
              <a:prstClr val="black">
                <a:alpha val="40000"/>
              </a:prstClr>
            </a:outerShdw>
          </a:effectLst>
        </p:spPr>
        <p:txBody>
          <a:bodyPr wrap="square" rtlCol="0">
            <a:noAutofit/>
          </a:bodyPr>
          <a:lstStyle/>
          <a:p>
            <a:pPr marL="109730" marR="0" lvl="0" indent="-10973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360"/>
              </a:spcAft>
              <a:buClr>
                <a:srgbClr val="00000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Elranatamab binds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D95776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BCMA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on myeloma cells and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</a:t>
            </a:r>
            <a:r>
              <a:rPr kumimoji="0" lang="en-US" sz="1200" b="1" i="0" u="none" strike="noStrike" kern="0" cap="none" spc="0" normalizeH="0" baseline="0" noProof="0" dirty="0">
                <a:ln>
                  <a:noFill/>
                </a:ln>
                <a:solidFill>
                  <a:srgbClr val="8A79BE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CD3</a:t>
            </a:r>
            <a:r>
              <a:rPr kumimoji="0" lang="en-US" sz="1200" b="0" i="0" u="none" strike="noStrike" kern="0" cap="none" spc="0" normalizeH="0" baseline="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t> on T cells</a:t>
            </a:r>
          </a:p>
        </p:txBody>
      </p:sp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6806B5-9F58-40AF-BFAB-E7D8855407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682" y="1686711"/>
            <a:ext cx="4468988" cy="4118713"/>
          </a:xfrm>
        </p:spPr>
        <p:txBody>
          <a:bodyPr/>
          <a:lstStyle/>
          <a:p>
            <a:pPr>
              <a:buSzPct val="100000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Elranatamab is a </a:t>
            </a:r>
            <a:r>
              <a:rPr lang="en-US" altLang="en-US" sz="1600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BCMA-CD3 </a:t>
            </a:r>
            <a:r>
              <a:rPr lang="en-US" altLang="en-US" sz="160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bispecific antibody </a:t>
            </a:r>
            <a:r>
              <a:rPr lang="en-GB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approved </a:t>
            </a:r>
            <a:r>
              <a:rPr lang="en-GB" sz="1600" dirty="0">
                <a:solidFill>
                  <a:schemeClr val="tx1"/>
                </a:solidFill>
              </a:rPr>
              <a:t>for </a:t>
            </a:r>
            <a:r>
              <a:rPr lang="en-GB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the treatment of patients with RRMM who have received </a:t>
            </a:r>
            <a:br>
              <a:rPr lang="en-GB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</a:br>
            <a:r>
              <a:rPr lang="en-GB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≥1 </a:t>
            </a:r>
            <a:r>
              <a:rPr lang="en-GB" sz="1600" dirty="0" err="1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IMiD</a:t>
            </a:r>
            <a:r>
              <a:rPr lang="en-GB" sz="1600" dirty="0">
                <a:solidFill>
                  <a:schemeClr val="tx1"/>
                </a:solidFill>
                <a:ea typeface="Times New Roman" panose="02020603050405020304" pitchFamily="18" charset="0"/>
              </a:rPr>
              <a:t>, </a:t>
            </a:r>
            <a:r>
              <a:rPr lang="en-GB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≥1 PI, and ≥1 anti-CD38 monoclonal antibody</a:t>
            </a:r>
            <a:r>
              <a:rPr lang="en-GB" sz="1600" baseline="30000" dirty="0">
                <a:solidFill>
                  <a:schemeClr val="tx1"/>
                </a:solidFill>
                <a:ea typeface="Times New Roman" panose="02020603050405020304" pitchFamily="18" charset="0"/>
              </a:rPr>
              <a:t>1-3</a:t>
            </a:r>
            <a:endParaRPr lang="en-US" sz="16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>
              <a:buSzPct val="100000"/>
            </a:pP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Data from the phase 2, registrational MagnetisMM-3 (NCT04649359) trial demonstrated the efficacy and safety of elranatamab monotherapy in patients with RRMM and no prior BCMA-directed therapy (BCMA naive)</a:t>
            </a:r>
            <a:r>
              <a:rPr lang="en-US" sz="1600" baseline="30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1</a:t>
            </a:r>
          </a:p>
          <a:p>
            <a:pPr>
              <a:buSzPct val="100000"/>
            </a:pP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At the last data cut (September 11, 2023), OS data were not yet mature, with &gt;50% of patients censored, after a median follow-up (by reverse Kaplan-Meier) of 22.0 (95% CI, 21.6-22.6) months</a:t>
            </a:r>
            <a:r>
              <a:rPr lang="en-US" sz="1600" baseline="300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4</a:t>
            </a:r>
          </a:p>
          <a:p>
            <a:pPr marL="0" indent="0">
              <a:buSzPts val="1000"/>
              <a:buNone/>
            </a:pPr>
            <a:endParaRPr lang="en-GB" sz="1600" dirty="0">
              <a:solidFill>
                <a:schemeClr val="tx1"/>
              </a:solidFill>
              <a:effectLst/>
              <a:ea typeface="Times New Roman" panose="02020603050405020304" pitchFamily="18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sz="1800" b="0" i="0" dirty="0">
              <a:solidFill>
                <a:schemeClr val="tx1"/>
              </a:solidFill>
              <a:effectLst/>
            </a:endParaRP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A66D94-8E50-D843-9D80-9D4557BF2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Background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7EB8D92-D428-FB49-8D14-98CFA2611B3C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3" y="6027231"/>
            <a:ext cx="10966447" cy="512961"/>
          </a:xfrm>
        </p:spPr>
        <p:txBody>
          <a:bodyPr/>
          <a:lstStyle/>
          <a:p>
            <a:r>
              <a:rPr lang="en-US" sz="800" b="1" i="0" u="none" strike="noStrike" baseline="0" dirty="0">
                <a:solidFill>
                  <a:schemeClr val="tx1"/>
                </a:solidFill>
                <a:latin typeface="+mj-lt"/>
              </a:rPr>
              <a:t>1. </a:t>
            </a:r>
            <a:r>
              <a:rPr lang="en-US" sz="800" i="0" u="none" strike="noStrike" baseline="0" dirty="0">
                <a:solidFill>
                  <a:schemeClr val="tx1"/>
                </a:solidFill>
                <a:latin typeface="+mj-lt"/>
              </a:rPr>
              <a:t>Lesokhin </a:t>
            </a:r>
            <a:r>
              <a:rPr lang="en-US" sz="800" dirty="0">
                <a:solidFill>
                  <a:schemeClr val="tx1"/>
                </a:solidFill>
                <a:latin typeface="+mj-lt"/>
              </a:rPr>
              <a:t>AM, </a:t>
            </a:r>
            <a:r>
              <a:rPr lang="en-US" sz="800" i="0" u="none" strike="noStrike" baseline="0" dirty="0">
                <a:solidFill>
                  <a:schemeClr val="tx1"/>
                </a:solidFill>
                <a:latin typeface="+mj-lt"/>
              </a:rPr>
              <a:t>et al. </a:t>
            </a:r>
            <a:r>
              <a:rPr lang="en-US" sz="800" u="none" strike="noStrike" baseline="0" dirty="0">
                <a:solidFill>
                  <a:schemeClr val="tx1"/>
                </a:solidFill>
                <a:latin typeface="+mj-lt"/>
              </a:rPr>
              <a:t>Nat Med </a:t>
            </a:r>
            <a:r>
              <a:rPr lang="en-US" sz="800" i="0" u="none" strike="noStrike" baseline="0" dirty="0">
                <a:solidFill>
                  <a:schemeClr val="tx1"/>
                </a:solidFill>
                <a:latin typeface="+mj-lt"/>
              </a:rPr>
              <a:t>2023;29:2259-2267. </a:t>
            </a:r>
            <a:r>
              <a:rPr lang="en-US" sz="800" b="1" i="0" u="none" strike="noStrike" baseline="0" dirty="0">
                <a:solidFill>
                  <a:schemeClr val="tx1"/>
                </a:solidFill>
                <a:latin typeface="+mj-lt"/>
              </a:rPr>
              <a:t>2</a:t>
            </a:r>
            <a:r>
              <a:rPr lang="en-US" sz="800" i="0" u="none" strike="noStrike" baseline="0" dirty="0">
                <a:solidFill>
                  <a:schemeClr val="tx1"/>
                </a:solidFill>
                <a:latin typeface="+mj-lt"/>
              </a:rPr>
              <a:t>. ELREXFIO (elranatamab-</a:t>
            </a:r>
            <a:r>
              <a:rPr lang="en-US" sz="800" i="0" u="none" strike="noStrike" baseline="0" dirty="0" err="1">
                <a:solidFill>
                  <a:schemeClr val="tx1"/>
                </a:solidFill>
                <a:latin typeface="+mj-lt"/>
              </a:rPr>
              <a:t>bcmm</a:t>
            </a:r>
            <a:r>
              <a:rPr lang="en-US" sz="800" i="0" u="none" strike="noStrike" baseline="0" dirty="0">
                <a:solidFill>
                  <a:schemeClr val="tx1"/>
                </a:solidFill>
                <a:latin typeface="+mj-lt"/>
              </a:rPr>
              <a:t>). Prescribing information. Pfizer; 2023.  </a:t>
            </a:r>
            <a:r>
              <a:rPr lang="en-US" sz="800" b="1" i="0" u="none" strike="noStrike" baseline="0" dirty="0">
                <a:solidFill>
                  <a:schemeClr val="tx1"/>
                </a:solidFill>
                <a:latin typeface="+mj-lt"/>
              </a:rPr>
              <a:t>3</a:t>
            </a:r>
            <a:r>
              <a:rPr lang="en-US" sz="800" i="0" u="none" strike="noStrike" baseline="0" dirty="0">
                <a:solidFill>
                  <a:schemeClr val="tx1"/>
                </a:solidFill>
                <a:latin typeface="+mj-lt"/>
              </a:rPr>
              <a:t>. ELREXFIO (elranatamab-</a:t>
            </a:r>
            <a:r>
              <a:rPr lang="en-US" sz="800" i="0" u="none" strike="noStrike" baseline="0" dirty="0" err="1">
                <a:solidFill>
                  <a:schemeClr val="tx1"/>
                </a:solidFill>
                <a:latin typeface="+mj-lt"/>
              </a:rPr>
              <a:t>bcmm</a:t>
            </a:r>
            <a:r>
              <a:rPr lang="en-US" sz="800" i="0" u="none" strike="noStrike" baseline="0" dirty="0">
                <a:solidFill>
                  <a:schemeClr val="tx1"/>
                </a:solidFill>
                <a:latin typeface="+mj-lt"/>
              </a:rPr>
              <a:t>). Summary of product characteristics. Pfizer; 2024. </a:t>
            </a:r>
            <a:br>
              <a:rPr lang="en-US" sz="800" i="0" u="none" strike="noStrike" baseline="0" dirty="0">
                <a:solidFill>
                  <a:schemeClr val="tx1"/>
                </a:solidFill>
                <a:latin typeface="+mj-lt"/>
              </a:rPr>
            </a:br>
            <a:r>
              <a:rPr lang="en-US" sz="800" b="1" i="0" u="none" strike="noStrike" baseline="0" dirty="0">
                <a:solidFill>
                  <a:schemeClr val="tx1"/>
                </a:solidFill>
                <a:latin typeface="+mj-lt"/>
              </a:rPr>
              <a:t>4</a:t>
            </a:r>
            <a:r>
              <a:rPr lang="en-US" sz="800" i="0" u="none" strike="noStrike" baseline="0" dirty="0">
                <a:solidFill>
                  <a:schemeClr val="tx1"/>
                </a:solidFill>
                <a:latin typeface="+mj-lt"/>
              </a:rPr>
              <a:t>.</a:t>
            </a:r>
            <a:r>
              <a:rPr lang="da-DK" sz="800" i="0" u="none" strike="noStrike" baseline="0" dirty="0">
                <a:solidFill>
                  <a:schemeClr val="tx1"/>
                </a:solidFill>
                <a:latin typeface="+mj-lt"/>
              </a:rPr>
              <a:t>Tomason M, et al. Blood 2023;142(suppl 1):3385</a:t>
            </a:r>
            <a:endParaRPr lang="en-US" sz="800" i="0" u="none" strike="noStrike" baseline="0" dirty="0">
              <a:solidFill>
                <a:schemeClr val="tx1"/>
              </a:solidFill>
              <a:latin typeface="+mj-lt"/>
            </a:endParaRPr>
          </a:p>
          <a:p>
            <a:r>
              <a:rPr lang="en-US" sz="800" dirty="0"/>
              <a:t>BCMA=B-cell maturation antigen; </a:t>
            </a:r>
            <a:r>
              <a:rPr lang="en-US" sz="800" dirty="0" err="1"/>
              <a:t>IMiD</a:t>
            </a:r>
            <a:r>
              <a:rPr lang="en-US" sz="800" dirty="0"/>
              <a:t>=immunomodulatory drug; PI=proteasome inhibitor; </a:t>
            </a:r>
            <a:r>
              <a:rPr lang="en-US" sz="800" dirty="0">
                <a:solidFill>
                  <a:schemeClr val="tx1"/>
                </a:solidFill>
              </a:rPr>
              <a:t>RRMM=relapsed or refractory multiple myeloma</a:t>
            </a:r>
            <a:endParaRPr lang="en-US" sz="800" dirty="0"/>
          </a:p>
        </p:txBody>
      </p:sp>
      <p:grpSp>
        <p:nvGrpSpPr>
          <p:cNvPr id="29" name="Group 28">
            <a:extLst>
              <a:ext uri="{FF2B5EF4-FFF2-40B4-BE49-F238E27FC236}">
                <a16:creationId xmlns:a16="http://schemas.microsoft.com/office/drawing/2014/main" id="{EB7B9B5A-7E0D-6FA8-A973-FCDFEA38527F}"/>
              </a:ext>
            </a:extLst>
          </p:cNvPr>
          <p:cNvGrpSpPr/>
          <p:nvPr/>
        </p:nvGrpSpPr>
        <p:grpSpPr>
          <a:xfrm>
            <a:off x="4368446" y="1800225"/>
            <a:ext cx="7343022" cy="3829880"/>
            <a:chOff x="1414578" y="1158705"/>
            <a:chExt cx="10212047" cy="5326269"/>
          </a:xfrm>
        </p:grpSpPr>
        <p:pic>
          <p:nvPicPr>
            <p:cNvPr id="6" name="Picture 5" descr="A red virus with many small red particles&#10;&#10;Description automatically generated with medium confidence">
              <a:extLst>
                <a:ext uri="{FF2B5EF4-FFF2-40B4-BE49-F238E27FC236}">
                  <a16:creationId xmlns:a16="http://schemas.microsoft.com/office/drawing/2014/main" id="{FC25CFA7-0EAD-81B7-6D21-4AFC5B2E469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3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 b="-6842"/>
            <a:stretch/>
          </p:blipFill>
          <p:spPr>
            <a:xfrm>
              <a:off x="3932521" y="1158705"/>
              <a:ext cx="5285430" cy="2497568"/>
            </a:xfrm>
            <a:custGeom>
              <a:avLst/>
              <a:gdLst>
                <a:gd name="connsiteX0" fmla="*/ 2642715 w 5285430"/>
                <a:gd name="connsiteY0" fmla="*/ 0 h 2497568"/>
                <a:gd name="connsiteX1" fmla="*/ 5279465 w 5285430"/>
                <a:gd name="connsiteY1" fmla="*/ 2379443 h 2497568"/>
                <a:gd name="connsiteX2" fmla="*/ 5285430 w 5285430"/>
                <a:gd name="connsiteY2" fmla="*/ 2497568 h 2497568"/>
                <a:gd name="connsiteX3" fmla="*/ 0 w 5285430"/>
                <a:gd name="connsiteY3" fmla="*/ 2497568 h 2497568"/>
                <a:gd name="connsiteX4" fmla="*/ 5965 w 5285430"/>
                <a:gd name="connsiteY4" fmla="*/ 2379443 h 2497568"/>
                <a:gd name="connsiteX5" fmla="*/ 2642715 w 5285430"/>
                <a:gd name="connsiteY5" fmla="*/ 0 h 249756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5285430" h="2497568">
                  <a:moveTo>
                    <a:pt x="2642715" y="0"/>
                  </a:moveTo>
                  <a:cubicBezTo>
                    <a:pt x="4015022" y="0"/>
                    <a:pt x="5143736" y="1042945"/>
                    <a:pt x="5279465" y="2379443"/>
                  </a:cubicBezTo>
                  <a:lnTo>
                    <a:pt x="5285430" y="2497568"/>
                  </a:lnTo>
                  <a:lnTo>
                    <a:pt x="0" y="2497568"/>
                  </a:lnTo>
                  <a:lnTo>
                    <a:pt x="5965" y="2379443"/>
                  </a:lnTo>
                  <a:cubicBezTo>
                    <a:pt x="141694" y="1042945"/>
                    <a:pt x="1270408" y="0"/>
                    <a:pt x="2642715" y="0"/>
                  </a:cubicBezTo>
                  <a:close/>
                </a:path>
              </a:pathLst>
            </a:cu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AE3FBAA9-F98B-72C4-A2FA-5A5838554C99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929882" y="3723027"/>
              <a:ext cx="5300868" cy="2761947"/>
            </a:xfrm>
            <a:custGeom>
              <a:avLst/>
              <a:gdLst>
                <a:gd name="connsiteX0" fmla="*/ 634 w 5300868"/>
                <a:gd name="connsiteY0" fmla="*/ 0 h 2662981"/>
                <a:gd name="connsiteX1" fmla="*/ 5300234 w 5300868"/>
                <a:gd name="connsiteY1" fmla="*/ 0 h 2662981"/>
                <a:gd name="connsiteX2" fmla="*/ 5300868 w 5300868"/>
                <a:gd name="connsiteY2" fmla="*/ 12547 h 2662981"/>
                <a:gd name="connsiteX3" fmla="*/ 2650434 w 5300868"/>
                <a:gd name="connsiteY3" fmla="*/ 2662981 h 2662981"/>
                <a:gd name="connsiteX4" fmla="*/ 0 w 5300868"/>
                <a:gd name="connsiteY4" fmla="*/ 12547 h 266298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300868" h="2662981">
                  <a:moveTo>
                    <a:pt x="634" y="0"/>
                  </a:moveTo>
                  <a:lnTo>
                    <a:pt x="5300234" y="0"/>
                  </a:lnTo>
                  <a:lnTo>
                    <a:pt x="5300868" y="12547"/>
                  </a:lnTo>
                  <a:cubicBezTo>
                    <a:pt x="5300868" y="1476341"/>
                    <a:pt x="4114228" y="2662981"/>
                    <a:pt x="2650434" y="2662981"/>
                  </a:cubicBezTo>
                  <a:cubicBezTo>
                    <a:pt x="1186640" y="2662981"/>
                    <a:pt x="0" y="1476341"/>
                    <a:pt x="0" y="12547"/>
                  </a:cubicBezTo>
                  <a:close/>
                </a:path>
              </a:pathLst>
            </a:cu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C718B1B4-EBDD-5EC9-CD6F-AB284DCD8A8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20248134">
              <a:off x="1414578" y="3175764"/>
              <a:ext cx="1158645" cy="869550"/>
            </a:xfrm>
            <a:prstGeom prst="rect">
              <a:avLst/>
            </a:prstGeom>
          </p:spPr>
        </p:pic>
        <p:pic>
          <p:nvPicPr>
            <p:cNvPr id="9" name="Content Placeholder 6" descr="A black background with white dots&#10;&#10;Description automatically generated">
              <a:extLst>
                <a:ext uri="{FF2B5EF4-FFF2-40B4-BE49-F238E27FC236}">
                  <a16:creationId xmlns:a16="http://schemas.microsoft.com/office/drawing/2014/main" id="{C24F45F8-BA26-093D-453E-791EB1891814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6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4714792" y="2042305"/>
              <a:ext cx="3449280" cy="2458108"/>
            </a:xfrm>
            <a:prstGeom prst="rect">
              <a:avLst/>
            </a:prstGeom>
            <a:noFill/>
          </p:spPr>
        </p:pic>
        <p:grpSp>
          <p:nvGrpSpPr>
            <p:cNvPr id="10" name="Group 9">
              <a:extLst>
                <a:ext uri="{FF2B5EF4-FFF2-40B4-BE49-F238E27FC236}">
                  <a16:creationId xmlns:a16="http://schemas.microsoft.com/office/drawing/2014/main" id="{6B9C60F4-DED7-BB75-446A-0348847D8C8F}"/>
                </a:ext>
              </a:extLst>
            </p:cNvPr>
            <p:cNvGrpSpPr/>
            <p:nvPr/>
          </p:nvGrpSpPr>
          <p:grpSpPr>
            <a:xfrm>
              <a:off x="1747887" y="2913653"/>
              <a:ext cx="2160621" cy="1376509"/>
              <a:chOff x="1565213" y="2266496"/>
              <a:chExt cx="2160621" cy="1376509"/>
            </a:xfrm>
          </p:grpSpPr>
          <p:cxnSp>
            <p:nvCxnSpPr>
              <p:cNvPr id="11" name="Straight Arrow Connector 10">
                <a:extLst>
                  <a:ext uri="{FF2B5EF4-FFF2-40B4-BE49-F238E27FC236}">
                    <a16:creationId xmlns:a16="http://schemas.microsoft.com/office/drawing/2014/main" id="{56F9DF25-70AB-7DDD-7BD0-D71087FEDB6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018771" y="3166929"/>
                <a:ext cx="139972" cy="137250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2" name="TextBox 11">
                <a:extLst>
                  <a:ext uri="{FF2B5EF4-FFF2-40B4-BE49-F238E27FC236}">
                    <a16:creationId xmlns:a16="http://schemas.microsoft.com/office/drawing/2014/main" id="{E334F4C5-EA49-D3BB-9E48-3992C614717F}"/>
                  </a:ext>
                </a:extLst>
              </p:cNvPr>
              <p:cNvSpPr txBox="1"/>
              <p:nvPr/>
            </p:nvSpPr>
            <p:spPr>
              <a:xfrm>
                <a:off x="1565213" y="2266496"/>
                <a:ext cx="2160621" cy="385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D95776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BCMA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-binding arm</a:t>
                </a:r>
              </a:p>
            </p:txBody>
          </p:sp>
          <p:cxnSp>
            <p:nvCxnSpPr>
              <p:cNvPr id="13" name="Straight Arrow Connector 12">
                <a:extLst>
                  <a:ext uri="{FF2B5EF4-FFF2-40B4-BE49-F238E27FC236}">
                    <a16:creationId xmlns:a16="http://schemas.microsoft.com/office/drawing/2014/main" id="{501A5E01-22B9-1F2E-F4F0-E17A7353FDE5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2071780" y="2586568"/>
                <a:ext cx="149048" cy="82954"/>
              </a:xfrm>
              <a:prstGeom prst="straightConnector1">
                <a:avLst/>
              </a:prstGeom>
              <a:ln>
                <a:solidFill>
                  <a:schemeClr val="tx1"/>
                </a:solidFill>
                <a:headEnd type="none" w="med" len="med"/>
                <a:tailEnd type="none" w="med" len="med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B62F5FDF-83FD-A731-2EC2-921BE1546086}"/>
                  </a:ext>
                </a:extLst>
              </p:cNvPr>
              <p:cNvSpPr txBox="1"/>
              <p:nvPr/>
            </p:nvSpPr>
            <p:spPr>
              <a:xfrm>
                <a:off x="1634115" y="3257779"/>
                <a:ext cx="1863531" cy="385226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marL="0" marR="0" lvl="0" indent="0" algn="ctr" defTabSz="914400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>
                    <a:srgbClr val="000000"/>
                  </a:buClr>
                  <a:buSzTx/>
                  <a:buFont typeface="Arial"/>
                  <a:buNone/>
                  <a:tabLst/>
                  <a:defRPr/>
                </a:pPr>
                <a:r>
                  <a:rPr kumimoji="0" lang="en-US" sz="1200" b="1" i="0" u="none" strike="noStrike" kern="0" cap="none" spc="0" normalizeH="0" baseline="0" noProof="0" dirty="0">
                    <a:ln>
                      <a:noFill/>
                    </a:ln>
                    <a:solidFill>
                      <a:srgbClr val="8D7EBF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CD3</a:t>
                </a:r>
                <a:r>
                  <a:rPr kumimoji="0" lang="en-US" sz="1200" b="0" i="0" u="none" strike="noStrike" kern="0" cap="none" spc="0" normalizeH="0" baseline="0" noProof="0" dirty="0">
                    <a:ln>
                      <a:noFill/>
                    </a:ln>
                    <a:solidFill>
                      <a:srgbClr val="000000"/>
                    </a:solidFill>
                    <a:effectLst/>
                    <a:uLnTx/>
                    <a:uFillTx/>
                    <a:latin typeface="Arial"/>
                    <a:cs typeface="Arial"/>
                    <a:sym typeface="Arial"/>
                  </a:rPr>
                  <a:t>-binding arm</a:t>
                </a:r>
              </a:p>
            </p:txBody>
          </p:sp>
        </p:grp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9091AA3-BF36-099C-F4D4-16C84264636E}"/>
                </a:ext>
              </a:extLst>
            </p:cNvPr>
            <p:cNvSpPr txBox="1"/>
            <p:nvPr/>
          </p:nvSpPr>
          <p:spPr>
            <a:xfrm>
              <a:off x="5734983" y="1847627"/>
              <a:ext cx="1601370" cy="3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FFFFFF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Myeloma cell</a:t>
              </a:r>
            </a:p>
          </p:txBody>
        </p:sp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20B800AD-FE69-0AA7-6135-E30BDB00CDCD}"/>
                </a:ext>
              </a:extLst>
            </p:cNvPr>
            <p:cNvSpPr txBox="1"/>
            <p:nvPr/>
          </p:nvSpPr>
          <p:spPr>
            <a:xfrm>
              <a:off x="5677240" y="5270836"/>
              <a:ext cx="1570425" cy="3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T cell</a:t>
              </a:r>
            </a:p>
          </p:txBody>
        </p:sp>
        <p:pic>
          <p:nvPicPr>
            <p:cNvPr id="17" name="Picture 16">
              <a:extLst>
                <a:ext uri="{FF2B5EF4-FFF2-40B4-BE49-F238E27FC236}">
                  <a16:creationId xmlns:a16="http://schemas.microsoft.com/office/drawing/2014/main" id="{6AECF5E7-ADC7-CCEA-43D8-F4B076956CF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hqprint">
              <a:extLst>
                <a:ext uri="{BEBA8EAE-BF5A-486C-A8C5-ECC9F3942E4B}">
                  <a14:imgProps xmlns:a14="http://schemas.microsoft.com/office/drawing/2010/main">
                    <a14:imgLayer r:embed="rId8">
                      <a14:imgEffect>
                        <a14:saturation sat="300000"/>
                      </a14:imgEffect>
                      <a14:imgEffect>
                        <a14:brightnessContrast bright="2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9606960" y="3036365"/>
              <a:ext cx="1992044" cy="1495004"/>
            </a:xfrm>
            <a:prstGeom prst="rect">
              <a:avLst/>
            </a:prstGeom>
          </p:spPr>
        </p:pic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987CF99-D378-C30B-5C9A-9B864B523FC7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8551226" y="4416149"/>
              <a:ext cx="40493" cy="418325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8079D90A-DFF1-A80D-DA03-A697818ED4E9}"/>
                </a:ext>
              </a:extLst>
            </p:cNvPr>
            <p:cNvSpPr txBox="1"/>
            <p:nvPr/>
          </p:nvSpPr>
          <p:spPr>
            <a:xfrm>
              <a:off x="8323450" y="4147693"/>
              <a:ext cx="894501" cy="3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CD3</a:t>
              </a:r>
            </a:p>
          </p:txBody>
        </p:sp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AA53F033-709E-F122-4DAC-22E9E0521362}"/>
                </a:ext>
              </a:extLst>
            </p:cNvPr>
            <p:cNvSpPr txBox="1"/>
            <p:nvPr/>
          </p:nvSpPr>
          <p:spPr>
            <a:xfrm>
              <a:off x="9337616" y="2573144"/>
              <a:ext cx="2289009" cy="3852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Myeloma cell death</a:t>
              </a: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1CB4918-6B56-4880-33C3-C9E88447AE11}"/>
                </a:ext>
              </a:extLst>
            </p:cNvPr>
            <p:cNvSpPr txBox="1"/>
            <p:nvPr/>
          </p:nvSpPr>
          <p:spPr>
            <a:xfrm>
              <a:off x="6906635" y="3097280"/>
              <a:ext cx="1445543" cy="64633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Cytokines, </a:t>
              </a:r>
            </a:p>
            <a:p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perforin, granzymes</a:t>
              </a: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E339BD01-99BA-7B97-0AFF-0A4CCF6493B0}"/>
                </a:ext>
              </a:extLst>
            </p:cNvPr>
            <p:cNvSpPr txBox="1"/>
            <p:nvPr/>
          </p:nvSpPr>
          <p:spPr>
            <a:xfrm>
              <a:off x="1415768" y="2248860"/>
              <a:ext cx="2425531" cy="64204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60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Elranatamab </a:t>
              </a:r>
              <a:b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</a:b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(PF-06863135)</a:t>
              </a:r>
              <a:endParaRPr kumimoji="0" lang="en-US" sz="1200" b="1" i="0" u="none" strike="noStrike" kern="0" cap="none" spc="0" normalizeH="0" baseline="30000" noProof="0" dirty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cs typeface="Arial"/>
                <a:sym typeface="Arial"/>
              </a:endParaRPr>
            </a:p>
          </p:txBody>
        </p:sp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F48389AD-3C7A-D244-7271-1D1DCE3746A4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 rot="19907871">
              <a:off x="3925040" y="2575227"/>
              <a:ext cx="3339134" cy="2505981"/>
            </a:xfrm>
            <a:prstGeom prst="rect">
              <a:avLst/>
            </a:prstGeom>
          </p:spPr>
        </p:pic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4FE01DA8-2619-426C-72BB-4572F0E15C92}"/>
                </a:ext>
              </a:extLst>
            </p:cNvPr>
            <p:cNvSpPr/>
            <p:nvPr/>
          </p:nvSpPr>
          <p:spPr>
            <a:xfrm>
              <a:off x="3924802" y="1158705"/>
              <a:ext cx="5300868" cy="5300868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endParaRPr kumimoji="0" lang="en-US" sz="1100" b="1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+mn-cs"/>
                <a:sym typeface="Arial"/>
              </a:endParaRPr>
            </a:p>
          </p:txBody>
        </p:sp>
        <p:pic>
          <p:nvPicPr>
            <p:cNvPr id="25" name="Picture 24" descr="A grey curved line in a black background&#10;&#10;Description automatically generated">
              <a:extLst>
                <a:ext uri="{FF2B5EF4-FFF2-40B4-BE49-F238E27FC236}">
                  <a16:creationId xmlns:a16="http://schemas.microsoft.com/office/drawing/2014/main" id="{3DA6EE41-CDD2-8E5A-8E32-177D00FE9D5D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6840">
              <a:off x="2551138" y="3201236"/>
              <a:ext cx="1700619" cy="763635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28B17C88-25BD-C940-28C0-4413C4DAE909}"/>
                </a:ext>
              </a:extLst>
            </p:cNvPr>
            <p:cNvSpPr txBox="1"/>
            <p:nvPr/>
          </p:nvSpPr>
          <p:spPr>
            <a:xfrm>
              <a:off x="8074945" y="2622909"/>
              <a:ext cx="933326" cy="35975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r>
                <a:rPr kumimoji="0" lang="en-US" sz="1200" b="1" i="0" u="none" strike="noStrike" kern="0" cap="none" spc="0" normalizeH="0" baseline="0" noProof="0" dirty="0">
                  <a:ln>
                    <a:noFill/>
                  </a:ln>
                  <a:solidFill>
                    <a:srgbClr val="000000"/>
                  </a:solidFill>
                  <a:effectLst/>
                  <a:uLnTx/>
                  <a:uFillTx/>
                  <a:latin typeface="Arial"/>
                  <a:cs typeface="Arial"/>
                  <a:sym typeface="Arial"/>
                </a:rPr>
                <a:t>BCMA</a:t>
              </a:r>
            </a:p>
          </p:txBody>
        </p:sp>
        <p:cxnSp>
          <p:nvCxnSpPr>
            <p:cNvPr id="27" name="Straight Arrow Connector 26">
              <a:extLst>
                <a:ext uri="{FF2B5EF4-FFF2-40B4-BE49-F238E27FC236}">
                  <a16:creationId xmlns:a16="http://schemas.microsoft.com/office/drawing/2014/main" id="{22649DD2-F8AD-A6C3-071F-1CE9CB7C65E7}"/>
                </a:ext>
              </a:extLst>
            </p:cNvPr>
            <p:cNvCxnSpPr>
              <a:cxnSpLocks/>
            </p:cNvCxnSpPr>
            <p:nvPr/>
          </p:nvCxnSpPr>
          <p:spPr>
            <a:xfrm flipH="1" flipV="1">
              <a:off x="7955280" y="2528257"/>
              <a:ext cx="222882" cy="166082"/>
            </a:xfrm>
            <a:prstGeom prst="straightConnector1">
              <a:avLst/>
            </a:prstGeom>
            <a:ln>
              <a:solidFill>
                <a:schemeClr val="tx1"/>
              </a:solidFill>
              <a:headEnd type="none" w="med" len="med"/>
              <a:tailEnd type="none" w="med" len="med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pic>
          <p:nvPicPr>
            <p:cNvPr id="28" name="Picture 27" descr="A grey curved line in a black background&#10;&#10;Description automatically generated">
              <a:extLst>
                <a:ext uri="{FF2B5EF4-FFF2-40B4-BE49-F238E27FC236}">
                  <a16:creationId xmlns:a16="http://schemas.microsoft.com/office/drawing/2014/main" id="{DF81CE51-8BA7-39F5-EFE5-5BF0D2FCBEF3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hqprint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 rot="1006840">
              <a:off x="8221109" y="3197771"/>
              <a:ext cx="1700619" cy="76363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5012943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6806B5-9F58-40AF-BFAB-E7D8855407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681" y="1662961"/>
            <a:ext cx="10589894" cy="3227821"/>
          </a:xfrm>
        </p:spPr>
        <p:txBody>
          <a:bodyPr/>
          <a:lstStyle/>
          <a:p>
            <a:pPr>
              <a:buSzPct val="100000"/>
            </a:pP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To report updated results in BCMA-naive patients &gt;2 years after the last patient was initially dosed in MagnetisMM-3 on January 7, 2022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B5A66D94-8E50-D843-9D80-9D4557BF22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0F928F56-159B-3763-E43D-AB464E80473F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2" y="6309360"/>
            <a:ext cx="11220449" cy="230832"/>
          </a:xfrm>
        </p:spPr>
        <p:txBody>
          <a:bodyPr/>
          <a:lstStyle/>
          <a:p>
            <a:r>
              <a:rPr lang="en-US" dirty="0"/>
              <a:t>BCMA=B-cell maturation antigen</a:t>
            </a:r>
          </a:p>
        </p:txBody>
      </p:sp>
    </p:spTree>
    <p:extLst>
      <p:ext uri="{BB962C8B-B14F-4D97-AF65-F5344CB8AC3E}">
        <p14:creationId xmlns:p14="http://schemas.microsoft.com/office/powerpoint/2010/main" val="28681716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Arrow: Right 5">
            <a:extLst>
              <a:ext uri="{FF2B5EF4-FFF2-40B4-BE49-F238E27FC236}">
                <a16:creationId xmlns:a16="http://schemas.microsoft.com/office/drawing/2014/main" id="{E14F49A8-41D3-D792-C158-08431AACD735}"/>
              </a:ext>
            </a:extLst>
          </p:cNvPr>
          <p:cNvSpPr/>
          <p:nvPr/>
        </p:nvSpPr>
        <p:spPr>
          <a:xfrm>
            <a:off x="6436751" y="3483027"/>
            <a:ext cx="235631" cy="322707"/>
          </a:xfrm>
          <a:prstGeom prst="rightArrow">
            <a:avLst/>
          </a:prstGeom>
          <a:solidFill>
            <a:srgbClr val="602167"/>
          </a:solidFill>
          <a:ln>
            <a:solidFill>
              <a:srgbClr val="602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891536C0-159F-0E48-94A6-5B9434C6DE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MagnetisMM-3 Study</a:t>
            </a:r>
            <a:endParaRPr lang="en-US" dirty="0"/>
          </a:p>
        </p:txBody>
      </p:sp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68048332-6A14-4E6C-B593-DE7EAF8702D1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2" y="5832306"/>
            <a:ext cx="11220449" cy="707886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sz="800" baseline="30000" dirty="0">
                <a:solidFill>
                  <a:schemeClr val="tx1"/>
                </a:solidFill>
              </a:rPr>
              <a:t>a </a:t>
            </a:r>
            <a:r>
              <a:rPr lang="en-US" sz="800" dirty="0">
                <a:solidFill>
                  <a:schemeClr val="tx1"/>
                </a:solidFill>
              </a:rPr>
              <a:t>Refractory was defined as disease progression while on therapy or within 60 days of last dose in any line, regardless of response; </a:t>
            </a:r>
            <a:r>
              <a:rPr lang="en-US" sz="800" spc="-30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b</a:t>
            </a:r>
            <a:r>
              <a:rPr lang="en-US" sz="800" b="1" spc="-30" baseline="30000" dirty="0">
                <a:solidFill>
                  <a:schemeClr val="tx1"/>
                </a:solidFill>
                <a:cs typeface="Times New Roman" panose="02020603050405020304" pitchFamily="18" charset="0"/>
              </a:rPr>
              <a:t> </a:t>
            </a:r>
            <a:r>
              <a:rPr lang="en-US" sz="800" dirty="0">
                <a:solidFill>
                  <a:schemeClr val="tx1"/>
                </a:solidFill>
              </a:rPr>
              <a:t>By BICR assessment per IMWG response criteria (</a:t>
            </a:r>
            <a:r>
              <a:rPr lang="en-US" sz="800" dirty="0">
                <a:solidFill>
                  <a:schemeClr val="tx1"/>
                </a:solidFill>
                <a:effectLst/>
                <a:ea typeface="Calibri" panose="020F0502020204030204" pitchFamily="34" charset="0"/>
              </a:rPr>
              <a:t>Kumar S, et al. Lancet Oncol 2016;17:e328-e346</a:t>
            </a:r>
            <a:r>
              <a:rPr lang="en-US" sz="800" dirty="0">
                <a:solidFill>
                  <a:schemeClr val="tx1"/>
                </a:solidFill>
              </a:rPr>
              <a:t>); </a:t>
            </a:r>
            <a:br>
              <a:rPr lang="en-US" sz="800" dirty="0">
                <a:solidFill>
                  <a:schemeClr val="tx1"/>
                </a:solidFill>
              </a:rPr>
            </a:br>
            <a:r>
              <a:rPr lang="en-US" sz="800" baseline="30000" dirty="0">
                <a:solidFill>
                  <a:schemeClr val="tx1"/>
                </a:solidFill>
              </a:rPr>
              <a:t>c </a:t>
            </a:r>
            <a:r>
              <a:rPr lang="en-US" sz="800" dirty="0">
                <a:solidFill>
                  <a:schemeClr val="tx1"/>
                </a:solidFill>
              </a:rPr>
              <a:t>By investigator assessment per IMWG response criteria</a:t>
            </a:r>
            <a:endParaRPr lang="en-US" sz="800" baseline="30000" dirty="0">
              <a:solidFill>
                <a:schemeClr val="tx1"/>
              </a:solidFill>
            </a:endParaRPr>
          </a:p>
          <a:p>
            <a:pPr>
              <a:spcBef>
                <a:spcPts val="0"/>
              </a:spcBef>
            </a:pPr>
            <a:r>
              <a:rPr lang="en-US" sz="800" dirty="0">
                <a:solidFill>
                  <a:schemeClr val="tx1"/>
                </a:solidFill>
              </a:rPr>
              <a:t>ADC=antibody drug conjugate; ANC=absolute neutrophil count; BCMA=B-cell maturation antigen; BICR=blinded independent central review; CAR-T=chimeric antigen receptor T cell; CR=complete response; ECOG PS=Eastern Cooperative Oncology Group performance status; IMWG=International Myeloma Working Group; MRD=minimal residual disease; ORR=objective response rate; OS=overall survival; PFS=progression-free survival; QW=once weekly; RRMM=relapsed or refractory multiple myeloma; SC=subcutaneous</a:t>
            </a:r>
            <a:r>
              <a:rPr lang="en-US" sz="800" dirty="0">
                <a:solidFill>
                  <a:schemeClr val="tx1"/>
                </a:solidFill>
                <a:highlight>
                  <a:srgbClr val="FFFF00"/>
                </a:highlight>
              </a:rPr>
              <a:t>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03BEFD0B-2505-214F-B35E-0B8023799FE5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461750" y="6332538"/>
            <a:ext cx="730250" cy="5254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lvl="0" algn="r"/>
            <a:fld id="{00000000-1234-1234-1234-123412341234}" type="slidenum">
              <a:rPr lang="en-US" smtClean="0"/>
              <a:pPr lvl="0" algn="r"/>
              <a:t>4</a:t>
            </a:fld>
            <a:endParaRPr 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31FC0C5-49D4-31AA-F1B4-CADEFD4FD39A}"/>
              </a:ext>
            </a:extLst>
          </p:cNvPr>
          <p:cNvSpPr txBox="1"/>
          <p:nvPr/>
        </p:nvSpPr>
        <p:spPr>
          <a:xfrm>
            <a:off x="3668487" y="4582927"/>
            <a:ext cx="3658587" cy="52322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92075" indent="-92075">
              <a:buFont typeface="Arial" panose="020B0604020202020204" pitchFamily="34" charset="0"/>
              <a:buChar char="•"/>
            </a:pP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</a:rPr>
              <a:t>Patients will be followed for </a:t>
            </a:r>
            <a:br>
              <a:rPr lang="en-US" sz="1400" dirty="0">
                <a:solidFill>
                  <a:schemeClr val="tx1"/>
                </a:solidFill>
                <a:ea typeface="Calibri" panose="020F0502020204030204" pitchFamily="34" charset="0"/>
              </a:rPr>
            </a:br>
            <a:r>
              <a:rPr lang="en-US" sz="1400" dirty="0">
                <a:solidFill>
                  <a:schemeClr val="tx1"/>
                </a:solidFill>
                <a:ea typeface="Calibri" panose="020F0502020204030204" pitchFamily="34" charset="0"/>
              </a:rPr>
              <a:t>≈2 years from enrollment 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E74B1C4B-C731-08D5-BB1B-643E716C47EA}"/>
              </a:ext>
            </a:extLst>
          </p:cNvPr>
          <p:cNvSpPr/>
          <p:nvPr/>
        </p:nvSpPr>
        <p:spPr>
          <a:xfrm>
            <a:off x="3698367" y="2789672"/>
            <a:ext cx="2730066" cy="1709420"/>
          </a:xfrm>
          <a:prstGeom prst="rect">
            <a:avLst/>
          </a:prstGeom>
          <a:solidFill>
            <a:srgbClr val="D8E0E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graphicFrame>
        <p:nvGraphicFramePr>
          <p:cNvPr id="15" name="Table 14">
            <a:extLst>
              <a:ext uri="{FF2B5EF4-FFF2-40B4-BE49-F238E27FC236}">
                <a16:creationId xmlns:a16="http://schemas.microsoft.com/office/drawing/2014/main" id="{935E14CA-48BA-5E29-8959-4A592DEFACFC}"/>
              </a:ext>
            </a:extLst>
          </p:cNvPr>
          <p:cNvGraphicFramePr>
            <a:graphicFrameLocks/>
          </p:cNvGraphicFramePr>
          <p:nvPr/>
        </p:nvGraphicFramePr>
        <p:xfrm>
          <a:off x="3733361" y="2819680"/>
          <a:ext cx="2667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193404341"/>
                    </a:ext>
                  </a:extLst>
                </a:gridCol>
              </a:tblGrid>
              <a:tr h="190499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Cohort A </a:t>
                      </a: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(N</a:t>
                      </a:r>
                      <a:r>
                        <a:rPr lang="en-GB" sz="1400" dirty="0"/>
                        <a:t>=123)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00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581019"/>
                  </a:ext>
                </a:extLst>
              </a:tr>
              <a:tr h="23622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No prior BCMA-directed treatment</a:t>
                      </a:r>
                      <a:endParaRPr lang="en-US" sz="1400" dirty="0"/>
                    </a:p>
                  </a:txBody>
                  <a:tcPr>
                    <a:lnL w="12700" cap="flat" cmpd="sng" algn="ctr">
                      <a:solidFill>
                        <a:srgbClr val="0000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7649"/>
                  </a:ext>
                </a:extLst>
              </a:tr>
            </a:tbl>
          </a:graphicData>
        </a:graphic>
      </p:graphicFrame>
      <p:graphicFrame>
        <p:nvGraphicFramePr>
          <p:cNvPr id="16" name="Table 14">
            <a:extLst>
              <a:ext uri="{FF2B5EF4-FFF2-40B4-BE49-F238E27FC236}">
                <a16:creationId xmlns:a16="http://schemas.microsoft.com/office/drawing/2014/main" id="{95D1E517-A577-061C-C766-3C606F4937B2}"/>
              </a:ext>
            </a:extLst>
          </p:cNvPr>
          <p:cNvGraphicFramePr>
            <a:graphicFrameLocks/>
          </p:cNvGraphicFramePr>
          <p:nvPr/>
        </p:nvGraphicFramePr>
        <p:xfrm>
          <a:off x="3732501" y="3645533"/>
          <a:ext cx="2667000" cy="822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667000">
                  <a:extLst>
                    <a:ext uri="{9D8B030D-6E8A-4147-A177-3AD203B41FA5}">
                      <a16:colId xmlns:a16="http://schemas.microsoft.com/office/drawing/2014/main" val="193404341"/>
                    </a:ext>
                  </a:extLst>
                </a:gridCol>
              </a:tblGrid>
              <a:tr h="228413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GB" sz="1400" dirty="0">
                          <a:solidFill>
                            <a:schemeClr val="bg1"/>
                          </a:solidFill>
                        </a:rPr>
                        <a:t>Cohort B (N=64)</a:t>
                      </a:r>
                      <a:endParaRPr lang="en-US" sz="1400" b="1" dirty="0">
                        <a:solidFill>
                          <a:schemeClr val="bg1"/>
                        </a:solidFill>
                      </a:endParaRPr>
                    </a:p>
                  </a:txBody>
                  <a:tcPr>
                    <a:lnL w="12700" cap="flat" cmpd="sng" algn="ctr">
                      <a:solidFill>
                        <a:srgbClr val="0000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00C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74581019"/>
                  </a:ext>
                </a:extLst>
              </a:tr>
              <a:tr h="325350">
                <a:tc>
                  <a:txBody>
                    <a:bodyPr/>
                    <a:lstStyle/>
                    <a:p>
                      <a:pPr algn="ctr"/>
                      <a:r>
                        <a:rPr lang="en-GB" sz="1400" dirty="0"/>
                        <a:t>Prior BCMA-directed ADC or CAR-T</a:t>
                      </a:r>
                    </a:p>
                  </a:txBody>
                  <a:tcPr>
                    <a:lnL w="12700" cap="flat" cmpd="sng" algn="ctr">
                      <a:solidFill>
                        <a:srgbClr val="0000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C9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E0E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7457649"/>
                  </a:ext>
                </a:extLst>
              </a:tr>
            </a:tbl>
          </a:graphicData>
        </a:graphic>
      </p:graphicFrame>
      <p:sp>
        <p:nvSpPr>
          <p:cNvPr id="17" name="Rectangle 16">
            <a:extLst>
              <a:ext uri="{FF2B5EF4-FFF2-40B4-BE49-F238E27FC236}">
                <a16:creationId xmlns:a16="http://schemas.microsoft.com/office/drawing/2014/main" id="{18F1B3CA-D0BE-19E5-65D9-EDCD9DD8B579}"/>
              </a:ext>
            </a:extLst>
          </p:cNvPr>
          <p:cNvSpPr/>
          <p:nvPr/>
        </p:nvSpPr>
        <p:spPr>
          <a:xfrm>
            <a:off x="9050062" y="1910036"/>
            <a:ext cx="2859997" cy="3731168"/>
          </a:xfrm>
          <a:prstGeom prst="rect">
            <a:avLst/>
          </a:prstGeom>
          <a:solidFill>
            <a:srgbClr val="D8E0E9"/>
          </a:solidFill>
          <a:ln w="12700">
            <a:solidFill>
              <a:srgbClr val="000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A8EFBED-4626-AA66-B77F-C5FF735D48B3}"/>
              </a:ext>
            </a:extLst>
          </p:cNvPr>
          <p:cNvSpPr txBox="1"/>
          <p:nvPr/>
        </p:nvSpPr>
        <p:spPr>
          <a:xfrm>
            <a:off x="8978409" y="2266583"/>
            <a:ext cx="2944948" cy="245323"/>
          </a:xfrm>
          <a:prstGeom prst="rect">
            <a:avLst/>
          </a:prstGeom>
          <a:ln w="12700">
            <a:noFill/>
          </a:ln>
        </p:spPr>
        <p:txBody>
          <a:bodyPr vert="horz" wrap="square" lIns="91440" tIns="45720" rIns="91440" bIns="45720" rtlCol="0">
            <a:noAutofit/>
          </a:bodyPr>
          <a:lstStyle/>
          <a:p>
            <a:pPr marL="93663" marR="0" lvl="0" indent="84138" algn="l" defTabSz="1074738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/>
                <a:sym typeface="Arial"/>
              </a:rPr>
              <a:t>ORR by BICR</a:t>
            </a:r>
            <a:r>
              <a:rPr kumimoji="0" lang="en-US" sz="1400" b="1" i="0" u="none" strike="noStrike" kern="0" cap="none" spc="-30" normalizeH="0" baseline="30000" noProof="0" dirty="0">
                <a:ln>
                  <a:noFill/>
                </a:ln>
                <a:solidFill>
                  <a:schemeClr val="tx1"/>
                </a:solidFill>
                <a:uLnTx/>
                <a:uFillTx/>
                <a:cs typeface="Times New Roman" panose="02020603050405020304" pitchFamily="18" charset="0"/>
                <a:sym typeface="Arial"/>
              </a:rPr>
              <a:t>b</a:t>
            </a:r>
            <a:endParaRPr lang="en-US" sz="1400" baseline="30000" dirty="0">
              <a:solidFill>
                <a:schemeClr val="tx1"/>
              </a:solidFill>
              <a:cs typeface="Arial"/>
            </a:endParaRPr>
          </a:p>
          <a:p>
            <a:pPr algn="l"/>
            <a:endParaRPr lang="en-US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44DEFA85-6E08-8C45-2D32-70E8276EA4E9}"/>
              </a:ext>
            </a:extLst>
          </p:cNvPr>
          <p:cNvSpPr/>
          <p:nvPr/>
        </p:nvSpPr>
        <p:spPr>
          <a:xfrm>
            <a:off x="9050062" y="1910038"/>
            <a:ext cx="2859997" cy="322261"/>
          </a:xfrm>
          <a:prstGeom prst="rect">
            <a:avLst/>
          </a:prstGeom>
          <a:solidFill>
            <a:srgbClr val="0000C9"/>
          </a:solidFill>
          <a:ln w="12700">
            <a:solidFill>
              <a:srgbClr val="18285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a typeface="TimesNewRoman"/>
                <a:cs typeface="Times New Roman" panose="02020603050405020304" pitchFamily="18" charset="0"/>
              </a:rPr>
              <a:t>Primary endpoint</a:t>
            </a:r>
            <a:endParaRPr lang="en-US" sz="1400" b="1" dirty="0">
              <a:solidFill>
                <a:schemeClr val="bg1"/>
              </a:solidFill>
              <a:effectLst/>
              <a:ea typeface="TimesNewRoman"/>
              <a:cs typeface="Times New Roman" panose="02020603050405020304" pitchFamily="18" charset="0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ED1EFE7-F060-53FA-D428-EA76FD5EAD07}"/>
              </a:ext>
            </a:extLst>
          </p:cNvPr>
          <p:cNvSpPr/>
          <p:nvPr/>
        </p:nvSpPr>
        <p:spPr>
          <a:xfrm>
            <a:off x="9050062" y="2540902"/>
            <a:ext cx="2859997" cy="322261"/>
          </a:xfrm>
          <a:prstGeom prst="rect">
            <a:avLst/>
          </a:prstGeom>
          <a:solidFill>
            <a:srgbClr val="0000C9"/>
          </a:solidFill>
          <a:ln w="12700">
            <a:solidFill>
              <a:srgbClr val="18285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>
                <a:solidFill>
                  <a:schemeClr val="bg1"/>
                </a:solidFill>
                <a:ea typeface="TimesNewRoman"/>
                <a:cs typeface="Times New Roman" panose="02020603050405020304" pitchFamily="18" charset="0"/>
              </a:rPr>
              <a:t>Secondary endpoints</a:t>
            </a:r>
            <a:endParaRPr lang="en-US" sz="1400" b="1" dirty="0">
              <a:solidFill>
                <a:schemeClr val="bg1"/>
              </a:solidFill>
              <a:effectLst/>
              <a:ea typeface="TimesNewRoman"/>
              <a:cs typeface="Times New Roman" panose="02020603050405020304" pitchFamily="18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DB2E5BC-7243-7268-4328-D43BA53D9CEC}"/>
              </a:ext>
            </a:extLst>
          </p:cNvPr>
          <p:cNvSpPr txBox="1"/>
          <p:nvPr/>
        </p:nvSpPr>
        <p:spPr>
          <a:xfrm>
            <a:off x="9021131" y="2845701"/>
            <a:ext cx="2837664" cy="2795503"/>
          </a:xfrm>
          <a:prstGeom prst="rect">
            <a:avLst/>
          </a:prstGeom>
          <a:ln w="12700">
            <a:noFill/>
          </a:ln>
        </p:spPr>
        <p:txBody>
          <a:bodyPr vert="horz" wrap="square" lIns="91440" tIns="45720" rIns="0" bIns="45720" rtlCol="0">
            <a:noAutofit/>
          </a:bodyPr>
          <a:lstStyle/>
          <a:p>
            <a:pPr marL="93663" marR="0" lvl="0" indent="84138" algn="l" defTabSz="1074738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/>
                <a:sym typeface="Arial"/>
              </a:rPr>
              <a:t>Duration of response</a:t>
            </a:r>
            <a:r>
              <a:rPr lang="en-US" sz="1400" spc="-30" baseline="30000" dirty="0">
                <a:solidFill>
                  <a:schemeClr val="tx1"/>
                </a:solidFill>
                <a:effectLst/>
                <a:ea typeface="TimesNewRoman"/>
                <a:cs typeface="Times New Roman" panose="02020603050405020304" pitchFamily="18" charset="0"/>
              </a:rPr>
              <a:t>b,c</a:t>
            </a:r>
            <a:endParaRPr kumimoji="0" lang="en-US" sz="1400" i="0" u="none" strike="noStrike" kern="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/>
              <a:sym typeface="Arial"/>
            </a:endParaRPr>
          </a:p>
          <a:p>
            <a:pPr marL="93663" indent="84138" defTabSz="1074738">
              <a:spcBef>
                <a:spcPts val="50"/>
              </a:spcBef>
              <a:buClr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/>
                <a:sym typeface="Arial"/>
              </a:rPr>
              <a:t>CR rate</a:t>
            </a:r>
            <a:r>
              <a:rPr lang="en-US" sz="1400" spc="-30" baseline="30000" dirty="0">
                <a:solidFill>
                  <a:schemeClr val="tx1"/>
                </a:solidFill>
                <a:effectLst/>
                <a:ea typeface="TimesNewRoman"/>
                <a:cs typeface="Times New Roman" panose="02020603050405020304" pitchFamily="18" charset="0"/>
              </a:rPr>
              <a:t>b,c</a:t>
            </a:r>
          </a:p>
          <a:p>
            <a:pPr marL="93663" indent="84138" defTabSz="1074738">
              <a:spcBef>
                <a:spcPts val="50"/>
              </a:spcBef>
              <a:buClr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/>
                <a:sym typeface="Arial"/>
              </a:rPr>
              <a:t>ORR</a:t>
            </a:r>
            <a:r>
              <a:rPr lang="en-US" sz="1400" spc="-30" baseline="30000" dirty="0">
                <a:solidFill>
                  <a:schemeClr val="tx1"/>
                </a:solidFill>
                <a:effectLst/>
                <a:ea typeface="TimesNewRoman"/>
                <a:cs typeface="Times New Roman" panose="02020603050405020304" pitchFamily="18" charset="0"/>
              </a:rPr>
              <a:t>c</a:t>
            </a:r>
            <a:endParaRPr kumimoji="0" lang="en-US" sz="1400" i="0" u="none" strike="noStrike" kern="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/>
              <a:sym typeface="Arial"/>
            </a:endParaRPr>
          </a:p>
          <a:p>
            <a:pPr marL="177800" indent="-84138" defTabSz="1074738">
              <a:spcBef>
                <a:spcPts val="50"/>
              </a:spcBef>
              <a:buClrTx/>
              <a:buFont typeface="Arial" panose="020B0604020202020204" pitchFamily="34" charset="0"/>
              <a:buChar char="•"/>
              <a:tabLst>
                <a:tab pos="177800" algn="l"/>
              </a:tabLst>
              <a:defRPr/>
            </a:pPr>
            <a:r>
              <a:rPr lang="en-US" sz="1400" dirty="0">
                <a:solidFill>
                  <a:schemeClr val="tx1"/>
                </a:solidFill>
                <a:cs typeface="Arial"/>
              </a:rPr>
              <a:t>ORR by baseline extramedullary disease </a:t>
            </a:r>
            <a:r>
              <a:rPr lang="en-US" sz="1400" dirty="0">
                <a:solidFill>
                  <a:schemeClr val="tx1">
                    <a:lumMod val="95000"/>
                    <a:lumOff val="5000"/>
                  </a:schemeClr>
                </a:solidFill>
                <a:cs typeface="Arial"/>
              </a:rPr>
              <a:t>status</a:t>
            </a:r>
            <a:r>
              <a:rPr lang="en-US" sz="1400" spc="-30" baseline="30000" dirty="0">
                <a:solidFill>
                  <a:schemeClr val="tx1">
                    <a:lumMod val="95000"/>
                    <a:lumOff val="5000"/>
                  </a:schemeClr>
                </a:solidFill>
                <a:effectLst/>
                <a:ea typeface="TimesNewRoman"/>
                <a:cs typeface="Times New Roman" panose="02020603050405020304" pitchFamily="18" charset="0"/>
              </a:rPr>
              <a:t>b</a:t>
            </a:r>
            <a:endParaRPr kumimoji="0" lang="en-US" sz="1400" i="0" u="none" strike="noStrike" kern="0" cap="none" spc="0" normalizeH="0" noProof="0" dirty="0">
              <a:ln>
                <a:noFill/>
              </a:ln>
              <a:solidFill>
                <a:schemeClr val="tx1">
                  <a:lumMod val="95000"/>
                  <a:lumOff val="5000"/>
                </a:schemeClr>
              </a:solidFill>
              <a:effectLst/>
              <a:uLnTx/>
              <a:uFillTx/>
              <a:cs typeface="Arial"/>
              <a:sym typeface="Arial"/>
            </a:endParaRPr>
          </a:p>
          <a:p>
            <a:pPr marL="93663" indent="84138" defTabSz="1074738">
              <a:spcBef>
                <a:spcPts val="50"/>
              </a:spcBef>
              <a:buClr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/>
                <a:sym typeface="Arial"/>
              </a:rPr>
              <a:t>Duration of CR</a:t>
            </a:r>
            <a:r>
              <a:rPr lang="en-US" sz="1400" spc="-30" baseline="30000" dirty="0">
                <a:solidFill>
                  <a:schemeClr val="tx1"/>
                </a:solidFill>
                <a:effectLst/>
                <a:ea typeface="TimesNewRoman"/>
                <a:cs typeface="Times New Roman" panose="02020603050405020304" pitchFamily="18" charset="0"/>
              </a:rPr>
              <a:t>b,c</a:t>
            </a:r>
            <a:endParaRPr kumimoji="0" lang="en-US" sz="1400" i="0" u="none" strike="noStrike" kern="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/>
              <a:sym typeface="Arial"/>
            </a:endParaRPr>
          </a:p>
          <a:p>
            <a:pPr marL="93663" indent="84138" defTabSz="1074738">
              <a:spcBef>
                <a:spcPts val="50"/>
              </a:spcBef>
              <a:buClr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n-US" sz="1400" dirty="0">
                <a:solidFill>
                  <a:schemeClr val="tx1"/>
                </a:solidFill>
                <a:cs typeface="Arial"/>
              </a:rPr>
              <a:t>Time to </a:t>
            </a:r>
            <a:r>
              <a:rPr lang="en-US" sz="1400" dirty="0" err="1">
                <a:solidFill>
                  <a:schemeClr val="tx1"/>
                </a:solidFill>
                <a:cs typeface="Arial"/>
              </a:rPr>
              <a:t>response</a:t>
            </a:r>
            <a:r>
              <a:rPr lang="en-US" sz="1400" spc="-30" baseline="30000" dirty="0" err="1">
                <a:solidFill>
                  <a:schemeClr val="tx1"/>
                </a:solidFill>
                <a:effectLst/>
                <a:ea typeface="TimesNewRoman"/>
                <a:cs typeface="Times New Roman" panose="02020603050405020304" pitchFamily="18" charset="0"/>
              </a:rPr>
              <a:t>b,c</a:t>
            </a:r>
            <a:endParaRPr kumimoji="0" lang="en-US" sz="1400" i="0" u="none" strike="noStrike" kern="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/>
              <a:sym typeface="Arial"/>
            </a:endParaRPr>
          </a:p>
          <a:p>
            <a:pPr marL="93663" marR="0" lvl="0" indent="84138" algn="l" defTabSz="1074738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sz="140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/>
                <a:sym typeface="Arial"/>
              </a:rPr>
              <a:t>PFS</a:t>
            </a:r>
            <a:r>
              <a:rPr lang="en-US" sz="1400" spc="-30" baseline="30000" dirty="0">
                <a:solidFill>
                  <a:schemeClr val="tx1"/>
                </a:solidFill>
                <a:effectLst/>
                <a:ea typeface="TimesNewRoman"/>
                <a:cs typeface="Times New Roman" panose="02020603050405020304" pitchFamily="18" charset="0"/>
              </a:rPr>
              <a:t>b,c</a:t>
            </a:r>
            <a:endParaRPr kumimoji="0" lang="en-US" sz="1400" i="0" u="none" strike="noStrike" kern="0" cap="none" spc="0" normalizeH="0" baseline="3000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cs typeface="Arial"/>
              <a:sym typeface="Arial"/>
            </a:endParaRPr>
          </a:p>
          <a:p>
            <a:pPr marL="93663" indent="84138" defTabSz="1074738">
              <a:spcBef>
                <a:spcPts val="50"/>
              </a:spcBef>
              <a:buClr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lang="en-US" sz="1400" dirty="0">
                <a:solidFill>
                  <a:schemeClr val="tx1"/>
                </a:solidFill>
                <a:cs typeface="Arial"/>
              </a:rPr>
              <a:t>MRD negativity rate</a:t>
            </a:r>
          </a:p>
          <a:p>
            <a:pPr marL="93663" marR="0" lvl="0" indent="84138" algn="l" defTabSz="1074738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/>
                <a:sym typeface="Arial"/>
              </a:rPr>
              <a:t>OS</a:t>
            </a:r>
          </a:p>
          <a:p>
            <a:pPr marL="93663" marR="0" lvl="0" indent="84138" algn="l" defTabSz="1074738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/>
                <a:sym typeface="Arial"/>
              </a:rPr>
              <a:t>Safety</a:t>
            </a:r>
          </a:p>
          <a:p>
            <a:pPr marL="93663" marR="0" lvl="0" indent="84138" algn="l" defTabSz="1074738" rtl="0" eaLnBrk="1" fontAlgn="auto" latinLnBrk="0" hangingPunct="1">
              <a:lnSpc>
                <a:spcPct val="100000"/>
              </a:lnSpc>
              <a:spcBef>
                <a:spcPts val="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>
                <a:tab pos="0" algn="l"/>
              </a:tabLst>
              <a:defRPr/>
            </a:pPr>
            <a:r>
              <a:rPr kumimoji="0" lang="en-US" sz="1400" b="0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cs typeface="Arial"/>
                <a:sym typeface="Arial"/>
              </a:rPr>
              <a:t>Pharmacokinetics</a:t>
            </a:r>
          </a:p>
        </p:txBody>
      </p:sp>
      <p:sp>
        <p:nvSpPr>
          <p:cNvPr id="24" name="Arrow: Right 23">
            <a:extLst>
              <a:ext uri="{FF2B5EF4-FFF2-40B4-BE49-F238E27FC236}">
                <a16:creationId xmlns:a16="http://schemas.microsoft.com/office/drawing/2014/main" id="{08CE2B14-302F-FCAA-785A-5B67E46714CB}"/>
              </a:ext>
            </a:extLst>
          </p:cNvPr>
          <p:cNvSpPr/>
          <p:nvPr/>
        </p:nvSpPr>
        <p:spPr>
          <a:xfrm>
            <a:off x="8834209" y="3483027"/>
            <a:ext cx="195884" cy="322707"/>
          </a:xfrm>
          <a:prstGeom prst="rightArrow">
            <a:avLst/>
          </a:prstGeom>
          <a:solidFill>
            <a:srgbClr val="602167"/>
          </a:solidFill>
          <a:ln>
            <a:solidFill>
              <a:srgbClr val="602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61004194-188F-07E3-B5D5-C199DC6A41A9}"/>
              </a:ext>
            </a:extLst>
          </p:cNvPr>
          <p:cNvSpPr/>
          <p:nvPr/>
        </p:nvSpPr>
        <p:spPr>
          <a:xfrm>
            <a:off x="117903" y="2320815"/>
            <a:ext cx="3304111" cy="2741549"/>
          </a:xfrm>
          <a:prstGeom prst="rect">
            <a:avLst/>
          </a:prstGeom>
          <a:solidFill>
            <a:srgbClr val="D8E0E9"/>
          </a:solidFill>
          <a:ln w="12700">
            <a:solidFill>
              <a:srgbClr val="0000C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7" name="Rectangle 26">
            <a:extLst>
              <a:ext uri="{FF2B5EF4-FFF2-40B4-BE49-F238E27FC236}">
                <a16:creationId xmlns:a16="http://schemas.microsoft.com/office/drawing/2014/main" id="{6B374469-2A80-E31E-CB03-7438D8BD35D5}"/>
              </a:ext>
            </a:extLst>
          </p:cNvPr>
          <p:cNvSpPr/>
          <p:nvPr/>
        </p:nvSpPr>
        <p:spPr>
          <a:xfrm>
            <a:off x="117903" y="2312458"/>
            <a:ext cx="3298431" cy="324000"/>
          </a:xfrm>
          <a:prstGeom prst="rect">
            <a:avLst/>
          </a:prstGeom>
          <a:solidFill>
            <a:srgbClr val="0000C9"/>
          </a:solidFill>
          <a:ln w="12700">
            <a:solidFill>
              <a:srgbClr val="182853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400" b="1" dirty="0"/>
              <a:t>Patients with RRMM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0195531B-402B-DC12-2A88-98EB9DBFDDBA}"/>
              </a:ext>
            </a:extLst>
          </p:cNvPr>
          <p:cNvSpPr txBox="1"/>
          <p:nvPr/>
        </p:nvSpPr>
        <p:spPr>
          <a:xfrm>
            <a:off x="214149" y="2866790"/>
            <a:ext cx="1588059" cy="363983"/>
          </a:xfrm>
          <a:prstGeom prst="rect">
            <a:avLst/>
          </a:prstGeom>
        </p:spPr>
        <p:txBody>
          <a:bodyPr vert="horz" wrap="square" lIns="91440" tIns="45720" rIns="91440" bIns="45720" rtlCol="0">
            <a:noAutofit/>
          </a:bodyPr>
          <a:lstStyle/>
          <a:p>
            <a:pPr algn="l"/>
            <a:endParaRPr lang="en-US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1D83C0C-F0C2-CD12-8823-D03E135CBB4D}"/>
              </a:ext>
            </a:extLst>
          </p:cNvPr>
          <p:cNvSpPr txBox="1"/>
          <p:nvPr/>
        </p:nvSpPr>
        <p:spPr>
          <a:xfrm>
            <a:off x="173809" y="2659591"/>
            <a:ext cx="3220251" cy="2346960"/>
          </a:xfrm>
          <a:prstGeom prst="rect">
            <a:avLst/>
          </a:prstGeom>
          <a:solidFill>
            <a:srgbClr val="D8E0E9"/>
          </a:solidFill>
        </p:spPr>
        <p:txBody>
          <a:bodyPr vert="horz" wrap="square" lIns="91440" tIns="45720" rIns="91440" bIns="45720" rtlCol="0">
            <a:noAutofit/>
          </a:bodyPr>
          <a:lstStyle/>
          <a:p>
            <a:pPr>
              <a:spcBef>
                <a:spcPts val="50"/>
              </a:spcBef>
            </a:pPr>
            <a:r>
              <a:rPr lang="en-US" sz="1400" b="1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Key inclusion criteria</a:t>
            </a:r>
          </a:p>
          <a:p>
            <a:pPr marL="93663" indent="-93663" algn="l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93663" algn="l"/>
              </a:tabLst>
            </a:pPr>
            <a:r>
              <a:rPr lang="en-US" sz="1400" dirty="0">
                <a:latin typeface="+mn-lt"/>
                <a:cs typeface="Arial" panose="020B0604020202020204" pitchFamily="34" charset="0"/>
              </a:rPr>
              <a:t>Refractory to ≥1 each of the following: proteasome inhibitor, immunomodulatory drug, and anti-CD38 antibody</a:t>
            </a:r>
            <a:r>
              <a:rPr lang="en-US" sz="1400" baseline="30000" dirty="0">
                <a:latin typeface="+mn-lt"/>
                <a:cs typeface="Arial" panose="020B0604020202020204" pitchFamily="34" charset="0"/>
              </a:rPr>
              <a:t>a</a:t>
            </a:r>
          </a:p>
          <a:p>
            <a:pPr marL="93663" indent="-93663" algn="l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93663" algn="l"/>
              </a:tabLst>
            </a:pPr>
            <a:r>
              <a:rPr lang="en-US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ECOG PS ≤2</a:t>
            </a:r>
          </a:p>
          <a:p>
            <a:pPr marL="93663" indent="-93663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93663" algn="l"/>
              </a:tabLst>
            </a:pPr>
            <a:r>
              <a:rPr lang="en-US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Creatinine clearance ≥30 mL/min</a:t>
            </a:r>
          </a:p>
          <a:p>
            <a:pPr marL="93663" indent="-93663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93663" algn="l"/>
              </a:tabLst>
            </a:pPr>
            <a:r>
              <a:rPr lang="en-US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Platelets ≥25 × 10</a:t>
            </a:r>
            <a:r>
              <a:rPr lang="en-US" sz="1400" baseline="30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9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/L</a:t>
            </a:r>
          </a:p>
          <a:p>
            <a:pPr marL="93663" indent="-93663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93663" algn="l"/>
              </a:tabLst>
            </a:pPr>
            <a:r>
              <a:rPr lang="en-US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ANC ≥1.0 × 10</a:t>
            </a:r>
            <a:r>
              <a:rPr lang="en-US" sz="1400" baseline="300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9</a:t>
            </a:r>
            <a:r>
              <a:rPr lang="en-US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/L</a:t>
            </a:r>
          </a:p>
          <a:p>
            <a:pPr marL="93663" indent="-93663">
              <a:spcBef>
                <a:spcPts val="50"/>
              </a:spcBef>
              <a:spcAft>
                <a:spcPts val="100"/>
              </a:spcAft>
              <a:buFont typeface="Arial" panose="020B0604020202020204" pitchFamily="34" charset="0"/>
              <a:buChar char="•"/>
              <a:tabLst>
                <a:tab pos="93663" algn="l"/>
              </a:tabLst>
            </a:pPr>
            <a:r>
              <a:rPr lang="en-US" sz="1400" dirty="0">
                <a:solidFill>
                  <a:schemeClr val="tx1"/>
                </a:solidFill>
                <a:latin typeface="+mn-lt"/>
                <a:cs typeface="Arial" panose="020B0604020202020204" pitchFamily="34" charset="0"/>
              </a:rPr>
              <a:t>Hemoglobin ≥8 g/dL</a:t>
            </a:r>
            <a:endParaRPr lang="en-US" sz="1400" dirty="0">
              <a:latin typeface="+mn-lt"/>
            </a:endParaRPr>
          </a:p>
          <a:p>
            <a:pPr algn="l"/>
            <a:endParaRPr lang="en-US" sz="1100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31" name="Arrow: Right 30">
            <a:extLst>
              <a:ext uri="{FF2B5EF4-FFF2-40B4-BE49-F238E27FC236}">
                <a16:creationId xmlns:a16="http://schemas.microsoft.com/office/drawing/2014/main" id="{D159DB30-71F1-4CC5-3338-BDF1FDEBCBD4}"/>
              </a:ext>
            </a:extLst>
          </p:cNvPr>
          <p:cNvSpPr/>
          <p:nvPr/>
        </p:nvSpPr>
        <p:spPr>
          <a:xfrm>
            <a:off x="3439162" y="3483028"/>
            <a:ext cx="227779" cy="322707"/>
          </a:xfrm>
          <a:prstGeom prst="rightArrow">
            <a:avLst/>
          </a:prstGeom>
          <a:solidFill>
            <a:srgbClr val="602167"/>
          </a:solidFill>
          <a:ln>
            <a:solidFill>
              <a:srgbClr val="602167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429F48CE-0468-6449-B97D-319342BCBEF7}"/>
              </a:ext>
            </a:extLst>
          </p:cNvPr>
          <p:cNvSpPr txBox="1"/>
          <p:nvPr/>
        </p:nvSpPr>
        <p:spPr>
          <a:xfrm>
            <a:off x="6707278" y="3209215"/>
            <a:ext cx="2121465" cy="838200"/>
          </a:xfrm>
          <a:prstGeom prst="rect">
            <a:avLst/>
          </a:prstGeom>
          <a:solidFill>
            <a:srgbClr val="0000C9"/>
          </a:solidFill>
          <a:ln>
            <a:solidFill>
              <a:srgbClr val="0000C9"/>
            </a:solidFill>
          </a:ln>
        </p:spPr>
        <p:txBody>
          <a:bodyPr vert="horz" wrap="square" lIns="91440" tIns="45720" rIns="91440" bIns="45720" rtlCol="0">
            <a:noAutofit/>
          </a:bodyPr>
          <a:lstStyle/>
          <a:p>
            <a:pPr algn="ctr"/>
            <a:endParaRPr lang="en-US" sz="1200" b="1" spc="-30" dirty="0">
              <a:solidFill>
                <a:schemeClr val="bg1"/>
              </a:solidFill>
              <a:ea typeface="TimesNewRoman"/>
              <a:cs typeface="Times New Roman" panose="02020603050405020304" pitchFamily="18" charset="0"/>
            </a:endParaRPr>
          </a:p>
          <a:p>
            <a:pPr algn="ctr"/>
            <a:r>
              <a:rPr lang="en-US" sz="1400" b="1" spc="-30" dirty="0">
                <a:solidFill>
                  <a:schemeClr val="bg1"/>
                </a:solidFill>
                <a:ea typeface="TimesNewRoman"/>
                <a:cs typeface="Times New Roman" panose="02020603050405020304" pitchFamily="18" charset="0"/>
              </a:rPr>
              <a:t>E</a:t>
            </a:r>
            <a:r>
              <a:rPr lang="en-US" sz="1400" b="1" spc="-30" dirty="0">
                <a:solidFill>
                  <a:schemeClr val="bg1"/>
                </a:solidFill>
                <a:effectLst/>
                <a:ea typeface="TimesNewRoman"/>
                <a:cs typeface="Times New Roman" panose="02020603050405020304" pitchFamily="18" charset="0"/>
              </a:rPr>
              <a:t>lranatamab 76 mg SC QW on a 28-day cycle</a:t>
            </a:r>
            <a:endParaRPr lang="en-US" sz="1400" b="1" spc="-30" baseline="30000" dirty="0">
              <a:solidFill>
                <a:schemeClr val="bg1"/>
              </a:solidFill>
              <a:effectLst/>
              <a:ea typeface="TimesNewRoman"/>
              <a:cs typeface="Times New Roman" panose="02020603050405020304" pitchFamily="18" charset="0"/>
            </a:endParaRPr>
          </a:p>
        </p:txBody>
      </p:sp>
      <p:sp>
        <p:nvSpPr>
          <p:cNvPr id="30" name="Content Placeholder 1">
            <a:extLst>
              <a:ext uri="{FF2B5EF4-FFF2-40B4-BE49-F238E27FC236}">
                <a16:creationId xmlns:a16="http://schemas.microsoft.com/office/drawing/2014/main" id="{06562C8D-CF49-4AA6-BCE3-49C04D737D53}"/>
              </a:ext>
            </a:extLst>
          </p:cNvPr>
          <p:cNvSpPr txBox="1">
            <a:spLocks/>
          </p:cNvSpPr>
          <p:nvPr/>
        </p:nvSpPr>
        <p:spPr>
          <a:xfrm>
            <a:off x="487680" y="1680914"/>
            <a:ext cx="8894444" cy="35341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228600" marR="0" lvl="0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•"/>
              <a:defRPr sz="2000" b="0" i="0" u="none" strike="noStrike" cap="none">
                <a:solidFill>
                  <a:srgbClr val="000000"/>
                </a:solidFill>
                <a:latin typeface="+mn-lt"/>
                <a:ea typeface="Helvetica" pitchFamily="2" charset="0"/>
                <a:cs typeface="Arial"/>
                <a:sym typeface="Arial"/>
              </a:defRPr>
            </a:lvl1pPr>
            <a:lvl2pPr marL="502920" marR="0" lvl="1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anose="020B0604020202020204" pitchFamily="34" charset="0"/>
              <a:buChar char="–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777240" marR="0" lvl="2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051560" marR="0" lvl="3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-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280160" marR="0" lvl="4" indent="-228600" algn="l" rtl="0">
              <a:lnSpc>
                <a:spcPct val="100000"/>
              </a:lnSpc>
              <a:spcBef>
                <a:spcPts val="600"/>
              </a:spcBef>
              <a:spcAft>
                <a:spcPts val="0"/>
              </a:spcAft>
              <a:buClr>
                <a:schemeClr val="tx1">
                  <a:lumMod val="75000"/>
                  <a:lumOff val="25000"/>
                </a:schemeClr>
              </a:buClr>
              <a:buFont typeface="Arial" panose="020B0604020202020204" pitchFamily="34" charset="0"/>
              <a:buChar char="•"/>
              <a:defRPr sz="20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867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en-US" sz="1600" dirty="0">
                <a:ea typeface="Calibri" panose="020F0502020204030204" pitchFamily="34" charset="0"/>
              </a:rPr>
              <a:t>MagnetisMM-3 is an o</a:t>
            </a:r>
            <a:r>
              <a:rPr lang="en-US" sz="1600" dirty="0">
                <a:effectLst/>
                <a:ea typeface="Calibri" panose="020F0502020204030204" pitchFamily="34" charset="0"/>
              </a:rPr>
              <a:t>pen-label, multicenter, nonrandomized, phase 2 study</a:t>
            </a:r>
          </a:p>
        </p:txBody>
      </p:sp>
      <p:sp>
        <p:nvSpPr>
          <p:cNvPr id="25" name="Rectangle 24">
            <a:extLst>
              <a:ext uri="{FF2B5EF4-FFF2-40B4-BE49-F238E27FC236}">
                <a16:creationId xmlns:a16="http://schemas.microsoft.com/office/drawing/2014/main" id="{3C234570-5CF5-CF96-39BA-E03C2B98CD89}"/>
              </a:ext>
            </a:extLst>
          </p:cNvPr>
          <p:cNvSpPr/>
          <p:nvPr/>
        </p:nvSpPr>
        <p:spPr>
          <a:xfrm>
            <a:off x="3732501" y="2804270"/>
            <a:ext cx="2684281" cy="823009"/>
          </a:xfrm>
          <a:prstGeom prst="rect">
            <a:avLst/>
          </a:prstGeom>
          <a:noFill/>
          <a:ln w="28575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01826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2BAC3DE4-EA4D-95D8-9245-3A19EEA7A0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2800" dirty="0"/>
              <a:t>MagnetisMM-3: Elranatamab Dosing Schedule</a:t>
            </a:r>
            <a:endParaRPr lang="en-US" dirty="0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19C5D52F-CF8B-F840-C19B-7C15B25801AD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2" y="6150342"/>
            <a:ext cx="11220449" cy="389850"/>
          </a:xfrm>
        </p:spPr>
        <p:txBody>
          <a:bodyPr/>
          <a:lstStyle/>
          <a:p>
            <a:r>
              <a:rPr lang="en-US" sz="800" baseline="30000" dirty="0"/>
              <a:t>a</a:t>
            </a:r>
            <a:r>
              <a:rPr lang="en-US" sz="800" dirty="0"/>
              <a:t> Only for patients meeting the criteria for less frequent dosing.</a:t>
            </a:r>
          </a:p>
          <a:p>
            <a:r>
              <a:rPr lang="en-US" sz="800" dirty="0"/>
              <a:t>IV=intravenous; QW=once weekly; Q2W=once every 2 weeks; Q4W=once every 4 weeks; SC=subcutaneous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7178177C-613D-B509-AD85-3F506D54396F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461750" y="6332538"/>
            <a:ext cx="730250" cy="5254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r"/>
            <a:fld id="{00000000-1234-1234-1234-123412341234}" type="slidenum">
              <a:rPr lang="en-US" smtClean="0"/>
              <a:pPr algn="r"/>
              <a:t>5</a:t>
            </a:fld>
            <a:endParaRPr lang="en-US" dirty="0"/>
          </a:p>
        </p:txBody>
      </p:sp>
      <p:pic>
        <p:nvPicPr>
          <p:cNvPr id="36" name="Picture 35" descr="A screenshot of a computer&#10;&#10;Description automatically generated">
            <a:extLst>
              <a:ext uri="{FF2B5EF4-FFF2-40B4-BE49-F238E27FC236}">
                <a16:creationId xmlns:a16="http://schemas.microsoft.com/office/drawing/2014/main" id="{9F23FBED-9044-3F13-DC42-F9E308E4EF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9737" y="1452705"/>
            <a:ext cx="11352525" cy="46801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84142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AE66329A-6505-6ECD-71D3-412EA9D66F9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731520"/>
            <a:ext cx="10515600" cy="615553"/>
          </a:xfrm>
        </p:spPr>
        <p:txBody>
          <a:bodyPr/>
          <a:lstStyle/>
          <a:p>
            <a:r>
              <a:rPr lang="en-US" dirty="0"/>
              <a:t>Baseline characteristics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1BEE0C1E-D539-434C-B8DE-EF6F634591E0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3" y="5834874"/>
            <a:ext cx="10972798" cy="784830"/>
          </a:xfrm>
        </p:spPr>
        <p:txBody>
          <a:bodyPr/>
          <a:lstStyle/>
          <a:p>
            <a:pPr>
              <a:spcBef>
                <a:spcPts val="0"/>
              </a:spcBef>
            </a:pPr>
            <a:r>
              <a:rPr lang="en-US" baseline="30000" dirty="0"/>
              <a:t>a</a:t>
            </a:r>
            <a:r>
              <a:rPr lang="en-US" dirty="0"/>
              <a:t> Includes patients recruited in countries where the collection of race is prohibited; </a:t>
            </a:r>
            <a:r>
              <a:rPr lang="en-US" baseline="30000" dirty="0"/>
              <a:t>b</a:t>
            </a:r>
            <a:r>
              <a:rPr lang="en-US" dirty="0"/>
              <a:t> Includes t(4;14), t(14;16), and del(17p) chromosomal abnormalities; </a:t>
            </a:r>
            <a:r>
              <a:rPr lang="en-US" baseline="30000" dirty="0"/>
              <a:t>c</a:t>
            </a:r>
            <a:r>
              <a:rPr lang="en-US" dirty="0"/>
              <a:t> EMD was defined as any plasmacytoma (extramedullary and/or </a:t>
            </a:r>
            <a:r>
              <a:rPr lang="en-US" dirty="0" err="1"/>
              <a:t>paramedullary</a:t>
            </a:r>
            <a:r>
              <a:rPr lang="en-US" dirty="0"/>
              <a:t> with a soft-tissue component); </a:t>
            </a:r>
            <a:r>
              <a:rPr lang="en-US" baseline="30000" dirty="0"/>
              <a:t>d</a:t>
            </a:r>
            <a:r>
              <a:rPr lang="en-US" dirty="0"/>
              <a:t> Poor prognosis feature refers to ≥1 of the following: ECOG performance status of 2, R-ISS stage III, high cytogenetic risk, EMD at baseline by BICR, bone marrow plasma cells ≥50% or penta-refractory disease; </a:t>
            </a:r>
            <a:r>
              <a:rPr lang="en-US" baseline="30000" dirty="0"/>
              <a:t>e</a:t>
            </a:r>
            <a:r>
              <a:rPr lang="en-US" dirty="0"/>
              <a:t> Triple-class refers to ≥1 proteasome inhibitor, ≥1 immunomodulatory drug, and ≥1 anti-CD38 antibody; </a:t>
            </a:r>
            <a:r>
              <a:rPr lang="en-US" baseline="30000" dirty="0"/>
              <a:t>f</a:t>
            </a:r>
            <a:r>
              <a:rPr lang="en-US" dirty="0"/>
              <a:t> Penta-drug refers to ≥2 proteasome inhibitors, ≥2 immunomodulatory drugs, and ≥1 anti-CD38 antibody</a:t>
            </a:r>
          </a:p>
          <a:p>
            <a:pPr>
              <a:spcBef>
                <a:spcPts val="0"/>
              </a:spcBef>
            </a:pPr>
            <a:r>
              <a:rPr lang="en-US" dirty="0"/>
              <a:t>BICR=blinded-independent central review; ECOG PS=Eastern Cooperative Oncology Group performance status; EMD=extramedullary disease; R-ISS=Revised International Staging System </a:t>
            </a:r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id="{FAE97F23-F834-46E5-99BA-F912AA4EF465}"/>
              </a:ext>
            </a:extLst>
          </p:cNvPr>
          <p:cNvSpPr>
            <a:spLocks noGrp="1"/>
          </p:cNvSpPr>
          <p:nvPr>
            <p:ph type="sldNum" idx="4294967295"/>
          </p:nvPr>
        </p:nvSpPr>
        <p:spPr>
          <a:xfrm>
            <a:off x="11461750" y="6332538"/>
            <a:ext cx="730250" cy="525462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buNone/>
              <a:defRPr sz="800" b="0" i="0" u="none" strike="noStrike" cap="none">
                <a:solidFill>
                  <a:srgbClr val="FFFFFF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Tx/>
              <a:buFont typeface="Arial"/>
              <a:buNone/>
              <a:tabLst/>
              <a:defRPr/>
            </a:pPr>
            <a:fld id="{00000000-1234-1234-1234-123412341234}" type="slidenum">
              <a:rPr kumimoji="0" lang="en-US" sz="800" b="0" i="0" u="none" strike="noStrike" kern="0" cap="none" spc="0" normalizeH="0" baseline="0" noProof="0" smtClean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Arial"/>
                <a:cs typeface="Arial"/>
                <a:sym typeface="Arial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 typeface="Arial"/>
                <a:buNone/>
                <a:tabLst/>
                <a:defRPr/>
              </a:pPr>
              <a:t>6</a:t>
            </a:fld>
            <a:endParaRPr kumimoji="0" lang="en-US" sz="800" b="0" i="0" u="none" strike="noStrike" kern="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Arial"/>
              <a:cs typeface="Arial"/>
              <a:sym typeface="Arial"/>
            </a:endParaRPr>
          </a:p>
        </p:txBody>
      </p:sp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6D4E0B72-F68B-4525-61BD-7BBEDC5E29B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67373998"/>
              </p:ext>
            </p:extLst>
          </p:nvPr>
        </p:nvGraphicFramePr>
        <p:xfrm>
          <a:off x="592138" y="1305043"/>
          <a:ext cx="5212080" cy="455975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3786133">
                  <a:extLst>
                    <a:ext uri="{9D8B030D-6E8A-4147-A177-3AD203B41FA5}">
                      <a16:colId xmlns:a16="http://schemas.microsoft.com/office/drawing/2014/main" val="3161920086"/>
                    </a:ext>
                  </a:extLst>
                </a:gridCol>
                <a:gridCol w="1425947">
                  <a:extLst>
                    <a:ext uri="{9D8B030D-6E8A-4147-A177-3AD203B41FA5}">
                      <a16:colId xmlns:a16="http://schemas.microsoft.com/office/drawing/2014/main" val="3932117982"/>
                    </a:ext>
                  </a:extLst>
                </a:gridCol>
              </a:tblGrid>
              <a:tr h="226748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N=123</a:t>
                      </a:r>
                    </a:p>
                  </a:txBody>
                  <a:tcPr marT="18000" marB="1800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590894"/>
                  </a:ext>
                </a:extLst>
              </a:tr>
              <a:tr h="208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Age, median (range), years</a:t>
                      </a:r>
                    </a:p>
                  </a:txBody>
                  <a:tcPr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</a:rPr>
                        <a:t>68.0 (36.0-89.0)</a:t>
                      </a:r>
                      <a:endParaRPr lang="en-US" sz="1200">
                        <a:latin typeface="+mn-lt"/>
                      </a:endParaRPr>
                    </a:p>
                  </a:txBody>
                  <a:tcPr marT="18000" marB="1800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7357997"/>
                  </a:ext>
                </a:extLst>
              </a:tr>
              <a:tr h="208040">
                <a:tc>
                  <a:txBody>
                    <a:bodyPr/>
                    <a:lstStyle/>
                    <a:p>
                      <a:pPr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Male, n (%)</a:t>
                      </a:r>
                    </a:p>
                  </a:txBody>
                  <a:tcPr marR="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</a:rPr>
                        <a:t>68 (55.3)</a:t>
                      </a:r>
                      <a:endParaRPr lang="en-US" sz="1200">
                        <a:latin typeface="+mn-lt"/>
                      </a:endParaRPr>
                    </a:p>
                  </a:txBody>
                  <a:tcPr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7426804"/>
                  </a:ext>
                </a:extLst>
              </a:tr>
              <a:tr h="208040">
                <a:tc>
                  <a:txBody>
                    <a:bodyPr/>
                    <a:lstStyle/>
                    <a:p>
                      <a:pPr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Race, n (%)</a:t>
                      </a:r>
                    </a:p>
                  </a:txBody>
                  <a:tcPr marR="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44584050"/>
                  </a:ext>
                </a:extLst>
              </a:tr>
              <a:tr h="1738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    African American or Black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9 (7.3)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89220161"/>
                  </a:ext>
                </a:extLst>
              </a:tr>
              <a:tr h="1738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    Asian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16 (13.0)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276847"/>
                  </a:ext>
                </a:extLst>
              </a:tr>
              <a:tr h="1738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     White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72 (58.5)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7730562"/>
                  </a:ext>
                </a:extLst>
              </a:tr>
              <a:tr h="173824">
                <a:tc>
                  <a:txBody>
                    <a:bodyPr/>
                    <a:lstStyle/>
                    <a:p>
                      <a:pPr marL="0" lvl="4" indent="182880"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Unknown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1 (0.8)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6201611"/>
                  </a:ext>
                </a:extLst>
              </a:tr>
              <a:tr h="173824">
                <a:tc>
                  <a:txBody>
                    <a:bodyPr/>
                    <a:lstStyle/>
                    <a:p>
                      <a:pPr indent="182880" algn="l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</a:rPr>
                        <a:t>Not </a:t>
                      </a:r>
                      <a:r>
                        <a:rPr lang="en-US" sz="1200" err="1">
                          <a:solidFill>
                            <a:schemeClr val="tx1"/>
                          </a:solidFill>
                          <a:latin typeface="+mn-lt"/>
                        </a:rPr>
                        <a:t>reported</a:t>
                      </a:r>
                      <a:r>
                        <a:rPr lang="en-US" sz="1200" baseline="30000" err="1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  <a:endParaRPr lang="en-US" sz="1200" baseline="300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</a:rPr>
                        <a:t>25 (20.3)</a:t>
                      </a:r>
                      <a:endParaRPr lang="en-US" sz="1200">
                        <a:latin typeface="+mn-lt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534029"/>
                  </a:ext>
                </a:extLst>
              </a:tr>
              <a:tr h="220796">
                <a:tc>
                  <a:txBody>
                    <a:bodyPr/>
                    <a:lstStyle/>
                    <a:p>
                      <a:pPr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ECOG PS, n (%)</a:t>
                      </a:r>
                    </a:p>
                  </a:txBody>
                  <a:tcPr marR="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67327332"/>
                  </a:ext>
                </a:extLst>
              </a:tr>
              <a:tr h="208040">
                <a:tc>
                  <a:txBody>
                    <a:bodyPr/>
                    <a:lstStyle/>
                    <a:p>
                      <a:pPr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0</a:t>
                      </a:r>
                    </a:p>
                  </a:txBody>
                  <a:tcPr marR="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45 (36.6)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739741351"/>
                  </a:ext>
                </a:extLst>
              </a:tr>
              <a:tr h="208040">
                <a:tc>
                  <a:txBody>
                    <a:bodyPr/>
                    <a:lstStyle/>
                    <a:p>
                      <a:pPr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   1</a:t>
                      </a:r>
                    </a:p>
                  </a:txBody>
                  <a:tcPr marR="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</a:rPr>
                        <a:t>71 (57.7)</a:t>
                      </a:r>
                      <a:endParaRPr lang="en-US" sz="1200">
                        <a:latin typeface="+mn-lt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68108057"/>
                  </a:ext>
                </a:extLst>
              </a:tr>
              <a:tr h="208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 2</a:t>
                      </a:r>
                    </a:p>
                  </a:txBody>
                  <a:tcPr marR="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</a:rPr>
                        <a:t>7 (5.7)</a:t>
                      </a:r>
                      <a:endParaRPr lang="en-US" sz="1200">
                        <a:latin typeface="+mn-lt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374963753"/>
                  </a:ext>
                </a:extLst>
              </a:tr>
              <a:tr h="208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R-ISS disease stage, n (%)</a:t>
                      </a:r>
                    </a:p>
                  </a:txBody>
                  <a:tcPr marR="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93182468"/>
                  </a:ext>
                </a:extLst>
              </a:tr>
              <a:tr h="208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 I</a:t>
                      </a:r>
                      <a:endParaRPr kumimoji="0" lang="en-US" sz="1200" b="0" i="0" u="none" strike="noStrike" kern="0" cap="none" spc="0" normalizeH="0" baseline="0" noProof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LnTx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R="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</a:rPr>
                        <a:t>28 (22.8)</a:t>
                      </a:r>
                      <a:endParaRPr lang="en-US" sz="2000">
                        <a:latin typeface="+mn-lt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20645893"/>
                  </a:ext>
                </a:extLst>
              </a:tr>
              <a:tr h="208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 II</a:t>
                      </a:r>
                    </a:p>
                  </a:txBody>
                  <a:tcPr marR="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68 (55.3)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97701676"/>
                  </a:ext>
                </a:extLst>
              </a:tr>
              <a:tr h="208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 III</a:t>
                      </a:r>
                    </a:p>
                  </a:txBody>
                  <a:tcPr marR="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19 (15.4)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3424290"/>
                  </a:ext>
                </a:extLst>
              </a:tr>
              <a:tr h="208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 Unknown/missing</a:t>
                      </a:r>
                    </a:p>
                  </a:txBody>
                  <a:tcPr marR="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8 (6.5)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65436815"/>
                  </a:ext>
                </a:extLst>
              </a:tr>
              <a:tr h="2080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Cytogenic risk, n (%)</a:t>
                      </a:r>
                    </a:p>
                  </a:txBody>
                  <a:tcPr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76201177"/>
                  </a:ext>
                </a:extLst>
              </a:tr>
              <a:tr h="1738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     Standard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83 (67.5)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15814611"/>
                  </a:ext>
                </a:extLst>
              </a:tr>
              <a:tr h="1738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     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High</a:t>
                      </a:r>
                      <a:r>
                        <a:rPr lang="en-US" sz="1200" baseline="30000" dirty="0" err="1">
                          <a:solidFill>
                            <a:schemeClr val="tx1"/>
                          </a:solidFill>
                          <a:latin typeface="+mn-lt"/>
                        </a:rPr>
                        <a:t>b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31 (25.2)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29079558"/>
                  </a:ext>
                </a:extLst>
              </a:tr>
              <a:tr h="173824">
                <a:tc>
                  <a:txBody>
                    <a:bodyPr/>
                    <a:lstStyle/>
                    <a:p>
                      <a:pPr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     Missing</a:t>
                      </a: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9 (7.3)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9622633"/>
                  </a:ext>
                </a:extLst>
              </a:tr>
            </a:tbl>
          </a:graphicData>
        </a:graphic>
      </p:graphicFrame>
      <p:graphicFrame>
        <p:nvGraphicFramePr>
          <p:cNvPr id="13" name="Table 12">
            <a:extLst>
              <a:ext uri="{FF2B5EF4-FFF2-40B4-BE49-F238E27FC236}">
                <a16:creationId xmlns:a16="http://schemas.microsoft.com/office/drawing/2014/main" id="{B883E4E4-B96A-0219-6667-F99CB74A8CC6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831964147"/>
              </p:ext>
            </p:extLst>
          </p:nvPr>
        </p:nvGraphicFramePr>
        <p:xfrm>
          <a:off x="5804218" y="1305237"/>
          <a:ext cx="5411503" cy="4559567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4115514">
                  <a:extLst>
                    <a:ext uri="{9D8B030D-6E8A-4147-A177-3AD203B41FA5}">
                      <a16:colId xmlns:a16="http://schemas.microsoft.com/office/drawing/2014/main" val="3161920086"/>
                    </a:ext>
                  </a:extLst>
                </a:gridCol>
                <a:gridCol w="1295989">
                  <a:extLst>
                    <a:ext uri="{9D8B030D-6E8A-4147-A177-3AD203B41FA5}">
                      <a16:colId xmlns:a16="http://schemas.microsoft.com/office/drawing/2014/main" val="3932117982"/>
                    </a:ext>
                  </a:extLst>
                </a:gridCol>
              </a:tblGrid>
              <a:tr h="250041">
                <a:tc>
                  <a:txBody>
                    <a:bodyPr/>
                    <a:lstStyle/>
                    <a:p>
                      <a:endParaRPr lang="en-US" sz="1200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aseline="0" dirty="0">
                          <a:solidFill>
                            <a:schemeClr val="bg1"/>
                          </a:solidFill>
                          <a:latin typeface="+mn-lt"/>
                        </a:rPr>
                        <a:t>N=123</a:t>
                      </a:r>
                    </a:p>
                  </a:txBody>
                  <a:tcPr marT="18000" marB="1800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590894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EMD by BICR, n (%)</a:t>
                      </a:r>
                      <a:r>
                        <a:rPr lang="en-US" sz="1200" baseline="300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c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marR="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67327332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 Yes</a:t>
                      </a:r>
                    </a:p>
                  </a:txBody>
                  <a:tcPr marR="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</a:rPr>
                        <a:t>39 (31.7)</a:t>
                      </a:r>
                      <a:endParaRPr lang="en-US" sz="2000">
                        <a:latin typeface="+mn-lt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39741351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 No</a:t>
                      </a:r>
                    </a:p>
                  </a:txBody>
                  <a:tcPr marR="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</a:rPr>
                        <a:t>84 (68.3)</a:t>
                      </a:r>
                      <a:endParaRPr lang="en-US" sz="2000">
                        <a:latin typeface="+mn-lt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8108057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 Missing</a:t>
                      </a:r>
                    </a:p>
                  </a:txBody>
                  <a:tcPr marR="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74963753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Bone marrow plasma cells, n (%)</a:t>
                      </a:r>
                    </a:p>
                  </a:txBody>
                  <a:tcPr marR="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93021983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 &lt;50%</a:t>
                      </a:r>
                    </a:p>
                  </a:txBody>
                  <a:tcPr marR="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</a:rPr>
                        <a:t>89 (72.4)</a:t>
                      </a:r>
                      <a:endParaRPr lang="en-US" sz="2000">
                        <a:latin typeface="+mn-lt"/>
                      </a:endParaRPr>
                    </a:p>
                  </a:txBody>
                  <a:tcPr marL="36000" marR="36000" marT="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58581823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 ≥50%</a:t>
                      </a:r>
                    </a:p>
                  </a:txBody>
                  <a:tcPr marR="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>
                          <a:solidFill>
                            <a:schemeClr val="tx1"/>
                          </a:solidFill>
                          <a:latin typeface="+mn-lt"/>
                        </a:rPr>
                        <a:t>26 (21.1)</a:t>
                      </a:r>
                      <a:endParaRPr lang="en-US" sz="2000">
                        <a:latin typeface="+mn-lt"/>
                      </a:endParaRPr>
                    </a:p>
                  </a:txBody>
                  <a:tcPr marL="36000" marR="36000" marT="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85896374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  Missing</a:t>
                      </a:r>
                    </a:p>
                  </a:txBody>
                  <a:tcPr marR="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8 (6.5)</a:t>
                      </a:r>
                      <a:endParaRPr lang="en-US" sz="2000" dirty="0">
                        <a:latin typeface="+mn-lt"/>
                      </a:endParaRPr>
                    </a:p>
                  </a:txBody>
                  <a:tcPr marL="36000" marR="36000" marT="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82334398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Patients with ≥1 poor prognosis feature</a:t>
                      </a: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, n (%)</a:t>
                      </a:r>
                      <a:r>
                        <a:rPr kumimoji="0" lang="en-US" sz="1200" b="0" i="0" u="none" strike="noStrike" kern="0" cap="none" spc="0" normalizeH="0" baseline="3000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d</a:t>
                      </a:r>
                    </a:p>
                  </a:txBody>
                  <a:tcPr marR="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94 (76.4)</a:t>
                      </a:r>
                    </a:p>
                  </a:txBody>
                  <a:tcPr marL="36000" marR="36000" marT="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68271320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Prior lines of therapy, median (range)</a:t>
                      </a:r>
                    </a:p>
                  </a:txBody>
                  <a:tcPr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5.0 (2.0-22.0)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T="18000" marB="1800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33604589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Prior stem cell transplant, n (%)</a:t>
                      </a:r>
                    </a:p>
                  </a:txBody>
                  <a:tcPr marR="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87 (70.7)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70337613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Exposure status, n (%)</a:t>
                      </a:r>
                    </a:p>
                  </a:txBody>
                  <a:tcPr marR="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45594320"/>
                  </a:ext>
                </a:extLst>
              </a:tr>
              <a:tr h="207628">
                <a:tc>
                  <a:txBody>
                    <a:bodyPr/>
                    <a:lstStyle/>
                    <a:p>
                      <a:pPr indent="182880"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Triple-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class</a:t>
                      </a:r>
                      <a:r>
                        <a:rPr lang="en-US" sz="1200" baseline="30000" dirty="0" err="1">
                          <a:solidFill>
                            <a:schemeClr val="tx1"/>
                          </a:solidFill>
                          <a:latin typeface="+mn-lt"/>
                        </a:rPr>
                        <a:t>e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123 (100)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9987300"/>
                  </a:ext>
                </a:extLst>
              </a:tr>
              <a:tr h="207628">
                <a:tc>
                  <a:txBody>
                    <a:bodyPr/>
                    <a:lstStyle/>
                    <a:p>
                      <a:pPr indent="182880"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Penta-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drug</a:t>
                      </a:r>
                      <a:r>
                        <a:rPr lang="en-US" sz="1200" baseline="30000" dirty="0" err="1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87 (70.7)</a:t>
                      </a:r>
                      <a:endParaRPr lang="en-US" sz="1200" dirty="0">
                        <a:latin typeface="+mn-lt"/>
                      </a:endParaRP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21295353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marR="0" algn="l" rtl="0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Refractory status, n (%)</a:t>
                      </a:r>
                    </a:p>
                  </a:txBody>
                  <a:tcPr marR="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41179931"/>
                  </a:ext>
                </a:extLst>
              </a:tr>
              <a:tr h="207628">
                <a:tc>
                  <a:txBody>
                    <a:bodyPr/>
                    <a:lstStyle/>
                    <a:p>
                      <a:pPr indent="182880"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Triple-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class</a:t>
                      </a:r>
                      <a:r>
                        <a:rPr lang="en-US" sz="1200" baseline="30000" dirty="0" err="1">
                          <a:solidFill>
                            <a:schemeClr val="tx1"/>
                          </a:solidFill>
                          <a:latin typeface="+mn-lt"/>
                        </a:rPr>
                        <a:t>e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119 (96.7)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91693179"/>
                  </a:ext>
                </a:extLst>
              </a:tr>
              <a:tr h="207628">
                <a:tc>
                  <a:txBody>
                    <a:bodyPr/>
                    <a:lstStyle/>
                    <a:p>
                      <a:pPr indent="182880"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Penta-</a:t>
                      </a:r>
                      <a:r>
                        <a:rPr lang="en-US" sz="1200" dirty="0" err="1">
                          <a:solidFill>
                            <a:schemeClr val="tx1"/>
                          </a:solidFill>
                          <a:latin typeface="+mn-lt"/>
                        </a:rPr>
                        <a:t>drug</a:t>
                      </a:r>
                      <a:r>
                        <a:rPr lang="en-US" sz="1200" baseline="30000" dirty="0" err="1">
                          <a:solidFill>
                            <a:schemeClr val="tx1"/>
                          </a:solidFill>
                          <a:latin typeface="+mn-lt"/>
                        </a:rPr>
                        <a:t>f</a:t>
                      </a:r>
                      <a:endParaRPr lang="en-US" sz="120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latin typeface="+mn-lt"/>
                        </a:rPr>
                        <a:t>52 (42.3)</a:t>
                      </a:r>
                    </a:p>
                  </a:txBody>
                  <a:tcPr marL="36000" marR="36000" marT="0" marB="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54435580"/>
                  </a:ext>
                </a:extLst>
              </a:tr>
              <a:tr h="2485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kumimoji="0" lang="en-US" sz="1200" b="0" i="0" u="none" strike="noStrike" kern="0" cap="none" spc="0" normalizeH="0" baseline="0" noProof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Refractory to last line of therapy, n (%)</a:t>
                      </a:r>
                    </a:p>
                  </a:txBody>
                  <a:tcPr marR="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118 (95.9)</a:t>
                      </a:r>
                    </a:p>
                  </a:txBody>
                  <a:tcPr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465527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33398651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7" name="object 178">
            <a:extLst>
              <a:ext uri="{FF2B5EF4-FFF2-40B4-BE49-F238E27FC236}">
                <a16:creationId xmlns:a16="http://schemas.microsoft.com/office/drawing/2014/main" id="{B2EB9927-AC23-28C5-5055-C2930216A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494300"/>
              </p:ext>
            </p:extLst>
          </p:nvPr>
        </p:nvGraphicFramePr>
        <p:xfrm>
          <a:off x="4890783" y="2286001"/>
          <a:ext cx="6605888" cy="38763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6605888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169">
                <a:tc>
                  <a:txBody>
                    <a:bodyPr/>
                    <a:lstStyle/>
                    <a:p>
                      <a:pPr marL="31750" marR="443230" algn="ctr">
                        <a:lnSpc>
                          <a:spcPct val="103200"/>
                        </a:lnSpc>
                        <a:spcBef>
                          <a:spcPts val="500"/>
                        </a:spcBef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Duration of Response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0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57154">
                <a:tc>
                  <a:txBody>
                    <a:bodyPr/>
                    <a:lstStyle/>
                    <a:p>
                      <a:pPr marL="31750" marR="378460">
                        <a:lnSpc>
                          <a:spcPct val="104800"/>
                        </a:lnSpc>
                        <a:spcBef>
                          <a:spcPts val="280"/>
                        </a:spcBef>
                      </a:pPr>
                      <a:endParaRPr lang="en-US" sz="1000" b="0" spc="10" baseline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0406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6806B5-9F58-40AF-BFAB-E7D8855407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519199" y="1059507"/>
            <a:ext cx="11008991" cy="840553"/>
          </a:xfrm>
        </p:spPr>
        <p:txBody>
          <a:bodyPr vert="horz" lIns="91440" tIns="45720" rIns="91440" bIns="45720" rtlCol="0" anchor="t">
            <a:noAutofit/>
          </a:bodyPr>
          <a:lstStyle/>
          <a:p>
            <a:pPr>
              <a:buSzPct val="100000"/>
            </a:pPr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</a:rPr>
              <a:t>Data cutoff date was March 26, 2024. The median duration of follow-up by reverse Kaplan-Meier was </a:t>
            </a:r>
            <a:b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</a:rPr>
            </a:br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</a:rPr>
              <a:t>28.4 (95% CI, 28.0-29.0) months</a:t>
            </a:r>
          </a:p>
          <a:p>
            <a:pPr>
              <a:buSzPct val="100000"/>
            </a:pPr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</a:rPr>
              <a:t>With extended follow-up, ORR per BICR remained at 61.0% (≥CR rate, 37.4%);</a:t>
            </a:r>
            <a:r>
              <a:rPr lang="en-US" sz="1600" dirty="0">
                <a:solidFill>
                  <a:srgbClr val="FF0000"/>
                </a:solidFill>
                <a:ea typeface="Times New Roman" panose="02020603050405020304" pitchFamily="18" charset="0"/>
              </a:rPr>
              <a:t> </a:t>
            </a:r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</a:rPr>
              <a:t>median DOR not reached</a:t>
            </a:r>
          </a:p>
          <a:p>
            <a:pPr>
              <a:buSzPct val="100000"/>
            </a:pPr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</a:rPr>
              <a:t>MRD negativity rate at a sensitivity of 10</a:t>
            </a:r>
            <a:r>
              <a:rPr lang="en-US" sz="1600" baseline="30000" dirty="0">
                <a:solidFill>
                  <a:schemeClr val="tx1"/>
                </a:solidFill>
                <a:ea typeface="Times New Roman" panose="02020603050405020304" pitchFamily="18" charset="0"/>
              </a:rPr>
              <a:t>-5 </a:t>
            </a:r>
            <a:r>
              <a:rPr lang="en-US" sz="1600" dirty="0">
                <a:solidFill>
                  <a:schemeClr val="tx1"/>
                </a:solidFill>
                <a:ea typeface="Times New Roman" panose="02020603050405020304" pitchFamily="18" charset="0"/>
              </a:rPr>
              <a:t>was 90.3% in patients with ≥CR who were evaluable for MRD (n=31)</a:t>
            </a:r>
            <a:endParaRPr lang="en-US" sz="1600" strike="sngStrike" baseline="30000" dirty="0">
              <a:solidFill>
                <a:srgbClr val="FF0000"/>
              </a:solidFill>
              <a:ea typeface="Times New Roman" panose="02020603050405020304" pitchFamily="18" charset="0"/>
            </a:endParaRPr>
          </a:p>
        </p:txBody>
      </p:sp>
      <p:sp>
        <p:nvSpPr>
          <p:cNvPr id="49" name="Title 3">
            <a:extLst>
              <a:ext uri="{FF2B5EF4-FFF2-40B4-BE49-F238E27FC236}">
                <a16:creationId xmlns:a16="http://schemas.microsoft.com/office/drawing/2014/main" id="{DE6FF5AF-E6F1-8C65-4C2C-647C2060F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948" y="135696"/>
            <a:ext cx="11408066" cy="615553"/>
          </a:xfrm>
        </p:spPr>
        <p:txBody>
          <a:bodyPr/>
          <a:lstStyle/>
          <a:p>
            <a:r>
              <a:rPr lang="en-US" dirty="0"/>
              <a:t>Efficacy: ORR and DOR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A0702BE-69DC-CEB5-D3D9-0D8C9DDDDEA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2" y="6170860"/>
            <a:ext cx="11220449" cy="369332"/>
          </a:xfrm>
        </p:spPr>
        <p:txBody>
          <a:bodyPr/>
          <a:lstStyle/>
          <a:p>
            <a:r>
              <a:rPr lang="en-US" dirty="0"/>
              <a:t>BICR=blinded-independent central review; CR=complete response; DOR=duration of response; MRD=minimal residual disease; NE=not evaluable; NR=not reached; OR=objective response; ORR=objective response rate; PR=partial response; </a:t>
            </a:r>
            <a:r>
              <a:rPr lang="en-US" dirty="0" err="1"/>
              <a:t>sCR</a:t>
            </a:r>
            <a:r>
              <a:rPr lang="en-US" dirty="0"/>
              <a:t>=stringent complete response; VGPR=very good partial response;</a:t>
            </a:r>
          </a:p>
        </p:txBody>
      </p:sp>
      <p:graphicFrame>
        <p:nvGraphicFramePr>
          <p:cNvPr id="6" name="object 178">
            <a:extLst>
              <a:ext uri="{FF2B5EF4-FFF2-40B4-BE49-F238E27FC236}">
                <a16:creationId xmlns:a16="http://schemas.microsoft.com/office/drawing/2014/main" id="{37F84E4B-33B0-1D5E-8D05-563DC4DCD01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52061255"/>
              </p:ext>
            </p:extLst>
          </p:nvPr>
        </p:nvGraphicFramePr>
        <p:xfrm>
          <a:off x="575714" y="2286001"/>
          <a:ext cx="4206002" cy="388486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420600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319872">
                <a:tc>
                  <a:txBody>
                    <a:bodyPr/>
                    <a:lstStyle/>
                    <a:p>
                      <a:pPr marL="31750" marR="443230" algn="ctr">
                        <a:lnSpc>
                          <a:spcPct val="103200"/>
                        </a:lnSpc>
                        <a:spcBef>
                          <a:spcPts val="500"/>
                        </a:spcBef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Objective response rate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0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564988">
                <a:tc>
                  <a:txBody>
                    <a:bodyPr/>
                    <a:lstStyle/>
                    <a:p>
                      <a:pPr marL="31750" marR="378460">
                        <a:lnSpc>
                          <a:spcPct val="104800"/>
                        </a:lnSpc>
                        <a:spcBef>
                          <a:spcPts val="280"/>
                        </a:spcBef>
                      </a:pPr>
                      <a:endParaRPr lang="en-US" sz="1000" b="0" spc="10" baseline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0406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pSp>
        <p:nvGrpSpPr>
          <p:cNvPr id="55" name="Group 54">
            <a:extLst>
              <a:ext uri="{FF2B5EF4-FFF2-40B4-BE49-F238E27FC236}">
                <a16:creationId xmlns:a16="http://schemas.microsoft.com/office/drawing/2014/main" id="{D37B9B61-1323-DD83-68FF-C53D88238EEA}"/>
              </a:ext>
            </a:extLst>
          </p:cNvPr>
          <p:cNvGrpSpPr/>
          <p:nvPr/>
        </p:nvGrpSpPr>
        <p:grpSpPr>
          <a:xfrm>
            <a:off x="442948" y="2650636"/>
            <a:ext cx="4578852" cy="3441438"/>
            <a:chOff x="442948" y="2438882"/>
            <a:chExt cx="4578852" cy="3441438"/>
          </a:xfrm>
        </p:grpSpPr>
        <p:grpSp>
          <p:nvGrpSpPr>
            <p:cNvPr id="17" name="Group 16">
              <a:extLst>
                <a:ext uri="{FF2B5EF4-FFF2-40B4-BE49-F238E27FC236}">
                  <a16:creationId xmlns:a16="http://schemas.microsoft.com/office/drawing/2014/main" id="{E45ED835-6E0B-7A26-2A78-78B39F3FC479}"/>
                </a:ext>
              </a:extLst>
            </p:cNvPr>
            <p:cNvGrpSpPr/>
            <p:nvPr/>
          </p:nvGrpSpPr>
          <p:grpSpPr>
            <a:xfrm>
              <a:off x="442948" y="2438882"/>
              <a:ext cx="4578852" cy="3441438"/>
              <a:chOff x="335666" y="1952365"/>
              <a:chExt cx="6050847" cy="3441438"/>
            </a:xfrm>
          </p:grpSpPr>
          <p:graphicFrame>
            <p:nvGraphicFramePr>
              <p:cNvPr id="22" name="Chart 21">
                <a:extLst>
                  <a:ext uri="{FF2B5EF4-FFF2-40B4-BE49-F238E27FC236}">
                    <a16:creationId xmlns:a16="http://schemas.microsoft.com/office/drawing/2014/main" id="{197CDF47-03A9-894C-4AFF-708C7953834C}"/>
                  </a:ext>
                </a:extLst>
              </p:cNvPr>
              <p:cNvGraphicFramePr/>
              <p:nvPr>
                <p:extLst>
                  <p:ext uri="{D42A27DB-BD31-4B8C-83A1-F6EECF244321}">
                    <p14:modId xmlns:p14="http://schemas.microsoft.com/office/powerpoint/2010/main" val="3794028484"/>
                  </p:ext>
                </p:extLst>
              </p:nvPr>
            </p:nvGraphicFramePr>
            <p:xfrm>
              <a:off x="335666" y="1952365"/>
              <a:ext cx="6050847" cy="3441438"/>
            </p:xfrm>
            <a:graphic>
              <a:graphicData uri="http://schemas.openxmlformats.org/drawingml/2006/chart">
                <c:chart xmlns:c="http://schemas.openxmlformats.org/drawingml/2006/chart" xmlns:r="http://schemas.openxmlformats.org/officeDocument/2006/relationships" r:id="rId3"/>
              </a:graphicData>
            </a:graphic>
          </p:graphicFrame>
          <p:sp>
            <p:nvSpPr>
              <p:cNvPr id="34" name="TextBox 33">
                <a:extLst>
                  <a:ext uri="{FF2B5EF4-FFF2-40B4-BE49-F238E27FC236}">
                    <a16:creationId xmlns:a16="http://schemas.microsoft.com/office/drawing/2014/main" id="{18710E9A-47B6-ABEA-FEBD-849918EB946A}"/>
                  </a:ext>
                </a:extLst>
              </p:cNvPr>
              <p:cNvSpPr txBox="1"/>
              <p:nvPr/>
            </p:nvSpPr>
            <p:spPr>
              <a:xfrm>
                <a:off x="2910552" y="2692762"/>
                <a:ext cx="1332452" cy="523220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ORR</a:t>
                </a:r>
              </a:p>
              <a:p>
                <a:pPr algn="ctr"/>
                <a:r>
                  <a:rPr lang="en-US" sz="1400" b="1" dirty="0">
                    <a:latin typeface="Arial" panose="020B0604020202020204" pitchFamily="34" charset="0"/>
                    <a:cs typeface="Arial" panose="020B0604020202020204" pitchFamily="34" charset="0"/>
                  </a:rPr>
                  <a:t>61.0%</a:t>
                </a:r>
              </a:p>
            </p:txBody>
          </p:sp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CA046750-876B-B688-CC6E-DE69C3C2784B}"/>
                  </a:ext>
                </a:extLst>
              </p:cNvPr>
              <p:cNvSpPr txBox="1"/>
              <p:nvPr/>
            </p:nvSpPr>
            <p:spPr>
              <a:xfrm>
                <a:off x="1823784" y="3518003"/>
                <a:ext cx="81810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≥CR</a:t>
                </a:r>
              </a:p>
              <a:p>
                <a:pPr algn="ctr"/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37.4%</a:t>
                </a:r>
              </a:p>
            </p:txBody>
          </p:sp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6C2905CF-03F7-B0F9-9219-BBDEDEA2F029}"/>
                  </a:ext>
                </a:extLst>
              </p:cNvPr>
              <p:cNvSpPr txBox="1"/>
              <p:nvPr/>
            </p:nvSpPr>
            <p:spPr>
              <a:xfrm>
                <a:off x="4601281" y="3848531"/>
                <a:ext cx="932490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≥VGPR</a:t>
                </a:r>
              </a:p>
              <a:p>
                <a:pPr algn="ctr"/>
                <a:r>
                  <a:rPr lang="en-US" sz="1200" dirty="0">
                    <a:latin typeface="Arial" panose="020B0604020202020204" pitchFamily="34" charset="0"/>
                    <a:cs typeface="Arial" panose="020B0604020202020204" pitchFamily="34" charset="0"/>
                  </a:rPr>
                  <a:t>56.1%</a:t>
                </a:r>
              </a:p>
            </p:txBody>
          </p:sp>
        </p:grpSp>
        <p:sp>
          <p:nvSpPr>
            <p:cNvPr id="21" name="Right Brace 20">
              <a:extLst>
                <a:ext uri="{FF2B5EF4-FFF2-40B4-BE49-F238E27FC236}">
                  <a16:creationId xmlns:a16="http://schemas.microsoft.com/office/drawing/2014/main" id="{54021694-3A08-3C0F-2AF3-F6DC7EBA63FC}"/>
                </a:ext>
              </a:extLst>
            </p:cNvPr>
            <p:cNvSpPr/>
            <p:nvPr/>
          </p:nvSpPr>
          <p:spPr>
            <a:xfrm rot="10800000" flipH="1">
              <a:off x="3398338" y="3724407"/>
              <a:ext cx="329355" cy="1506520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54" name="Right Brace 53">
              <a:extLst>
                <a:ext uri="{FF2B5EF4-FFF2-40B4-BE49-F238E27FC236}">
                  <a16:creationId xmlns:a16="http://schemas.microsoft.com/office/drawing/2014/main" id="{C88330A6-D43E-AAE1-5E04-63153322670E}"/>
                </a:ext>
              </a:extLst>
            </p:cNvPr>
            <p:cNvSpPr/>
            <p:nvPr/>
          </p:nvSpPr>
          <p:spPr>
            <a:xfrm flipH="1">
              <a:off x="2078523" y="3724407"/>
              <a:ext cx="329355" cy="1021892"/>
            </a:xfrm>
            <a:prstGeom prst="rightBrace">
              <a:avLst/>
            </a:prstGeom>
          </p:spPr>
          <p:style>
            <a:lnRef idx="1">
              <a:schemeClr val="dk1"/>
            </a:lnRef>
            <a:fillRef idx="0">
              <a:schemeClr val="dk1"/>
            </a:fillRef>
            <a:effectRef idx="0">
              <a:schemeClr val="dk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</p:grpSp>
      <p:graphicFrame>
        <p:nvGraphicFramePr>
          <p:cNvPr id="56" name="Table 55">
            <a:extLst>
              <a:ext uri="{FF2B5EF4-FFF2-40B4-BE49-F238E27FC236}">
                <a16:creationId xmlns:a16="http://schemas.microsoft.com/office/drawing/2014/main" id="{5FCFA25E-D24F-5535-0336-4AC7728C49CA}"/>
              </a:ext>
            </a:extLst>
          </p:cNvPr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039010703"/>
              </p:ext>
            </p:extLst>
          </p:nvPr>
        </p:nvGraphicFramePr>
        <p:xfrm>
          <a:off x="4914482" y="5688351"/>
          <a:ext cx="5339395" cy="457200"/>
        </p:xfrm>
        <a:graphic>
          <a:graphicData uri="http://schemas.openxmlformats.org/drawingml/2006/table">
            <a:tbl>
              <a:tblPr firstRow="1" bandRow="1"/>
              <a:tblGrid>
                <a:gridCol w="1183976">
                  <a:extLst>
                    <a:ext uri="{9D8B030D-6E8A-4147-A177-3AD203B41FA5}">
                      <a16:colId xmlns:a16="http://schemas.microsoft.com/office/drawing/2014/main" val="3088343837"/>
                    </a:ext>
                  </a:extLst>
                </a:gridCol>
                <a:gridCol w="317090">
                  <a:extLst>
                    <a:ext uri="{9D8B030D-6E8A-4147-A177-3AD203B41FA5}">
                      <a16:colId xmlns:a16="http://schemas.microsoft.com/office/drawing/2014/main" val="2862276527"/>
                    </a:ext>
                  </a:extLst>
                </a:gridCol>
                <a:gridCol w="331839">
                  <a:extLst>
                    <a:ext uri="{9D8B030D-6E8A-4147-A177-3AD203B41FA5}">
                      <a16:colId xmlns:a16="http://schemas.microsoft.com/office/drawing/2014/main" val="2108209142"/>
                    </a:ext>
                  </a:extLst>
                </a:gridCol>
                <a:gridCol w="317090">
                  <a:extLst>
                    <a:ext uri="{9D8B030D-6E8A-4147-A177-3AD203B41FA5}">
                      <a16:colId xmlns:a16="http://schemas.microsoft.com/office/drawing/2014/main" val="149211473"/>
                    </a:ext>
                  </a:extLst>
                </a:gridCol>
                <a:gridCol w="317091">
                  <a:extLst>
                    <a:ext uri="{9D8B030D-6E8A-4147-A177-3AD203B41FA5}">
                      <a16:colId xmlns:a16="http://schemas.microsoft.com/office/drawing/2014/main" val="2202488427"/>
                    </a:ext>
                  </a:extLst>
                </a:gridCol>
                <a:gridCol w="339213">
                  <a:extLst>
                    <a:ext uri="{9D8B030D-6E8A-4147-A177-3AD203B41FA5}">
                      <a16:colId xmlns:a16="http://schemas.microsoft.com/office/drawing/2014/main" val="2864159023"/>
                    </a:ext>
                  </a:extLst>
                </a:gridCol>
                <a:gridCol w="302342">
                  <a:extLst>
                    <a:ext uri="{9D8B030D-6E8A-4147-A177-3AD203B41FA5}">
                      <a16:colId xmlns:a16="http://schemas.microsoft.com/office/drawing/2014/main" val="1268114994"/>
                    </a:ext>
                  </a:extLst>
                </a:gridCol>
                <a:gridCol w="317090">
                  <a:extLst>
                    <a:ext uri="{9D8B030D-6E8A-4147-A177-3AD203B41FA5}">
                      <a16:colId xmlns:a16="http://schemas.microsoft.com/office/drawing/2014/main" val="2644368947"/>
                    </a:ext>
                  </a:extLst>
                </a:gridCol>
                <a:gridCol w="324464">
                  <a:extLst>
                    <a:ext uri="{9D8B030D-6E8A-4147-A177-3AD203B41FA5}">
                      <a16:colId xmlns:a16="http://schemas.microsoft.com/office/drawing/2014/main" val="944176581"/>
                    </a:ext>
                  </a:extLst>
                </a:gridCol>
                <a:gridCol w="253288">
                  <a:extLst>
                    <a:ext uri="{9D8B030D-6E8A-4147-A177-3AD203B41FA5}">
                      <a16:colId xmlns:a16="http://schemas.microsoft.com/office/drawing/2014/main" val="2872933078"/>
                    </a:ext>
                  </a:extLst>
                </a:gridCol>
                <a:gridCol w="403016">
                  <a:extLst>
                    <a:ext uri="{9D8B030D-6E8A-4147-A177-3AD203B41FA5}">
                      <a16:colId xmlns:a16="http://schemas.microsoft.com/office/drawing/2014/main" val="969432976"/>
                    </a:ext>
                  </a:extLst>
                </a:gridCol>
                <a:gridCol w="286903">
                  <a:extLst>
                    <a:ext uri="{9D8B030D-6E8A-4147-A177-3AD203B41FA5}">
                      <a16:colId xmlns:a16="http://schemas.microsoft.com/office/drawing/2014/main" val="2260235738"/>
                    </a:ext>
                  </a:extLst>
                </a:gridCol>
                <a:gridCol w="391522">
                  <a:extLst>
                    <a:ext uri="{9D8B030D-6E8A-4147-A177-3AD203B41FA5}">
                      <a16:colId xmlns:a16="http://schemas.microsoft.com/office/drawing/2014/main" val="950100021"/>
                    </a:ext>
                  </a:extLst>
                </a:gridCol>
                <a:gridCol w="254471">
                  <a:extLst>
                    <a:ext uri="{9D8B030D-6E8A-4147-A177-3AD203B41FA5}">
                      <a16:colId xmlns:a16="http://schemas.microsoft.com/office/drawing/2014/main" val="2074155333"/>
                    </a:ext>
                  </a:extLst>
                </a:gridCol>
              </a:tblGrid>
              <a:tr h="33718"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No. at risk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1" i="0" u="none" strike="noStrike" cap="none">
                          <a:solidFill>
                            <a:schemeClr val="lt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endParaRPr lang="en-GB" sz="9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00456255"/>
                  </a:ext>
                </a:extLst>
              </a:tr>
              <a:tr h="67435"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GB" sz="900" b="0" dirty="0">
                          <a:solidFill>
                            <a:srgbClr val="0095FF"/>
                          </a:solidFill>
                          <a:latin typeface="+mn-lt"/>
                        </a:rPr>
                        <a:t>Patients with OR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75</a:t>
                      </a:r>
                    </a:p>
                  </a:txBody>
                  <a:tcPr marL="0" marR="144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70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65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57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50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45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41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38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70019524"/>
                  </a:ext>
                </a:extLst>
              </a:tr>
              <a:tr h="67435"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l"/>
                      <a:r>
                        <a:rPr lang="en-GB" sz="900" b="0" dirty="0">
                          <a:solidFill>
                            <a:srgbClr val="0000C9"/>
                          </a:solidFill>
                          <a:latin typeface="+mn-lt"/>
                        </a:rPr>
                        <a:t>Patients with </a:t>
                      </a:r>
                      <a:r>
                        <a:rPr lang="fr-FR" sz="900" b="0" dirty="0">
                          <a:solidFill>
                            <a:srgbClr val="0000C9"/>
                          </a:solidFill>
                          <a:latin typeface="+mn-lt"/>
                        </a:rPr>
                        <a:t>≥CR</a:t>
                      </a:r>
                      <a:endParaRPr lang="en-GB" sz="900" b="0" dirty="0">
                        <a:solidFill>
                          <a:srgbClr val="0000C9"/>
                        </a:solidFill>
                        <a:latin typeface="+mn-lt"/>
                      </a:endParaRP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0" marR="144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46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43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40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36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35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34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31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18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3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1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tc>
                  <a:txBody>
                    <a:bodyPr/>
                    <a:lstStyle>
                      <a:lvl1pPr marL="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1pPr>
                      <a:lvl2pPr marL="99556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2pPr>
                      <a:lvl3pPr marL="1991133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3pPr>
                      <a:lvl4pPr marL="298669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4pPr>
                      <a:lvl5pPr marL="3982266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5pPr>
                      <a:lvl6pPr marL="497783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6pPr>
                      <a:lvl7pPr marL="5973395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7pPr>
                      <a:lvl8pPr marL="6968960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8pPr>
                      <a:lvl9pPr marL="7964528" marR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Font typeface="Arial"/>
                        <a:defRPr sz="1867" b="0" i="0" u="none" strike="noStrike" cap="none">
                          <a:solidFill>
                            <a:schemeClr val="dk1"/>
                          </a:solidFill>
                          <a:latin typeface="Aptos" panose="02110004020202020204"/>
                          <a:sym typeface="Arial"/>
                        </a:defRPr>
                      </a:lvl9pPr>
                    </a:lstStyle>
                    <a:p>
                      <a:pPr algn="ctr"/>
                      <a:r>
                        <a:rPr lang="en-GB" sz="900" b="0" dirty="0">
                          <a:solidFill>
                            <a:schemeClr val="tx1"/>
                          </a:solidFill>
                          <a:latin typeface="+mn-lt"/>
                        </a:rPr>
                        <a:t>0</a:t>
                      </a:r>
                    </a:p>
                  </a:txBody>
                  <a:tcPr marL="36000" marR="36000" marT="0" marB="0" anchor="ctr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ysClr val="window" lastClr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5993361"/>
                  </a:ext>
                </a:extLst>
              </a:tr>
            </a:tbl>
          </a:graphicData>
        </a:graphic>
      </p:graphicFrame>
      <p:grpSp>
        <p:nvGrpSpPr>
          <p:cNvPr id="57" name="Group 56">
            <a:extLst>
              <a:ext uri="{FF2B5EF4-FFF2-40B4-BE49-F238E27FC236}">
                <a16:creationId xmlns:a16="http://schemas.microsoft.com/office/drawing/2014/main" id="{87D2315A-F186-06F4-D799-46518DA984A5}"/>
              </a:ext>
            </a:extLst>
          </p:cNvPr>
          <p:cNvGrpSpPr>
            <a:grpSpLocks noChangeAspect="1"/>
          </p:cNvGrpSpPr>
          <p:nvPr/>
        </p:nvGrpSpPr>
        <p:grpSpPr>
          <a:xfrm>
            <a:off x="5724879" y="2598660"/>
            <a:ext cx="5521527" cy="3282583"/>
            <a:chOff x="26365726" y="22592188"/>
            <a:chExt cx="12350680" cy="6834517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EA10111A-1185-F522-33F8-C436FCB4BE08}"/>
                </a:ext>
              </a:extLst>
            </p:cNvPr>
            <p:cNvSpPr txBox="1"/>
            <p:nvPr/>
          </p:nvSpPr>
          <p:spPr>
            <a:xfrm>
              <a:off x="27360202" y="29060535"/>
              <a:ext cx="8926544" cy="366170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  <a:defRPr/>
              </a:pPr>
              <a:r>
                <a:rPr lang="en-US" sz="1200" b="1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Months</a:t>
              </a:r>
              <a:endParaRPr lang="en-GB" sz="120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59" name="Group 58">
              <a:extLst>
                <a:ext uri="{FF2B5EF4-FFF2-40B4-BE49-F238E27FC236}">
                  <a16:creationId xmlns:a16="http://schemas.microsoft.com/office/drawing/2014/main" id="{5B38E99F-49EB-F237-CE90-A8F0289018A7}"/>
                </a:ext>
              </a:extLst>
            </p:cNvPr>
            <p:cNvGrpSpPr/>
            <p:nvPr/>
          </p:nvGrpSpPr>
          <p:grpSpPr>
            <a:xfrm>
              <a:off x="26365726" y="22592188"/>
              <a:ext cx="12350680" cy="6574177"/>
              <a:chOff x="26151864" y="15727508"/>
              <a:chExt cx="12350680" cy="6574177"/>
            </a:xfrm>
          </p:grpSpPr>
          <p:cxnSp>
            <p:nvCxnSpPr>
              <p:cNvPr id="60" name="Straight Connector 59">
                <a:extLst>
                  <a:ext uri="{FF2B5EF4-FFF2-40B4-BE49-F238E27FC236}">
                    <a16:creationId xmlns:a16="http://schemas.microsoft.com/office/drawing/2014/main" id="{C616EBD9-357B-FB55-F14A-0E75A908873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148721" y="15727508"/>
                <a:ext cx="0" cy="6065184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61" name="Straight Connector 60">
                <a:extLst>
                  <a:ext uri="{FF2B5EF4-FFF2-40B4-BE49-F238E27FC236}">
                    <a16:creationId xmlns:a16="http://schemas.microsoft.com/office/drawing/2014/main" id="{3EDA0B6F-1917-4C83-B6F4-C7485775C9A0}"/>
                  </a:ext>
                </a:extLst>
              </p:cNvPr>
              <p:cNvCxnSpPr>
                <a:cxnSpLocks/>
              </p:cNvCxnSpPr>
              <p:nvPr/>
            </p:nvCxnSpPr>
            <p:spPr>
              <a:xfrm flipH="1">
                <a:off x="27148722" y="21792692"/>
                <a:ext cx="8908820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grpSp>
            <p:nvGrpSpPr>
              <p:cNvPr id="62" name="Group 61">
                <a:extLst>
                  <a:ext uri="{FF2B5EF4-FFF2-40B4-BE49-F238E27FC236}">
                    <a16:creationId xmlns:a16="http://schemas.microsoft.com/office/drawing/2014/main" id="{7FE50FDC-5A99-98B2-9065-3F05B8AB32C7}"/>
                  </a:ext>
                </a:extLst>
              </p:cNvPr>
              <p:cNvGrpSpPr/>
              <p:nvPr/>
            </p:nvGrpSpPr>
            <p:grpSpPr>
              <a:xfrm>
                <a:off x="26624471" y="15807623"/>
                <a:ext cx="521869" cy="265169"/>
                <a:chOff x="1511449" y="1184639"/>
                <a:chExt cx="521869" cy="153767"/>
              </a:xfrm>
            </p:grpSpPr>
            <p:cxnSp>
              <p:nvCxnSpPr>
                <p:cNvPr id="823" name="Straight Connector 822">
                  <a:extLst>
                    <a:ext uri="{FF2B5EF4-FFF2-40B4-BE49-F238E27FC236}">
                      <a16:creationId xmlns:a16="http://schemas.microsoft.com/office/drawing/2014/main" id="{A1E5E01F-91A7-3B48-00B5-D9D101753A7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50240" y="1261524"/>
                  <a:ext cx="83078" cy="0"/>
                </a:xfrm>
                <a:prstGeom prst="line">
                  <a:avLst/>
                </a:prstGeom>
                <a:noFill/>
                <a:ln w="19050" cap="sq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824" name="TextBox 823">
                  <a:extLst>
                    <a:ext uri="{FF2B5EF4-FFF2-40B4-BE49-F238E27FC236}">
                      <a16:creationId xmlns:a16="http://schemas.microsoft.com/office/drawing/2014/main" id="{33BC78B8-8823-BEE2-0CA8-9C38D806DBAC}"/>
                    </a:ext>
                  </a:extLst>
                </p:cNvPr>
                <p:cNvSpPr txBox="1"/>
                <p:nvPr/>
              </p:nvSpPr>
              <p:spPr>
                <a:xfrm>
                  <a:off x="1511449" y="1184639"/>
                  <a:ext cx="395666" cy="1537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r">
                    <a:buClrTx/>
                    <a:buFontTx/>
                    <a:buNone/>
                    <a:defRPr/>
                  </a:pPr>
                  <a:r>
                    <a:rPr lang="en-US" sz="900" dirty="0">
                      <a:solidFill>
                        <a:prstClr val="black"/>
                      </a:solidFill>
                      <a:ea typeface="+mn-ea"/>
                      <a:cs typeface="Arial" panose="020B0604020202020204" pitchFamily="34" charset="0"/>
                    </a:rPr>
                    <a:t>100</a:t>
                  </a:r>
                  <a:endParaRPr lang="en-GB" sz="9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3" name="Group 62">
                <a:extLst>
                  <a:ext uri="{FF2B5EF4-FFF2-40B4-BE49-F238E27FC236}">
                    <a16:creationId xmlns:a16="http://schemas.microsoft.com/office/drawing/2014/main" id="{C25FD2E0-714A-84F7-66F1-12ECF1A28B0B}"/>
                  </a:ext>
                </a:extLst>
              </p:cNvPr>
              <p:cNvGrpSpPr/>
              <p:nvPr/>
            </p:nvGrpSpPr>
            <p:grpSpPr>
              <a:xfrm>
                <a:off x="26756362" y="17494354"/>
                <a:ext cx="389978" cy="265169"/>
                <a:chOff x="1643340" y="1184639"/>
                <a:chExt cx="389978" cy="153767"/>
              </a:xfrm>
            </p:grpSpPr>
            <p:cxnSp>
              <p:nvCxnSpPr>
                <p:cNvPr id="821" name="Straight Connector 820">
                  <a:extLst>
                    <a:ext uri="{FF2B5EF4-FFF2-40B4-BE49-F238E27FC236}">
                      <a16:creationId xmlns:a16="http://schemas.microsoft.com/office/drawing/2014/main" id="{D1E188B7-495C-0604-37F0-40D1D5559F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50240" y="1261524"/>
                  <a:ext cx="83078" cy="0"/>
                </a:xfrm>
                <a:prstGeom prst="line">
                  <a:avLst/>
                </a:prstGeom>
                <a:noFill/>
                <a:ln w="19050" cap="sq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822" name="TextBox 821">
                  <a:extLst>
                    <a:ext uri="{FF2B5EF4-FFF2-40B4-BE49-F238E27FC236}">
                      <a16:creationId xmlns:a16="http://schemas.microsoft.com/office/drawing/2014/main" id="{BCB85548-21E2-29E8-305C-885C6A18F3E5}"/>
                    </a:ext>
                  </a:extLst>
                </p:cNvPr>
                <p:cNvSpPr txBox="1"/>
                <p:nvPr/>
              </p:nvSpPr>
              <p:spPr>
                <a:xfrm>
                  <a:off x="1643340" y="1184639"/>
                  <a:ext cx="263777" cy="1537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r">
                    <a:buClrTx/>
                    <a:buFontTx/>
                    <a:buNone/>
                    <a:defRPr/>
                  </a:pPr>
                  <a:r>
                    <a:rPr lang="en-US" sz="900" dirty="0">
                      <a:solidFill>
                        <a:prstClr val="black"/>
                      </a:solidFill>
                      <a:ea typeface="+mn-ea"/>
                      <a:cs typeface="Arial" panose="020B0604020202020204" pitchFamily="34" charset="0"/>
                    </a:rPr>
                    <a:t>70</a:t>
                  </a:r>
                  <a:endParaRPr lang="en-GB" sz="9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90" name="Group 589">
                <a:extLst>
                  <a:ext uri="{FF2B5EF4-FFF2-40B4-BE49-F238E27FC236}">
                    <a16:creationId xmlns:a16="http://schemas.microsoft.com/office/drawing/2014/main" id="{47EA5F93-4FF9-D6B1-C5AF-0210FE0A3333}"/>
                  </a:ext>
                </a:extLst>
              </p:cNvPr>
              <p:cNvGrpSpPr/>
              <p:nvPr/>
            </p:nvGrpSpPr>
            <p:grpSpPr>
              <a:xfrm>
                <a:off x="26756362" y="18058306"/>
                <a:ext cx="389978" cy="265169"/>
                <a:chOff x="1643340" y="1184639"/>
                <a:chExt cx="389978" cy="153767"/>
              </a:xfrm>
            </p:grpSpPr>
            <p:cxnSp>
              <p:nvCxnSpPr>
                <p:cNvPr id="819" name="Straight Connector 818">
                  <a:extLst>
                    <a:ext uri="{FF2B5EF4-FFF2-40B4-BE49-F238E27FC236}">
                      <a16:creationId xmlns:a16="http://schemas.microsoft.com/office/drawing/2014/main" id="{41CD7EC6-E00F-285D-6822-6764962A2AF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50240" y="1261524"/>
                  <a:ext cx="83078" cy="0"/>
                </a:xfrm>
                <a:prstGeom prst="line">
                  <a:avLst/>
                </a:prstGeom>
                <a:noFill/>
                <a:ln w="19050" cap="sq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820" name="TextBox 819">
                  <a:extLst>
                    <a:ext uri="{FF2B5EF4-FFF2-40B4-BE49-F238E27FC236}">
                      <a16:creationId xmlns:a16="http://schemas.microsoft.com/office/drawing/2014/main" id="{146D5090-B1A6-D479-E08C-4E16DE39172E}"/>
                    </a:ext>
                  </a:extLst>
                </p:cNvPr>
                <p:cNvSpPr txBox="1"/>
                <p:nvPr/>
              </p:nvSpPr>
              <p:spPr>
                <a:xfrm>
                  <a:off x="1643340" y="1184639"/>
                  <a:ext cx="263777" cy="1537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r">
                    <a:buClrTx/>
                    <a:buFontTx/>
                    <a:buNone/>
                    <a:defRPr/>
                  </a:pPr>
                  <a:r>
                    <a:rPr lang="en-US" sz="900" dirty="0">
                      <a:solidFill>
                        <a:prstClr val="black"/>
                      </a:solidFill>
                      <a:ea typeface="+mn-ea"/>
                      <a:cs typeface="Arial" panose="020B0604020202020204" pitchFamily="34" charset="0"/>
                    </a:rPr>
                    <a:t>60</a:t>
                  </a:r>
                  <a:endParaRPr lang="en-GB" sz="9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91" name="Group 590">
                <a:extLst>
                  <a:ext uri="{FF2B5EF4-FFF2-40B4-BE49-F238E27FC236}">
                    <a16:creationId xmlns:a16="http://schemas.microsoft.com/office/drawing/2014/main" id="{E55CCF96-1584-FEC1-0B6B-85B53CD270D0}"/>
                  </a:ext>
                </a:extLst>
              </p:cNvPr>
              <p:cNvGrpSpPr/>
              <p:nvPr/>
            </p:nvGrpSpPr>
            <p:grpSpPr>
              <a:xfrm>
                <a:off x="26756362" y="18614152"/>
                <a:ext cx="389978" cy="265169"/>
                <a:chOff x="1643340" y="1184639"/>
                <a:chExt cx="389978" cy="153767"/>
              </a:xfrm>
            </p:grpSpPr>
            <p:cxnSp>
              <p:nvCxnSpPr>
                <p:cNvPr id="817" name="Straight Connector 816">
                  <a:extLst>
                    <a:ext uri="{FF2B5EF4-FFF2-40B4-BE49-F238E27FC236}">
                      <a16:creationId xmlns:a16="http://schemas.microsoft.com/office/drawing/2014/main" id="{BE4F8668-43B3-D865-4093-68BED943552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50240" y="1261524"/>
                  <a:ext cx="83078" cy="0"/>
                </a:xfrm>
                <a:prstGeom prst="line">
                  <a:avLst/>
                </a:prstGeom>
                <a:noFill/>
                <a:ln w="19050" cap="sq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818" name="TextBox 817">
                  <a:extLst>
                    <a:ext uri="{FF2B5EF4-FFF2-40B4-BE49-F238E27FC236}">
                      <a16:creationId xmlns:a16="http://schemas.microsoft.com/office/drawing/2014/main" id="{BB7C85EC-6916-8403-0A44-8B73BB573E53}"/>
                    </a:ext>
                  </a:extLst>
                </p:cNvPr>
                <p:cNvSpPr txBox="1"/>
                <p:nvPr/>
              </p:nvSpPr>
              <p:spPr>
                <a:xfrm>
                  <a:off x="1643340" y="1184639"/>
                  <a:ext cx="263777" cy="1537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r">
                    <a:buClrTx/>
                    <a:buFontTx/>
                    <a:buNone/>
                    <a:defRPr/>
                  </a:pPr>
                  <a:r>
                    <a:rPr lang="en-US" sz="900" dirty="0">
                      <a:solidFill>
                        <a:prstClr val="black"/>
                      </a:solidFill>
                      <a:ea typeface="+mn-ea"/>
                      <a:cs typeface="Arial" panose="020B0604020202020204" pitchFamily="34" charset="0"/>
                    </a:rPr>
                    <a:t>50</a:t>
                  </a:r>
                  <a:endParaRPr lang="en-GB" sz="9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92" name="Group 591">
                <a:extLst>
                  <a:ext uri="{FF2B5EF4-FFF2-40B4-BE49-F238E27FC236}">
                    <a16:creationId xmlns:a16="http://schemas.microsoft.com/office/drawing/2014/main" id="{63F4963D-6E08-97E7-F4C3-9402A6F69ED0}"/>
                  </a:ext>
                </a:extLst>
              </p:cNvPr>
              <p:cNvGrpSpPr/>
              <p:nvPr/>
            </p:nvGrpSpPr>
            <p:grpSpPr>
              <a:xfrm>
                <a:off x="26756362" y="19185090"/>
                <a:ext cx="389978" cy="265169"/>
                <a:chOff x="1643340" y="1184639"/>
                <a:chExt cx="389978" cy="153767"/>
              </a:xfrm>
            </p:grpSpPr>
            <p:cxnSp>
              <p:nvCxnSpPr>
                <p:cNvPr id="815" name="Straight Connector 814">
                  <a:extLst>
                    <a:ext uri="{FF2B5EF4-FFF2-40B4-BE49-F238E27FC236}">
                      <a16:creationId xmlns:a16="http://schemas.microsoft.com/office/drawing/2014/main" id="{1752E3B6-303E-8DE2-7DD0-79EF8F5ADD0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50240" y="1261524"/>
                  <a:ext cx="83078" cy="0"/>
                </a:xfrm>
                <a:prstGeom prst="line">
                  <a:avLst/>
                </a:prstGeom>
                <a:noFill/>
                <a:ln w="19050" cap="sq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816" name="TextBox 815">
                  <a:extLst>
                    <a:ext uri="{FF2B5EF4-FFF2-40B4-BE49-F238E27FC236}">
                      <a16:creationId xmlns:a16="http://schemas.microsoft.com/office/drawing/2014/main" id="{2440A4FE-14A6-2138-0ABB-9BB0B529A899}"/>
                    </a:ext>
                  </a:extLst>
                </p:cNvPr>
                <p:cNvSpPr txBox="1"/>
                <p:nvPr/>
              </p:nvSpPr>
              <p:spPr>
                <a:xfrm>
                  <a:off x="1643340" y="1184639"/>
                  <a:ext cx="263777" cy="1537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r">
                    <a:buClrTx/>
                    <a:buFontTx/>
                    <a:buNone/>
                    <a:defRPr/>
                  </a:pPr>
                  <a:r>
                    <a:rPr lang="en-US" sz="900" dirty="0">
                      <a:solidFill>
                        <a:prstClr val="black"/>
                      </a:solidFill>
                      <a:ea typeface="+mn-ea"/>
                      <a:cs typeface="Arial" panose="020B0604020202020204" pitchFamily="34" charset="0"/>
                    </a:rPr>
                    <a:t>40</a:t>
                  </a:r>
                  <a:endParaRPr lang="en-GB" sz="9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93" name="Group 592">
                <a:extLst>
                  <a:ext uri="{FF2B5EF4-FFF2-40B4-BE49-F238E27FC236}">
                    <a16:creationId xmlns:a16="http://schemas.microsoft.com/office/drawing/2014/main" id="{4687CCB2-E40A-0F91-773D-04C3C52CCA5D}"/>
                  </a:ext>
                </a:extLst>
              </p:cNvPr>
              <p:cNvGrpSpPr/>
              <p:nvPr/>
            </p:nvGrpSpPr>
            <p:grpSpPr>
              <a:xfrm>
                <a:off x="26756362" y="20291817"/>
                <a:ext cx="389978" cy="265169"/>
                <a:chOff x="1643340" y="1184639"/>
                <a:chExt cx="389978" cy="153767"/>
              </a:xfrm>
            </p:grpSpPr>
            <p:cxnSp>
              <p:nvCxnSpPr>
                <p:cNvPr id="813" name="Straight Connector 812">
                  <a:extLst>
                    <a:ext uri="{FF2B5EF4-FFF2-40B4-BE49-F238E27FC236}">
                      <a16:creationId xmlns:a16="http://schemas.microsoft.com/office/drawing/2014/main" id="{BB593D37-1350-6117-A01D-9EDFEEA08F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50240" y="1261524"/>
                  <a:ext cx="83078" cy="0"/>
                </a:xfrm>
                <a:prstGeom prst="line">
                  <a:avLst/>
                </a:prstGeom>
                <a:noFill/>
                <a:ln w="19050" cap="sq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814" name="TextBox 813">
                  <a:extLst>
                    <a:ext uri="{FF2B5EF4-FFF2-40B4-BE49-F238E27FC236}">
                      <a16:creationId xmlns:a16="http://schemas.microsoft.com/office/drawing/2014/main" id="{3F0E255D-DC09-18FF-EA5D-2463D3C9308F}"/>
                    </a:ext>
                  </a:extLst>
                </p:cNvPr>
                <p:cNvSpPr txBox="1"/>
                <p:nvPr/>
              </p:nvSpPr>
              <p:spPr>
                <a:xfrm>
                  <a:off x="1643340" y="1184639"/>
                  <a:ext cx="263777" cy="1537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r">
                    <a:buClrTx/>
                    <a:buFontTx/>
                    <a:buNone/>
                    <a:defRPr/>
                  </a:pPr>
                  <a:r>
                    <a:rPr lang="en-US" sz="900" dirty="0">
                      <a:solidFill>
                        <a:prstClr val="black"/>
                      </a:solidFill>
                      <a:ea typeface="+mn-ea"/>
                      <a:cs typeface="Arial" panose="020B0604020202020204" pitchFamily="34" charset="0"/>
                    </a:rPr>
                    <a:t>20</a:t>
                  </a:r>
                  <a:endParaRPr lang="en-GB" sz="9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94" name="Group 593">
                <a:extLst>
                  <a:ext uri="{FF2B5EF4-FFF2-40B4-BE49-F238E27FC236}">
                    <a16:creationId xmlns:a16="http://schemas.microsoft.com/office/drawing/2014/main" id="{98F17152-0B41-A61C-6D6E-F358811AF47B}"/>
                  </a:ext>
                </a:extLst>
              </p:cNvPr>
              <p:cNvGrpSpPr/>
              <p:nvPr/>
            </p:nvGrpSpPr>
            <p:grpSpPr>
              <a:xfrm>
                <a:off x="26756362" y="20855769"/>
                <a:ext cx="389978" cy="265169"/>
                <a:chOff x="1643340" y="1184639"/>
                <a:chExt cx="389978" cy="153767"/>
              </a:xfrm>
            </p:grpSpPr>
            <p:cxnSp>
              <p:nvCxnSpPr>
                <p:cNvPr id="811" name="Straight Connector 810">
                  <a:extLst>
                    <a:ext uri="{FF2B5EF4-FFF2-40B4-BE49-F238E27FC236}">
                      <a16:creationId xmlns:a16="http://schemas.microsoft.com/office/drawing/2014/main" id="{AEA7E591-DDDA-496A-1033-E705E9FE81BF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50240" y="1261524"/>
                  <a:ext cx="83078" cy="0"/>
                </a:xfrm>
                <a:prstGeom prst="line">
                  <a:avLst/>
                </a:prstGeom>
                <a:noFill/>
                <a:ln w="19050" cap="sq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812" name="TextBox 811">
                  <a:extLst>
                    <a:ext uri="{FF2B5EF4-FFF2-40B4-BE49-F238E27FC236}">
                      <a16:creationId xmlns:a16="http://schemas.microsoft.com/office/drawing/2014/main" id="{C4CD1C18-8FBE-E03F-0EB7-8F3539CFACE9}"/>
                    </a:ext>
                  </a:extLst>
                </p:cNvPr>
                <p:cNvSpPr txBox="1"/>
                <p:nvPr/>
              </p:nvSpPr>
              <p:spPr>
                <a:xfrm>
                  <a:off x="1643340" y="1184639"/>
                  <a:ext cx="263777" cy="1537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r">
                    <a:buClrTx/>
                    <a:buFontTx/>
                    <a:buNone/>
                    <a:defRPr/>
                  </a:pPr>
                  <a:r>
                    <a:rPr lang="en-US" sz="900" dirty="0">
                      <a:solidFill>
                        <a:prstClr val="black"/>
                      </a:solidFill>
                      <a:ea typeface="+mn-ea"/>
                      <a:cs typeface="Arial" panose="020B0604020202020204" pitchFamily="34" charset="0"/>
                    </a:rPr>
                    <a:t>10</a:t>
                  </a:r>
                  <a:endParaRPr lang="en-GB" sz="9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595" name="Group 594">
                <a:extLst>
                  <a:ext uri="{FF2B5EF4-FFF2-40B4-BE49-F238E27FC236}">
                    <a16:creationId xmlns:a16="http://schemas.microsoft.com/office/drawing/2014/main" id="{E430741D-1049-65B0-261C-C369A36F0C8B}"/>
                  </a:ext>
                </a:extLst>
              </p:cNvPr>
              <p:cNvGrpSpPr/>
              <p:nvPr/>
            </p:nvGrpSpPr>
            <p:grpSpPr>
              <a:xfrm>
                <a:off x="26888250" y="21431022"/>
                <a:ext cx="258090" cy="265169"/>
                <a:chOff x="1775228" y="1184639"/>
                <a:chExt cx="258090" cy="153767"/>
              </a:xfrm>
            </p:grpSpPr>
            <p:cxnSp>
              <p:nvCxnSpPr>
                <p:cNvPr id="809" name="Straight Connector 808">
                  <a:extLst>
                    <a:ext uri="{FF2B5EF4-FFF2-40B4-BE49-F238E27FC236}">
                      <a16:creationId xmlns:a16="http://schemas.microsoft.com/office/drawing/2014/main" id="{F7B14718-7172-9552-D9F6-6A46DACFDFC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50240" y="1261524"/>
                  <a:ext cx="83078" cy="0"/>
                </a:xfrm>
                <a:prstGeom prst="line">
                  <a:avLst/>
                </a:prstGeom>
                <a:noFill/>
                <a:ln w="19050" cap="sq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810" name="TextBox 809">
                  <a:extLst>
                    <a:ext uri="{FF2B5EF4-FFF2-40B4-BE49-F238E27FC236}">
                      <a16:creationId xmlns:a16="http://schemas.microsoft.com/office/drawing/2014/main" id="{00B69DFB-0886-A25A-DA2E-44D69E4DE30C}"/>
                    </a:ext>
                  </a:extLst>
                </p:cNvPr>
                <p:cNvSpPr txBox="1"/>
                <p:nvPr/>
              </p:nvSpPr>
              <p:spPr>
                <a:xfrm>
                  <a:off x="1775228" y="1184639"/>
                  <a:ext cx="131889" cy="1537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r">
                    <a:buClrTx/>
                    <a:buFontTx/>
                    <a:buNone/>
                    <a:defRPr/>
                  </a:pPr>
                  <a:r>
                    <a:rPr lang="en-US" sz="900" dirty="0">
                      <a:solidFill>
                        <a:prstClr val="black"/>
                      </a:solidFill>
                      <a:ea typeface="+mn-ea"/>
                      <a:cs typeface="Arial" panose="020B0604020202020204" pitchFamily="34" charset="0"/>
                    </a:rPr>
                    <a:t>0</a:t>
                  </a:r>
                  <a:endParaRPr lang="en-GB" sz="9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596" name="Straight Connector 595">
                <a:extLst>
                  <a:ext uri="{FF2B5EF4-FFF2-40B4-BE49-F238E27FC236}">
                    <a16:creationId xmlns:a16="http://schemas.microsoft.com/office/drawing/2014/main" id="{B9435CF1-AA89-8037-A0F1-9EE46687CA5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7210213" y="21872538"/>
                <a:ext cx="143267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597" name="TextBox 596">
                <a:extLst>
                  <a:ext uri="{FF2B5EF4-FFF2-40B4-BE49-F238E27FC236}">
                    <a16:creationId xmlns:a16="http://schemas.microsoft.com/office/drawing/2014/main" id="{8439E4BD-18DF-496F-918A-A4EE0DB69E13}"/>
                  </a:ext>
                </a:extLst>
              </p:cNvPr>
              <p:cNvSpPr txBox="1"/>
              <p:nvPr/>
            </p:nvSpPr>
            <p:spPr>
              <a:xfrm>
                <a:off x="27215903" y="22036517"/>
                <a:ext cx="131888" cy="26516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9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0</a:t>
                </a:r>
                <a:endParaRPr lang="en-GB" sz="9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598" name="Straight Connector 597">
                <a:extLst>
                  <a:ext uri="{FF2B5EF4-FFF2-40B4-BE49-F238E27FC236}">
                    <a16:creationId xmlns:a16="http://schemas.microsoft.com/office/drawing/2014/main" id="{0FAAADE8-445B-C34A-1890-9547C54AA59B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7927768" y="21872538"/>
                <a:ext cx="143267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599" name="TextBox 598">
                <a:extLst>
                  <a:ext uri="{FF2B5EF4-FFF2-40B4-BE49-F238E27FC236}">
                    <a16:creationId xmlns:a16="http://schemas.microsoft.com/office/drawing/2014/main" id="{B71C2C16-4BA6-16DC-8E86-6B69B00CA156}"/>
                  </a:ext>
                </a:extLst>
              </p:cNvPr>
              <p:cNvSpPr txBox="1"/>
              <p:nvPr/>
            </p:nvSpPr>
            <p:spPr>
              <a:xfrm>
                <a:off x="27933458" y="22036517"/>
                <a:ext cx="131888" cy="26516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9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3</a:t>
                </a:r>
                <a:endParaRPr lang="en-GB" sz="9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600" name="Straight Connector 599">
                <a:extLst>
                  <a:ext uri="{FF2B5EF4-FFF2-40B4-BE49-F238E27FC236}">
                    <a16:creationId xmlns:a16="http://schemas.microsoft.com/office/drawing/2014/main" id="{BC0D22D6-DA39-C7F0-ABB7-3A009BB1255D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8645323" y="21872538"/>
                <a:ext cx="143267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601" name="TextBox 600">
                <a:extLst>
                  <a:ext uri="{FF2B5EF4-FFF2-40B4-BE49-F238E27FC236}">
                    <a16:creationId xmlns:a16="http://schemas.microsoft.com/office/drawing/2014/main" id="{CDDE5D38-56B7-C244-623C-3F530A98FB1C}"/>
                  </a:ext>
                </a:extLst>
              </p:cNvPr>
              <p:cNvSpPr txBox="1"/>
              <p:nvPr/>
            </p:nvSpPr>
            <p:spPr>
              <a:xfrm>
                <a:off x="28651014" y="22036517"/>
                <a:ext cx="131888" cy="26516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9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6</a:t>
                </a:r>
                <a:endParaRPr lang="en-GB" sz="9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602" name="Straight Connector 601">
                <a:extLst>
                  <a:ext uri="{FF2B5EF4-FFF2-40B4-BE49-F238E27FC236}">
                    <a16:creationId xmlns:a16="http://schemas.microsoft.com/office/drawing/2014/main" id="{55EF645F-AE08-5444-C3E2-5F2A20E2E929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29377167" y="21872538"/>
                <a:ext cx="143267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603" name="TextBox 602">
                <a:extLst>
                  <a:ext uri="{FF2B5EF4-FFF2-40B4-BE49-F238E27FC236}">
                    <a16:creationId xmlns:a16="http://schemas.microsoft.com/office/drawing/2014/main" id="{233E9560-1429-A7F0-4469-54358C91696A}"/>
                  </a:ext>
                </a:extLst>
              </p:cNvPr>
              <p:cNvSpPr txBox="1"/>
              <p:nvPr/>
            </p:nvSpPr>
            <p:spPr>
              <a:xfrm>
                <a:off x="29382857" y="22036517"/>
                <a:ext cx="131888" cy="26516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9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9</a:t>
                </a:r>
                <a:endParaRPr lang="en-GB" sz="9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604" name="Straight Connector 603">
                <a:extLst>
                  <a:ext uri="{FF2B5EF4-FFF2-40B4-BE49-F238E27FC236}">
                    <a16:creationId xmlns:a16="http://schemas.microsoft.com/office/drawing/2014/main" id="{235C664E-1532-6699-02DE-6EB79828CEE6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0085959" y="21872538"/>
                <a:ext cx="143267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605" name="TextBox 604">
                <a:extLst>
                  <a:ext uri="{FF2B5EF4-FFF2-40B4-BE49-F238E27FC236}">
                    <a16:creationId xmlns:a16="http://schemas.microsoft.com/office/drawing/2014/main" id="{D31F64E6-0EEA-7A65-F9FD-769E3F57E52C}"/>
                  </a:ext>
                </a:extLst>
              </p:cNvPr>
              <p:cNvSpPr txBox="1"/>
              <p:nvPr/>
            </p:nvSpPr>
            <p:spPr>
              <a:xfrm>
                <a:off x="30025707" y="22036517"/>
                <a:ext cx="263777" cy="26516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9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12</a:t>
                </a:r>
                <a:endParaRPr lang="en-GB" sz="9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606" name="Straight Connector 605">
                <a:extLst>
                  <a:ext uri="{FF2B5EF4-FFF2-40B4-BE49-F238E27FC236}">
                    <a16:creationId xmlns:a16="http://schemas.microsoft.com/office/drawing/2014/main" id="{53A198D3-604F-90FC-F326-4EF629263C6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0812247" y="21872538"/>
                <a:ext cx="143267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607" name="TextBox 606">
                <a:extLst>
                  <a:ext uri="{FF2B5EF4-FFF2-40B4-BE49-F238E27FC236}">
                    <a16:creationId xmlns:a16="http://schemas.microsoft.com/office/drawing/2014/main" id="{DD200F87-4ABB-CE94-CB07-327224636BAA}"/>
                  </a:ext>
                </a:extLst>
              </p:cNvPr>
              <p:cNvSpPr txBox="1"/>
              <p:nvPr/>
            </p:nvSpPr>
            <p:spPr>
              <a:xfrm>
                <a:off x="30751994" y="22036517"/>
                <a:ext cx="263777" cy="26516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9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15</a:t>
                </a:r>
                <a:endParaRPr lang="en-GB" sz="9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608" name="Straight Connector 607">
                <a:extLst>
                  <a:ext uri="{FF2B5EF4-FFF2-40B4-BE49-F238E27FC236}">
                    <a16:creationId xmlns:a16="http://schemas.microsoft.com/office/drawing/2014/main" id="{724DAC80-F72D-FBBA-9DE3-1F59D5BB5098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1538535" y="21872538"/>
                <a:ext cx="143267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609" name="TextBox 608">
                <a:extLst>
                  <a:ext uri="{FF2B5EF4-FFF2-40B4-BE49-F238E27FC236}">
                    <a16:creationId xmlns:a16="http://schemas.microsoft.com/office/drawing/2014/main" id="{13F18616-61CE-06B6-FE0F-05E312273ED5}"/>
                  </a:ext>
                </a:extLst>
              </p:cNvPr>
              <p:cNvSpPr txBox="1"/>
              <p:nvPr/>
            </p:nvSpPr>
            <p:spPr>
              <a:xfrm>
                <a:off x="31478284" y="22036517"/>
                <a:ext cx="263777" cy="26516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9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18</a:t>
                </a:r>
                <a:endParaRPr lang="en-GB" sz="9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610" name="Straight Connector 609">
                <a:extLst>
                  <a:ext uri="{FF2B5EF4-FFF2-40B4-BE49-F238E27FC236}">
                    <a16:creationId xmlns:a16="http://schemas.microsoft.com/office/drawing/2014/main" id="{B07DD7EC-C1D3-72D5-C4C3-A2C5A6EE5954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2255298" y="21872538"/>
                <a:ext cx="143267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611" name="TextBox 610">
                <a:extLst>
                  <a:ext uri="{FF2B5EF4-FFF2-40B4-BE49-F238E27FC236}">
                    <a16:creationId xmlns:a16="http://schemas.microsoft.com/office/drawing/2014/main" id="{E334884A-8F07-6987-DBD0-A3F3AC6F19D7}"/>
                  </a:ext>
                </a:extLst>
              </p:cNvPr>
              <p:cNvSpPr txBox="1"/>
              <p:nvPr/>
            </p:nvSpPr>
            <p:spPr>
              <a:xfrm>
                <a:off x="32195045" y="22036517"/>
                <a:ext cx="263777" cy="26516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9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21</a:t>
                </a:r>
                <a:endParaRPr lang="en-GB" sz="9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612" name="Straight Connector 611">
                <a:extLst>
                  <a:ext uri="{FF2B5EF4-FFF2-40B4-BE49-F238E27FC236}">
                    <a16:creationId xmlns:a16="http://schemas.microsoft.com/office/drawing/2014/main" id="{30DC2C09-B2FF-DD88-A823-EDD53352476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2972061" y="21872538"/>
                <a:ext cx="143267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613" name="TextBox 612">
                <a:extLst>
                  <a:ext uri="{FF2B5EF4-FFF2-40B4-BE49-F238E27FC236}">
                    <a16:creationId xmlns:a16="http://schemas.microsoft.com/office/drawing/2014/main" id="{5BC1D868-E4EC-FE26-ADAF-DA73F6C8D2CD}"/>
                  </a:ext>
                </a:extLst>
              </p:cNvPr>
              <p:cNvSpPr txBox="1"/>
              <p:nvPr/>
            </p:nvSpPr>
            <p:spPr>
              <a:xfrm>
                <a:off x="32911809" y="22036517"/>
                <a:ext cx="263777" cy="26516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9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24</a:t>
                </a:r>
                <a:endParaRPr lang="en-GB" sz="9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614" name="Straight Connector 613">
                <a:extLst>
                  <a:ext uri="{FF2B5EF4-FFF2-40B4-BE49-F238E27FC236}">
                    <a16:creationId xmlns:a16="http://schemas.microsoft.com/office/drawing/2014/main" id="{176CC9B3-32C7-87ED-9538-1EF10E0A1F8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3691999" y="21872538"/>
                <a:ext cx="143267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615" name="TextBox 614">
                <a:extLst>
                  <a:ext uri="{FF2B5EF4-FFF2-40B4-BE49-F238E27FC236}">
                    <a16:creationId xmlns:a16="http://schemas.microsoft.com/office/drawing/2014/main" id="{F5CA4A32-AC23-CA47-A500-62651993B8D2}"/>
                  </a:ext>
                </a:extLst>
              </p:cNvPr>
              <p:cNvSpPr txBox="1"/>
              <p:nvPr/>
            </p:nvSpPr>
            <p:spPr>
              <a:xfrm>
                <a:off x="33631747" y="22036517"/>
                <a:ext cx="263777" cy="26516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9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27</a:t>
                </a:r>
                <a:endParaRPr lang="en-GB" sz="9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16" name="TextBox 615">
                <a:extLst>
                  <a:ext uri="{FF2B5EF4-FFF2-40B4-BE49-F238E27FC236}">
                    <a16:creationId xmlns:a16="http://schemas.microsoft.com/office/drawing/2014/main" id="{652CEFD8-8A57-43F9-4CF8-770C77899F4A}"/>
                  </a:ext>
                </a:extLst>
              </p:cNvPr>
              <p:cNvSpPr txBox="1"/>
              <p:nvPr/>
            </p:nvSpPr>
            <p:spPr>
              <a:xfrm rot="16200000">
                <a:off x="23315966" y="18563406"/>
                <a:ext cx="6065186" cy="393389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1200" b="1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Probability, %</a:t>
                </a:r>
                <a:endParaRPr lang="en-GB" sz="1200" b="1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617" name="Group 616">
                <a:extLst>
                  <a:ext uri="{FF2B5EF4-FFF2-40B4-BE49-F238E27FC236}">
                    <a16:creationId xmlns:a16="http://schemas.microsoft.com/office/drawing/2014/main" id="{BFD021BB-E204-DF15-27E0-A60B88386C71}"/>
                  </a:ext>
                </a:extLst>
              </p:cNvPr>
              <p:cNvGrpSpPr/>
              <p:nvPr/>
            </p:nvGrpSpPr>
            <p:grpSpPr>
              <a:xfrm>
                <a:off x="26756362" y="16366100"/>
                <a:ext cx="389978" cy="265169"/>
                <a:chOff x="1643340" y="1184639"/>
                <a:chExt cx="389978" cy="153767"/>
              </a:xfrm>
            </p:grpSpPr>
            <p:cxnSp>
              <p:nvCxnSpPr>
                <p:cNvPr id="807" name="Straight Connector 806">
                  <a:extLst>
                    <a:ext uri="{FF2B5EF4-FFF2-40B4-BE49-F238E27FC236}">
                      <a16:creationId xmlns:a16="http://schemas.microsoft.com/office/drawing/2014/main" id="{F7197B85-8A1A-72FC-41FB-3188BE61F1D1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50240" y="1261524"/>
                  <a:ext cx="83078" cy="0"/>
                </a:xfrm>
                <a:prstGeom prst="line">
                  <a:avLst/>
                </a:prstGeom>
                <a:noFill/>
                <a:ln w="19050" cap="sq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808" name="TextBox 807">
                  <a:extLst>
                    <a:ext uri="{FF2B5EF4-FFF2-40B4-BE49-F238E27FC236}">
                      <a16:creationId xmlns:a16="http://schemas.microsoft.com/office/drawing/2014/main" id="{877D8624-8F34-70BA-FB4D-6DF53FA6E074}"/>
                    </a:ext>
                  </a:extLst>
                </p:cNvPr>
                <p:cNvSpPr txBox="1"/>
                <p:nvPr/>
              </p:nvSpPr>
              <p:spPr>
                <a:xfrm>
                  <a:off x="1643340" y="1184639"/>
                  <a:ext cx="263777" cy="1537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r">
                    <a:buClrTx/>
                    <a:buFontTx/>
                    <a:buNone/>
                    <a:defRPr/>
                  </a:pPr>
                  <a:r>
                    <a:rPr lang="en-US" sz="900" dirty="0">
                      <a:solidFill>
                        <a:prstClr val="black"/>
                      </a:solidFill>
                      <a:ea typeface="+mn-ea"/>
                      <a:cs typeface="Arial" panose="020B0604020202020204" pitchFamily="34" charset="0"/>
                    </a:rPr>
                    <a:t>90</a:t>
                  </a:r>
                  <a:endParaRPr lang="en-GB" sz="9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18" name="Group 617">
                <a:extLst>
                  <a:ext uri="{FF2B5EF4-FFF2-40B4-BE49-F238E27FC236}">
                    <a16:creationId xmlns:a16="http://schemas.microsoft.com/office/drawing/2014/main" id="{4CF6AAE6-62EE-C801-B2E6-B3F0FA91EF36}"/>
                  </a:ext>
                </a:extLst>
              </p:cNvPr>
              <p:cNvGrpSpPr/>
              <p:nvPr/>
            </p:nvGrpSpPr>
            <p:grpSpPr>
              <a:xfrm>
                <a:off x="26756362" y="16935527"/>
                <a:ext cx="389978" cy="265169"/>
                <a:chOff x="1643340" y="1184639"/>
                <a:chExt cx="389978" cy="153767"/>
              </a:xfrm>
            </p:grpSpPr>
            <p:cxnSp>
              <p:nvCxnSpPr>
                <p:cNvPr id="805" name="Straight Connector 804">
                  <a:extLst>
                    <a:ext uri="{FF2B5EF4-FFF2-40B4-BE49-F238E27FC236}">
                      <a16:creationId xmlns:a16="http://schemas.microsoft.com/office/drawing/2014/main" id="{69914C3A-AF32-B04D-07EE-E9BE3696521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50240" y="1261524"/>
                  <a:ext cx="83078" cy="0"/>
                </a:xfrm>
                <a:prstGeom prst="line">
                  <a:avLst/>
                </a:prstGeom>
                <a:noFill/>
                <a:ln w="19050" cap="sq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806" name="TextBox 805">
                  <a:extLst>
                    <a:ext uri="{FF2B5EF4-FFF2-40B4-BE49-F238E27FC236}">
                      <a16:creationId xmlns:a16="http://schemas.microsoft.com/office/drawing/2014/main" id="{8E498592-78F8-00B6-7A67-49D1C4B9E661}"/>
                    </a:ext>
                  </a:extLst>
                </p:cNvPr>
                <p:cNvSpPr txBox="1"/>
                <p:nvPr/>
              </p:nvSpPr>
              <p:spPr>
                <a:xfrm>
                  <a:off x="1643340" y="1184639"/>
                  <a:ext cx="263777" cy="1537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r">
                    <a:buClrTx/>
                    <a:buFontTx/>
                    <a:buNone/>
                    <a:defRPr/>
                  </a:pPr>
                  <a:r>
                    <a:rPr lang="en-US" sz="900" dirty="0">
                      <a:solidFill>
                        <a:prstClr val="black"/>
                      </a:solidFill>
                      <a:ea typeface="+mn-ea"/>
                      <a:cs typeface="Arial" panose="020B0604020202020204" pitchFamily="34" charset="0"/>
                    </a:rPr>
                    <a:t>80</a:t>
                  </a:r>
                  <a:endParaRPr lang="en-GB" sz="9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grpSp>
            <p:nvGrpSpPr>
              <p:cNvPr id="619" name="Group 618">
                <a:extLst>
                  <a:ext uri="{FF2B5EF4-FFF2-40B4-BE49-F238E27FC236}">
                    <a16:creationId xmlns:a16="http://schemas.microsoft.com/office/drawing/2014/main" id="{5FF70889-6F37-F7B5-7AC9-29D12D9FA813}"/>
                  </a:ext>
                </a:extLst>
              </p:cNvPr>
              <p:cNvGrpSpPr/>
              <p:nvPr/>
            </p:nvGrpSpPr>
            <p:grpSpPr>
              <a:xfrm>
                <a:off x="26756362" y="19732616"/>
                <a:ext cx="389978" cy="265169"/>
                <a:chOff x="1643340" y="1184639"/>
                <a:chExt cx="389978" cy="153767"/>
              </a:xfrm>
            </p:grpSpPr>
            <p:cxnSp>
              <p:nvCxnSpPr>
                <p:cNvPr id="803" name="Straight Connector 802">
                  <a:extLst>
                    <a:ext uri="{FF2B5EF4-FFF2-40B4-BE49-F238E27FC236}">
                      <a16:creationId xmlns:a16="http://schemas.microsoft.com/office/drawing/2014/main" id="{AB77CC58-FBCB-09B1-FC6C-5F48BBB13138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1950240" y="1261524"/>
                  <a:ext cx="83078" cy="0"/>
                </a:xfrm>
                <a:prstGeom prst="line">
                  <a:avLst/>
                </a:prstGeom>
                <a:noFill/>
                <a:ln w="19050" cap="sq" cmpd="sng" algn="ctr">
                  <a:solidFill>
                    <a:sysClr val="windowText" lastClr="000000"/>
                  </a:solidFill>
                  <a:prstDash val="solid"/>
                  <a:miter lim="800000"/>
                </a:ln>
                <a:effectLst/>
              </p:spPr>
            </p:cxnSp>
            <p:sp>
              <p:nvSpPr>
                <p:cNvPr id="804" name="TextBox 803">
                  <a:extLst>
                    <a:ext uri="{FF2B5EF4-FFF2-40B4-BE49-F238E27FC236}">
                      <a16:creationId xmlns:a16="http://schemas.microsoft.com/office/drawing/2014/main" id="{682E6B35-C505-C2CD-C0E5-95F2EB099E79}"/>
                    </a:ext>
                  </a:extLst>
                </p:cNvPr>
                <p:cNvSpPr txBox="1"/>
                <p:nvPr/>
              </p:nvSpPr>
              <p:spPr>
                <a:xfrm>
                  <a:off x="1643340" y="1184639"/>
                  <a:ext cx="263777" cy="153767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 anchor="ctr">
                  <a:spAutoFit/>
                </a:bodyPr>
                <a:lstStyle/>
                <a:p>
                  <a:pPr algn="r">
                    <a:buClrTx/>
                    <a:buFontTx/>
                    <a:buNone/>
                    <a:defRPr/>
                  </a:pPr>
                  <a:r>
                    <a:rPr lang="en-US" sz="900" dirty="0">
                      <a:solidFill>
                        <a:prstClr val="black"/>
                      </a:solidFill>
                      <a:ea typeface="+mn-ea"/>
                      <a:cs typeface="Arial" panose="020B0604020202020204" pitchFamily="34" charset="0"/>
                    </a:rPr>
                    <a:t>30</a:t>
                  </a:r>
                  <a:endParaRPr lang="en-GB" sz="9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endParaRPr>
                </a:p>
              </p:txBody>
            </p:sp>
          </p:grpSp>
          <p:cxnSp>
            <p:nvCxnSpPr>
              <p:cNvPr id="620" name="Straight Connector 619">
                <a:extLst>
                  <a:ext uri="{FF2B5EF4-FFF2-40B4-BE49-F238E27FC236}">
                    <a16:creationId xmlns:a16="http://schemas.microsoft.com/office/drawing/2014/main" id="{D46D45D8-0CA0-1E9B-3908-40B085AB56D0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4412724" y="21872538"/>
                <a:ext cx="143267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621" name="TextBox 620">
                <a:extLst>
                  <a:ext uri="{FF2B5EF4-FFF2-40B4-BE49-F238E27FC236}">
                    <a16:creationId xmlns:a16="http://schemas.microsoft.com/office/drawing/2014/main" id="{6950CD13-7E45-21BC-F0BE-CA873448C9A5}"/>
                  </a:ext>
                </a:extLst>
              </p:cNvPr>
              <p:cNvSpPr txBox="1"/>
              <p:nvPr/>
            </p:nvSpPr>
            <p:spPr>
              <a:xfrm>
                <a:off x="34352473" y="22036517"/>
                <a:ext cx="263777" cy="26516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9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30</a:t>
                </a:r>
                <a:endParaRPr lang="en-GB" sz="9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622" name="Straight Connector 621">
                <a:extLst>
                  <a:ext uri="{FF2B5EF4-FFF2-40B4-BE49-F238E27FC236}">
                    <a16:creationId xmlns:a16="http://schemas.microsoft.com/office/drawing/2014/main" id="{AAA5481E-B764-35D3-E21E-250D199ED8AC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5136624" y="21872538"/>
                <a:ext cx="143267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623" name="TextBox 622">
                <a:extLst>
                  <a:ext uri="{FF2B5EF4-FFF2-40B4-BE49-F238E27FC236}">
                    <a16:creationId xmlns:a16="http://schemas.microsoft.com/office/drawing/2014/main" id="{F34B5B04-8932-8776-9DDF-6E8F38C38990}"/>
                  </a:ext>
                </a:extLst>
              </p:cNvPr>
              <p:cNvSpPr txBox="1"/>
              <p:nvPr/>
            </p:nvSpPr>
            <p:spPr>
              <a:xfrm>
                <a:off x="35076372" y="22036517"/>
                <a:ext cx="263777" cy="26516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9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33</a:t>
                </a:r>
                <a:endParaRPr lang="en-GB" sz="9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cxnSp>
            <p:nvCxnSpPr>
              <p:cNvPr id="624" name="Straight Connector 623">
                <a:extLst>
                  <a:ext uri="{FF2B5EF4-FFF2-40B4-BE49-F238E27FC236}">
                    <a16:creationId xmlns:a16="http://schemas.microsoft.com/office/drawing/2014/main" id="{95098864-38FB-D70F-C254-B58FFEDF9CB1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35850999" y="21872538"/>
                <a:ext cx="143267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625" name="TextBox 624">
                <a:extLst>
                  <a:ext uri="{FF2B5EF4-FFF2-40B4-BE49-F238E27FC236}">
                    <a16:creationId xmlns:a16="http://schemas.microsoft.com/office/drawing/2014/main" id="{405E816D-2C18-6E06-AC9F-A592311C2BE2}"/>
                  </a:ext>
                </a:extLst>
              </p:cNvPr>
              <p:cNvSpPr txBox="1"/>
              <p:nvPr/>
            </p:nvSpPr>
            <p:spPr>
              <a:xfrm>
                <a:off x="35790748" y="22036517"/>
                <a:ext cx="263777" cy="265168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ctr">
                  <a:buClrTx/>
                  <a:buFontTx/>
                  <a:buNone/>
                  <a:defRPr/>
                </a:pPr>
                <a:r>
                  <a:rPr lang="en-US" sz="9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36</a:t>
                </a:r>
                <a:endParaRPr lang="en-GB" sz="9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grpSp>
            <p:nvGrpSpPr>
              <p:cNvPr id="626" name="Group 625">
                <a:extLst>
                  <a:ext uri="{FF2B5EF4-FFF2-40B4-BE49-F238E27FC236}">
                    <a16:creationId xmlns:a16="http://schemas.microsoft.com/office/drawing/2014/main" id="{5A8F5DAE-D31A-5F85-660C-2FBC3E3C8877}"/>
                  </a:ext>
                </a:extLst>
              </p:cNvPr>
              <p:cNvGrpSpPr/>
              <p:nvPr/>
            </p:nvGrpSpPr>
            <p:grpSpPr>
              <a:xfrm>
                <a:off x="27293377" y="15944330"/>
                <a:ext cx="7982750" cy="2030059"/>
                <a:chOff x="2180355" y="1030704"/>
                <a:chExt cx="7982750" cy="1177192"/>
              </a:xfrm>
            </p:grpSpPr>
            <p:pic>
              <p:nvPicPr>
                <p:cNvPr id="679" name="Graphic 678">
                  <a:extLst>
                    <a:ext uri="{FF2B5EF4-FFF2-40B4-BE49-F238E27FC236}">
                      <a16:creationId xmlns:a16="http://schemas.microsoft.com/office/drawing/2014/main" id="{CBDA9A81-088B-0EDD-33A5-EF4A4ABE94BD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4">
                  <a:extLst>
                    <a:ext uri="{96DAC541-7B7A-43D3-8B79-37D633B846F1}">
                      <asvg:svgBlip xmlns:asvg="http://schemas.microsoft.com/office/drawing/2016/SVG/main" r:embed="rId5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80355" y="1030704"/>
                  <a:ext cx="7931385" cy="1148616"/>
                </a:xfrm>
                <a:prstGeom prst="rect">
                  <a:avLst/>
                </a:prstGeom>
              </p:spPr>
            </p:pic>
            <p:grpSp>
              <p:nvGrpSpPr>
                <p:cNvPr id="680" name="Group 679">
                  <a:extLst>
                    <a:ext uri="{FF2B5EF4-FFF2-40B4-BE49-F238E27FC236}">
                      <a16:creationId xmlns:a16="http://schemas.microsoft.com/office/drawing/2014/main" id="{E7A75B66-75D8-A23B-A8C3-AC54386674CC}"/>
                    </a:ext>
                  </a:extLst>
                </p:cNvPr>
                <p:cNvGrpSpPr/>
                <p:nvPr/>
              </p:nvGrpSpPr>
              <p:grpSpPr>
                <a:xfrm>
                  <a:off x="10080027" y="2124818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801" name="Straight Connector 800">
                    <a:extLst>
                      <a:ext uri="{FF2B5EF4-FFF2-40B4-BE49-F238E27FC236}">
                        <a16:creationId xmlns:a16="http://schemas.microsoft.com/office/drawing/2014/main" id="{E297409B-2A9A-8F9A-C043-9A7C3A78DD3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02" name="Straight Connector 801">
                    <a:extLst>
                      <a:ext uri="{FF2B5EF4-FFF2-40B4-BE49-F238E27FC236}">
                        <a16:creationId xmlns:a16="http://schemas.microsoft.com/office/drawing/2014/main" id="{C48A619A-D504-9B31-6BEC-ED30EA7C78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681" name="Group 680">
                  <a:extLst>
                    <a:ext uri="{FF2B5EF4-FFF2-40B4-BE49-F238E27FC236}">
                      <a16:creationId xmlns:a16="http://schemas.microsoft.com/office/drawing/2014/main" id="{0FCF4513-EA37-4FF8-7091-BF7A0A58F445}"/>
                    </a:ext>
                  </a:extLst>
                </p:cNvPr>
                <p:cNvGrpSpPr/>
                <p:nvPr/>
              </p:nvGrpSpPr>
              <p:grpSpPr>
                <a:xfrm>
                  <a:off x="9665690" y="2124818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99" name="Straight Connector 798">
                    <a:extLst>
                      <a:ext uri="{FF2B5EF4-FFF2-40B4-BE49-F238E27FC236}">
                        <a16:creationId xmlns:a16="http://schemas.microsoft.com/office/drawing/2014/main" id="{C1DBB4BD-449F-A376-0D36-D5E014B213F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800" name="Straight Connector 799">
                    <a:extLst>
                      <a:ext uri="{FF2B5EF4-FFF2-40B4-BE49-F238E27FC236}">
                        <a16:creationId xmlns:a16="http://schemas.microsoft.com/office/drawing/2014/main" id="{4082258F-1E06-75C7-35D8-069104AC584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682" name="Group 681">
                  <a:extLst>
                    <a:ext uri="{FF2B5EF4-FFF2-40B4-BE49-F238E27FC236}">
                      <a16:creationId xmlns:a16="http://schemas.microsoft.com/office/drawing/2014/main" id="{716E07A0-9EF6-EDA3-415B-DF3B67FC688F}"/>
                    </a:ext>
                  </a:extLst>
                </p:cNvPr>
                <p:cNvGrpSpPr/>
                <p:nvPr/>
              </p:nvGrpSpPr>
              <p:grpSpPr>
                <a:xfrm>
                  <a:off x="9413932" y="2124818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97" name="Straight Connector 796">
                    <a:extLst>
                      <a:ext uri="{FF2B5EF4-FFF2-40B4-BE49-F238E27FC236}">
                        <a16:creationId xmlns:a16="http://schemas.microsoft.com/office/drawing/2014/main" id="{E457CD05-294B-3BE9-2518-8FC5A24A9BC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98" name="Straight Connector 797">
                    <a:extLst>
                      <a:ext uri="{FF2B5EF4-FFF2-40B4-BE49-F238E27FC236}">
                        <a16:creationId xmlns:a16="http://schemas.microsoft.com/office/drawing/2014/main" id="{F4B7CC93-733C-A098-818C-4B394AA4163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683" name="Group 682">
                  <a:extLst>
                    <a:ext uri="{FF2B5EF4-FFF2-40B4-BE49-F238E27FC236}">
                      <a16:creationId xmlns:a16="http://schemas.microsoft.com/office/drawing/2014/main" id="{41A2F870-7F76-FE8C-B800-A2F0A44CB1E4}"/>
                    </a:ext>
                  </a:extLst>
                </p:cNvPr>
                <p:cNvGrpSpPr/>
                <p:nvPr/>
              </p:nvGrpSpPr>
              <p:grpSpPr>
                <a:xfrm>
                  <a:off x="9201270" y="2124818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95" name="Straight Connector 794">
                    <a:extLst>
                      <a:ext uri="{FF2B5EF4-FFF2-40B4-BE49-F238E27FC236}">
                        <a16:creationId xmlns:a16="http://schemas.microsoft.com/office/drawing/2014/main" id="{1BE48871-A38C-CA04-6C58-974FE81F0B3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96" name="Straight Connector 795">
                    <a:extLst>
                      <a:ext uri="{FF2B5EF4-FFF2-40B4-BE49-F238E27FC236}">
                        <a16:creationId xmlns:a16="http://schemas.microsoft.com/office/drawing/2014/main" id="{BBB446E8-27BC-7F25-71B0-72D504B415A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684" name="Group 683">
                  <a:extLst>
                    <a:ext uri="{FF2B5EF4-FFF2-40B4-BE49-F238E27FC236}">
                      <a16:creationId xmlns:a16="http://schemas.microsoft.com/office/drawing/2014/main" id="{72EDBB3B-C62B-7F23-A16A-4E3321D43F9D}"/>
                    </a:ext>
                  </a:extLst>
                </p:cNvPr>
                <p:cNvGrpSpPr/>
                <p:nvPr/>
              </p:nvGrpSpPr>
              <p:grpSpPr>
                <a:xfrm>
                  <a:off x="9136117" y="2124818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93" name="Straight Connector 792">
                    <a:extLst>
                      <a:ext uri="{FF2B5EF4-FFF2-40B4-BE49-F238E27FC236}">
                        <a16:creationId xmlns:a16="http://schemas.microsoft.com/office/drawing/2014/main" id="{60985B36-C062-EA65-466C-9F8BC5186D4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94" name="Straight Connector 793">
                    <a:extLst>
                      <a:ext uri="{FF2B5EF4-FFF2-40B4-BE49-F238E27FC236}">
                        <a16:creationId xmlns:a16="http://schemas.microsoft.com/office/drawing/2014/main" id="{21530599-2773-3CFA-2959-077546FC25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685" name="Group 684">
                  <a:extLst>
                    <a:ext uri="{FF2B5EF4-FFF2-40B4-BE49-F238E27FC236}">
                      <a16:creationId xmlns:a16="http://schemas.microsoft.com/office/drawing/2014/main" id="{6EBD2256-AB8A-9D50-809F-456FD8F194FA}"/>
                    </a:ext>
                  </a:extLst>
                </p:cNvPr>
                <p:cNvGrpSpPr/>
                <p:nvPr/>
              </p:nvGrpSpPr>
              <p:grpSpPr>
                <a:xfrm>
                  <a:off x="9007099" y="2124818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91" name="Straight Connector 790">
                    <a:extLst>
                      <a:ext uri="{FF2B5EF4-FFF2-40B4-BE49-F238E27FC236}">
                        <a16:creationId xmlns:a16="http://schemas.microsoft.com/office/drawing/2014/main" id="{AAA6A084-864A-2CB5-5465-BE8A78B1BBF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92" name="Straight Connector 791">
                    <a:extLst>
                      <a:ext uri="{FF2B5EF4-FFF2-40B4-BE49-F238E27FC236}">
                        <a16:creationId xmlns:a16="http://schemas.microsoft.com/office/drawing/2014/main" id="{035C08BD-223D-80BA-4D3B-39178DE1589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686" name="Group 685">
                  <a:extLst>
                    <a:ext uri="{FF2B5EF4-FFF2-40B4-BE49-F238E27FC236}">
                      <a16:creationId xmlns:a16="http://schemas.microsoft.com/office/drawing/2014/main" id="{51BA11D0-007B-11B7-E0EB-73151852CA63}"/>
                    </a:ext>
                  </a:extLst>
                </p:cNvPr>
                <p:cNvGrpSpPr/>
                <p:nvPr/>
              </p:nvGrpSpPr>
              <p:grpSpPr>
                <a:xfrm>
                  <a:off x="8971544" y="2124818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89" name="Straight Connector 788">
                    <a:extLst>
                      <a:ext uri="{FF2B5EF4-FFF2-40B4-BE49-F238E27FC236}">
                        <a16:creationId xmlns:a16="http://schemas.microsoft.com/office/drawing/2014/main" id="{CFEBF7AF-464F-114D-A750-B1D266B1918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90" name="Straight Connector 789">
                    <a:extLst>
                      <a:ext uri="{FF2B5EF4-FFF2-40B4-BE49-F238E27FC236}">
                        <a16:creationId xmlns:a16="http://schemas.microsoft.com/office/drawing/2014/main" id="{D523B281-A35E-D867-24B0-F3E5DE6EE4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687" name="Group 686">
                  <a:extLst>
                    <a:ext uri="{FF2B5EF4-FFF2-40B4-BE49-F238E27FC236}">
                      <a16:creationId xmlns:a16="http://schemas.microsoft.com/office/drawing/2014/main" id="{CE279482-DDE7-2AD8-5F2B-E8CBE5C18601}"/>
                    </a:ext>
                  </a:extLst>
                </p:cNvPr>
                <p:cNvGrpSpPr/>
                <p:nvPr/>
              </p:nvGrpSpPr>
              <p:grpSpPr>
                <a:xfrm>
                  <a:off x="8962370" y="2124818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87" name="Straight Connector 786">
                    <a:extLst>
                      <a:ext uri="{FF2B5EF4-FFF2-40B4-BE49-F238E27FC236}">
                        <a16:creationId xmlns:a16="http://schemas.microsoft.com/office/drawing/2014/main" id="{8DF0107F-E018-BD04-4D6E-D610D44EDB0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88" name="Straight Connector 787">
                    <a:extLst>
                      <a:ext uri="{FF2B5EF4-FFF2-40B4-BE49-F238E27FC236}">
                        <a16:creationId xmlns:a16="http://schemas.microsoft.com/office/drawing/2014/main" id="{7D6555A0-C1AB-B0F7-FC76-4BA141A3596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688" name="Group 687">
                  <a:extLst>
                    <a:ext uri="{FF2B5EF4-FFF2-40B4-BE49-F238E27FC236}">
                      <a16:creationId xmlns:a16="http://schemas.microsoft.com/office/drawing/2014/main" id="{7AB8EDE6-2BBF-6285-BC31-1B347828BF21}"/>
                    </a:ext>
                  </a:extLst>
                </p:cNvPr>
                <p:cNvGrpSpPr/>
                <p:nvPr/>
              </p:nvGrpSpPr>
              <p:grpSpPr>
                <a:xfrm>
                  <a:off x="8923455" y="2124818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85" name="Straight Connector 784">
                    <a:extLst>
                      <a:ext uri="{FF2B5EF4-FFF2-40B4-BE49-F238E27FC236}">
                        <a16:creationId xmlns:a16="http://schemas.microsoft.com/office/drawing/2014/main" id="{20399699-D331-6741-59F3-C0E6B5BD777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86" name="Straight Connector 785">
                    <a:extLst>
                      <a:ext uri="{FF2B5EF4-FFF2-40B4-BE49-F238E27FC236}">
                        <a16:creationId xmlns:a16="http://schemas.microsoft.com/office/drawing/2014/main" id="{72204C38-4F71-B3B5-E2F9-AA210D946B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689" name="Group 688">
                  <a:extLst>
                    <a:ext uri="{FF2B5EF4-FFF2-40B4-BE49-F238E27FC236}">
                      <a16:creationId xmlns:a16="http://schemas.microsoft.com/office/drawing/2014/main" id="{A99146F7-086F-84FA-1FCC-4DD21ACFC5C4}"/>
                    </a:ext>
                  </a:extLst>
                </p:cNvPr>
                <p:cNvGrpSpPr/>
                <p:nvPr/>
              </p:nvGrpSpPr>
              <p:grpSpPr>
                <a:xfrm>
                  <a:off x="8866640" y="2124818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83" name="Straight Connector 782">
                    <a:extLst>
                      <a:ext uri="{FF2B5EF4-FFF2-40B4-BE49-F238E27FC236}">
                        <a16:creationId xmlns:a16="http://schemas.microsoft.com/office/drawing/2014/main" id="{861BD42D-4B09-7599-372E-5D0417B6305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84" name="Straight Connector 783">
                    <a:extLst>
                      <a:ext uri="{FF2B5EF4-FFF2-40B4-BE49-F238E27FC236}">
                        <a16:creationId xmlns:a16="http://schemas.microsoft.com/office/drawing/2014/main" id="{C060B8CE-CDFC-7E62-C1D9-5504B71708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690" name="Group 689">
                  <a:extLst>
                    <a:ext uri="{FF2B5EF4-FFF2-40B4-BE49-F238E27FC236}">
                      <a16:creationId xmlns:a16="http://schemas.microsoft.com/office/drawing/2014/main" id="{62366F0D-0339-A11F-78FB-7CCE1B8FA4DD}"/>
                    </a:ext>
                  </a:extLst>
                </p:cNvPr>
                <p:cNvGrpSpPr/>
                <p:nvPr/>
              </p:nvGrpSpPr>
              <p:grpSpPr>
                <a:xfrm>
                  <a:off x="8752152" y="2124818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81" name="Straight Connector 780">
                    <a:extLst>
                      <a:ext uri="{FF2B5EF4-FFF2-40B4-BE49-F238E27FC236}">
                        <a16:creationId xmlns:a16="http://schemas.microsoft.com/office/drawing/2014/main" id="{F8C78540-14E0-2EB3-EF4A-69176EA5806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82" name="Straight Connector 781">
                    <a:extLst>
                      <a:ext uri="{FF2B5EF4-FFF2-40B4-BE49-F238E27FC236}">
                        <a16:creationId xmlns:a16="http://schemas.microsoft.com/office/drawing/2014/main" id="{6B83C09E-5885-E1B0-2C8E-92D05669439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691" name="Group 690">
                  <a:extLst>
                    <a:ext uri="{FF2B5EF4-FFF2-40B4-BE49-F238E27FC236}">
                      <a16:creationId xmlns:a16="http://schemas.microsoft.com/office/drawing/2014/main" id="{F968312E-551D-AFF2-5377-46381A2E77A9}"/>
                    </a:ext>
                  </a:extLst>
                </p:cNvPr>
                <p:cNvGrpSpPr/>
                <p:nvPr/>
              </p:nvGrpSpPr>
              <p:grpSpPr>
                <a:xfrm>
                  <a:off x="8661854" y="2124818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79" name="Straight Connector 778">
                    <a:extLst>
                      <a:ext uri="{FF2B5EF4-FFF2-40B4-BE49-F238E27FC236}">
                        <a16:creationId xmlns:a16="http://schemas.microsoft.com/office/drawing/2014/main" id="{AAA06E7A-AA85-49C1-D7E5-46AD90E35B1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80" name="Straight Connector 779">
                    <a:extLst>
                      <a:ext uri="{FF2B5EF4-FFF2-40B4-BE49-F238E27FC236}">
                        <a16:creationId xmlns:a16="http://schemas.microsoft.com/office/drawing/2014/main" id="{799D18A4-B204-1DB9-5F8B-4C551B6EDE3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692" name="Group 691">
                  <a:extLst>
                    <a:ext uri="{FF2B5EF4-FFF2-40B4-BE49-F238E27FC236}">
                      <a16:creationId xmlns:a16="http://schemas.microsoft.com/office/drawing/2014/main" id="{377D985B-09F9-24C4-6AE0-2DCB6F9F5FF2}"/>
                    </a:ext>
                  </a:extLst>
                </p:cNvPr>
                <p:cNvGrpSpPr/>
                <p:nvPr/>
              </p:nvGrpSpPr>
              <p:grpSpPr>
                <a:xfrm>
                  <a:off x="8655191" y="2124818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77" name="Straight Connector 776">
                    <a:extLst>
                      <a:ext uri="{FF2B5EF4-FFF2-40B4-BE49-F238E27FC236}">
                        <a16:creationId xmlns:a16="http://schemas.microsoft.com/office/drawing/2014/main" id="{2F33E15D-FD93-D879-2FF7-FCBD4FBEEC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78" name="Straight Connector 777">
                    <a:extLst>
                      <a:ext uri="{FF2B5EF4-FFF2-40B4-BE49-F238E27FC236}">
                        <a16:creationId xmlns:a16="http://schemas.microsoft.com/office/drawing/2014/main" id="{0E509ECA-8ECF-1103-9E22-49D0674F7A4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693" name="Group 692">
                  <a:extLst>
                    <a:ext uri="{FF2B5EF4-FFF2-40B4-BE49-F238E27FC236}">
                      <a16:creationId xmlns:a16="http://schemas.microsoft.com/office/drawing/2014/main" id="{B9178662-6D16-7174-475F-A2E66D086FFA}"/>
                    </a:ext>
                  </a:extLst>
                </p:cNvPr>
                <p:cNvGrpSpPr/>
                <p:nvPr/>
              </p:nvGrpSpPr>
              <p:grpSpPr>
                <a:xfrm>
                  <a:off x="8631938" y="2124818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75" name="Straight Connector 774">
                    <a:extLst>
                      <a:ext uri="{FF2B5EF4-FFF2-40B4-BE49-F238E27FC236}">
                        <a16:creationId xmlns:a16="http://schemas.microsoft.com/office/drawing/2014/main" id="{00743DB7-71E9-77D1-6EC2-EB667191B1D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76" name="Straight Connector 775">
                    <a:extLst>
                      <a:ext uri="{FF2B5EF4-FFF2-40B4-BE49-F238E27FC236}">
                        <a16:creationId xmlns:a16="http://schemas.microsoft.com/office/drawing/2014/main" id="{56EC96D2-EBF5-5AF2-5CC0-5F54985B192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694" name="Group 693">
                  <a:extLst>
                    <a:ext uri="{FF2B5EF4-FFF2-40B4-BE49-F238E27FC236}">
                      <a16:creationId xmlns:a16="http://schemas.microsoft.com/office/drawing/2014/main" id="{4F4679B3-ED19-09C8-8D6D-4699B8A0708A}"/>
                    </a:ext>
                  </a:extLst>
                </p:cNvPr>
                <p:cNvGrpSpPr/>
                <p:nvPr/>
              </p:nvGrpSpPr>
              <p:grpSpPr>
                <a:xfrm>
                  <a:off x="8609834" y="2124818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73" name="Straight Connector 772">
                    <a:extLst>
                      <a:ext uri="{FF2B5EF4-FFF2-40B4-BE49-F238E27FC236}">
                        <a16:creationId xmlns:a16="http://schemas.microsoft.com/office/drawing/2014/main" id="{5ADB161F-4CE6-EDD5-2787-7C08B4BE6DC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74" name="Straight Connector 773">
                    <a:extLst>
                      <a:ext uri="{FF2B5EF4-FFF2-40B4-BE49-F238E27FC236}">
                        <a16:creationId xmlns:a16="http://schemas.microsoft.com/office/drawing/2014/main" id="{8191E5DC-AF5E-EBE4-9405-85D95E3846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695" name="Group 694">
                  <a:extLst>
                    <a:ext uri="{FF2B5EF4-FFF2-40B4-BE49-F238E27FC236}">
                      <a16:creationId xmlns:a16="http://schemas.microsoft.com/office/drawing/2014/main" id="{F9936AC4-2EF8-0519-8A7C-1A4051A63D13}"/>
                    </a:ext>
                  </a:extLst>
                </p:cNvPr>
                <p:cNvGrpSpPr/>
                <p:nvPr/>
              </p:nvGrpSpPr>
              <p:grpSpPr>
                <a:xfrm>
                  <a:off x="8588400" y="2124818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71" name="Straight Connector 770">
                    <a:extLst>
                      <a:ext uri="{FF2B5EF4-FFF2-40B4-BE49-F238E27FC236}">
                        <a16:creationId xmlns:a16="http://schemas.microsoft.com/office/drawing/2014/main" id="{A262CA0F-197F-A4DA-6683-694AC17FEFC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72" name="Straight Connector 771">
                    <a:extLst>
                      <a:ext uri="{FF2B5EF4-FFF2-40B4-BE49-F238E27FC236}">
                        <a16:creationId xmlns:a16="http://schemas.microsoft.com/office/drawing/2014/main" id="{86092325-C5FA-6691-6D39-17B2D325CB2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696" name="Group 695">
                  <a:extLst>
                    <a:ext uri="{FF2B5EF4-FFF2-40B4-BE49-F238E27FC236}">
                      <a16:creationId xmlns:a16="http://schemas.microsoft.com/office/drawing/2014/main" id="{ED8F1313-8BEA-3168-1814-0006F12F60B4}"/>
                    </a:ext>
                  </a:extLst>
                </p:cNvPr>
                <p:cNvGrpSpPr/>
                <p:nvPr/>
              </p:nvGrpSpPr>
              <p:grpSpPr>
                <a:xfrm>
                  <a:off x="8550298" y="2124818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69" name="Straight Connector 768">
                    <a:extLst>
                      <a:ext uri="{FF2B5EF4-FFF2-40B4-BE49-F238E27FC236}">
                        <a16:creationId xmlns:a16="http://schemas.microsoft.com/office/drawing/2014/main" id="{6111A32D-6100-6077-16F4-D9A0667F0A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70" name="Straight Connector 769">
                    <a:extLst>
                      <a:ext uri="{FF2B5EF4-FFF2-40B4-BE49-F238E27FC236}">
                        <a16:creationId xmlns:a16="http://schemas.microsoft.com/office/drawing/2014/main" id="{307E5272-2E8D-2D6B-E3D3-F6288180BB4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697" name="Group 696">
                  <a:extLst>
                    <a:ext uri="{FF2B5EF4-FFF2-40B4-BE49-F238E27FC236}">
                      <a16:creationId xmlns:a16="http://schemas.microsoft.com/office/drawing/2014/main" id="{00FF26BA-6CE1-A575-81AA-A1F3DF5ED2A5}"/>
                    </a:ext>
                  </a:extLst>
                </p:cNvPr>
                <p:cNvGrpSpPr/>
                <p:nvPr/>
              </p:nvGrpSpPr>
              <p:grpSpPr>
                <a:xfrm>
                  <a:off x="8528865" y="2124818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67" name="Straight Connector 766">
                    <a:extLst>
                      <a:ext uri="{FF2B5EF4-FFF2-40B4-BE49-F238E27FC236}">
                        <a16:creationId xmlns:a16="http://schemas.microsoft.com/office/drawing/2014/main" id="{B80E46C7-59B1-82BE-4BF7-16FC0AA4542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68" name="Straight Connector 767">
                    <a:extLst>
                      <a:ext uri="{FF2B5EF4-FFF2-40B4-BE49-F238E27FC236}">
                        <a16:creationId xmlns:a16="http://schemas.microsoft.com/office/drawing/2014/main" id="{F99D6A64-19CB-361A-A843-A8C2E67F43D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698" name="Group 697">
                  <a:extLst>
                    <a:ext uri="{FF2B5EF4-FFF2-40B4-BE49-F238E27FC236}">
                      <a16:creationId xmlns:a16="http://schemas.microsoft.com/office/drawing/2014/main" id="{8765095F-328C-00B7-6B7D-5DE1D5040E1A}"/>
                    </a:ext>
                  </a:extLst>
                </p:cNvPr>
                <p:cNvGrpSpPr/>
                <p:nvPr/>
              </p:nvGrpSpPr>
              <p:grpSpPr>
                <a:xfrm>
                  <a:off x="8505051" y="2124818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65" name="Straight Connector 764">
                    <a:extLst>
                      <a:ext uri="{FF2B5EF4-FFF2-40B4-BE49-F238E27FC236}">
                        <a16:creationId xmlns:a16="http://schemas.microsoft.com/office/drawing/2014/main" id="{C4A4AEEC-0600-5222-4D2C-7E6940CF007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66" name="Straight Connector 765">
                    <a:extLst>
                      <a:ext uri="{FF2B5EF4-FFF2-40B4-BE49-F238E27FC236}">
                        <a16:creationId xmlns:a16="http://schemas.microsoft.com/office/drawing/2014/main" id="{0518AFF1-8088-1D85-9A6F-2371210CD83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699" name="Group 698">
                  <a:extLst>
                    <a:ext uri="{FF2B5EF4-FFF2-40B4-BE49-F238E27FC236}">
                      <a16:creationId xmlns:a16="http://schemas.microsoft.com/office/drawing/2014/main" id="{22857AB2-16DA-648B-8771-E0832B68B1E7}"/>
                    </a:ext>
                  </a:extLst>
                </p:cNvPr>
                <p:cNvGrpSpPr/>
                <p:nvPr/>
              </p:nvGrpSpPr>
              <p:grpSpPr>
                <a:xfrm>
                  <a:off x="8438374" y="2124818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63" name="Straight Connector 762">
                    <a:extLst>
                      <a:ext uri="{FF2B5EF4-FFF2-40B4-BE49-F238E27FC236}">
                        <a16:creationId xmlns:a16="http://schemas.microsoft.com/office/drawing/2014/main" id="{BCD99C82-9180-0EFE-E577-88A837F65CF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64" name="Straight Connector 763">
                    <a:extLst>
                      <a:ext uri="{FF2B5EF4-FFF2-40B4-BE49-F238E27FC236}">
                        <a16:creationId xmlns:a16="http://schemas.microsoft.com/office/drawing/2014/main" id="{5ABA0B2E-E009-E362-D61A-58A9C7C3F27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700" name="Group 699">
                  <a:extLst>
                    <a:ext uri="{FF2B5EF4-FFF2-40B4-BE49-F238E27FC236}">
                      <a16:creationId xmlns:a16="http://schemas.microsoft.com/office/drawing/2014/main" id="{9F20453E-D322-D8E7-5D89-5AB535AEA314}"/>
                    </a:ext>
                  </a:extLst>
                </p:cNvPr>
                <p:cNvGrpSpPr/>
                <p:nvPr/>
              </p:nvGrpSpPr>
              <p:grpSpPr>
                <a:xfrm>
                  <a:off x="8359791" y="2124818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61" name="Straight Connector 760">
                    <a:extLst>
                      <a:ext uri="{FF2B5EF4-FFF2-40B4-BE49-F238E27FC236}">
                        <a16:creationId xmlns:a16="http://schemas.microsoft.com/office/drawing/2014/main" id="{F3F9E011-8431-8EAD-E2F1-259E5EBF67D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62" name="Straight Connector 761">
                    <a:extLst>
                      <a:ext uri="{FF2B5EF4-FFF2-40B4-BE49-F238E27FC236}">
                        <a16:creationId xmlns:a16="http://schemas.microsoft.com/office/drawing/2014/main" id="{FBC3D164-2B84-76CE-F69D-01C36EB451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701" name="Group 700">
                  <a:extLst>
                    <a:ext uri="{FF2B5EF4-FFF2-40B4-BE49-F238E27FC236}">
                      <a16:creationId xmlns:a16="http://schemas.microsoft.com/office/drawing/2014/main" id="{97B1237A-755D-456A-9109-621FA5E8B646}"/>
                    </a:ext>
                  </a:extLst>
                </p:cNvPr>
                <p:cNvGrpSpPr/>
                <p:nvPr/>
              </p:nvGrpSpPr>
              <p:grpSpPr>
                <a:xfrm>
                  <a:off x="8321691" y="2124818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59" name="Straight Connector 758">
                    <a:extLst>
                      <a:ext uri="{FF2B5EF4-FFF2-40B4-BE49-F238E27FC236}">
                        <a16:creationId xmlns:a16="http://schemas.microsoft.com/office/drawing/2014/main" id="{F180173B-C3A9-A3C7-63C6-4621B1329D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60" name="Straight Connector 759">
                    <a:extLst>
                      <a:ext uri="{FF2B5EF4-FFF2-40B4-BE49-F238E27FC236}">
                        <a16:creationId xmlns:a16="http://schemas.microsoft.com/office/drawing/2014/main" id="{8FF66C27-72C0-56E5-C463-BC1DCA5E52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702" name="Group 701">
                  <a:extLst>
                    <a:ext uri="{FF2B5EF4-FFF2-40B4-BE49-F238E27FC236}">
                      <a16:creationId xmlns:a16="http://schemas.microsoft.com/office/drawing/2014/main" id="{DB01C0F7-94A5-212B-2981-9FCFF9D2B7F8}"/>
                    </a:ext>
                  </a:extLst>
                </p:cNvPr>
                <p:cNvGrpSpPr/>
                <p:nvPr/>
              </p:nvGrpSpPr>
              <p:grpSpPr>
                <a:xfrm>
                  <a:off x="8252634" y="2124818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57" name="Straight Connector 756">
                    <a:extLst>
                      <a:ext uri="{FF2B5EF4-FFF2-40B4-BE49-F238E27FC236}">
                        <a16:creationId xmlns:a16="http://schemas.microsoft.com/office/drawing/2014/main" id="{CAD1BBF9-6ADC-945F-CC82-2122839DFEC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58" name="Straight Connector 757">
                    <a:extLst>
                      <a:ext uri="{FF2B5EF4-FFF2-40B4-BE49-F238E27FC236}">
                        <a16:creationId xmlns:a16="http://schemas.microsoft.com/office/drawing/2014/main" id="{EEE536AF-23E3-D5DC-C69B-B5F2A50999E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703" name="Group 702">
                  <a:extLst>
                    <a:ext uri="{FF2B5EF4-FFF2-40B4-BE49-F238E27FC236}">
                      <a16:creationId xmlns:a16="http://schemas.microsoft.com/office/drawing/2014/main" id="{7B845291-6FBC-49A5-C089-E344C465E032}"/>
                    </a:ext>
                  </a:extLst>
                </p:cNvPr>
                <p:cNvGrpSpPr/>
                <p:nvPr/>
              </p:nvGrpSpPr>
              <p:grpSpPr>
                <a:xfrm>
                  <a:off x="8107373" y="2060521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55" name="Straight Connector 754">
                    <a:extLst>
                      <a:ext uri="{FF2B5EF4-FFF2-40B4-BE49-F238E27FC236}">
                        <a16:creationId xmlns:a16="http://schemas.microsoft.com/office/drawing/2014/main" id="{91002F88-64FE-642E-CE12-184CCE6C566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56" name="Straight Connector 755">
                    <a:extLst>
                      <a:ext uri="{FF2B5EF4-FFF2-40B4-BE49-F238E27FC236}">
                        <a16:creationId xmlns:a16="http://schemas.microsoft.com/office/drawing/2014/main" id="{1A68BF20-E6BC-7DA2-DE39-BFC6A2E64B8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704" name="Group 703">
                  <a:extLst>
                    <a:ext uri="{FF2B5EF4-FFF2-40B4-BE49-F238E27FC236}">
                      <a16:creationId xmlns:a16="http://schemas.microsoft.com/office/drawing/2014/main" id="{FC1A1BEC-A535-E5EC-7138-D28312C0B9C1}"/>
                    </a:ext>
                  </a:extLst>
                </p:cNvPr>
                <p:cNvGrpSpPr/>
                <p:nvPr/>
              </p:nvGrpSpPr>
              <p:grpSpPr>
                <a:xfrm>
                  <a:off x="7664454" y="2003357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53" name="Straight Connector 752">
                    <a:extLst>
                      <a:ext uri="{FF2B5EF4-FFF2-40B4-BE49-F238E27FC236}">
                        <a16:creationId xmlns:a16="http://schemas.microsoft.com/office/drawing/2014/main" id="{6496ADD0-EA6D-19D4-11CE-491E4D554C9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54" name="Straight Connector 753">
                    <a:extLst>
                      <a:ext uri="{FF2B5EF4-FFF2-40B4-BE49-F238E27FC236}">
                        <a16:creationId xmlns:a16="http://schemas.microsoft.com/office/drawing/2014/main" id="{BD945435-08DA-7D17-44F9-C567F7D60D5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705" name="Group 704">
                  <a:extLst>
                    <a:ext uri="{FF2B5EF4-FFF2-40B4-BE49-F238E27FC236}">
                      <a16:creationId xmlns:a16="http://schemas.microsoft.com/office/drawing/2014/main" id="{D324B2AA-83EE-5F64-E10D-E893C1B479F2}"/>
                    </a:ext>
                  </a:extLst>
                </p:cNvPr>
                <p:cNvGrpSpPr/>
                <p:nvPr/>
              </p:nvGrpSpPr>
              <p:grpSpPr>
                <a:xfrm>
                  <a:off x="7533480" y="2003357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51" name="Straight Connector 750">
                    <a:extLst>
                      <a:ext uri="{FF2B5EF4-FFF2-40B4-BE49-F238E27FC236}">
                        <a16:creationId xmlns:a16="http://schemas.microsoft.com/office/drawing/2014/main" id="{A3E1E269-5EEB-A6FA-8683-E90E1BEE7F6F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52" name="Straight Connector 751">
                    <a:extLst>
                      <a:ext uri="{FF2B5EF4-FFF2-40B4-BE49-F238E27FC236}">
                        <a16:creationId xmlns:a16="http://schemas.microsoft.com/office/drawing/2014/main" id="{BD1400A0-0B88-E156-8796-1FF0E3BE388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706" name="Group 705">
                  <a:extLst>
                    <a:ext uri="{FF2B5EF4-FFF2-40B4-BE49-F238E27FC236}">
                      <a16:creationId xmlns:a16="http://schemas.microsoft.com/office/drawing/2014/main" id="{F013D786-D46C-0A39-4325-74D7CB98B99B}"/>
                    </a:ext>
                  </a:extLst>
                </p:cNvPr>
                <p:cNvGrpSpPr/>
                <p:nvPr/>
              </p:nvGrpSpPr>
              <p:grpSpPr>
                <a:xfrm>
                  <a:off x="6914343" y="2003357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49" name="Straight Connector 748">
                    <a:extLst>
                      <a:ext uri="{FF2B5EF4-FFF2-40B4-BE49-F238E27FC236}">
                        <a16:creationId xmlns:a16="http://schemas.microsoft.com/office/drawing/2014/main" id="{05A3D4BA-0983-E705-2095-3DB06E311F9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50" name="Straight Connector 749">
                    <a:extLst>
                      <a:ext uri="{FF2B5EF4-FFF2-40B4-BE49-F238E27FC236}">
                        <a16:creationId xmlns:a16="http://schemas.microsoft.com/office/drawing/2014/main" id="{F330A4CE-1CDE-F1A2-F75A-C539C49031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707" name="Group 706">
                  <a:extLst>
                    <a:ext uri="{FF2B5EF4-FFF2-40B4-BE49-F238E27FC236}">
                      <a16:creationId xmlns:a16="http://schemas.microsoft.com/office/drawing/2014/main" id="{24907BAC-EF55-EC14-B6CD-1332143B7334}"/>
                    </a:ext>
                  </a:extLst>
                </p:cNvPr>
                <p:cNvGrpSpPr/>
                <p:nvPr/>
              </p:nvGrpSpPr>
              <p:grpSpPr>
                <a:xfrm>
                  <a:off x="6828613" y="2003357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47" name="Straight Connector 746">
                    <a:extLst>
                      <a:ext uri="{FF2B5EF4-FFF2-40B4-BE49-F238E27FC236}">
                        <a16:creationId xmlns:a16="http://schemas.microsoft.com/office/drawing/2014/main" id="{09BD28E6-CD5D-2D2E-E257-74FB3CE10A6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48" name="Straight Connector 747">
                    <a:extLst>
                      <a:ext uri="{FF2B5EF4-FFF2-40B4-BE49-F238E27FC236}">
                        <a16:creationId xmlns:a16="http://schemas.microsoft.com/office/drawing/2014/main" id="{2505B26B-8CFA-BAC9-8E97-A572FB25BBC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708" name="Group 707">
                  <a:extLst>
                    <a:ext uri="{FF2B5EF4-FFF2-40B4-BE49-F238E27FC236}">
                      <a16:creationId xmlns:a16="http://schemas.microsoft.com/office/drawing/2014/main" id="{39093654-230F-6A54-31A2-DD0F394780FB}"/>
                    </a:ext>
                  </a:extLst>
                </p:cNvPr>
                <p:cNvGrpSpPr/>
                <p:nvPr/>
              </p:nvGrpSpPr>
              <p:grpSpPr>
                <a:xfrm>
                  <a:off x="6600007" y="2003357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45" name="Straight Connector 744">
                    <a:extLst>
                      <a:ext uri="{FF2B5EF4-FFF2-40B4-BE49-F238E27FC236}">
                        <a16:creationId xmlns:a16="http://schemas.microsoft.com/office/drawing/2014/main" id="{F42FA8D5-80DE-C944-61F8-1B494A50E33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46" name="Straight Connector 745">
                    <a:extLst>
                      <a:ext uri="{FF2B5EF4-FFF2-40B4-BE49-F238E27FC236}">
                        <a16:creationId xmlns:a16="http://schemas.microsoft.com/office/drawing/2014/main" id="{1005899A-240B-6FD4-89B2-93BD267DEAE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709" name="Group 708">
                  <a:extLst>
                    <a:ext uri="{FF2B5EF4-FFF2-40B4-BE49-F238E27FC236}">
                      <a16:creationId xmlns:a16="http://schemas.microsoft.com/office/drawing/2014/main" id="{F8CEC312-F01A-88E4-13FF-77CD4FC1C26E}"/>
                    </a:ext>
                  </a:extLst>
                </p:cNvPr>
                <p:cNvGrpSpPr/>
                <p:nvPr/>
              </p:nvGrpSpPr>
              <p:grpSpPr>
                <a:xfrm>
                  <a:off x="6371401" y="2003357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43" name="Straight Connector 742">
                    <a:extLst>
                      <a:ext uri="{FF2B5EF4-FFF2-40B4-BE49-F238E27FC236}">
                        <a16:creationId xmlns:a16="http://schemas.microsoft.com/office/drawing/2014/main" id="{ED4AB35C-FFA5-6599-5D7C-EAD2E905B44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44" name="Straight Connector 743">
                    <a:extLst>
                      <a:ext uri="{FF2B5EF4-FFF2-40B4-BE49-F238E27FC236}">
                        <a16:creationId xmlns:a16="http://schemas.microsoft.com/office/drawing/2014/main" id="{3370870F-97D4-A6A6-619C-1E6DFDDAB2E9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710" name="Group 709">
                  <a:extLst>
                    <a:ext uri="{FF2B5EF4-FFF2-40B4-BE49-F238E27FC236}">
                      <a16:creationId xmlns:a16="http://schemas.microsoft.com/office/drawing/2014/main" id="{6A62AB5F-04CB-FA94-488C-1F6446A9FDB4}"/>
                    </a:ext>
                  </a:extLst>
                </p:cNvPr>
                <p:cNvGrpSpPr/>
                <p:nvPr/>
              </p:nvGrpSpPr>
              <p:grpSpPr>
                <a:xfrm>
                  <a:off x="6138033" y="2003357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41" name="Straight Connector 740">
                    <a:extLst>
                      <a:ext uri="{FF2B5EF4-FFF2-40B4-BE49-F238E27FC236}">
                        <a16:creationId xmlns:a16="http://schemas.microsoft.com/office/drawing/2014/main" id="{0E535AD5-C6A3-C40C-D35A-32AF6C2C752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42" name="Straight Connector 741">
                    <a:extLst>
                      <a:ext uri="{FF2B5EF4-FFF2-40B4-BE49-F238E27FC236}">
                        <a16:creationId xmlns:a16="http://schemas.microsoft.com/office/drawing/2014/main" id="{E455E7DD-493A-3672-E1DA-E31FA8A2E72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711" name="Group 710">
                  <a:extLst>
                    <a:ext uri="{FF2B5EF4-FFF2-40B4-BE49-F238E27FC236}">
                      <a16:creationId xmlns:a16="http://schemas.microsoft.com/office/drawing/2014/main" id="{6D2AD597-C4F0-BEF6-6CE8-05D7794DD4D2}"/>
                    </a:ext>
                  </a:extLst>
                </p:cNvPr>
                <p:cNvGrpSpPr/>
                <p:nvPr/>
              </p:nvGrpSpPr>
              <p:grpSpPr>
                <a:xfrm>
                  <a:off x="6099931" y="2003357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39" name="Straight Connector 738">
                    <a:extLst>
                      <a:ext uri="{FF2B5EF4-FFF2-40B4-BE49-F238E27FC236}">
                        <a16:creationId xmlns:a16="http://schemas.microsoft.com/office/drawing/2014/main" id="{32D17591-C1DC-2370-5134-A6355F0EDC6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40" name="Straight Connector 739">
                    <a:extLst>
                      <a:ext uri="{FF2B5EF4-FFF2-40B4-BE49-F238E27FC236}">
                        <a16:creationId xmlns:a16="http://schemas.microsoft.com/office/drawing/2014/main" id="{F03B70EB-7D09-B161-979E-9B858292AD4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712" name="Group 711">
                  <a:extLst>
                    <a:ext uri="{FF2B5EF4-FFF2-40B4-BE49-F238E27FC236}">
                      <a16:creationId xmlns:a16="http://schemas.microsoft.com/office/drawing/2014/main" id="{B5BC3D88-8CC4-89EB-89A9-27874C7B46E2}"/>
                    </a:ext>
                  </a:extLst>
                </p:cNvPr>
                <p:cNvGrpSpPr/>
                <p:nvPr/>
              </p:nvGrpSpPr>
              <p:grpSpPr>
                <a:xfrm>
                  <a:off x="5657014" y="1948579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37" name="Straight Connector 736">
                    <a:extLst>
                      <a:ext uri="{FF2B5EF4-FFF2-40B4-BE49-F238E27FC236}">
                        <a16:creationId xmlns:a16="http://schemas.microsoft.com/office/drawing/2014/main" id="{A7C4356F-C71D-F85E-FA2F-9D392528285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38" name="Straight Connector 737">
                    <a:extLst>
                      <a:ext uri="{FF2B5EF4-FFF2-40B4-BE49-F238E27FC236}">
                        <a16:creationId xmlns:a16="http://schemas.microsoft.com/office/drawing/2014/main" id="{0896EAEC-BF67-9E95-C13C-A50D1448EF1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713" name="Group 712">
                  <a:extLst>
                    <a:ext uri="{FF2B5EF4-FFF2-40B4-BE49-F238E27FC236}">
                      <a16:creationId xmlns:a16="http://schemas.microsoft.com/office/drawing/2014/main" id="{F619A388-4F0D-00A1-737F-5238E68E1838}"/>
                    </a:ext>
                  </a:extLst>
                </p:cNvPr>
                <p:cNvGrpSpPr/>
                <p:nvPr/>
              </p:nvGrpSpPr>
              <p:grpSpPr>
                <a:xfrm>
                  <a:off x="5447462" y="1948579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35" name="Straight Connector 734">
                    <a:extLst>
                      <a:ext uri="{FF2B5EF4-FFF2-40B4-BE49-F238E27FC236}">
                        <a16:creationId xmlns:a16="http://schemas.microsoft.com/office/drawing/2014/main" id="{BA118DEE-862D-07EB-92C1-3635A4959BF8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36" name="Straight Connector 735">
                    <a:extLst>
                      <a:ext uri="{FF2B5EF4-FFF2-40B4-BE49-F238E27FC236}">
                        <a16:creationId xmlns:a16="http://schemas.microsoft.com/office/drawing/2014/main" id="{EC60CFC3-A254-E5F6-E72A-48DCCD69CFB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714" name="Group 713">
                  <a:extLst>
                    <a:ext uri="{FF2B5EF4-FFF2-40B4-BE49-F238E27FC236}">
                      <a16:creationId xmlns:a16="http://schemas.microsoft.com/office/drawing/2014/main" id="{A12DC3EE-D75F-4B7E-F563-59B0E778A52C}"/>
                    </a:ext>
                  </a:extLst>
                </p:cNvPr>
                <p:cNvGrpSpPr/>
                <p:nvPr/>
              </p:nvGrpSpPr>
              <p:grpSpPr>
                <a:xfrm>
                  <a:off x="5062604" y="1854217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33" name="Straight Connector 732">
                    <a:extLst>
                      <a:ext uri="{FF2B5EF4-FFF2-40B4-BE49-F238E27FC236}">
                        <a16:creationId xmlns:a16="http://schemas.microsoft.com/office/drawing/2014/main" id="{495E4D2C-7243-488A-2B95-6C8F69AE431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34" name="Straight Connector 733">
                    <a:extLst>
                      <a:ext uri="{FF2B5EF4-FFF2-40B4-BE49-F238E27FC236}">
                        <a16:creationId xmlns:a16="http://schemas.microsoft.com/office/drawing/2014/main" id="{B748EB95-FF82-31F2-29E2-C30E8AA2010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715" name="Group 714">
                  <a:extLst>
                    <a:ext uri="{FF2B5EF4-FFF2-40B4-BE49-F238E27FC236}">
                      <a16:creationId xmlns:a16="http://schemas.microsoft.com/office/drawing/2014/main" id="{5000DF3B-1288-5CAD-9C92-96092D57D350}"/>
                    </a:ext>
                  </a:extLst>
                </p:cNvPr>
                <p:cNvGrpSpPr/>
                <p:nvPr/>
              </p:nvGrpSpPr>
              <p:grpSpPr>
                <a:xfrm>
                  <a:off x="4351432" y="1666360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31" name="Straight Connector 730">
                    <a:extLst>
                      <a:ext uri="{FF2B5EF4-FFF2-40B4-BE49-F238E27FC236}">
                        <a16:creationId xmlns:a16="http://schemas.microsoft.com/office/drawing/2014/main" id="{6BC7CF7F-6260-2CB3-1602-64A92E18863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32" name="Straight Connector 731">
                    <a:extLst>
                      <a:ext uri="{FF2B5EF4-FFF2-40B4-BE49-F238E27FC236}">
                        <a16:creationId xmlns:a16="http://schemas.microsoft.com/office/drawing/2014/main" id="{707543AF-8C64-996D-5C10-8236188FA6FE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716" name="Group 715">
                  <a:extLst>
                    <a:ext uri="{FF2B5EF4-FFF2-40B4-BE49-F238E27FC236}">
                      <a16:creationId xmlns:a16="http://schemas.microsoft.com/office/drawing/2014/main" id="{50331E91-AAAE-1EE0-1452-252A6CBD8C7F}"/>
                    </a:ext>
                  </a:extLst>
                </p:cNvPr>
                <p:cNvGrpSpPr/>
                <p:nvPr/>
              </p:nvGrpSpPr>
              <p:grpSpPr>
                <a:xfrm>
                  <a:off x="4287967" y="1621383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29" name="Straight Connector 728">
                    <a:extLst>
                      <a:ext uri="{FF2B5EF4-FFF2-40B4-BE49-F238E27FC236}">
                        <a16:creationId xmlns:a16="http://schemas.microsoft.com/office/drawing/2014/main" id="{20B71C49-0A11-531B-8A3D-3E2889ADCBA2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30" name="Straight Connector 729">
                    <a:extLst>
                      <a:ext uri="{FF2B5EF4-FFF2-40B4-BE49-F238E27FC236}">
                        <a16:creationId xmlns:a16="http://schemas.microsoft.com/office/drawing/2014/main" id="{F36C339B-2F18-FB45-7394-E5245B85A5C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717" name="Group 716">
                  <a:extLst>
                    <a:ext uri="{FF2B5EF4-FFF2-40B4-BE49-F238E27FC236}">
                      <a16:creationId xmlns:a16="http://schemas.microsoft.com/office/drawing/2014/main" id="{073D34D6-A0C7-0B88-C67C-09348E30A7A1}"/>
                    </a:ext>
                  </a:extLst>
                </p:cNvPr>
                <p:cNvGrpSpPr/>
                <p:nvPr/>
              </p:nvGrpSpPr>
              <p:grpSpPr>
                <a:xfrm>
                  <a:off x="3893505" y="1393047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27" name="Straight Connector 726">
                    <a:extLst>
                      <a:ext uri="{FF2B5EF4-FFF2-40B4-BE49-F238E27FC236}">
                        <a16:creationId xmlns:a16="http://schemas.microsoft.com/office/drawing/2014/main" id="{3B0DE7EF-6176-CE2A-E9A6-10098894F55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28" name="Straight Connector 727">
                    <a:extLst>
                      <a:ext uri="{FF2B5EF4-FFF2-40B4-BE49-F238E27FC236}">
                        <a16:creationId xmlns:a16="http://schemas.microsoft.com/office/drawing/2014/main" id="{E53927ED-C832-08B8-2F7B-02B0CD1CDF1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718" name="Group 717">
                  <a:extLst>
                    <a:ext uri="{FF2B5EF4-FFF2-40B4-BE49-F238E27FC236}">
                      <a16:creationId xmlns:a16="http://schemas.microsoft.com/office/drawing/2014/main" id="{84460761-0BAA-70CF-482F-C6D4AF77F152}"/>
                    </a:ext>
                  </a:extLst>
                </p:cNvPr>
                <p:cNvGrpSpPr/>
                <p:nvPr/>
              </p:nvGrpSpPr>
              <p:grpSpPr>
                <a:xfrm>
                  <a:off x="3680021" y="1345689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25" name="Straight Connector 724">
                    <a:extLst>
                      <a:ext uri="{FF2B5EF4-FFF2-40B4-BE49-F238E27FC236}">
                        <a16:creationId xmlns:a16="http://schemas.microsoft.com/office/drawing/2014/main" id="{CF9D36FE-F88A-4710-3164-B964DA1237F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26" name="Straight Connector 725">
                    <a:extLst>
                      <a:ext uri="{FF2B5EF4-FFF2-40B4-BE49-F238E27FC236}">
                        <a16:creationId xmlns:a16="http://schemas.microsoft.com/office/drawing/2014/main" id="{52A6585F-E26B-04CC-94C6-BB2C498DAECC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719" name="Group 718">
                  <a:extLst>
                    <a:ext uri="{FF2B5EF4-FFF2-40B4-BE49-F238E27FC236}">
                      <a16:creationId xmlns:a16="http://schemas.microsoft.com/office/drawing/2014/main" id="{8B797789-5300-2CFE-B7BD-9ECECE47D85A}"/>
                    </a:ext>
                  </a:extLst>
                </p:cNvPr>
                <p:cNvGrpSpPr/>
                <p:nvPr/>
              </p:nvGrpSpPr>
              <p:grpSpPr>
                <a:xfrm>
                  <a:off x="2916460" y="1167360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23" name="Straight Connector 722">
                    <a:extLst>
                      <a:ext uri="{FF2B5EF4-FFF2-40B4-BE49-F238E27FC236}">
                        <a16:creationId xmlns:a16="http://schemas.microsoft.com/office/drawing/2014/main" id="{D5681CC9-B9DC-A514-019F-C6A95A2F62A3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24" name="Straight Connector 723">
                    <a:extLst>
                      <a:ext uri="{FF2B5EF4-FFF2-40B4-BE49-F238E27FC236}">
                        <a16:creationId xmlns:a16="http://schemas.microsoft.com/office/drawing/2014/main" id="{3C01AE2C-6CFE-F892-7373-321AC7B118FD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720" name="Group 719">
                  <a:extLst>
                    <a:ext uri="{FF2B5EF4-FFF2-40B4-BE49-F238E27FC236}">
                      <a16:creationId xmlns:a16="http://schemas.microsoft.com/office/drawing/2014/main" id="{C22F256F-2F64-1F69-100E-0E0ACAB69EAC}"/>
                    </a:ext>
                  </a:extLst>
                </p:cNvPr>
                <p:cNvGrpSpPr/>
                <p:nvPr/>
              </p:nvGrpSpPr>
              <p:grpSpPr>
                <a:xfrm>
                  <a:off x="2591054" y="1084285"/>
                  <a:ext cx="83078" cy="83078"/>
                  <a:chOff x="10876154" y="2297795"/>
                  <a:chExt cx="83078" cy="83078"/>
                </a:xfrm>
              </p:grpSpPr>
              <p:cxnSp>
                <p:nvCxnSpPr>
                  <p:cNvPr id="721" name="Straight Connector 720">
                    <a:extLst>
                      <a:ext uri="{FF2B5EF4-FFF2-40B4-BE49-F238E27FC236}">
                        <a16:creationId xmlns:a16="http://schemas.microsoft.com/office/drawing/2014/main" id="{D702E049-5CCD-2297-699A-89B03F9B7B75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722" name="Straight Connector 721">
                    <a:extLst>
                      <a:ext uri="{FF2B5EF4-FFF2-40B4-BE49-F238E27FC236}">
                        <a16:creationId xmlns:a16="http://schemas.microsoft.com/office/drawing/2014/main" id="{85FA671A-E474-7BF2-5522-93C7E5669F6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10876154" y="2339334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95FF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grpSp>
            <p:nvGrpSpPr>
              <p:cNvPr id="627" name="Group 626">
                <a:extLst>
                  <a:ext uri="{FF2B5EF4-FFF2-40B4-BE49-F238E27FC236}">
                    <a16:creationId xmlns:a16="http://schemas.microsoft.com/office/drawing/2014/main" id="{B7D7173E-3B41-092C-32D8-318BE7D8A7C0}"/>
                  </a:ext>
                </a:extLst>
              </p:cNvPr>
              <p:cNvGrpSpPr/>
              <p:nvPr/>
            </p:nvGrpSpPr>
            <p:grpSpPr>
              <a:xfrm>
                <a:off x="27286947" y="15872983"/>
                <a:ext cx="8004389" cy="985232"/>
                <a:chOff x="2173925" y="989331"/>
                <a:chExt cx="8004389" cy="571317"/>
              </a:xfrm>
            </p:grpSpPr>
            <p:pic>
              <p:nvPicPr>
                <p:cNvPr id="636" name="Graphic 635">
                  <a:extLst>
                    <a:ext uri="{FF2B5EF4-FFF2-40B4-BE49-F238E27FC236}">
                      <a16:creationId xmlns:a16="http://schemas.microsoft.com/office/drawing/2014/main" id="{9BB59FBE-422A-BF41-2989-9FF01D87EBA7}"/>
                    </a:ext>
                  </a:extLst>
                </p:cNvPr>
                <p:cNvPicPr>
                  <a:picLocks noChangeAspect="1"/>
                </p:cNvPicPr>
                <p:nvPr/>
              </p:nvPicPr>
              <p:blipFill>
                <a:blip r:embed="rId6">
                  <a:extLst>
                    <a:ext uri="{96DAC541-7B7A-43D3-8B79-37D633B846F1}">
                      <asvg:svgBlip xmlns:asvg="http://schemas.microsoft.com/office/drawing/2016/SVG/main" r:embed="rId7"/>
                    </a:ext>
                  </a:extLst>
                </a:blip>
                <a:stretch>
                  <a:fillRect/>
                </a:stretch>
              </p:blipFill>
              <p:spPr>
                <a:xfrm>
                  <a:off x="2173925" y="1019632"/>
                  <a:ext cx="7989179" cy="508865"/>
                </a:xfrm>
                <a:prstGeom prst="rect">
                  <a:avLst/>
                </a:prstGeom>
              </p:spPr>
            </p:pic>
            <p:grpSp>
              <p:nvGrpSpPr>
                <p:cNvPr id="637" name="Group 636">
                  <a:extLst>
                    <a:ext uri="{FF2B5EF4-FFF2-40B4-BE49-F238E27FC236}">
                      <a16:creationId xmlns:a16="http://schemas.microsoft.com/office/drawing/2014/main" id="{A33EBE4E-7711-CAD5-E759-D824329DB24C}"/>
                    </a:ext>
                  </a:extLst>
                </p:cNvPr>
                <p:cNvGrpSpPr/>
                <p:nvPr/>
              </p:nvGrpSpPr>
              <p:grpSpPr>
                <a:xfrm>
                  <a:off x="7548906" y="1289403"/>
                  <a:ext cx="2629408" cy="271245"/>
                  <a:chOff x="7548906" y="1289403"/>
                  <a:chExt cx="2629408" cy="271245"/>
                </a:xfrm>
              </p:grpSpPr>
              <p:grpSp>
                <p:nvGrpSpPr>
                  <p:cNvPr id="215" name="Group 214">
                    <a:extLst>
                      <a:ext uri="{FF2B5EF4-FFF2-40B4-BE49-F238E27FC236}">
                        <a16:creationId xmlns:a16="http://schemas.microsoft.com/office/drawing/2014/main" id="{CE76EC0F-AD7B-D041-51A5-44D59FEAB599}"/>
                      </a:ext>
                    </a:extLst>
                  </p:cNvPr>
                  <p:cNvGrpSpPr/>
                  <p:nvPr/>
                </p:nvGrpSpPr>
                <p:grpSpPr>
                  <a:xfrm>
                    <a:off x="8263292" y="1477570"/>
                    <a:ext cx="1915022" cy="83078"/>
                    <a:chOff x="8263292" y="1477570"/>
                    <a:chExt cx="1915022" cy="83078"/>
                  </a:xfrm>
                </p:grpSpPr>
                <p:grpSp>
                  <p:nvGrpSpPr>
                    <p:cNvPr id="393" name="Group 392">
                      <a:extLst>
                        <a:ext uri="{FF2B5EF4-FFF2-40B4-BE49-F238E27FC236}">
                          <a16:creationId xmlns:a16="http://schemas.microsoft.com/office/drawing/2014/main" id="{48B641CE-A23E-465B-3AE1-E1B1E3679F16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10095236" y="1477570"/>
                      <a:ext cx="83078" cy="83078"/>
                      <a:chOff x="9453090" y="-228954"/>
                      <a:chExt cx="83078" cy="83078"/>
                    </a:xfrm>
                  </p:grpSpPr>
                  <p:cxnSp>
                    <p:nvCxnSpPr>
                      <p:cNvPr id="677" name="Straight Connector 676">
                        <a:extLst>
                          <a:ext uri="{FF2B5EF4-FFF2-40B4-BE49-F238E27FC236}">
                            <a16:creationId xmlns:a16="http://schemas.microsoft.com/office/drawing/2014/main" id="{A2BFAC59-7954-C5C9-8DC9-73A781D11F7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78" name="Straight Connector 677">
                        <a:extLst>
                          <a:ext uri="{FF2B5EF4-FFF2-40B4-BE49-F238E27FC236}">
                            <a16:creationId xmlns:a16="http://schemas.microsoft.com/office/drawing/2014/main" id="{A790D730-32B3-A55D-D449-E891F632BA1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grpSp>
                  <p:nvGrpSpPr>
                    <p:cNvPr id="394" name="Group 393">
                      <a:extLst>
                        <a:ext uri="{FF2B5EF4-FFF2-40B4-BE49-F238E27FC236}">
                          <a16:creationId xmlns:a16="http://schemas.microsoft.com/office/drawing/2014/main" id="{F471ACF3-E1A2-E65E-C3F1-4CA2CCDE5C7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687052" y="1477570"/>
                      <a:ext cx="83078" cy="83078"/>
                      <a:chOff x="9453090" y="-228954"/>
                      <a:chExt cx="83078" cy="83078"/>
                    </a:xfrm>
                  </p:grpSpPr>
                  <p:cxnSp>
                    <p:nvCxnSpPr>
                      <p:cNvPr id="675" name="Straight Connector 674">
                        <a:extLst>
                          <a:ext uri="{FF2B5EF4-FFF2-40B4-BE49-F238E27FC236}">
                            <a16:creationId xmlns:a16="http://schemas.microsoft.com/office/drawing/2014/main" id="{5CC4CF19-44CC-DD37-7A00-DC865C31A9A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76" name="Straight Connector 675">
                        <a:extLst>
                          <a:ext uri="{FF2B5EF4-FFF2-40B4-BE49-F238E27FC236}">
                            <a16:creationId xmlns:a16="http://schemas.microsoft.com/office/drawing/2014/main" id="{4E352D78-1BE2-EF6D-8169-9A2B56992B0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grpSp>
                  <p:nvGrpSpPr>
                    <p:cNvPr id="395" name="Group 394">
                      <a:extLst>
                        <a:ext uri="{FF2B5EF4-FFF2-40B4-BE49-F238E27FC236}">
                          <a16:creationId xmlns:a16="http://schemas.microsoft.com/office/drawing/2014/main" id="{A12AE144-CF35-3D7C-E231-45C940A21C9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434640" y="1477570"/>
                      <a:ext cx="83078" cy="83078"/>
                      <a:chOff x="9453090" y="-228954"/>
                      <a:chExt cx="83078" cy="83078"/>
                    </a:xfrm>
                  </p:grpSpPr>
                  <p:cxnSp>
                    <p:nvCxnSpPr>
                      <p:cNvPr id="673" name="Straight Connector 672">
                        <a:extLst>
                          <a:ext uri="{FF2B5EF4-FFF2-40B4-BE49-F238E27FC236}">
                            <a16:creationId xmlns:a16="http://schemas.microsoft.com/office/drawing/2014/main" id="{8206D67A-9BF3-8C78-9C3A-8A045EB3C50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74" name="Straight Connector 673">
                        <a:extLst>
                          <a:ext uri="{FF2B5EF4-FFF2-40B4-BE49-F238E27FC236}">
                            <a16:creationId xmlns:a16="http://schemas.microsoft.com/office/drawing/2014/main" id="{133C7FD1-14FA-3CFF-134C-6E3EF2A6690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grpSp>
                  <p:nvGrpSpPr>
                    <p:cNvPr id="396" name="Group 395">
                      <a:extLst>
                        <a:ext uri="{FF2B5EF4-FFF2-40B4-BE49-F238E27FC236}">
                          <a16:creationId xmlns:a16="http://schemas.microsoft.com/office/drawing/2014/main" id="{1E3B0CE2-7A7B-2EFE-35C9-E69D3376ED0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219195" y="1477570"/>
                      <a:ext cx="83078" cy="83078"/>
                      <a:chOff x="9453090" y="-228954"/>
                      <a:chExt cx="83078" cy="83078"/>
                    </a:xfrm>
                  </p:grpSpPr>
                  <p:cxnSp>
                    <p:nvCxnSpPr>
                      <p:cNvPr id="671" name="Straight Connector 670">
                        <a:extLst>
                          <a:ext uri="{FF2B5EF4-FFF2-40B4-BE49-F238E27FC236}">
                            <a16:creationId xmlns:a16="http://schemas.microsoft.com/office/drawing/2014/main" id="{0F3B78A6-3A99-D728-FC80-21F87B7FD7D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72" name="Straight Connector 671">
                        <a:extLst>
                          <a:ext uri="{FF2B5EF4-FFF2-40B4-BE49-F238E27FC236}">
                            <a16:creationId xmlns:a16="http://schemas.microsoft.com/office/drawing/2014/main" id="{243DD04D-0B8E-E11F-9ED4-20AF4368BCD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grpSp>
                  <p:nvGrpSpPr>
                    <p:cNvPr id="397" name="Group 396">
                      <a:extLst>
                        <a:ext uri="{FF2B5EF4-FFF2-40B4-BE49-F238E27FC236}">
                          <a16:creationId xmlns:a16="http://schemas.microsoft.com/office/drawing/2014/main" id="{304F27D6-2C1A-70D0-49DA-0A8E68B0204F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159731" y="1477570"/>
                      <a:ext cx="83078" cy="83078"/>
                      <a:chOff x="9453090" y="-228954"/>
                      <a:chExt cx="83078" cy="83078"/>
                    </a:xfrm>
                  </p:grpSpPr>
                  <p:cxnSp>
                    <p:nvCxnSpPr>
                      <p:cNvPr id="669" name="Straight Connector 668">
                        <a:extLst>
                          <a:ext uri="{FF2B5EF4-FFF2-40B4-BE49-F238E27FC236}">
                            <a16:creationId xmlns:a16="http://schemas.microsoft.com/office/drawing/2014/main" id="{89D49F57-F056-3CF5-A328-8118B4088C7C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70" name="Straight Connector 669">
                        <a:extLst>
                          <a:ext uri="{FF2B5EF4-FFF2-40B4-BE49-F238E27FC236}">
                            <a16:creationId xmlns:a16="http://schemas.microsoft.com/office/drawing/2014/main" id="{1CFA73F3-3BB9-D8BC-5598-488ECC5B055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grpSp>
                  <p:nvGrpSpPr>
                    <p:cNvPr id="398" name="Group 397">
                      <a:extLst>
                        <a:ext uri="{FF2B5EF4-FFF2-40B4-BE49-F238E27FC236}">
                          <a16:creationId xmlns:a16="http://schemas.microsoft.com/office/drawing/2014/main" id="{D0A01928-6982-CECA-B911-1699DA3982A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9026457" y="1477570"/>
                      <a:ext cx="83078" cy="83078"/>
                      <a:chOff x="9453090" y="-228954"/>
                      <a:chExt cx="83078" cy="83078"/>
                    </a:xfrm>
                  </p:grpSpPr>
                  <p:cxnSp>
                    <p:nvCxnSpPr>
                      <p:cNvPr id="667" name="Straight Connector 666">
                        <a:extLst>
                          <a:ext uri="{FF2B5EF4-FFF2-40B4-BE49-F238E27FC236}">
                            <a16:creationId xmlns:a16="http://schemas.microsoft.com/office/drawing/2014/main" id="{BFC6BFE6-F1BD-D87B-894F-D1EEB611F1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68" name="Straight Connector 667">
                        <a:extLst>
                          <a:ext uri="{FF2B5EF4-FFF2-40B4-BE49-F238E27FC236}">
                            <a16:creationId xmlns:a16="http://schemas.microsoft.com/office/drawing/2014/main" id="{D2682DD6-2752-5B04-ADF8-BCCA0274452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grpSp>
                  <p:nvGrpSpPr>
                    <p:cNvPr id="399" name="Group 398">
                      <a:extLst>
                        <a:ext uri="{FF2B5EF4-FFF2-40B4-BE49-F238E27FC236}">
                          <a16:creationId xmlns:a16="http://schemas.microsoft.com/office/drawing/2014/main" id="{817772BF-ECBA-33BF-9258-97D38B6902B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91986" y="1477570"/>
                      <a:ext cx="83078" cy="83078"/>
                      <a:chOff x="9453090" y="-228954"/>
                      <a:chExt cx="83078" cy="83078"/>
                    </a:xfrm>
                  </p:grpSpPr>
                  <p:cxnSp>
                    <p:nvCxnSpPr>
                      <p:cNvPr id="665" name="Straight Connector 664">
                        <a:extLst>
                          <a:ext uri="{FF2B5EF4-FFF2-40B4-BE49-F238E27FC236}">
                            <a16:creationId xmlns:a16="http://schemas.microsoft.com/office/drawing/2014/main" id="{65A93342-D4F8-215C-5B8D-A217B2E3545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66" name="Straight Connector 665">
                        <a:extLst>
                          <a:ext uri="{FF2B5EF4-FFF2-40B4-BE49-F238E27FC236}">
                            <a16:creationId xmlns:a16="http://schemas.microsoft.com/office/drawing/2014/main" id="{BF687DA5-00F5-393F-7B0C-9C2B5FD7300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grpSp>
                  <p:nvGrpSpPr>
                    <p:cNvPr id="400" name="Group 399">
                      <a:extLst>
                        <a:ext uri="{FF2B5EF4-FFF2-40B4-BE49-F238E27FC236}">
                          <a16:creationId xmlns:a16="http://schemas.microsoft.com/office/drawing/2014/main" id="{40D47B1D-111F-AACD-F2B1-8BE74A0856B5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91986" y="1477570"/>
                      <a:ext cx="83078" cy="83078"/>
                      <a:chOff x="9453090" y="-228954"/>
                      <a:chExt cx="83078" cy="83078"/>
                    </a:xfrm>
                  </p:grpSpPr>
                  <p:cxnSp>
                    <p:nvCxnSpPr>
                      <p:cNvPr id="663" name="Straight Connector 662">
                        <a:extLst>
                          <a:ext uri="{FF2B5EF4-FFF2-40B4-BE49-F238E27FC236}">
                            <a16:creationId xmlns:a16="http://schemas.microsoft.com/office/drawing/2014/main" id="{4E1E5927-8D2D-378E-A7FF-EB26034DA09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64" name="Straight Connector 663">
                        <a:extLst>
                          <a:ext uri="{FF2B5EF4-FFF2-40B4-BE49-F238E27FC236}">
                            <a16:creationId xmlns:a16="http://schemas.microsoft.com/office/drawing/2014/main" id="{DEC54CD1-A7DB-75CA-C62B-2D67D5D5B1F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grpSp>
                  <p:nvGrpSpPr>
                    <p:cNvPr id="401" name="Group 400">
                      <a:extLst>
                        <a:ext uri="{FF2B5EF4-FFF2-40B4-BE49-F238E27FC236}">
                          <a16:creationId xmlns:a16="http://schemas.microsoft.com/office/drawing/2014/main" id="{1D56FA15-0D15-F6F5-0640-46A5F4FB168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77696" y="1477570"/>
                      <a:ext cx="83078" cy="83078"/>
                      <a:chOff x="9453090" y="-228954"/>
                      <a:chExt cx="83078" cy="83078"/>
                    </a:xfrm>
                  </p:grpSpPr>
                  <p:cxnSp>
                    <p:nvCxnSpPr>
                      <p:cNvPr id="661" name="Straight Connector 660">
                        <a:extLst>
                          <a:ext uri="{FF2B5EF4-FFF2-40B4-BE49-F238E27FC236}">
                            <a16:creationId xmlns:a16="http://schemas.microsoft.com/office/drawing/2014/main" id="{1B822FE3-7CA8-503B-1FAD-54E03A52602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62" name="Straight Connector 661">
                        <a:extLst>
                          <a:ext uri="{FF2B5EF4-FFF2-40B4-BE49-F238E27FC236}">
                            <a16:creationId xmlns:a16="http://schemas.microsoft.com/office/drawing/2014/main" id="{ADC73D10-04A8-9C10-DE1B-2A865B865C1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grpSp>
                  <p:nvGrpSpPr>
                    <p:cNvPr id="402" name="Group 401">
                      <a:extLst>
                        <a:ext uri="{FF2B5EF4-FFF2-40B4-BE49-F238E27FC236}">
                          <a16:creationId xmlns:a16="http://schemas.microsoft.com/office/drawing/2014/main" id="{815DCE7A-B769-A321-6037-E209F2A40708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930067" y="1477570"/>
                      <a:ext cx="83078" cy="83078"/>
                      <a:chOff x="9453090" y="-228954"/>
                      <a:chExt cx="83078" cy="83078"/>
                    </a:xfrm>
                  </p:grpSpPr>
                  <p:cxnSp>
                    <p:nvCxnSpPr>
                      <p:cNvPr id="659" name="Straight Connector 658">
                        <a:extLst>
                          <a:ext uri="{FF2B5EF4-FFF2-40B4-BE49-F238E27FC236}">
                            <a16:creationId xmlns:a16="http://schemas.microsoft.com/office/drawing/2014/main" id="{7E4F3C38-82E9-CCA0-FB4E-381F11C6F9D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60" name="Straight Connector 659">
                        <a:extLst>
                          <a:ext uri="{FF2B5EF4-FFF2-40B4-BE49-F238E27FC236}">
                            <a16:creationId xmlns:a16="http://schemas.microsoft.com/office/drawing/2014/main" id="{52398248-D1E6-8852-C822-C31188F36CA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grpSp>
                  <p:nvGrpSpPr>
                    <p:cNvPr id="403" name="Group 402">
                      <a:extLst>
                        <a:ext uri="{FF2B5EF4-FFF2-40B4-BE49-F238E27FC236}">
                          <a16:creationId xmlns:a16="http://schemas.microsoft.com/office/drawing/2014/main" id="{B552E0EA-04DF-F8AA-9091-0BD353849D9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880057" y="1477570"/>
                      <a:ext cx="83078" cy="83078"/>
                      <a:chOff x="9453090" y="-228954"/>
                      <a:chExt cx="83078" cy="83078"/>
                    </a:xfrm>
                  </p:grpSpPr>
                  <p:cxnSp>
                    <p:nvCxnSpPr>
                      <p:cNvPr id="657" name="Straight Connector 656">
                        <a:extLst>
                          <a:ext uri="{FF2B5EF4-FFF2-40B4-BE49-F238E27FC236}">
                            <a16:creationId xmlns:a16="http://schemas.microsoft.com/office/drawing/2014/main" id="{8C5FB5E3-AD07-2C99-2390-402A300072A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58" name="Straight Connector 657">
                        <a:extLst>
                          <a:ext uri="{FF2B5EF4-FFF2-40B4-BE49-F238E27FC236}">
                            <a16:creationId xmlns:a16="http://schemas.microsoft.com/office/drawing/2014/main" id="{4147949A-153A-508A-82D6-564A02C543D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grpSp>
                  <p:nvGrpSpPr>
                    <p:cNvPr id="404" name="Group 403">
                      <a:extLst>
                        <a:ext uri="{FF2B5EF4-FFF2-40B4-BE49-F238E27FC236}">
                          <a16:creationId xmlns:a16="http://schemas.microsoft.com/office/drawing/2014/main" id="{6C8F557D-1D63-9C89-5588-73A1C947D10C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770515" y="1477570"/>
                      <a:ext cx="83078" cy="83078"/>
                      <a:chOff x="9453090" y="-228954"/>
                      <a:chExt cx="83078" cy="83078"/>
                    </a:xfrm>
                  </p:grpSpPr>
                  <p:cxnSp>
                    <p:nvCxnSpPr>
                      <p:cNvPr id="655" name="Straight Connector 654">
                        <a:extLst>
                          <a:ext uri="{FF2B5EF4-FFF2-40B4-BE49-F238E27FC236}">
                            <a16:creationId xmlns:a16="http://schemas.microsoft.com/office/drawing/2014/main" id="{C8FB55D2-8ED8-B44F-7563-95FCDDC0B8C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56" name="Straight Connector 655">
                        <a:extLst>
                          <a:ext uri="{FF2B5EF4-FFF2-40B4-BE49-F238E27FC236}">
                            <a16:creationId xmlns:a16="http://schemas.microsoft.com/office/drawing/2014/main" id="{2DE71F9B-7903-5ACC-838D-1C6FBA62A869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grpSp>
                  <p:nvGrpSpPr>
                    <p:cNvPr id="405" name="Group 404">
                      <a:extLst>
                        <a:ext uri="{FF2B5EF4-FFF2-40B4-BE49-F238E27FC236}">
                          <a16:creationId xmlns:a16="http://schemas.microsoft.com/office/drawing/2014/main" id="{C0D1A7DE-6B83-0DA4-8747-3CCC974B0C54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77643" y="1477570"/>
                      <a:ext cx="83078" cy="83078"/>
                      <a:chOff x="9453090" y="-228954"/>
                      <a:chExt cx="83078" cy="83078"/>
                    </a:xfrm>
                  </p:grpSpPr>
                  <p:cxnSp>
                    <p:nvCxnSpPr>
                      <p:cNvPr id="653" name="Straight Connector 652">
                        <a:extLst>
                          <a:ext uri="{FF2B5EF4-FFF2-40B4-BE49-F238E27FC236}">
                            <a16:creationId xmlns:a16="http://schemas.microsoft.com/office/drawing/2014/main" id="{D6FB7998-3001-C3ED-A4D2-24A35320D7D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54" name="Straight Connector 653">
                        <a:extLst>
                          <a:ext uri="{FF2B5EF4-FFF2-40B4-BE49-F238E27FC236}">
                            <a16:creationId xmlns:a16="http://schemas.microsoft.com/office/drawing/2014/main" id="{712C968F-C8FA-7508-12FF-AD1EE187094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grpSp>
                  <p:nvGrpSpPr>
                    <p:cNvPr id="406" name="Group 405">
                      <a:extLst>
                        <a:ext uri="{FF2B5EF4-FFF2-40B4-BE49-F238E27FC236}">
                          <a16:creationId xmlns:a16="http://schemas.microsoft.com/office/drawing/2014/main" id="{05E41009-03D8-752A-7A74-AA264F649C2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46685" y="1477570"/>
                      <a:ext cx="83078" cy="83078"/>
                      <a:chOff x="9453090" y="-228954"/>
                      <a:chExt cx="83078" cy="83078"/>
                    </a:xfrm>
                  </p:grpSpPr>
                  <p:cxnSp>
                    <p:nvCxnSpPr>
                      <p:cNvPr id="651" name="Straight Connector 650">
                        <a:extLst>
                          <a:ext uri="{FF2B5EF4-FFF2-40B4-BE49-F238E27FC236}">
                            <a16:creationId xmlns:a16="http://schemas.microsoft.com/office/drawing/2014/main" id="{6B305EED-6148-B940-9E12-8C7EB2D146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52" name="Straight Connector 651">
                        <a:extLst>
                          <a:ext uri="{FF2B5EF4-FFF2-40B4-BE49-F238E27FC236}">
                            <a16:creationId xmlns:a16="http://schemas.microsoft.com/office/drawing/2014/main" id="{E7D410C4-5BBD-90B4-3B0C-951F96AC8B7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grpSp>
                  <p:nvGrpSpPr>
                    <p:cNvPr id="407" name="Group 406">
                      <a:extLst>
                        <a:ext uri="{FF2B5EF4-FFF2-40B4-BE49-F238E27FC236}">
                          <a16:creationId xmlns:a16="http://schemas.microsoft.com/office/drawing/2014/main" id="{A723AFD5-DACB-01C8-0CA5-743947490A0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25251" y="1477570"/>
                      <a:ext cx="83078" cy="83078"/>
                      <a:chOff x="9453090" y="-228954"/>
                      <a:chExt cx="83078" cy="83078"/>
                    </a:xfrm>
                  </p:grpSpPr>
                  <p:cxnSp>
                    <p:nvCxnSpPr>
                      <p:cNvPr id="649" name="Straight Connector 648">
                        <a:extLst>
                          <a:ext uri="{FF2B5EF4-FFF2-40B4-BE49-F238E27FC236}">
                            <a16:creationId xmlns:a16="http://schemas.microsoft.com/office/drawing/2014/main" id="{1EE7C03E-75A9-DD7D-A56B-F835BBA50DC8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50" name="Straight Connector 649">
                        <a:extLst>
                          <a:ext uri="{FF2B5EF4-FFF2-40B4-BE49-F238E27FC236}">
                            <a16:creationId xmlns:a16="http://schemas.microsoft.com/office/drawing/2014/main" id="{2702A0E8-29BB-BFD3-BBE2-92DFA46C5F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grpSp>
                  <p:nvGrpSpPr>
                    <p:cNvPr id="408" name="Group 407">
                      <a:extLst>
                        <a:ext uri="{FF2B5EF4-FFF2-40B4-BE49-F238E27FC236}">
                          <a16:creationId xmlns:a16="http://schemas.microsoft.com/office/drawing/2014/main" id="{78A87A1C-9767-D278-F743-FD1ECA02219A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601436" y="1477570"/>
                      <a:ext cx="83078" cy="83078"/>
                      <a:chOff x="9453090" y="-228954"/>
                      <a:chExt cx="83078" cy="83078"/>
                    </a:xfrm>
                  </p:grpSpPr>
                  <p:cxnSp>
                    <p:nvCxnSpPr>
                      <p:cNvPr id="647" name="Straight Connector 646">
                        <a:extLst>
                          <a:ext uri="{FF2B5EF4-FFF2-40B4-BE49-F238E27FC236}">
                            <a16:creationId xmlns:a16="http://schemas.microsoft.com/office/drawing/2014/main" id="{06979629-EF14-63EB-2582-D1539584E07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48" name="Straight Connector 647">
                        <a:extLst>
                          <a:ext uri="{FF2B5EF4-FFF2-40B4-BE49-F238E27FC236}">
                            <a16:creationId xmlns:a16="http://schemas.microsoft.com/office/drawing/2014/main" id="{6D02BBC1-25A8-889E-6C4D-4D0FF52124B2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grpSp>
                  <p:nvGrpSpPr>
                    <p:cNvPr id="409" name="Group 408">
                      <a:extLst>
                        <a:ext uri="{FF2B5EF4-FFF2-40B4-BE49-F238E27FC236}">
                          <a16:creationId xmlns:a16="http://schemas.microsoft.com/office/drawing/2014/main" id="{31E541EF-98C7-22ED-A14B-D6D6FB8EDA2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60954" y="1477570"/>
                      <a:ext cx="83078" cy="83078"/>
                      <a:chOff x="9453090" y="-228954"/>
                      <a:chExt cx="83078" cy="83078"/>
                    </a:xfrm>
                  </p:grpSpPr>
                  <p:cxnSp>
                    <p:nvCxnSpPr>
                      <p:cNvPr id="645" name="Straight Connector 644">
                        <a:extLst>
                          <a:ext uri="{FF2B5EF4-FFF2-40B4-BE49-F238E27FC236}">
                            <a16:creationId xmlns:a16="http://schemas.microsoft.com/office/drawing/2014/main" id="{F5E01EF4-5CFA-FBDB-54D5-0AE05CAFE2FF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46" name="Straight Connector 645">
                        <a:extLst>
                          <a:ext uri="{FF2B5EF4-FFF2-40B4-BE49-F238E27FC236}">
                            <a16:creationId xmlns:a16="http://schemas.microsoft.com/office/drawing/2014/main" id="{26D05B93-6EF2-78B4-F82C-D0D426619F6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grpSp>
                  <p:nvGrpSpPr>
                    <p:cNvPr id="410" name="Group 409">
                      <a:extLst>
                        <a:ext uri="{FF2B5EF4-FFF2-40B4-BE49-F238E27FC236}">
                          <a16:creationId xmlns:a16="http://schemas.microsoft.com/office/drawing/2014/main" id="{6F3328F5-30F1-95B0-BD25-1A2466F465A7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522853" y="1477570"/>
                      <a:ext cx="83078" cy="83078"/>
                      <a:chOff x="9453090" y="-228954"/>
                      <a:chExt cx="83078" cy="83078"/>
                    </a:xfrm>
                  </p:grpSpPr>
                  <p:cxnSp>
                    <p:nvCxnSpPr>
                      <p:cNvPr id="643" name="Straight Connector 642">
                        <a:extLst>
                          <a:ext uri="{FF2B5EF4-FFF2-40B4-BE49-F238E27FC236}">
                            <a16:creationId xmlns:a16="http://schemas.microsoft.com/office/drawing/2014/main" id="{61328C4D-88C1-BEA0-E842-9F4DF15B96EE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44" name="Straight Connector 643">
                        <a:extLst>
                          <a:ext uri="{FF2B5EF4-FFF2-40B4-BE49-F238E27FC236}">
                            <a16:creationId xmlns:a16="http://schemas.microsoft.com/office/drawing/2014/main" id="{7CF044AD-A878-B8E0-FA03-FBF6C64FFBB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grpSp>
                  <p:nvGrpSpPr>
                    <p:cNvPr id="411" name="Group 410">
                      <a:extLst>
                        <a:ext uri="{FF2B5EF4-FFF2-40B4-BE49-F238E27FC236}">
                          <a16:creationId xmlns:a16="http://schemas.microsoft.com/office/drawing/2014/main" id="{430CC4B5-AC1C-E8A0-C148-1155F5AD05F3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451414" y="1477570"/>
                      <a:ext cx="83078" cy="83078"/>
                      <a:chOff x="9453090" y="-228954"/>
                      <a:chExt cx="83078" cy="83078"/>
                    </a:xfrm>
                  </p:grpSpPr>
                  <p:cxnSp>
                    <p:nvCxnSpPr>
                      <p:cNvPr id="641" name="Straight Connector 640">
                        <a:extLst>
                          <a:ext uri="{FF2B5EF4-FFF2-40B4-BE49-F238E27FC236}">
                            <a16:creationId xmlns:a16="http://schemas.microsoft.com/office/drawing/2014/main" id="{06BD3ADE-C2CB-91DD-0900-E29EA3B3427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42" name="Straight Connector 641">
                        <a:extLst>
                          <a:ext uri="{FF2B5EF4-FFF2-40B4-BE49-F238E27FC236}">
                            <a16:creationId xmlns:a16="http://schemas.microsoft.com/office/drawing/2014/main" id="{7282B71B-187A-8552-1828-CB10EA23C901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grpSp>
                  <p:nvGrpSpPr>
                    <p:cNvPr id="412" name="Group 411">
                      <a:extLst>
                        <a:ext uri="{FF2B5EF4-FFF2-40B4-BE49-F238E27FC236}">
                          <a16:creationId xmlns:a16="http://schemas.microsoft.com/office/drawing/2014/main" id="{7F57065E-A5D1-8D45-7847-B7ACD189D2FB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75213" y="1477570"/>
                      <a:ext cx="83078" cy="83078"/>
                      <a:chOff x="9453090" y="-228954"/>
                      <a:chExt cx="83078" cy="83078"/>
                    </a:xfrm>
                  </p:grpSpPr>
                  <p:cxnSp>
                    <p:nvCxnSpPr>
                      <p:cNvPr id="419" name="Straight Connector 418">
                        <a:extLst>
                          <a:ext uri="{FF2B5EF4-FFF2-40B4-BE49-F238E27FC236}">
                            <a16:creationId xmlns:a16="http://schemas.microsoft.com/office/drawing/2014/main" id="{DB98F6B7-2743-DC13-7485-D72ED8190875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640" name="Straight Connector 639">
                        <a:extLst>
                          <a:ext uri="{FF2B5EF4-FFF2-40B4-BE49-F238E27FC236}">
                            <a16:creationId xmlns:a16="http://schemas.microsoft.com/office/drawing/2014/main" id="{92B5F232-77B3-5296-BC40-F4EFB84208AB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grpSp>
                  <p:nvGrpSpPr>
                    <p:cNvPr id="413" name="Group 412">
                      <a:extLst>
                        <a:ext uri="{FF2B5EF4-FFF2-40B4-BE49-F238E27FC236}">
                          <a16:creationId xmlns:a16="http://schemas.microsoft.com/office/drawing/2014/main" id="{00C6D46A-963D-F4BA-8401-E2C45F356AED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334731" y="1477570"/>
                      <a:ext cx="83078" cy="83078"/>
                      <a:chOff x="9453090" y="-228954"/>
                      <a:chExt cx="83078" cy="83078"/>
                    </a:xfrm>
                  </p:grpSpPr>
                  <p:cxnSp>
                    <p:nvCxnSpPr>
                      <p:cNvPr id="417" name="Straight Connector 416">
                        <a:extLst>
                          <a:ext uri="{FF2B5EF4-FFF2-40B4-BE49-F238E27FC236}">
                            <a16:creationId xmlns:a16="http://schemas.microsoft.com/office/drawing/2014/main" id="{C915DCA7-833D-CE27-7CD0-96CE2CB54E46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418" name="Straight Connector 417">
                        <a:extLst>
                          <a:ext uri="{FF2B5EF4-FFF2-40B4-BE49-F238E27FC236}">
                            <a16:creationId xmlns:a16="http://schemas.microsoft.com/office/drawing/2014/main" id="{9DD14BD4-CDC4-9069-267D-5D2387BD36CA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grpSp>
                  <p:nvGrpSpPr>
                    <p:cNvPr id="414" name="Group 413">
                      <a:extLst>
                        <a:ext uri="{FF2B5EF4-FFF2-40B4-BE49-F238E27FC236}">
                          <a16:creationId xmlns:a16="http://schemas.microsoft.com/office/drawing/2014/main" id="{BD36A9AD-3749-9F0B-8BA7-6803FF03A2D1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8263292" y="1477570"/>
                      <a:ext cx="83078" cy="83078"/>
                      <a:chOff x="9453090" y="-228954"/>
                      <a:chExt cx="83078" cy="83078"/>
                    </a:xfrm>
                  </p:grpSpPr>
                  <p:cxnSp>
                    <p:nvCxnSpPr>
                      <p:cNvPr id="415" name="Straight Connector 414">
                        <a:extLst>
                          <a:ext uri="{FF2B5EF4-FFF2-40B4-BE49-F238E27FC236}">
                            <a16:creationId xmlns:a16="http://schemas.microsoft.com/office/drawing/2014/main" id="{324E3ADB-927E-737A-9616-21F26F536F54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416" name="Straight Connector 415">
                        <a:extLst>
                          <a:ext uri="{FF2B5EF4-FFF2-40B4-BE49-F238E27FC236}">
                            <a16:creationId xmlns:a16="http://schemas.microsoft.com/office/drawing/2014/main" id="{2921F05C-9446-B92F-9B4E-BF0230BF6BA0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  <p:grpSp>
                <p:nvGrpSpPr>
                  <p:cNvPr id="319" name="Group 318">
                    <a:extLst>
                      <a:ext uri="{FF2B5EF4-FFF2-40B4-BE49-F238E27FC236}">
                        <a16:creationId xmlns:a16="http://schemas.microsoft.com/office/drawing/2014/main" id="{BE22AC33-016E-1C75-7E64-E8FE4024ECA0}"/>
                      </a:ext>
                    </a:extLst>
                  </p:cNvPr>
                  <p:cNvGrpSpPr/>
                  <p:nvPr/>
                </p:nvGrpSpPr>
                <p:grpSpPr>
                  <a:xfrm>
                    <a:off x="8122795" y="1382279"/>
                    <a:ext cx="83078" cy="83078"/>
                    <a:chOff x="9453090" y="-228954"/>
                    <a:chExt cx="83078" cy="83078"/>
                  </a:xfrm>
                </p:grpSpPr>
                <p:cxnSp>
                  <p:nvCxnSpPr>
                    <p:cNvPr id="391" name="Straight Connector 390">
                      <a:extLst>
                        <a:ext uri="{FF2B5EF4-FFF2-40B4-BE49-F238E27FC236}">
                          <a16:creationId xmlns:a16="http://schemas.microsoft.com/office/drawing/2014/main" id="{67EB4050-A2EA-78CA-B1EF-0A3CD0DC66E6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9453090" y="-187415"/>
                      <a:ext cx="83078" cy="0"/>
                    </a:xfrm>
                    <a:prstGeom prst="line">
                      <a:avLst/>
                    </a:prstGeom>
                    <a:noFill/>
                    <a:ln w="19050" cap="sq" cmpd="sng" algn="ctr">
                      <a:solidFill>
                        <a:srgbClr val="0000C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392" name="Straight Connector 391">
                      <a:extLst>
                        <a:ext uri="{FF2B5EF4-FFF2-40B4-BE49-F238E27FC236}">
                          <a16:creationId xmlns:a16="http://schemas.microsoft.com/office/drawing/2014/main" id="{427E73F5-E1EB-DA1D-E4AB-0D4FC1B2072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453090" y="-187415"/>
                      <a:ext cx="83078" cy="0"/>
                    </a:xfrm>
                    <a:prstGeom prst="line">
                      <a:avLst/>
                    </a:prstGeom>
                    <a:noFill/>
                    <a:ln w="19050" cap="sq" cmpd="sng" algn="ctr">
                      <a:solidFill>
                        <a:srgbClr val="0000C9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grpSp>
                <p:nvGrpSpPr>
                  <p:cNvPr id="384" name="Group 383">
                    <a:extLst>
                      <a:ext uri="{FF2B5EF4-FFF2-40B4-BE49-F238E27FC236}">
                        <a16:creationId xmlns:a16="http://schemas.microsoft.com/office/drawing/2014/main" id="{4FEFBB9D-8BDE-C8B5-2FA4-31A595597362}"/>
                      </a:ext>
                    </a:extLst>
                  </p:cNvPr>
                  <p:cNvGrpSpPr/>
                  <p:nvPr/>
                </p:nvGrpSpPr>
                <p:grpSpPr>
                  <a:xfrm>
                    <a:off x="7548906" y="1289403"/>
                    <a:ext cx="209287" cy="83078"/>
                    <a:chOff x="7548906" y="1289403"/>
                    <a:chExt cx="209287" cy="83078"/>
                  </a:xfrm>
                </p:grpSpPr>
                <p:grpSp>
                  <p:nvGrpSpPr>
                    <p:cNvPr id="385" name="Group 384">
                      <a:extLst>
                        <a:ext uri="{FF2B5EF4-FFF2-40B4-BE49-F238E27FC236}">
                          <a16:creationId xmlns:a16="http://schemas.microsoft.com/office/drawing/2014/main" id="{E4121ED3-3373-2ED3-3D4F-B2F9A21A6372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675115" y="1289403"/>
                      <a:ext cx="83078" cy="83078"/>
                      <a:chOff x="9453090" y="-228954"/>
                      <a:chExt cx="83078" cy="83078"/>
                    </a:xfrm>
                  </p:grpSpPr>
                  <p:cxnSp>
                    <p:nvCxnSpPr>
                      <p:cNvPr id="389" name="Straight Connector 388">
                        <a:extLst>
                          <a:ext uri="{FF2B5EF4-FFF2-40B4-BE49-F238E27FC236}">
                            <a16:creationId xmlns:a16="http://schemas.microsoft.com/office/drawing/2014/main" id="{B4BFC8F1-C176-2060-15C7-BB6F6D2DE9DD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90" name="Straight Connector 389">
                        <a:extLst>
                          <a:ext uri="{FF2B5EF4-FFF2-40B4-BE49-F238E27FC236}">
                            <a16:creationId xmlns:a16="http://schemas.microsoft.com/office/drawing/2014/main" id="{D5CEAA33-38FE-8E8E-BB53-8721CBA5850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  <p:grpSp>
                  <p:nvGrpSpPr>
                    <p:cNvPr id="386" name="Group 385">
                      <a:extLst>
                        <a:ext uri="{FF2B5EF4-FFF2-40B4-BE49-F238E27FC236}">
                          <a16:creationId xmlns:a16="http://schemas.microsoft.com/office/drawing/2014/main" id="{C15BC0CC-2682-982B-FEC0-1B5D988648C9}"/>
                        </a:ext>
                      </a:extLst>
                    </p:cNvPr>
                    <p:cNvGrpSpPr/>
                    <p:nvPr/>
                  </p:nvGrpSpPr>
                  <p:grpSpPr>
                    <a:xfrm>
                      <a:off x="7548906" y="1289403"/>
                      <a:ext cx="83078" cy="83078"/>
                      <a:chOff x="9453090" y="-228954"/>
                      <a:chExt cx="83078" cy="83078"/>
                    </a:xfrm>
                  </p:grpSpPr>
                  <p:cxnSp>
                    <p:nvCxnSpPr>
                      <p:cNvPr id="387" name="Straight Connector 386">
                        <a:extLst>
                          <a:ext uri="{FF2B5EF4-FFF2-40B4-BE49-F238E27FC236}">
                            <a16:creationId xmlns:a16="http://schemas.microsoft.com/office/drawing/2014/main" id="{55CB6782-EEDC-F0C3-E6A1-9753D63C5277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 rot="16200000"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  <p:cxnSp>
                    <p:nvCxnSpPr>
                      <p:cNvPr id="388" name="Straight Connector 387">
                        <a:extLst>
                          <a:ext uri="{FF2B5EF4-FFF2-40B4-BE49-F238E27FC236}">
                            <a16:creationId xmlns:a16="http://schemas.microsoft.com/office/drawing/2014/main" id="{4E8A3EFD-CE42-03A6-36FB-B5A19E465093}"/>
                          </a:ext>
                        </a:extLst>
                      </p:cNvPr>
                      <p:cNvCxnSpPr>
                        <a:cxnSpLocks/>
                      </p:cNvCxnSpPr>
                      <p:nvPr/>
                    </p:nvCxnSpPr>
                    <p:spPr>
                      <a:xfrm>
                        <a:off x="9453090" y="-187415"/>
                        <a:ext cx="83078" cy="0"/>
                      </a:xfrm>
                      <a:prstGeom prst="line">
                        <a:avLst/>
                      </a:prstGeom>
                      <a:noFill/>
                      <a:ln w="19050" cap="sq" cmpd="sng" algn="ctr">
                        <a:solidFill>
                          <a:srgbClr val="0000C9"/>
                        </a:solidFill>
                        <a:prstDash val="solid"/>
                        <a:miter lim="800000"/>
                      </a:ln>
                      <a:effectLst/>
                    </p:spPr>
                  </p:cxnSp>
                </p:grpSp>
              </p:grpSp>
            </p:grpSp>
            <p:grpSp>
              <p:nvGrpSpPr>
                <p:cNvPr id="638" name="Group 637">
                  <a:extLst>
                    <a:ext uri="{FF2B5EF4-FFF2-40B4-BE49-F238E27FC236}">
                      <a16:creationId xmlns:a16="http://schemas.microsoft.com/office/drawing/2014/main" id="{A73BDD24-A815-F9D6-FAEC-B43C5E08FB02}"/>
                    </a:ext>
                  </a:extLst>
                </p:cNvPr>
                <p:cNvGrpSpPr/>
                <p:nvPr/>
              </p:nvGrpSpPr>
              <p:grpSpPr>
                <a:xfrm>
                  <a:off x="5458136" y="1286213"/>
                  <a:ext cx="1554715" cy="83078"/>
                  <a:chOff x="5458136" y="1279863"/>
                  <a:chExt cx="1554715" cy="83078"/>
                </a:xfrm>
              </p:grpSpPr>
              <p:grpSp>
                <p:nvGrpSpPr>
                  <p:cNvPr id="203" name="Group 202">
                    <a:extLst>
                      <a:ext uri="{FF2B5EF4-FFF2-40B4-BE49-F238E27FC236}">
                        <a16:creationId xmlns:a16="http://schemas.microsoft.com/office/drawing/2014/main" id="{BCC5B718-C181-8F81-C918-80C44D33B5CA}"/>
                      </a:ext>
                    </a:extLst>
                  </p:cNvPr>
                  <p:cNvGrpSpPr/>
                  <p:nvPr/>
                </p:nvGrpSpPr>
                <p:grpSpPr>
                  <a:xfrm>
                    <a:off x="6929773" y="1279863"/>
                    <a:ext cx="83078" cy="83078"/>
                    <a:chOff x="9453090" y="-228954"/>
                    <a:chExt cx="83078" cy="83078"/>
                  </a:xfrm>
                </p:grpSpPr>
                <p:cxnSp>
                  <p:nvCxnSpPr>
                    <p:cNvPr id="213" name="Straight Connector 212">
                      <a:extLst>
                        <a:ext uri="{FF2B5EF4-FFF2-40B4-BE49-F238E27FC236}">
                          <a16:creationId xmlns:a16="http://schemas.microsoft.com/office/drawing/2014/main" id="{04BD7F13-98A0-7CCE-96A6-C8B9ECCCE229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9453090" y="-187415"/>
                      <a:ext cx="83078" cy="0"/>
                    </a:xfrm>
                    <a:prstGeom prst="line">
                      <a:avLst/>
                    </a:prstGeom>
                    <a:noFill/>
                    <a:ln w="19050" cap="sq" cmpd="sng" algn="ctr">
                      <a:solidFill>
                        <a:srgbClr val="0000C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14" name="Straight Connector 213">
                      <a:extLst>
                        <a:ext uri="{FF2B5EF4-FFF2-40B4-BE49-F238E27FC236}">
                          <a16:creationId xmlns:a16="http://schemas.microsoft.com/office/drawing/2014/main" id="{18A84205-8655-7E7D-A511-032C0D15DC2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453090" y="-187415"/>
                      <a:ext cx="83078" cy="0"/>
                    </a:xfrm>
                    <a:prstGeom prst="line">
                      <a:avLst/>
                    </a:prstGeom>
                    <a:noFill/>
                    <a:ln w="19050" cap="sq" cmpd="sng" algn="ctr">
                      <a:solidFill>
                        <a:srgbClr val="0000C9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grpSp>
                <p:nvGrpSpPr>
                  <p:cNvPr id="204" name="Group 203">
                    <a:extLst>
                      <a:ext uri="{FF2B5EF4-FFF2-40B4-BE49-F238E27FC236}">
                        <a16:creationId xmlns:a16="http://schemas.microsoft.com/office/drawing/2014/main" id="{889BFBCC-5910-00FE-C1A8-344B724A2F7F}"/>
                      </a:ext>
                    </a:extLst>
                  </p:cNvPr>
                  <p:cNvGrpSpPr/>
                  <p:nvPr/>
                </p:nvGrpSpPr>
                <p:grpSpPr>
                  <a:xfrm>
                    <a:off x="6112995" y="1279863"/>
                    <a:ext cx="83078" cy="83078"/>
                    <a:chOff x="9453090" y="-228954"/>
                    <a:chExt cx="83078" cy="83078"/>
                  </a:xfrm>
                </p:grpSpPr>
                <p:cxnSp>
                  <p:nvCxnSpPr>
                    <p:cNvPr id="211" name="Straight Connector 210">
                      <a:extLst>
                        <a:ext uri="{FF2B5EF4-FFF2-40B4-BE49-F238E27FC236}">
                          <a16:creationId xmlns:a16="http://schemas.microsoft.com/office/drawing/2014/main" id="{1F16F7B9-3B88-8B57-AEE3-EC3F1A324313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9453090" y="-187415"/>
                      <a:ext cx="83078" cy="0"/>
                    </a:xfrm>
                    <a:prstGeom prst="line">
                      <a:avLst/>
                    </a:prstGeom>
                    <a:noFill/>
                    <a:ln w="19050" cap="sq" cmpd="sng" algn="ctr">
                      <a:solidFill>
                        <a:srgbClr val="0000C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12" name="Straight Connector 211">
                      <a:extLst>
                        <a:ext uri="{FF2B5EF4-FFF2-40B4-BE49-F238E27FC236}">
                          <a16:creationId xmlns:a16="http://schemas.microsoft.com/office/drawing/2014/main" id="{C0D2F648-C52F-3674-4ABC-E5AFB39975A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453090" y="-187415"/>
                      <a:ext cx="83078" cy="0"/>
                    </a:xfrm>
                    <a:prstGeom prst="line">
                      <a:avLst/>
                    </a:prstGeom>
                    <a:noFill/>
                    <a:ln w="19050" cap="sq" cmpd="sng" algn="ctr">
                      <a:solidFill>
                        <a:srgbClr val="0000C9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grpSp>
                <p:nvGrpSpPr>
                  <p:cNvPr id="205" name="Group 204">
                    <a:extLst>
                      <a:ext uri="{FF2B5EF4-FFF2-40B4-BE49-F238E27FC236}">
                        <a16:creationId xmlns:a16="http://schemas.microsoft.com/office/drawing/2014/main" id="{0AAC1A50-981C-F7C8-686A-43D557D2D815}"/>
                      </a:ext>
                    </a:extLst>
                  </p:cNvPr>
                  <p:cNvGrpSpPr/>
                  <p:nvPr/>
                </p:nvGrpSpPr>
                <p:grpSpPr>
                  <a:xfrm>
                    <a:off x="5672454" y="1279863"/>
                    <a:ext cx="83078" cy="83078"/>
                    <a:chOff x="9453090" y="-228954"/>
                    <a:chExt cx="83078" cy="83078"/>
                  </a:xfrm>
                </p:grpSpPr>
                <p:cxnSp>
                  <p:nvCxnSpPr>
                    <p:cNvPr id="209" name="Straight Connector 208">
                      <a:extLst>
                        <a:ext uri="{FF2B5EF4-FFF2-40B4-BE49-F238E27FC236}">
                          <a16:creationId xmlns:a16="http://schemas.microsoft.com/office/drawing/2014/main" id="{FDE1BFE9-C4BD-FF95-76B1-38044BF2EB6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9453090" y="-187415"/>
                      <a:ext cx="83078" cy="0"/>
                    </a:xfrm>
                    <a:prstGeom prst="line">
                      <a:avLst/>
                    </a:prstGeom>
                    <a:noFill/>
                    <a:ln w="19050" cap="sq" cmpd="sng" algn="ctr">
                      <a:solidFill>
                        <a:srgbClr val="0000C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10" name="Straight Connector 209">
                      <a:extLst>
                        <a:ext uri="{FF2B5EF4-FFF2-40B4-BE49-F238E27FC236}">
                          <a16:creationId xmlns:a16="http://schemas.microsoft.com/office/drawing/2014/main" id="{DABBC834-1252-A8AB-4950-E995A8AF9840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453090" y="-187415"/>
                      <a:ext cx="83078" cy="0"/>
                    </a:xfrm>
                    <a:prstGeom prst="line">
                      <a:avLst/>
                    </a:prstGeom>
                    <a:noFill/>
                    <a:ln w="19050" cap="sq" cmpd="sng" algn="ctr">
                      <a:solidFill>
                        <a:srgbClr val="0000C9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  <p:grpSp>
                <p:nvGrpSpPr>
                  <p:cNvPr id="206" name="Group 205">
                    <a:extLst>
                      <a:ext uri="{FF2B5EF4-FFF2-40B4-BE49-F238E27FC236}">
                        <a16:creationId xmlns:a16="http://schemas.microsoft.com/office/drawing/2014/main" id="{7C31119E-59F1-D8AF-BDC4-4F6C078C4B5C}"/>
                      </a:ext>
                    </a:extLst>
                  </p:cNvPr>
                  <p:cNvGrpSpPr/>
                  <p:nvPr/>
                </p:nvGrpSpPr>
                <p:grpSpPr>
                  <a:xfrm>
                    <a:off x="5458136" y="1279863"/>
                    <a:ext cx="83078" cy="83078"/>
                    <a:chOff x="9453090" y="-228954"/>
                    <a:chExt cx="83078" cy="83078"/>
                  </a:xfrm>
                </p:grpSpPr>
                <p:cxnSp>
                  <p:nvCxnSpPr>
                    <p:cNvPr id="207" name="Straight Connector 206">
                      <a:extLst>
                        <a:ext uri="{FF2B5EF4-FFF2-40B4-BE49-F238E27FC236}">
                          <a16:creationId xmlns:a16="http://schemas.microsoft.com/office/drawing/2014/main" id="{801B1662-A4CE-AEC9-8F69-5F7BF22253CA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 rot="16200000">
                      <a:off x="9453090" y="-187415"/>
                      <a:ext cx="83078" cy="0"/>
                    </a:xfrm>
                    <a:prstGeom prst="line">
                      <a:avLst/>
                    </a:prstGeom>
                    <a:noFill/>
                    <a:ln w="19050" cap="sq" cmpd="sng" algn="ctr">
                      <a:solidFill>
                        <a:srgbClr val="0000C9"/>
                      </a:solidFill>
                      <a:prstDash val="solid"/>
                      <a:miter lim="800000"/>
                    </a:ln>
                    <a:effectLst/>
                  </p:spPr>
                </p:cxnSp>
                <p:cxnSp>
                  <p:nvCxnSpPr>
                    <p:cNvPr id="208" name="Straight Connector 207">
                      <a:extLst>
                        <a:ext uri="{FF2B5EF4-FFF2-40B4-BE49-F238E27FC236}">
                          <a16:creationId xmlns:a16="http://schemas.microsoft.com/office/drawing/2014/main" id="{342DAEB8-5222-BDA3-7CF7-F14CDAF00B3F}"/>
                        </a:ext>
                      </a:extLst>
                    </p:cNvPr>
                    <p:cNvCxnSpPr>
                      <a:cxnSpLocks/>
                    </p:cNvCxnSpPr>
                    <p:nvPr/>
                  </p:nvCxnSpPr>
                  <p:spPr>
                    <a:xfrm>
                      <a:off x="9453090" y="-187415"/>
                      <a:ext cx="83078" cy="0"/>
                    </a:xfrm>
                    <a:prstGeom prst="line">
                      <a:avLst/>
                    </a:prstGeom>
                    <a:noFill/>
                    <a:ln w="19050" cap="sq" cmpd="sng" algn="ctr">
                      <a:solidFill>
                        <a:srgbClr val="0000C9"/>
                      </a:solidFill>
                      <a:prstDash val="solid"/>
                      <a:miter lim="800000"/>
                    </a:ln>
                    <a:effectLst/>
                  </p:spPr>
                </p:cxnSp>
              </p:grpSp>
            </p:grpSp>
            <p:grpSp>
              <p:nvGrpSpPr>
                <p:cNvPr id="639" name="Group 638">
                  <a:extLst>
                    <a:ext uri="{FF2B5EF4-FFF2-40B4-BE49-F238E27FC236}">
                      <a16:creationId xmlns:a16="http://schemas.microsoft.com/office/drawing/2014/main" id="{CE4F0602-9B2A-3C82-3F7D-D20F5A7E3D1A}"/>
                    </a:ext>
                  </a:extLst>
                </p:cNvPr>
                <p:cNvGrpSpPr/>
                <p:nvPr/>
              </p:nvGrpSpPr>
              <p:grpSpPr>
                <a:xfrm>
                  <a:off x="5079510" y="1210803"/>
                  <a:ext cx="83078" cy="83078"/>
                  <a:chOff x="9453090" y="-228954"/>
                  <a:chExt cx="83078" cy="83078"/>
                </a:xfrm>
              </p:grpSpPr>
              <p:cxnSp>
                <p:nvCxnSpPr>
                  <p:cNvPr id="201" name="Straight Connector 200">
                    <a:extLst>
                      <a:ext uri="{FF2B5EF4-FFF2-40B4-BE49-F238E27FC236}">
                        <a16:creationId xmlns:a16="http://schemas.microsoft.com/office/drawing/2014/main" id="{85208A74-50FD-DFA3-A23A-A7C3A55008E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453090" y="-187415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00C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2" name="Straight Connector 201">
                    <a:extLst>
                      <a:ext uri="{FF2B5EF4-FFF2-40B4-BE49-F238E27FC236}">
                        <a16:creationId xmlns:a16="http://schemas.microsoft.com/office/drawing/2014/main" id="{E48B4982-7847-62E0-53CA-673BE3B3C990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53090" y="-187415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00C9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92" name="Group 191">
                  <a:extLst>
                    <a:ext uri="{FF2B5EF4-FFF2-40B4-BE49-F238E27FC236}">
                      <a16:creationId xmlns:a16="http://schemas.microsoft.com/office/drawing/2014/main" id="{20BE2E93-7788-0946-1D65-A8E19DB3B0A6}"/>
                    </a:ext>
                  </a:extLst>
                </p:cNvPr>
                <p:cNvGrpSpPr/>
                <p:nvPr/>
              </p:nvGrpSpPr>
              <p:grpSpPr>
                <a:xfrm>
                  <a:off x="4357981" y="1060778"/>
                  <a:ext cx="83078" cy="83078"/>
                  <a:chOff x="9453090" y="-228954"/>
                  <a:chExt cx="83078" cy="83078"/>
                </a:xfrm>
              </p:grpSpPr>
              <p:cxnSp>
                <p:nvCxnSpPr>
                  <p:cNvPr id="199" name="Straight Connector 198">
                    <a:extLst>
                      <a:ext uri="{FF2B5EF4-FFF2-40B4-BE49-F238E27FC236}">
                        <a16:creationId xmlns:a16="http://schemas.microsoft.com/office/drawing/2014/main" id="{7C5C30EA-4D1A-FFCF-4ED1-A91C23841EE7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453090" y="-187415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00C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200" name="Straight Connector 199">
                    <a:extLst>
                      <a:ext uri="{FF2B5EF4-FFF2-40B4-BE49-F238E27FC236}">
                        <a16:creationId xmlns:a16="http://schemas.microsoft.com/office/drawing/2014/main" id="{C43018B5-3FC5-C016-C0DB-3966202012AB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53090" y="-187415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00C9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93" name="Group 192">
                  <a:extLst>
                    <a:ext uri="{FF2B5EF4-FFF2-40B4-BE49-F238E27FC236}">
                      <a16:creationId xmlns:a16="http://schemas.microsoft.com/office/drawing/2014/main" id="{16C5B4D9-2E54-A287-EA44-8303B7195CC2}"/>
                    </a:ext>
                  </a:extLst>
                </p:cNvPr>
                <p:cNvGrpSpPr/>
                <p:nvPr/>
              </p:nvGrpSpPr>
              <p:grpSpPr>
                <a:xfrm>
                  <a:off x="3905537" y="989331"/>
                  <a:ext cx="83078" cy="83078"/>
                  <a:chOff x="9453090" y="-228954"/>
                  <a:chExt cx="83078" cy="83078"/>
                </a:xfrm>
              </p:grpSpPr>
              <p:cxnSp>
                <p:nvCxnSpPr>
                  <p:cNvPr id="197" name="Straight Connector 196">
                    <a:extLst>
                      <a:ext uri="{FF2B5EF4-FFF2-40B4-BE49-F238E27FC236}">
                        <a16:creationId xmlns:a16="http://schemas.microsoft.com/office/drawing/2014/main" id="{BC912B47-0C8C-1CD9-B426-3E3561252DB4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453090" y="-187415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00C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98" name="Straight Connector 197">
                    <a:extLst>
                      <a:ext uri="{FF2B5EF4-FFF2-40B4-BE49-F238E27FC236}">
                        <a16:creationId xmlns:a16="http://schemas.microsoft.com/office/drawing/2014/main" id="{D5B401FA-0512-3056-2FA1-B7E4547D1051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53090" y="-187415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00C9"/>
                    </a:solidFill>
                    <a:prstDash val="solid"/>
                    <a:miter lim="800000"/>
                  </a:ln>
                  <a:effectLst/>
                </p:spPr>
              </p:cxnSp>
            </p:grpSp>
            <p:grpSp>
              <p:nvGrpSpPr>
                <p:cNvPr id="194" name="Group 193">
                  <a:extLst>
                    <a:ext uri="{FF2B5EF4-FFF2-40B4-BE49-F238E27FC236}">
                      <a16:creationId xmlns:a16="http://schemas.microsoft.com/office/drawing/2014/main" id="{C60719F1-BF46-C592-CD58-D9FF58744DE5}"/>
                    </a:ext>
                  </a:extLst>
                </p:cNvPr>
                <p:cNvGrpSpPr/>
                <p:nvPr/>
              </p:nvGrpSpPr>
              <p:grpSpPr>
                <a:xfrm>
                  <a:off x="3691221" y="989331"/>
                  <a:ext cx="83078" cy="83078"/>
                  <a:chOff x="9453090" y="-228954"/>
                  <a:chExt cx="83078" cy="83078"/>
                </a:xfrm>
              </p:grpSpPr>
              <p:cxnSp>
                <p:nvCxnSpPr>
                  <p:cNvPr id="195" name="Straight Connector 194">
                    <a:extLst>
                      <a:ext uri="{FF2B5EF4-FFF2-40B4-BE49-F238E27FC236}">
                        <a16:creationId xmlns:a16="http://schemas.microsoft.com/office/drawing/2014/main" id="{1B64BBE7-9813-256B-AD6D-815BB47FFABA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 rot="16200000">
                    <a:off x="9453090" y="-187415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00C9"/>
                    </a:solidFill>
                    <a:prstDash val="solid"/>
                    <a:miter lim="800000"/>
                  </a:ln>
                  <a:effectLst/>
                </p:spPr>
              </p:cxnSp>
              <p:cxnSp>
                <p:nvCxnSpPr>
                  <p:cNvPr id="196" name="Straight Connector 195">
                    <a:extLst>
                      <a:ext uri="{FF2B5EF4-FFF2-40B4-BE49-F238E27FC236}">
                        <a16:creationId xmlns:a16="http://schemas.microsoft.com/office/drawing/2014/main" id="{77162BE8-65A2-A7C1-3047-5BED68896EC6}"/>
                      </a:ext>
                    </a:extLst>
                  </p:cNvPr>
                  <p:cNvCxnSpPr>
                    <a:cxnSpLocks/>
                  </p:cNvCxnSpPr>
                  <p:nvPr/>
                </p:nvCxnSpPr>
                <p:spPr>
                  <a:xfrm>
                    <a:off x="9453090" y="-187415"/>
                    <a:ext cx="83078" cy="0"/>
                  </a:xfrm>
                  <a:prstGeom prst="line">
                    <a:avLst/>
                  </a:prstGeom>
                  <a:noFill/>
                  <a:ln w="19050" cap="sq" cmpd="sng" algn="ctr">
                    <a:solidFill>
                      <a:srgbClr val="0000C9"/>
                    </a:solidFill>
                    <a:prstDash val="solid"/>
                    <a:miter lim="800000"/>
                  </a:ln>
                  <a:effectLst/>
                </p:spPr>
              </p:cxnSp>
            </p:grpSp>
          </p:grpSp>
          <p:cxnSp>
            <p:nvCxnSpPr>
              <p:cNvPr id="628" name="Straight Connector 627">
                <a:extLst>
                  <a:ext uri="{FF2B5EF4-FFF2-40B4-BE49-F238E27FC236}">
                    <a16:creationId xmlns:a16="http://schemas.microsoft.com/office/drawing/2014/main" id="{B07825AB-40C8-D505-0001-AF8BCB4DC0C0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33043693" y="15807623"/>
                <a:ext cx="546" cy="6006155"/>
              </a:xfrm>
              <a:prstGeom prst="line">
                <a:avLst/>
              </a:prstGeom>
              <a:noFill/>
              <a:ln w="19050" cap="sq" cmpd="sng" algn="ctr">
                <a:solidFill>
                  <a:srgbClr val="E8E8E8">
                    <a:lumMod val="75000"/>
                  </a:srgbClr>
                </a:solidFill>
                <a:prstDash val="dash"/>
                <a:miter lim="800000"/>
              </a:ln>
              <a:effectLst/>
            </p:spPr>
          </p:cxnSp>
          <p:sp>
            <p:nvSpPr>
              <p:cNvPr id="629" name="TextBox 628">
                <a:extLst>
                  <a:ext uri="{FF2B5EF4-FFF2-40B4-BE49-F238E27FC236}">
                    <a16:creationId xmlns:a16="http://schemas.microsoft.com/office/drawing/2014/main" id="{1BFF3E68-840E-0699-C01C-2321B8430F2F}"/>
                  </a:ext>
                </a:extLst>
              </p:cNvPr>
              <p:cNvSpPr txBox="1"/>
              <p:nvPr/>
            </p:nvSpPr>
            <p:spPr>
              <a:xfrm>
                <a:off x="33165108" y="18232103"/>
                <a:ext cx="4965371" cy="6102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US" sz="1000" kern="12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24-month</a:t>
                </a:r>
                <a:r>
                  <a:rPr lang="en-US" sz="1000" kern="1200" dirty="0">
                    <a:ea typeface="+mn-ea"/>
                    <a:cs typeface="Arial" panose="020B0604020202020204" pitchFamily="34" charset="0"/>
                  </a:rPr>
                  <a:t> rate for </a:t>
                </a:r>
                <a:r>
                  <a:rPr lang="en-US" sz="1000" kern="12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patients </a:t>
                </a:r>
                <a:br>
                  <a:rPr lang="en-US" sz="1000" kern="12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</a:br>
                <a:r>
                  <a:rPr lang="en-US" sz="1000" kern="12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with OR (95% CI): 66.9% (54.4-76.7)</a:t>
                </a:r>
                <a:endParaRPr lang="en-GB" sz="100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  <p:sp>
            <p:nvSpPr>
              <p:cNvPr id="630" name="TextBox 629">
                <a:extLst>
                  <a:ext uri="{FF2B5EF4-FFF2-40B4-BE49-F238E27FC236}">
                    <a16:creationId xmlns:a16="http://schemas.microsoft.com/office/drawing/2014/main" id="{63992BCB-EAC3-DD5A-8A36-5C9DD065B2DD}"/>
                  </a:ext>
                </a:extLst>
              </p:cNvPr>
              <p:cNvSpPr txBox="1"/>
              <p:nvPr/>
            </p:nvSpPr>
            <p:spPr>
              <a:xfrm>
                <a:off x="33298902" y="15874372"/>
                <a:ext cx="5203642" cy="610284"/>
              </a:xfrm>
              <a:prstGeom prst="rect">
                <a:avLst/>
              </a:prstGeom>
              <a:noFill/>
            </p:spPr>
            <p:txBody>
              <a:bodyPr wrap="square" lIns="0" tIns="0" rIns="0" bIns="0" rtlCol="0" anchor="ctr">
                <a:spAutoFit/>
              </a:bodyPr>
              <a:lstStyle/>
              <a:p>
                <a:pPr>
                  <a:buClrTx/>
                  <a:buFontTx/>
                  <a:buNone/>
                </a:pPr>
                <a:r>
                  <a:rPr lang="en-GB" sz="1000" kern="12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24-month rate for patients </a:t>
                </a:r>
                <a:br>
                  <a:rPr lang="en-GB" sz="1000" kern="12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</a:br>
                <a:r>
                  <a:rPr lang="en-GB" sz="1000" kern="120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with ≥CR (95% CI): 87.9% (73.1-94.8)</a:t>
                </a:r>
              </a:p>
            </p:txBody>
          </p:sp>
          <p:sp>
            <p:nvSpPr>
              <p:cNvPr id="631" name="TextBox 630">
                <a:extLst>
                  <a:ext uri="{FF2B5EF4-FFF2-40B4-BE49-F238E27FC236}">
                    <a16:creationId xmlns:a16="http://schemas.microsoft.com/office/drawing/2014/main" id="{18E4AA01-17B6-3D0B-DABA-A61613A94559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878960" y="21010970"/>
                <a:ext cx="3746077" cy="274627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lnSpc>
                    <a:spcPct val="90000"/>
                  </a:lnSpc>
                  <a:buClrTx/>
                  <a:buFontTx/>
                  <a:buNone/>
                  <a:defRPr/>
                </a:pPr>
                <a:r>
                  <a:rPr lang="en-US" sz="1000" b="1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Patients with OR NR (NE-NE)</a:t>
                </a:r>
              </a:p>
            </p:txBody>
          </p:sp>
          <p:cxnSp>
            <p:nvCxnSpPr>
              <p:cNvPr id="632" name="Straight Connector 631">
                <a:extLst>
                  <a:ext uri="{FF2B5EF4-FFF2-40B4-BE49-F238E27FC236}">
                    <a16:creationId xmlns:a16="http://schemas.microsoft.com/office/drawing/2014/main" id="{3E31BFF0-6371-3F3A-CE08-A7C5FA0CEE51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06128" y="21148285"/>
                <a:ext cx="398090" cy="0"/>
              </a:xfrm>
              <a:prstGeom prst="line">
                <a:avLst/>
              </a:prstGeom>
              <a:noFill/>
              <a:ln w="19050" cap="flat">
                <a:solidFill>
                  <a:srgbClr val="0095FF"/>
                </a:solidFill>
                <a:prstDash val="solid"/>
                <a:miter/>
              </a:ln>
            </p:spPr>
          </p:cxnSp>
          <p:sp>
            <p:nvSpPr>
              <p:cNvPr id="633" name="TextBox 632">
                <a:extLst>
                  <a:ext uri="{FF2B5EF4-FFF2-40B4-BE49-F238E27FC236}">
                    <a16:creationId xmlns:a16="http://schemas.microsoft.com/office/drawing/2014/main" id="{CFDD120D-E2EA-EADB-FFAE-149D7C499441}"/>
                  </a:ext>
                </a:extLst>
              </p:cNvPr>
              <p:cNvSpPr txBox="1"/>
              <p:nvPr/>
            </p:nvSpPr>
            <p:spPr>
              <a:xfrm>
                <a:off x="27878960" y="20627146"/>
                <a:ext cx="3909988" cy="274627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lnSpc>
                    <a:spcPct val="90000"/>
                  </a:lnSpc>
                  <a:buClrTx/>
                  <a:buFontTx/>
                  <a:buNone/>
                  <a:defRPr/>
                </a:pPr>
                <a:r>
                  <a:rPr lang="en-US" sz="1000" b="1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Median DOR, months (95% CI)</a:t>
                </a:r>
              </a:p>
            </p:txBody>
          </p:sp>
          <p:sp>
            <p:nvSpPr>
              <p:cNvPr id="634" name="TextBox 633">
                <a:extLst>
                  <a:ext uri="{FF2B5EF4-FFF2-40B4-BE49-F238E27FC236}">
                    <a16:creationId xmlns:a16="http://schemas.microsoft.com/office/drawing/2014/main" id="{40DBDADF-E221-9FBF-424B-F4F594EF4CE0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27878960" y="21338133"/>
                <a:ext cx="3882670" cy="274627"/>
              </a:xfrm>
              <a:prstGeom prst="rect">
                <a:avLst/>
              </a:prstGeom>
              <a:solidFill>
                <a:sysClr val="window" lastClr="FFFFFF"/>
              </a:solidFill>
            </p:spPr>
            <p:txBody>
              <a:bodyPr wrap="none" lIns="0" tIns="0" rIns="0" bIns="0" rtlCol="0" anchor="ctr">
                <a:spAutoFit/>
              </a:bodyPr>
              <a:lstStyle/>
              <a:p>
                <a:pPr>
                  <a:lnSpc>
                    <a:spcPct val="90000"/>
                  </a:lnSpc>
                  <a:buClrTx/>
                  <a:buFontTx/>
                  <a:buNone/>
                  <a:defRPr/>
                </a:pPr>
                <a:r>
                  <a:rPr lang="fr-FR" sz="1000" b="1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Patients with ≥CR NR (NE-NE)</a:t>
                </a:r>
              </a:p>
            </p:txBody>
          </p:sp>
          <p:cxnSp>
            <p:nvCxnSpPr>
              <p:cNvPr id="635" name="Straight Connector 634">
                <a:extLst>
                  <a:ext uri="{FF2B5EF4-FFF2-40B4-BE49-F238E27FC236}">
                    <a16:creationId xmlns:a16="http://schemas.microsoft.com/office/drawing/2014/main" id="{AA42D177-7302-877A-2124-CA55E897214E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27406128" y="21475446"/>
                <a:ext cx="398090" cy="0"/>
              </a:xfrm>
              <a:prstGeom prst="line">
                <a:avLst/>
              </a:prstGeom>
              <a:noFill/>
              <a:ln w="19050" cap="flat">
                <a:solidFill>
                  <a:srgbClr val="0000C9"/>
                </a:solidFill>
                <a:prstDash val="solid"/>
                <a:miter/>
              </a:ln>
            </p:spPr>
          </p:cxnSp>
        </p:grpSp>
      </p:grpSp>
    </p:spTree>
    <p:extLst>
      <p:ext uri="{BB962C8B-B14F-4D97-AF65-F5344CB8AC3E}">
        <p14:creationId xmlns:p14="http://schemas.microsoft.com/office/powerpoint/2010/main" val="128568155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6806B5-9F58-40AF-BFAB-E7D8855407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680" y="1362738"/>
            <a:ext cx="11704319" cy="437487"/>
          </a:xfrm>
        </p:spPr>
        <p:txBody>
          <a:bodyPr/>
          <a:lstStyle/>
          <a:p>
            <a:pPr>
              <a:buSzPct val="100000"/>
            </a:pP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After &gt;2 years of follow-up, median PFS and OS were </a:t>
            </a:r>
            <a:r>
              <a:rPr lang="en-US" sz="1600" strike="sngStrike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was</a:t>
            </a: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 reached</a:t>
            </a:r>
          </a:p>
          <a:p>
            <a:pPr>
              <a:buSzPct val="100000"/>
            </a:pP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4 new deaths had occurred since the last data cutoff (September 11, 2023 )</a:t>
            </a:r>
          </a:p>
          <a:p>
            <a:pPr lvl="1">
              <a:buSzPct val="100000"/>
            </a:pPr>
            <a:r>
              <a:rPr lang="en-US" sz="1600" dirty="0">
                <a:solidFill>
                  <a:schemeClr val="tx1"/>
                </a:solidFill>
                <a:effectLst/>
                <a:ea typeface="Times New Roman" panose="02020603050405020304" pitchFamily="18" charset="0"/>
              </a:rPr>
              <a:t>2 patients with disease under study and 1 patient each with unknown reason and septic shock</a:t>
            </a:r>
          </a:p>
          <a:p>
            <a:pPr>
              <a:buSzPct val="100000"/>
            </a:pPr>
            <a:endParaRPr lang="en-US" sz="1600" dirty="0">
              <a:effectLst/>
              <a:ea typeface="Times New Roman" panose="02020603050405020304" pitchFamily="18" charset="0"/>
            </a:endParaRPr>
          </a:p>
          <a:p>
            <a:pPr>
              <a:buSzPct val="100000"/>
            </a:pPr>
            <a:endParaRPr lang="en-US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9" name="Title 3">
            <a:extLst>
              <a:ext uri="{FF2B5EF4-FFF2-40B4-BE49-F238E27FC236}">
                <a16:creationId xmlns:a16="http://schemas.microsoft.com/office/drawing/2014/main" id="{DE6FF5AF-E6F1-8C65-4C2C-647C2060F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731520"/>
            <a:ext cx="11408066" cy="615553"/>
          </a:xfrm>
        </p:spPr>
        <p:txBody>
          <a:bodyPr/>
          <a:lstStyle/>
          <a:p>
            <a:r>
              <a:rPr lang="en-US" dirty="0"/>
              <a:t>Efficacy: PFS and OS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A0702BE-69DC-CEB5-D3D9-0D8C9DDDDEA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2" y="6309360"/>
            <a:ext cx="11220449" cy="230832"/>
          </a:xfrm>
        </p:spPr>
        <p:txBody>
          <a:bodyPr/>
          <a:lstStyle/>
          <a:p>
            <a:r>
              <a:rPr lang="en-US" dirty="0"/>
              <a:t>NE=not evaluable; OS=overall survival; PFS=progression-free survival</a:t>
            </a:r>
          </a:p>
        </p:txBody>
      </p:sp>
      <p:graphicFrame>
        <p:nvGraphicFramePr>
          <p:cNvPr id="35" name="object 178">
            <a:extLst>
              <a:ext uri="{FF2B5EF4-FFF2-40B4-BE49-F238E27FC236}">
                <a16:creationId xmlns:a16="http://schemas.microsoft.com/office/drawing/2014/main" id="{D7D2F76D-3044-3521-2C7C-A96E0ED2244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24625456"/>
              </p:ext>
            </p:extLst>
          </p:nvPr>
        </p:nvGraphicFramePr>
        <p:xfrm>
          <a:off x="711243" y="2320426"/>
          <a:ext cx="5241882" cy="4006079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24188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8746">
                <a:tc>
                  <a:txBody>
                    <a:bodyPr/>
                    <a:lstStyle/>
                    <a:p>
                      <a:pPr marL="31750" marR="443230" algn="ctr">
                        <a:lnSpc>
                          <a:spcPct val="103200"/>
                        </a:lnSpc>
                        <a:spcBef>
                          <a:spcPts val="500"/>
                        </a:spcBef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Progression-free survival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0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7333">
                <a:tc>
                  <a:txBody>
                    <a:bodyPr/>
                    <a:lstStyle/>
                    <a:p>
                      <a:pPr marL="31750" marR="378460">
                        <a:lnSpc>
                          <a:spcPct val="104800"/>
                        </a:lnSpc>
                        <a:spcBef>
                          <a:spcPts val="280"/>
                        </a:spcBef>
                      </a:pPr>
                      <a:endParaRPr lang="en-US" sz="1000" b="0" spc="10" baseline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0406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graphicFrame>
        <p:nvGraphicFramePr>
          <p:cNvPr id="37" name="object 178">
            <a:extLst>
              <a:ext uri="{FF2B5EF4-FFF2-40B4-BE49-F238E27FC236}">
                <a16:creationId xmlns:a16="http://schemas.microsoft.com/office/drawing/2014/main" id="{B2EB9927-AC23-28C5-5055-C2930216A25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3442069"/>
              </p:ext>
            </p:extLst>
          </p:nvPr>
        </p:nvGraphicFramePr>
        <p:xfrm>
          <a:off x="6182358" y="2328335"/>
          <a:ext cx="5537200" cy="399817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5537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</a:tblGrid>
              <a:tr h="297563">
                <a:tc>
                  <a:txBody>
                    <a:bodyPr/>
                    <a:lstStyle/>
                    <a:p>
                      <a:pPr marL="31750" marR="443230" algn="ctr">
                        <a:lnSpc>
                          <a:spcPct val="103200"/>
                        </a:lnSpc>
                        <a:spcBef>
                          <a:spcPts val="500"/>
                        </a:spcBef>
                      </a:pPr>
                      <a:r>
                        <a:rPr lang="en-US" sz="1600" b="1" dirty="0">
                          <a:solidFill>
                            <a:schemeClr val="bg1"/>
                          </a:solidFill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Overall Survival</a:t>
                      </a:r>
                    </a:p>
                  </a:txBody>
                  <a:tcPr marR="0" marT="0" marB="0" anchor="ctr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>
                      <a:solidFill>
                        <a:srgbClr val="231F20"/>
                      </a:solidFill>
                      <a:prstDash val="solid"/>
                    </a:lnB>
                    <a:solidFill>
                      <a:srgbClr val="0000C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0607">
                <a:tc>
                  <a:txBody>
                    <a:bodyPr/>
                    <a:lstStyle/>
                    <a:p>
                      <a:pPr marL="31750" marR="378460">
                        <a:lnSpc>
                          <a:spcPct val="104800"/>
                        </a:lnSpc>
                        <a:spcBef>
                          <a:spcPts val="280"/>
                        </a:spcBef>
                      </a:pPr>
                      <a:endParaRPr lang="en-US" sz="1000" b="0" spc="10" baseline="0" dirty="0">
                        <a:solidFill>
                          <a:srgbClr val="231F20"/>
                        </a:solidFill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304065" marB="0">
                    <a:lnL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>
                      <a:solidFill>
                        <a:srgbClr val="231F20"/>
                      </a:solidFill>
                      <a:prstDash val="solid"/>
                    </a:lnT>
                    <a:lnB w="12700" cap="flat" cmpd="sng" algn="ctr">
                      <a:solidFill>
                        <a:schemeClr val="tx1">
                          <a:lumMod val="50000"/>
                          <a:lumOff val="50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690" name="TextBox 689">
            <a:extLst>
              <a:ext uri="{FF2B5EF4-FFF2-40B4-BE49-F238E27FC236}">
                <a16:creationId xmlns:a16="http://schemas.microsoft.com/office/drawing/2014/main" id="{1A71225A-03AA-2A53-BEDC-DBF54C8CA201}"/>
              </a:ext>
            </a:extLst>
          </p:cNvPr>
          <p:cNvSpPr txBox="1"/>
          <p:nvPr/>
        </p:nvSpPr>
        <p:spPr>
          <a:xfrm>
            <a:off x="1771259" y="2745752"/>
            <a:ext cx="3586984" cy="145424"/>
          </a:xfrm>
          <a:prstGeom prst="rect">
            <a:avLst/>
          </a:prstGeom>
          <a:solidFill>
            <a:sysClr val="window" lastClr="FFFFFF"/>
          </a:solidFill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Median PFS,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ea typeface="+mn-ea"/>
                <a:cs typeface="+mn-cs"/>
              </a:rPr>
              <a:t>17.2 </a:t>
            </a:r>
            <a:r>
              <a:rPr kumimoji="0" lang="en-US" sz="105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months (95% CI, 9.8-NE)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888" name="Group 887">
            <a:extLst>
              <a:ext uri="{FF2B5EF4-FFF2-40B4-BE49-F238E27FC236}">
                <a16:creationId xmlns:a16="http://schemas.microsoft.com/office/drawing/2014/main" id="{EE6083FF-FAB3-BFBD-1376-3045672FBC72}"/>
              </a:ext>
            </a:extLst>
          </p:cNvPr>
          <p:cNvGrpSpPr/>
          <p:nvPr/>
        </p:nvGrpSpPr>
        <p:grpSpPr>
          <a:xfrm>
            <a:off x="1496454" y="6115592"/>
            <a:ext cx="4064890" cy="161583"/>
            <a:chOff x="1496454" y="6115592"/>
            <a:chExt cx="4064890" cy="161583"/>
          </a:xfrm>
        </p:grpSpPr>
        <p:sp>
          <p:nvSpPr>
            <p:cNvPr id="695" name="TextBox 694">
              <a:extLst>
                <a:ext uri="{FF2B5EF4-FFF2-40B4-BE49-F238E27FC236}">
                  <a16:creationId xmlns:a16="http://schemas.microsoft.com/office/drawing/2014/main" id="{C48C9192-972E-7946-0F16-16A80F113A17}"/>
                </a:ext>
              </a:extLst>
            </p:cNvPr>
            <p:cNvSpPr txBox="1"/>
            <p:nvPr/>
          </p:nvSpPr>
          <p:spPr>
            <a:xfrm>
              <a:off x="1496454" y="6115592"/>
              <a:ext cx="226024" cy="16158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123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6" name="TextBox 695">
              <a:extLst>
                <a:ext uri="{FF2B5EF4-FFF2-40B4-BE49-F238E27FC236}">
                  <a16:creationId xmlns:a16="http://schemas.microsoft.com/office/drawing/2014/main" id="{2698475B-2E46-D198-99D3-05387D6613A9}"/>
                </a:ext>
              </a:extLst>
            </p:cNvPr>
            <p:cNvSpPr txBox="1"/>
            <p:nvPr/>
          </p:nvSpPr>
          <p:spPr>
            <a:xfrm>
              <a:off x="1878126" y="6115592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78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7" name="TextBox 696">
              <a:extLst>
                <a:ext uri="{FF2B5EF4-FFF2-40B4-BE49-F238E27FC236}">
                  <a16:creationId xmlns:a16="http://schemas.microsoft.com/office/drawing/2014/main" id="{16F301FA-D5E8-04B9-7257-E123607C782B}"/>
                </a:ext>
              </a:extLst>
            </p:cNvPr>
            <p:cNvSpPr txBox="1"/>
            <p:nvPr/>
          </p:nvSpPr>
          <p:spPr>
            <a:xfrm>
              <a:off x="2186712" y="6115592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67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8" name="TextBox 697">
              <a:extLst>
                <a:ext uri="{FF2B5EF4-FFF2-40B4-BE49-F238E27FC236}">
                  <a16:creationId xmlns:a16="http://schemas.microsoft.com/office/drawing/2014/main" id="{3B7E398B-7783-5C80-5A37-B603065B31F5}"/>
                </a:ext>
              </a:extLst>
            </p:cNvPr>
            <p:cNvSpPr txBox="1"/>
            <p:nvPr/>
          </p:nvSpPr>
          <p:spPr>
            <a:xfrm>
              <a:off x="2510684" y="6115592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63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699" name="TextBox 698">
              <a:extLst>
                <a:ext uri="{FF2B5EF4-FFF2-40B4-BE49-F238E27FC236}">
                  <a16:creationId xmlns:a16="http://schemas.microsoft.com/office/drawing/2014/main" id="{CCF2061E-4190-E07A-9F00-A1491034D3FB}"/>
                </a:ext>
              </a:extLst>
            </p:cNvPr>
            <p:cNvSpPr txBox="1"/>
            <p:nvPr/>
          </p:nvSpPr>
          <p:spPr>
            <a:xfrm>
              <a:off x="2825360" y="6115592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54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0" name="TextBox 699">
              <a:extLst>
                <a:ext uri="{FF2B5EF4-FFF2-40B4-BE49-F238E27FC236}">
                  <a16:creationId xmlns:a16="http://schemas.microsoft.com/office/drawing/2014/main" id="{6025A2A4-97AE-158F-415C-4E6E633C95EA}"/>
                </a:ext>
              </a:extLst>
            </p:cNvPr>
            <p:cNvSpPr txBox="1"/>
            <p:nvPr/>
          </p:nvSpPr>
          <p:spPr>
            <a:xfrm>
              <a:off x="3175965" y="6115592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48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1" name="TextBox 700">
              <a:extLst>
                <a:ext uri="{FF2B5EF4-FFF2-40B4-BE49-F238E27FC236}">
                  <a16:creationId xmlns:a16="http://schemas.microsoft.com/office/drawing/2014/main" id="{E01236C2-C095-F66B-0E42-FC9487EA8560}"/>
                </a:ext>
              </a:extLst>
            </p:cNvPr>
            <p:cNvSpPr txBox="1"/>
            <p:nvPr/>
          </p:nvSpPr>
          <p:spPr>
            <a:xfrm>
              <a:off x="3497695" y="6115592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44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2" name="TextBox 701">
              <a:extLst>
                <a:ext uri="{FF2B5EF4-FFF2-40B4-BE49-F238E27FC236}">
                  <a16:creationId xmlns:a16="http://schemas.microsoft.com/office/drawing/2014/main" id="{1A6F2FF5-C26E-675D-28CF-8C3DEED60089}"/>
                </a:ext>
              </a:extLst>
            </p:cNvPr>
            <p:cNvSpPr txBox="1"/>
            <p:nvPr/>
          </p:nvSpPr>
          <p:spPr>
            <a:xfrm>
              <a:off x="3825210" y="6115592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42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3" name="TextBox 702">
              <a:extLst>
                <a:ext uri="{FF2B5EF4-FFF2-40B4-BE49-F238E27FC236}">
                  <a16:creationId xmlns:a16="http://schemas.microsoft.com/office/drawing/2014/main" id="{162977DA-F7E9-BC1F-8A5E-BDE2759B03D3}"/>
                </a:ext>
              </a:extLst>
            </p:cNvPr>
            <p:cNvSpPr txBox="1"/>
            <p:nvPr/>
          </p:nvSpPr>
          <p:spPr>
            <a:xfrm>
              <a:off x="4143098" y="6115592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39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4" name="TextBox 703">
              <a:extLst>
                <a:ext uri="{FF2B5EF4-FFF2-40B4-BE49-F238E27FC236}">
                  <a16:creationId xmlns:a16="http://schemas.microsoft.com/office/drawing/2014/main" id="{3A8A8C3B-F606-6692-6563-4913F3AD1E72}"/>
                </a:ext>
              </a:extLst>
            </p:cNvPr>
            <p:cNvSpPr txBox="1"/>
            <p:nvPr/>
          </p:nvSpPr>
          <p:spPr>
            <a:xfrm>
              <a:off x="4471898" y="6115592"/>
              <a:ext cx="150682" cy="16158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32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5" name="TextBox 704">
              <a:extLst>
                <a:ext uri="{FF2B5EF4-FFF2-40B4-BE49-F238E27FC236}">
                  <a16:creationId xmlns:a16="http://schemas.microsoft.com/office/drawing/2014/main" id="{30833E58-91C5-5FDA-1582-E34D46A51591}"/>
                </a:ext>
              </a:extLst>
            </p:cNvPr>
            <p:cNvSpPr txBox="1"/>
            <p:nvPr/>
          </p:nvSpPr>
          <p:spPr>
            <a:xfrm>
              <a:off x="4857930" y="6115592"/>
              <a:ext cx="75342" cy="16158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7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6" name="TextBox 705">
              <a:extLst>
                <a:ext uri="{FF2B5EF4-FFF2-40B4-BE49-F238E27FC236}">
                  <a16:creationId xmlns:a16="http://schemas.microsoft.com/office/drawing/2014/main" id="{45514A8F-33C8-578B-5996-0C6D6E22FD67}"/>
                </a:ext>
              </a:extLst>
            </p:cNvPr>
            <p:cNvSpPr txBox="1"/>
            <p:nvPr/>
          </p:nvSpPr>
          <p:spPr>
            <a:xfrm>
              <a:off x="5178693" y="6115592"/>
              <a:ext cx="75342" cy="16158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1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  <p:sp>
          <p:nvSpPr>
            <p:cNvPr id="707" name="TextBox 706">
              <a:extLst>
                <a:ext uri="{FF2B5EF4-FFF2-40B4-BE49-F238E27FC236}">
                  <a16:creationId xmlns:a16="http://schemas.microsoft.com/office/drawing/2014/main" id="{DE48A2D3-F325-7B86-B58F-6FC055B87BE1}"/>
                </a:ext>
              </a:extLst>
            </p:cNvPr>
            <p:cNvSpPr txBox="1"/>
            <p:nvPr/>
          </p:nvSpPr>
          <p:spPr>
            <a:xfrm>
              <a:off x="5486002" y="6115592"/>
              <a:ext cx="75342" cy="16158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0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723" name="TextBox 722">
            <a:extLst>
              <a:ext uri="{FF2B5EF4-FFF2-40B4-BE49-F238E27FC236}">
                <a16:creationId xmlns:a16="http://schemas.microsoft.com/office/drawing/2014/main" id="{82BA0F0D-C085-26E2-06FB-5DCFB81A1519}"/>
              </a:ext>
            </a:extLst>
          </p:cNvPr>
          <p:cNvSpPr txBox="1"/>
          <p:nvPr/>
        </p:nvSpPr>
        <p:spPr>
          <a:xfrm>
            <a:off x="822429" y="6105874"/>
            <a:ext cx="649573" cy="161780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No. at risk</a:t>
            </a: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814" name="Group 813">
            <a:extLst>
              <a:ext uri="{FF2B5EF4-FFF2-40B4-BE49-F238E27FC236}">
                <a16:creationId xmlns:a16="http://schemas.microsoft.com/office/drawing/2014/main" id="{5C5F0E29-FB42-7BDB-B6D1-B73A2B3544F4}"/>
              </a:ext>
            </a:extLst>
          </p:cNvPr>
          <p:cNvGrpSpPr/>
          <p:nvPr/>
        </p:nvGrpSpPr>
        <p:grpSpPr>
          <a:xfrm>
            <a:off x="7126608" y="6115592"/>
            <a:ext cx="4041414" cy="127991"/>
            <a:chOff x="1971449" y="5148624"/>
            <a:chExt cx="8910833" cy="152515"/>
          </a:xfrm>
        </p:grpSpPr>
        <p:sp>
          <p:nvSpPr>
            <p:cNvPr id="816" name="TextBox 815">
              <a:extLst>
                <a:ext uri="{FF2B5EF4-FFF2-40B4-BE49-F238E27FC236}">
                  <a16:creationId xmlns:a16="http://schemas.microsoft.com/office/drawing/2014/main" id="{BC5A614F-7C8B-E0E8-4ECB-0946296ECDCE}"/>
                </a:ext>
              </a:extLst>
            </p:cNvPr>
            <p:cNvSpPr txBox="1"/>
            <p:nvPr/>
          </p:nvSpPr>
          <p:spPr>
            <a:xfrm>
              <a:off x="1971449" y="5148624"/>
              <a:ext cx="394750" cy="15251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123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7" name="TextBox 816">
              <a:extLst>
                <a:ext uri="{FF2B5EF4-FFF2-40B4-BE49-F238E27FC236}">
                  <a16:creationId xmlns:a16="http://schemas.microsoft.com/office/drawing/2014/main" id="{45D2287E-1A19-6EDD-F2E3-C38101C47D66}"/>
                </a:ext>
              </a:extLst>
            </p:cNvPr>
            <p:cNvSpPr txBox="1"/>
            <p:nvPr/>
          </p:nvSpPr>
          <p:spPr>
            <a:xfrm>
              <a:off x="2648127" y="5148624"/>
              <a:ext cx="394750" cy="15251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106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8" name="TextBox 817">
              <a:extLst>
                <a:ext uri="{FF2B5EF4-FFF2-40B4-BE49-F238E27FC236}">
                  <a16:creationId xmlns:a16="http://schemas.microsoft.com/office/drawing/2014/main" id="{7F7E0B6C-7F2D-236C-4D70-79C25DA04FA6}"/>
                </a:ext>
              </a:extLst>
            </p:cNvPr>
            <p:cNvSpPr txBox="1"/>
            <p:nvPr/>
          </p:nvSpPr>
          <p:spPr>
            <a:xfrm>
              <a:off x="3381835" y="5148624"/>
              <a:ext cx="263167" cy="15251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92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19" name="TextBox 818">
              <a:extLst>
                <a:ext uri="{FF2B5EF4-FFF2-40B4-BE49-F238E27FC236}">
                  <a16:creationId xmlns:a16="http://schemas.microsoft.com/office/drawing/2014/main" id="{6F2DBFAA-176B-69C3-4657-C29B49C1F9F1}"/>
                </a:ext>
              </a:extLst>
            </p:cNvPr>
            <p:cNvSpPr txBox="1"/>
            <p:nvPr/>
          </p:nvSpPr>
          <p:spPr>
            <a:xfrm>
              <a:off x="4045220" y="5148624"/>
              <a:ext cx="263167" cy="15251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84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0" name="TextBox 819">
              <a:extLst>
                <a:ext uri="{FF2B5EF4-FFF2-40B4-BE49-F238E27FC236}">
                  <a16:creationId xmlns:a16="http://schemas.microsoft.com/office/drawing/2014/main" id="{4F35E129-9EDA-2733-AA0E-18681721A7D3}"/>
                </a:ext>
              </a:extLst>
            </p:cNvPr>
            <p:cNvSpPr txBox="1"/>
            <p:nvPr/>
          </p:nvSpPr>
          <p:spPr>
            <a:xfrm>
              <a:off x="4709194" y="5148624"/>
              <a:ext cx="263167" cy="15251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74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1" name="TextBox 820">
              <a:extLst>
                <a:ext uri="{FF2B5EF4-FFF2-40B4-BE49-F238E27FC236}">
                  <a16:creationId xmlns:a16="http://schemas.microsoft.com/office/drawing/2014/main" id="{13C12AB8-E88C-E6B2-2584-776877E27E28}"/>
                </a:ext>
              </a:extLst>
            </p:cNvPr>
            <p:cNvSpPr txBox="1"/>
            <p:nvPr/>
          </p:nvSpPr>
          <p:spPr>
            <a:xfrm>
              <a:off x="5371404" y="5148624"/>
              <a:ext cx="263167" cy="15251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67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2" name="TextBox 821">
              <a:extLst>
                <a:ext uri="{FF2B5EF4-FFF2-40B4-BE49-F238E27FC236}">
                  <a16:creationId xmlns:a16="http://schemas.microsoft.com/office/drawing/2014/main" id="{EDF0E675-609D-658A-AA97-0EAE5DA1823A}"/>
                </a:ext>
              </a:extLst>
            </p:cNvPr>
            <p:cNvSpPr txBox="1"/>
            <p:nvPr/>
          </p:nvSpPr>
          <p:spPr>
            <a:xfrm>
              <a:off x="6033615" y="5148624"/>
              <a:ext cx="263167" cy="15251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61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3" name="TextBox 822">
              <a:extLst>
                <a:ext uri="{FF2B5EF4-FFF2-40B4-BE49-F238E27FC236}">
                  <a16:creationId xmlns:a16="http://schemas.microsoft.com/office/drawing/2014/main" id="{F81C202A-96F1-A309-4EEC-7C1B0BCD822A}"/>
                </a:ext>
              </a:extLst>
            </p:cNvPr>
            <p:cNvSpPr txBox="1"/>
            <p:nvPr/>
          </p:nvSpPr>
          <p:spPr>
            <a:xfrm>
              <a:off x="6705350" y="5148624"/>
              <a:ext cx="263167" cy="15251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60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4" name="TextBox 823">
              <a:extLst>
                <a:ext uri="{FF2B5EF4-FFF2-40B4-BE49-F238E27FC236}">
                  <a16:creationId xmlns:a16="http://schemas.microsoft.com/office/drawing/2014/main" id="{CA15D451-2C47-8075-1769-376632B687FD}"/>
                </a:ext>
              </a:extLst>
            </p:cNvPr>
            <p:cNvSpPr txBox="1"/>
            <p:nvPr/>
          </p:nvSpPr>
          <p:spPr>
            <a:xfrm>
              <a:off x="7367564" y="5148624"/>
              <a:ext cx="263167" cy="15251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56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5" name="TextBox 824">
              <a:extLst>
                <a:ext uri="{FF2B5EF4-FFF2-40B4-BE49-F238E27FC236}">
                  <a16:creationId xmlns:a16="http://schemas.microsoft.com/office/drawing/2014/main" id="{F22897E5-3EA3-047D-C593-7D67699203F0}"/>
                </a:ext>
              </a:extLst>
            </p:cNvPr>
            <p:cNvSpPr txBox="1"/>
            <p:nvPr/>
          </p:nvSpPr>
          <p:spPr>
            <a:xfrm>
              <a:off x="8025012" y="5148624"/>
              <a:ext cx="263167" cy="15251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47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6" name="TextBox 825">
              <a:extLst>
                <a:ext uri="{FF2B5EF4-FFF2-40B4-BE49-F238E27FC236}">
                  <a16:creationId xmlns:a16="http://schemas.microsoft.com/office/drawing/2014/main" id="{996AA1C2-DC29-A38A-B861-91FBB5E23B0A}"/>
                </a:ext>
              </a:extLst>
            </p:cNvPr>
            <p:cNvSpPr txBox="1"/>
            <p:nvPr/>
          </p:nvSpPr>
          <p:spPr>
            <a:xfrm>
              <a:off x="8691985" y="5148624"/>
              <a:ext cx="263167" cy="15251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13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7" name="TextBox 826">
              <a:extLst>
                <a:ext uri="{FF2B5EF4-FFF2-40B4-BE49-F238E27FC236}">
                  <a16:creationId xmlns:a16="http://schemas.microsoft.com/office/drawing/2014/main" id="{D07C2446-6A37-63E3-B7F0-A52D99222B95}"/>
                </a:ext>
              </a:extLst>
            </p:cNvPr>
            <p:cNvSpPr txBox="1"/>
            <p:nvPr/>
          </p:nvSpPr>
          <p:spPr>
            <a:xfrm>
              <a:off x="9416754" y="5148624"/>
              <a:ext cx="131583" cy="15251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3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8" name="TextBox 827">
              <a:extLst>
                <a:ext uri="{FF2B5EF4-FFF2-40B4-BE49-F238E27FC236}">
                  <a16:creationId xmlns:a16="http://schemas.microsoft.com/office/drawing/2014/main" id="{4EEE10EA-3C8B-6B23-C212-390706C48C19}"/>
                </a:ext>
              </a:extLst>
            </p:cNvPr>
            <p:cNvSpPr txBox="1"/>
            <p:nvPr/>
          </p:nvSpPr>
          <p:spPr>
            <a:xfrm>
              <a:off x="10091722" y="5148624"/>
              <a:ext cx="131583" cy="15251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2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829" name="TextBox 828">
              <a:extLst>
                <a:ext uri="{FF2B5EF4-FFF2-40B4-BE49-F238E27FC236}">
                  <a16:creationId xmlns:a16="http://schemas.microsoft.com/office/drawing/2014/main" id="{F3E0EAF9-7C70-BA08-0B7E-1696F88AF490}"/>
                </a:ext>
              </a:extLst>
            </p:cNvPr>
            <p:cNvSpPr txBox="1"/>
            <p:nvPr/>
          </p:nvSpPr>
          <p:spPr>
            <a:xfrm>
              <a:off x="10750699" y="5148624"/>
              <a:ext cx="131583" cy="152515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</p:grpSp>
      <p:sp>
        <p:nvSpPr>
          <p:cNvPr id="815" name="TextBox 814">
            <a:extLst>
              <a:ext uri="{FF2B5EF4-FFF2-40B4-BE49-F238E27FC236}">
                <a16:creationId xmlns:a16="http://schemas.microsoft.com/office/drawing/2014/main" id="{32C5DAFA-17E5-0423-4E51-975D12A798CA}"/>
              </a:ext>
            </a:extLst>
          </p:cNvPr>
          <p:cNvSpPr txBox="1"/>
          <p:nvPr/>
        </p:nvSpPr>
        <p:spPr>
          <a:xfrm>
            <a:off x="6414164" y="6105874"/>
            <a:ext cx="654290" cy="162955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algn="r">
              <a:buClrTx/>
              <a:buFontTx/>
              <a:buNone/>
            </a:pPr>
            <a:r>
              <a:rPr lang="en-US" sz="1100" b="1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rPr>
              <a:t>No. at risk</a:t>
            </a:r>
            <a:endParaRPr lang="en-GB" sz="1100" b="1" kern="1200" dirty="0">
              <a:solidFill>
                <a:prstClr val="black"/>
              </a:solidFill>
              <a:ea typeface="+mn-ea"/>
              <a:cs typeface="Arial" panose="020B0604020202020204" pitchFamily="34" charset="0"/>
            </a:endParaRP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20D66319-B419-603B-F3FB-F9A4CDBD7E9E}"/>
              </a:ext>
            </a:extLst>
          </p:cNvPr>
          <p:cNvGrpSpPr/>
          <p:nvPr/>
        </p:nvGrpSpPr>
        <p:grpSpPr>
          <a:xfrm>
            <a:off x="6725867" y="2630155"/>
            <a:ext cx="4471995" cy="3402687"/>
            <a:chOff x="6725867" y="2630155"/>
            <a:chExt cx="4471995" cy="3402687"/>
          </a:xfrm>
        </p:grpSpPr>
        <p:cxnSp>
          <p:nvCxnSpPr>
            <p:cNvPr id="726" name="Straight Connector 725">
              <a:extLst>
                <a:ext uri="{FF2B5EF4-FFF2-40B4-BE49-F238E27FC236}">
                  <a16:creationId xmlns:a16="http://schemas.microsoft.com/office/drawing/2014/main" id="{4AEA22BB-050C-51C3-76D0-9D37CAE1B394}"/>
                </a:ext>
              </a:extLst>
            </p:cNvPr>
            <p:cNvCxnSpPr>
              <a:cxnSpLocks/>
            </p:cNvCxnSpPr>
            <p:nvPr/>
          </p:nvCxnSpPr>
          <p:spPr>
            <a:xfrm>
              <a:off x="7155748" y="2630157"/>
              <a:ext cx="0" cy="2951549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27" name="Straight Connector 726">
              <a:extLst>
                <a:ext uri="{FF2B5EF4-FFF2-40B4-BE49-F238E27FC236}">
                  <a16:creationId xmlns:a16="http://schemas.microsoft.com/office/drawing/2014/main" id="{35129E80-148D-0DD7-0B3F-B0FBD2398A00}"/>
                </a:ext>
              </a:extLst>
            </p:cNvPr>
            <p:cNvCxnSpPr>
              <a:cxnSpLocks/>
            </p:cNvCxnSpPr>
            <p:nvPr/>
          </p:nvCxnSpPr>
          <p:spPr>
            <a:xfrm flipH="1">
              <a:off x="7155748" y="5581706"/>
              <a:ext cx="4040501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grpSp>
          <p:nvGrpSpPr>
            <p:cNvPr id="728" name="Group 727">
              <a:extLst>
                <a:ext uri="{FF2B5EF4-FFF2-40B4-BE49-F238E27FC236}">
                  <a16:creationId xmlns:a16="http://schemas.microsoft.com/office/drawing/2014/main" id="{FCB9BD0D-0F4A-5B66-9758-C2BB3FE56B5F}"/>
                </a:ext>
              </a:extLst>
            </p:cNvPr>
            <p:cNvGrpSpPr/>
            <p:nvPr/>
          </p:nvGrpSpPr>
          <p:grpSpPr>
            <a:xfrm>
              <a:off x="6918396" y="2669678"/>
              <a:ext cx="236272" cy="127992"/>
              <a:chOff x="1512367" y="1185265"/>
              <a:chExt cx="520951" cy="152515"/>
            </a:xfrm>
          </p:grpSpPr>
          <p:cxnSp>
            <p:nvCxnSpPr>
              <p:cNvPr id="856" name="Straight Connector 855">
                <a:extLst>
                  <a:ext uri="{FF2B5EF4-FFF2-40B4-BE49-F238E27FC236}">
                    <a16:creationId xmlns:a16="http://schemas.microsoft.com/office/drawing/2014/main" id="{22B896EA-CA1D-00D8-701D-D71B98B783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0240" y="1261524"/>
                <a:ext cx="83078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57" name="TextBox 856">
                <a:extLst>
                  <a:ext uri="{FF2B5EF4-FFF2-40B4-BE49-F238E27FC236}">
                    <a16:creationId xmlns:a16="http://schemas.microsoft.com/office/drawing/2014/main" id="{8704845F-EB5F-8F07-E9EA-54C6524E3339}"/>
                  </a:ext>
                </a:extLst>
              </p:cNvPr>
              <p:cNvSpPr txBox="1"/>
              <p:nvPr/>
            </p:nvSpPr>
            <p:spPr>
              <a:xfrm>
                <a:off x="1512367" y="1185265"/>
                <a:ext cx="394750" cy="1525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>
                  <a:buClrTx/>
                  <a:buFontTx/>
                  <a:buNone/>
                  <a:defRPr/>
                </a:pPr>
                <a:r>
                  <a:rPr lang="en-US" sz="105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100</a:t>
                </a:r>
                <a:endParaRPr lang="en-GB" sz="10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29" name="Group 728">
              <a:extLst>
                <a:ext uri="{FF2B5EF4-FFF2-40B4-BE49-F238E27FC236}">
                  <a16:creationId xmlns:a16="http://schemas.microsoft.com/office/drawing/2014/main" id="{FA46BD29-B11D-51AE-70D0-1998DAAB1F9A}"/>
                </a:ext>
              </a:extLst>
            </p:cNvPr>
            <p:cNvGrpSpPr/>
            <p:nvPr/>
          </p:nvGrpSpPr>
          <p:grpSpPr>
            <a:xfrm>
              <a:off x="6978075" y="3490506"/>
              <a:ext cx="176593" cy="127992"/>
              <a:chOff x="1643951" y="1185265"/>
              <a:chExt cx="389367" cy="152515"/>
            </a:xfrm>
          </p:grpSpPr>
          <p:cxnSp>
            <p:nvCxnSpPr>
              <p:cNvPr id="854" name="Straight Connector 853">
                <a:extLst>
                  <a:ext uri="{FF2B5EF4-FFF2-40B4-BE49-F238E27FC236}">
                    <a16:creationId xmlns:a16="http://schemas.microsoft.com/office/drawing/2014/main" id="{A5D428A3-BF4F-C7D9-516B-27A583A8653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0240" y="1261524"/>
                <a:ext cx="83078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55" name="TextBox 854">
                <a:extLst>
                  <a:ext uri="{FF2B5EF4-FFF2-40B4-BE49-F238E27FC236}">
                    <a16:creationId xmlns:a16="http://schemas.microsoft.com/office/drawing/2014/main" id="{A5A2070F-C7E3-2875-5E09-330BC36676A6}"/>
                  </a:ext>
                </a:extLst>
              </p:cNvPr>
              <p:cNvSpPr txBox="1"/>
              <p:nvPr/>
            </p:nvSpPr>
            <p:spPr>
              <a:xfrm>
                <a:off x="1643951" y="1185265"/>
                <a:ext cx="263167" cy="1525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>
                  <a:buClrTx/>
                  <a:buFontTx/>
                  <a:buNone/>
                  <a:defRPr/>
                </a:pPr>
                <a:r>
                  <a:rPr lang="en-US" sz="105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70</a:t>
                </a:r>
                <a:endParaRPr lang="en-GB" sz="10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30" name="Group 729">
              <a:extLst>
                <a:ext uri="{FF2B5EF4-FFF2-40B4-BE49-F238E27FC236}">
                  <a16:creationId xmlns:a16="http://schemas.microsoft.com/office/drawing/2014/main" id="{8A159E0E-0338-957C-C89F-5B12FEE99ADA}"/>
                </a:ext>
              </a:extLst>
            </p:cNvPr>
            <p:cNvGrpSpPr/>
            <p:nvPr/>
          </p:nvGrpSpPr>
          <p:grpSpPr>
            <a:xfrm>
              <a:off x="6978075" y="3764946"/>
              <a:ext cx="176593" cy="127992"/>
              <a:chOff x="1643951" y="1185265"/>
              <a:chExt cx="389367" cy="152515"/>
            </a:xfrm>
          </p:grpSpPr>
          <p:cxnSp>
            <p:nvCxnSpPr>
              <p:cNvPr id="852" name="Straight Connector 851">
                <a:extLst>
                  <a:ext uri="{FF2B5EF4-FFF2-40B4-BE49-F238E27FC236}">
                    <a16:creationId xmlns:a16="http://schemas.microsoft.com/office/drawing/2014/main" id="{769B8ACA-C18E-9482-87BF-036EB3A74B1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0240" y="1261524"/>
                <a:ext cx="83078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53" name="TextBox 852">
                <a:extLst>
                  <a:ext uri="{FF2B5EF4-FFF2-40B4-BE49-F238E27FC236}">
                    <a16:creationId xmlns:a16="http://schemas.microsoft.com/office/drawing/2014/main" id="{9DE9B595-8AEE-FC36-ED4D-078BF12C2665}"/>
                  </a:ext>
                </a:extLst>
              </p:cNvPr>
              <p:cNvSpPr txBox="1"/>
              <p:nvPr/>
            </p:nvSpPr>
            <p:spPr>
              <a:xfrm>
                <a:off x="1643951" y="1185265"/>
                <a:ext cx="263167" cy="1525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>
                  <a:buClrTx/>
                  <a:buFontTx/>
                  <a:buNone/>
                  <a:defRPr/>
                </a:pPr>
                <a:r>
                  <a:rPr lang="en-US" sz="105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60</a:t>
                </a:r>
                <a:endParaRPr lang="en-GB" sz="10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31" name="Group 730">
              <a:extLst>
                <a:ext uri="{FF2B5EF4-FFF2-40B4-BE49-F238E27FC236}">
                  <a16:creationId xmlns:a16="http://schemas.microsoft.com/office/drawing/2014/main" id="{46608E6D-7BF7-E170-77E1-0E16950AD032}"/>
                </a:ext>
              </a:extLst>
            </p:cNvPr>
            <p:cNvGrpSpPr/>
            <p:nvPr/>
          </p:nvGrpSpPr>
          <p:grpSpPr>
            <a:xfrm>
              <a:off x="6978075" y="4035441"/>
              <a:ext cx="176593" cy="127992"/>
              <a:chOff x="1643951" y="1185265"/>
              <a:chExt cx="389367" cy="152515"/>
            </a:xfrm>
          </p:grpSpPr>
          <p:cxnSp>
            <p:nvCxnSpPr>
              <p:cNvPr id="850" name="Straight Connector 849">
                <a:extLst>
                  <a:ext uri="{FF2B5EF4-FFF2-40B4-BE49-F238E27FC236}">
                    <a16:creationId xmlns:a16="http://schemas.microsoft.com/office/drawing/2014/main" id="{F7682613-D83E-EFE1-C603-C446E42C645B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0240" y="1261524"/>
                <a:ext cx="83078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51" name="TextBox 850">
                <a:extLst>
                  <a:ext uri="{FF2B5EF4-FFF2-40B4-BE49-F238E27FC236}">
                    <a16:creationId xmlns:a16="http://schemas.microsoft.com/office/drawing/2014/main" id="{61859219-8BAF-258F-A933-B437929FC38A}"/>
                  </a:ext>
                </a:extLst>
              </p:cNvPr>
              <p:cNvSpPr txBox="1"/>
              <p:nvPr/>
            </p:nvSpPr>
            <p:spPr>
              <a:xfrm>
                <a:off x="1643951" y="1185265"/>
                <a:ext cx="263167" cy="1525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>
                  <a:buClrTx/>
                  <a:buFontTx/>
                  <a:buNone/>
                  <a:defRPr/>
                </a:pPr>
                <a:r>
                  <a:rPr lang="en-US" sz="105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50</a:t>
                </a:r>
                <a:endParaRPr lang="en-GB" sz="10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32" name="Group 731">
              <a:extLst>
                <a:ext uri="{FF2B5EF4-FFF2-40B4-BE49-F238E27FC236}">
                  <a16:creationId xmlns:a16="http://schemas.microsoft.com/office/drawing/2014/main" id="{A6B6C4B1-8F31-8260-7698-6245729F2AD2}"/>
                </a:ext>
              </a:extLst>
            </p:cNvPr>
            <p:cNvGrpSpPr/>
            <p:nvPr/>
          </p:nvGrpSpPr>
          <p:grpSpPr>
            <a:xfrm>
              <a:off x="6978075" y="4309285"/>
              <a:ext cx="176593" cy="127992"/>
              <a:chOff x="1643951" y="1185265"/>
              <a:chExt cx="389367" cy="152515"/>
            </a:xfrm>
          </p:grpSpPr>
          <p:cxnSp>
            <p:nvCxnSpPr>
              <p:cNvPr id="848" name="Straight Connector 847">
                <a:extLst>
                  <a:ext uri="{FF2B5EF4-FFF2-40B4-BE49-F238E27FC236}">
                    <a16:creationId xmlns:a16="http://schemas.microsoft.com/office/drawing/2014/main" id="{922430A9-4E14-71ED-76EB-3749BEA2A90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0240" y="1261524"/>
                <a:ext cx="83078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49" name="TextBox 848">
                <a:extLst>
                  <a:ext uri="{FF2B5EF4-FFF2-40B4-BE49-F238E27FC236}">
                    <a16:creationId xmlns:a16="http://schemas.microsoft.com/office/drawing/2014/main" id="{BB997C5E-32B7-1183-66E3-F17A81DA00C9}"/>
                  </a:ext>
                </a:extLst>
              </p:cNvPr>
              <p:cNvSpPr txBox="1"/>
              <p:nvPr/>
            </p:nvSpPr>
            <p:spPr>
              <a:xfrm>
                <a:off x="1643951" y="1185265"/>
                <a:ext cx="263167" cy="1525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>
                  <a:buClrTx/>
                  <a:buFontTx/>
                  <a:buNone/>
                  <a:defRPr/>
                </a:pPr>
                <a:r>
                  <a:rPr lang="en-US" sz="105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40</a:t>
                </a:r>
                <a:endParaRPr lang="en-GB" sz="10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33" name="Group 732">
              <a:extLst>
                <a:ext uri="{FF2B5EF4-FFF2-40B4-BE49-F238E27FC236}">
                  <a16:creationId xmlns:a16="http://schemas.microsoft.com/office/drawing/2014/main" id="{AF371984-A9AD-63BD-42B6-42C29C386714}"/>
                </a:ext>
              </a:extLst>
            </p:cNvPr>
            <p:cNvGrpSpPr/>
            <p:nvPr/>
          </p:nvGrpSpPr>
          <p:grpSpPr>
            <a:xfrm>
              <a:off x="6978075" y="4851857"/>
              <a:ext cx="176593" cy="127992"/>
              <a:chOff x="1643951" y="1185265"/>
              <a:chExt cx="389367" cy="152515"/>
            </a:xfrm>
          </p:grpSpPr>
          <p:cxnSp>
            <p:nvCxnSpPr>
              <p:cNvPr id="846" name="Straight Connector 845">
                <a:extLst>
                  <a:ext uri="{FF2B5EF4-FFF2-40B4-BE49-F238E27FC236}">
                    <a16:creationId xmlns:a16="http://schemas.microsoft.com/office/drawing/2014/main" id="{03694449-3E45-92FA-99FB-C199C0386D3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0240" y="1261524"/>
                <a:ext cx="83078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47" name="TextBox 846">
                <a:extLst>
                  <a:ext uri="{FF2B5EF4-FFF2-40B4-BE49-F238E27FC236}">
                    <a16:creationId xmlns:a16="http://schemas.microsoft.com/office/drawing/2014/main" id="{3FBBE9E0-7072-9A09-2800-15CC2316CFF6}"/>
                  </a:ext>
                </a:extLst>
              </p:cNvPr>
              <p:cNvSpPr txBox="1"/>
              <p:nvPr/>
            </p:nvSpPr>
            <p:spPr>
              <a:xfrm>
                <a:off x="1643951" y="1185265"/>
                <a:ext cx="263167" cy="1525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>
                  <a:buClrTx/>
                  <a:buFontTx/>
                  <a:buNone/>
                  <a:defRPr/>
                </a:pPr>
                <a:r>
                  <a:rPr lang="en-US" sz="105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20</a:t>
                </a:r>
                <a:endParaRPr lang="en-GB" sz="10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34" name="Group 733">
              <a:extLst>
                <a:ext uri="{FF2B5EF4-FFF2-40B4-BE49-F238E27FC236}">
                  <a16:creationId xmlns:a16="http://schemas.microsoft.com/office/drawing/2014/main" id="{8E442447-0EE8-1F05-1C82-4989213F8D60}"/>
                </a:ext>
              </a:extLst>
            </p:cNvPr>
            <p:cNvGrpSpPr/>
            <p:nvPr/>
          </p:nvGrpSpPr>
          <p:grpSpPr>
            <a:xfrm>
              <a:off x="6978075" y="5126297"/>
              <a:ext cx="176593" cy="127992"/>
              <a:chOff x="1643951" y="1185265"/>
              <a:chExt cx="389367" cy="152515"/>
            </a:xfrm>
          </p:grpSpPr>
          <p:cxnSp>
            <p:nvCxnSpPr>
              <p:cNvPr id="844" name="Straight Connector 843">
                <a:extLst>
                  <a:ext uri="{FF2B5EF4-FFF2-40B4-BE49-F238E27FC236}">
                    <a16:creationId xmlns:a16="http://schemas.microsoft.com/office/drawing/2014/main" id="{BF7515B6-7FD4-EF2C-4C91-B4605636425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0240" y="1261524"/>
                <a:ext cx="83078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45" name="TextBox 844">
                <a:extLst>
                  <a:ext uri="{FF2B5EF4-FFF2-40B4-BE49-F238E27FC236}">
                    <a16:creationId xmlns:a16="http://schemas.microsoft.com/office/drawing/2014/main" id="{ABCB1AE2-F05B-C698-ECC6-412D43948C72}"/>
                  </a:ext>
                </a:extLst>
              </p:cNvPr>
              <p:cNvSpPr txBox="1"/>
              <p:nvPr/>
            </p:nvSpPr>
            <p:spPr>
              <a:xfrm>
                <a:off x="1643951" y="1185265"/>
                <a:ext cx="263167" cy="1525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>
                  <a:buClrTx/>
                  <a:buFontTx/>
                  <a:buNone/>
                  <a:defRPr/>
                </a:pPr>
                <a:r>
                  <a:rPr lang="en-US" sz="105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10</a:t>
                </a:r>
                <a:endParaRPr lang="en-GB" sz="10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735" name="Straight Connector 734">
              <a:extLst>
                <a:ext uri="{FF2B5EF4-FFF2-40B4-BE49-F238E27FC236}">
                  <a16:creationId xmlns:a16="http://schemas.microsoft.com/office/drawing/2014/main" id="{A027A928-A552-7207-A1FA-F97F935D08B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181266" y="5620562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36" name="Straight Connector 735">
              <a:extLst>
                <a:ext uri="{FF2B5EF4-FFF2-40B4-BE49-F238E27FC236}">
                  <a16:creationId xmlns:a16="http://schemas.microsoft.com/office/drawing/2014/main" id="{76D5C4F9-350B-973B-CE21-B45BB201D71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488167" y="5620562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37" name="Straight Connector 736">
              <a:extLst>
                <a:ext uri="{FF2B5EF4-FFF2-40B4-BE49-F238E27FC236}">
                  <a16:creationId xmlns:a16="http://schemas.microsoft.com/office/drawing/2014/main" id="{2531451F-58DB-33E6-B4E0-2FBC541FDF6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7791092" y="5620562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38" name="Straight Connector 737">
              <a:extLst>
                <a:ext uri="{FF2B5EF4-FFF2-40B4-BE49-F238E27FC236}">
                  <a16:creationId xmlns:a16="http://schemas.microsoft.com/office/drawing/2014/main" id="{C9486896-2C21-7357-F407-E58ADC5A07F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089804" y="5620562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39" name="Straight Connector 738">
              <a:extLst>
                <a:ext uri="{FF2B5EF4-FFF2-40B4-BE49-F238E27FC236}">
                  <a16:creationId xmlns:a16="http://schemas.microsoft.com/office/drawing/2014/main" id="{466B77EC-0B74-4F54-F4D1-25DA7362798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390942" y="5620562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40" name="Straight Connector 739">
              <a:extLst>
                <a:ext uri="{FF2B5EF4-FFF2-40B4-BE49-F238E27FC236}">
                  <a16:creationId xmlns:a16="http://schemas.microsoft.com/office/drawing/2014/main" id="{3C61AB22-54B1-AF1E-1CD7-F7510B615F0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692361" y="5620562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41" name="Straight Connector 740">
              <a:extLst>
                <a:ext uri="{FF2B5EF4-FFF2-40B4-BE49-F238E27FC236}">
                  <a16:creationId xmlns:a16="http://schemas.microsoft.com/office/drawing/2014/main" id="{DC9A4110-6F06-A765-8969-57CAF3EF5FF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993779" y="5620562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42" name="Straight Connector 741">
              <a:extLst>
                <a:ext uri="{FF2B5EF4-FFF2-40B4-BE49-F238E27FC236}">
                  <a16:creationId xmlns:a16="http://schemas.microsoft.com/office/drawing/2014/main" id="{5BD7D24A-1A5D-BCED-5840-E2D0B4262AE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297358" y="5620562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43" name="Straight Connector 742">
              <a:extLst>
                <a:ext uri="{FF2B5EF4-FFF2-40B4-BE49-F238E27FC236}">
                  <a16:creationId xmlns:a16="http://schemas.microsoft.com/office/drawing/2014/main" id="{5CA59B26-5E55-5AB9-D85C-1DC35F0AB90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596617" y="5620562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44" name="Straight Connector 743">
              <a:extLst>
                <a:ext uri="{FF2B5EF4-FFF2-40B4-BE49-F238E27FC236}">
                  <a16:creationId xmlns:a16="http://schemas.microsoft.com/office/drawing/2014/main" id="{CC0F36CE-A68F-4B32-DCF7-CFD302D4E28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896955" y="5620562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45" name="TextBox 744">
              <a:extLst>
                <a:ext uri="{FF2B5EF4-FFF2-40B4-BE49-F238E27FC236}">
                  <a16:creationId xmlns:a16="http://schemas.microsoft.com/office/drawing/2014/main" id="{026D9368-B3AD-D3EA-8DEC-F439A7E41ED0}"/>
                </a:ext>
              </a:extLst>
            </p:cNvPr>
            <p:cNvSpPr txBox="1"/>
            <p:nvPr/>
          </p:nvSpPr>
          <p:spPr>
            <a:xfrm rot="16200000">
              <a:off x="5310553" y="4045469"/>
              <a:ext cx="2964713" cy="134086"/>
            </a:xfrm>
            <a:prstGeom prst="rect">
              <a:avLst/>
            </a:prstGeom>
            <a:noFill/>
          </p:spPr>
          <p:txBody>
            <a:bodyPr wrap="squar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100" b="1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Probability, %</a:t>
              </a:r>
              <a:endParaRPr lang="en-GB" sz="1100" b="1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46" name="TextBox 745">
              <a:extLst>
                <a:ext uri="{FF2B5EF4-FFF2-40B4-BE49-F238E27FC236}">
                  <a16:creationId xmlns:a16="http://schemas.microsoft.com/office/drawing/2014/main" id="{4C0A9393-EB27-7941-7BAD-D9636A97B23E}"/>
                </a:ext>
              </a:extLst>
            </p:cNvPr>
            <p:cNvSpPr txBox="1"/>
            <p:nvPr/>
          </p:nvSpPr>
          <p:spPr>
            <a:xfrm>
              <a:off x="8977283" y="5898756"/>
              <a:ext cx="397432" cy="134086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100" b="1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Months</a:t>
              </a:r>
              <a:endParaRPr lang="en-GB" sz="1100" b="1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grpSp>
          <p:nvGrpSpPr>
            <p:cNvPr id="747" name="Group 746">
              <a:extLst>
                <a:ext uri="{FF2B5EF4-FFF2-40B4-BE49-F238E27FC236}">
                  <a16:creationId xmlns:a16="http://schemas.microsoft.com/office/drawing/2014/main" id="{52855C83-3B0D-0334-81F0-47F5C4CB0A78}"/>
                </a:ext>
              </a:extLst>
            </p:cNvPr>
            <p:cNvGrpSpPr/>
            <p:nvPr/>
          </p:nvGrpSpPr>
          <p:grpSpPr>
            <a:xfrm>
              <a:off x="6978075" y="2941454"/>
              <a:ext cx="176593" cy="127992"/>
              <a:chOff x="1643951" y="1185265"/>
              <a:chExt cx="389367" cy="152515"/>
            </a:xfrm>
          </p:grpSpPr>
          <p:cxnSp>
            <p:nvCxnSpPr>
              <p:cNvPr id="842" name="Straight Connector 841">
                <a:extLst>
                  <a:ext uri="{FF2B5EF4-FFF2-40B4-BE49-F238E27FC236}">
                    <a16:creationId xmlns:a16="http://schemas.microsoft.com/office/drawing/2014/main" id="{A8F969D3-E722-F51C-EB93-4D4C6AEF06BA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0240" y="1261524"/>
                <a:ext cx="83078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43" name="TextBox 842">
                <a:extLst>
                  <a:ext uri="{FF2B5EF4-FFF2-40B4-BE49-F238E27FC236}">
                    <a16:creationId xmlns:a16="http://schemas.microsoft.com/office/drawing/2014/main" id="{55B3D5AD-4AE6-0E97-87AC-0633C37C6CF0}"/>
                  </a:ext>
                </a:extLst>
              </p:cNvPr>
              <p:cNvSpPr txBox="1"/>
              <p:nvPr/>
            </p:nvSpPr>
            <p:spPr>
              <a:xfrm>
                <a:off x="1643951" y="1185265"/>
                <a:ext cx="263167" cy="1525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>
                  <a:buClrTx/>
                  <a:buFontTx/>
                  <a:buNone/>
                  <a:defRPr/>
                </a:pPr>
                <a:r>
                  <a:rPr lang="en-US" sz="105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90</a:t>
                </a:r>
                <a:endParaRPr lang="en-GB" sz="10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48" name="Group 747">
              <a:extLst>
                <a:ext uri="{FF2B5EF4-FFF2-40B4-BE49-F238E27FC236}">
                  <a16:creationId xmlns:a16="http://schemas.microsoft.com/office/drawing/2014/main" id="{F95DFC34-797A-8033-A59A-A128199F83D3}"/>
                </a:ext>
              </a:extLst>
            </p:cNvPr>
            <p:cNvGrpSpPr/>
            <p:nvPr/>
          </p:nvGrpSpPr>
          <p:grpSpPr>
            <a:xfrm>
              <a:off x="6978075" y="3218559"/>
              <a:ext cx="176593" cy="127992"/>
              <a:chOff x="1643951" y="1185265"/>
              <a:chExt cx="389367" cy="152515"/>
            </a:xfrm>
          </p:grpSpPr>
          <p:cxnSp>
            <p:nvCxnSpPr>
              <p:cNvPr id="840" name="Straight Connector 839">
                <a:extLst>
                  <a:ext uri="{FF2B5EF4-FFF2-40B4-BE49-F238E27FC236}">
                    <a16:creationId xmlns:a16="http://schemas.microsoft.com/office/drawing/2014/main" id="{6EB849A1-240E-63FB-D05C-FF00A37544E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0240" y="1261524"/>
                <a:ext cx="83078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41" name="TextBox 840">
                <a:extLst>
                  <a:ext uri="{FF2B5EF4-FFF2-40B4-BE49-F238E27FC236}">
                    <a16:creationId xmlns:a16="http://schemas.microsoft.com/office/drawing/2014/main" id="{E27BB6AB-9320-53E5-E86A-4980C5E7325F}"/>
                  </a:ext>
                </a:extLst>
              </p:cNvPr>
              <p:cNvSpPr txBox="1"/>
              <p:nvPr/>
            </p:nvSpPr>
            <p:spPr>
              <a:xfrm>
                <a:off x="1643951" y="1185265"/>
                <a:ext cx="263167" cy="1525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>
                  <a:buClrTx/>
                  <a:buFontTx/>
                  <a:buNone/>
                  <a:defRPr/>
                </a:pPr>
                <a:r>
                  <a:rPr lang="en-US" sz="105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80</a:t>
                </a:r>
                <a:endParaRPr lang="en-GB" sz="10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grpSp>
          <p:nvGrpSpPr>
            <p:cNvPr id="749" name="Group 748">
              <a:extLst>
                <a:ext uri="{FF2B5EF4-FFF2-40B4-BE49-F238E27FC236}">
                  <a16:creationId xmlns:a16="http://schemas.microsoft.com/office/drawing/2014/main" id="{BE422205-EAF6-BA4C-9FBB-3E4FFD92EE62}"/>
                </a:ext>
              </a:extLst>
            </p:cNvPr>
            <p:cNvGrpSpPr/>
            <p:nvPr/>
          </p:nvGrpSpPr>
          <p:grpSpPr>
            <a:xfrm>
              <a:off x="6978075" y="4579729"/>
              <a:ext cx="176593" cy="127992"/>
              <a:chOff x="1643951" y="1185265"/>
              <a:chExt cx="389367" cy="152515"/>
            </a:xfrm>
          </p:grpSpPr>
          <p:cxnSp>
            <p:nvCxnSpPr>
              <p:cNvPr id="838" name="Straight Connector 837">
                <a:extLst>
                  <a:ext uri="{FF2B5EF4-FFF2-40B4-BE49-F238E27FC236}">
                    <a16:creationId xmlns:a16="http://schemas.microsoft.com/office/drawing/2014/main" id="{5D6622E6-3754-B46D-741A-8DAADD71D8F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0240" y="1261524"/>
                <a:ext cx="83078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39" name="TextBox 838">
                <a:extLst>
                  <a:ext uri="{FF2B5EF4-FFF2-40B4-BE49-F238E27FC236}">
                    <a16:creationId xmlns:a16="http://schemas.microsoft.com/office/drawing/2014/main" id="{57118C96-9D52-328E-45C8-DF54C9E7987C}"/>
                  </a:ext>
                </a:extLst>
              </p:cNvPr>
              <p:cNvSpPr txBox="1"/>
              <p:nvPr/>
            </p:nvSpPr>
            <p:spPr>
              <a:xfrm>
                <a:off x="1643951" y="1185265"/>
                <a:ext cx="263167" cy="1525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>
                  <a:buClrTx/>
                  <a:buFontTx/>
                  <a:buNone/>
                  <a:defRPr/>
                </a:pPr>
                <a:r>
                  <a:rPr lang="en-US" sz="105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30</a:t>
                </a:r>
                <a:endParaRPr lang="en-GB" sz="10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cxnSp>
          <p:nvCxnSpPr>
            <p:cNvPr id="750" name="Straight Connector 749">
              <a:extLst>
                <a:ext uri="{FF2B5EF4-FFF2-40B4-BE49-F238E27FC236}">
                  <a16:creationId xmlns:a16="http://schemas.microsoft.com/office/drawing/2014/main" id="{A4A6CEC6-142A-8F26-8253-AAF581CF00D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199454" y="5620562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51" name="Straight Connector 750">
              <a:extLst>
                <a:ext uri="{FF2B5EF4-FFF2-40B4-BE49-F238E27FC236}">
                  <a16:creationId xmlns:a16="http://schemas.microsoft.com/office/drawing/2014/main" id="{D631288B-F3B4-CA87-9A8F-891A216C3C5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98326" y="5620562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cxnSp>
          <p:nvCxnSpPr>
            <p:cNvPr id="752" name="Straight Connector 751">
              <a:extLst>
                <a:ext uri="{FF2B5EF4-FFF2-40B4-BE49-F238E27FC236}">
                  <a16:creationId xmlns:a16="http://schemas.microsoft.com/office/drawing/2014/main" id="{21CA95AA-B857-F409-1847-7268E472CF0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802291" y="5620562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53" name="TextBox 752">
              <a:extLst>
                <a:ext uri="{FF2B5EF4-FFF2-40B4-BE49-F238E27FC236}">
                  <a16:creationId xmlns:a16="http://schemas.microsoft.com/office/drawing/2014/main" id="{1C0CC21A-BE6A-AB2E-D4A7-4A82A0C34774}"/>
                </a:ext>
              </a:extLst>
            </p:cNvPr>
            <p:cNvSpPr txBox="1"/>
            <p:nvPr/>
          </p:nvSpPr>
          <p:spPr>
            <a:xfrm>
              <a:off x="7186287" y="5700884"/>
              <a:ext cx="59678" cy="12799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0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4" name="TextBox 753">
              <a:extLst>
                <a:ext uri="{FF2B5EF4-FFF2-40B4-BE49-F238E27FC236}">
                  <a16:creationId xmlns:a16="http://schemas.microsoft.com/office/drawing/2014/main" id="{40A80054-E6E3-FEC2-E08E-7885FB156D94}"/>
                </a:ext>
              </a:extLst>
            </p:cNvPr>
            <p:cNvSpPr txBox="1"/>
            <p:nvPr/>
          </p:nvSpPr>
          <p:spPr>
            <a:xfrm>
              <a:off x="7493187" y="5700884"/>
              <a:ext cx="59678" cy="12799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3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5" name="TextBox 754">
              <a:extLst>
                <a:ext uri="{FF2B5EF4-FFF2-40B4-BE49-F238E27FC236}">
                  <a16:creationId xmlns:a16="http://schemas.microsoft.com/office/drawing/2014/main" id="{9E4B1FB0-6375-A73F-C9AC-74703BBB67B4}"/>
                </a:ext>
              </a:extLst>
            </p:cNvPr>
            <p:cNvSpPr txBox="1"/>
            <p:nvPr/>
          </p:nvSpPr>
          <p:spPr>
            <a:xfrm>
              <a:off x="7796113" y="5700884"/>
              <a:ext cx="59678" cy="12799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6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6" name="TextBox 755">
              <a:extLst>
                <a:ext uri="{FF2B5EF4-FFF2-40B4-BE49-F238E27FC236}">
                  <a16:creationId xmlns:a16="http://schemas.microsoft.com/office/drawing/2014/main" id="{0BFF22D0-0A05-ABAF-B1C5-92648598CB54}"/>
                </a:ext>
              </a:extLst>
            </p:cNvPr>
            <p:cNvSpPr txBox="1"/>
            <p:nvPr/>
          </p:nvSpPr>
          <p:spPr>
            <a:xfrm>
              <a:off x="8094824" y="5700884"/>
              <a:ext cx="59678" cy="12799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9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7" name="TextBox 756">
              <a:extLst>
                <a:ext uri="{FF2B5EF4-FFF2-40B4-BE49-F238E27FC236}">
                  <a16:creationId xmlns:a16="http://schemas.microsoft.com/office/drawing/2014/main" id="{199B1761-6045-20AE-DF23-2A25F3AD5E29}"/>
                </a:ext>
              </a:extLst>
            </p:cNvPr>
            <p:cNvSpPr txBox="1"/>
            <p:nvPr/>
          </p:nvSpPr>
          <p:spPr>
            <a:xfrm>
              <a:off x="8366123" y="5700884"/>
              <a:ext cx="119357" cy="12799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12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8" name="TextBox 757">
              <a:extLst>
                <a:ext uri="{FF2B5EF4-FFF2-40B4-BE49-F238E27FC236}">
                  <a16:creationId xmlns:a16="http://schemas.microsoft.com/office/drawing/2014/main" id="{AC918053-B357-0FE8-ACD1-2F058688FF43}"/>
                </a:ext>
              </a:extLst>
            </p:cNvPr>
            <p:cNvSpPr txBox="1"/>
            <p:nvPr/>
          </p:nvSpPr>
          <p:spPr>
            <a:xfrm>
              <a:off x="8667542" y="5700884"/>
              <a:ext cx="119357" cy="12799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15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59" name="TextBox 758">
              <a:extLst>
                <a:ext uri="{FF2B5EF4-FFF2-40B4-BE49-F238E27FC236}">
                  <a16:creationId xmlns:a16="http://schemas.microsoft.com/office/drawing/2014/main" id="{18F2BFA8-4497-D52C-E08A-66A281A98095}"/>
                </a:ext>
              </a:extLst>
            </p:cNvPr>
            <p:cNvSpPr txBox="1"/>
            <p:nvPr/>
          </p:nvSpPr>
          <p:spPr>
            <a:xfrm>
              <a:off x="8968961" y="5700884"/>
              <a:ext cx="119357" cy="12799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18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0" name="TextBox 759">
              <a:extLst>
                <a:ext uri="{FF2B5EF4-FFF2-40B4-BE49-F238E27FC236}">
                  <a16:creationId xmlns:a16="http://schemas.microsoft.com/office/drawing/2014/main" id="{8697E5D8-0F5D-A160-A0BB-9D6F9D3F932E}"/>
                </a:ext>
              </a:extLst>
            </p:cNvPr>
            <p:cNvSpPr txBox="1"/>
            <p:nvPr/>
          </p:nvSpPr>
          <p:spPr>
            <a:xfrm>
              <a:off x="9272540" y="5700884"/>
              <a:ext cx="119357" cy="12799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21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1" name="TextBox 760">
              <a:extLst>
                <a:ext uri="{FF2B5EF4-FFF2-40B4-BE49-F238E27FC236}">
                  <a16:creationId xmlns:a16="http://schemas.microsoft.com/office/drawing/2014/main" id="{5223287A-1BB3-7311-3187-631E2D7A9241}"/>
                </a:ext>
              </a:extLst>
            </p:cNvPr>
            <p:cNvSpPr txBox="1"/>
            <p:nvPr/>
          </p:nvSpPr>
          <p:spPr>
            <a:xfrm>
              <a:off x="9571798" y="5700884"/>
              <a:ext cx="119357" cy="12799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24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2" name="TextBox 761">
              <a:extLst>
                <a:ext uri="{FF2B5EF4-FFF2-40B4-BE49-F238E27FC236}">
                  <a16:creationId xmlns:a16="http://schemas.microsoft.com/office/drawing/2014/main" id="{6F210BBD-B15F-2224-55AF-3A98DABD255C}"/>
                </a:ext>
              </a:extLst>
            </p:cNvPr>
            <p:cNvSpPr txBox="1"/>
            <p:nvPr/>
          </p:nvSpPr>
          <p:spPr>
            <a:xfrm>
              <a:off x="9872137" y="5700884"/>
              <a:ext cx="119357" cy="12799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27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3" name="TextBox 762">
              <a:extLst>
                <a:ext uri="{FF2B5EF4-FFF2-40B4-BE49-F238E27FC236}">
                  <a16:creationId xmlns:a16="http://schemas.microsoft.com/office/drawing/2014/main" id="{0E2E471E-8EE1-4B58-D2E5-B8D017E67F9D}"/>
                </a:ext>
              </a:extLst>
            </p:cNvPr>
            <p:cNvSpPr txBox="1"/>
            <p:nvPr/>
          </p:nvSpPr>
          <p:spPr>
            <a:xfrm>
              <a:off x="10174635" y="5700884"/>
              <a:ext cx="119357" cy="12799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30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4" name="TextBox 763">
              <a:extLst>
                <a:ext uri="{FF2B5EF4-FFF2-40B4-BE49-F238E27FC236}">
                  <a16:creationId xmlns:a16="http://schemas.microsoft.com/office/drawing/2014/main" id="{945D4246-0C07-5B9C-FDE2-BC71C45FA32C}"/>
                </a:ext>
              </a:extLst>
            </p:cNvPr>
            <p:cNvSpPr txBox="1"/>
            <p:nvPr/>
          </p:nvSpPr>
          <p:spPr>
            <a:xfrm>
              <a:off x="10473508" y="5700884"/>
              <a:ext cx="119357" cy="12799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33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5" name="TextBox 764">
              <a:extLst>
                <a:ext uri="{FF2B5EF4-FFF2-40B4-BE49-F238E27FC236}">
                  <a16:creationId xmlns:a16="http://schemas.microsoft.com/office/drawing/2014/main" id="{04F9033E-7393-3365-CC64-309138FF4837}"/>
                </a:ext>
              </a:extLst>
            </p:cNvPr>
            <p:cNvSpPr txBox="1"/>
            <p:nvPr/>
          </p:nvSpPr>
          <p:spPr>
            <a:xfrm>
              <a:off x="10777473" y="5700884"/>
              <a:ext cx="119357" cy="12799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36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66" name="Straight Connector 765">
              <a:extLst>
                <a:ext uri="{FF2B5EF4-FFF2-40B4-BE49-F238E27FC236}">
                  <a16:creationId xmlns:a16="http://schemas.microsoft.com/office/drawing/2014/main" id="{F11B70E9-F8A6-A6E0-50B7-95D73130AAD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1103323" y="5620562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767" name="TextBox 766">
              <a:extLst>
                <a:ext uri="{FF2B5EF4-FFF2-40B4-BE49-F238E27FC236}">
                  <a16:creationId xmlns:a16="http://schemas.microsoft.com/office/drawing/2014/main" id="{30604CA6-EDA3-BDB4-2CB8-21FB59F4AEE3}"/>
                </a:ext>
              </a:extLst>
            </p:cNvPr>
            <p:cNvSpPr txBox="1"/>
            <p:nvPr/>
          </p:nvSpPr>
          <p:spPr>
            <a:xfrm>
              <a:off x="11078505" y="5700884"/>
              <a:ext cx="119357" cy="127991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algn="ctr">
                <a:buClrTx/>
                <a:buFontTx/>
                <a:buNone/>
              </a:pPr>
              <a:r>
                <a:rPr lang="en-US" sz="1050" kern="120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39</a:t>
              </a:r>
              <a:endParaRPr lang="en-GB" sz="105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sp>
          <p:nvSpPr>
            <p:cNvPr id="768" name="Graphic 61">
              <a:extLst>
                <a:ext uri="{FF2B5EF4-FFF2-40B4-BE49-F238E27FC236}">
                  <a16:creationId xmlns:a16="http://schemas.microsoft.com/office/drawing/2014/main" id="{8CD278D8-5194-8B3F-C718-725872B39FDB}"/>
                </a:ext>
              </a:extLst>
            </p:cNvPr>
            <p:cNvSpPr/>
            <p:nvPr/>
          </p:nvSpPr>
          <p:spPr>
            <a:xfrm>
              <a:off x="7224630" y="2744532"/>
              <a:ext cx="3720229" cy="1847555"/>
            </a:xfrm>
            <a:custGeom>
              <a:avLst/>
              <a:gdLst>
                <a:gd name="connsiteX0" fmla="*/ 0 w 6159055"/>
                <a:gd name="connsiteY0" fmla="*/ 0 h 1656111"/>
                <a:gd name="connsiteX1" fmla="*/ 38195 w 6159055"/>
                <a:gd name="connsiteY1" fmla="*/ 0 h 1656111"/>
                <a:gd name="connsiteX2" fmla="*/ 38195 w 6159055"/>
                <a:gd name="connsiteY2" fmla="*/ 14764 h 1656111"/>
                <a:gd name="connsiteX3" fmla="*/ 81915 w 6159055"/>
                <a:gd name="connsiteY3" fmla="*/ 14764 h 1656111"/>
                <a:gd name="connsiteX4" fmla="*/ 81915 w 6159055"/>
                <a:gd name="connsiteY4" fmla="*/ 36005 h 1656111"/>
                <a:gd name="connsiteX5" fmla="*/ 88964 w 6159055"/>
                <a:gd name="connsiteY5" fmla="*/ 36005 h 1656111"/>
                <a:gd name="connsiteX6" fmla="*/ 88964 w 6159055"/>
                <a:gd name="connsiteY6" fmla="*/ 57912 h 1656111"/>
                <a:gd name="connsiteX7" fmla="*/ 110300 w 6159055"/>
                <a:gd name="connsiteY7" fmla="*/ 57912 h 1656111"/>
                <a:gd name="connsiteX8" fmla="*/ 110300 w 6159055"/>
                <a:gd name="connsiteY8" fmla="*/ 79153 h 1656111"/>
                <a:gd name="connsiteX9" fmla="*/ 146876 w 6159055"/>
                <a:gd name="connsiteY9" fmla="*/ 79153 h 1656111"/>
                <a:gd name="connsiteX10" fmla="*/ 146876 w 6159055"/>
                <a:gd name="connsiteY10" fmla="*/ 99346 h 1656111"/>
                <a:gd name="connsiteX11" fmla="*/ 180213 w 6159055"/>
                <a:gd name="connsiteY11" fmla="*/ 99346 h 1656111"/>
                <a:gd name="connsiteX12" fmla="*/ 180213 w 6159055"/>
                <a:gd name="connsiteY12" fmla="*/ 137065 h 1656111"/>
                <a:gd name="connsiteX13" fmla="*/ 274130 w 6159055"/>
                <a:gd name="connsiteY13" fmla="*/ 137065 h 1656111"/>
                <a:gd name="connsiteX14" fmla="*/ 274130 w 6159055"/>
                <a:gd name="connsiteY14" fmla="*/ 144685 h 1656111"/>
                <a:gd name="connsiteX15" fmla="*/ 282321 w 6159055"/>
                <a:gd name="connsiteY15" fmla="*/ 144685 h 1656111"/>
                <a:gd name="connsiteX16" fmla="*/ 282321 w 6159055"/>
                <a:gd name="connsiteY16" fmla="*/ 178022 h 1656111"/>
                <a:gd name="connsiteX17" fmla="*/ 290989 w 6159055"/>
                <a:gd name="connsiteY17" fmla="*/ 178022 h 1656111"/>
                <a:gd name="connsiteX18" fmla="*/ 290989 w 6159055"/>
                <a:gd name="connsiteY18" fmla="*/ 216218 h 1656111"/>
                <a:gd name="connsiteX19" fmla="*/ 311753 w 6159055"/>
                <a:gd name="connsiteY19" fmla="*/ 216218 h 1656111"/>
                <a:gd name="connsiteX20" fmla="*/ 311753 w 6159055"/>
                <a:gd name="connsiteY20" fmla="*/ 238601 h 1656111"/>
                <a:gd name="connsiteX21" fmla="*/ 338519 w 6159055"/>
                <a:gd name="connsiteY21" fmla="*/ 238601 h 1656111"/>
                <a:gd name="connsiteX22" fmla="*/ 338519 w 6159055"/>
                <a:gd name="connsiteY22" fmla="*/ 257175 h 1656111"/>
                <a:gd name="connsiteX23" fmla="*/ 365284 w 6159055"/>
                <a:gd name="connsiteY23" fmla="*/ 257175 h 1656111"/>
                <a:gd name="connsiteX24" fmla="*/ 365284 w 6159055"/>
                <a:gd name="connsiteY24" fmla="*/ 277368 h 1656111"/>
                <a:gd name="connsiteX25" fmla="*/ 390906 w 6159055"/>
                <a:gd name="connsiteY25" fmla="*/ 277368 h 1656111"/>
                <a:gd name="connsiteX26" fmla="*/ 390906 w 6159055"/>
                <a:gd name="connsiteY26" fmla="*/ 295942 h 1656111"/>
                <a:gd name="connsiteX27" fmla="*/ 399098 w 6159055"/>
                <a:gd name="connsiteY27" fmla="*/ 295942 h 1656111"/>
                <a:gd name="connsiteX28" fmla="*/ 399098 w 6159055"/>
                <a:gd name="connsiteY28" fmla="*/ 301371 h 1656111"/>
                <a:gd name="connsiteX29" fmla="*/ 404050 w 6159055"/>
                <a:gd name="connsiteY29" fmla="*/ 301371 h 1656111"/>
                <a:gd name="connsiteX30" fmla="*/ 404050 w 6159055"/>
                <a:gd name="connsiteY30" fmla="*/ 314516 h 1656111"/>
                <a:gd name="connsiteX31" fmla="*/ 530733 w 6159055"/>
                <a:gd name="connsiteY31" fmla="*/ 314516 h 1656111"/>
                <a:gd name="connsiteX32" fmla="*/ 530733 w 6159055"/>
                <a:gd name="connsiteY32" fmla="*/ 336328 h 1656111"/>
                <a:gd name="connsiteX33" fmla="*/ 568452 w 6159055"/>
                <a:gd name="connsiteY33" fmla="*/ 336328 h 1656111"/>
                <a:gd name="connsiteX34" fmla="*/ 568452 w 6159055"/>
                <a:gd name="connsiteY34" fmla="*/ 358712 h 1656111"/>
                <a:gd name="connsiteX35" fmla="*/ 575501 w 6159055"/>
                <a:gd name="connsiteY35" fmla="*/ 358712 h 1656111"/>
                <a:gd name="connsiteX36" fmla="*/ 575501 w 6159055"/>
                <a:gd name="connsiteY36" fmla="*/ 378428 h 1656111"/>
                <a:gd name="connsiteX37" fmla="*/ 582644 w 6159055"/>
                <a:gd name="connsiteY37" fmla="*/ 378428 h 1656111"/>
                <a:gd name="connsiteX38" fmla="*/ 582644 w 6159055"/>
                <a:gd name="connsiteY38" fmla="*/ 393668 h 1656111"/>
                <a:gd name="connsiteX39" fmla="*/ 597313 w 6159055"/>
                <a:gd name="connsiteY39" fmla="*/ 393668 h 1656111"/>
                <a:gd name="connsiteX40" fmla="*/ 597313 w 6159055"/>
                <a:gd name="connsiteY40" fmla="*/ 416052 h 1656111"/>
                <a:gd name="connsiteX41" fmla="*/ 647033 w 6159055"/>
                <a:gd name="connsiteY41" fmla="*/ 416052 h 1656111"/>
                <a:gd name="connsiteX42" fmla="*/ 647033 w 6159055"/>
                <a:gd name="connsiteY42" fmla="*/ 434054 h 1656111"/>
                <a:gd name="connsiteX43" fmla="*/ 647033 w 6159055"/>
                <a:gd name="connsiteY43" fmla="*/ 436817 h 1656111"/>
                <a:gd name="connsiteX44" fmla="*/ 658463 w 6159055"/>
                <a:gd name="connsiteY44" fmla="*/ 436817 h 1656111"/>
                <a:gd name="connsiteX45" fmla="*/ 658463 w 6159055"/>
                <a:gd name="connsiteY45" fmla="*/ 456438 h 1656111"/>
                <a:gd name="connsiteX46" fmla="*/ 708184 w 6159055"/>
                <a:gd name="connsiteY46" fmla="*/ 456438 h 1656111"/>
                <a:gd name="connsiteX47" fmla="*/ 708184 w 6159055"/>
                <a:gd name="connsiteY47" fmla="*/ 479393 h 1656111"/>
                <a:gd name="connsiteX48" fmla="*/ 780764 w 6159055"/>
                <a:gd name="connsiteY48" fmla="*/ 479393 h 1656111"/>
                <a:gd name="connsiteX49" fmla="*/ 780764 w 6159055"/>
                <a:gd name="connsiteY49" fmla="*/ 495776 h 1656111"/>
                <a:gd name="connsiteX50" fmla="*/ 785146 w 6159055"/>
                <a:gd name="connsiteY50" fmla="*/ 495776 h 1656111"/>
                <a:gd name="connsiteX51" fmla="*/ 785146 w 6159055"/>
                <a:gd name="connsiteY51" fmla="*/ 500158 h 1656111"/>
                <a:gd name="connsiteX52" fmla="*/ 791718 w 6159055"/>
                <a:gd name="connsiteY52" fmla="*/ 500158 h 1656111"/>
                <a:gd name="connsiteX53" fmla="*/ 791718 w 6159055"/>
                <a:gd name="connsiteY53" fmla="*/ 515969 h 1656111"/>
                <a:gd name="connsiteX54" fmla="*/ 810863 w 6159055"/>
                <a:gd name="connsiteY54" fmla="*/ 515969 h 1656111"/>
                <a:gd name="connsiteX55" fmla="*/ 810863 w 6159055"/>
                <a:gd name="connsiteY55" fmla="*/ 535686 h 1656111"/>
                <a:gd name="connsiteX56" fmla="*/ 849630 w 6159055"/>
                <a:gd name="connsiteY56" fmla="*/ 535686 h 1656111"/>
                <a:gd name="connsiteX57" fmla="*/ 849630 w 6159055"/>
                <a:gd name="connsiteY57" fmla="*/ 558070 h 1656111"/>
                <a:gd name="connsiteX58" fmla="*/ 881825 w 6159055"/>
                <a:gd name="connsiteY58" fmla="*/ 558070 h 1656111"/>
                <a:gd name="connsiteX59" fmla="*/ 881825 w 6159055"/>
                <a:gd name="connsiteY59" fmla="*/ 577120 h 1656111"/>
                <a:gd name="connsiteX60" fmla="*/ 991553 w 6159055"/>
                <a:gd name="connsiteY60" fmla="*/ 577120 h 1656111"/>
                <a:gd name="connsiteX61" fmla="*/ 991553 w 6159055"/>
                <a:gd name="connsiteY61" fmla="*/ 594646 h 1656111"/>
                <a:gd name="connsiteX62" fmla="*/ 1108424 w 6159055"/>
                <a:gd name="connsiteY62" fmla="*/ 594646 h 1656111"/>
                <a:gd name="connsiteX63" fmla="*/ 1108424 w 6159055"/>
                <a:gd name="connsiteY63" fmla="*/ 614839 h 1656111"/>
                <a:gd name="connsiteX64" fmla="*/ 1152144 w 6159055"/>
                <a:gd name="connsiteY64" fmla="*/ 614839 h 1656111"/>
                <a:gd name="connsiteX65" fmla="*/ 1152144 w 6159055"/>
                <a:gd name="connsiteY65" fmla="*/ 635603 h 1656111"/>
                <a:gd name="connsiteX66" fmla="*/ 1188149 w 6159055"/>
                <a:gd name="connsiteY66" fmla="*/ 635603 h 1656111"/>
                <a:gd name="connsiteX67" fmla="*/ 1188149 w 6159055"/>
                <a:gd name="connsiteY67" fmla="*/ 655225 h 1656111"/>
                <a:gd name="connsiteX68" fmla="*/ 1236726 w 6159055"/>
                <a:gd name="connsiteY68" fmla="*/ 655225 h 1656111"/>
                <a:gd name="connsiteX69" fmla="*/ 1236726 w 6159055"/>
                <a:gd name="connsiteY69" fmla="*/ 674846 h 1656111"/>
                <a:gd name="connsiteX70" fmla="*/ 1268921 w 6159055"/>
                <a:gd name="connsiteY70" fmla="*/ 674846 h 1656111"/>
                <a:gd name="connsiteX71" fmla="*/ 1268921 w 6159055"/>
                <a:gd name="connsiteY71" fmla="*/ 695039 h 1656111"/>
                <a:gd name="connsiteX72" fmla="*/ 1415796 w 6159055"/>
                <a:gd name="connsiteY72" fmla="*/ 695039 h 1656111"/>
                <a:gd name="connsiteX73" fmla="*/ 1415796 w 6159055"/>
                <a:gd name="connsiteY73" fmla="*/ 715804 h 1656111"/>
                <a:gd name="connsiteX74" fmla="*/ 1487900 w 6159055"/>
                <a:gd name="connsiteY74" fmla="*/ 715804 h 1656111"/>
                <a:gd name="connsiteX75" fmla="*/ 1487900 w 6159055"/>
                <a:gd name="connsiteY75" fmla="*/ 737140 h 1656111"/>
                <a:gd name="connsiteX76" fmla="*/ 1537621 w 6159055"/>
                <a:gd name="connsiteY76" fmla="*/ 737140 h 1656111"/>
                <a:gd name="connsiteX77" fmla="*/ 1537621 w 6159055"/>
                <a:gd name="connsiteY77" fmla="*/ 751332 h 1656111"/>
                <a:gd name="connsiteX78" fmla="*/ 1544669 w 6159055"/>
                <a:gd name="connsiteY78" fmla="*/ 751332 h 1656111"/>
                <a:gd name="connsiteX79" fmla="*/ 1544669 w 6159055"/>
                <a:gd name="connsiteY79" fmla="*/ 755713 h 1656111"/>
                <a:gd name="connsiteX80" fmla="*/ 1593818 w 6159055"/>
                <a:gd name="connsiteY80" fmla="*/ 755713 h 1656111"/>
                <a:gd name="connsiteX81" fmla="*/ 1593818 w 6159055"/>
                <a:gd name="connsiteY81" fmla="*/ 778097 h 1656111"/>
                <a:gd name="connsiteX82" fmla="*/ 1616202 w 6159055"/>
                <a:gd name="connsiteY82" fmla="*/ 778097 h 1656111"/>
                <a:gd name="connsiteX83" fmla="*/ 1616202 w 6159055"/>
                <a:gd name="connsiteY83" fmla="*/ 793337 h 1656111"/>
                <a:gd name="connsiteX84" fmla="*/ 1645730 w 6159055"/>
                <a:gd name="connsiteY84" fmla="*/ 793337 h 1656111"/>
                <a:gd name="connsiteX85" fmla="*/ 1645730 w 6159055"/>
                <a:gd name="connsiteY85" fmla="*/ 815245 h 1656111"/>
                <a:gd name="connsiteX86" fmla="*/ 1672495 w 6159055"/>
                <a:gd name="connsiteY86" fmla="*/ 815245 h 1656111"/>
                <a:gd name="connsiteX87" fmla="*/ 1672495 w 6159055"/>
                <a:gd name="connsiteY87" fmla="*/ 834866 h 1656111"/>
                <a:gd name="connsiteX88" fmla="*/ 1693164 w 6159055"/>
                <a:gd name="connsiteY88" fmla="*/ 834866 h 1656111"/>
                <a:gd name="connsiteX89" fmla="*/ 1693164 w 6159055"/>
                <a:gd name="connsiteY89" fmla="*/ 857822 h 1656111"/>
                <a:gd name="connsiteX90" fmla="*/ 1704118 w 6159055"/>
                <a:gd name="connsiteY90" fmla="*/ 857822 h 1656111"/>
                <a:gd name="connsiteX91" fmla="*/ 1704118 w 6159055"/>
                <a:gd name="connsiteY91" fmla="*/ 876395 h 1656111"/>
                <a:gd name="connsiteX92" fmla="*/ 1723739 w 6159055"/>
                <a:gd name="connsiteY92" fmla="*/ 876395 h 1656111"/>
                <a:gd name="connsiteX93" fmla="*/ 1723739 w 6159055"/>
                <a:gd name="connsiteY93" fmla="*/ 897065 h 1656111"/>
                <a:gd name="connsiteX94" fmla="*/ 1882140 w 6159055"/>
                <a:gd name="connsiteY94" fmla="*/ 897065 h 1656111"/>
                <a:gd name="connsiteX95" fmla="*/ 1882140 w 6159055"/>
                <a:gd name="connsiteY95" fmla="*/ 914019 h 1656111"/>
                <a:gd name="connsiteX96" fmla="*/ 2019205 w 6159055"/>
                <a:gd name="connsiteY96" fmla="*/ 914019 h 1656111"/>
                <a:gd name="connsiteX97" fmla="*/ 2019205 w 6159055"/>
                <a:gd name="connsiteY97" fmla="*/ 940213 h 1656111"/>
                <a:gd name="connsiteX98" fmla="*/ 2023015 w 6159055"/>
                <a:gd name="connsiteY98" fmla="*/ 940213 h 1656111"/>
                <a:gd name="connsiteX99" fmla="*/ 2023015 w 6159055"/>
                <a:gd name="connsiteY99" fmla="*/ 958787 h 1656111"/>
                <a:gd name="connsiteX100" fmla="*/ 2198846 w 6159055"/>
                <a:gd name="connsiteY100" fmla="*/ 958787 h 1656111"/>
                <a:gd name="connsiteX101" fmla="*/ 2198846 w 6159055"/>
                <a:gd name="connsiteY101" fmla="*/ 977932 h 1656111"/>
                <a:gd name="connsiteX102" fmla="*/ 2217896 w 6159055"/>
                <a:gd name="connsiteY102" fmla="*/ 977932 h 1656111"/>
                <a:gd name="connsiteX103" fmla="*/ 2217896 w 6159055"/>
                <a:gd name="connsiteY103" fmla="*/ 1000887 h 1656111"/>
                <a:gd name="connsiteX104" fmla="*/ 2304193 w 6159055"/>
                <a:gd name="connsiteY104" fmla="*/ 1000887 h 1656111"/>
                <a:gd name="connsiteX105" fmla="*/ 2304193 w 6159055"/>
                <a:gd name="connsiteY105" fmla="*/ 1023271 h 1656111"/>
                <a:gd name="connsiteX106" fmla="*/ 2427637 w 6159055"/>
                <a:gd name="connsiteY106" fmla="*/ 1023271 h 1656111"/>
                <a:gd name="connsiteX107" fmla="*/ 2427637 w 6159055"/>
                <a:gd name="connsiteY107" fmla="*/ 1042892 h 1656111"/>
                <a:gd name="connsiteX108" fmla="*/ 2479453 w 6159055"/>
                <a:gd name="connsiteY108" fmla="*/ 1042892 h 1656111"/>
                <a:gd name="connsiteX109" fmla="*/ 2479453 w 6159055"/>
                <a:gd name="connsiteY109" fmla="*/ 1061466 h 1656111"/>
                <a:gd name="connsiteX110" fmla="*/ 2562987 w 6159055"/>
                <a:gd name="connsiteY110" fmla="*/ 1061466 h 1656111"/>
                <a:gd name="connsiteX111" fmla="*/ 2562987 w 6159055"/>
                <a:gd name="connsiteY111" fmla="*/ 1078897 h 1656111"/>
                <a:gd name="connsiteX112" fmla="*/ 2664047 w 6159055"/>
                <a:gd name="connsiteY112" fmla="*/ 1078897 h 1656111"/>
                <a:gd name="connsiteX113" fmla="*/ 2664047 w 6159055"/>
                <a:gd name="connsiteY113" fmla="*/ 1100233 h 1656111"/>
                <a:gd name="connsiteX114" fmla="*/ 2871502 w 6159055"/>
                <a:gd name="connsiteY114" fmla="*/ 1100233 h 1656111"/>
                <a:gd name="connsiteX115" fmla="*/ 2871502 w 6159055"/>
                <a:gd name="connsiteY115" fmla="*/ 1121569 h 1656111"/>
                <a:gd name="connsiteX116" fmla="*/ 2914650 w 6159055"/>
                <a:gd name="connsiteY116" fmla="*/ 1121569 h 1656111"/>
                <a:gd name="connsiteX117" fmla="*/ 2914650 w 6159055"/>
                <a:gd name="connsiteY117" fmla="*/ 1163574 h 1656111"/>
                <a:gd name="connsiteX118" fmla="*/ 3307747 w 6159055"/>
                <a:gd name="connsiteY118" fmla="*/ 1163574 h 1656111"/>
                <a:gd name="connsiteX119" fmla="*/ 3597212 w 6159055"/>
                <a:gd name="connsiteY119" fmla="*/ 1163574 h 1656111"/>
                <a:gd name="connsiteX120" fmla="*/ 3597212 w 6159055"/>
                <a:gd name="connsiteY120" fmla="*/ 1185958 h 1656111"/>
                <a:gd name="connsiteX121" fmla="*/ 3629978 w 6159055"/>
                <a:gd name="connsiteY121" fmla="*/ 1185958 h 1656111"/>
                <a:gd name="connsiteX122" fmla="*/ 3629978 w 6159055"/>
                <a:gd name="connsiteY122" fmla="*/ 1206151 h 1656111"/>
                <a:gd name="connsiteX123" fmla="*/ 3768662 w 6159055"/>
                <a:gd name="connsiteY123" fmla="*/ 1206151 h 1656111"/>
                <a:gd name="connsiteX124" fmla="*/ 4084225 w 6159055"/>
                <a:gd name="connsiteY124" fmla="*/ 1206151 h 1656111"/>
                <a:gd name="connsiteX125" fmla="*/ 4084225 w 6159055"/>
                <a:gd name="connsiteY125" fmla="*/ 1228535 h 1656111"/>
                <a:gd name="connsiteX126" fmla="*/ 4134422 w 6159055"/>
                <a:gd name="connsiteY126" fmla="*/ 1228535 h 1656111"/>
                <a:gd name="connsiteX127" fmla="*/ 4134422 w 6159055"/>
                <a:gd name="connsiteY127" fmla="*/ 1250918 h 1656111"/>
                <a:gd name="connsiteX128" fmla="*/ 4310825 w 6159055"/>
                <a:gd name="connsiteY128" fmla="*/ 1250918 h 1656111"/>
                <a:gd name="connsiteX129" fmla="*/ 4310825 w 6159055"/>
                <a:gd name="connsiteY129" fmla="*/ 1272731 h 1656111"/>
                <a:gd name="connsiteX130" fmla="*/ 4886897 w 6159055"/>
                <a:gd name="connsiteY130" fmla="*/ 1272731 h 1656111"/>
                <a:gd name="connsiteX131" fmla="*/ 5403914 w 6159055"/>
                <a:gd name="connsiteY131" fmla="*/ 1272731 h 1656111"/>
                <a:gd name="connsiteX132" fmla="*/ 5596128 w 6159055"/>
                <a:gd name="connsiteY132" fmla="*/ 1272731 h 1656111"/>
                <a:gd name="connsiteX133" fmla="*/ 5596128 w 6159055"/>
                <a:gd name="connsiteY133" fmla="*/ 1656112 h 1656111"/>
                <a:gd name="connsiteX134" fmla="*/ 6022562 w 6159055"/>
                <a:gd name="connsiteY134" fmla="*/ 1656112 h 1656111"/>
                <a:gd name="connsiteX135" fmla="*/ 6159056 w 6159055"/>
                <a:gd name="connsiteY135" fmla="*/ 1656112 h 16561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</a:cxnLst>
              <a:rect l="l" t="t" r="r" b="b"/>
              <a:pathLst>
                <a:path w="6159055" h="1656111">
                  <a:moveTo>
                    <a:pt x="0" y="0"/>
                  </a:moveTo>
                  <a:lnTo>
                    <a:pt x="38195" y="0"/>
                  </a:lnTo>
                  <a:lnTo>
                    <a:pt x="38195" y="14764"/>
                  </a:lnTo>
                  <a:lnTo>
                    <a:pt x="81915" y="14764"/>
                  </a:lnTo>
                  <a:lnTo>
                    <a:pt x="81915" y="36005"/>
                  </a:lnTo>
                  <a:lnTo>
                    <a:pt x="88964" y="36005"/>
                  </a:lnTo>
                  <a:lnTo>
                    <a:pt x="88964" y="57912"/>
                  </a:lnTo>
                  <a:lnTo>
                    <a:pt x="110300" y="57912"/>
                  </a:lnTo>
                  <a:lnTo>
                    <a:pt x="110300" y="79153"/>
                  </a:lnTo>
                  <a:lnTo>
                    <a:pt x="146876" y="79153"/>
                  </a:lnTo>
                  <a:lnTo>
                    <a:pt x="146876" y="99346"/>
                  </a:lnTo>
                  <a:lnTo>
                    <a:pt x="180213" y="99346"/>
                  </a:lnTo>
                  <a:lnTo>
                    <a:pt x="180213" y="137065"/>
                  </a:lnTo>
                  <a:lnTo>
                    <a:pt x="274130" y="137065"/>
                  </a:lnTo>
                  <a:lnTo>
                    <a:pt x="274130" y="144685"/>
                  </a:lnTo>
                  <a:lnTo>
                    <a:pt x="282321" y="144685"/>
                  </a:lnTo>
                  <a:lnTo>
                    <a:pt x="282321" y="178022"/>
                  </a:lnTo>
                  <a:lnTo>
                    <a:pt x="290989" y="178022"/>
                  </a:lnTo>
                  <a:lnTo>
                    <a:pt x="290989" y="216218"/>
                  </a:lnTo>
                  <a:lnTo>
                    <a:pt x="311753" y="216218"/>
                  </a:lnTo>
                  <a:lnTo>
                    <a:pt x="311753" y="238601"/>
                  </a:lnTo>
                  <a:lnTo>
                    <a:pt x="338519" y="238601"/>
                  </a:lnTo>
                  <a:lnTo>
                    <a:pt x="338519" y="257175"/>
                  </a:lnTo>
                  <a:lnTo>
                    <a:pt x="365284" y="257175"/>
                  </a:lnTo>
                  <a:lnTo>
                    <a:pt x="365284" y="277368"/>
                  </a:lnTo>
                  <a:lnTo>
                    <a:pt x="390906" y="277368"/>
                  </a:lnTo>
                  <a:lnTo>
                    <a:pt x="390906" y="295942"/>
                  </a:lnTo>
                  <a:lnTo>
                    <a:pt x="399098" y="295942"/>
                  </a:lnTo>
                  <a:lnTo>
                    <a:pt x="399098" y="301371"/>
                  </a:lnTo>
                  <a:lnTo>
                    <a:pt x="404050" y="301371"/>
                  </a:lnTo>
                  <a:lnTo>
                    <a:pt x="404050" y="314516"/>
                  </a:lnTo>
                  <a:lnTo>
                    <a:pt x="530733" y="314516"/>
                  </a:lnTo>
                  <a:lnTo>
                    <a:pt x="530733" y="336328"/>
                  </a:lnTo>
                  <a:lnTo>
                    <a:pt x="568452" y="336328"/>
                  </a:lnTo>
                  <a:lnTo>
                    <a:pt x="568452" y="358712"/>
                  </a:lnTo>
                  <a:lnTo>
                    <a:pt x="575501" y="358712"/>
                  </a:lnTo>
                  <a:lnTo>
                    <a:pt x="575501" y="378428"/>
                  </a:lnTo>
                  <a:lnTo>
                    <a:pt x="582644" y="378428"/>
                  </a:lnTo>
                  <a:lnTo>
                    <a:pt x="582644" y="393668"/>
                  </a:lnTo>
                  <a:lnTo>
                    <a:pt x="597313" y="393668"/>
                  </a:lnTo>
                  <a:lnTo>
                    <a:pt x="597313" y="416052"/>
                  </a:lnTo>
                  <a:lnTo>
                    <a:pt x="647033" y="416052"/>
                  </a:lnTo>
                  <a:lnTo>
                    <a:pt x="647033" y="434054"/>
                  </a:lnTo>
                  <a:lnTo>
                    <a:pt x="647033" y="436817"/>
                  </a:lnTo>
                  <a:lnTo>
                    <a:pt x="658463" y="436817"/>
                  </a:lnTo>
                  <a:lnTo>
                    <a:pt x="658463" y="456438"/>
                  </a:lnTo>
                  <a:lnTo>
                    <a:pt x="708184" y="456438"/>
                  </a:lnTo>
                  <a:lnTo>
                    <a:pt x="708184" y="479393"/>
                  </a:lnTo>
                  <a:lnTo>
                    <a:pt x="780764" y="479393"/>
                  </a:lnTo>
                  <a:lnTo>
                    <a:pt x="780764" y="495776"/>
                  </a:lnTo>
                  <a:lnTo>
                    <a:pt x="785146" y="495776"/>
                  </a:lnTo>
                  <a:lnTo>
                    <a:pt x="785146" y="500158"/>
                  </a:lnTo>
                  <a:lnTo>
                    <a:pt x="791718" y="500158"/>
                  </a:lnTo>
                  <a:lnTo>
                    <a:pt x="791718" y="515969"/>
                  </a:lnTo>
                  <a:lnTo>
                    <a:pt x="810863" y="515969"/>
                  </a:lnTo>
                  <a:lnTo>
                    <a:pt x="810863" y="535686"/>
                  </a:lnTo>
                  <a:lnTo>
                    <a:pt x="849630" y="535686"/>
                  </a:lnTo>
                  <a:lnTo>
                    <a:pt x="849630" y="558070"/>
                  </a:lnTo>
                  <a:lnTo>
                    <a:pt x="881825" y="558070"/>
                  </a:lnTo>
                  <a:lnTo>
                    <a:pt x="881825" y="577120"/>
                  </a:lnTo>
                  <a:lnTo>
                    <a:pt x="991553" y="577120"/>
                  </a:lnTo>
                  <a:lnTo>
                    <a:pt x="991553" y="594646"/>
                  </a:lnTo>
                  <a:lnTo>
                    <a:pt x="1108424" y="594646"/>
                  </a:lnTo>
                  <a:lnTo>
                    <a:pt x="1108424" y="614839"/>
                  </a:lnTo>
                  <a:lnTo>
                    <a:pt x="1152144" y="614839"/>
                  </a:lnTo>
                  <a:lnTo>
                    <a:pt x="1152144" y="635603"/>
                  </a:lnTo>
                  <a:lnTo>
                    <a:pt x="1188149" y="635603"/>
                  </a:lnTo>
                  <a:lnTo>
                    <a:pt x="1188149" y="655225"/>
                  </a:lnTo>
                  <a:lnTo>
                    <a:pt x="1236726" y="655225"/>
                  </a:lnTo>
                  <a:lnTo>
                    <a:pt x="1236726" y="674846"/>
                  </a:lnTo>
                  <a:lnTo>
                    <a:pt x="1268921" y="674846"/>
                  </a:lnTo>
                  <a:lnTo>
                    <a:pt x="1268921" y="695039"/>
                  </a:lnTo>
                  <a:lnTo>
                    <a:pt x="1415796" y="695039"/>
                  </a:lnTo>
                  <a:lnTo>
                    <a:pt x="1415796" y="715804"/>
                  </a:lnTo>
                  <a:lnTo>
                    <a:pt x="1487900" y="715804"/>
                  </a:lnTo>
                  <a:lnTo>
                    <a:pt x="1487900" y="737140"/>
                  </a:lnTo>
                  <a:lnTo>
                    <a:pt x="1537621" y="737140"/>
                  </a:lnTo>
                  <a:lnTo>
                    <a:pt x="1537621" y="751332"/>
                  </a:lnTo>
                  <a:lnTo>
                    <a:pt x="1544669" y="751332"/>
                  </a:lnTo>
                  <a:lnTo>
                    <a:pt x="1544669" y="755713"/>
                  </a:lnTo>
                  <a:lnTo>
                    <a:pt x="1593818" y="755713"/>
                  </a:lnTo>
                  <a:lnTo>
                    <a:pt x="1593818" y="778097"/>
                  </a:lnTo>
                  <a:lnTo>
                    <a:pt x="1616202" y="778097"/>
                  </a:lnTo>
                  <a:lnTo>
                    <a:pt x="1616202" y="793337"/>
                  </a:lnTo>
                  <a:lnTo>
                    <a:pt x="1645730" y="793337"/>
                  </a:lnTo>
                  <a:lnTo>
                    <a:pt x="1645730" y="815245"/>
                  </a:lnTo>
                  <a:lnTo>
                    <a:pt x="1672495" y="815245"/>
                  </a:lnTo>
                  <a:lnTo>
                    <a:pt x="1672495" y="834866"/>
                  </a:lnTo>
                  <a:lnTo>
                    <a:pt x="1693164" y="834866"/>
                  </a:lnTo>
                  <a:lnTo>
                    <a:pt x="1693164" y="857822"/>
                  </a:lnTo>
                  <a:lnTo>
                    <a:pt x="1704118" y="857822"/>
                  </a:lnTo>
                  <a:lnTo>
                    <a:pt x="1704118" y="876395"/>
                  </a:lnTo>
                  <a:lnTo>
                    <a:pt x="1723739" y="876395"/>
                  </a:lnTo>
                  <a:lnTo>
                    <a:pt x="1723739" y="897065"/>
                  </a:lnTo>
                  <a:lnTo>
                    <a:pt x="1882140" y="897065"/>
                  </a:lnTo>
                  <a:lnTo>
                    <a:pt x="1882140" y="914019"/>
                  </a:lnTo>
                  <a:lnTo>
                    <a:pt x="2019205" y="914019"/>
                  </a:lnTo>
                  <a:lnTo>
                    <a:pt x="2019205" y="940213"/>
                  </a:lnTo>
                  <a:lnTo>
                    <a:pt x="2023015" y="940213"/>
                  </a:lnTo>
                  <a:lnTo>
                    <a:pt x="2023015" y="958787"/>
                  </a:lnTo>
                  <a:lnTo>
                    <a:pt x="2198846" y="958787"/>
                  </a:lnTo>
                  <a:lnTo>
                    <a:pt x="2198846" y="977932"/>
                  </a:lnTo>
                  <a:lnTo>
                    <a:pt x="2217896" y="977932"/>
                  </a:lnTo>
                  <a:lnTo>
                    <a:pt x="2217896" y="1000887"/>
                  </a:lnTo>
                  <a:lnTo>
                    <a:pt x="2304193" y="1000887"/>
                  </a:lnTo>
                  <a:lnTo>
                    <a:pt x="2304193" y="1023271"/>
                  </a:lnTo>
                  <a:lnTo>
                    <a:pt x="2427637" y="1023271"/>
                  </a:lnTo>
                  <a:lnTo>
                    <a:pt x="2427637" y="1042892"/>
                  </a:lnTo>
                  <a:lnTo>
                    <a:pt x="2479453" y="1042892"/>
                  </a:lnTo>
                  <a:lnTo>
                    <a:pt x="2479453" y="1061466"/>
                  </a:lnTo>
                  <a:lnTo>
                    <a:pt x="2562987" y="1061466"/>
                  </a:lnTo>
                  <a:lnTo>
                    <a:pt x="2562987" y="1078897"/>
                  </a:lnTo>
                  <a:lnTo>
                    <a:pt x="2664047" y="1078897"/>
                  </a:lnTo>
                  <a:lnTo>
                    <a:pt x="2664047" y="1100233"/>
                  </a:lnTo>
                  <a:lnTo>
                    <a:pt x="2871502" y="1100233"/>
                  </a:lnTo>
                  <a:lnTo>
                    <a:pt x="2871502" y="1121569"/>
                  </a:lnTo>
                  <a:lnTo>
                    <a:pt x="2914650" y="1121569"/>
                  </a:lnTo>
                  <a:lnTo>
                    <a:pt x="2914650" y="1163574"/>
                  </a:lnTo>
                  <a:lnTo>
                    <a:pt x="3307747" y="1163574"/>
                  </a:lnTo>
                  <a:lnTo>
                    <a:pt x="3597212" y="1163574"/>
                  </a:lnTo>
                  <a:lnTo>
                    <a:pt x="3597212" y="1185958"/>
                  </a:lnTo>
                  <a:lnTo>
                    <a:pt x="3629978" y="1185958"/>
                  </a:lnTo>
                  <a:lnTo>
                    <a:pt x="3629978" y="1206151"/>
                  </a:lnTo>
                  <a:lnTo>
                    <a:pt x="3768662" y="1206151"/>
                  </a:lnTo>
                  <a:lnTo>
                    <a:pt x="4084225" y="1206151"/>
                  </a:lnTo>
                  <a:lnTo>
                    <a:pt x="4084225" y="1228535"/>
                  </a:lnTo>
                  <a:lnTo>
                    <a:pt x="4134422" y="1228535"/>
                  </a:lnTo>
                  <a:lnTo>
                    <a:pt x="4134422" y="1250918"/>
                  </a:lnTo>
                  <a:lnTo>
                    <a:pt x="4310825" y="1250918"/>
                  </a:lnTo>
                  <a:lnTo>
                    <a:pt x="4310825" y="1272731"/>
                  </a:lnTo>
                  <a:lnTo>
                    <a:pt x="4886897" y="1272731"/>
                  </a:lnTo>
                  <a:lnTo>
                    <a:pt x="5403914" y="1272731"/>
                  </a:lnTo>
                  <a:lnTo>
                    <a:pt x="5596128" y="1272731"/>
                  </a:lnTo>
                  <a:lnTo>
                    <a:pt x="5596128" y="1656112"/>
                  </a:lnTo>
                  <a:lnTo>
                    <a:pt x="6022562" y="1656112"/>
                  </a:lnTo>
                  <a:lnTo>
                    <a:pt x="6159056" y="1656112"/>
                  </a:lnTo>
                </a:path>
              </a:pathLst>
            </a:custGeom>
            <a:noFill/>
            <a:ln w="19050" cap="flat">
              <a:solidFill>
                <a:srgbClr val="0095FF"/>
              </a:solidFill>
              <a:prstDash val="solid"/>
              <a:miter/>
            </a:ln>
          </p:spPr>
          <p:txBody>
            <a:bodyPr rtlCol="0" anchor="ctr"/>
            <a:lstStyle/>
            <a:p>
              <a:pPr>
                <a:buClrTx/>
                <a:buFontTx/>
                <a:buNone/>
              </a:pPr>
              <a:endParaRPr lang="en-GB" sz="1000" kern="1200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  <p:cxnSp>
          <p:nvCxnSpPr>
            <p:cNvPr id="769" name="Straight Connector 768">
              <a:extLst>
                <a:ext uri="{FF2B5EF4-FFF2-40B4-BE49-F238E27FC236}">
                  <a16:creationId xmlns:a16="http://schemas.microsoft.com/office/drawing/2014/main" id="{8D7C7D1A-221A-11D1-64ED-4425D52FCC4C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884205" y="4593102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70" name="Straight Connector 769">
              <a:extLst>
                <a:ext uri="{FF2B5EF4-FFF2-40B4-BE49-F238E27FC236}">
                  <a16:creationId xmlns:a16="http://schemas.microsoft.com/office/drawing/2014/main" id="{9FA7BC6B-CCE1-EF93-D77A-21B03DDE285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810766" y="4593102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71" name="Straight Connector 770">
              <a:extLst>
                <a:ext uri="{FF2B5EF4-FFF2-40B4-BE49-F238E27FC236}">
                  <a16:creationId xmlns:a16="http://schemas.microsoft.com/office/drawing/2014/main" id="{4AEB61CE-D412-BF27-AA3F-30403341011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450769" y="4162910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72" name="Straight Connector 771">
              <a:extLst>
                <a:ext uri="{FF2B5EF4-FFF2-40B4-BE49-F238E27FC236}">
                  <a16:creationId xmlns:a16="http://schemas.microsoft.com/office/drawing/2014/main" id="{ED59C35B-B1CF-EDE7-84E6-36C19A80578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380209" y="4162910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73" name="Straight Connector 772">
              <a:extLst>
                <a:ext uri="{FF2B5EF4-FFF2-40B4-BE49-F238E27FC236}">
                  <a16:creationId xmlns:a16="http://schemas.microsoft.com/office/drawing/2014/main" id="{A348591A-6C66-BB3E-ADFC-ED6C119B997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357169" y="4162910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74" name="Straight Connector 773">
              <a:extLst>
                <a:ext uri="{FF2B5EF4-FFF2-40B4-BE49-F238E27FC236}">
                  <a16:creationId xmlns:a16="http://schemas.microsoft.com/office/drawing/2014/main" id="{35AFE1E8-C528-8393-F4FC-E727F73CF0D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334130" y="4162910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75" name="Straight Connector 774">
              <a:extLst>
                <a:ext uri="{FF2B5EF4-FFF2-40B4-BE49-F238E27FC236}">
                  <a16:creationId xmlns:a16="http://schemas.microsoft.com/office/drawing/2014/main" id="{55F11A79-6726-0C3F-DB96-0B78A721677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319730" y="4162910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76" name="Straight Connector 775">
              <a:extLst>
                <a:ext uri="{FF2B5EF4-FFF2-40B4-BE49-F238E27FC236}">
                  <a16:creationId xmlns:a16="http://schemas.microsoft.com/office/drawing/2014/main" id="{617AA79D-689E-CA1A-F2A0-3FAA66AB06D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306770" y="4162910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77" name="Straight Connector 776">
              <a:extLst>
                <a:ext uri="{FF2B5EF4-FFF2-40B4-BE49-F238E27FC236}">
                  <a16:creationId xmlns:a16="http://schemas.microsoft.com/office/drawing/2014/main" id="{6EDE875C-1EB1-563B-2873-8F23D5B7100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280850" y="4162910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78" name="Straight Connector 777">
              <a:extLst>
                <a:ext uri="{FF2B5EF4-FFF2-40B4-BE49-F238E27FC236}">
                  <a16:creationId xmlns:a16="http://schemas.microsoft.com/office/drawing/2014/main" id="{1CE264FA-D636-E248-A027-27CFB5AE189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237650" y="4162910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79" name="Straight Connector 778">
              <a:extLst>
                <a:ext uri="{FF2B5EF4-FFF2-40B4-BE49-F238E27FC236}">
                  <a16:creationId xmlns:a16="http://schemas.microsoft.com/office/drawing/2014/main" id="{3D636C77-44ED-78C8-39B6-BB8D4AFCA0E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216051" y="4162910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80" name="Straight Connector 779">
              <a:extLst>
                <a:ext uri="{FF2B5EF4-FFF2-40B4-BE49-F238E27FC236}">
                  <a16:creationId xmlns:a16="http://schemas.microsoft.com/office/drawing/2014/main" id="{8F0A1641-3293-0307-5359-7ACC19EACCE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193011" y="4162910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81" name="Straight Connector 780">
              <a:extLst>
                <a:ext uri="{FF2B5EF4-FFF2-40B4-BE49-F238E27FC236}">
                  <a16:creationId xmlns:a16="http://schemas.microsoft.com/office/drawing/2014/main" id="{4A4C0A44-6E53-475D-5169-22D19C2C7C1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172851" y="4162910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82" name="Straight Connector 781">
              <a:extLst>
                <a:ext uri="{FF2B5EF4-FFF2-40B4-BE49-F238E27FC236}">
                  <a16:creationId xmlns:a16="http://schemas.microsoft.com/office/drawing/2014/main" id="{9405F4E2-0653-1A7F-ED60-7E2CAC73F7D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146931" y="4162910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83" name="Straight Connector 782">
              <a:extLst>
                <a:ext uri="{FF2B5EF4-FFF2-40B4-BE49-F238E27FC236}">
                  <a16:creationId xmlns:a16="http://schemas.microsoft.com/office/drawing/2014/main" id="{B97CBFBD-DD9E-D2A5-3F9D-A12DF751A76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125331" y="4162910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84" name="Straight Connector 783">
              <a:extLst>
                <a:ext uri="{FF2B5EF4-FFF2-40B4-BE49-F238E27FC236}">
                  <a16:creationId xmlns:a16="http://schemas.microsoft.com/office/drawing/2014/main" id="{A469027D-5F46-1DD1-3CC1-0348DACD703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100852" y="4162910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85" name="Straight Connector 784">
              <a:extLst>
                <a:ext uri="{FF2B5EF4-FFF2-40B4-BE49-F238E27FC236}">
                  <a16:creationId xmlns:a16="http://schemas.microsoft.com/office/drawing/2014/main" id="{D40E5D20-55B4-AFFB-5635-B0DE6EAB142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116692" y="4162910"/>
              <a:ext cx="69719" cy="0"/>
            </a:xfrm>
            <a:prstGeom prst="line">
              <a:avLst/>
            </a:prstGeom>
            <a:noFill/>
            <a:ln w="9525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86" name="Straight Connector 785">
              <a:extLst>
                <a:ext uri="{FF2B5EF4-FFF2-40B4-BE49-F238E27FC236}">
                  <a16:creationId xmlns:a16="http://schemas.microsoft.com/office/drawing/2014/main" id="{5E2199DE-F5D5-AA02-96E9-1504F363CBD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087892" y="4162910"/>
              <a:ext cx="69719" cy="0"/>
            </a:xfrm>
            <a:prstGeom prst="line">
              <a:avLst/>
            </a:prstGeom>
            <a:noFill/>
            <a:ln w="9525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87" name="Straight Connector 786">
              <a:extLst>
                <a:ext uri="{FF2B5EF4-FFF2-40B4-BE49-F238E27FC236}">
                  <a16:creationId xmlns:a16="http://schemas.microsoft.com/office/drawing/2014/main" id="{7248B339-942A-3FF9-0A30-DA40C83C5ADF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054772" y="4162910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88" name="Straight Connector 787">
              <a:extLst>
                <a:ext uri="{FF2B5EF4-FFF2-40B4-BE49-F238E27FC236}">
                  <a16:creationId xmlns:a16="http://schemas.microsoft.com/office/drawing/2014/main" id="{A6D19C2C-13A6-3304-2A91-62402A86A04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031732" y="4162910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89" name="Straight Connector 788">
              <a:extLst>
                <a:ext uri="{FF2B5EF4-FFF2-40B4-BE49-F238E27FC236}">
                  <a16:creationId xmlns:a16="http://schemas.microsoft.com/office/drawing/2014/main" id="{5ED69880-D985-36EC-3F34-EA5D9F16019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0005813" y="4162910"/>
              <a:ext cx="69719" cy="0"/>
            </a:xfrm>
            <a:prstGeom prst="line">
              <a:avLst/>
            </a:prstGeom>
            <a:noFill/>
            <a:ln w="9525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90" name="Straight Connector 789">
              <a:extLst>
                <a:ext uri="{FF2B5EF4-FFF2-40B4-BE49-F238E27FC236}">
                  <a16:creationId xmlns:a16="http://schemas.microsoft.com/office/drawing/2014/main" id="{FC26AF4C-369B-8E4B-CBF0-F6573640006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984213" y="4162910"/>
              <a:ext cx="69719" cy="0"/>
            </a:xfrm>
            <a:prstGeom prst="line">
              <a:avLst/>
            </a:prstGeom>
            <a:noFill/>
            <a:ln w="9525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91" name="Straight Connector 790">
              <a:extLst>
                <a:ext uri="{FF2B5EF4-FFF2-40B4-BE49-F238E27FC236}">
                  <a16:creationId xmlns:a16="http://schemas.microsoft.com/office/drawing/2014/main" id="{5EA2EF9C-4171-5C4A-F5A3-CCE1D77DFF5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997173" y="4162910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92" name="Straight Connector 791">
              <a:extLst>
                <a:ext uri="{FF2B5EF4-FFF2-40B4-BE49-F238E27FC236}">
                  <a16:creationId xmlns:a16="http://schemas.microsoft.com/office/drawing/2014/main" id="{8E98D389-E6C5-4931-E4CD-17A939ABE73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968373" y="4162910"/>
              <a:ext cx="69719" cy="0"/>
            </a:xfrm>
            <a:prstGeom prst="line">
              <a:avLst/>
            </a:prstGeom>
            <a:noFill/>
            <a:ln w="9525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93" name="Straight Connector 792">
              <a:extLst>
                <a:ext uri="{FF2B5EF4-FFF2-40B4-BE49-F238E27FC236}">
                  <a16:creationId xmlns:a16="http://schemas.microsoft.com/office/drawing/2014/main" id="{4375D1A1-1744-2084-B4A0-5D30EE3C341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959733" y="4162910"/>
              <a:ext cx="69719" cy="0"/>
            </a:xfrm>
            <a:prstGeom prst="line">
              <a:avLst/>
            </a:prstGeom>
            <a:noFill/>
            <a:ln w="9525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94" name="Straight Connector 793">
              <a:extLst>
                <a:ext uri="{FF2B5EF4-FFF2-40B4-BE49-F238E27FC236}">
                  <a16:creationId xmlns:a16="http://schemas.microsoft.com/office/drawing/2014/main" id="{9224B98D-51AA-4499-714D-32B3650F6CF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893493" y="4162910"/>
              <a:ext cx="69719" cy="0"/>
            </a:xfrm>
            <a:prstGeom prst="line">
              <a:avLst/>
            </a:prstGeom>
            <a:noFill/>
            <a:ln w="9525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95" name="Straight Connector 794">
              <a:extLst>
                <a:ext uri="{FF2B5EF4-FFF2-40B4-BE49-F238E27FC236}">
                  <a16:creationId xmlns:a16="http://schemas.microsoft.com/office/drawing/2014/main" id="{EF87DC03-F549-14DB-2D3D-98A95AA5A35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939573" y="4162910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96" name="Straight Connector 795">
              <a:extLst>
                <a:ext uri="{FF2B5EF4-FFF2-40B4-BE49-F238E27FC236}">
                  <a16:creationId xmlns:a16="http://schemas.microsoft.com/office/drawing/2014/main" id="{24A2B3E1-D2B5-0F6C-F96B-66DD1EC2B50A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930933" y="4162910"/>
              <a:ext cx="69719" cy="0"/>
            </a:xfrm>
            <a:prstGeom prst="line">
              <a:avLst/>
            </a:prstGeom>
            <a:noFill/>
            <a:ln w="9525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97" name="Straight Connector 796">
              <a:extLst>
                <a:ext uri="{FF2B5EF4-FFF2-40B4-BE49-F238E27FC236}">
                  <a16:creationId xmlns:a16="http://schemas.microsoft.com/office/drawing/2014/main" id="{8E1E8859-7654-238C-7EBE-25CC7F0786C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920853" y="4162910"/>
              <a:ext cx="69719" cy="0"/>
            </a:xfrm>
            <a:prstGeom prst="line">
              <a:avLst/>
            </a:prstGeom>
            <a:noFill/>
            <a:ln w="9525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98" name="Straight Connector 797">
              <a:extLst>
                <a:ext uri="{FF2B5EF4-FFF2-40B4-BE49-F238E27FC236}">
                  <a16:creationId xmlns:a16="http://schemas.microsoft.com/office/drawing/2014/main" id="{4BE5B0B1-5667-E5B2-DA37-7B194378C44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909333" y="4162910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799" name="Straight Connector 798">
              <a:extLst>
                <a:ext uri="{FF2B5EF4-FFF2-40B4-BE49-F238E27FC236}">
                  <a16:creationId xmlns:a16="http://schemas.microsoft.com/office/drawing/2014/main" id="{F4022667-BE48-2934-6210-916D501FFC51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871894" y="4162910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800" name="Straight Connector 799">
              <a:extLst>
                <a:ext uri="{FF2B5EF4-FFF2-40B4-BE49-F238E27FC236}">
                  <a16:creationId xmlns:a16="http://schemas.microsoft.com/office/drawing/2014/main" id="{E689C1F6-4608-372D-553A-C1038B7C9D7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857494" y="4162910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801" name="Straight Connector 800">
              <a:extLst>
                <a:ext uri="{FF2B5EF4-FFF2-40B4-BE49-F238E27FC236}">
                  <a16:creationId xmlns:a16="http://schemas.microsoft.com/office/drawing/2014/main" id="{916A473E-D314-D419-402B-120C09A046E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837334" y="4162910"/>
              <a:ext cx="69719" cy="0"/>
            </a:xfrm>
            <a:prstGeom prst="line">
              <a:avLst/>
            </a:prstGeom>
            <a:noFill/>
            <a:ln w="9525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802" name="Straight Connector 801">
              <a:extLst>
                <a:ext uri="{FF2B5EF4-FFF2-40B4-BE49-F238E27FC236}">
                  <a16:creationId xmlns:a16="http://schemas.microsoft.com/office/drawing/2014/main" id="{6781CD2A-36DC-C65A-C859-5E9EA8FB3DA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725015" y="4134294"/>
              <a:ext cx="69719" cy="0"/>
            </a:xfrm>
            <a:prstGeom prst="line">
              <a:avLst/>
            </a:prstGeom>
            <a:noFill/>
            <a:ln w="9525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803" name="Straight Connector 802">
              <a:extLst>
                <a:ext uri="{FF2B5EF4-FFF2-40B4-BE49-F238E27FC236}">
                  <a16:creationId xmlns:a16="http://schemas.microsoft.com/office/drawing/2014/main" id="{DECC61D2-763C-903B-494B-88C4A80E30B4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745175" y="4134294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804" name="Straight Connector 803">
              <a:extLst>
                <a:ext uri="{FF2B5EF4-FFF2-40B4-BE49-F238E27FC236}">
                  <a16:creationId xmlns:a16="http://schemas.microsoft.com/office/drawing/2014/main" id="{E29D3280-1843-686B-77E5-345B5E28A68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520537" y="4087861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805" name="Straight Connector 804">
              <a:extLst>
                <a:ext uri="{FF2B5EF4-FFF2-40B4-BE49-F238E27FC236}">
                  <a16:creationId xmlns:a16="http://schemas.microsoft.com/office/drawing/2014/main" id="{80C6A8C4-7A45-B3FF-2D78-6596322F0010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405338" y="4087861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806" name="Straight Connector 805">
              <a:extLst>
                <a:ext uri="{FF2B5EF4-FFF2-40B4-BE49-F238E27FC236}">
                  <a16:creationId xmlns:a16="http://schemas.microsoft.com/office/drawing/2014/main" id="{1C465B39-A96E-0697-3028-15C09A7327A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9150460" y="4043585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grpSp>
          <p:nvGrpSpPr>
            <p:cNvPr id="807" name="Group 806">
              <a:extLst>
                <a:ext uri="{FF2B5EF4-FFF2-40B4-BE49-F238E27FC236}">
                  <a16:creationId xmlns:a16="http://schemas.microsoft.com/office/drawing/2014/main" id="{44772248-86B0-D415-B850-3C22D1595508}"/>
                </a:ext>
              </a:extLst>
            </p:cNvPr>
            <p:cNvGrpSpPr/>
            <p:nvPr/>
          </p:nvGrpSpPr>
          <p:grpSpPr>
            <a:xfrm>
              <a:off x="8941010" y="3960320"/>
              <a:ext cx="37679" cy="69719"/>
              <a:chOff x="6175566" y="2547683"/>
              <a:chExt cx="83078" cy="83078"/>
            </a:xfrm>
          </p:grpSpPr>
          <p:cxnSp>
            <p:nvCxnSpPr>
              <p:cNvPr id="836" name="Straight Connector 835">
                <a:extLst>
                  <a:ext uri="{FF2B5EF4-FFF2-40B4-BE49-F238E27FC236}">
                    <a16:creationId xmlns:a16="http://schemas.microsoft.com/office/drawing/2014/main" id="{843C125B-6932-06B7-0431-40103E1A5652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175566" y="2589222"/>
                <a:ext cx="83078" cy="0"/>
              </a:xfrm>
              <a:prstGeom prst="line">
                <a:avLst/>
              </a:prstGeom>
              <a:noFill/>
              <a:ln w="19050" cap="sq" cmpd="sng" algn="ctr">
                <a:solidFill>
                  <a:srgbClr val="0095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37" name="Straight Connector 836">
                <a:extLst>
                  <a:ext uri="{FF2B5EF4-FFF2-40B4-BE49-F238E27FC236}">
                    <a16:creationId xmlns:a16="http://schemas.microsoft.com/office/drawing/2014/main" id="{5A5ECBA0-8289-0CBF-689B-8EB3F5557F5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5566" y="2589221"/>
                <a:ext cx="83078" cy="0"/>
              </a:xfrm>
              <a:prstGeom prst="line">
                <a:avLst/>
              </a:prstGeom>
              <a:noFill/>
              <a:ln w="19050" cap="sq" cmpd="sng" algn="ctr">
                <a:solidFill>
                  <a:srgbClr val="0095FF"/>
                </a:solidFill>
                <a:prstDash val="solid"/>
                <a:miter lim="800000"/>
              </a:ln>
              <a:effectLst/>
            </p:spPr>
          </p:cxnSp>
        </p:grpSp>
        <p:cxnSp>
          <p:nvCxnSpPr>
            <p:cNvPr id="808" name="Straight Connector 807">
              <a:extLst>
                <a:ext uri="{FF2B5EF4-FFF2-40B4-BE49-F238E27FC236}">
                  <a16:creationId xmlns:a16="http://schemas.microsoft.com/office/drawing/2014/main" id="{D3871D7E-8E03-AF99-D233-D178356F63CE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299427" y="3743460"/>
              <a:ext cx="69719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grpSp>
          <p:nvGrpSpPr>
            <p:cNvPr id="809" name="Group 808">
              <a:extLst>
                <a:ext uri="{FF2B5EF4-FFF2-40B4-BE49-F238E27FC236}">
                  <a16:creationId xmlns:a16="http://schemas.microsoft.com/office/drawing/2014/main" id="{94B7B352-C1EC-42BC-C492-57DF54F20826}"/>
                </a:ext>
              </a:extLst>
            </p:cNvPr>
            <p:cNvGrpSpPr/>
            <p:nvPr/>
          </p:nvGrpSpPr>
          <p:grpSpPr>
            <a:xfrm>
              <a:off x="7994757" y="3483233"/>
              <a:ext cx="37679" cy="69719"/>
              <a:chOff x="6175566" y="2547683"/>
              <a:chExt cx="83078" cy="83078"/>
            </a:xfrm>
          </p:grpSpPr>
          <p:cxnSp>
            <p:nvCxnSpPr>
              <p:cNvPr id="834" name="Straight Connector 833">
                <a:extLst>
                  <a:ext uri="{FF2B5EF4-FFF2-40B4-BE49-F238E27FC236}">
                    <a16:creationId xmlns:a16="http://schemas.microsoft.com/office/drawing/2014/main" id="{457816B4-346D-F965-C8D0-2CCA0BEE0D93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175566" y="2589222"/>
                <a:ext cx="83078" cy="0"/>
              </a:xfrm>
              <a:prstGeom prst="line">
                <a:avLst/>
              </a:prstGeom>
              <a:noFill/>
              <a:ln w="19050" cap="sq" cmpd="sng" algn="ctr">
                <a:solidFill>
                  <a:srgbClr val="0095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35" name="Straight Connector 834">
                <a:extLst>
                  <a:ext uri="{FF2B5EF4-FFF2-40B4-BE49-F238E27FC236}">
                    <a16:creationId xmlns:a16="http://schemas.microsoft.com/office/drawing/2014/main" id="{4BBD7A38-791D-EC75-C163-5F49011461B4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5566" y="2589221"/>
                <a:ext cx="83078" cy="0"/>
              </a:xfrm>
              <a:prstGeom prst="line">
                <a:avLst/>
              </a:prstGeom>
              <a:noFill/>
              <a:ln w="19050" cap="sq" cmpd="sng" algn="ctr">
                <a:solidFill>
                  <a:srgbClr val="0095FF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10" name="Group 809">
              <a:extLst>
                <a:ext uri="{FF2B5EF4-FFF2-40B4-BE49-F238E27FC236}">
                  <a16:creationId xmlns:a16="http://schemas.microsoft.com/office/drawing/2014/main" id="{F7010EEC-42DB-9F64-5BB9-4E5B1A3348E6}"/>
                </a:ext>
              </a:extLst>
            </p:cNvPr>
            <p:cNvGrpSpPr/>
            <p:nvPr/>
          </p:nvGrpSpPr>
          <p:grpSpPr>
            <a:xfrm>
              <a:off x="7367530" y="2858990"/>
              <a:ext cx="37679" cy="69719"/>
              <a:chOff x="6175566" y="2547683"/>
              <a:chExt cx="83078" cy="83078"/>
            </a:xfrm>
          </p:grpSpPr>
          <p:cxnSp>
            <p:nvCxnSpPr>
              <p:cNvPr id="832" name="Straight Connector 831">
                <a:extLst>
                  <a:ext uri="{FF2B5EF4-FFF2-40B4-BE49-F238E27FC236}">
                    <a16:creationId xmlns:a16="http://schemas.microsoft.com/office/drawing/2014/main" id="{4C8BAA35-062C-D234-F9D2-2E0929997BD7}"/>
                  </a:ext>
                </a:extLst>
              </p:cNvPr>
              <p:cNvCxnSpPr>
                <a:cxnSpLocks/>
              </p:cNvCxnSpPr>
              <p:nvPr/>
            </p:nvCxnSpPr>
            <p:spPr>
              <a:xfrm rot="16200000">
                <a:off x="6175566" y="2589222"/>
                <a:ext cx="83078" cy="0"/>
              </a:xfrm>
              <a:prstGeom prst="line">
                <a:avLst/>
              </a:prstGeom>
              <a:noFill/>
              <a:ln w="19050" cap="sq" cmpd="sng" algn="ctr">
                <a:solidFill>
                  <a:srgbClr val="0095FF"/>
                </a:solidFill>
                <a:prstDash val="solid"/>
                <a:miter lim="800000"/>
              </a:ln>
              <a:effectLst/>
            </p:spPr>
          </p:cxnSp>
          <p:cxnSp>
            <p:nvCxnSpPr>
              <p:cNvPr id="833" name="Straight Connector 832">
                <a:extLst>
                  <a:ext uri="{FF2B5EF4-FFF2-40B4-BE49-F238E27FC236}">
                    <a16:creationId xmlns:a16="http://schemas.microsoft.com/office/drawing/2014/main" id="{4FEFF851-FB63-656D-E1B9-1475B8A4A4F7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6175566" y="2589221"/>
                <a:ext cx="83078" cy="0"/>
              </a:xfrm>
              <a:prstGeom prst="line">
                <a:avLst/>
              </a:prstGeom>
              <a:noFill/>
              <a:ln w="19050" cap="sq" cmpd="sng" algn="ctr">
                <a:solidFill>
                  <a:srgbClr val="0095FF"/>
                </a:solidFill>
                <a:prstDash val="solid"/>
                <a:miter lim="800000"/>
              </a:ln>
              <a:effectLst/>
            </p:spPr>
          </p:cxnSp>
        </p:grpSp>
        <p:grpSp>
          <p:nvGrpSpPr>
            <p:cNvPr id="811" name="Group 810">
              <a:extLst>
                <a:ext uri="{FF2B5EF4-FFF2-40B4-BE49-F238E27FC236}">
                  <a16:creationId xmlns:a16="http://schemas.microsoft.com/office/drawing/2014/main" id="{73813663-3C52-2522-F491-FD6931016745}"/>
                </a:ext>
              </a:extLst>
            </p:cNvPr>
            <p:cNvGrpSpPr/>
            <p:nvPr/>
          </p:nvGrpSpPr>
          <p:grpSpPr>
            <a:xfrm>
              <a:off x="7037753" y="5406237"/>
              <a:ext cx="116916" cy="127992"/>
              <a:chOff x="1775533" y="1185265"/>
              <a:chExt cx="257785" cy="152515"/>
            </a:xfrm>
          </p:grpSpPr>
          <p:cxnSp>
            <p:nvCxnSpPr>
              <p:cNvPr id="830" name="Straight Connector 829">
                <a:extLst>
                  <a:ext uri="{FF2B5EF4-FFF2-40B4-BE49-F238E27FC236}">
                    <a16:creationId xmlns:a16="http://schemas.microsoft.com/office/drawing/2014/main" id="{6170A3C8-8D92-C762-BC89-6D82E250EF25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1950240" y="1261524"/>
                <a:ext cx="83078" cy="0"/>
              </a:xfrm>
              <a:prstGeom prst="line">
                <a:avLst/>
              </a:prstGeom>
              <a:noFill/>
              <a:ln w="19050" cap="sq" cmpd="sng" algn="ctr">
                <a:solidFill>
                  <a:sysClr val="windowText" lastClr="000000"/>
                </a:solidFill>
                <a:prstDash val="solid"/>
                <a:miter lim="800000"/>
              </a:ln>
              <a:effectLst/>
            </p:spPr>
          </p:cxnSp>
          <p:sp>
            <p:nvSpPr>
              <p:cNvPr id="831" name="TextBox 830">
                <a:extLst>
                  <a:ext uri="{FF2B5EF4-FFF2-40B4-BE49-F238E27FC236}">
                    <a16:creationId xmlns:a16="http://schemas.microsoft.com/office/drawing/2014/main" id="{967D9928-6AB3-E78E-540A-5A152B2928CB}"/>
                  </a:ext>
                </a:extLst>
              </p:cNvPr>
              <p:cNvSpPr txBox="1"/>
              <p:nvPr/>
            </p:nvSpPr>
            <p:spPr>
              <a:xfrm>
                <a:off x="1775533" y="1185265"/>
                <a:ext cx="131585" cy="152515"/>
              </a:xfrm>
              <a:prstGeom prst="rect">
                <a:avLst/>
              </a:prstGeom>
              <a:noFill/>
            </p:spPr>
            <p:txBody>
              <a:bodyPr wrap="none" lIns="0" tIns="0" rIns="0" bIns="0" rtlCol="0" anchor="ctr">
                <a:spAutoFit/>
              </a:bodyPr>
              <a:lstStyle/>
              <a:p>
                <a:pPr algn="r">
                  <a:buClrTx/>
                  <a:buFontTx/>
                  <a:buNone/>
                  <a:defRPr/>
                </a:pPr>
                <a:r>
                  <a:rPr lang="en-US" sz="1050" dirty="0">
                    <a:solidFill>
                      <a:prstClr val="black"/>
                    </a:solidFill>
                    <a:ea typeface="+mn-ea"/>
                    <a:cs typeface="Arial" panose="020B0604020202020204" pitchFamily="34" charset="0"/>
                  </a:rPr>
                  <a:t>0</a:t>
                </a:r>
                <a:endParaRPr lang="en-GB" sz="1050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813" name="TextBox 812">
              <a:extLst>
                <a:ext uri="{FF2B5EF4-FFF2-40B4-BE49-F238E27FC236}">
                  <a16:creationId xmlns:a16="http://schemas.microsoft.com/office/drawing/2014/main" id="{F52B58A0-1F8B-A206-AF24-5033CB3D0A9B}"/>
                </a:ext>
              </a:extLst>
            </p:cNvPr>
            <p:cNvSpPr txBox="1"/>
            <p:nvPr/>
          </p:nvSpPr>
          <p:spPr>
            <a:xfrm>
              <a:off x="8523160" y="2745752"/>
              <a:ext cx="2673084" cy="145424"/>
            </a:xfrm>
            <a:prstGeom prst="rect">
              <a:avLst/>
            </a:prstGeom>
            <a:solidFill>
              <a:sysClr val="window" lastClr="FFFFFF"/>
            </a:solidFill>
          </p:spPr>
          <p:txBody>
            <a:bodyPr wrap="square" lIns="0" tIns="0" rIns="0" bIns="0" rtlCol="0" anchor="ctr">
              <a:spAutoFit/>
            </a:bodyPr>
            <a:lstStyle/>
            <a:p>
              <a:pPr>
                <a:lnSpc>
                  <a:spcPct val="90000"/>
                </a:lnSpc>
                <a:buClrTx/>
                <a:buFontTx/>
                <a:buNone/>
                <a:defRPr/>
              </a:pPr>
              <a:r>
                <a:rPr lang="en-US" sz="1050" b="1" dirty="0">
                  <a:solidFill>
                    <a:prstClr val="black"/>
                  </a:solidFill>
                  <a:ea typeface="+mn-ea"/>
                  <a:cs typeface="Arial" panose="020B0604020202020204" pitchFamily="34" charset="0"/>
                </a:rPr>
                <a:t>Median OS, 24.6 months (95% CI, 13.4-NE)</a:t>
              </a:r>
              <a:endParaRPr lang="en-GB" sz="1050" b="1" dirty="0">
                <a:solidFill>
                  <a:prstClr val="black"/>
                </a:solidFill>
                <a:ea typeface="+mn-ea"/>
                <a:cs typeface="Arial" panose="020B0604020202020204" pitchFamily="34" charset="0"/>
              </a:endParaRPr>
            </a:p>
          </p:txBody>
        </p:sp>
      </p:grp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AFA89BD3-22FF-F4C0-F08C-65F522CEAE71}"/>
              </a:ext>
            </a:extLst>
          </p:cNvPr>
          <p:cNvCxnSpPr>
            <a:cxnSpLocks/>
          </p:cNvCxnSpPr>
          <p:nvPr/>
        </p:nvCxnSpPr>
        <p:spPr>
          <a:xfrm>
            <a:off x="1550928" y="2607795"/>
            <a:ext cx="0" cy="2965665"/>
          </a:xfrm>
          <a:prstGeom prst="line">
            <a:avLst/>
          </a:prstGeom>
          <a:noFill/>
          <a:ln w="19050" cap="sq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E2DD06DE-3AD4-8985-8025-0E5AAC87AE3D}"/>
              </a:ext>
            </a:extLst>
          </p:cNvPr>
          <p:cNvCxnSpPr>
            <a:cxnSpLocks/>
          </p:cNvCxnSpPr>
          <p:nvPr/>
        </p:nvCxnSpPr>
        <p:spPr>
          <a:xfrm flipH="1">
            <a:off x="1550929" y="5573460"/>
            <a:ext cx="4028392" cy="0"/>
          </a:xfrm>
          <a:prstGeom prst="line">
            <a:avLst/>
          </a:prstGeom>
          <a:noFill/>
          <a:ln w="19050" cap="sq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11" name="Group 10">
            <a:extLst>
              <a:ext uri="{FF2B5EF4-FFF2-40B4-BE49-F238E27FC236}">
                <a16:creationId xmlns:a16="http://schemas.microsoft.com/office/drawing/2014/main" id="{78FD09E5-818B-304C-D0F0-08EBF21DD932}"/>
              </a:ext>
            </a:extLst>
          </p:cNvPr>
          <p:cNvGrpSpPr/>
          <p:nvPr/>
        </p:nvGrpSpPr>
        <p:grpSpPr>
          <a:xfrm>
            <a:off x="1266761" y="2631009"/>
            <a:ext cx="283090" cy="161583"/>
            <a:chOff x="1407262" y="1165710"/>
            <a:chExt cx="626056" cy="191627"/>
          </a:xfrm>
        </p:grpSpPr>
        <p:cxnSp>
          <p:nvCxnSpPr>
            <p:cNvPr id="884" name="Straight Connector 883">
              <a:extLst>
                <a:ext uri="{FF2B5EF4-FFF2-40B4-BE49-F238E27FC236}">
                  <a16:creationId xmlns:a16="http://schemas.microsoft.com/office/drawing/2014/main" id="{19FAA85E-1F8C-A287-F6BB-ACEA4223F4BA}"/>
                </a:ext>
              </a:extLst>
            </p:cNvPr>
            <p:cNvCxnSpPr>
              <a:cxnSpLocks/>
            </p:cNvCxnSpPr>
            <p:nvPr/>
          </p:nvCxnSpPr>
          <p:spPr>
            <a:xfrm>
              <a:off x="1950240" y="1261524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85" name="TextBox 884">
              <a:extLst>
                <a:ext uri="{FF2B5EF4-FFF2-40B4-BE49-F238E27FC236}">
                  <a16:creationId xmlns:a16="http://schemas.microsoft.com/office/drawing/2014/main" id="{6A45DC87-F6CA-28C7-AE9F-E69B1438C9FE}"/>
                </a:ext>
              </a:extLst>
            </p:cNvPr>
            <p:cNvSpPr txBox="1"/>
            <p:nvPr/>
          </p:nvSpPr>
          <p:spPr>
            <a:xfrm>
              <a:off x="1407262" y="1165710"/>
              <a:ext cx="499854" cy="19162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100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2" name="Group 11">
            <a:extLst>
              <a:ext uri="{FF2B5EF4-FFF2-40B4-BE49-F238E27FC236}">
                <a16:creationId xmlns:a16="http://schemas.microsoft.com/office/drawing/2014/main" id="{993323E0-CA45-8C1A-6F0C-9F595111B267}"/>
              </a:ext>
            </a:extLst>
          </p:cNvPr>
          <p:cNvGrpSpPr/>
          <p:nvPr/>
        </p:nvGrpSpPr>
        <p:grpSpPr>
          <a:xfrm>
            <a:off x="1342104" y="3455762"/>
            <a:ext cx="207748" cy="161583"/>
            <a:chOff x="1573882" y="1165710"/>
            <a:chExt cx="459436" cy="191627"/>
          </a:xfrm>
        </p:grpSpPr>
        <p:cxnSp>
          <p:nvCxnSpPr>
            <p:cNvPr id="882" name="Straight Connector 881">
              <a:extLst>
                <a:ext uri="{FF2B5EF4-FFF2-40B4-BE49-F238E27FC236}">
                  <a16:creationId xmlns:a16="http://schemas.microsoft.com/office/drawing/2014/main" id="{DE09CA7F-A74A-0B3C-0044-62E729BD2496}"/>
                </a:ext>
              </a:extLst>
            </p:cNvPr>
            <p:cNvCxnSpPr>
              <a:cxnSpLocks/>
            </p:cNvCxnSpPr>
            <p:nvPr/>
          </p:nvCxnSpPr>
          <p:spPr>
            <a:xfrm>
              <a:off x="1950240" y="1261524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83" name="TextBox 882">
              <a:extLst>
                <a:ext uri="{FF2B5EF4-FFF2-40B4-BE49-F238E27FC236}">
                  <a16:creationId xmlns:a16="http://schemas.microsoft.com/office/drawing/2014/main" id="{7B41C28C-4474-4FB8-2D21-A297E27EB365}"/>
                </a:ext>
              </a:extLst>
            </p:cNvPr>
            <p:cNvSpPr txBox="1"/>
            <p:nvPr/>
          </p:nvSpPr>
          <p:spPr>
            <a:xfrm>
              <a:off x="1573882" y="1165710"/>
              <a:ext cx="333236" cy="19162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70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C906445B-ADDF-2BAE-F2FF-9B11995A9603}"/>
              </a:ext>
            </a:extLst>
          </p:cNvPr>
          <p:cNvGrpSpPr/>
          <p:nvPr/>
        </p:nvGrpSpPr>
        <p:grpSpPr>
          <a:xfrm>
            <a:off x="1342104" y="3731515"/>
            <a:ext cx="207748" cy="161583"/>
            <a:chOff x="1573882" y="1165710"/>
            <a:chExt cx="459436" cy="191627"/>
          </a:xfrm>
        </p:grpSpPr>
        <p:cxnSp>
          <p:nvCxnSpPr>
            <p:cNvPr id="880" name="Straight Connector 879">
              <a:extLst>
                <a:ext uri="{FF2B5EF4-FFF2-40B4-BE49-F238E27FC236}">
                  <a16:creationId xmlns:a16="http://schemas.microsoft.com/office/drawing/2014/main" id="{CCB996F9-71C2-D9E9-565B-EBEE83BBB605}"/>
                </a:ext>
              </a:extLst>
            </p:cNvPr>
            <p:cNvCxnSpPr>
              <a:cxnSpLocks/>
            </p:cNvCxnSpPr>
            <p:nvPr/>
          </p:nvCxnSpPr>
          <p:spPr>
            <a:xfrm>
              <a:off x="1950240" y="1261524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81" name="TextBox 880">
              <a:extLst>
                <a:ext uri="{FF2B5EF4-FFF2-40B4-BE49-F238E27FC236}">
                  <a16:creationId xmlns:a16="http://schemas.microsoft.com/office/drawing/2014/main" id="{4BF75A08-08C8-E426-5343-0E4EFE774D84}"/>
                </a:ext>
              </a:extLst>
            </p:cNvPr>
            <p:cNvSpPr txBox="1"/>
            <p:nvPr/>
          </p:nvSpPr>
          <p:spPr>
            <a:xfrm>
              <a:off x="1573882" y="1165710"/>
              <a:ext cx="333236" cy="19162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60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4" name="Group 13">
            <a:extLst>
              <a:ext uri="{FF2B5EF4-FFF2-40B4-BE49-F238E27FC236}">
                <a16:creationId xmlns:a16="http://schemas.microsoft.com/office/drawing/2014/main" id="{BFED809B-4903-8D99-7344-77F5F74203CB}"/>
              </a:ext>
            </a:extLst>
          </p:cNvPr>
          <p:cNvGrpSpPr/>
          <p:nvPr/>
        </p:nvGrpSpPr>
        <p:grpSpPr>
          <a:xfrm>
            <a:off x="1342104" y="4003305"/>
            <a:ext cx="207748" cy="161583"/>
            <a:chOff x="1573882" y="1165710"/>
            <a:chExt cx="459436" cy="191627"/>
          </a:xfrm>
        </p:grpSpPr>
        <p:cxnSp>
          <p:nvCxnSpPr>
            <p:cNvPr id="878" name="Straight Connector 877">
              <a:extLst>
                <a:ext uri="{FF2B5EF4-FFF2-40B4-BE49-F238E27FC236}">
                  <a16:creationId xmlns:a16="http://schemas.microsoft.com/office/drawing/2014/main" id="{1C6B9783-A4F7-165B-7A36-FBA20E91B4A9}"/>
                </a:ext>
              </a:extLst>
            </p:cNvPr>
            <p:cNvCxnSpPr>
              <a:cxnSpLocks/>
            </p:cNvCxnSpPr>
            <p:nvPr/>
          </p:nvCxnSpPr>
          <p:spPr>
            <a:xfrm>
              <a:off x="1950240" y="1261524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79" name="TextBox 878">
              <a:extLst>
                <a:ext uri="{FF2B5EF4-FFF2-40B4-BE49-F238E27FC236}">
                  <a16:creationId xmlns:a16="http://schemas.microsoft.com/office/drawing/2014/main" id="{462B975C-3AB4-BB3D-A190-3F652E617119}"/>
                </a:ext>
              </a:extLst>
            </p:cNvPr>
            <p:cNvSpPr txBox="1"/>
            <p:nvPr/>
          </p:nvSpPr>
          <p:spPr>
            <a:xfrm>
              <a:off x="1573882" y="1165710"/>
              <a:ext cx="333236" cy="19162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50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5" name="Group 14">
            <a:extLst>
              <a:ext uri="{FF2B5EF4-FFF2-40B4-BE49-F238E27FC236}">
                <a16:creationId xmlns:a16="http://schemas.microsoft.com/office/drawing/2014/main" id="{9280F17E-505B-56C9-D6F2-107F17D5DACC}"/>
              </a:ext>
            </a:extLst>
          </p:cNvPr>
          <p:cNvGrpSpPr/>
          <p:nvPr/>
        </p:nvGrpSpPr>
        <p:grpSpPr>
          <a:xfrm>
            <a:off x="1342104" y="4282474"/>
            <a:ext cx="207748" cy="161583"/>
            <a:chOff x="1573882" y="1165710"/>
            <a:chExt cx="459436" cy="191627"/>
          </a:xfrm>
        </p:grpSpPr>
        <p:cxnSp>
          <p:nvCxnSpPr>
            <p:cNvPr id="876" name="Straight Connector 875">
              <a:extLst>
                <a:ext uri="{FF2B5EF4-FFF2-40B4-BE49-F238E27FC236}">
                  <a16:creationId xmlns:a16="http://schemas.microsoft.com/office/drawing/2014/main" id="{043E1D68-D586-8F1F-689E-47103F2B9062}"/>
                </a:ext>
              </a:extLst>
            </p:cNvPr>
            <p:cNvCxnSpPr>
              <a:cxnSpLocks/>
            </p:cNvCxnSpPr>
            <p:nvPr/>
          </p:nvCxnSpPr>
          <p:spPr>
            <a:xfrm>
              <a:off x="1950240" y="1261524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77" name="TextBox 876">
              <a:extLst>
                <a:ext uri="{FF2B5EF4-FFF2-40B4-BE49-F238E27FC236}">
                  <a16:creationId xmlns:a16="http://schemas.microsoft.com/office/drawing/2014/main" id="{339A784C-CBA7-1A31-8942-E29F41ACA439}"/>
                </a:ext>
              </a:extLst>
            </p:cNvPr>
            <p:cNvSpPr txBox="1"/>
            <p:nvPr/>
          </p:nvSpPr>
          <p:spPr>
            <a:xfrm>
              <a:off x="1573882" y="1165710"/>
              <a:ext cx="333236" cy="19162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40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6" name="Group 15">
            <a:extLst>
              <a:ext uri="{FF2B5EF4-FFF2-40B4-BE49-F238E27FC236}">
                <a16:creationId xmlns:a16="http://schemas.microsoft.com/office/drawing/2014/main" id="{D1017EFF-5B2E-9FE9-E9A6-3940B1C39D79}"/>
              </a:ext>
            </a:extLst>
          </p:cNvPr>
          <p:cNvGrpSpPr/>
          <p:nvPr/>
        </p:nvGrpSpPr>
        <p:grpSpPr>
          <a:xfrm>
            <a:off x="1342104" y="4823625"/>
            <a:ext cx="207748" cy="161583"/>
            <a:chOff x="1573882" y="1165710"/>
            <a:chExt cx="459436" cy="191627"/>
          </a:xfrm>
        </p:grpSpPr>
        <p:cxnSp>
          <p:nvCxnSpPr>
            <p:cNvPr id="874" name="Straight Connector 873">
              <a:extLst>
                <a:ext uri="{FF2B5EF4-FFF2-40B4-BE49-F238E27FC236}">
                  <a16:creationId xmlns:a16="http://schemas.microsoft.com/office/drawing/2014/main" id="{7DDCA3C6-51AC-2132-CE71-9E08C423C42E}"/>
                </a:ext>
              </a:extLst>
            </p:cNvPr>
            <p:cNvCxnSpPr>
              <a:cxnSpLocks/>
            </p:cNvCxnSpPr>
            <p:nvPr/>
          </p:nvCxnSpPr>
          <p:spPr>
            <a:xfrm>
              <a:off x="1950240" y="1261524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75" name="TextBox 874">
              <a:extLst>
                <a:ext uri="{FF2B5EF4-FFF2-40B4-BE49-F238E27FC236}">
                  <a16:creationId xmlns:a16="http://schemas.microsoft.com/office/drawing/2014/main" id="{34D242DF-5A55-581A-95D0-16E96DECA4C1}"/>
                </a:ext>
              </a:extLst>
            </p:cNvPr>
            <p:cNvSpPr txBox="1"/>
            <p:nvPr/>
          </p:nvSpPr>
          <p:spPr>
            <a:xfrm>
              <a:off x="1573882" y="1165710"/>
              <a:ext cx="333236" cy="19162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20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7" name="Group 16">
            <a:extLst>
              <a:ext uri="{FF2B5EF4-FFF2-40B4-BE49-F238E27FC236}">
                <a16:creationId xmlns:a16="http://schemas.microsoft.com/office/drawing/2014/main" id="{30339D74-0DED-C52E-536C-491D7DDAAC5A}"/>
              </a:ext>
            </a:extLst>
          </p:cNvPr>
          <p:cNvGrpSpPr/>
          <p:nvPr/>
        </p:nvGrpSpPr>
        <p:grpSpPr>
          <a:xfrm>
            <a:off x="1342104" y="5099378"/>
            <a:ext cx="207748" cy="161583"/>
            <a:chOff x="1573882" y="1165710"/>
            <a:chExt cx="459436" cy="191627"/>
          </a:xfrm>
        </p:grpSpPr>
        <p:cxnSp>
          <p:nvCxnSpPr>
            <p:cNvPr id="872" name="Straight Connector 871">
              <a:extLst>
                <a:ext uri="{FF2B5EF4-FFF2-40B4-BE49-F238E27FC236}">
                  <a16:creationId xmlns:a16="http://schemas.microsoft.com/office/drawing/2014/main" id="{E88EB484-FA92-67E3-53AA-3833EAD4408A}"/>
                </a:ext>
              </a:extLst>
            </p:cNvPr>
            <p:cNvCxnSpPr>
              <a:cxnSpLocks/>
            </p:cNvCxnSpPr>
            <p:nvPr/>
          </p:nvCxnSpPr>
          <p:spPr>
            <a:xfrm>
              <a:off x="1950240" y="1261524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73" name="TextBox 872">
              <a:extLst>
                <a:ext uri="{FF2B5EF4-FFF2-40B4-BE49-F238E27FC236}">
                  <a16:creationId xmlns:a16="http://schemas.microsoft.com/office/drawing/2014/main" id="{DC129576-ED76-C807-2163-254AAFCBADEE}"/>
                </a:ext>
              </a:extLst>
            </p:cNvPr>
            <p:cNvSpPr txBox="1"/>
            <p:nvPr/>
          </p:nvSpPr>
          <p:spPr>
            <a:xfrm>
              <a:off x="1573882" y="1165710"/>
              <a:ext cx="333236" cy="19162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10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18" name="Group 17">
            <a:extLst>
              <a:ext uri="{FF2B5EF4-FFF2-40B4-BE49-F238E27FC236}">
                <a16:creationId xmlns:a16="http://schemas.microsoft.com/office/drawing/2014/main" id="{B9DE2D72-F84A-422D-2116-43C28FA0663D}"/>
              </a:ext>
            </a:extLst>
          </p:cNvPr>
          <p:cNvGrpSpPr/>
          <p:nvPr/>
        </p:nvGrpSpPr>
        <p:grpSpPr>
          <a:xfrm>
            <a:off x="1417445" y="5380656"/>
            <a:ext cx="132407" cy="161583"/>
            <a:chOff x="1740499" y="1165710"/>
            <a:chExt cx="292819" cy="191627"/>
          </a:xfrm>
        </p:grpSpPr>
        <p:cxnSp>
          <p:nvCxnSpPr>
            <p:cNvPr id="870" name="Straight Connector 869">
              <a:extLst>
                <a:ext uri="{FF2B5EF4-FFF2-40B4-BE49-F238E27FC236}">
                  <a16:creationId xmlns:a16="http://schemas.microsoft.com/office/drawing/2014/main" id="{C6DBFD74-2F70-329A-0FDB-E6B0C85743B7}"/>
                </a:ext>
              </a:extLst>
            </p:cNvPr>
            <p:cNvCxnSpPr>
              <a:cxnSpLocks/>
            </p:cNvCxnSpPr>
            <p:nvPr/>
          </p:nvCxnSpPr>
          <p:spPr>
            <a:xfrm>
              <a:off x="1950240" y="1261524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71" name="TextBox 870">
              <a:extLst>
                <a:ext uri="{FF2B5EF4-FFF2-40B4-BE49-F238E27FC236}">
                  <a16:creationId xmlns:a16="http://schemas.microsoft.com/office/drawing/2014/main" id="{0149B2D6-96EC-B99B-11A1-BBB3F5EA7FED}"/>
                </a:ext>
              </a:extLst>
            </p:cNvPr>
            <p:cNvSpPr txBox="1"/>
            <p:nvPr/>
          </p:nvSpPr>
          <p:spPr>
            <a:xfrm>
              <a:off x="1740499" y="1165710"/>
              <a:ext cx="166620" cy="19162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0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cxnSp>
        <p:nvCxnSpPr>
          <p:cNvPr id="20" name="Straight Connector 19">
            <a:extLst>
              <a:ext uri="{FF2B5EF4-FFF2-40B4-BE49-F238E27FC236}">
                <a16:creationId xmlns:a16="http://schemas.microsoft.com/office/drawing/2014/main" id="{A8D448E0-DF16-E2BF-8ABE-83CBFE30C56D}"/>
              </a:ext>
            </a:extLst>
          </p:cNvPr>
          <p:cNvCxnSpPr>
            <a:cxnSpLocks/>
          </p:cNvCxnSpPr>
          <p:nvPr/>
        </p:nvCxnSpPr>
        <p:spPr>
          <a:xfrm rot="16200000">
            <a:off x="1900563" y="5612502"/>
            <a:ext cx="70053" cy="0"/>
          </a:xfrm>
          <a:prstGeom prst="line">
            <a:avLst/>
          </a:prstGeom>
          <a:noFill/>
          <a:ln w="19050" cap="sq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1" name="Straight Connector 20">
            <a:extLst>
              <a:ext uri="{FF2B5EF4-FFF2-40B4-BE49-F238E27FC236}">
                <a16:creationId xmlns:a16="http://schemas.microsoft.com/office/drawing/2014/main" id="{4175B84D-79E7-DACE-DB67-4D29D7181798}"/>
              </a:ext>
            </a:extLst>
          </p:cNvPr>
          <p:cNvCxnSpPr>
            <a:cxnSpLocks/>
          </p:cNvCxnSpPr>
          <p:nvPr/>
        </p:nvCxnSpPr>
        <p:spPr>
          <a:xfrm rot="16200000">
            <a:off x="2225027" y="5612502"/>
            <a:ext cx="70053" cy="0"/>
          </a:xfrm>
          <a:prstGeom prst="line">
            <a:avLst/>
          </a:prstGeom>
          <a:noFill/>
          <a:ln w="19050" cap="sq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2" name="Straight Connector 21">
            <a:extLst>
              <a:ext uri="{FF2B5EF4-FFF2-40B4-BE49-F238E27FC236}">
                <a16:creationId xmlns:a16="http://schemas.microsoft.com/office/drawing/2014/main" id="{BCB26525-85E4-962A-5FAE-0DD3A0689EAA}"/>
              </a:ext>
            </a:extLst>
          </p:cNvPr>
          <p:cNvCxnSpPr>
            <a:cxnSpLocks/>
          </p:cNvCxnSpPr>
          <p:nvPr/>
        </p:nvCxnSpPr>
        <p:spPr>
          <a:xfrm rot="16200000">
            <a:off x="2555952" y="5612502"/>
            <a:ext cx="70053" cy="0"/>
          </a:xfrm>
          <a:prstGeom prst="line">
            <a:avLst/>
          </a:prstGeom>
          <a:noFill/>
          <a:ln w="19050" cap="sq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54A29F6B-D9F4-82BE-4788-E8CB8C9207D8}"/>
              </a:ext>
            </a:extLst>
          </p:cNvPr>
          <p:cNvCxnSpPr>
            <a:cxnSpLocks/>
          </p:cNvCxnSpPr>
          <p:nvPr/>
        </p:nvCxnSpPr>
        <p:spPr>
          <a:xfrm rot="16200000">
            <a:off x="2876454" y="5612502"/>
            <a:ext cx="70053" cy="0"/>
          </a:xfrm>
          <a:prstGeom prst="line">
            <a:avLst/>
          </a:prstGeom>
          <a:noFill/>
          <a:ln w="19050" cap="sq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4" name="Straight Connector 23">
            <a:extLst>
              <a:ext uri="{FF2B5EF4-FFF2-40B4-BE49-F238E27FC236}">
                <a16:creationId xmlns:a16="http://schemas.microsoft.com/office/drawing/2014/main" id="{59C3D85D-98EC-FC57-F5A8-245A9788303F}"/>
              </a:ext>
            </a:extLst>
          </p:cNvPr>
          <p:cNvCxnSpPr>
            <a:cxnSpLocks/>
          </p:cNvCxnSpPr>
          <p:nvPr/>
        </p:nvCxnSpPr>
        <p:spPr>
          <a:xfrm rot="16200000">
            <a:off x="3204866" y="5612502"/>
            <a:ext cx="70053" cy="0"/>
          </a:xfrm>
          <a:prstGeom prst="line">
            <a:avLst/>
          </a:prstGeom>
          <a:noFill/>
          <a:ln w="19050" cap="sq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5" name="Straight Connector 24">
            <a:extLst>
              <a:ext uri="{FF2B5EF4-FFF2-40B4-BE49-F238E27FC236}">
                <a16:creationId xmlns:a16="http://schemas.microsoft.com/office/drawing/2014/main" id="{FB9178AF-A81D-FC72-5BAA-C4B76B436726}"/>
              </a:ext>
            </a:extLst>
          </p:cNvPr>
          <p:cNvCxnSpPr>
            <a:cxnSpLocks/>
          </p:cNvCxnSpPr>
          <p:nvPr/>
        </p:nvCxnSpPr>
        <p:spPr>
          <a:xfrm rot="16200000">
            <a:off x="3533280" y="5612502"/>
            <a:ext cx="70053" cy="0"/>
          </a:xfrm>
          <a:prstGeom prst="line">
            <a:avLst/>
          </a:prstGeom>
          <a:noFill/>
          <a:ln w="19050" cap="sq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6" name="Straight Connector 25">
            <a:extLst>
              <a:ext uri="{FF2B5EF4-FFF2-40B4-BE49-F238E27FC236}">
                <a16:creationId xmlns:a16="http://schemas.microsoft.com/office/drawing/2014/main" id="{06B39525-2E91-E8CC-D416-0A176827D403}"/>
              </a:ext>
            </a:extLst>
          </p:cNvPr>
          <p:cNvCxnSpPr>
            <a:cxnSpLocks/>
          </p:cNvCxnSpPr>
          <p:nvPr/>
        </p:nvCxnSpPr>
        <p:spPr>
          <a:xfrm rot="16200000">
            <a:off x="3857385" y="5612502"/>
            <a:ext cx="70053" cy="0"/>
          </a:xfrm>
          <a:prstGeom prst="line">
            <a:avLst/>
          </a:prstGeom>
          <a:noFill/>
          <a:ln w="19050" cap="sq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17A144AF-E600-C0EE-CD05-35F8550F37F1}"/>
              </a:ext>
            </a:extLst>
          </p:cNvPr>
          <p:cNvCxnSpPr>
            <a:cxnSpLocks/>
          </p:cNvCxnSpPr>
          <p:nvPr/>
        </p:nvCxnSpPr>
        <p:spPr>
          <a:xfrm rot="16200000">
            <a:off x="4181492" y="5612502"/>
            <a:ext cx="70053" cy="0"/>
          </a:xfrm>
          <a:prstGeom prst="line">
            <a:avLst/>
          </a:prstGeom>
          <a:noFill/>
          <a:ln w="19050" cap="sq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28" name="Straight Connector 27">
            <a:extLst>
              <a:ext uri="{FF2B5EF4-FFF2-40B4-BE49-F238E27FC236}">
                <a16:creationId xmlns:a16="http://schemas.microsoft.com/office/drawing/2014/main" id="{E4CB4377-01E3-91C8-48DF-6F970A2EB0D4}"/>
              </a:ext>
            </a:extLst>
          </p:cNvPr>
          <p:cNvCxnSpPr>
            <a:cxnSpLocks/>
          </p:cNvCxnSpPr>
          <p:nvPr/>
        </p:nvCxnSpPr>
        <p:spPr>
          <a:xfrm rot="16200000">
            <a:off x="4507034" y="5612502"/>
            <a:ext cx="70053" cy="0"/>
          </a:xfrm>
          <a:prstGeom prst="line">
            <a:avLst/>
          </a:prstGeom>
          <a:noFill/>
          <a:ln w="19050" cap="sq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sp>
        <p:nvSpPr>
          <p:cNvPr id="29" name="TextBox 28">
            <a:extLst>
              <a:ext uri="{FF2B5EF4-FFF2-40B4-BE49-F238E27FC236}">
                <a16:creationId xmlns:a16="http://schemas.microsoft.com/office/drawing/2014/main" id="{3300E8C9-EAC6-450B-0C93-FF814210100B}"/>
              </a:ext>
            </a:extLst>
          </p:cNvPr>
          <p:cNvSpPr txBox="1"/>
          <p:nvPr/>
        </p:nvSpPr>
        <p:spPr>
          <a:xfrm rot="16200000">
            <a:off x="687895" y="3999915"/>
            <a:ext cx="996453" cy="18142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Probability, %</a:t>
            </a:r>
            <a:endParaRPr kumimoji="0" lang="en-GB" sz="110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grpSp>
        <p:nvGrpSpPr>
          <p:cNvPr id="30" name="Group 29">
            <a:extLst>
              <a:ext uri="{FF2B5EF4-FFF2-40B4-BE49-F238E27FC236}">
                <a16:creationId xmlns:a16="http://schemas.microsoft.com/office/drawing/2014/main" id="{AB090ABB-B743-245D-E671-31AD5ABC477D}"/>
              </a:ext>
            </a:extLst>
          </p:cNvPr>
          <p:cNvGrpSpPr/>
          <p:nvPr/>
        </p:nvGrpSpPr>
        <p:grpSpPr>
          <a:xfrm>
            <a:off x="1342104" y="2904085"/>
            <a:ext cx="207748" cy="161583"/>
            <a:chOff x="1573882" y="1165710"/>
            <a:chExt cx="459436" cy="191627"/>
          </a:xfrm>
        </p:grpSpPr>
        <p:cxnSp>
          <p:nvCxnSpPr>
            <p:cNvPr id="868" name="Straight Connector 867">
              <a:extLst>
                <a:ext uri="{FF2B5EF4-FFF2-40B4-BE49-F238E27FC236}">
                  <a16:creationId xmlns:a16="http://schemas.microsoft.com/office/drawing/2014/main" id="{5A0199FD-8CB2-4D84-B6C5-10CDB49BFD96}"/>
                </a:ext>
              </a:extLst>
            </p:cNvPr>
            <p:cNvCxnSpPr>
              <a:cxnSpLocks/>
            </p:cNvCxnSpPr>
            <p:nvPr/>
          </p:nvCxnSpPr>
          <p:spPr>
            <a:xfrm>
              <a:off x="1950240" y="1261524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69" name="TextBox 868">
              <a:extLst>
                <a:ext uri="{FF2B5EF4-FFF2-40B4-BE49-F238E27FC236}">
                  <a16:creationId xmlns:a16="http://schemas.microsoft.com/office/drawing/2014/main" id="{859FC390-F5A6-E512-D6A6-A364515F0CB8}"/>
                </a:ext>
              </a:extLst>
            </p:cNvPr>
            <p:cNvSpPr txBox="1"/>
            <p:nvPr/>
          </p:nvSpPr>
          <p:spPr>
            <a:xfrm>
              <a:off x="1573882" y="1165710"/>
              <a:ext cx="333236" cy="19162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90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1" name="Group 30">
            <a:extLst>
              <a:ext uri="{FF2B5EF4-FFF2-40B4-BE49-F238E27FC236}">
                <a16:creationId xmlns:a16="http://schemas.microsoft.com/office/drawing/2014/main" id="{86845452-46CB-CBEE-4D3C-EE1C8A6FC395}"/>
              </a:ext>
            </a:extLst>
          </p:cNvPr>
          <p:cNvGrpSpPr/>
          <p:nvPr/>
        </p:nvGrpSpPr>
        <p:grpSpPr>
          <a:xfrm>
            <a:off x="1342104" y="3182515"/>
            <a:ext cx="207748" cy="161583"/>
            <a:chOff x="1573882" y="1165710"/>
            <a:chExt cx="459436" cy="191627"/>
          </a:xfrm>
        </p:grpSpPr>
        <p:cxnSp>
          <p:nvCxnSpPr>
            <p:cNvPr id="866" name="Straight Connector 865">
              <a:extLst>
                <a:ext uri="{FF2B5EF4-FFF2-40B4-BE49-F238E27FC236}">
                  <a16:creationId xmlns:a16="http://schemas.microsoft.com/office/drawing/2014/main" id="{C680653E-A0D9-5134-6DA2-B1A857A34A89}"/>
                </a:ext>
              </a:extLst>
            </p:cNvPr>
            <p:cNvCxnSpPr>
              <a:cxnSpLocks/>
            </p:cNvCxnSpPr>
            <p:nvPr/>
          </p:nvCxnSpPr>
          <p:spPr>
            <a:xfrm>
              <a:off x="1950240" y="1261524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67" name="TextBox 866">
              <a:extLst>
                <a:ext uri="{FF2B5EF4-FFF2-40B4-BE49-F238E27FC236}">
                  <a16:creationId xmlns:a16="http://schemas.microsoft.com/office/drawing/2014/main" id="{0B48B3DD-41E7-0311-5DAB-1E516CE90EAB}"/>
                </a:ext>
              </a:extLst>
            </p:cNvPr>
            <p:cNvSpPr txBox="1"/>
            <p:nvPr/>
          </p:nvSpPr>
          <p:spPr>
            <a:xfrm>
              <a:off x="1573882" y="1165710"/>
              <a:ext cx="333236" cy="19162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80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grpSp>
        <p:nvGrpSpPr>
          <p:cNvPr id="32" name="Group 31">
            <a:extLst>
              <a:ext uri="{FF2B5EF4-FFF2-40B4-BE49-F238E27FC236}">
                <a16:creationId xmlns:a16="http://schemas.microsoft.com/office/drawing/2014/main" id="{A15F7BCB-58B7-CE5C-8D78-9149F1F425A1}"/>
              </a:ext>
            </a:extLst>
          </p:cNvPr>
          <p:cNvGrpSpPr/>
          <p:nvPr/>
        </p:nvGrpSpPr>
        <p:grpSpPr>
          <a:xfrm>
            <a:off x="1342104" y="4550195"/>
            <a:ext cx="207748" cy="161583"/>
            <a:chOff x="1573882" y="1165710"/>
            <a:chExt cx="459436" cy="191627"/>
          </a:xfrm>
        </p:grpSpPr>
        <p:cxnSp>
          <p:nvCxnSpPr>
            <p:cNvPr id="864" name="Straight Connector 863">
              <a:extLst>
                <a:ext uri="{FF2B5EF4-FFF2-40B4-BE49-F238E27FC236}">
                  <a16:creationId xmlns:a16="http://schemas.microsoft.com/office/drawing/2014/main" id="{7AA4591F-97DA-CEF6-83BB-83BC575D3086}"/>
                </a:ext>
              </a:extLst>
            </p:cNvPr>
            <p:cNvCxnSpPr>
              <a:cxnSpLocks/>
            </p:cNvCxnSpPr>
            <p:nvPr/>
          </p:nvCxnSpPr>
          <p:spPr>
            <a:xfrm>
              <a:off x="1950240" y="1261524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865" name="TextBox 864">
              <a:extLst>
                <a:ext uri="{FF2B5EF4-FFF2-40B4-BE49-F238E27FC236}">
                  <a16:creationId xmlns:a16="http://schemas.microsoft.com/office/drawing/2014/main" id="{BBB49227-9F77-9AD4-B154-DF97F0B9D0D2}"/>
                </a:ext>
              </a:extLst>
            </p:cNvPr>
            <p:cNvSpPr txBox="1"/>
            <p:nvPr/>
          </p:nvSpPr>
          <p:spPr>
            <a:xfrm>
              <a:off x="1573882" y="1165710"/>
              <a:ext cx="333236" cy="191627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30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6EFF8E93-880D-9A2C-7B12-791CE6BBB734}"/>
              </a:ext>
            </a:extLst>
          </p:cNvPr>
          <p:cNvCxnSpPr>
            <a:cxnSpLocks/>
          </p:cNvCxnSpPr>
          <p:nvPr/>
        </p:nvCxnSpPr>
        <p:spPr>
          <a:xfrm rot="16200000">
            <a:off x="4832931" y="5612502"/>
            <a:ext cx="70053" cy="0"/>
          </a:xfrm>
          <a:prstGeom prst="line">
            <a:avLst/>
          </a:prstGeom>
          <a:noFill/>
          <a:ln w="19050" cap="sq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7213E8D1-4C4E-0880-76D2-00D8D8F8F6F7}"/>
              </a:ext>
            </a:extLst>
          </p:cNvPr>
          <p:cNvCxnSpPr>
            <a:cxnSpLocks/>
          </p:cNvCxnSpPr>
          <p:nvPr/>
        </p:nvCxnSpPr>
        <p:spPr>
          <a:xfrm rot="16200000">
            <a:off x="5160264" y="5612502"/>
            <a:ext cx="70053" cy="0"/>
          </a:xfrm>
          <a:prstGeom prst="line">
            <a:avLst/>
          </a:prstGeom>
          <a:noFill/>
          <a:ln w="19050" cap="sq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cxnSp>
        <p:nvCxnSpPr>
          <p:cNvPr id="36" name="Straight Connector 35">
            <a:extLst>
              <a:ext uri="{FF2B5EF4-FFF2-40B4-BE49-F238E27FC236}">
                <a16:creationId xmlns:a16="http://schemas.microsoft.com/office/drawing/2014/main" id="{B9EF07DB-0D1E-82D2-BD01-7C639343EB3D}"/>
              </a:ext>
            </a:extLst>
          </p:cNvPr>
          <p:cNvCxnSpPr>
            <a:cxnSpLocks/>
          </p:cNvCxnSpPr>
          <p:nvPr/>
        </p:nvCxnSpPr>
        <p:spPr>
          <a:xfrm rot="16200000">
            <a:off x="5483290" y="5612502"/>
            <a:ext cx="70053" cy="0"/>
          </a:xfrm>
          <a:prstGeom prst="line">
            <a:avLst/>
          </a:prstGeom>
          <a:noFill/>
          <a:ln w="19050" cap="sq" cmpd="sng" algn="ctr">
            <a:solidFill>
              <a:sysClr val="windowText" lastClr="000000"/>
            </a:solidFill>
            <a:prstDash val="solid"/>
            <a:miter lim="800000"/>
          </a:ln>
          <a:effectLst/>
        </p:spPr>
      </p:cxnSp>
      <p:grpSp>
        <p:nvGrpSpPr>
          <p:cNvPr id="887" name="Group 886">
            <a:extLst>
              <a:ext uri="{FF2B5EF4-FFF2-40B4-BE49-F238E27FC236}">
                <a16:creationId xmlns:a16="http://schemas.microsoft.com/office/drawing/2014/main" id="{5B1AD7CD-1AD5-E8A8-EE9B-50B341B25388}"/>
              </a:ext>
            </a:extLst>
          </p:cNvPr>
          <p:cNvGrpSpPr/>
          <p:nvPr/>
        </p:nvGrpSpPr>
        <p:grpSpPr>
          <a:xfrm>
            <a:off x="1573454" y="5577475"/>
            <a:ext cx="75342" cy="260828"/>
            <a:chOff x="1573454" y="5577475"/>
            <a:chExt cx="75342" cy="260828"/>
          </a:xfrm>
        </p:grpSpPr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594F9A07-4D8C-5BAF-9286-7871F17861C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1576099" y="5612502"/>
              <a:ext cx="70053" cy="0"/>
            </a:xfrm>
            <a:prstGeom prst="line">
              <a:avLst/>
            </a:prstGeom>
            <a:noFill/>
            <a:ln w="19050" cap="sq" cmpd="sng" algn="ctr">
              <a:solidFill>
                <a:sysClr val="windowText" lastClr="000000"/>
              </a:solidFill>
              <a:prstDash val="solid"/>
              <a:miter lim="800000"/>
            </a:ln>
            <a:effectLst/>
          </p:spPr>
        </p:cxnSp>
        <p:sp>
          <p:nvSpPr>
            <p:cNvPr id="38" name="TextBox 37">
              <a:extLst>
                <a:ext uri="{FF2B5EF4-FFF2-40B4-BE49-F238E27FC236}">
                  <a16:creationId xmlns:a16="http://schemas.microsoft.com/office/drawing/2014/main" id="{05BFC09B-C600-AA1E-5EAE-F38FEE4950E8}"/>
                </a:ext>
              </a:extLst>
            </p:cNvPr>
            <p:cNvSpPr txBox="1"/>
            <p:nvPr/>
          </p:nvSpPr>
          <p:spPr>
            <a:xfrm>
              <a:off x="1573454" y="5676720"/>
              <a:ext cx="75342" cy="161583"/>
            </a:xfrm>
            <a:prstGeom prst="rect">
              <a:avLst/>
            </a:prstGeom>
            <a:noFill/>
          </p:spPr>
          <p:txBody>
            <a:bodyPr wrap="none" lIns="0" tIns="0" rIns="0" bIns="0" rtlCol="0" anchor="ctr">
              <a:spAutoFit/>
            </a:bodyPr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050" b="0" i="0" u="none" strike="noStrike" kern="0" cap="none" spc="0" normalizeH="0" baseline="0" noProof="0" dirty="0">
                  <a:ln>
                    <a:noFill/>
                  </a:ln>
                  <a:solidFill>
                    <a:prstClr val="black"/>
                  </a:solidFill>
                  <a:effectLst/>
                  <a:uLnTx/>
                  <a:uFillTx/>
                  <a:ea typeface="+mn-ea"/>
                  <a:cs typeface="+mn-cs"/>
                </a:rPr>
                <a:t>0</a:t>
              </a:r>
              <a:endParaRPr kumimoji="0" lang="en-GB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endParaRPr>
            </a:p>
          </p:txBody>
        </p:sp>
      </p:grpSp>
      <p:sp>
        <p:nvSpPr>
          <p:cNvPr id="39" name="TextBox 38">
            <a:extLst>
              <a:ext uri="{FF2B5EF4-FFF2-40B4-BE49-F238E27FC236}">
                <a16:creationId xmlns:a16="http://schemas.microsoft.com/office/drawing/2014/main" id="{35F39989-4D37-DE6A-597E-58570A04F15E}"/>
              </a:ext>
            </a:extLst>
          </p:cNvPr>
          <p:cNvSpPr txBox="1"/>
          <p:nvPr/>
        </p:nvSpPr>
        <p:spPr>
          <a:xfrm>
            <a:off x="1897918" y="5676720"/>
            <a:ext cx="75342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7EA42075-5546-18D9-1322-1CB5789A0F07}"/>
              </a:ext>
            </a:extLst>
          </p:cNvPr>
          <p:cNvSpPr txBox="1"/>
          <p:nvPr/>
        </p:nvSpPr>
        <p:spPr>
          <a:xfrm>
            <a:off x="2222382" y="5676720"/>
            <a:ext cx="75342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6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775A4BDE-D4DE-6150-E33D-23EB51FD35DD}"/>
              </a:ext>
            </a:extLst>
          </p:cNvPr>
          <p:cNvSpPr txBox="1"/>
          <p:nvPr/>
        </p:nvSpPr>
        <p:spPr>
          <a:xfrm>
            <a:off x="2553307" y="5676720"/>
            <a:ext cx="75342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9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DDADFF4-1688-4CCE-FBDC-3D0E22A03B42}"/>
              </a:ext>
            </a:extLst>
          </p:cNvPr>
          <p:cNvSpPr txBox="1"/>
          <p:nvPr/>
        </p:nvSpPr>
        <p:spPr>
          <a:xfrm>
            <a:off x="2836139" y="5676720"/>
            <a:ext cx="150683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12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25FF3B38-AF65-341F-3464-7276E91CD305}"/>
              </a:ext>
            </a:extLst>
          </p:cNvPr>
          <p:cNvSpPr txBox="1"/>
          <p:nvPr/>
        </p:nvSpPr>
        <p:spPr>
          <a:xfrm>
            <a:off x="3164553" y="5676720"/>
            <a:ext cx="150683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15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143982D3-6550-3883-080E-302BCC1B26E5}"/>
              </a:ext>
            </a:extLst>
          </p:cNvPr>
          <p:cNvSpPr txBox="1"/>
          <p:nvPr/>
        </p:nvSpPr>
        <p:spPr>
          <a:xfrm>
            <a:off x="3492965" y="5676720"/>
            <a:ext cx="150683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18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DBA5A8B7-1162-B8D3-ED0C-5250C75ABDBC}"/>
              </a:ext>
            </a:extLst>
          </p:cNvPr>
          <p:cNvSpPr txBox="1"/>
          <p:nvPr/>
        </p:nvSpPr>
        <p:spPr>
          <a:xfrm>
            <a:off x="3817072" y="5676720"/>
            <a:ext cx="150683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21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DC33C235-31A7-D230-99C6-FDB071CE03E8}"/>
              </a:ext>
            </a:extLst>
          </p:cNvPr>
          <p:cNvSpPr txBox="1"/>
          <p:nvPr/>
        </p:nvSpPr>
        <p:spPr>
          <a:xfrm>
            <a:off x="4141177" y="5676720"/>
            <a:ext cx="150683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24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731293EF-DB70-CF85-ECDD-3A5B9FF85657}"/>
              </a:ext>
            </a:extLst>
          </p:cNvPr>
          <p:cNvSpPr txBox="1"/>
          <p:nvPr/>
        </p:nvSpPr>
        <p:spPr>
          <a:xfrm>
            <a:off x="4466720" y="5676720"/>
            <a:ext cx="150683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27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7E4D27B6-B5D0-CB61-7117-DEE5DE91A4CA}"/>
              </a:ext>
            </a:extLst>
          </p:cNvPr>
          <p:cNvSpPr txBox="1"/>
          <p:nvPr/>
        </p:nvSpPr>
        <p:spPr>
          <a:xfrm>
            <a:off x="4792616" y="5676720"/>
            <a:ext cx="150683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30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A20985A9-BF8F-4B94-73B1-C96A84095B86}"/>
              </a:ext>
            </a:extLst>
          </p:cNvPr>
          <p:cNvSpPr txBox="1"/>
          <p:nvPr/>
        </p:nvSpPr>
        <p:spPr>
          <a:xfrm>
            <a:off x="5119950" y="5676720"/>
            <a:ext cx="150683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33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4AF27999-4FB8-1356-2654-1B957638ADD4}"/>
              </a:ext>
            </a:extLst>
          </p:cNvPr>
          <p:cNvSpPr txBox="1"/>
          <p:nvPr/>
        </p:nvSpPr>
        <p:spPr>
          <a:xfrm>
            <a:off x="5442976" y="5676720"/>
            <a:ext cx="150683" cy="161583"/>
          </a:xfrm>
          <a:prstGeom prst="rect">
            <a:avLst/>
          </a:prstGeom>
          <a:noFill/>
        </p:spPr>
        <p:txBody>
          <a:bodyPr wrap="non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050" b="0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36</a:t>
            </a:r>
            <a:endParaRPr kumimoji="0" lang="en-GB" sz="1050" b="0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sp>
        <p:nvSpPr>
          <p:cNvPr id="52" name="Freeform: Shape 51">
            <a:extLst>
              <a:ext uri="{FF2B5EF4-FFF2-40B4-BE49-F238E27FC236}">
                <a16:creationId xmlns:a16="http://schemas.microsoft.com/office/drawing/2014/main" id="{03DD50B3-DF29-1C00-F3A7-5DD87D49D86E}"/>
              </a:ext>
            </a:extLst>
          </p:cNvPr>
          <p:cNvSpPr/>
          <p:nvPr/>
        </p:nvSpPr>
        <p:spPr>
          <a:xfrm>
            <a:off x="1625956" y="2707788"/>
            <a:ext cx="3915302" cy="1501428"/>
          </a:xfrm>
          <a:custGeom>
            <a:avLst/>
            <a:gdLst>
              <a:gd name="connsiteX0" fmla="*/ 0 w 7348823"/>
              <a:gd name="connsiteY0" fmla="*/ 0 h 1505902"/>
              <a:gd name="connsiteX1" fmla="*/ 0 w 7348823"/>
              <a:gd name="connsiteY1" fmla="*/ 19622 h 1505902"/>
              <a:gd name="connsiteX2" fmla="*/ 48578 w 7348823"/>
              <a:gd name="connsiteY2" fmla="*/ 19622 h 1505902"/>
              <a:gd name="connsiteX3" fmla="*/ 48578 w 7348823"/>
              <a:gd name="connsiteY3" fmla="*/ 46958 h 1505902"/>
              <a:gd name="connsiteX4" fmla="*/ 76391 w 7348823"/>
              <a:gd name="connsiteY4" fmla="*/ 46958 h 1505902"/>
              <a:gd name="connsiteX5" fmla="*/ 76391 w 7348823"/>
              <a:gd name="connsiteY5" fmla="*/ 113538 h 1505902"/>
              <a:gd name="connsiteX6" fmla="*/ 99917 w 7348823"/>
              <a:gd name="connsiteY6" fmla="*/ 113538 h 1505902"/>
              <a:gd name="connsiteX7" fmla="*/ 99917 w 7348823"/>
              <a:gd name="connsiteY7" fmla="*/ 130493 h 1505902"/>
              <a:gd name="connsiteX8" fmla="*/ 110776 w 7348823"/>
              <a:gd name="connsiteY8" fmla="*/ 130493 h 1505902"/>
              <a:gd name="connsiteX9" fmla="*/ 110776 w 7348823"/>
              <a:gd name="connsiteY9" fmla="*/ 147447 h 1505902"/>
              <a:gd name="connsiteX10" fmla="*/ 124492 w 7348823"/>
              <a:gd name="connsiteY10" fmla="*/ 147447 h 1505902"/>
              <a:gd name="connsiteX11" fmla="*/ 124492 w 7348823"/>
              <a:gd name="connsiteY11" fmla="*/ 160496 h 1505902"/>
              <a:gd name="connsiteX12" fmla="*/ 153353 w 7348823"/>
              <a:gd name="connsiteY12" fmla="*/ 160496 h 1505902"/>
              <a:gd name="connsiteX13" fmla="*/ 153353 w 7348823"/>
              <a:gd name="connsiteY13" fmla="*/ 182880 h 1505902"/>
              <a:gd name="connsiteX14" fmla="*/ 163259 w 7348823"/>
              <a:gd name="connsiteY14" fmla="*/ 182880 h 1505902"/>
              <a:gd name="connsiteX15" fmla="*/ 163259 w 7348823"/>
              <a:gd name="connsiteY15" fmla="*/ 255556 h 1505902"/>
              <a:gd name="connsiteX16" fmla="*/ 169736 w 7348823"/>
              <a:gd name="connsiteY16" fmla="*/ 255556 h 1505902"/>
              <a:gd name="connsiteX17" fmla="*/ 169736 w 7348823"/>
              <a:gd name="connsiteY17" fmla="*/ 371856 h 1505902"/>
              <a:gd name="connsiteX18" fmla="*/ 182309 w 7348823"/>
              <a:gd name="connsiteY18" fmla="*/ 371856 h 1505902"/>
              <a:gd name="connsiteX19" fmla="*/ 182309 w 7348823"/>
              <a:gd name="connsiteY19" fmla="*/ 421005 h 1505902"/>
              <a:gd name="connsiteX20" fmla="*/ 189929 w 7348823"/>
              <a:gd name="connsiteY20" fmla="*/ 421005 h 1505902"/>
              <a:gd name="connsiteX21" fmla="*/ 189929 w 7348823"/>
              <a:gd name="connsiteY21" fmla="*/ 466820 h 1505902"/>
              <a:gd name="connsiteX22" fmla="*/ 215646 w 7348823"/>
              <a:gd name="connsiteY22" fmla="*/ 466820 h 1505902"/>
              <a:gd name="connsiteX23" fmla="*/ 215646 w 7348823"/>
              <a:gd name="connsiteY23" fmla="*/ 514922 h 1505902"/>
              <a:gd name="connsiteX24" fmla="*/ 240221 w 7348823"/>
              <a:gd name="connsiteY24" fmla="*/ 514922 h 1505902"/>
              <a:gd name="connsiteX25" fmla="*/ 240221 w 7348823"/>
              <a:gd name="connsiteY25" fmla="*/ 541687 h 1505902"/>
              <a:gd name="connsiteX26" fmla="*/ 325946 w 7348823"/>
              <a:gd name="connsiteY26" fmla="*/ 541687 h 1505902"/>
              <a:gd name="connsiteX27" fmla="*/ 325946 w 7348823"/>
              <a:gd name="connsiteY27" fmla="*/ 564071 h 1505902"/>
              <a:gd name="connsiteX28" fmla="*/ 352711 w 7348823"/>
              <a:gd name="connsiteY28" fmla="*/ 564071 h 1505902"/>
              <a:gd name="connsiteX29" fmla="*/ 352711 w 7348823"/>
              <a:gd name="connsiteY29" fmla="*/ 607695 h 1505902"/>
              <a:gd name="connsiteX30" fmla="*/ 365284 w 7348823"/>
              <a:gd name="connsiteY30" fmla="*/ 607695 h 1505902"/>
              <a:gd name="connsiteX31" fmla="*/ 365284 w 7348823"/>
              <a:gd name="connsiteY31" fmla="*/ 621887 h 1505902"/>
              <a:gd name="connsiteX32" fmla="*/ 371761 w 7348823"/>
              <a:gd name="connsiteY32" fmla="*/ 621887 h 1505902"/>
              <a:gd name="connsiteX33" fmla="*/ 371761 w 7348823"/>
              <a:gd name="connsiteY33" fmla="*/ 636651 h 1505902"/>
              <a:gd name="connsiteX34" fmla="*/ 404051 w 7348823"/>
              <a:gd name="connsiteY34" fmla="*/ 636651 h 1505902"/>
              <a:gd name="connsiteX35" fmla="*/ 404051 w 7348823"/>
              <a:gd name="connsiteY35" fmla="*/ 666655 h 1505902"/>
              <a:gd name="connsiteX36" fmla="*/ 426434 w 7348823"/>
              <a:gd name="connsiteY36" fmla="*/ 666655 h 1505902"/>
              <a:gd name="connsiteX37" fmla="*/ 426434 w 7348823"/>
              <a:gd name="connsiteY37" fmla="*/ 689038 h 1505902"/>
              <a:gd name="connsiteX38" fmla="*/ 450437 w 7348823"/>
              <a:gd name="connsiteY38" fmla="*/ 689038 h 1505902"/>
              <a:gd name="connsiteX39" fmla="*/ 450437 w 7348823"/>
              <a:gd name="connsiteY39" fmla="*/ 715328 h 1505902"/>
              <a:gd name="connsiteX40" fmla="*/ 495776 w 7348823"/>
              <a:gd name="connsiteY40" fmla="*/ 715328 h 1505902"/>
              <a:gd name="connsiteX41" fmla="*/ 495776 w 7348823"/>
              <a:gd name="connsiteY41" fmla="*/ 743140 h 1505902"/>
              <a:gd name="connsiteX42" fmla="*/ 669417 w 7348823"/>
              <a:gd name="connsiteY42" fmla="*/ 743140 h 1505902"/>
              <a:gd name="connsiteX43" fmla="*/ 669417 w 7348823"/>
              <a:gd name="connsiteY43" fmla="*/ 770954 h 1505902"/>
              <a:gd name="connsiteX44" fmla="*/ 686848 w 7348823"/>
              <a:gd name="connsiteY44" fmla="*/ 770954 h 1505902"/>
              <a:gd name="connsiteX45" fmla="*/ 686848 w 7348823"/>
              <a:gd name="connsiteY45" fmla="*/ 791147 h 1505902"/>
              <a:gd name="connsiteX46" fmla="*/ 709232 w 7348823"/>
              <a:gd name="connsiteY46" fmla="*/ 791147 h 1505902"/>
              <a:gd name="connsiteX47" fmla="*/ 709232 w 7348823"/>
              <a:gd name="connsiteY47" fmla="*/ 846296 h 1505902"/>
              <a:gd name="connsiteX48" fmla="*/ 733235 w 7348823"/>
              <a:gd name="connsiteY48" fmla="*/ 846296 h 1505902"/>
              <a:gd name="connsiteX49" fmla="*/ 733235 w 7348823"/>
              <a:gd name="connsiteY49" fmla="*/ 875824 h 1505902"/>
              <a:gd name="connsiteX50" fmla="*/ 823913 w 7348823"/>
              <a:gd name="connsiteY50" fmla="*/ 875824 h 1505902"/>
              <a:gd name="connsiteX51" fmla="*/ 823913 w 7348823"/>
              <a:gd name="connsiteY51" fmla="*/ 898208 h 1505902"/>
              <a:gd name="connsiteX52" fmla="*/ 848487 w 7348823"/>
              <a:gd name="connsiteY52" fmla="*/ 898208 h 1505902"/>
              <a:gd name="connsiteX53" fmla="*/ 848487 w 7348823"/>
              <a:gd name="connsiteY53" fmla="*/ 923830 h 1505902"/>
              <a:gd name="connsiteX54" fmla="*/ 911828 w 7348823"/>
              <a:gd name="connsiteY54" fmla="*/ 923830 h 1505902"/>
              <a:gd name="connsiteX55" fmla="*/ 911828 w 7348823"/>
              <a:gd name="connsiteY55" fmla="*/ 952214 h 1505902"/>
              <a:gd name="connsiteX56" fmla="*/ 971836 w 7348823"/>
              <a:gd name="connsiteY56" fmla="*/ 952214 h 1505902"/>
              <a:gd name="connsiteX57" fmla="*/ 971836 w 7348823"/>
              <a:gd name="connsiteY57" fmla="*/ 978980 h 1505902"/>
              <a:gd name="connsiteX58" fmla="*/ 1028129 w 7348823"/>
              <a:gd name="connsiteY58" fmla="*/ 978980 h 1505902"/>
              <a:gd name="connsiteX59" fmla="*/ 1028129 w 7348823"/>
              <a:gd name="connsiteY59" fmla="*/ 1003554 h 1505902"/>
              <a:gd name="connsiteX60" fmla="*/ 1493901 w 7348823"/>
              <a:gd name="connsiteY60" fmla="*/ 1003554 h 1505902"/>
              <a:gd name="connsiteX61" fmla="*/ 1535335 w 7348823"/>
              <a:gd name="connsiteY61" fmla="*/ 1003554 h 1505902"/>
              <a:gd name="connsiteX62" fmla="*/ 1535335 w 7348823"/>
              <a:gd name="connsiteY62" fmla="*/ 1028129 h 1505902"/>
              <a:gd name="connsiteX63" fmla="*/ 1728692 w 7348823"/>
              <a:gd name="connsiteY63" fmla="*/ 1028129 h 1505902"/>
              <a:gd name="connsiteX64" fmla="*/ 1728692 w 7348823"/>
              <a:gd name="connsiteY64" fmla="*/ 1056513 h 1505902"/>
              <a:gd name="connsiteX65" fmla="*/ 1871186 w 7348823"/>
              <a:gd name="connsiteY65" fmla="*/ 1056513 h 1505902"/>
              <a:gd name="connsiteX66" fmla="*/ 1871186 w 7348823"/>
              <a:gd name="connsiteY66" fmla="*/ 1086041 h 1505902"/>
              <a:gd name="connsiteX67" fmla="*/ 1962341 w 7348823"/>
              <a:gd name="connsiteY67" fmla="*/ 1086041 h 1505902"/>
              <a:gd name="connsiteX68" fmla="*/ 1962341 w 7348823"/>
              <a:gd name="connsiteY68" fmla="*/ 1111187 h 1505902"/>
              <a:gd name="connsiteX69" fmla="*/ 2000536 w 7348823"/>
              <a:gd name="connsiteY69" fmla="*/ 1111187 h 1505902"/>
              <a:gd name="connsiteX70" fmla="*/ 2000536 w 7348823"/>
              <a:gd name="connsiteY70" fmla="*/ 1141762 h 1505902"/>
              <a:gd name="connsiteX71" fmla="*/ 2050828 w 7348823"/>
              <a:gd name="connsiteY71" fmla="*/ 1141762 h 1505902"/>
              <a:gd name="connsiteX72" fmla="*/ 2050828 w 7348823"/>
              <a:gd name="connsiteY72" fmla="*/ 1163003 h 1505902"/>
              <a:gd name="connsiteX73" fmla="*/ 2101025 w 7348823"/>
              <a:gd name="connsiteY73" fmla="*/ 1163003 h 1505902"/>
              <a:gd name="connsiteX74" fmla="*/ 2101025 w 7348823"/>
              <a:gd name="connsiteY74" fmla="*/ 1190911 h 1505902"/>
              <a:gd name="connsiteX75" fmla="*/ 2133791 w 7348823"/>
              <a:gd name="connsiteY75" fmla="*/ 1190911 h 1505902"/>
              <a:gd name="connsiteX76" fmla="*/ 2133791 w 7348823"/>
              <a:gd name="connsiteY76" fmla="*/ 1223582 h 1505902"/>
              <a:gd name="connsiteX77" fmla="*/ 2458117 w 7348823"/>
              <a:gd name="connsiteY77" fmla="*/ 1223582 h 1505902"/>
              <a:gd name="connsiteX78" fmla="*/ 2458117 w 7348823"/>
              <a:gd name="connsiteY78" fmla="*/ 1248728 h 1505902"/>
              <a:gd name="connsiteX79" fmla="*/ 2626900 w 7348823"/>
              <a:gd name="connsiteY79" fmla="*/ 1248728 h 1505902"/>
              <a:gd name="connsiteX80" fmla="*/ 2626900 w 7348823"/>
              <a:gd name="connsiteY80" fmla="*/ 1275493 h 1505902"/>
              <a:gd name="connsiteX81" fmla="*/ 2679859 w 7348823"/>
              <a:gd name="connsiteY81" fmla="*/ 1275493 h 1505902"/>
              <a:gd name="connsiteX82" fmla="*/ 2679859 w 7348823"/>
              <a:gd name="connsiteY82" fmla="*/ 1303877 h 1505902"/>
              <a:gd name="connsiteX83" fmla="*/ 2679859 w 7348823"/>
              <a:gd name="connsiteY83" fmla="*/ 1309307 h 1505902"/>
              <a:gd name="connsiteX84" fmla="*/ 2701671 w 7348823"/>
              <a:gd name="connsiteY84" fmla="*/ 1309307 h 1505902"/>
              <a:gd name="connsiteX85" fmla="*/ 2701671 w 7348823"/>
              <a:gd name="connsiteY85" fmla="*/ 1333405 h 1505902"/>
              <a:gd name="connsiteX86" fmla="*/ 2802160 w 7348823"/>
              <a:gd name="connsiteY86" fmla="*/ 1333405 h 1505902"/>
              <a:gd name="connsiteX87" fmla="*/ 2802160 w 7348823"/>
              <a:gd name="connsiteY87" fmla="*/ 1369981 h 1505902"/>
              <a:gd name="connsiteX88" fmla="*/ 3123724 w 7348823"/>
              <a:gd name="connsiteY88" fmla="*/ 1369981 h 1505902"/>
              <a:gd name="connsiteX89" fmla="*/ 3493389 w 7348823"/>
              <a:gd name="connsiteY89" fmla="*/ 1369981 h 1505902"/>
              <a:gd name="connsiteX90" fmla="*/ 3493389 w 7348823"/>
              <a:gd name="connsiteY90" fmla="*/ 1398937 h 1505902"/>
              <a:gd name="connsiteX91" fmla="*/ 3558349 w 7348823"/>
              <a:gd name="connsiteY91" fmla="*/ 1398937 h 1505902"/>
              <a:gd name="connsiteX92" fmla="*/ 3558349 w 7348823"/>
              <a:gd name="connsiteY92" fmla="*/ 1428369 h 1505902"/>
              <a:gd name="connsiteX93" fmla="*/ 3747802 w 7348823"/>
              <a:gd name="connsiteY93" fmla="*/ 1428369 h 1505902"/>
              <a:gd name="connsiteX94" fmla="*/ 4483894 w 7348823"/>
              <a:gd name="connsiteY94" fmla="*/ 1428369 h 1505902"/>
              <a:gd name="connsiteX95" fmla="*/ 4969859 w 7348823"/>
              <a:gd name="connsiteY95" fmla="*/ 1428369 h 1505902"/>
              <a:gd name="connsiteX96" fmla="*/ 5288185 w 7348823"/>
              <a:gd name="connsiteY96" fmla="*/ 1428369 h 1505902"/>
              <a:gd name="connsiteX97" fmla="*/ 5288185 w 7348823"/>
              <a:gd name="connsiteY97" fmla="*/ 1464469 h 1505902"/>
              <a:gd name="connsiteX98" fmla="*/ 5537168 w 7348823"/>
              <a:gd name="connsiteY98" fmla="*/ 1464469 h 1505902"/>
              <a:gd name="connsiteX99" fmla="*/ 5537168 w 7348823"/>
              <a:gd name="connsiteY99" fmla="*/ 1505903 h 1505902"/>
              <a:gd name="connsiteX100" fmla="*/ 6066759 w 7348823"/>
              <a:gd name="connsiteY100" fmla="*/ 1505903 h 1505902"/>
              <a:gd name="connsiteX101" fmla="*/ 6574060 w 7348823"/>
              <a:gd name="connsiteY101" fmla="*/ 1505903 h 1505902"/>
              <a:gd name="connsiteX102" fmla="*/ 7048501 w 7348823"/>
              <a:gd name="connsiteY102" fmla="*/ 1505903 h 1505902"/>
              <a:gd name="connsiteX103" fmla="*/ 7348823 w 7348823"/>
              <a:gd name="connsiteY103" fmla="*/ 1505903 h 15059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</a:cxnLst>
            <a:rect l="l" t="t" r="r" b="b"/>
            <a:pathLst>
              <a:path w="7348823" h="1505902">
                <a:moveTo>
                  <a:pt x="0" y="0"/>
                </a:moveTo>
                <a:lnTo>
                  <a:pt x="0" y="19622"/>
                </a:lnTo>
                <a:lnTo>
                  <a:pt x="48578" y="19622"/>
                </a:lnTo>
                <a:lnTo>
                  <a:pt x="48578" y="46958"/>
                </a:lnTo>
                <a:lnTo>
                  <a:pt x="76391" y="46958"/>
                </a:lnTo>
                <a:lnTo>
                  <a:pt x="76391" y="113538"/>
                </a:lnTo>
                <a:lnTo>
                  <a:pt x="99917" y="113538"/>
                </a:lnTo>
                <a:lnTo>
                  <a:pt x="99917" y="130493"/>
                </a:lnTo>
                <a:lnTo>
                  <a:pt x="110776" y="130493"/>
                </a:lnTo>
                <a:lnTo>
                  <a:pt x="110776" y="147447"/>
                </a:lnTo>
                <a:lnTo>
                  <a:pt x="124492" y="147447"/>
                </a:lnTo>
                <a:lnTo>
                  <a:pt x="124492" y="160496"/>
                </a:lnTo>
                <a:lnTo>
                  <a:pt x="153353" y="160496"/>
                </a:lnTo>
                <a:lnTo>
                  <a:pt x="153353" y="182880"/>
                </a:lnTo>
                <a:lnTo>
                  <a:pt x="163259" y="182880"/>
                </a:lnTo>
                <a:lnTo>
                  <a:pt x="163259" y="255556"/>
                </a:lnTo>
                <a:lnTo>
                  <a:pt x="169736" y="255556"/>
                </a:lnTo>
                <a:lnTo>
                  <a:pt x="169736" y="371856"/>
                </a:lnTo>
                <a:lnTo>
                  <a:pt x="182309" y="371856"/>
                </a:lnTo>
                <a:lnTo>
                  <a:pt x="182309" y="421005"/>
                </a:lnTo>
                <a:lnTo>
                  <a:pt x="189929" y="421005"/>
                </a:lnTo>
                <a:lnTo>
                  <a:pt x="189929" y="466820"/>
                </a:lnTo>
                <a:lnTo>
                  <a:pt x="215646" y="466820"/>
                </a:lnTo>
                <a:lnTo>
                  <a:pt x="215646" y="514922"/>
                </a:lnTo>
                <a:lnTo>
                  <a:pt x="240221" y="514922"/>
                </a:lnTo>
                <a:lnTo>
                  <a:pt x="240221" y="541687"/>
                </a:lnTo>
                <a:lnTo>
                  <a:pt x="325946" y="541687"/>
                </a:lnTo>
                <a:lnTo>
                  <a:pt x="325946" y="564071"/>
                </a:lnTo>
                <a:lnTo>
                  <a:pt x="352711" y="564071"/>
                </a:lnTo>
                <a:lnTo>
                  <a:pt x="352711" y="607695"/>
                </a:lnTo>
                <a:lnTo>
                  <a:pt x="365284" y="607695"/>
                </a:lnTo>
                <a:lnTo>
                  <a:pt x="365284" y="621887"/>
                </a:lnTo>
                <a:lnTo>
                  <a:pt x="371761" y="621887"/>
                </a:lnTo>
                <a:lnTo>
                  <a:pt x="371761" y="636651"/>
                </a:lnTo>
                <a:lnTo>
                  <a:pt x="404051" y="636651"/>
                </a:lnTo>
                <a:lnTo>
                  <a:pt x="404051" y="666655"/>
                </a:lnTo>
                <a:lnTo>
                  <a:pt x="426434" y="666655"/>
                </a:lnTo>
                <a:lnTo>
                  <a:pt x="426434" y="689038"/>
                </a:lnTo>
                <a:lnTo>
                  <a:pt x="450437" y="689038"/>
                </a:lnTo>
                <a:lnTo>
                  <a:pt x="450437" y="715328"/>
                </a:lnTo>
                <a:lnTo>
                  <a:pt x="495776" y="715328"/>
                </a:lnTo>
                <a:lnTo>
                  <a:pt x="495776" y="743140"/>
                </a:lnTo>
                <a:lnTo>
                  <a:pt x="669417" y="743140"/>
                </a:lnTo>
                <a:lnTo>
                  <a:pt x="669417" y="770954"/>
                </a:lnTo>
                <a:lnTo>
                  <a:pt x="686848" y="770954"/>
                </a:lnTo>
                <a:lnTo>
                  <a:pt x="686848" y="791147"/>
                </a:lnTo>
                <a:lnTo>
                  <a:pt x="709232" y="791147"/>
                </a:lnTo>
                <a:lnTo>
                  <a:pt x="709232" y="846296"/>
                </a:lnTo>
                <a:lnTo>
                  <a:pt x="733235" y="846296"/>
                </a:lnTo>
                <a:lnTo>
                  <a:pt x="733235" y="875824"/>
                </a:lnTo>
                <a:lnTo>
                  <a:pt x="823913" y="875824"/>
                </a:lnTo>
                <a:lnTo>
                  <a:pt x="823913" y="898208"/>
                </a:lnTo>
                <a:lnTo>
                  <a:pt x="848487" y="898208"/>
                </a:lnTo>
                <a:lnTo>
                  <a:pt x="848487" y="923830"/>
                </a:lnTo>
                <a:lnTo>
                  <a:pt x="911828" y="923830"/>
                </a:lnTo>
                <a:lnTo>
                  <a:pt x="911828" y="952214"/>
                </a:lnTo>
                <a:lnTo>
                  <a:pt x="971836" y="952214"/>
                </a:lnTo>
                <a:lnTo>
                  <a:pt x="971836" y="978980"/>
                </a:lnTo>
                <a:lnTo>
                  <a:pt x="1028129" y="978980"/>
                </a:lnTo>
                <a:lnTo>
                  <a:pt x="1028129" y="1003554"/>
                </a:lnTo>
                <a:lnTo>
                  <a:pt x="1493901" y="1003554"/>
                </a:lnTo>
                <a:lnTo>
                  <a:pt x="1535335" y="1003554"/>
                </a:lnTo>
                <a:lnTo>
                  <a:pt x="1535335" y="1028129"/>
                </a:lnTo>
                <a:lnTo>
                  <a:pt x="1728692" y="1028129"/>
                </a:lnTo>
                <a:lnTo>
                  <a:pt x="1728692" y="1056513"/>
                </a:lnTo>
                <a:lnTo>
                  <a:pt x="1871186" y="1056513"/>
                </a:lnTo>
                <a:lnTo>
                  <a:pt x="1871186" y="1086041"/>
                </a:lnTo>
                <a:lnTo>
                  <a:pt x="1962341" y="1086041"/>
                </a:lnTo>
                <a:lnTo>
                  <a:pt x="1962341" y="1111187"/>
                </a:lnTo>
                <a:lnTo>
                  <a:pt x="2000536" y="1111187"/>
                </a:lnTo>
                <a:lnTo>
                  <a:pt x="2000536" y="1141762"/>
                </a:lnTo>
                <a:lnTo>
                  <a:pt x="2050828" y="1141762"/>
                </a:lnTo>
                <a:lnTo>
                  <a:pt x="2050828" y="1163003"/>
                </a:lnTo>
                <a:lnTo>
                  <a:pt x="2101025" y="1163003"/>
                </a:lnTo>
                <a:lnTo>
                  <a:pt x="2101025" y="1190911"/>
                </a:lnTo>
                <a:lnTo>
                  <a:pt x="2133791" y="1190911"/>
                </a:lnTo>
                <a:lnTo>
                  <a:pt x="2133791" y="1223582"/>
                </a:lnTo>
                <a:lnTo>
                  <a:pt x="2458117" y="1223582"/>
                </a:lnTo>
                <a:lnTo>
                  <a:pt x="2458117" y="1248728"/>
                </a:lnTo>
                <a:lnTo>
                  <a:pt x="2626900" y="1248728"/>
                </a:lnTo>
                <a:lnTo>
                  <a:pt x="2626900" y="1275493"/>
                </a:lnTo>
                <a:lnTo>
                  <a:pt x="2679859" y="1275493"/>
                </a:lnTo>
                <a:lnTo>
                  <a:pt x="2679859" y="1303877"/>
                </a:lnTo>
                <a:lnTo>
                  <a:pt x="2679859" y="1309307"/>
                </a:lnTo>
                <a:lnTo>
                  <a:pt x="2701671" y="1309307"/>
                </a:lnTo>
                <a:lnTo>
                  <a:pt x="2701671" y="1333405"/>
                </a:lnTo>
                <a:lnTo>
                  <a:pt x="2802160" y="1333405"/>
                </a:lnTo>
                <a:lnTo>
                  <a:pt x="2802160" y="1369981"/>
                </a:lnTo>
                <a:lnTo>
                  <a:pt x="3123724" y="1369981"/>
                </a:lnTo>
                <a:lnTo>
                  <a:pt x="3493389" y="1369981"/>
                </a:lnTo>
                <a:lnTo>
                  <a:pt x="3493389" y="1398937"/>
                </a:lnTo>
                <a:lnTo>
                  <a:pt x="3558349" y="1398937"/>
                </a:lnTo>
                <a:lnTo>
                  <a:pt x="3558349" y="1428369"/>
                </a:lnTo>
                <a:lnTo>
                  <a:pt x="3747802" y="1428369"/>
                </a:lnTo>
                <a:lnTo>
                  <a:pt x="4483894" y="1428369"/>
                </a:lnTo>
                <a:lnTo>
                  <a:pt x="4969859" y="1428369"/>
                </a:lnTo>
                <a:lnTo>
                  <a:pt x="5288185" y="1428369"/>
                </a:lnTo>
                <a:lnTo>
                  <a:pt x="5288185" y="1464469"/>
                </a:lnTo>
                <a:lnTo>
                  <a:pt x="5537168" y="1464469"/>
                </a:lnTo>
                <a:lnTo>
                  <a:pt x="5537168" y="1505903"/>
                </a:lnTo>
                <a:lnTo>
                  <a:pt x="6066759" y="1505903"/>
                </a:lnTo>
                <a:lnTo>
                  <a:pt x="6574060" y="1505903"/>
                </a:lnTo>
                <a:lnTo>
                  <a:pt x="7048501" y="1505903"/>
                </a:lnTo>
                <a:lnTo>
                  <a:pt x="7348823" y="1505903"/>
                </a:lnTo>
              </a:path>
            </a:pathLst>
          </a:custGeom>
          <a:noFill/>
          <a:ln w="19050" cap="flat">
            <a:solidFill>
              <a:srgbClr val="0095FF"/>
            </a:solidFill>
            <a:prstDash val="solid"/>
            <a:miter/>
          </a:ln>
        </p:spPr>
        <p:txBody>
          <a:bodyPr rtlCol="0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000" b="0" i="0" u="none" strike="noStrike" kern="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  <p:cxnSp>
        <p:nvCxnSpPr>
          <p:cNvPr id="53" name="Straight Connector 52">
            <a:extLst>
              <a:ext uri="{FF2B5EF4-FFF2-40B4-BE49-F238E27FC236}">
                <a16:creationId xmlns:a16="http://schemas.microsoft.com/office/drawing/2014/main" id="{0930676F-F4F0-87AB-0392-FC91BAAD8738}"/>
              </a:ext>
            </a:extLst>
          </p:cNvPr>
          <p:cNvCxnSpPr>
            <a:cxnSpLocks/>
          </p:cNvCxnSpPr>
          <p:nvPr/>
        </p:nvCxnSpPr>
        <p:spPr>
          <a:xfrm rot="16200000">
            <a:off x="5483290" y="4209217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54" name="Straight Connector 53">
            <a:extLst>
              <a:ext uri="{FF2B5EF4-FFF2-40B4-BE49-F238E27FC236}">
                <a16:creationId xmlns:a16="http://schemas.microsoft.com/office/drawing/2014/main" id="{729BBF79-3232-EA88-827F-BC4A91BFD86E}"/>
              </a:ext>
            </a:extLst>
          </p:cNvPr>
          <p:cNvCxnSpPr>
            <a:cxnSpLocks/>
          </p:cNvCxnSpPr>
          <p:nvPr/>
        </p:nvCxnSpPr>
        <p:spPr>
          <a:xfrm rot="16200000">
            <a:off x="5111811" y="4209217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55" name="Straight Connector 54">
            <a:extLst>
              <a:ext uri="{FF2B5EF4-FFF2-40B4-BE49-F238E27FC236}">
                <a16:creationId xmlns:a16="http://schemas.microsoft.com/office/drawing/2014/main" id="{97FD92AA-33E7-D780-130D-7EDCCADEF069}"/>
              </a:ext>
            </a:extLst>
          </p:cNvPr>
          <p:cNvCxnSpPr>
            <a:cxnSpLocks/>
          </p:cNvCxnSpPr>
          <p:nvPr/>
        </p:nvCxnSpPr>
        <p:spPr>
          <a:xfrm rot="16200000">
            <a:off x="4984754" y="4209217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56" name="Straight Connector 55">
            <a:extLst>
              <a:ext uri="{FF2B5EF4-FFF2-40B4-BE49-F238E27FC236}">
                <a16:creationId xmlns:a16="http://schemas.microsoft.com/office/drawing/2014/main" id="{F1325ACD-1C2C-0B6C-B2B2-D3F8E96CC203}"/>
              </a:ext>
            </a:extLst>
          </p:cNvPr>
          <p:cNvCxnSpPr>
            <a:cxnSpLocks/>
          </p:cNvCxnSpPr>
          <p:nvPr/>
        </p:nvCxnSpPr>
        <p:spPr>
          <a:xfrm rot="16200000">
            <a:off x="4986336" y="4209217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57" name="Straight Connector 56">
            <a:extLst>
              <a:ext uri="{FF2B5EF4-FFF2-40B4-BE49-F238E27FC236}">
                <a16:creationId xmlns:a16="http://schemas.microsoft.com/office/drawing/2014/main" id="{5D563FE7-3F91-D915-04C5-790938D173A3}"/>
              </a:ext>
            </a:extLst>
          </p:cNvPr>
          <p:cNvCxnSpPr>
            <a:cxnSpLocks/>
          </p:cNvCxnSpPr>
          <p:nvPr/>
        </p:nvCxnSpPr>
        <p:spPr>
          <a:xfrm rot="16200000">
            <a:off x="4932498" y="4209217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58" name="Straight Connector 57">
            <a:extLst>
              <a:ext uri="{FF2B5EF4-FFF2-40B4-BE49-F238E27FC236}">
                <a16:creationId xmlns:a16="http://schemas.microsoft.com/office/drawing/2014/main" id="{54F2E8E3-1E04-0967-7744-C6F3042EE983}"/>
              </a:ext>
            </a:extLst>
          </p:cNvPr>
          <p:cNvCxnSpPr>
            <a:cxnSpLocks/>
          </p:cNvCxnSpPr>
          <p:nvPr/>
        </p:nvCxnSpPr>
        <p:spPr>
          <a:xfrm rot="16200000">
            <a:off x="4881891" y="4209217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59" name="Straight Connector 58">
            <a:extLst>
              <a:ext uri="{FF2B5EF4-FFF2-40B4-BE49-F238E27FC236}">
                <a16:creationId xmlns:a16="http://schemas.microsoft.com/office/drawing/2014/main" id="{3A34F67D-C71C-C9D5-3508-79F2F753A6A0}"/>
              </a:ext>
            </a:extLst>
          </p:cNvPr>
          <p:cNvCxnSpPr>
            <a:cxnSpLocks/>
          </p:cNvCxnSpPr>
          <p:nvPr/>
        </p:nvCxnSpPr>
        <p:spPr>
          <a:xfrm rot="16200000">
            <a:off x="4857126" y="4209217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19997BF6-5B20-1684-2C9A-D4C47760C426}"/>
              </a:ext>
            </a:extLst>
          </p:cNvPr>
          <p:cNvCxnSpPr>
            <a:cxnSpLocks/>
          </p:cNvCxnSpPr>
          <p:nvPr/>
        </p:nvCxnSpPr>
        <p:spPr>
          <a:xfrm rot="16200000">
            <a:off x="4782829" y="4209217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61" name="Straight Connector 60">
            <a:extLst>
              <a:ext uri="{FF2B5EF4-FFF2-40B4-BE49-F238E27FC236}">
                <a16:creationId xmlns:a16="http://schemas.microsoft.com/office/drawing/2014/main" id="{7B1A0DD7-56BF-0FD5-49E4-EBC34B4841AC}"/>
              </a:ext>
            </a:extLst>
          </p:cNvPr>
          <p:cNvCxnSpPr>
            <a:cxnSpLocks/>
          </p:cNvCxnSpPr>
          <p:nvPr/>
        </p:nvCxnSpPr>
        <p:spPr>
          <a:xfrm rot="16200000">
            <a:off x="4761295" y="4209217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62" name="Straight Connector 61">
            <a:extLst>
              <a:ext uri="{FF2B5EF4-FFF2-40B4-BE49-F238E27FC236}">
                <a16:creationId xmlns:a16="http://schemas.microsoft.com/office/drawing/2014/main" id="{D5175A7B-43CE-C51E-0CA2-9BC50368E117}"/>
              </a:ext>
            </a:extLst>
          </p:cNvPr>
          <p:cNvCxnSpPr>
            <a:cxnSpLocks/>
          </p:cNvCxnSpPr>
          <p:nvPr/>
        </p:nvCxnSpPr>
        <p:spPr>
          <a:xfrm rot="16200000">
            <a:off x="4742990" y="4209217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63" name="Straight Connector 62">
            <a:extLst>
              <a:ext uri="{FF2B5EF4-FFF2-40B4-BE49-F238E27FC236}">
                <a16:creationId xmlns:a16="http://schemas.microsoft.com/office/drawing/2014/main" id="{0CC50AA2-7E44-91EB-DE30-3042CF1BD877}"/>
              </a:ext>
            </a:extLst>
          </p:cNvPr>
          <p:cNvCxnSpPr>
            <a:cxnSpLocks/>
          </p:cNvCxnSpPr>
          <p:nvPr/>
        </p:nvCxnSpPr>
        <p:spPr>
          <a:xfrm rot="16200000">
            <a:off x="4738683" y="4209217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448" name="Straight Connector 447">
            <a:extLst>
              <a:ext uri="{FF2B5EF4-FFF2-40B4-BE49-F238E27FC236}">
                <a16:creationId xmlns:a16="http://schemas.microsoft.com/office/drawing/2014/main" id="{C6AF36D2-A6BB-4E28-6E8F-96B5182571B0}"/>
              </a:ext>
            </a:extLst>
          </p:cNvPr>
          <p:cNvCxnSpPr>
            <a:cxnSpLocks/>
          </p:cNvCxnSpPr>
          <p:nvPr/>
        </p:nvCxnSpPr>
        <p:spPr>
          <a:xfrm rot="16200000">
            <a:off x="4732222" y="4209217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449" name="Straight Connector 448">
            <a:extLst>
              <a:ext uri="{FF2B5EF4-FFF2-40B4-BE49-F238E27FC236}">
                <a16:creationId xmlns:a16="http://schemas.microsoft.com/office/drawing/2014/main" id="{A2FDDDCC-6067-B678-3B1A-F4BFFD65B16D}"/>
              </a:ext>
            </a:extLst>
          </p:cNvPr>
          <p:cNvCxnSpPr>
            <a:cxnSpLocks/>
          </p:cNvCxnSpPr>
          <p:nvPr/>
        </p:nvCxnSpPr>
        <p:spPr>
          <a:xfrm rot="16200000">
            <a:off x="4712841" y="4209217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450" name="Straight Connector 449">
            <a:extLst>
              <a:ext uri="{FF2B5EF4-FFF2-40B4-BE49-F238E27FC236}">
                <a16:creationId xmlns:a16="http://schemas.microsoft.com/office/drawing/2014/main" id="{CF68758B-795F-3166-1684-F6E4C5D6ADF4}"/>
              </a:ext>
            </a:extLst>
          </p:cNvPr>
          <p:cNvCxnSpPr>
            <a:cxnSpLocks/>
          </p:cNvCxnSpPr>
          <p:nvPr/>
        </p:nvCxnSpPr>
        <p:spPr>
          <a:xfrm rot="16200000">
            <a:off x="4691305" y="4209217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451" name="Straight Connector 450">
            <a:extLst>
              <a:ext uri="{FF2B5EF4-FFF2-40B4-BE49-F238E27FC236}">
                <a16:creationId xmlns:a16="http://schemas.microsoft.com/office/drawing/2014/main" id="{3245746C-C46D-F8AA-1B6B-C5CE190BBDBE}"/>
              </a:ext>
            </a:extLst>
          </p:cNvPr>
          <p:cNvCxnSpPr>
            <a:cxnSpLocks/>
          </p:cNvCxnSpPr>
          <p:nvPr/>
        </p:nvCxnSpPr>
        <p:spPr>
          <a:xfrm rot="16200000">
            <a:off x="4676231" y="4209217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452" name="Straight Connector 451">
            <a:extLst>
              <a:ext uri="{FF2B5EF4-FFF2-40B4-BE49-F238E27FC236}">
                <a16:creationId xmlns:a16="http://schemas.microsoft.com/office/drawing/2014/main" id="{A00E438B-8E6B-CA1D-DBCE-6461A018BB52}"/>
              </a:ext>
            </a:extLst>
          </p:cNvPr>
          <p:cNvCxnSpPr>
            <a:cxnSpLocks/>
          </p:cNvCxnSpPr>
          <p:nvPr/>
        </p:nvCxnSpPr>
        <p:spPr>
          <a:xfrm rot="16200000">
            <a:off x="4657926" y="4209217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453" name="Straight Connector 452">
            <a:extLst>
              <a:ext uri="{FF2B5EF4-FFF2-40B4-BE49-F238E27FC236}">
                <a16:creationId xmlns:a16="http://schemas.microsoft.com/office/drawing/2014/main" id="{E5770467-2D5C-B2D4-89FA-22CAE759C261}"/>
              </a:ext>
            </a:extLst>
          </p:cNvPr>
          <p:cNvCxnSpPr>
            <a:cxnSpLocks/>
          </p:cNvCxnSpPr>
          <p:nvPr/>
        </p:nvCxnSpPr>
        <p:spPr>
          <a:xfrm rot="16200000">
            <a:off x="4628854" y="4209217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454" name="Straight Connector 453">
            <a:extLst>
              <a:ext uri="{FF2B5EF4-FFF2-40B4-BE49-F238E27FC236}">
                <a16:creationId xmlns:a16="http://schemas.microsoft.com/office/drawing/2014/main" id="{42DE2090-B0D1-7431-BD68-83A7487C24E2}"/>
              </a:ext>
            </a:extLst>
          </p:cNvPr>
          <p:cNvCxnSpPr>
            <a:cxnSpLocks/>
          </p:cNvCxnSpPr>
          <p:nvPr/>
        </p:nvCxnSpPr>
        <p:spPr>
          <a:xfrm rot="16200000">
            <a:off x="4617010" y="4209217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455" name="Straight Connector 454">
            <a:extLst>
              <a:ext uri="{FF2B5EF4-FFF2-40B4-BE49-F238E27FC236}">
                <a16:creationId xmlns:a16="http://schemas.microsoft.com/office/drawing/2014/main" id="{EFB5D5FD-C5F1-CE25-D172-C76C5D7DB235}"/>
              </a:ext>
            </a:extLst>
          </p:cNvPr>
          <p:cNvCxnSpPr>
            <a:cxnSpLocks/>
          </p:cNvCxnSpPr>
          <p:nvPr/>
        </p:nvCxnSpPr>
        <p:spPr>
          <a:xfrm rot="16200000">
            <a:off x="4610549" y="4209217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456" name="Straight Connector 455">
            <a:extLst>
              <a:ext uri="{FF2B5EF4-FFF2-40B4-BE49-F238E27FC236}">
                <a16:creationId xmlns:a16="http://schemas.microsoft.com/office/drawing/2014/main" id="{5CFA88F5-CE56-AED0-0E00-12C13D7064D9}"/>
              </a:ext>
            </a:extLst>
          </p:cNvPr>
          <p:cNvCxnSpPr>
            <a:cxnSpLocks/>
          </p:cNvCxnSpPr>
          <p:nvPr/>
        </p:nvCxnSpPr>
        <p:spPr>
          <a:xfrm rot="16200000">
            <a:off x="4583630" y="4209217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457" name="Straight Connector 456">
            <a:extLst>
              <a:ext uri="{FF2B5EF4-FFF2-40B4-BE49-F238E27FC236}">
                <a16:creationId xmlns:a16="http://schemas.microsoft.com/office/drawing/2014/main" id="{49205231-C60C-AE65-1CA7-59801F425B53}"/>
              </a:ext>
            </a:extLst>
          </p:cNvPr>
          <p:cNvCxnSpPr>
            <a:cxnSpLocks/>
          </p:cNvCxnSpPr>
          <p:nvPr/>
        </p:nvCxnSpPr>
        <p:spPr>
          <a:xfrm rot="16200000">
            <a:off x="4563172" y="4209217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458" name="Straight Connector 457">
            <a:extLst>
              <a:ext uri="{FF2B5EF4-FFF2-40B4-BE49-F238E27FC236}">
                <a16:creationId xmlns:a16="http://schemas.microsoft.com/office/drawing/2014/main" id="{970A5046-4353-AC02-BF66-123518DE23FA}"/>
              </a:ext>
            </a:extLst>
          </p:cNvPr>
          <p:cNvCxnSpPr>
            <a:cxnSpLocks/>
          </p:cNvCxnSpPr>
          <p:nvPr/>
        </p:nvCxnSpPr>
        <p:spPr>
          <a:xfrm rot="16200000">
            <a:off x="4509187" y="4165972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459" name="Straight Connector 458">
            <a:extLst>
              <a:ext uri="{FF2B5EF4-FFF2-40B4-BE49-F238E27FC236}">
                <a16:creationId xmlns:a16="http://schemas.microsoft.com/office/drawing/2014/main" id="{4C03AC96-6F73-3EC8-D42E-291F4E82FC14}"/>
              </a:ext>
            </a:extLst>
          </p:cNvPr>
          <p:cNvCxnSpPr>
            <a:cxnSpLocks/>
          </p:cNvCxnSpPr>
          <p:nvPr/>
        </p:nvCxnSpPr>
        <p:spPr>
          <a:xfrm rot="16200000">
            <a:off x="4454272" y="4165972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460" name="Straight Connector 459">
            <a:extLst>
              <a:ext uri="{FF2B5EF4-FFF2-40B4-BE49-F238E27FC236}">
                <a16:creationId xmlns:a16="http://schemas.microsoft.com/office/drawing/2014/main" id="{6878D5EC-B9DD-9F2E-57FB-3D1D399D3E80}"/>
              </a:ext>
            </a:extLst>
          </p:cNvPr>
          <p:cNvCxnSpPr>
            <a:cxnSpLocks/>
          </p:cNvCxnSpPr>
          <p:nvPr/>
        </p:nvCxnSpPr>
        <p:spPr>
          <a:xfrm rot="16200000">
            <a:off x="4406894" y="4165972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461" name="Straight Connector 460">
            <a:extLst>
              <a:ext uri="{FF2B5EF4-FFF2-40B4-BE49-F238E27FC236}">
                <a16:creationId xmlns:a16="http://schemas.microsoft.com/office/drawing/2014/main" id="{AC239B04-18A2-E224-F7B5-055B8BB54E90}"/>
              </a:ext>
            </a:extLst>
          </p:cNvPr>
          <p:cNvCxnSpPr>
            <a:cxnSpLocks/>
          </p:cNvCxnSpPr>
          <p:nvPr/>
        </p:nvCxnSpPr>
        <p:spPr>
          <a:xfrm>
            <a:off x="4422409" y="4167979"/>
            <a:ext cx="37566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grpSp>
        <p:nvGrpSpPr>
          <p:cNvPr id="462" name="Group 461">
            <a:extLst>
              <a:ext uri="{FF2B5EF4-FFF2-40B4-BE49-F238E27FC236}">
                <a16:creationId xmlns:a16="http://schemas.microsoft.com/office/drawing/2014/main" id="{FC0EB34C-B25A-9FAF-208A-A7065AD82CCD}"/>
              </a:ext>
            </a:extLst>
          </p:cNvPr>
          <p:cNvGrpSpPr/>
          <p:nvPr/>
        </p:nvGrpSpPr>
        <p:grpSpPr>
          <a:xfrm>
            <a:off x="4401809" y="4095918"/>
            <a:ext cx="37566" cy="70053"/>
            <a:chOff x="8386002" y="2427961"/>
            <a:chExt cx="83078" cy="83078"/>
          </a:xfrm>
        </p:grpSpPr>
        <p:cxnSp>
          <p:nvCxnSpPr>
            <p:cNvPr id="862" name="Straight Connector 861">
              <a:extLst>
                <a:ext uri="{FF2B5EF4-FFF2-40B4-BE49-F238E27FC236}">
                  <a16:creationId xmlns:a16="http://schemas.microsoft.com/office/drawing/2014/main" id="{CD135FAB-38B2-4374-0DAD-BD753702E20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8387615" y="2469500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863" name="Straight Connector 862">
              <a:extLst>
                <a:ext uri="{FF2B5EF4-FFF2-40B4-BE49-F238E27FC236}">
                  <a16:creationId xmlns:a16="http://schemas.microsoft.com/office/drawing/2014/main" id="{5DA62C5D-A33A-893C-B675-C003315EC164}"/>
                </a:ext>
              </a:extLst>
            </p:cNvPr>
            <p:cNvCxnSpPr>
              <a:cxnSpLocks/>
            </p:cNvCxnSpPr>
            <p:nvPr/>
          </p:nvCxnSpPr>
          <p:spPr>
            <a:xfrm>
              <a:off x="8386002" y="2471881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</p:grpSp>
      <p:cxnSp>
        <p:nvCxnSpPr>
          <p:cNvPr id="463" name="Straight Connector 462">
            <a:extLst>
              <a:ext uri="{FF2B5EF4-FFF2-40B4-BE49-F238E27FC236}">
                <a16:creationId xmlns:a16="http://schemas.microsoft.com/office/drawing/2014/main" id="{95946EDF-9832-9B93-710C-28D1FFB90C7B}"/>
              </a:ext>
            </a:extLst>
          </p:cNvPr>
          <p:cNvCxnSpPr>
            <a:cxnSpLocks/>
          </p:cNvCxnSpPr>
          <p:nvPr/>
        </p:nvCxnSpPr>
        <p:spPr>
          <a:xfrm rot="16200000">
            <a:off x="4022353" y="4130944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464" name="Straight Connector 463">
            <a:extLst>
              <a:ext uri="{FF2B5EF4-FFF2-40B4-BE49-F238E27FC236}">
                <a16:creationId xmlns:a16="http://schemas.microsoft.com/office/drawing/2014/main" id="{18C8D324-FFBF-38CF-1EC2-C5CB22E220ED}"/>
              </a:ext>
            </a:extLst>
          </p:cNvPr>
          <p:cNvCxnSpPr>
            <a:cxnSpLocks/>
          </p:cNvCxnSpPr>
          <p:nvPr/>
        </p:nvCxnSpPr>
        <p:spPr>
          <a:xfrm rot="16200000">
            <a:off x="3904986" y="4130944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465" name="Straight Connector 464">
            <a:extLst>
              <a:ext uri="{FF2B5EF4-FFF2-40B4-BE49-F238E27FC236}">
                <a16:creationId xmlns:a16="http://schemas.microsoft.com/office/drawing/2014/main" id="{13773CD1-4C25-2ABA-2076-6E78034F1A49}"/>
              </a:ext>
            </a:extLst>
          </p:cNvPr>
          <p:cNvCxnSpPr>
            <a:cxnSpLocks/>
          </p:cNvCxnSpPr>
          <p:nvPr/>
        </p:nvCxnSpPr>
        <p:spPr>
          <a:xfrm rot="16200000">
            <a:off x="3872684" y="4130944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466" name="Straight Connector 465">
            <a:extLst>
              <a:ext uri="{FF2B5EF4-FFF2-40B4-BE49-F238E27FC236}">
                <a16:creationId xmlns:a16="http://schemas.microsoft.com/office/drawing/2014/main" id="{4B5C7329-09C6-A0EC-3D73-2EDD46FE35F2}"/>
              </a:ext>
            </a:extLst>
          </p:cNvPr>
          <p:cNvCxnSpPr>
            <a:cxnSpLocks/>
          </p:cNvCxnSpPr>
          <p:nvPr/>
        </p:nvCxnSpPr>
        <p:spPr>
          <a:xfrm rot="16200000">
            <a:off x="3799464" y="4130944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467" name="Straight Connector 466">
            <a:extLst>
              <a:ext uri="{FF2B5EF4-FFF2-40B4-BE49-F238E27FC236}">
                <a16:creationId xmlns:a16="http://schemas.microsoft.com/office/drawing/2014/main" id="{54D5479B-5ED0-BB27-9EAD-B2A1F0E8D605}"/>
              </a:ext>
            </a:extLst>
          </p:cNvPr>
          <p:cNvCxnSpPr>
            <a:cxnSpLocks/>
          </p:cNvCxnSpPr>
          <p:nvPr/>
        </p:nvCxnSpPr>
        <p:spPr>
          <a:xfrm rot="16200000">
            <a:off x="3733783" y="4130944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468" name="Straight Connector 467">
            <a:extLst>
              <a:ext uri="{FF2B5EF4-FFF2-40B4-BE49-F238E27FC236}">
                <a16:creationId xmlns:a16="http://schemas.microsoft.com/office/drawing/2014/main" id="{36AB7869-CE5A-F2E5-2D50-A35E73FCDF7B}"/>
              </a:ext>
            </a:extLst>
          </p:cNvPr>
          <p:cNvCxnSpPr>
            <a:cxnSpLocks/>
          </p:cNvCxnSpPr>
          <p:nvPr/>
        </p:nvCxnSpPr>
        <p:spPr>
          <a:xfrm rot="16200000">
            <a:off x="3274010" y="4075296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469" name="Straight Connector 468">
            <a:extLst>
              <a:ext uri="{FF2B5EF4-FFF2-40B4-BE49-F238E27FC236}">
                <a16:creationId xmlns:a16="http://schemas.microsoft.com/office/drawing/2014/main" id="{6351B062-E5AA-E76D-1E5E-848C01715BBB}"/>
              </a:ext>
            </a:extLst>
          </p:cNvPr>
          <p:cNvCxnSpPr>
            <a:cxnSpLocks/>
          </p:cNvCxnSpPr>
          <p:nvPr/>
        </p:nvCxnSpPr>
        <p:spPr>
          <a:xfrm rot="16200000">
            <a:off x="3223401" y="4075296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grpSp>
        <p:nvGrpSpPr>
          <p:cNvPr id="470" name="Group 469">
            <a:extLst>
              <a:ext uri="{FF2B5EF4-FFF2-40B4-BE49-F238E27FC236}">
                <a16:creationId xmlns:a16="http://schemas.microsoft.com/office/drawing/2014/main" id="{F6935DBA-922E-3F06-B9EC-8084D08BDF1F}"/>
              </a:ext>
            </a:extLst>
          </p:cNvPr>
          <p:cNvGrpSpPr/>
          <p:nvPr/>
        </p:nvGrpSpPr>
        <p:grpSpPr>
          <a:xfrm>
            <a:off x="3028787" y="3942013"/>
            <a:ext cx="37566" cy="70053"/>
            <a:chOff x="5260722" y="2603793"/>
            <a:chExt cx="83078" cy="83078"/>
          </a:xfrm>
        </p:grpSpPr>
        <p:cxnSp>
          <p:nvCxnSpPr>
            <p:cNvPr id="860" name="Straight Connector 859">
              <a:extLst>
                <a:ext uri="{FF2B5EF4-FFF2-40B4-BE49-F238E27FC236}">
                  <a16:creationId xmlns:a16="http://schemas.microsoft.com/office/drawing/2014/main" id="{6790B600-CEBB-E759-8EBD-A44DD443E27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60722" y="2645332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861" name="Straight Connector 860">
              <a:extLst>
                <a:ext uri="{FF2B5EF4-FFF2-40B4-BE49-F238E27FC236}">
                  <a16:creationId xmlns:a16="http://schemas.microsoft.com/office/drawing/2014/main" id="{C0428D05-1737-02F9-45A0-D5766E5273BD}"/>
                </a:ext>
              </a:extLst>
            </p:cNvPr>
            <p:cNvCxnSpPr>
              <a:cxnSpLocks/>
            </p:cNvCxnSpPr>
            <p:nvPr/>
          </p:nvCxnSpPr>
          <p:spPr>
            <a:xfrm>
              <a:off x="5260722" y="2645332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</p:grpSp>
      <p:cxnSp>
        <p:nvCxnSpPr>
          <p:cNvPr id="471" name="Straight Connector 470">
            <a:extLst>
              <a:ext uri="{FF2B5EF4-FFF2-40B4-BE49-F238E27FC236}">
                <a16:creationId xmlns:a16="http://schemas.microsoft.com/office/drawing/2014/main" id="{7AA26F15-B44B-DC86-1C5B-60AE820FBEAB}"/>
              </a:ext>
            </a:extLst>
          </p:cNvPr>
          <p:cNvCxnSpPr>
            <a:cxnSpLocks/>
          </p:cNvCxnSpPr>
          <p:nvPr/>
        </p:nvCxnSpPr>
        <p:spPr>
          <a:xfrm rot="16200000">
            <a:off x="2763591" y="3927960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grpSp>
        <p:nvGrpSpPr>
          <p:cNvPr id="472" name="Group 471">
            <a:extLst>
              <a:ext uri="{FF2B5EF4-FFF2-40B4-BE49-F238E27FC236}">
                <a16:creationId xmlns:a16="http://schemas.microsoft.com/office/drawing/2014/main" id="{C790FC94-2FAE-A2D4-E642-6B2754E87ADA}"/>
              </a:ext>
            </a:extLst>
          </p:cNvPr>
          <p:cNvGrpSpPr/>
          <p:nvPr/>
        </p:nvGrpSpPr>
        <p:grpSpPr>
          <a:xfrm>
            <a:off x="2695809" y="3836176"/>
            <a:ext cx="37566" cy="70053"/>
            <a:chOff x="5260722" y="2603793"/>
            <a:chExt cx="83078" cy="83078"/>
          </a:xfrm>
        </p:grpSpPr>
        <p:cxnSp>
          <p:nvCxnSpPr>
            <p:cNvPr id="858" name="Straight Connector 857">
              <a:extLst>
                <a:ext uri="{FF2B5EF4-FFF2-40B4-BE49-F238E27FC236}">
                  <a16:creationId xmlns:a16="http://schemas.microsoft.com/office/drawing/2014/main" id="{4569302E-E33A-8AB5-AB16-DF85DFB2C9A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60722" y="2645332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859" name="Straight Connector 858">
              <a:extLst>
                <a:ext uri="{FF2B5EF4-FFF2-40B4-BE49-F238E27FC236}">
                  <a16:creationId xmlns:a16="http://schemas.microsoft.com/office/drawing/2014/main" id="{3F09D551-2427-CF15-BF25-F367E5C2AE86}"/>
                </a:ext>
              </a:extLst>
            </p:cNvPr>
            <p:cNvCxnSpPr>
              <a:cxnSpLocks/>
            </p:cNvCxnSpPr>
            <p:nvPr/>
          </p:nvCxnSpPr>
          <p:spPr>
            <a:xfrm>
              <a:off x="5260722" y="2645332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</p:grpSp>
      <p:grpSp>
        <p:nvGrpSpPr>
          <p:cNvPr id="473" name="Group 472">
            <a:extLst>
              <a:ext uri="{FF2B5EF4-FFF2-40B4-BE49-F238E27FC236}">
                <a16:creationId xmlns:a16="http://schemas.microsoft.com/office/drawing/2014/main" id="{3E161179-E775-4911-E9B3-8FEC51208F26}"/>
              </a:ext>
            </a:extLst>
          </p:cNvPr>
          <p:cNvGrpSpPr/>
          <p:nvPr/>
        </p:nvGrpSpPr>
        <p:grpSpPr>
          <a:xfrm>
            <a:off x="2590679" y="3726763"/>
            <a:ext cx="37566" cy="70053"/>
            <a:chOff x="5260722" y="2603793"/>
            <a:chExt cx="83078" cy="83078"/>
          </a:xfrm>
        </p:grpSpPr>
        <p:cxnSp>
          <p:nvCxnSpPr>
            <p:cNvPr id="505" name="Straight Connector 504">
              <a:extLst>
                <a:ext uri="{FF2B5EF4-FFF2-40B4-BE49-F238E27FC236}">
                  <a16:creationId xmlns:a16="http://schemas.microsoft.com/office/drawing/2014/main" id="{B5156B46-F14B-EB0A-54AE-FC8E4A49897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60722" y="2645332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506" name="Straight Connector 505">
              <a:extLst>
                <a:ext uri="{FF2B5EF4-FFF2-40B4-BE49-F238E27FC236}">
                  <a16:creationId xmlns:a16="http://schemas.microsoft.com/office/drawing/2014/main" id="{CA67E8AD-3716-7F8E-48B9-AB3BA195FC6F}"/>
                </a:ext>
              </a:extLst>
            </p:cNvPr>
            <p:cNvCxnSpPr>
              <a:cxnSpLocks/>
            </p:cNvCxnSpPr>
            <p:nvPr/>
          </p:nvCxnSpPr>
          <p:spPr>
            <a:xfrm>
              <a:off x="5260722" y="2645332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</p:grpSp>
      <p:grpSp>
        <p:nvGrpSpPr>
          <p:cNvPr id="474" name="Group 473">
            <a:extLst>
              <a:ext uri="{FF2B5EF4-FFF2-40B4-BE49-F238E27FC236}">
                <a16:creationId xmlns:a16="http://schemas.microsoft.com/office/drawing/2014/main" id="{AAE6B7D1-DA4A-FE76-DA5D-3463F64A1AC9}"/>
              </a:ext>
            </a:extLst>
          </p:cNvPr>
          <p:cNvGrpSpPr/>
          <p:nvPr/>
        </p:nvGrpSpPr>
        <p:grpSpPr>
          <a:xfrm>
            <a:off x="2523921" y="3726763"/>
            <a:ext cx="37566" cy="70053"/>
            <a:chOff x="5260722" y="2603793"/>
            <a:chExt cx="83078" cy="83078"/>
          </a:xfrm>
        </p:grpSpPr>
        <p:cxnSp>
          <p:nvCxnSpPr>
            <p:cNvPr id="503" name="Straight Connector 502">
              <a:extLst>
                <a:ext uri="{FF2B5EF4-FFF2-40B4-BE49-F238E27FC236}">
                  <a16:creationId xmlns:a16="http://schemas.microsoft.com/office/drawing/2014/main" id="{03E59D2D-E70A-4570-4826-9D3A4B3791D6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60722" y="2645332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504" name="Straight Connector 503">
              <a:extLst>
                <a:ext uri="{FF2B5EF4-FFF2-40B4-BE49-F238E27FC236}">
                  <a16:creationId xmlns:a16="http://schemas.microsoft.com/office/drawing/2014/main" id="{2249C1B3-E4FA-A107-D2C1-6AAF9E23B470}"/>
                </a:ext>
              </a:extLst>
            </p:cNvPr>
            <p:cNvCxnSpPr>
              <a:cxnSpLocks/>
            </p:cNvCxnSpPr>
            <p:nvPr/>
          </p:nvCxnSpPr>
          <p:spPr>
            <a:xfrm>
              <a:off x="5260722" y="2645332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</p:grpSp>
      <p:cxnSp>
        <p:nvCxnSpPr>
          <p:cNvPr id="475" name="Straight Connector 474">
            <a:extLst>
              <a:ext uri="{FF2B5EF4-FFF2-40B4-BE49-F238E27FC236}">
                <a16:creationId xmlns:a16="http://schemas.microsoft.com/office/drawing/2014/main" id="{C1CF03E8-FAD9-8BB0-46F1-1D12AF943C2D}"/>
              </a:ext>
            </a:extLst>
          </p:cNvPr>
          <p:cNvCxnSpPr>
            <a:cxnSpLocks/>
          </p:cNvCxnSpPr>
          <p:nvPr/>
        </p:nvCxnSpPr>
        <p:spPr>
          <a:xfrm rot="16200000">
            <a:off x="2379544" y="3703862"/>
            <a:ext cx="70053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grpSp>
        <p:nvGrpSpPr>
          <p:cNvPr id="476" name="Group 475">
            <a:extLst>
              <a:ext uri="{FF2B5EF4-FFF2-40B4-BE49-F238E27FC236}">
                <a16:creationId xmlns:a16="http://schemas.microsoft.com/office/drawing/2014/main" id="{908D4316-80CE-8832-869F-E187F8790109}"/>
              </a:ext>
            </a:extLst>
          </p:cNvPr>
          <p:cNvGrpSpPr/>
          <p:nvPr/>
        </p:nvGrpSpPr>
        <p:grpSpPr>
          <a:xfrm>
            <a:off x="2044338" y="3569350"/>
            <a:ext cx="37566" cy="70053"/>
            <a:chOff x="5260722" y="2603793"/>
            <a:chExt cx="83078" cy="83078"/>
          </a:xfrm>
        </p:grpSpPr>
        <p:cxnSp>
          <p:nvCxnSpPr>
            <p:cNvPr id="501" name="Straight Connector 500">
              <a:extLst>
                <a:ext uri="{FF2B5EF4-FFF2-40B4-BE49-F238E27FC236}">
                  <a16:creationId xmlns:a16="http://schemas.microsoft.com/office/drawing/2014/main" id="{7A163182-4089-3C1D-99C7-0FE432D251B2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60722" y="2645332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502" name="Straight Connector 501">
              <a:extLst>
                <a:ext uri="{FF2B5EF4-FFF2-40B4-BE49-F238E27FC236}">
                  <a16:creationId xmlns:a16="http://schemas.microsoft.com/office/drawing/2014/main" id="{9B5A8DB0-8DE1-F17E-B7E0-159489C790E3}"/>
                </a:ext>
              </a:extLst>
            </p:cNvPr>
            <p:cNvCxnSpPr>
              <a:cxnSpLocks/>
            </p:cNvCxnSpPr>
            <p:nvPr/>
          </p:nvCxnSpPr>
          <p:spPr>
            <a:xfrm>
              <a:off x="5260722" y="2645332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</p:grpSp>
      <p:grpSp>
        <p:nvGrpSpPr>
          <p:cNvPr id="477" name="Group 476">
            <a:extLst>
              <a:ext uri="{FF2B5EF4-FFF2-40B4-BE49-F238E27FC236}">
                <a16:creationId xmlns:a16="http://schemas.microsoft.com/office/drawing/2014/main" id="{D0556D3A-D4AE-FC51-B877-73629BC002AE}"/>
              </a:ext>
            </a:extLst>
          </p:cNvPr>
          <p:cNvGrpSpPr/>
          <p:nvPr/>
        </p:nvGrpSpPr>
        <p:grpSpPr>
          <a:xfrm>
            <a:off x="1847650" y="3388449"/>
            <a:ext cx="37566" cy="70053"/>
            <a:chOff x="5260722" y="2603793"/>
            <a:chExt cx="83078" cy="83078"/>
          </a:xfrm>
        </p:grpSpPr>
        <p:cxnSp>
          <p:nvCxnSpPr>
            <p:cNvPr id="499" name="Straight Connector 498">
              <a:extLst>
                <a:ext uri="{FF2B5EF4-FFF2-40B4-BE49-F238E27FC236}">
                  <a16:creationId xmlns:a16="http://schemas.microsoft.com/office/drawing/2014/main" id="{736FD210-7D02-CC21-BDA1-AE36E4811B47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60722" y="2645332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500" name="Straight Connector 499">
              <a:extLst>
                <a:ext uri="{FF2B5EF4-FFF2-40B4-BE49-F238E27FC236}">
                  <a16:creationId xmlns:a16="http://schemas.microsoft.com/office/drawing/2014/main" id="{118CB0AE-3F78-9C7A-A59E-625865B5227B}"/>
                </a:ext>
              </a:extLst>
            </p:cNvPr>
            <p:cNvCxnSpPr>
              <a:cxnSpLocks/>
            </p:cNvCxnSpPr>
            <p:nvPr/>
          </p:nvCxnSpPr>
          <p:spPr>
            <a:xfrm>
              <a:off x="5260722" y="2645332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</p:grpSp>
      <p:grpSp>
        <p:nvGrpSpPr>
          <p:cNvPr id="478" name="Group 477">
            <a:extLst>
              <a:ext uri="{FF2B5EF4-FFF2-40B4-BE49-F238E27FC236}">
                <a16:creationId xmlns:a16="http://schemas.microsoft.com/office/drawing/2014/main" id="{2A095D2A-7E90-9048-464C-32713CFE05E1}"/>
              </a:ext>
            </a:extLst>
          </p:cNvPr>
          <p:cNvGrpSpPr/>
          <p:nvPr/>
        </p:nvGrpSpPr>
        <p:grpSpPr>
          <a:xfrm>
            <a:off x="1815287" y="3313266"/>
            <a:ext cx="37566" cy="70053"/>
            <a:chOff x="5260722" y="2603793"/>
            <a:chExt cx="83078" cy="83078"/>
          </a:xfrm>
        </p:grpSpPr>
        <p:cxnSp>
          <p:nvCxnSpPr>
            <p:cNvPr id="497" name="Straight Connector 496">
              <a:extLst>
                <a:ext uri="{FF2B5EF4-FFF2-40B4-BE49-F238E27FC236}">
                  <a16:creationId xmlns:a16="http://schemas.microsoft.com/office/drawing/2014/main" id="{588E9FA6-DE1E-8216-4DAB-71CBFFC78D35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60722" y="2645332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498" name="Straight Connector 497">
              <a:extLst>
                <a:ext uri="{FF2B5EF4-FFF2-40B4-BE49-F238E27FC236}">
                  <a16:creationId xmlns:a16="http://schemas.microsoft.com/office/drawing/2014/main" id="{2C937D20-F526-E843-D5B7-740792EC7A41}"/>
                </a:ext>
              </a:extLst>
            </p:cNvPr>
            <p:cNvCxnSpPr>
              <a:cxnSpLocks/>
            </p:cNvCxnSpPr>
            <p:nvPr/>
          </p:nvCxnSpPr>
          <p:spPr>
            <a:xfrm>
              <a:off x="5260722" y="2645332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</p:grpSp>
      <p:grpSp>
        <p:nvGrpSpPr>
          <p:cNvPr id="479" name="Group 478">
            <a:extLst>
              <a:ext uri="{FF2B5EF4-FFF2-40B4-BE49-F238E27FC236}">
                <a16:creationId xmlns:a16="http://schemas.microsoft.com/office/drawing/2014/main" id="{3E58FD8A-F6E0-47DD-782B-7D5825EA0A5D}"/>
              </a:ext>
            </a:extLst>
          </p:cNvPr>
          <p:cNvGrpSpPr/>
          <p:nvPr/>
        </p:nvGrpSpPr>
        <p:grpSpPr>
          <a:xfrm>
            <a:off x="1777721" y="3238084"/>
            <a:ext cx="37566" cy="70053"/>
            <a:chOff x="5260722" y="2603793"/>
            <a:chExt cx="83078" cy="83078"/>
          </a:xfrm>
        </p:grpSpPr>
        <p:cxnSp>
          <p:nvCxnSpPr>
            <p:cNvPr id="495" name="Straight Connector 494">
              <a:extLst>
                <a:ext uri="{FF2B5EF4-FFF2-40B4-BE49-F238E27FC236}">
                  <a16:creationId xmlns:a16="http://schemas.microsoft.com/office/drawing/2014/main" id="{B4728CB3-22D7-A506-B460-6A8E7964716B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60722" y="2645332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496" name="Straight Connector 495">
              <a:extLst>
                <a:ext uri="{FF2B5EF4-FFF2-40B4-BE49-F238E27FC236}">
                  <a16:creationId xmlns:a16="http://schemas.microsoft.com/office/drawing/2014/main" id="{80DEAEE6-557F-174C-7CDC-0FCADF0D5DA5}"/>
                </a:ext>
              </a:extLst>
            </p:cNvPr>
            <p:cNvCxnSpPr>
              <a:cxnSpLocks/>
            </p:cNvCxnSpPr>
            <p:nvPr/>
          </p:nvCxnSpPr>
          <p:spPr>
            <a:xfrm>
              <a:off x="5260722" y="2645332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</p:grpSp>
      <p:grpSp>
        <p:nvGrpSpPr>
          <p:cNvPr id="480" name="Group 479">
            <a:extLst>
              <a:ext uri="{FF2B5EF4-FFF2-40B4-BE49-F238E27FC236}">
                <a16:creationId xmlns:a16="http://schemas.microsoft.com/office/drawing/2014/main" id="{A40233C7-491A-846B-7859-C6D7F0891B8F}"/>
              </a:ext>
            </a:extLst>
          </p:cNvPr>
          <p:cNvGrpSpPr/>
          <p:nvPr/>
        </p:nvGrpSpPr>
        <p:grpSpPr>
          <a:xfrm>
            <a:off x="1739283" y="3214230"/>
            <a:ext cx="37566" cy="70053"/>
            <a:chOff x="5260722" y="2603793"/>
            <a:chExt cx="83078" cy="83078"/>
          </a:xfrm>
        </p:grpSpPr>
        <p:cxnSp>
          <p:nvCxnSpPr>
            <p:cNvPr id="493" name="Straight Connector 492">
              <a:extLst>
                <a:ext uri="{FF2B5EF4-FFF2-40B4-BE49-F238E27FC236}">
                  <a16:creationId xmlns:a16="http://schemas.microsoft.com/office/drawing/2014/main" id="{2B4A71B3-3447-4291-484E-8FDD76ECAD89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60722" y="2645332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494" name="Straight Connector 493">
              <a:extLst>
                <a:ext uri="{FF2B5EF4-FFF2-40B4-BE49-F238E27FC236}">
                  <a16:creationId xmlns:a16="http://schemas.microsoft.com/office/drawing/2014/main" id="{D6F4065B-21D5-5B06-2915-EB2D81BD496A}"/>
                </a:ext>
              </a:extLst>
            </p:cNvPr>
            <p:cNvCxnSpPr>
              <a:cxnSpLocks/>
            </p:cNvCxnSpPr>
            <p:nvPr/>
          </p:nvCxnSpPr>
          <p:spPr>
            <a:xfrm>
              <a:off x="5260722" y="2645332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</p:grpSp>
      <p:cxnSp>
        <p:nvCxnSpPr>
          <p:cNvPr id="481" name="Straight Connector 480">
            <a:extLst>
              <a:ext uri="{FF2B5EF4-FFF2-40B4-BE49-F238E27FC236}">
                <a16:creationId xmlns:a16="http://schemas.microsoft.com/office/drawing/2014/main" id="{556A8686-05AA-7C10-3685-188C5810650D}"/>
              </a:ext>
            </a:extLst>
          </p:cNvPr>
          <p:cNvCxnSpPr>
            <a:cxnSpLocks/>
          </p:cNvCxnSpPr>
          <p:nvPr/>
        </p:nvCxnSpPr>
        <p:spPr>
          <a:xfrm>
            <a:off x="1701717" y="3130788"/>
            <a:ext cx="37566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cxnSp>
        <p:nvCxnSpPr>
          <p:cNvPr id="482" name="Straight Connector 481">
            <a:extLst>
              <a:ext uri="{FF2B5EF4-FFF2-40B4-BE49-F238E27FC236}">
                <a16:creationId xmlns:a16="http://schemas.microsoft.com/office/drawing/2014/main" id="{EF3253B1-0B73-66DE-04C1-070488E8ACF9}"/>
              </a:ext>
            </a:extLst>
          </p:cNvPr>
          <p:cNvCxnSpPr>
            <a:cxnSpLocks/>
          </p:cNvCxnSpPr>
          <p:nvPr/>
        </p:nvCxnSpPr>
        <p:spPr>
          <a:xfrm>
            <a:off x="1696334" y="3082599"/>
            <a:ext cx="37566" cy="0"/>
          </a:xfrm>
          <a:prstGeom prst="line">
            <a:avLst/>
          </a:prstGeom>
          <a:noFill/>
          <a:ln w="19050" cap="sq" cmpd="sng" algn="ctr">
            <a:solidFill>
              <a:srgbClr val="0095FF"/>
            </a:solidFill>
            <a:prstDash val="solid"/>
            <a:miter lim="800000"/>
          </a:ln>
          <a:effectLst/>
        </p:spPr>
      </p:cxnSp>
      <p:grpSp>
        <p:nvGrpSpPr>
          <p:cNvPr id="483" name="Group 482">
            <a:extLst>
              <a:ext uri="{FF2B5EF4-FFF2-40B4-BE49-F238E27FC236}">
                <a16:creationId xmlns:a16="http://schemas.microsoft.com/office/drawing/2014/main" id="{2F557A3A-5BD5-5157-69D2-90DF9EC2C908}"/>
              </a:ext>
            </a:extLst>
          </p:cNvPr>
          <p:cNvGrpSpPr/>
          <p:nvPr/>
        </p:nvGrpSpPr>
        <p:grpSpPr>
          <a:xfrm>
            <a:off x="1691488" y="2929106"/>
            <a:ext cx="37566" cy="70053"/>
            <a:chOff x="5260722" y="2603793"/>
            <a:chExt cx="83078" cy="83078"/>
          </a:xfrm>
        </p:grpSpPr>
        <p:cxnSp>
          <p:nvCxnSpPr>
            <p:cNvPr id="491" name="Straight Connector 490">
              <a:extLst>
                <a:ext uri="{FF2B5EF4-FFF2-40B4-BE49-F238E27FC236}">
                  <a16:creationId xmlns:a16="http://schemas.microsoft.com/office/drawing/2014/main" id="{3C601977-5ADC-3E47-A199-2E28BB3B2503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60722" y="2645332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492" name="Straight Connector 491">
              <a:extLst>
                <a:ext uri="{FF2B5EF4-FFF2-40B4-BE49-F238E27FC236}">
                  <a16:creationId xmlns:a16="http://schemas.microsoft.com/office/drawing/2014/main" id="{CC24739A-1FF2-0A40-F462-D0138056E25A}"/>
                </a:ext>
              </a:extLst>
            </p:cNvPr>
            <p:cNvCxnSpPr>
              <a:cxnSpLocks/>
            </p:cNvCxnSpPr>
            <p:nvPr/>
          </p:nvCxnSpPr>
          <p:spPr>
            <a:xfrm>
              <a:off x="5260722" y="2645332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</p:grpSp>
      <p:grpSp>
        <p:nvGrpSpPr>
          <p:cNvPr id="484" name="Group 483">
            <a:extLst>
              <a:ext uri="{FF2B5EF4-FFF2-40B4-BE49-F238E27FC236}">
                <a16:creationId xmlns:a16="http://schemas.microsoft.com/office/drawing/2014/main" id="{5946616E-F52E-702B-4B12-1489CCD828F2}"/>
              </a:ext>
            </a:extLst>
          </p:cNvPr>
          <p:cNvGrpSpPr/>
          <p:nvPr/>
        </p:nvGrpSpPr>
        <p:grpSpPr>
          <a:xfrm>
            <a:off x="1657769" y="2810639"/>
            <a:ext cx="37566" cy="70053"/>
            <a:chOff x="5260722" y="2603793"/>
            <a:chExt cx="83078" cy="83078"/>
          </a:xfrm>
        </p:grpSpPr>
        <p:cxnSp>
          <p:nvCxnSpPr>
            <p:cNvPr id="489" name="Straight Connector 488">
              <a:extLst>
                <a:ext uri="{FF2B5EF4-FFF2-40B4-BE49-F238E27FC236}">
                  <a16:creationId xmlns:a16="http://schemas.microsoft.com/office/drawing/2014/main" id="{35823C98-C5E2-6F96-2C0A-23A8F2D23488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60722" y="2645332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490" name="Straight Connector 489">
              <a:extLst>
                <a:ext uri="{FF2B5EF4-FFF2-40B4-BE49-F238E27FC236}">
                  <a16:creationId xmlns:a16="http://schemas.microsoft.com/office/drawing/2014/main" id="{3146F04C-F27F-A85D-3FA3-2EFAF45A65C2}"/>
                </a:ext>
              </a:extLst>
            </p:cNvPr>
            <p:cNvCxnSpPr>
              <a:cxnSpLocks/>
            </p:cNvCxnSpPr>
            <p:nvPr/>
          </p:nvCxnSpPr>
          <p:spPr>
            <a:xfrm>
              <a:off x="5260722" y="2645332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</p:grpSp>
      <p:grpSp>
        <p:nvGrpSpPr>
          <p:cNvPr id="485" name="Group 484">
            <a:extLst>
              <a:ext uri="{FF2B5EF4-FFF2-40B4-BE49-F238E27FC236}">
                <a16:creationId xmlns:a16="http://schemas.microsoft.com/office/drawing/2014/main" id="{6E12EC62-9B1B-39CC-748F-5F4BF0C90ED2}"/>
              </a:ext>
            </a:extLst>
          </p:cNvPr>
          <p:cNvGrpSpPr/>
          <p:nvPr/>
        </p:nvGrpSpPr>
        <p:grpSpPr>
          <a:xfrm>
            <a:off x="1638987" y="2740588"/>
            <a:ext cx="37566" cy="70053"/>
            <a:chOff x="5260722" y="2603793"/>
            <a:chExt cx="83078" cy="83078"/>
          </a:xfrm>
        </p:grpSpPr>
        <p:cxnSp>
          <p:nvCxnSpPr>
            <p:cNvPr id="487" name="Straight Connector 486">
              <a:extLst>
                <a:ext uri="{FF2B5EF4-FFF2-40B4-BE49-F238E27FC236}">
                  <a16:creationId xmlns:a16="http://schemas.microsoft.com/office/drawing/2014/main" id="{A98CDCD9-0B4D-210C-EEE6-225B34F4920D}"/>
                </a:ext>
              </a:extLst>
            </p:cNvPr>
            <p:cNvCxnSpPr>
              <a:cxnSpLocks/>
            </p:cNvCxnSpPr>
            <p:nvPr/>
          </p:nvCxnSpPr>
          <p:spPr>
            <a:xfrm rot="16200000">
              <a:off x="5260722" y="2645332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  <p:cxnSp>
          <p:nvCxnSpPr>
            <p:cNvPr id="488" name="Straight Connector 487">
              <a:extLst>
                <a:ext uri="{FF2B5EF4-FFF2-40B4-BE49-F238E27FC236}">
                  <a16:creationId xmlns:a16="http://schemas.microsoft.com/office/drawing/2014/main" id="{ECAD8287-9237-394B-2E6D-6094D2C33E4B}"/>
                </a:ext>
              </a:extLst>
            </p:cNvPr>
            <p:cNvCxnSpPr>
              <a:cxnSpLocks/>
            </p:cNvCxnSpPr>
            <p:nvPr/>
          </p:nvCxnSpPr>
          <p:spPr>
            <a:xfrm>
              <a:off x="5260722" y="2645332"/>
              <a:ext cx="83078" cy="0"/>
            </a:xfrm>
            <a:prstGeom prst="line">
              <a:avLst/>
            </a:prstGeom>
            <a:noFill/>
            <a:ln w="19050" cap="sq" cmpd="sng" algn="ctr">
              <a:solidFill>
                <a:srgbClr val="0095FF"/>
              </a:solidFill>
              <a:prstDash val="solid"/>
              <a:miter lim="800000"/>
            </a:ln>
            <a:effectLst/>
          </p:spPr>
        </p:cxnSp>
      </p:grpSp>
      <p:sp>
        <p:nvSpPr>
          <p:cNvPr id="486" name="TextBox 485">
            <a:extLst>
              <a:ext uri="{FF2B5EF4-FFF2-40B4-BE49-F238E27FC236}">
                <a16:creationId xmlns:a16="http://schemas.microsoft.com/office/drawing/2014/main" id="{CB7977B3-1335-C4C2-CF3C-7F7380DF2CBF}"/>
              </a:ext>
            </a:extLst>
          </p:cNvPr>
          <p:cNvSpPr txBox="1"/>
          <p:nvPr/>
        </p:nvSpPr>
        <p:spPr>
          <a:xfrm>
            <a:off x="1555674" y="5857712"/>
            <a:ext cx="4028392" cy="181423"/>
          </a:xfrm>
          <a:prstGeom prst="rect">
            <a:avLst/>
          </a:prstGeom>
          <a:noFill/>
        </p:spPr>
        <p:txBody>
          <a:bodyPr wrap="square" lIns="0" tIns="0" rIns="0" bIns="0" rtlCol="0" anchor="ctr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100" b="1" i="0" u="none" strike="noStrike" kern="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ea typeface="+mn-ea"/>
                <a:cs typeface="+mn-cs"/>
              </a:rPr>
              <a:t>Months</a:t>
            </a:r>
            <a:endParaRPr kumimoji="0" lang="en-GB" sz="1050" b="1" i="0" u="none" strike="noStrike" kern="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45998449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6806B5-9F58-40AF-BFAB-E7D885540713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487680" y="1410363"/>
            <a:ext cx="5065395" cy="437487"/>
          </a:xfrm>
        </p:spPr>
        <p:txBody>
          <a:bodyPr/>
          <a:lstStyle/>
          <a:p>
            <a:pPr>
              <a:buSzPct val="100000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No new safety signals were observed with extended follow-up</a:t>
            </a:r>
          </a:p>
          <a:p>
            <a:pPr>
              <a:buSzPct val="100000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5 (4.1%) had SPMs; all were squamous cell carcinomas of the skin</a:t>
            </a:r>
          </a:p>
          <a:p>
            <a:pPr lvl="1">
              <a:buSzPct val="100000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No hematologic SPMs were observed</a:t>
            </a:r>
          </a:p>
          <a:p>
            <a:pPr lvl="1">
              <a:buSzPct val="100000"/>
            </a:pPr>
            <a:r>
              <a:rPr lang="en-US" sz="1600" dirty="0">
                <a:effectLst/>
                <a:ea typeface="Times New Roman" panose="02020603050405020304" pitchFamily="18" charset="0"/>
              </a:rPr>
              <a:t>All 5 patients with an SPM had received prior lenalidomide and a stem cell transplant</a:t>
            </a:r>
          </a:p>
          <a:p>
            <a:pPr>
              <a:buSzPct val="100000"/>
            </a:pPr>
            <a:endParaRPr lang="en-US" sz="1600" dirty="0">
              <a:effectLst/>
              <a:ea typeface="Times New Roman" panose="02020603050405020304" pitchFamily="18" charset="0"/>
            </a:endParaRPr>
          </a:p>
        </p:txBody>
      </p:sp>
      <p:sp>
        <p:nvSpPr>
          <p:cNvPr id="49" name="Title 3">
            <a:extLst>
              <a:ext uri="{FF2B5EF4-FFF2-40B4-BE49-F238E27FC236}">
                <a16:creationId xmlns:a16="http://schemas.microsoft.com/office/drawing/2014/main" id="{DE6FF5AF-E6F1-8C65-4C2C-647C2060FC1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7680" y="731520"/>
            <a:ext cx="11408066" cy="615553"/>
          </a:xfrm>
        </p:spPr>
        <p:txBody>
          <a:bodyPr/>
          <a:lstStyle/>
          <a:p>
            <a:r>
              <a:rPr lang="en-US" dirty="0"/>
              <a:t>Safety</a:t>
            </a:r>
          </a:p>
        </p:txBody>
      </p:sp>
      <p:sp>
        <p:nvSpPr>
          <p:cNvPr id="3" name="Content Placeholder 3">
            <a:extLst>
              <a:ext uri="{FF2B5EF4-FFF2-40B4-BE49-F238E27FC236}">
                <a16:creationId xmlns:a16="http://schemas.microsoft.com/office/drawing/2014/main" id="{2A0702BE-69DC-CEB5-D3D9-0D8C9DDDDEA6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488952" y="5893861"/>
            <a:ext cx="11220449" cy="646331"/>
          </a:xfrm>
        </p:spPr>
        <p:txBody>
          <a:bodyPr/>
          <a:lstStyle/>
          <a:p>
            <a:r>
              <a:rPr lang="en-US" baseline="30000" dirty="0">
                <a:solidFill>
                  <a:schemeClr val="tx1"/>
                </a:solidFill>
              </a:rPr>
              <a:t>a</a:t>
            </a:r>
            <a:r>
              <a:rPr lang="en-US" dirty="0">
                <a:solidFill>
                  <a:schemeClr val="tx1"/>
                </a:solidFill>
              </a:rPr>
              <a:t> TEAEs according to the Medical Dictionary for Regulatory Activities v26.0 and Common Terminology Criteria for Adverse Events v5. Any-grade TEAE reported in ≥25% of patients; grade 3/4 TEAE reported in ≥10% of patients; severity of CRS and ICANS was assessed according to the American Society for Transplantation and Cellular Therapy criteria; </a:t>
            </a:r>
            <a:r>
              <a:rPr lang="en-US" baseline="30000" dirty="0">
                <a:solidFill>
                  <a:schemeClr val="tx1"/>
                </a:solidFill>
              </a:rPr>
              <a:t>b</a:t>
            </a:r>
            <a:r>
              <a:rPr lang="en-US" dirty="0">
                <a:solidFill>
                  <a:schemeClr val="tx1"/>
                </a:solidFill>
              </a:rPr>
              <a:t> Infections include preferred terms in the system organ class of infections and infestations</a:t>
            </a:r>
            <a:br>
              <a:rPr lang="en-US" dirty="0">
                <a:solidFill>
                  <a:schemeClr val="tx1"/>
                </a:solidFill>
              </a:rPr>
            </a:br>
            <a:r>
              <a:rPr lang="en-US" dirty="0">
                <a:solidFill>
                  <a:schemeClr val="tx1"/>
                </a:solidFill>
              </a:rPr>
              <a:t>CRS=cytokine release syndrome; ICANS=immune effector cell–associated neurotoxicity syndrome; TEAE=treatment-emergent adverse event; SPM=secondary primary malignancies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70E718F5-A7E0-01FE-C323-7235053EF0D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154464947"/>
              </p:ext>
            </p:extLst>
          </p:nvPr>
        </p:nvGraphicFramePr>
        <p:xfrm>
          <a:off x="5553075" y="1136092"/>
          <a:ext cx="6004748" cy="4585816"/>
        </p:xfrm>
        <a:graphic>
          <a:graphicData uri="http://schemas.openxmlformats.org/drawingml/2006/table">
            <a:tbl>
              <a:tblPr firstRow="1" bandRow="1">
                <a:tableStyleId>{6E25E649-3F16-4E02-A733-19D2CDBF48F0}</a:tableStyleId>
              </a:tblPr>
              <a:tblGrid>
                <a:gridCol w="2834640">
                  <a:extLst>
                    <a:ext uri="{9D8B030D-6E8A-4147-A177-3AD203B41FA5}">
                      <a16:colId xmlns:a16="http://schemas.microsoft.com/office/drawing/2014/main" val="3161920086"/>
                    </a:ext>
                  </a:extLst>
                </a:gridCol>
                <a:gridCol w="1585054">
                  <a:extLst>
                    <a:ext uri="{9D8B030D-6E8A-4147-A177-3AD203B41FA5}">
                      <a16:colId xmlns:a16="http://schemas.microsoft.com/office/drawing/2014/main" val="3932117982"/>
                    </a:ext>
                  </a:extLst>
                </a:gridCol>
                <a:gridCol w="1585054">
                  <a:extLst>
                    <a:ext uri="{9D8B030D-6E8A-4147-A177-3AD203B41FA5}">
                      <a16:colId xmlns:a16="http://schemas.microsoft.com/office/drawing/2014/main" val="4216625977"/>
                    </a:ext>
                  </a:extLst>
                </a:gridCol>
              </a:tblGrid>
              <a:tr h="125562">
                <a:tc>
                  <a:txBody>
                    <a:bodyPr/>
                    <a:lstStyle/>
                    <a:p>
                      <a:pPr algn="l"/>
                      <a:endParaRPr lang="en-US" sz="12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marL="45720" marR="45720" marT="18000" marB="18000" anchor="b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chemeClr val="bg1"/>
                          </a:solidFill>
                        </a:rPr>
                        <a:t>N=123</a:t>
                      </a:r>
                    </a:p>
                  </a:txBody>
                  <a:tcPr marL="36000" marR="36000" marT="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/>
                      <a:endParaRPr lang="en-US" sz="1100"/>
                    </a:p>
                  </a:txBody>
                  <a:tcPr marL="36000" marR="36000" marT="0" marB="1800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5400" cmpd="sng">
                      <a:noFill/>
                    </a:lnT>
                    <a:lnB w="254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01493955"/>
                  </a:ext>
                </a:extLst>
              </a:tr>
              <a:tr h="125562">
                <a:tc>
                  <a:txBody>
                    <a:bodyPr/>
                    <a:lstStyle/>
                    <a:p>
                      <a:pPr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TEAE, n (%)</a:t>
                      </a:r>
                      <a:r>
                        <a:rPr lang="en-US" sz="1200" b="1" baseline="30000" dirty="0">
                          <a:solidFill>
                            <a:schemeClr val="tx1"/>
                          </a:solidFill>
                          <a:latin typeface="+mn-lt"/>
                        </a:rPr>
                        <a:t>a</a:t>
                      </a: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Any grade</a:t>
                      </a:r>
                    </a:p>
                  </a:txBody>
                  <a:tcPr marL="36000" marR="36000" marT="0" marB="18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b="1" baseline="0" dirty="0">
                          <a:solidFill>
                            <a:schemeClr val="tx1"/>
                          </a:solidFill>
                        </a:rPr>
                        <a:t>Grade 3/4</a:t>
                      </a:r>
                      <a:endParaRPr lang="en-US" sz="1200" b="1" dirty="0">
                        <a:solidFill>
                          <a:schemeClr val="tx1"/>
                        </a:solidFill>
                      </a:endParaRPr>
                    </a:p>
                  </a:txBody>
                  <a:tcPr marL="36000" marR="36000" marT="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7590894"/>
                  </a:ext>
                </a:extLst>
              </a:tr>
              <a:tr h="125562">
                <a:tc>
                  <a:txBody>
                    <a:bodyPr/>
                    <a:lstStyle/>
                    <a:p>
                      <a:pPr indent="0" algn="l"/>
                      <a:r>
                        <a:rPr lang="en-US" sz="1200" b="0" dirty="0">
                          <a:solidFill>
                            <a:schemeClr val="tx1"/>
                          </a:solidFill>
                          <a:latin typeface="+mn-lt"/>
                        </a:rPr>
                        <a:t>Any</a:t>
                      </a:r>
                      <a:endParaRPr lang="en-US" sz="1200" b="0" baseline="300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123 (100)</a:t>
                      </a:r>
                    </a:p>
                  </a:txBody>
                  <a:tcPr marL="36000" marR="36000" marT="0" marB="18000" anchor="ctr"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89 (72.4)</a:t>
                      </a:r>
                    </a:p>
                  </a:txBody>
                  <a:tcPr marL="36000" marR="36000" marT="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56034216"/>
                  </a:ext>
                </a:extLst>
              </a:tr>
              <a:tr h="125562">
                <a:tc>
                  <a:txBody>
                    <a:bodyPr/>
                    <a:lstStyle/>
                    <a:p>
                      <a:pPr indent="0" algn="l"/>
                      <a:r>
                        <a:rPr lang="en-US" sz="1200" b="1" dirty="0">
                          <a:solidFill>
                            <a:schemeClr val="tx1"/>
                          </a:solidFill>
                          <a:latin typeface="+mn-lt"/>
                        </a:rPr>
                        <a:t>Hematologic</a:t>
                      </a: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</a:endParaRPr>
                    </a:p>
                  </a:txBody>
                  <a:tcPr marL="36000" marR="36000" marT="0" marB="18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en-US" sz="1200">
                        <a:solidFill>
                          <a:schemeClr val="tx1"/>
                        </a:solidFill>
                        <a:highlight>
                          <a:srgbClr val="FF0000"/>
                        </a:highlight>
                      </a:endParaRPr>
                    </a:p>
                  </a:txBody>
                  <a:tcPr marL="36000" marR="36000" marT="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11478285"/>
                  </a:ext>
                </a:extLst>
              </a:tr>
              <a:tr h="125562">
                <a:tc>
                  <a:txBody>
                    <a:bodyPr/>
                    <a:lstStyle/>
                    <a:p>
                      <a:pPr marL="91440" indent="0" algn="l"/>
                      <a:r>
                        <a:rPr lang="en-US" sz="1200" dirty="0">
                          <a:solidFill>
                            <a:schemeClr val="tx1"/>
                          </a:solidFill>
                          <a:latin typeface="+mn-lt"/>
                        </a:rPr>
                        <a:t>Neutropenia</a:t>
                      </a: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61 (49.6)</a:t>
                      </a:r>
                    </a:p>
                  </a:txBody>
                  <a:tcPr marL="45720" marR="4572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61 (49.6)</a:t>
                      </a:r>
                    </a:p>
                  </a:txBody>
                  <a:tcPr marL="45720" marR="45720"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44204106"/>
                  </a:ext>
                </a:extLst>
              </a:tr>
              <a:tr h="125562">
                <a:tc>
                  <a:txBody>
                    <a:bodyPr/>
                    <a:lstStyle/>
                    <a:p>
                      <a:pPr marL="91440" indent="0"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Anemia 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60 (48.8)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46 (37.4)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7426804"/>
                  </a:ext>
                </a:extLst>
              </a:tr>
              <a:tr h="125562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Thrombocytopenia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39 (31.7)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29 (23.6)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3978022"/>
                  </a:ext>
                </a:extLst>
              </a:tr>
              <a:tr h="125562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Lymphopenia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33 (26.8)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18000" marB="18000" anchor="ctr"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31 (25.2)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68085091"/>
                  </a:ext>
                </a:extLst>
              </a:tr>
              <a:tr h="124798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strike="noStrike" dirty="0">
                          <a:solidFill>
                            <a:schemeClr val="tx1"/>
                          </a:solidFill>
                          <a:effectLst/>
                        </a:rPr>
                        <a:t>Leukopenia</a:t>
                      </a:r>
                      <a:endParaRPr lang="en-US" sz="1200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strike="noStrike" dirty="0">
                          <a:solidFill>
                            <a:schemeClr val="tx1"/>
                          </a:solidFill>
                          <a:effectLst/>
                        </a:rPr>
                        <a:t>21 (17.1)</a:t>
                      </a:r>
                      <a:endParaRPr lang="en-US" sz="1200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strike="noStrike" dirty="0">
                          <a:solidFill>
                            <a:schemeClr val="tx1"/>
                          </a:solidFill>
                          <a:effectLst/>
                        </a:rPr>
                        <a:t>17 (13.8)</a:t>
                      </a:r>
                      <a:endParaRPr lang="en-US" sz="1200" strike="noStrik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47135582"/>
                  </a:ext>
                </a:extLst>
              </a:tr>
              <a:tr h="124798">
                <a:tc>
                  <a:txBody>
                    <a:bodyPr/>
                    <a:lstStyle/>
                    <a:p>
                      <a:pPr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="1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Nonhematologic</a:t>
                      </a: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endParaRPr lang="en-US" sz="1200" dirty="0">
                        <a:solidFill>
                          <a:schemeClr val="tx1"/>
                        </a:solidFill>
                        <a:effectLst/>
                        <a:highlight>
                          <a:srgbClr val="FF0000"/>
                        </a:highlight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40092795"/>
                  </a:ext>
                </a:extLst>
              </a:tr>
              <a:tr h="125562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Infections</a:t>
                      </a:r>
                      <a:r>
                        <a:rPr lang="en-US" sz="1200" baseline="30000" dirty="0" err="1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b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87 (70.7)</a:t>
                      </a:r>
                    </a:p>
                  </a:txBody>
                  <a:tcPr marL="45720" marR="45720" marT="18000" marB="1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52 (42.3)</a:t>
                      </a:r>
                    </a:p>
                  </a:txBody>
                  <a:tcPr marL="45720" marR="45720" marT="18000" marB="1800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6777904"/>
                  </a:ext>
                </a:extLst>
              </a:tr>
              <a:tr h="125562">
                <a:tc>
                  <a:txBody>
                    <a:bodyPr/>
                    <a:lstStyle/>
                    <a:p>
                      <a:pPr marL="91440" indent="0" algn="l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CRS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71 (57.7)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0215459"/>
                  </a:ext>
                </a:extLst>
              </a:tr>
              <a:tr h="125562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Diarrhea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56 (45.5)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 (4.1)</a:t>
                      </a:r>
                    </a:p>
                  </a:txBody>
                  <a:tcPr marL="45720" marR="45720" marT="18000" marB="1800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8068171"/>
                  </a:ext>
                </a:extLst>
              </a:tr>
              <a:tr h="125562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Fatigue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46 (37.4)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5 (4.1)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67294122"/>
                  </a:ext>
                </a:extLst>
              </a:tr>
              <a:tr h="125562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Decreased appetite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42 (34.1)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 (0.8)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2586514"/>
                  </a:ext>
                </a:extLst>
              </a:tr>
              <a:tr h="125562">
                <a:tc>
                  <a:txBody>
                    <a:bodyPr/>
                    <a:lstStyle/>
                    <a:p>
                      <a:pPr marL="9144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rgbClr val="000000"/>
                        </a:buClr>
                        <a:buSzTx/>
                        <a:buFont typeface="Arial"/>
                        <a:buNone/>
                        <a:tabLst/>
                        <a:defRPr/>
                      </a:pPr>
                      <a:r>
                        <a:rPr lang="en-US" sz="1200" b="0" dirty="0">
                          <a:solidFill>
                            <a:schemeClr val="tx1"/>
                          </a:solidFill>
                        </a:rPr>
                        <a:t>Pyrexia</a:t>
                      </a:r>
                      <a:endParaRPr lang="en-US" sz="1200" b="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40 (32.5)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dirty="0">
                          <a:solidFill>
                            <a:schemeClr val="tx1"/>
                          </a:solidFill>
                        </a:rPr>
                        <a:t>5 (4.1)</a:t>
                      </a:r>
                      <a:endParaRPr lang="en-US" sz="1200" dirty="0">
                        <a:solidFill>
                          <a:schemeClr val="tx1"/>
                        </a:solidFill>
                        <a:latin typeface="+mn-lt"/>
                      </a:endParaRPr>
                    </a:p>
                  </a:txBody>
                  <a:tcPr marL="45720" marR="45720" marT="18000" marB="1800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93479113"/>
                  </a:ext>
                </a:extLst>
              </a:tr>
              <a:tr h="124798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Nausea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33 (26.8)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12276847"/>
                  </a:ext>
                </a:extLst>
              </a:tr>
              <a:tr h="124798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Injection site reaction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33 (26.8)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0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88530836"/>
                  </a:ext>
                </a:extLst>
              </a:tr>
              <a:tr h="124798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baseline="0" dirty="0">
                          <a:solidFill>
                            <a:schemeClr val="tx1"/>
                          </a:solidFill>
                          <a:effectLst/>
                        </a:rPr>
                        <a:t>Hypokalemia</a:t>
                      </a:r>
                      <a:endParaRPr lang="en-US" sz="1200" baseline="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34 (27.6)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15 (12.2)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65165258"/>
                  </a:ext>
                </a:extLst>
              </a:tr>
              <a:tr h="124798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Cough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35 (28.5)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</a:rPr>
                        <a:t>1 (0.8)</a:t>
                      </a:r>
                      <a:endParaRPr lang="en-US" sz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 panose="020F0502020204030204" pitchFamily="34" charset="0"/>
                        <a:cs typeface="Times New Roman"/>
                      </a:endParaRPr>
                    </a:p>
                  </a:txBody>
                  <a:tcPr marL="45720" marR="45720" marT="18000" marB="1800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40400730"/>
                  </a:ext>
                </a:extLst>
              </a:tr>
              <a:tr h="124798">
                <a:tc>
                  <a:txBody>
                    <a:bodyPr/>
                    <a:lstStyle/>
                    <a:p>
                      <a:pPr marL="91440" indent="0"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COVID-19 pneumonia</a:t>
                      </a:r>
                    </a:p>
                  </a:txBody>
                  <a:tcPr marL="45720" marR="45720" marT="18000" marB="18000" anchor="ctr">
                    <a:lnL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18 (14.6%)</a:t>
                      </a:r>
                    </a:p>
                  </a:txBody>
                  <a:tcPr marL="45720" marR="45720" marT="18000" marB="1800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US" sz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 panose="020F0502020204030204" pitchFamily="34" charset="0"/>
                          <a:cs typeface="Times New Roman"/>
                        </a:rPr>
                        <a:t>14 (11.4)</a:t>
                      </a:r>
                    </a:p>
                  </a:txBody>
                  <a:tcPr marL="45720" marR="45720" marT="18000" marB="18000" anchor="ctr">
                    <a:lnL>
                      <a:noFill/>
                    </a:lnL>
                    <a:lnR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003489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280561587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RESGUID" val="bca6b9cf-ddfc-4f8b-aa7c-0dd7895f0d92"/>
</p:tagLst>
</file>

<file path=ppt/theme/theme1.xml><?xml version="1.0" encoding="utf-8"?>
<a:theme xmlns:a="http://schemas.openxmlformats.org/drawingml/2006/main" name="Streamline">
  <a:themeElements>
    <a:clrScheme name="Custom 10">
      <a:dk1>
        <a:srgbClr val="000000"/>
      </a:dk1>
      <a:lt1>
        <a:srgbClr val="FFFFFF"/>
      </a:lt1>
      <a:dk2>
        <a:srgbClr val="00004E"/>
      </a:dk2>
      <a:lt2>
        <a:srgbClr val="0095FF"/>
      </a:lt2>
      <a:accent1>
        <a:srgbClr val="0000C9"/>
      </a:accent1>
      <a:accent2>
        <a:srgbClr val="000483"/>
      </a:accent2>
      <a:accent3>
        <a:srgbClr val="0DBDBA"/>
      </a:accent3>
      <a:accent4>
        <a:srgbClr val="67BB6E"/>
      </a:accent4>
      <a:accent5>
        <a:srgbClr val="9D73F7"/>
      </a:accent5>
      <a:accent6>
        <a:srgbClr val="D95776"/>
      </a:accent6>
      <a:hlink>
        <a:srgbClr val="0000C9"/>
      </a:hlink>
      <a:folHlink>
        <a:srgbClr val="9D73F7"/>
      </a:folHlink>
    </a:clrScheme>
    <a:fontScheme name="Pfizer 2021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00"/>
        </a:solidFill>
      </a:spPr>
      <a:bodyPr rtlCol="0" anchor="ctr"/>
      <a:lstStyle>
        <a:defPPr algn="ctr">
          <a:defRPr sz="1100" b="1" dirty="0" smtClean="0">
            <a:solidFill>
              <a:schemeClr val="tx1"/>
            </a:solidFill>
          </a:defRPr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/>
      <a:bodyPr vert="horz" lIns="91440" tIns="45720" rIns="91440" bIns="45720" rtlCol="0">
        <a:noAutofit/>
      </a:bodyPr>
      <a:lstStyle>
        <a:defPPr algn="l">
          <a:defRPr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e6b17959-6969-4a58-8df0-8e476ba7bb69">
      <Terms xmlns="http://schemas.microsoft.com/office/infopath/2007/PartnerControls"/>
    </lcf76f155ced4ddcb4097134ff3c332f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346409DDFAAC5D44BAA4E1D2B555798B" ma:contentTypeVersion="14" ma:contentTypeDescription="Create a new document." ma:contentTypeScope="" ma:versionID="1d6ff3a3258ee31f4a6ed325e8b04126">
  <xsd:schema xmlns:xsd="http://www.w3.org/2001/XMLSchema" xmlns:xs="http://www.w3.org/2001/XMLSchema" xmlns:p="http://schemas.microsoft.com/office/2006/metadata/properties" xmlns:ns2="e6b17959-6969-4a58-8df0-8e476ba7bb69" xmlns:ns3="45933f59-eb1d-4cf8-85c1-464950492f01" targetNamespace="http://schemas.microsoft.com/office/2006/metadata/properties" ma:root="true" ma:fieldsID="2fed50e616558f43809c21da30f48926" ns2:_="" ns3:_="">
    <xsd:import namespace="e6b17959-6969-4a58-8df0-8e476ba7bb69"/>
    <xsd:import namespace="45933f59-eb1d-4cf8-85c1-464950492f01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ObjectDetectorVersions" minOccurs="0"/>
                <xsd:element ref="ns2:MediaServiceLocation" minOccurs="0"/>
                <xsd:element ref="ns2:MediaServiceGenerationTime" minOccurs="0"/>
                <xsd:element ref="ns2:MediaServiceEventHashCode" minOccurs="0"/>
                <xsd:element ref="ns2:MediaLengthInSeconds" minOccurs="0"/>
                <xsd:element ref="ns2:lcf76f155ced4ddcb4097134ff3c332f" minOccurs="0"/>
                <xsd:element ref="ns2:MediaServiceOCR" minOccurs="0"/>
                <xsd:element ref="ns3:SharedWithUsers" minOccurs="0"/>
                <xsd:element ref="ns3:SharedWithDetail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e6b17959-6969-4a58-8df0-8e476ba7bb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Location" ma:index="12" nillable="true" ma:displayName="Location" ma:indexed="true" ma:internalName="MediaServiceLocatio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LengthInSeconds" ma:index="15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7" nillable="true" ma:taxonomy="true" ma:internalName="lcf76f155ced4ddcb4097134ff3c332f" ma:taxonomyFieldName="MediaServiceImageTags" ma:displayName="Image Tags" ma:readOnly="false" ma:fieldId="{5cf76f15-5ced-4ddc-b409-7134ff3c332f}" ma:taxonomyMulti="true" ma:sspId="8f9dd247-5f48-452a-8dc4-ff9a39258eb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SearchProperties" ma:index="21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5933f59-eb1d-4cf8-85c1-464950492f01" elementFormDefault="qualified">
    <xsd:import namespace="http://schemas.microsoft.com/office/2006/documentManagement/types"/>
    <xsd:import namespace="http://schemas.microsoft.com/office/infopath/2007/PartnerControls"/>
    <xsd:element name="SharedWithUsers" ma:index="19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20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72D944AB-A650-4299-B521-6B4246C48B57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7A75C3D4-D484-4BAD-B148-B637F15C366F}">
  <ds:schemaRefs>
    <ds:schemaRef ds:uri="http://schemas.openxmlformats.org/package/2006/metadata/core-properties"/>
    <ds:schemaRef ds:uri="45933f59-eb1d-4cf8-85c1-464950492f01"/>
    <ds:schemaRef ds:uri="http://schemas.microsoft.com/office/2006/documentManagement/types"/>
    <ds:schemaRef ds:uri="http://purl.org/dc/elements/1.1/"/>
    <ds:schemaRef ds:uri="http://purl.org/dc/dcmitype/"/>
    <ds:schemaRef ds:uri="http://www.w3.org/XML/1998/namespace"/>
    <ds:schemaRef ds:uri="e6b17959-6969-4a58-8df0-8e476ba7bb69"/>
    <ds:schemaRef ds:uri="http://schemas.microsoft.com/office/infopath/2007/PartnerControls"/>
    <ds:schemaRef ds:uri="http://schemas.microsoft.com/office/2006/metadata/properties"/>
    <ds:schemaRef ds:uri="http://purl.org/dc/terms/"/>
  </ds:schemaRefs>
</ds:datastoreItem>
</file>

<file path=customXml/itemProps3.xml><?xml version="1.0" encoding="utf-8"?>
<ds:datastoreItem xmlns:ds="http://schemas.openxmlformats.org/officeDocument/2006/customXml" ds:itemID="{E5905CF6-D505-4DCF-B32D-E7257ED2C05D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e6b17959-6969-4a58-8df0-8e476ba7bb69"/>
    <ds:schemaRef ds:uri="45933f59-eb1d-4cf8-85c1-464950492f01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9482</TotalTime>
  <Words>2258</Words>
  <Application>Microsoft Office PowerPoint</Application>
  <PresentationFormat>Widescreen</PresentationFormat>
  <Paragraphs>389</Paragraphs>
  <Slides>11</Slides>
  <Notes>11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6" baseType="lpstr">
      <vt:lpstr>Arial</vt:lpstr>
      <vt:lpstr>Calibri</vt:lpstr>
      <vt:lpstr>Times New Roman</vt:lpstr>
      <vt:lpstr>TimesNewRoman</vt:lpstr>
      <vt:lpstr>Streamline</vt:lpstr>
      <vt:lpstr>PowerPoint Presentation</vt:lpstr>
      <vt:lpstr>Background</vt:lpstr>
      <vt:lpstr>Objectives</vt:lpstr>
      <vt:lpstr>MagnetisMM-3 Study</vt:lpstr>
      <vt:lpstr>MagnetisMM-3: Elranatamab Dosing Schedule</vt:lpstr>
      <vt:lpstr>Baseline characteristics</vt:lpstr>
      <vt:lpstr>Efficacy: ORR and DOR</vt:lpstr>
      <vt:lpstr>Efficacy: PFS and OS</vt:lpstr>
      <vt:lpstr>Safety</vt:lpstr>
      <vt:lpstr>Conclusions</vt:lpstr>
      <vt:lpstr>Acknowledgments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Lorem ipsum</dc:title>
  <dc:creator>Pelc, Jason</dc:creator>
  <cp:lastModifiedBy>Kerry Garza</cp:lastModifiedBy>
  <cp:revision>754</cp:revision>
  <dcterms:modified xsi:type="dcterms:W3CDTF">2024-09-10T17:32:58Z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0x010100346409DDFAAC5D44BAA4E1D2B555798B</vt:lpwstr>
  </property>
  <property fmtid="{D5CDD505-2E9C-101B-9397-08002B2CF9AE}" pid="3" name="MSIP_Label_4791b42f-c435-42ca-9531-75a3f42aae3d_Enabled">
    <vt:lpwstr>true</vt:lpwstr>
  </property>
  <property fmtid="{D5CDD505-2E9C-101B-9397-08002B2CF9AE}" pid="4" name="MSIP_Label_4791b42f-c435-42ca-9531-75a3f42aae3d_SetDate">
    <vt:lpwstr>2023-05-18T11:28:30Z</vt:lpwstr>
  </property>
  <property fmtid="{D5CDD505-2E9C-101B-9397-08002B2CF9AE}" pid="5" name="MSIP_Label_4791b42f-c435-42ca-9531-75a3f42aae3d_Method">
    <vt:lpwstr>Privileged</vt:lpwstr>
  </property>
  <property fmtid="{D5CDD505-2E9C-101B-9397-08002B2CF9AE}" pid="6" name="MSIP_Label_4791b42f-c435-42ca-9531-75a3f42aae3d_Name">
    <vt:lpwstr>4791b42f-c435-42ca-9531-75a3f42aae3d</vt:lpwstr>
  </property>
  <property fmtid="{D5CDD505-2E9C-101B-9397-08002B2CF9AE}" pid="7" name="MSIP_Label_4791b42f-c435-42ca-9531-75a3f42aae3d_SiteId">
    <vt:lpwstr>7a916015-20ae-4ad1-9170-eefd915e9272</vt:lpwstr>
  </property>
  <property fmtid="{D5CDD505-2E9C-101B-9397-08002B2CF9AE}" pid="8" name="MSIP_Label_4791b42f-c435-42ca-9531-75a3f42aae3d_ActionId">
    <vt:lpwstr>dae39b00-b4cd-4e26-b48a-dcf0283c578e</vt:lpwstr>
  </property>
  <property fmtid="{D5CDD505-2E9C-101B-9397-08002B2CF9AE}" pid="9" name="MSIP_Label_4791b42f-c435-42ca-9531-75a3f42aae3d_ContentBits">
    <vt:lpwstr>0</vt:lpwstr>
  </property>
  <property fmtid="{D5CDD505-2E9C-101B-9397-08002B2CF9AE}" pid="10" name="MediaServiceImageTags">
    <vt:lpwstr/>
  </property>
</Properties>
</file>