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7" r:id="rId3"/>
  </p:sldMasterIdLst>
  <p:notesMasterIdLst>
    <p:notesMasterId r:id="rId17"/>
  </p:notesMasterIdLst>
  <p:sldIdLst>
    <p:sldId id="257" r:id="rId4"/>
    <p:sldId id="280" r:id="rId5"/>
    <p:sldId id="281" r:id="rId6"/>
    <p:sldId id="266" r:id="rId7"/>
    <p:sldId id="274" r:id="rId8"/>
    <p:sldId id="273" r:id="rId9"/>
    <p:sldId id="275" r:id="rId10"/>
    <p:sldId id="276" r:id="rId11"/>
    <p:sldId id="271" r:id="rId12"/>
    <p:sldId id="269" r:id="rId13"/>
    <p:sldId id="277" r:id="rId14"/>
    <p:sldId id="270" r:id="rId15"/>
    <p:sldId id="278" r:id="rId16"/>
  </p:sldIdLst>
  <p:sldSz cx="9144000" cy="5143500" type="screen16x9"/>
  <p:notesSz cx="6858000" cy="9144000"/>
  <p:defaultTextStyle>
    <a:defPPr marL="0" marR="0" indent="0" algn="l" defTabSz="3429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75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25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17145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25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34290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25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51435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25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68580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25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85725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25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02870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25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20015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25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371600" algn="ctr" defTabSz="30956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25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pos="284" userDrawn="1">
          <p15:clr>
            <a:srgbClr val="A4A3A4"/>
          </p15:clr>
        </p15:guide>
        <p15:guide id="2" orient="horz" pos="29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licia Pfaff" initials="AP" lastIdx="1" clrIdx="6">
    <p:extLst>
      <p:ext uri="{19B8F6BF-5375-455C-9EA6-DF929625EA0E}">
        <p15:presenceInfo xmlns:p15="http://schemas.microsoft.com/office/powerpoint/2012/main" userId="S::alicia.pfaff@pharmagenesis.com::c0bbe828-7122-4e40-ad25-07c66c7fee55" providerId="AD"/>
      </p:ext>
    </p:extLst>
  </p:cmAuthor>
  <p:cmAuthor id="1" name="Dominique Verlaan" initials="OxPG" lastIdx="59" clrIdx="0">
    <p:extLst>
      <p:ext uri="{19B8F6BF-5375-455C-9EA6-DF929625EA0E}">
        <p15:presenceInfo xmlns:p15="http://schemas.microsoft.com/office/powerpoint/2012/main" userId="Dominique Verlaan" providerId="None"/>
      </p:ext>
    </p:extLst>
  </p:cmAuthor>
  <p:cmAuthor id="2" name="OxPG" initials="OP" lastIdx="71" clrIdx="1">
    <p:extLst>
      <p:ext uri="{19B8F6BF-5375-455C-9EA6-DF929625EA0E}">
        <p15:presenceInfo xmlns:p15="http://schemas.microsoft.com/office/powerpoint/2012/main" userId="OxPG" providerId="None"/>
      </p:ext>
    </p:extLst>
  </p:cmAuthor>
  <p:cmAuthor id="3" name="Jodi Muscal" initials="JM" lastIdx="3" clrIdx="2">
    <p:extLst>
      <p:ext uri="{19B8F6BF-5375-455C-9EA6-DF929625EA0E}">
        <p15:presenceInfo xmlns:p15="http://schemas.microsoft.com/office/powerpoint/2012/main" userId="d8b361b8cc2829e9" providerId="Windows Live"/>
      </p:ext>
    </p:extLst>
  </p:cmAuthor>
  <p:cmAuthor id="4" name="Juszczak-Kosela, Katarzyna Alicja" initials="JKKA" lastIdx="28" clrIdx="3">
    <p:extLst>
      <p:ext uri="{19B8F6BF-5375-455C-9EA6-DF929625EA0E}">
        <p15:presenceInfo xmlns:p15="http://schemas.microsoft.com/office/powerpoint/2012/main" userId="S::JuszczK@pfizer.com::b305be44-f851-4c6c-bb0d-c8a1cfdac126" providerId="AD"/>
      </p:ext>
    </p:extLst>
  </p:cmAuthor>
  <p:cmAuthor id="5" name="Zhang, Zhe" initials="ZZ" lastIdx="26" clrIdx="4">
    <p:extLst>
      <p:ext uri="{19B8F6BF-5375-455C-9EA6-DF929625EA0E}">
        <p15:presenceInfo xmlns:p15="http://schemas.microsoft.com/office/powerpoint/2012/main" userId="S::ZHANZ127@pfizer.com::ec00bf71-0740-4917-adf3-ecaf9fe285bb" providerId="AD"/>
      </p:ext>
    </p:extLst>
  </p:cmAuthor>
  <p:cmAuthor id="6" name="Annotations" initials="OP" lastIdx="1" clrIdx="5">
    <p:extLst>
      <p:ext uri="{19B8F6BF-5375-455C-9EA6-DF929625EA0E}">
        <p15:presenceInfo xmlns:p15="http://schemas.microsoft.com/office/powerpoint/2012/main" userId="Annotation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1E8"/>
    <a:srgbClr val="E2A23F"/>
    <a:srgbClr val="124B5C"/>
    <a:srgbClr val="FFFFFF"/>
    <a:srgbClr val="0C414E"/>
    <a:srgbClr val="E3A23F"/>
    <a:srgbClr val="D8DF21"/>
    <a:srgbClr val="38A94F"/>
    <a:srgbClr val="977EB7"/>
    <a:srgbClr val="3DC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61"/>
    <p:restoredTop sz="74101" autoAdjust="0"/>
  </p:normalViewPr>
  <p:slideViewPr>
    <p:cSldViewPr snapToGrid="0" snapToObjects="1">
      <p:cViewPr varScale="1">
        <p:scale>
          <a:sx n="97" d="100"/>
          <a:sy n="97" d="100"/>
        </p:scale>
        <p:origin x="2538" y="330"/>
      </p:cViewPr>
      <p:guideLst>
        <p:guide pos="284"/>
        <p:guide orient="horz" pos="297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Smith" userId="bb862fc0-1226-4ca1-ba31-9c9fdddb68f1" providerId="ADAL" clId="{58DFD1E3-CFB2-4DA1-B020-2E313269DC10}"/>
    <pc:docChg chg="modSld">
      <pc:chgData name="Melissa Smith" userId="bb862fc0-1226-4ca1-ba31-9c9fdddb68f1" providerId="ADAL" clId="{58DFD1E3-CFB2-4DA1-B020-2E313269DC10}" dt="2024-10-28T12:41:41.979" v="5" actId="20577"/>
      <pc:docMkLst>
        <pc:docMk/>
      </pc:docMkLst>
      <pc:sldChg chg="modNotesTx">
        <pc:chgData name="Melissa Smith" userId="bb862fc0-1226-4ca1-ba31-9c9fdddb68f1" providerId="ADAL" clId="{58DFD1E3-CFB2-4DA1-B020-2E313269DC10}" dt="2024-10-28T12:41:41.979" v="5" actId="20577"/>
        <pc:sldMkLst>
          <pc:docMk/>
          <pc:sldMk cId="2787857329" sldId="27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oxfordpharmagenesis-my.sharepoint.com/personal/melissa_smith_pharmagenesis_com/Documents/ABSTRACTS/CTOS_2024_Oral%20presentation/Figu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162091629779618"/>
          <c:y val="2.4313376255428967E-2"/>
          <c:w val="0.72812687147182298"/>
          <c:h val="0.92710594427937676"/>
        </c:manualLayout>
      </c:layout>
      <c:barChart>
        <c:barDir val="bar"/>
        <c:grouping val="stacked"/>
        <c:varyColors val="0"/>
        <c:ser>
          <c:idx val="0"/>
          <c:order val="0"/>
          <c:tx>
            <c:v>Grade 1</c:v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'[Figures.xlsx]TRAE Tornado Plot (2)'!$A$5:$A$14</c:f>
              <c:strCache>
                <c:ptCount val="10"/>
                <c:pt idx="0">
                  <c:v>Any TRAE</c:v>
                </c:pt>
                <c:pt idx="1">
                  <c:v>Neutropenia</c:v>
                </c:pt>
                <c:pt idx="2">
                  <c:v>Leukopenia</c:v>
                </c:pt>
                <c:pt idx="3">
                  <c:v>Diarrhea</c:v>
                </c:pt>
                <c:pt idx="4">
                  <c:v>Thrombocytopenia</c:v>
                </c:pt>
                <c:pt idx="5">
                  <c:v>Vomiting</c:v>
                </c:pt>
                <c:pt idx="6">
                  <c:v>Nausea</c:v>
                </c:pt>
                <c:pt idx="7">
                  <c:v>Anemia</c:v>
                </c:pt>
                <c:pt idx="8">
                  <c:v>Lymphocyte count decreased</c:v>
                </c:pt>
                <c:pt idx="9">
                  <c:v>Febrile neutropenia</c:v>
                </c:pt>
              </c:strCache>
            </c:strRef>
          </c:cat>
          <c:val>
            <c:numRef>
              <c:f>'[Figures.xlsx]TRAE Tornado Plot (2)'!$B$5:$B$14</c:f>
              <c:numCache>
                <c:formatCode>General</c:formatCode>
                <c:ptCount val="10"/>
                <c:pt idx="0">
                  <c:v>-8.8000000000000007</c:v>
                </c:pt>
                <c:pt idx="3">
                  <c:v>-17.600000000000001</c:v>
                </c:pt>
                <c:pt idx="5">
                  <c:v>-17.600000000000001</c:v>
                </c:pt>
                <c:pt idx="6">
                  <c:v>-20.6</c:v>
                </c:pt>
                <c:pt idx="8">
                  <c:v>-2.9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D3-3047-B93A-E860B1B62A79}"/>
            </c:ext>
          </c:extLst>
        </c:ser>
        <c:ser>
          <c:idx val="1"/>
          <c:order val="1"/>
          <c:tx>
            <c:v>Grade 1</c:v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'[Figures.xlsx]TRAE Tornado Plot (2)'!$A$5:$A$14</c:f>
              <c:strCache>
                <c:ptCount val="10"/>
                <c:pt idx="0">
                  <c:v>Any TRAE</c:v>
                </c:pt>
                <c:pt idx="1">
                  <c:v>Neutropenia</c:v>
                </c:pt>
                <c:pt idx="2">
                  <c:v>Leukopenia</c:v>
                </c:pt>
                <c:pt idx="3">
                  <c:v>Diarrhea</c:v>
                </c:pt>
                <c:pt idx="4">
                  <c:v>Thrombocytopenia</c:v>
                </c:pt>
                <c:pt idx="5">
                  <c:v>Vomiting</c:v>
                </c:pt>
                <c:pt idx="6">
                  <c:v>Nausea</c:v>
                </c:pt>
                <c:pt idx="7">
                  <c:v>Anemia</c:v>
                </c:pt>
                <c:pt idx="8">
                  <c:v>Lymphocyte count decreased</c:v>
                </c:pt>
                <c:pt idx="9">
                  <c:v>Febrile neutropenia</c:v>
                </c:pt>
              </c:strCache>
            </c:strRef>
          </c:cat>
          <c:val>
            <c:numRef>
              <c:f>'[Figures.xlsx]TRAE Tornado Plot (2)'!$C$5:$C$14</c:f>
              <c:numCache>
                <c:formatCode>General</c:formatCode>
                <c:ptCount val="10"/>
                <c:pt idx="0">
                  <c:v>5.3</c:v>
                </c:pt>
                <c:pt idx="3">
                  <c:v>15.8</c:v>
                </c:pt>
                <c:pt idx="5">
                  <c:v>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D3-3047-B93A-E860B1B62A79}"/>
            </c:ext>
          </c:extLst>
        </c:ser>
        <c:ser>
          <c:idx val="2"/>
          <c:order val="2"/>
          <c:tx>
            <c:v>Grade 2</c:v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'[Figures.xlsx]TRAE Tornado Plot (2)'!$A$5:$A$14</c:f>
              <c:strCache>
                <c:ptCount val="10"/>
                <c:pt idx="0">
                  <c:v>Any TRAE</c:v>
                </c:pt>
                <c:pt idx="1">
                  <c:v>Neutropenia</c:v>
                </c:pt>
                <c:pt idx="2">
                  <c:v>Leukopenia</c:v>
                </c:pt>
                <c:pt idx="3">
                  <c:v>Diarrhea</c:v>
                </c:pt>
                <c:pt idx="4">
                  <c:v>Thrombocytopenia</c:v>
                </c:pt>
                <c:pt idx="5">
                  <c:v>Vomiting</c:v>
                </c:pt>
                <c:pt idx="6">
                  <c:v>Nausea</c:v>
                </c:pt>
                <c:pt idx="7">
                  <c:v>Anemia</c:v>
                </c:pt>
                <c:pt idx="8">
                  <c:v>Lymphocyte count decreased</c:v>
                </c:pt>
                <c:pt idx="9">
                  <c:v>Febrile neutropenia</c:v>
                </c:pt>
              </c:strCache>
            </c:strRef>
          </c:cat>
          <c:val>
            <c:numRef>
              <c:f>'[Figures.xlsx]TRAE Tornado Plot (2)'!$D$5:$D$14</c:f>
              <c:numCache>
                <c:formatCode>General</c:formatCode>
                <c:ptCount val="10"/>
                <c:pt idx="1">
                  <c:v>-2.9</c:v>
                </c:pt>
                <c:pt idx="3">
                  <c:v>-5.9</c:v>
                </c:pt>
                <c:pt idx="4">
                  <c:v>-5.9</c:v>
                </c:pt>
                <c:pt idx="5">
                  <c:v>-5.9</c:v>
                </c:pt>
                <c:pt idx="7">
                  <c:v>-2.9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D3-3047-B93A-E860B1B62A79}"/>
            </c:ext>
          </c:extLst>
        </c:ser>
        <c:ser>
          <c:idx val="3"/>
          <c:order val="3"/>
          <c:tx>
            <c:v>Grade 2</c:v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'[Figures.xlsx]TRAE Tornado Plot (2)'!$A$5:$A$14</c:f>
              <c:strCache>
                <c:ptCount val="10"/>
                <c:pt idx="0">
                  <c:v>Any TRAE</c:v>
                </c:pt>
                <c:pt idx="1">
                  <c:v>Neutropenia</c:v>
                </c:pt>
                <c:pt idx="2">
                  <c:v>Leukopenia</c:v>
                </c:pt>
                <c:pt idx="3">
                  <c:v>Diarrhea</c:v>
                </c:pt>
                <c:pt idx="4">
                  <c:v>Thrombocytopenia</c:v>
                </c:pt>
                <c:pt idx="5">
                  <c:v>Vomiting</c:v>
                </c:pt>
                <c:pt idx="6">
                  <c:v>Nausea</c:v>
                </c:pt>
                <c:pt idx="7">
                  <c:v>Anemia</c:v>
                </c:pt>
                <c:pt idx="8">
                  <c:v>Lymphocyte count decreased</c:v>
                </c:pt>
                <c:pt idx="9">
                  <c:v>Febrile neutropenia</c:v>
                </c:pt>
              </c:strCache>
            </c:strRef>
          </c:cat>
          <c:val>
            <c:numRef>
              <c:f>'[Figures.xlsx]TRAE Tornado Plot (2)'!$E$5:$E$14</c:f>
              <c:numCache>
                <c:formatCode>General</c:formatCode>
                <c:ptCount val="10"/>
                <c:pt idx="0">
                  <c:v>15.8</c:v>
                </c:pt>
                <c:pt idx="1">
                  <c:v>5.3</c:v>
                </c:pt>
                <c:pt idx="3">
                  <c:v>5.3</c:v>
                </c:pt>
                <c:pt idx="4">
                  <c:v>5.3</c:v>
                </c:pt>
                <c:pt idx="6">
                  <c:v>15.8</c:v>
                </c:pt>
                <c:pt idx="7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D3-3047-B93A-E860B1B62A79}"/>
            </c:ext>
          </c:extLst>
        </c:ser>
        <c:ser>
          <c:idx val="4"/>
          <c:order val="4"/>
          <c:tx>
            <c:v>Grade 3</c:v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'[Figures.xlsx]TRAE Tornado Plot (2)'!$A$5:$A$14</c:f>
              <c:strCache>
                <c:ptCount val="10"/>
                <c:pt idx="0">
                  <c:v>Any TRAE</c:v>
                </c:pt>
                <c:pt idx="1">
                  <c:v>Neutropenia</c:v>
                </c:pt>
                <c:pt idx="2">
                  <c:v>Leukopenia</c:v>
                </c:pt>
                <c:pt idx="3">
                  <c:v>Diarrhea</c:v>
                </c:pt>
                <c:pt idx="4">
                  <c:v>Thrombocytopenia</c:v>
                </c:pt>
                <c:pt idx="5">
                  <c:v>Vomiting</c:v>
                </c:pt>
                <c:pt idx="6">
                  <c:v>Nausea</c:v>
                </c:pt>
                <c:pt idx="7">
                  <c:v>Anemia</c:v>
                </c:pt>
                <c:pt idx="8">
                  <c:v>Lymphocyte count decreased</c:v>
                </c:pt>
                <c:pt idx="9">
                  <c:v>Febrile neutropenia</c:v>
                </c:pt>
              </c:strCache>
            </c:strRef>
          </c:cat>
          <c:val>
            <c:numRef>
              <c:f>'[Figures.xlsx]TRAE Tornado Plot (2)'!$F$5:$F$14</c:f>
              <c:numCache>
                <c:formatCode>General</c:formatCode>
                <c:ptCount val="10"/>
                <c:pt idx="0">
                  <c:v>-35.299999999999997</c:v>
                </c:pt>
                <c:pt idx="1">
                  <c:v>-32.4</c:v>
                </c:pt>
                <c:pt idx="2">
                  <c:v>-26.5</c:v>
                </c:pt>
                <c:pt idx="3">
                  <c:v>-8.8000000000000007</c:v>
                </c:pt>
                <c:pt idx="4">
                  <c:v>-17.600000000000001</c:v>
                </c:pt>
                <c:pt idx="5">
                  <c:v>-2.9</c:v>
                </c:pt>
                <c:pt idx="6">
                  <c:v>-2.9</c:v>
                </c:pt>
                <c:pt idx="7">
                  <c:v>-14.7</c:v>
                </c:pt>
                <c:pt idx="8">
                  <c:v>-5.9</c:v>
                </c:pt>
                <c:pt idx="9">
                  <c:v>-11.8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D3-3047-B93A-E860B1B62A79}"/>
            </c:ext>
          </c:extLst>
        </c:ser>
        <c:ser>
          <c:idx val="5"/>
          <c:order val="5"/>
          <c:tx>
            <c:v>Grade 3</c:v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'[Figures.xlsx]TRAE Tornado Plot (2)'!$A$5:$A$14</c:f>
              <c:strCache>
                <c:ptCount val="10"/>
                <c:pt idx="0">
                  <c:v>Any TRAE</c:v>
                </c:pt>
                <c:pt idx="1">
                  <c:v>Neutropenia</c:v>
                </c:pt>
                <c:pt idx="2">
                  <c:v>Leukopenia</c:v>
                </c:pt>
                <c:pt idx="3">
                  <c:v>Diarrhea</c:v>
                </c:pt>
                <c:pt idx="4">
                  <c:v>Thrombocytopenia</c:v>
                </c:pt>
                <c:pt idx="5">
                  <c:v>Vomiting</c:v>
                </c:pt>
                <c:pt idx="6">
                  <c:v>Nausea</c:v>
                </c:pt>
                <c:pt idx="7">
                  <c:v>Anemia</c:v>
                </c:pt>
                <c:pt idx="8">
                  <c:v>Lymphocyte count decreased</c:v>
                </c:pt>
                <c:pt idx="9">
                  <c:v>Febrile neutropenia</c:v>
                </c:pt>
              </c:strCache>
            </c:strRef>
          </c:cat>
          <c:val>
            <c:numRef>
              <c:f>'[Figures.xlsx]TRAE Tornado Plot (2)'!$G$5:$G$14</c:f>
              <c:numCache>
                <c:formatCode>General</c:formatCode>
                <c:ptCount val="10"/>
                <c:pt idx="0">
                  <c:v>47.4</c:v>
                </c:pt>
                <c:pt idx="1">
                  <c:v>26.3</c:v>
                </c:pt>
                <c:pt idx="2">
                  <c:v>15.8</c:v>
                </c:pt>
                <c:pt idx="3">
                  <c:v>10.5</c:v>
                </c:pt>
                <c:pt idx="4">
                  <c:v>10.5</c:v>
                </c:pt>
                <c:pt idx="6">
                  <c:v>5.3</c:v>
                </c:pt>
                <c:pt idx="7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1D3-3047-B93A-E860B1B62A79}"/>
            </c:ext>
          </c:extLst>
        </c:ser>
        <c:ser>
          <c:idx val="6"/>
          <c:order val="6"/>
          <c:tx>
            <c:v>Grade 4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'[Figures.xlsx]TRAE Tornado Plot (2)'!$A$5:$A$14</c:f>
              <c:strCache>
                <c:ptCount val="10"/>
                <c:pt idx="0">
                  <c:v>Any TRAE</c:v>
                </c:pt>
                <c:pt idx="1">
                  <c:v>Neutropenia</c:v>
                </c:pt>
                <c:pt idx="2">
                  <c:v>Leukopenia</c:v>
                </c:pt>
                <c:pt idx="3">
                  <c:v>Diarrhea</c:v>
                </c:pt>
                <c:pt idx="4">
                  <c:v>Thrombocytopenia</c:v>
                </c:pt>
                <c:pt idx="5">
                  <c:v>Vomiting</c:v>
                </c:pt>
                <c:pt idx="6">
                  <c:v>Nausea</c:v>
                </c:pt>
                <c:pt idx="7">
                  <c:v>Anemia</c:v>
                </c:pt>
                <c:pt idx="8">
                  <c:v>Lymphocyte count decreased</c:v>
                </c:pt>
                <c:pt idx="9">
                  <c:v>Febrile neutropenia</c:v>
                </c:pt>
              </c:strCache>
            </c:strRef>
          </c:cat>
          <c:val>
            <c:numRef>
              <c:f>'[Figures.xlsx]TRAE Tornado Plot (2)'!$H$5:$H$14</c:f>
              <c:numCache>
                <c:formatCode>General</c:formatCode>
                <c:ptCount val="10"/>
                <c:pt idx="0">
                  <c:v>-41.2</c:v>
                </c:pt>
                <c:pt idx="1">
                  <c:v>-29.4</c:v>
                </c:pt>
                <c:pt idx="2">
                  <c:v>-11.8</c:v>
                </c:pt>
                <c:pt idx="4">
                  <c:v>-2.9</c:v>
                </c:pt>
                <c:pt idx="8">
                  <c:v>-5.9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1D3-3047-B93A-E860B1B62A79}"/>
            </c:ext>
          </c:extLst>
        </c:ser>
        <c:ser>
          <c:idx val="7"/>
          <c:order val="7"/>
          <c:tx>
            <c:v>Grade 4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'[Figures.xlsx]TRAE Tornado Plot (2)'!$A$5:$A$14</c:f>
              <c:strCache>
                <c:ptCount val="10"/>
                <c:pt idx="0">
                  <c:v>Any TRAE</c:v>
                </c:pt>
                <c:pt idx="1">
                  <c:v>Neutropenia</c:v>
                </c:pt>
                <c:pt idx="2">
                  <c:v>Leukopenia</c:v>
                </c:pt>
                <c:pt idx="3">
                  <c:v>Diarrhea</c:v>
                </c:pt>
                <c:pt idx="4">
                  <c:v>Thrombocytopenia</c:v>
                </c:pt>
                <c:pt idx="5">
                  <c:v>Vomiting</c:v>
                </c:pt>
                <c:pt idx="6">
                  <c:v>Nausea</c:v>
                </c:pt>
                <c:pt idx="7">
                  <c:v>Anemia</c:v>
                </c:pt>
                <c:pt idx="8">
                  <c:v>Lymphocyte count decreased</c:v>
                </c:pt>
                <c:pt idx="9">
                  <c:v>Febrile neutropenia</c:v>
                </c:pt>
              </c:strCache>
            </c:strRef>
          </c:cat>
          <c:val>
            <c:numRef>
              <c:f>'[Figures.xlsx]TRAE Tornado Plot (2)'!$I$5:$I$14</c:f>
              <c:numCache>
                <c:formatCode>General</c:formatCode>
                <c:ptCount val="10"/>
                <c:pt idx="0">
                  <c:v>21.1</c:v>
                </c:pt>
                <c:pt idx="1">
                  <c:v>10.5</c:v>
                </c:pt>
                <c:pt idx="2">
                  <c:v>10.5</c:v>
                </c:pt>
                <c:pt idx="4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1D3-3047-B93A-E860B1B62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615345039"/>
        <c:axId val="104930079"/>
      </c:barChart>
      <c:catAx>
        <c:axId val="61534503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3810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04930079"/>
        <c:crosses val="autoZero"/>
        <c:auto val="1"/>
        <c:lblAlgn val="ctr"/>
        <c:lblOffset val="100"/>
        <c:noMultiLvlLbl val="0"/>
      </c:catAx>
      <c:valAx>
        <c:axId val="10493007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615345039"/>
        <c:crosses val="max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egendEntry>
        <c:idx val="7"/>
        <c:delete val="1"/>
      </c:legendEntry>
      <c:layout>
        <c:manualLayout>
          <c:xMode val="edge"/>
          <c:yMode val="edge"/>
          <c:x val="0.81373114234754651"/>
          <c:y val="0.69825265020122529"/>
          <c:w val="0.13420258033146837"/>
          <c:h val="0.20850287365637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71450" latinLnBrk="0">
      <a:lnSpc>
        <a:spcPct val="117999"/>
      </a:lnSpc>
      <a:defRPr sz="825">
        <a:latin typeface="Helvetica Neue"/>
        <a:ea typeface="Helvetica Neue"/>
        <a:cs typeface="Helvetica Neue"/>
        <a:sym typeface="Helvetica Neue"/>
      </a:defRPr>
    </a:lvl1pPr>
    <a:lvl2pPr indent="85725" defTabSz="171450" latinLnBrk="0">
      <a:lnSpc>
        <a:spcPct val="117999"/>
      </a:lnSpc>
      <a:defRPr sz="825">
        <a:latin typeface="Helvetica Neue"/>
        <a:ea typeface="Helvetica Neue"/>
        <a:cs typeface="Helvetica Neue"/>
        <a:sym typeface="Helvetica Neue"/>
      </a:defRPr>
    </a:lvl2pPr>
    <a:lvl3pPr indent="171450" defTabSz="171450" latinLnBrk="0">
      <a:lnSpc>
        <a:spcPct val="117999"/>
      </a:lnSpc>
      <a:defRPr sz="825">
        <a:latin typeface="Helvetica Neue"/>
        <a:ea typeface="Helvetica Neue"/>
        <a:cs typeface="Helvetica Neue"/>
        <a:sym typeface="Helvetica Neue"/>
      </a:defRPr>
    </a:lvl3pPr>
    <a:lvl4pPr indent="257175" defTabSz="171450" latinLnBrk="0">
      <a:lnSpc>
        <a:spcPct val="117999"/>
      </a:lnSpc>
      <a:defRPr sz="825">
        <a:latin typeface="Helvetica Neue"/>
        <a:ea typeface="Helvetica Neue"/>
        <a:cs typeface="Helvetica Neue"/>
        <a:sym typeface="Helvetica Neue"/>
      </a:defRPr>
    </a:lvl4pPr>
    <a:lvl5pPr indent="342900" defTabSz="171450" latinLnBrk="0">
      <a:lnSpc>
        <a:spcPct val="117999"/>
      </a:lnSpc>
      <a:defRPr sz="825">
        <a:latin typeface="Helvetica Neue"/>
        <a:ea typeface="Helvetica Neue"/>
        <a:cs typeface="Helvetica Neue"/>
        <a:sym typeface="Helvetica Neue"/>
      </a:defRPr>
    </a:lvl5pPr>
    <a:lvl6pPr indent="428625" defTabSz="171450" latinLnBrk="0">
      <a:lnSpc>
        <a:spcPct val="117999"/>
      </a:lnSpc>
      <a:defRPr sz="825">
        <a:latin typeface="Helvetica Neue"/>
        <a:ea typeface="Helvetica Neue"/>
        <a:cs typeface="Helvetica Neue"/>
        <a:sym typeface="Helvetica Neue"/>
      </a:defRPr>
    </a:lvl6pPr>
    <a:lvl7pPr indent="514350" defTabSz="171450" latinLnBrk="0">
      <a:lnSpc>
        <a:spcPct val="117999"/>
      </a:lnSpc>
      <a:defRPr sz="825">
        <a:latin typeface="Helvetica Neue"/>
        <a:ea typeface="Helvetica Neue"/>
        <a:cs typeface="Helvetica Neue"/>
        <a:sym typeface="Helvetica Neue"/>
      </a:defRPr>
    </a:lvl7pPr>
    <a:lvl8pPr indent="600075" defTabSz="171450" latinLnBrk="0">
      <a:lnSpc>
        <a:spcPct val="117999"/>
      </a:lnSpc>
      <a:defRPr sz="825">
        <a:latin typeface="Helvetica Neue"/>
        <a:ea typeface="Helvetica Neue"/>
        <a:cs typeface="Helvetica Neue"/>
        <a:sym typeface="Helvetica Neue"/>
      </a:defRPr>
    </a:lvl8pPr>
    <a:lvl9pPr indent="685800" defTabSz="171450" latinLnBrk="0">
      <a:lnSpc>
        <a:spcPct val="117999"/>
      </a:lnSpc>
      <a:defRPr sz="825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17145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behalf of my fellow investigators, I am presenting the results of a randomized phase 2 study evaluating palbociclib in combination with irinotecan and temozolomide in pediatric patients with recurrent or refractory Ewing sarcoma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3935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Across treatment arms, there were similar rates of treatment-related AEs; 85% in the palbociclib+IRN+TEM arm and 90% in the IRN+TEM arm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were greater proportions of patients with neutropenia, lymphocyte count decreased, leukopenia and febrile neutropenia in the palbociclib+IRN+TEM arm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Treatment-related AEs were generally consistent with the known safety profile in adults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113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Palbociclib with IRN+TEM was generally well tolerated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Proportions of patients with and durations of cycle delays were similar across trial arms, but delays were more common in cycle 2 in the palbociclib+IRN+TEM arm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Treatment-related AEs resulting in discontinuation were rare, with one patient in each arm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Dose interruptions and cycle delays were common across both arms, although more frequent in the palbociclib+IRN+TEM arm, while dose reduction was more common in the IRN+TEM arm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median relative dose intensity was high for all study treatments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06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conclusion, this study did not meet its primary objective of improving EFS when palbociclib was added to IRN+TEM in pediatric and young adult patients with recurrent / refractory Ewing sarcoma, crossing the prespecified futility boundary for EFS at the planned interim analysis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analyses are needed to evaluate potential confounders in this study with a small sample size and/or mechanisms of antagonism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combination of palbociclib with IRN+TEM was associated with increased myelosuppression but otherwise generally well tolerated with no new safety signals identified beyond what have been described for palbociclib as a single agent and IRN+TEM chemotherapy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026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behalf of my coauthors, I would like to thank and acknowledge the patients who participated in this trial and their families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would also like to thank the investigators and research staff at all clinical sites for their participation and contributions to this trial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353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10329-54D6-E851-6587-2EAC42E45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60B893-1278-4974-FA09-C4C3DBDCEE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74B8F7-5FAB-7BF8-F032-9CC11791A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Listed here are my disclosures 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study was sponsored by Pfizer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0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Ewing sarcoma cells express high levels of CDK4 and cyclin D1 downstream of the canonical </a:t>
            </a:r>
            <a:r>
              <a:rPr lang="en-GB" sz="1100" i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EWS</a:t>
            </a:r>
            <a:r>
              <a:rPr lang="en-GB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GB" sz="1100" i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FLI1</a:t>
            </a:r>
            <a:r>
              <a:rPr lang="en-GB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fusion protein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Proliferation of Ewing sarcoma cell lines and tumor xenografts have been shown to be dependent on both CDK4 and cyclin D1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Palbociclib is an oral, highly selective, reversible, small molecule CDK4/6 inhibitor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antitumor activity of palbociclib combined with irinotecan plus temozolomide, was investigated in 3 different patient-derived Ewing sarcoma xenograft models grown subcutaneously in immunocompromised mice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2 models, the addition of palbociclib to IRN+TEM resulted in similar tumor growth inhibition to IRN+TEM alone, while in the third model, the triple combination demonstrated significantly increased antitumor activity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Today, I’ll be presenting results from a randomized phase 2 study evaluating palbociclib in combination with IRN+TEM in pediatric and young adult patients with recurrent or refractory Ewing sarcoma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79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The primary objective of this global, open-label, randomized, 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 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study was to determine whether the addition of palbociclib to 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IRN+TEM</a:t>
            </a:r>
            <a:r>
              <a:rPr lang="en-US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would prolong event-free survival or EFS in pediatric and young adult patients with recurrent or refractory 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Ewing sarcoma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Patients were between 2 and 21 years old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 total of 75 patients were to be randomized 2:1 to either: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Palbociclib 75 mg/m</a:t>
            </a:r>
            <a:r>
              <a:rPr lang="en-GB" sz="1100" baseline="300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once daily (14 days on, 7 days off) + 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IRN</a:t>
            </a:r>
            <a:r>
              <a:rPr lang="en-US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50 mg/m</a:t>
            </a:r>
            <a:r>
              <a:rPr lang="en-GB" sz="1100" baseline="300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once daily + 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</a:t>
            </a:r>
            <a:r>
              <a:rPr lang="en-US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100 mg/m</a:t>
            </a:r>
            <a:r>
              <a:rPr lang="en-GB" sz="1100" baseline="300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once daily (days 1−5) </a:t>
            </a:r>
            <a:r>
              <a:rPr lang="en-GB" sz="1100" b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IRN+TEM </a:t>
            </a: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alone at the same dosing regimen as the other arm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Patients were stratified by the type and time of disease recurrence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Primary refractory or 1</a:t>
            </a:r>
            <a:r>
              <a:rPr lang="en-US" sz="1100" baseline="300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st</a:t>
            </a:r>
            <a:r>
              <a:rPr lang="en-US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recurrence &lt; 2 years, </a:t>
            </a:r>
            <a:r>
              <a:rPr lang="en-US" sz="1100" b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sz="1100" baseline="300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st</a:t>
            </a:r>
            <a:r>
              <a:rPr lang="en-US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recurrence ≥ 2 years or 2</a:t>
            </a:r>
            <a:r>
              <a:rPr lang="en-US" sz="1100" baseline="300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nd</a:t>
            </a:r>
            <a:r>
              <a:rPr lang="en-US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or greater recurrence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110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Treatment continued until disease progression, patient and/or legal guardian refusal, unacceptable toxicity, or up to 24 months of treatment, whichever occurred first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42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primary endpoint was </a:t>
            </a:r>
            <a:r>
              <a:rPr lang="en-GB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investigator-assessed EFS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Secondary endpoints included blinded independent review committee-assessed </a:t>
            </a:r>
            <a:r>
              <a:rPr lang="en-GB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EFS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objective response, progression-free survival or PFS, overall survival, safety, pharmacokinetics and quality of life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Tumor response assessment was per RECIST criteria every 2 cycles for the first 4 assessments, and then every 4 cycles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interim futility analysis was planned to allow for early stopping of the study due to futility/no signal of activity based on the primary endpoint of </a:t>
            </a:r>
            <a:r>
              <a:rPr lang="en-GB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analysis was planned after approximately 30 documented investigator-assessed </a:t>
            </a:r>
            <a:r>
              <a:rPr lang="en-GB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EFS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events (or about 60% of the total expected events)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03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54 patients were randomized </a:t>
            </a:r>
            <a:r>
              <a:rPr lang="en-GB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between December 17, 2021 and July 25, 2023; 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 to the palbociclib+IRN+TEM arm and 19 to the IRN+TEM alone arm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median age of all trial patients was 14.5 years, with a range of 5 to 20 years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38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patients had primary refractory or 1</a:t>
            </a:r>
            <a:r>
              <a:rPr lang="en-US" sz="11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disease recurrence &lt; 2 years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</a:t>
            </a: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patients had metastatic recurrence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median number of prior lines of prior anticancer therapies was 1, with a range of 1 to 6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415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of the data cutoff date of July 31, 2023, 33 events had occurred (or </a:t>
            </a: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66% of the total expected events)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study crossed the prespecified futility boundary at the planned interim analysis, and therefore did not meet its primary endpoint of improving EFS with </a:t>
            </a: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palbociclib+IRN+TEM </a:t>
            </a: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compared with </a:t>
            </a: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IRN+TEM </a:t>
            </a: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alone 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seen in the Kaplan-Meier graph, median investigator-assessed </a:t>
            </a: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EFS </a:t>
            </a: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1.5 months in the palbociclib arm versus 4.4 months in the IRN+TEM arm with an estimated hazard ratio of 2.03; showing no improvement in EFS when palbociclib was added to the chemotherapy regimen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Similar results were observed for BIRC-assessed </a:t>
            </a: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EFS 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PFS results were identical to those of EFS given that no participants developed a secondary malignancy as of the data cutoff date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59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Overall, there were 14 deaths (29%)</a:t>
            </a: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10 in the palbociclib+</a:t>
            </a: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IRN+TEM</a:t>
            </a: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arm and 4 (21%) in the </a:t>
            </a: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IRN+TEM </a:t>
            </a:r>
            <a:r>
              <a:rPr lang="en-GB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arm 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Median overall survival was 9.8 months in the palbociclib+IRN+TEM arm and 11.4 months in the IRN+TEM arm; showing no improvement in OS when palbociclib was added to the chemotherapy regimen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30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17145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Confirmed objective response rate based on investigator assessment</a:t>
            </a:r>
            <a:r>
              <a:rPr lang="en-US" sz="18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14.3% in the palbociclib+IRN+TEM arm and 15.8% in the IRN+TEM arm; again, with no improvement in objective response rate observed when palbociclib was added to the chemotherapy regimen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40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A433F3E-A6A1-6AE3-B36F-BCF79B2D6F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504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065" y="1145448"/>
            <a:ext cx="6339724" cy="1440262"/>
          </a:xfrm>
        </p:spPr>
        <p:txBody>
          <a:bodyPr anchor="b"/>
          <a:lstStyle>
            <a:lvl1pPr algn="ctr">
              <a:defRPr sz="2200" b="1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065" y="2686526"/>
            <a:ext cx="6339724" cy="1241822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6C0828-9AE8-BBC2-3D35-4D509396D927}"/>
              </a:ext>
            </a:extLst>
          </p:cNvPr>
          <p:cNvSpPr txBox="1"/>
          <p:nvPr userDrawn="1"/>
        </p:nvSpPr>
        <p:spPr>
          <a:xfrm>
            <a:off x="2774192" y="4784693"/>
            <a:ext cx="3740907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Content of this presentation is the property of the author, 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licensed by CTOS. Permission is required to reuse.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55C0AC-CCFB-0FA2-6E7D-1CABF96C63B7}"/>
              </a:ext>
            </a:extLst>
          </p:cNvPr>
          <p:cNvSpPr txBox="1"/>
          <p:nvPr userDrawn="1"/>
        </p:nvSpPr>
        <p:spPr>
          <a:xfrm>
            <a:off x="180975" y="4826579"/>
            <a:ext cx="3248090" cy="2718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en-US" sz="1050" dirty="0">
                <a:effectLst/>
                <a:latin typeface="+mn-lt"/>
                <a:ea typeface="Calibri" panose="020F0502020204030204" pitchFamily="34" charset="0"/>
                <a:cs typeface="Helvetica" panose="020B0604020202020204" pitchFamily="34" charset="0"/>
              </a:rPr>
              <a:t>Presented by Theodore W. </a:t>
            </a:r>
            <a:r>
              <a:rPr lang="en-US" sz="1050" dirty="0" err="1">
                <a:effectLst/>
                <a:latin typeface="+mn-lt"/>
                <a:ea typeface="Calibri" panose="020F0502020204030204" pitchFamily="34" charset="0"/>
                <a:cs typeface="Helvetica" panose="020B0604020202020204" pitchFamily="34" charset="0"/>
              </a:rPr>
              <a:t>Laetsch</a:t>
            </a:r>
            <a:endParaRPr lang="en-US" sz="1050" dirty="0">
              <a:solidFill>
                <a:schemeClr val="tx1"/>
              </a:solidFill>
              <a:highlight>
                <a:srgbClr val="FFFF00"/>
              </a:highlight>
              <a:latin typeface="+mn-lt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68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797672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044952"/>
            <a:ext cx="7886700" cy="103765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234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34" y="307771"/>
            <a:ext cx="8683165" cy="424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234" y="960120"/>
            <a:ext cx="4139946" cy="341985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5453" y="960120"/>
            <a:ext cx="4139946" cy="341985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8996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7883"/>
            <a:ext cx="8686800" cy="45229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168" y="819116"/>
            <a:ext cx="4109131" cy="45229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3168" y="1398078"/>
            <a:ext cx="4109131" cy="29841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6032" y="819116"/>
            <a:ext cx="4129368" cy="45229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6032" y="1398078"/>
            <a:ext cx="4129368" cy="29841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9900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336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0425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tif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1C79E79-0E96-9922-1587-35C355186263}"/>
              </a:ext>
            </a:extLst>
          </p:cNvPr>
          <p:cNvSpPr txBox="1"/>
          <p:nvPr userDrawn="1"/>
        </p:nvSpPr>
        <p:spPr>
          <a:xfrm>
            <a:off x="5260110" y="4784693"/>
            <a:ext cx="2341560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Content of this presentation is the property of the author, 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licensed by CTOS. Permission is required to reuse.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2BBCB9C-55F3-EAB7-DD6B-4CABD2F0EEFA}"/>
              </a:ext>
            </a:extLst>
          </p:cNvPr>
          <p:cNvGrpSpPr/>
          <p:nvPr userDrawn="1"/>
        </p:nvGrpSpPr>
        <p:grpSpPr>
          <a:xfrm>
            <a:off x="141697" y="4491160"/>
            <a:ext cx="1545278" cy="616876"/>
            <a:chOff x="141697" y="4491160"/>
            <a:chExt cx="1545278" cy="61687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FD59F29-D363-4D70-5FFC-62F4F1B74DB4}"/>
                </a:ext>
              </a:extLst>
            </p:cNvPr>
            <p:cNvSpPr txBox="1"/>
            <p:nvPr userDrawn="1"/>
          </p:nvSpPr>
          <p:spPr>
            <a:xfrm>
              <a:off x="141697" y="4615593"/>
              <a:ext cx="1545278" cy="4924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l"/>
              <a:r>
                <a:rPr lang="en-US" sz="1400" dirty="0">
                  <a:solidFill>
                    <a:srgbClr val="E3A23F"/>
                  </a:solidFill>
                  <a:latin typeface="+mn-lt"/>
                </a:rPr>
                <a:t>2024</a:t>
              </a:r>
            </a:p>
            <a:p>
              <a:pPr algn="l"/>
              <a:r>
                <a:rPr lang="en-US" sz="1200" b="0" dirty="0">
                  <a:solidFill>
                    <a:srgbClr val="E3A23F"/>
                  </a:solidFill>
                  <a:latin typeface="+mn-lt"/>
                </a:rPr>
                <a:t>ANNUAL MEETING</a:t>
              </a:r>
            </a:p>
          </p:txBody>
        </p:sp>
        <p:pic>
          <p:nvPicPr>
            <p:cNvPr id="10" name="ctos-logo®.png" descr="ctos-logo®.png">
              <a:extLst>
                <a:ext uri="{FF2B5EF4-FFF2-40B4-BE49-F238E27FC236}">
                  <a16:creationId xmlns:a16="http://schemas.microsoft.com/office/drawing/2014/main" id="{5D267D39-A252-3BA5-5F5A-ACDA89CA9E4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9"/>
            <a:srcRect l="27783" r="460"/>
            <a:stretch/>
          </p:blipFill>
          <p:spPr>
            <a:xfrm>
              <a:off x="636116" y="4491160"/>
              <a:ext cx="948609" cy="381097"/>
            </a:xfrm>
            <a:prstGeom prst="rect">
              <a:avLst/>
            </a:prstGeom>
            <a:ln w="12700">
              <a:miter lim="400000"/>
            </a:ln>
          </p:spPr>
        </p:pic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191455E7-B09E-8B55-D5F5-FD0BA225897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8940" y="4574068"/>
            <a:ext cx="1162826" cy="50437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C0D0F4F-257C-B073-4C0D-26AA9399C55A}"/>
              </a:ext>
            </a:extLst>
          </p:cNvPr>
          <p:cNvSpPr txBox="1"/>
          <p:nvPr userDrawn="1"/>
        </p:nvSpPr>
        <p:spPr>
          <a:xfrm>
            <a:off x="1862805" y="4826579"/>
            <a:ext cx="3248090" cy="2718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en-US" sz="1050" dirty="0">
                <a:effectLst/>
                <a:latin typeface="+mn-lt"/>
                <a:ea typeface="Calibri" panose="020F0502020204030204" pitchFamily="34" charset="0"/>
                <a:cs typeface="Helvetica" panose="020B0604020202020204" pitchFamily="34" charset="0"/>
              </a:rPr>
              <a:t>Presented by Theodore W. </a:t>
            </a:r>
            <a:r>
              <a:rPr lang="en-US" sz="1050" dirty="0" err="1">
                <a:effectLst/>
                <a:latin typeface="+mn-lt"/>
                <a:ea typeface="Calibri" panose="020F0502020204030204" pitchFamily="34" charset="0"/>
                <a:cs typeface="Helvetica" panose="020B0604020202020204" pitchFamily="34" charset="0"/>
              </a:rPr>
              <a:t>Laetsch</a:t>
            </a:r>
            <a:endParaRPr lang="en-US" sz="1050" dirty="0">
              <a:solidFill>
                <a:schemeClr val="tx1"/>
              </a:solidFill>
              <a:highlight>
                <a:srgbClr val="FFFF00"/>
              </a:highlight>
              <a:latin typeface="+mn-lt"/>
              <a:cs typeface="Helvetica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232234" y="307771"/>
            <a:ext cx="8683165" cy="42496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232234" y="848378"/>
            <a:ext cx="8683165" cy="35403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1806806" y="4513198"/>
            <a:ext cx="5794864" cy="20023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90000"/>
              </a:lnSpc>
              <a:defRPr sz="7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23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0C414E"/>
          </a:solidFill>
          <a:latin typeface="+mj-lt"/>
          <a:ea typeface="+mj-ea"/>
          <a:cs typeface="+mj-cs"/>
        </a:defRPr>
      </a:lvl1pPr>
    </p:titleStyle>
    <p:bodyStyle>
      <a:lvl1pPr marL="231775" indent="-231775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Font typeface="Wingdings" pitchFamily="2" charset="2"/>
        <a:buChar char="Ø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375" indent="-22860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pitchFamily="2" charset="2"/>
        <a:buChar char="§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7388" indent="-227013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pitchFamily="2" charset="2"/>
        <a:buChar char="Ø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5988" indent="-22860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pitchFamily="2" charset="2"/>
        <a:buChar char="§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7013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pitchFamily="2" charset="2"/>
        <a:buChar char="Ø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4" userDrawn="1">
          <p15:clr>
            <a:srgbClr val="F26B43"/>
          </p15:clr>
        </p15:guide>
        <p15:guide id="2" pos="5616" userDrawn="1">
          <p15:clr>
            <a:srgbClr val="F26B43"/>
          </p15:clr>
        </p15:guide>
        <p15:guide id="3" orient="horz" pos="31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linicaltrials.gov/show/NCT0370968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4887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EB8D39F3-FDC0-3873-F5C6-4E0524E20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072" y="1314987"/>
            <a:ext cx="6338887" cy="1439863"/>
          </a:xfrm>
        </p:spPr>
        <p:txBody>
          <a:bodyPr/>
          <a:lstStyle/>
          <a:p>
            <a:r>
              <a:rPr lang="en-US" dirty="0"/>
              <a:t>RANDOMIZED PHASE 2 STUDY TO EVALUATE PALBOCICLIB (IBRANCE</a:t>
            </a:r>
            <a:r>
              <a:rPr lang="en-US" baseline="30000" dirty="0"/>
              <a:t>®</a:t>
            </a:r>
            <a:r>
              <a:rPr lang="en-US" dirty="0"/>
              <a:t>) IN COMBINATION WITH IRINOTECAN AND TEMOZOLOMIDE IN PEDIATRIC PATIENTS WITH RECURRENT OR REFRACTORY EWING SARCOMA</a:t>
            </a:r>
          </a:p>
        </p:txBody>
      </p:sp>
      <p:sp>
        <p:nvSpPr>
          <p:cNvPr id="29" name="Subtitle 28">
            <a:extLst>
              <a:ext uri="{FF2B5EF4-FFF2-40B4-BE49-F238E27FC236}">
                <a16:creationId xmlns:a16="http://schemas.microsoft.com/office/drawing/2014/main" id="{2C7F6B7A-3A8A-24E8-84CC-FDEA0B973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072" y="2854862"/>
            <a:ext cx="6338887" cy="1243013"/>
          </a:xfrm>
        </p:spPr>
        <p:txBody>
          <a:bodyPr>
            <a:noAutofit/>
          </a:bodyPr>
          <a:lstStyle/>
          <a:p>
            <a:pPr marL="0" marR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Theodore W. Laetsch,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Mustafa Tezer Kutluk,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2 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Sameer Rastogi,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3 </a:t>
            </a:r>
            <a:r>
              <a:rPr lang="en-US" sz="1050" b="1" dirty="0" err="1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Hyoung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Jin Kang,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4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b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</a:b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Daniel Morgenstern,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5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Katarzyna </a:t>
            </a:r>
            <a:r>
              <a:rPr lang="en-US" sz="1050" b="1" dirty="0" err="1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Alicja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Juszczak-Kosela,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6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Jodi A. Muscal,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7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r>
              <a:rPr lang="en-US" sz="1050" b="1" dirty="0" err="1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Zhe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Zhang,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8 </a:t>
            </a:r>
            <a:b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</a:br>
            <a:r>
              <a:rPr lang="en-US" sz="1050" b="1" dirty="0" err="1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Ariadna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Holynskyj,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7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r>
              <a:rPr lang="en-US" sz="1050" b="1" dirty="0" err="1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Neslihan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Aslan,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9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Brenda J. Weigel,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10 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Katherine A. Janeway,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11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b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</a:b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Douglas S. Hawkins,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12</a:t>
            </a:r>
            <a:r>
              <a:rPr lang="en-US" sz="105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Anderson B. Collier III</a:t>
            </a:r>
            <a:r>
              <a:rPr lang="en-US" sz="1050" b="1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13</a:t>
            </a:r>
            <a:endParaRPr lang="en-US" sz="1050" b="1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0" marR="0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900" b="0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Division of Oncology, Children’s Hospital of Philadelphia, and Abramson Cancer Center, University of Pennsylvania, Philadelphia, PA; </a:t>
            </a:r>
            <a:r>
              <a:rPr lang="en-US" sz="900" b="0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2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Department of Pediatric Oncology, </a:t>
            </a:r>
            <a:r>
              <a:rPr lang="en-US" sz="900" b="0" dirty="0" err="1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Hacettepe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University Faculty of Medicine &amp; Cancer Institute, Ankara, 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Turkey; </a:t>
            </a:r>
            <a:r>
              <a:rPr lang="en-US" sz="900" b="0" baseline="3000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3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All 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India Institute of Medical Sciences, New Delhi, India; </a:t>
            </a:r>
            <a:r>
              <a:rPr lang="en-US" sz="900" b="0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4</a:t>
            </a:r>
            <a:r>
              <a:rPr lang="en-US" sz="900" b="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Department of Pediatrics, Seoul National University College of Medicine, Seoul National University Cancer Research Institute, Seoul National University Children’s Hospital, Seoul, South Korea; </a:t>
            </a:r>
            <a:r>
              <a:rPr lang="en-US" sz="900" b="0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5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The Hospital for Sick Children and University of Toronto, Toronto, Canada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; </a:t>
            </a:r>
            <a:r>
              <a:rPr lang="en-US" sz="900" b="0" baseline="3000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6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Pfizer 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Inc, Warsaw, 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Poland; </a:t>
            </a:r>
            <a:r>
              <a:rPr lang="en-US" sz="900" b="0" baseline="3000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7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Pfizer 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Inc, New York, NY; </a:t>
            </a:r>
            <a:r>
              <a:rPr lang="en-US" sz="900" b="0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8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Pfizer Inc, San Diego CA; </a:t>
            </a:r>
            <a:r>
              <a:rPr lang="en-US" sz="900" b="0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9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Pfizer Inc, Istanbul, Turkey; </a:t>
            </a:r>
            <a:r>
              <a:rPr lang="en-US" sz="900" b="0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10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Department of Pediatrics, University of Minnesota, Minneapolis, MN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; </a:t>
            </a:r>
            <a:r>
              <a:rPr lang="en-US" sz="900" b="0" baseline="3000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11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Dana-Farber 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/ Boston Children’s Cancer and Blood Disorders Center, Boston, MA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; </a:t>
            </a:r>
            <a:r>
              <a:rPr lang="en-US" sz="900" b="0" baseline="3000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12</a:t>
            </a:r>
            <a:r>
              <a:rPr lang="en-US" sz="900" b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Seattle 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Children’s Hospital, University of Washington, Seattle, W; </a:t>
            </a:r>
            <a:r>
              <a:rPr lang="en-US" sz="900" b="0" baseline="300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13</a:t>
            </a:r>
            <a:r>
              <a:rPr lang="en-US" sz="900" b="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Nemours Children’s Health, Jacksonville, FL.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993A45-1B1D-E68F-AD23-5223815CF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i="0" u="none" strike="noStrike" dirty="0">
                <a:solidFill>
                  <a:srgbClr val="0C414E"/>
                </a:solidFill>
                <a:effectLst/>
                <a:latin typeface="Helvetica" pitchFamily="2" charset="0"/>
              </a:rPr>
              <a:t>Safety</a:t>
            </a:r>
            <a:endParaRPr lang="en-US" b="1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A05A7AB-F9CC-D59F-C560-D60FD5CC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34" y="848378"/>
            <a:ext cx="2493975" cy="354038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200" b="0" i="0" u="none" strike="noStrike" baseline="0" dirty="0">
                <a:latin typeface="Helvetica" panose="020B0604020202020204" pitchFamily="34" charset="0"/>
                <a:cs typeface="Helvetica" panose="020B0604020202020204" pitchFamily="34" charset="0"/>
              </a:rPr>
              <a:t>Overall</a:t>
            </a:r>
            <a:r>
              <a:rPr lang="en-US" sz="1200" b="0" i="0" u="none" strike="noStrike" baseline="0">
                <a:latin typeface="Helvetica" panose="020B0604020202020204" pitchFamily="34" charset="0"/>
                <a:cs typeface="Helvetica" panose="020B0604020202020204" pitchFamily="34" charset="0"/>
              </a:rPr>
              <a:t>, there were similar </a:t>
            </a:r>
            <a:r>
              <a:rPr lang="en-US" sz="1200" b="0" i="0" u="none" strike="noStrike" baseline="0" dirty="0">
                <a:latin typeface="Helvetica" panose="020B0604020202020204" pitchFamily="34" charset="0"/>
                <a:cs typeface="Helvetica" panose="020B0604020202020204" pitchFamily="34" charset="0"/>
              </a:rPr>
              <a:t>rates of TRAES across arms</a:t>
            </a:r>
          </a:p>
          <a:p>
            <a:pPr marL="231775" lvl="1" indent="-231775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200" b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There were greater </a:t>
            </a:r>
            <a:r>
              <a:rPr lang="en-US" sz="1200" b="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proportions of patients </a:t>
            </a:r>
            <a:r>
              <a:rPr lang="en-US" sz="1200" b="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with neutropenia, lymphocyte </a:t>
            </a:r>
            <a:r>
              <a:rPr lang="en-US" sz="1200" b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count decreased, leukopenia </a:t>
            </a:r>
            <a:r>
              <a:rPr lang="en-US" sz="1200" b="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and febrile neutropenia in </a:t>
            </a:r>
            <a:r>
              <a:rPr lang="en-US" sz="1200" b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the PAL+IRN+TEM </a:t>
            </a:r>
            <a:r>
              <a:rPr lang="en-US" sz="1200" b="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arm</a:t>
            </a:r>
          </a:p>
          <a:p>
            <a:pPr marL="231775" lvl="2" indent="-231775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200" b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TRAEs were generally consistent with the known safety profile in adults</a:t>
            </a:r>
            <a:endParaRPr lang="en-US" sz="1200" b="0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C6FDBE-A5E9-9A7D-F6E5-20D26028CB4E}"/>
              </a:ext>
            </a:extLst>
          </p:cNvPr>
          <p:cNvSpPr txBox="1"/>
          <p:nvPr/>
        </p:nvSpPr>
        <p:spPr>
          <a:xfrm>
            <a:off x="1898283" y="4629294"/>
            <a:ext cx="5665688" cy="1354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700" b="0" dirty="0"/>
              <a:t>IRN, irinotecan; PAL, palbociclib</a:t>
            </a:r>
            <a:r>
              <a:rPr lang="en-US" sz="700" b="0"/>
              <a:t>; TEM, temozolomide; TRAE, treatment-related adverse event. </a:t>
            </a:r>
            <a:endParaRPr lang="en-US" sz="700" b="0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508A47C-2DCA-868C-B82E-FA1A27459860}"/>
              </a:ext>
            </a:extLst>
          </p:cNvPr>
          <p:cNvGrpSpPr/>
          <p:nvPr/>
        </p:nvGrpSpPr>
        <p:grpSpPr>
          <a:xfrm>
            <a:off x="2642616" y="693991"/>
            <a:ext cx="6401512" cy="3486916"/>
            <a:chOff x="6585489" y="587199"/>
            <a:chExt cx="17952508" cy="10935589"/>
          </a:xfrm>
        </p:grpSpPr>
        <p:graphicFrame>
          <p:nvGraphicFramePr>
            <p:cNvPr id="16" name="Chart 15">
              <a:extLst>
                <a:ext uri="{FF2B5EF4-FFF2-40B4-BE49-F238E27FC236}">
                  <a16:creationId xmlns:a16="http://schemas.microsoft.com/office/drawing/2014/main" id="{9BED51E7-DB09-4CFB-2F91-E2472895AB3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28442627"/>
                </p:ext>
              </p:extLst>
            </p:nvPr>
          </p:nvGraphicFramePr>
          <p:xfrm>
            <a:off x="6585489" y="1365005"/>
            <a:ext cx="17648018" cy="101577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0F93501-1582-A863-6004-D2EFB4A10B25}"/>
                </a:ext>
              </a:extLst>
            </p:cNvPr>
            <p:cNvSpPr txBox="1"/>
            <p:nvPr/>
          </p:nvSpPr>
          <p:spPr>
            <a:xfrm>
              <a:off x="13355394" y="587199"/>
              <a:ext cx="4637544" cy="8687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0" u="none" strike="noStrike" baseline="0" dirty="0">
                  <a:latin typeface="Helvetica" panose="020B0604020202020204" pitchFamily="34" charset="0"/>
                  <a:cs typeface="Helvetica" panose="020B0604020202020204" pitchFamily="34" charset="0"/>
                </a:rPr>
                <a:t>PAL+IRN</a:t>
              </a:r>
              <a:r>
                <a:rPr lang="en-US" sz="1200" i="0" u="none" strike="noStrike" baseline="0">
                  <a:latin typeface="Helvetica" panose="020B0604020202020204" pitchFamily="34" charset="0"/>
                  <a:cs typeface="Helvetica" panose="020B0604020202020204" pitchFamily="34" charset="0"/>
                </a:rPr>
                <a:t>+TEM</a:t>
              </a:r>
              <a:endParaRPr lang="en-US" sz="6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C19DB04-0FD2-F2A5-C761-7121330850A9}"/>
                </a:ext>
              </a:extLst>
            </p:cNvPr>
            <p:cNvSpPr txBox="1"/>
            <p:nvPr/>
          </p:nvSpPr>
          <p:spPr>
            <a:xfrm>
              <a:off x="18160611" y="587199"/>
              <a:ext cx="4852553" cy="8687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0" u="none" strike="noStrike" baseline="0">
                  <a:latin typeface="Helvetica" panose="020B0604020202020204" pitchFamily="34" charset="0"/>
                  <a:cs typeface="Helvetica" panose="020B0604020202020204" pitchFamily="34" charset="0"/>
                </a:rPr>
                <a:t>IRN+TEM</a:t>
              </a:r>
              <a:endParaRPr lang="en-US" sz="600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9003C22-AE31-20A7-680C-F72C87627CC4}"/>
                </a:ext>
              </a:extLst>
            </p:cNvPr>
            <p:cNvSpPr txBox="1"/>
            <p:nvPr/>
          </p:nvSpPr>
          <p:spPr>
            <a:xfrm>
              <a:off x="11045137" y="1507341"/>
              <a:ext cx="1613378" cy="7239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85.3%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BD896FA-040E-E844-07F0-C3F91B5A301C}"/>
                </a:ext>
              </a:extLst>
            </p:cNvPr>
            <p:cNvSpPr txBox="1"/>
            <p:nvPr/>
          </p:nvSpPr>
          <p:spPr>
            <a:xfrm>
              <a:off x="12251740" y="2556073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64.7%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8798B02-2930-986B-F2E7-0F708338ABF5}"/>
                </a:ext>
              </a:extLst>
            </p:cNvPr>
            <p:cNvSpPr txBox="1"/>
            <p:nvPr/>
          </p:nvSpPr>
          <p:spPr>
            <a:xfrm>
              <a:off x="13855289" y="3502744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38.2%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ABB1428-7E08-E52A-A8D5-BEEDE4B80D50}"/>
                </a:ext>
              </a:extLst>
            </p:cNvPr>
            <p:cNvSpPr txBox="1"/>
            <p:nvPr/>
          </p:nvSpPr>
          <p:spPr>
            <a:xfrm>
              <a:off x="14195995" y="4442129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00">
                  <a:latin typeface="Helvetica" panose="020B0604020202020204" pitchFamily="34" charset="0"/>
                  <a:cs typeface="Helvetica" panose="020B0604020202020204" pitchFamily="34" charset="0"/>
                </a:rPr>
                <a:t>32.4%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E1C2501-BFF0-3C2D-4BAA-E964FEABEF93}"/>
                </a:ext>
              </a:extLst>
            </p:cNvPr>
            <p:cNvSpPr txBox="1"/>
            <p:nvPr/>
          </p:nvSpPr>
          <p:spPr>
            <a:xfrm>
              <a:off x="14542402" y="5384610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26.5%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03D2F87-33BD-F510-AFB6-D4CA37B209F9}"/>
                </a:ext>
              </a:extLst>
            </p:cNvPr>
            <p:cNvSpPr txBox="1"/>
            <p:nvPr/>
          </p:nvSpPr>
          <p:spPr>
            <a:xfrm>
              <a:off x="14581212" y="6323996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00">
                  <a:latin typeface="Helvetica" panose="020B0604020202020204" pitchFamily="34" charset="0"/>
                  <a:cs typeface="Helvetica" panose="020B0604020202020204" pitchFamily="34" charset="0"/>
                </a:rPr>
                <a:t>26.5%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A5E02CD-4983-1B03-1521-AF205E8A41B8}"/>
                </a:ext>
              </a:extLst>
            </p:cNvPr>
            <p:cNvSpPr txBox="1"/>
            <p:nvPr/>
          </p:nvSpPr>
          <p:spPr>
            <a:xfrm>
              <a:off x="14752944" y="7256002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23.5%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588F940-42A1-B137-F7C5-14C3C2F5CD2A}"/>
                </a:ext>
              </a:extLst>
            </p:cNvPr>
            <p:cNvSpPr txBox="1"/>
            <p:nvPr/>
          </p:nvSpPr>
          <p:spPr>
            <a:xfrm>
              <a:off x="15087443" y="8207020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00">
                  <a:latin typeface="Helvetica" panose="020B0604020202020204" pitchFamily="34" charset="0"/>
                  <a:cs typeface="Helvetica" panose="020B0604020202020204" pitchFamily="34" charset="0"/>
                </a:rPr>
                <a:t>17.6%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4342CE6-89D2-0118-1D29-D578563C1204}"/>
                </a:ext>
              </a:extLst>
            </p:cNvPr>
            <p:cNvSpPr txBox="1"/>
            <p:nvPr/>
          </p:nvSpPr>
          <p:spPr>
            <a:xfrm>
              <a:off x="15252374" y="9155557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14.7%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1A648DA-D966-FEC8-81F4-9C47A668E835}"/>
                </a:ext>
              </a:extLst>
            </p:cNvPr>
            <p:cNvSpPr txBox="1"/>
            <p:nvPr/>
          </p:nvSpPr>
          <p:spPr>
            <a:xfrm>
              <a:off x="15458123" y="10090307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11.8%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E19AD17-32F1-43F5-B0B1-F7EEA7F57BDD}"/>
                </a:ext>
              </a:extLst>
            </p:cNvPr>
            <p:cNvSpPr txBox="1"/>
            <p:nvPr/>
          </p:nvSpPr>
          <p:spPr>
            <a:xfrm>
              <a:off x="22979835" y="1507341"/>
              <a:ext cx="1558162" cy="7239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l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89.5%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38FD5FC-599B-FD3B-131D-9ACF84E68A52}"/>
                </a:ext>
              </a:extLst>
            </p:cNvPr>
            <p:cNvSpPr txBox="1"/>
            <p:nvPr/>
          </p:nvSpPr>
          <p:spPr>
            <a:xfrm>
              <a:off x="20078119" y="2556073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42.1%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9424A46-FB83-B6BD-8132-2D16AE090C14}"/>
                </a:ext>
              </a:extLst>
            </p:cNvPr>
            <p:cNvSpPr txBox="1"/>
            <p:nvPr/>
          </p:nvSpPr>
          <p:spPr>
            <a:xfrm>
              <a:off x="19117544" y="3502744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900">
                  <a:latin typeface="Helvetica" panose="020B0604020202020204" pitchFamily="34" charset="0"/>
                  <a:cs typeface="Helvetica" panose="020B0604020202020204" pitchFamily="34" charset="0"/>
                </a:rPr>
                <a:t>26.3%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727E3BD-E5A4-288B-6FA6-4906534733D6}"/>
                </a:ext>
              </a:extLst>
            </p:cNvPr>
            <p:cNvSpPr txBox="1"/>
            <p:nvPr/>
          </p:nvSpPr>
          <p:spPr>
            <a:xfrm>
              <a:off x="19451239" y="4442129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31.6%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E6C8438-DB74-750E-C10D-37DBC69B30F4}"/>
                </a:ext>
              </a:extLst>
            </p:cNvPr>
            <p:cNvSpPr txBox="1"/>
            <p:nvPr/>
          </p:nvSpPr>
          <p:spPr>
            <a:xfrm>
              <a:off x="18792013" y="5384610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21.1%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9EF7F7A1-5B55-E252-1803-F3BD1619B27D}"/>
                </a:ext>
              </a:extLst>
            </p:cNvPr>
            <p:cNvSpPr txBox="1"/>
            <p:nvPr/>
          </p:nvSpPr>
          <p:spPr>
            <a:xfrm>
              <a:off x="18815641" y="6323996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900">
                  <a:latin typeface="Helvetica" panose="020B0604020202020204" pitchFamily="34" charset="0"/>
                  <a:cs typeface="Helvetica" panose="020B0604020202020204" pitchFamily="34" charset="0"/>
                </a:rPr>
                <a:t>21.1%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E4CF39C-4153-B116-6512-D11146DD3D58}"/>
                </a:ext>
              </a:extLst>
            </p:cNvPr>
            <p:cNvSpPr txBox="1"/>
            <p:nvPr/>
          </p:nvSpPr>
          <p:spPr>
            <a:xfrm>
              <a:off x="18804342" y="7256002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21.1%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E752601-0A1D-DE26-3FF0-9616F59C8F5A}"/>
                </a:ext>
              </a:extLst>
            </p:cNvPr>
            <p:cNvSpPr txBox="1"/>
            <p:nvPr/>
          </p:nvSpPr>
          <p:spPr>
            <a:xfrm>
              <a:off x="19147829" y="8207020"/>
              <a:ext cx="1632266" cy="723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26.3%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4D86749C-FD14-559B-ECB7-2B48947D8D21}"/>
              </a:ext>
            </a:extLst>
          </p:cNvPr>
          <p:cNvSpPr txBox="1"/>
          <p:nvPr/>
        </p:nvSpPr>
        <p:spPr>
          <a:xfrm>
            <a:off x="4359992" y="4208737"/>
            <a:ext cx="4427931" cy="2103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en-US" sz="700" b="0" i="0" u="none" strike="noStrike" baseline="0" dirty="0">
                <a:latin typeface="Helvetica" panose="020B0604020202020204" pitchFamily="34" charset="0"/>
                <a:cs typeface="Helvetica" panose="020B0604020202020204" pitchFamily="34" charset="0"/>
              </a:rPr>
              <a:t>Includes all data collected since the first dose of study drug up to 35 days after last dose of study treatment.</a:t>
            </a:r>
            <a:endParaRPr lang="en-US" sz="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F50B5BF3-7AC0-9B06-F321-3F7317412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959762"/>
              </p:ext>
            </p:extLst>
          </p:nvPr>
        </p:nvGraphicFramePr>
        <p:xfrm>
          <a:off x="4191027" y="4022310"/>
          <a:ext cx="4799465" cy="15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315">
                  <a:extLst>
                    <a:ext uri="{9D8B030D-6E8A-4147-A177-3AD203B41FA5}">
                      <a16:colId xmlns:a16="http://schemas.microsoft.com/office/drawing/2014/main" val="3985822880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687500496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1080028671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3472913904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693825755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1217613902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1789426450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2388471985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2008443975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80160861"/>
                    </a:ext>
                  </a:extLst>
                </a:gridCol>
                <a:gridCol w="436315">
                  <a:extLst>
                    <a:ext uri="{9D8B030D-6E8A-4147-A177-3AD203B41FA5}">
                      <a16:colId xmlns:a16="http://schemas.microsoft.com/office/drawing/2014/main" val="2431348544"/>
                    </a:ext>
                  </a:extLst>
                </a:gridCol>
              </a:tblGrid>
              <a:tr h="114551"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100 </a:t>
                      </a:r>
                      <a:endParaRPr lang="en-US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80</a:t>
                      </a:r>
                      <a:endParaRPr lang="en-US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 60</a:t>
                      </a:r>
                      <a:endParaRPr lang="en-US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40</a:t>
                      </a:r>
                      <a:endParaRPr lang="en-US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/>
                        <a:t>20</a:t>
                      </a:r>
                      <a:endParaRPr lang="en-US" sz="10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917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151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95F6E944-B95F-B9EC-8C4B-20C4CE6D0E01}"/>
              </a:ext>
            </a:extLst>
          </p:cNvPr>
          <p:cNvSpPr txBox="1"/>
          <p:nvPr/>
        </p:nvSpPr>
        <p:spPr>
          <a:xfrm>
            <a:off x="3823309" y="3794304"/>
            <a:ext cx="4656662" cy="1423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ctr">
            <a:spAutoFit/>
          </a:bodyPr>
          <a:lstStyle/>
          <a:p>
            <a:pPr algn="l"/>
            <a:r>
              <a:rPr lang="en-US" sz="675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a</a:t>
            </a: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 Includes intracycle palbociclib dosing interruptions.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8048FD0-F350-8148-65D9-DB07D6B062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0157"/>
              </p:ext>
            </p:extLst>
          </p:nvPr>
        </p:nvGraphicFramePr>
        <p:xfrm>
          <a:off x="3823309" y="898778"/>
          <a:ext cx="5088456" cy="3000103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950727">
                  <a:extLst>
                    <a:ext uri="{9D8B030D-6E8A-4147-A177-3AD203B41FA5}">
                      <a16:colId xmlns:a16="http://schemas.microsoft.com/office/drawing/2014/main" val="2452582433"/>
                    </a:ext>
                  </a:extLst>
                </a:gridCol>
                <a:gridCol w="1185127">
                  <a:extLst>
                    <a:ext uri="{9D8B030D-6E8A-4147-A177-3AD203B41FA5}">
                      <a16:colId xmlns:a16="http://schemas.microsoft.com/office/drawing/2014/main" val="2079627724"/>
                    </a:ext>
                  </a:extLst>
                </a:gridCol>
                <a:gridCol w="952602">
                  <a:extLst>
                    <a:ext uri="{9D8B030D-6E8A-4147-A177-3AD203B41FA5}">
                      <a16:colId xmlns:a16="http://schemas.microsoft.com/office/drawing/2014/main" val="3532669364"/>
                    </a:ext>
                  </a:extLst>
                </a:gridCol>
              </a:tblGrid>
              <a:tr h="366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Treatment exposure and TRAEs leading to treatment modifications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PAL+</a:t>
                      </a:r>
                      <a:br>
                        <a:rPr lang="pt-B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pt-B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IRN+TEM</a:t>
                      </a:r>
                      <a:br>
                        <a:rPr lang="pt-B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pt-B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(n=34)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IRN+TEM</a:t>
                      </a:r>
                      <a:b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(n=19)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extLst>
                  <a:ext uri="{0D108BD9-81ED-4DB2-BD59-A6C34878D82A}">
                    <a16:rowId xmlns:a16="http://schemas.microsoft.com/office/drawing/2014/main" val="1189466578"/>
                  </a:ext>
                </a:extLst>
              </a:tr>
              <a:tr h="1851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Treatment exposure: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350398"/>
                  </a:ext>
                </a:extLst>
              </a:tr>
              <a:tr h="185137">
                <a:tc>
                  <a:txBody>
                    <a:bodyPr/>
                    <a:lstStyle/>
                    <a:p>
                      <a:pPr marL="228600" indent="0" algn="l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Duration of treatment (months), median (range)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1.4 (0.3</a:t>
                      </a:r>
                      <a:r>
                        <a:rPr lang="en-US" sz="1100" b="0"/>
                        <a:t>−7.9)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1.5 (0.2</a:t>
                      </a:r>
                      <a:r>
                        <a:rPr lang="en-US" sz="1100" b="0"/>
                        <a:t>−</a:t>
                      </a:r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8.4)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884002"/>
                  </a:ext>
                </a:extLst>
              </a:tr>
              <a:tr h="185137">
                <a:tc>
                  <a:txBody>
                    <a:bodyPr/>
                    <a:lstStyle/>
                    <a:p>
                      <a:pPr marL="228600" indent="0" algn="l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Patients w/ ≥ 1 cycle delay,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16 (47.1)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 (42.1)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894215"/>
                  </a:ext>
                </a:extLst>
              </a:tr>
              <a:tr h="323612">
                <a:tc>
                  <a:txBody>
                    <a:bodyPr/>
                    <a:lstStyle/>
                    <a:p>
                      <a:pPr marL="228600" indent="0" algn="l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Maximum duration of cycle delay (days), median (range)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6.5 (4.0</a:t>
                      </a:r>
                      <a:r>
                        <a:rPr lang="en-US" sz="1100" b="0"/>
                        <a:t>−17.0)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7.5 (4.0</a:t>
                      </a:r>
                      <a:r>
                        <a:rPr lang="en-US" sz="1100" b="0"/>
                        <a:t>−11.0)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774971"/>
                  </a:ext>
                </a:extLst>
              </a:tr>
              <a:tr h="185137">
                <a:tc>
                  <a:txBody>
                    <a:bodyPr/>
                    <a:lstStyle/>
                    <a:p>
                      <a:pPr marL="228600" indent="0" algn="l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Median duration of cycle delay (days), (range)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5.2 (3.0</a:t>
                      </a:r>
                      <a:r>
                        <a:rPr lang="en-US" sz="1100"/>
                        <a:t>−11.0)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6.5 (3.3</a:t>
                      </a:r>
                      <a:r>
                        <a:rPr lang="en-US" sz="1100"/>
                        <a:t>−11.0)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942468"/>
                  </a:ext>
                </a:extLst>
              </a:tr>
              <a:tr h="185137">
                <a:tc>
                  <a:txBody>
                    <a:bodyPr/>
                    <a:lstStyle/>
                    <a:p>
                      <a:pPr marL="228600" indent="0" algn="l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First delay on cycle 2, n (%)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14 (41.2)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5 (26.3)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668641"/>
                  </a:ext>
                </a:extLst>
              </a:tr>
              <a:tr h="185137">
                <a:tc>
                  <a:txBody>
                    <a:bodyPr/>
                    <a:lstStyle/>
                    <a:p>
                      <a:pPr marL="58738" indent="0" algn="l" fontAlgn="b"/>
                      <a:r>
                        <a:rPr lang="en-US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TRAEs </a:t>
                      </a:r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leading </a:t>
                      </a:r>
                      <a:r>
                        <a:rPr lang="en-US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to: n (%)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5191"/>
                  </a:ext>
                </a:extLst>
              </a:tr>
              <a:tr h="185137">
                <a:tc>
                  <a:txBody>
                    <a:bodyPr/>
                    <a:lstStyle/>
                    <a:p>
                      <a:pPr marL="228600" indent="0" algn="l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Permanent discontinuation of all treatments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 (2.9)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 (5.3)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93686"/>
                  </a:ext>
                </a:extLst>
              </a:tr>
              <a:tr h="366233">
                <a:tc>
                  <a:txBody>
                    <a:bodyPr/>
                    <a:lstStyle/>
                    <a:p>
                      <a:pPr marL="228600" indent="0" algn="l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Dose interruption/cycle </a:t>
                      </a:r>
                      <a:r>
                        <a:rPr lang="en-US" sz="11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delay</a:t>
                      </a:r>
                      <a:r>
                        <a:rPr lang="en-US" sz="1100" baseline="30000" dirty="0" err="1">
                          <a:effectLst/>
                        </a:rPr>
                        <a:t>a</a:t>
                      </a: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of any study treatment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22 (64.7)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 (42.1)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857411"/>
                  </a:ext>
                </a:extLst>
              </a:tr>
              <a:tr h="185137">
                <a:tc>
                  <a:txBody>
                    <a:bodyPr/>
                    <a:lstStyle/>
                    <a:p>
                      <a:pPr marL="228600" indent="0" algn="l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Dose reduction of any study treatment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1 (2.9)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 (21.1)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50152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2987FC28-93E5-4AB1-4141-CEBE8BD1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>
                <a:solidFill>
                  <a:srgbClr val="0C414E"/>
                </a:solidFill>
                <a:latin typeface="Helvetica" pitchFamily="2" charset="0"/>
              </a:rPr>
              <a:t>Tolerability</a:t>
            </a:r>
            <a:endParaRPr lang="en-US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5F2874-34A5-853A-CCE7-4954C01F2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35" y="848378"/>
            <a:ext cx="3353366" cy="3540387"/>
          </a:xfrm>
        </p:spPr>
        <p:txBody>
          <a:bodyPr>
            <a:noAutofit/>
          </a:bodyPr>
          <a:lstStyle/>
          <a:p>
            <a:pPr marL="228600" marR="0" indent="-2286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200" b="0">
                <a:latin typeface="Helvetica" panose="020B0604020202020204" pitchFamily="34" charset="0"/>
                <a:cs typeface="Helvetica" panose="020B0604020202020204" pitchFamily="34" charset="0"/>
              </a:rPr>
              <a:t>Proportions </a:t>
            </a:r>
            <a:r>
              <a:rPr lang="en-US" sz="1200" b="0" dirty="0">
                <a:latin typeface="Helvetica" panose="020B0604020202020204" pitchFamily="34" charset="0"/>
                <a:cs typeface="Helvetica" panose="020B0604020202020204" pitchFamily="34" charset="0"/>
              </a:rPr>
              <a:t>of </a:t>
            </a:r>
            <a:r>
              <a:rPr lang="en-US" sz="1200" b="0">
                <a:latin typeface="Helvetica" panose="020B0604020202020204" pitchFamily="34" charset="0"/>
                <a:cs typeface="Helvetica" panose="020B0604020202020204" pitchFamily="34" charset="0"/>
              </a:rPr>
              <a:t>patients with and durations </a:t>
            </a:r>
            <a:r>
              <a:rPr lang="en-US" sz="1200" b="0" dirty="0">
                <a:latin typeface="Helvetica" panose="020B0604020202020204" pitchFamily="34" charset="0"/>
                <a:cs typeface="Helvetica" panose="020B0604020202020204" pitchFamily="34" charset="0"/>
              </a:rPr>
              <a:t>of cycle </a:t>
            </a:r>
            <a:r>
              <a:rPr lang="en-US" sz="1200" b="0">
                <a:latin typeface="Helvetica" panose="020B0604020202020204" pitchFamily="34" charset="0"/>
                <a:cs typeface="Helvetica" panose="020B0604020202020204" pitchFamily="34" charset="0"/>
              </a:rPr>
              <a:t>delays were similar across trial arms</a:t>
            </a:r>
            <a:r>
              <a:rPr lang="en-US" sz="1200" b="0" dirty="0">
                <a:latin typeface="Helvetica" panose="020B0604020202020204" pitchFamily="34" charset="0"/>
                <a:cs typeface="Helvetica" panose="020B0604020202020204" pitchFamily="34" charset="0"/>
              </a:rPr>
              <a:t>, but delays were </a:t>
            </a:r>
            <a:r>
              <a:rPr lang="en-US" sz="1200" b="0" i="0" u="none" strike="noStrike" baseline="0" dirty="0">
                <a:latin typeface="Helvetica" panose="020B0604020202020204" pitchFamily="34" charset="0"/>
                <a:cs typeface="Helvetica" panose="020B0604020202020204" pitchFamily="34" charset="0"/>
              </a:rPr>
              <a:t>more common in cycle 2 in </a:t>
            </a:r>
            <a:r>
              <a:rPr lang="en-US" sz="1200" b="0" i="0" u="none" strike="noStrike" baseline="0">
                <a:latin typeface="Helvetica" panose="020B0604020202020204" pitchFamily="34" charset="0"/>
                <a:cs typeface="Helvetica" panose="020B0604020202020204" pitchFamily="34" charset="0"/>
              </a:rPr>
              <a:t>the PAL+IRN+TEM arm</a:t>
            </a:r>
            <a:endParaRPr lang="en-US" sz="1200" b="0" i="0" u="none" strike="noStrike" baseline="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28600" indent="-2286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200" b="0" i="0" u="none" strike="noStrike" baseline="0" dirty="0">
                <a:latin typeface="Helvetica" panose="020B0604020202020204" pitchFamily="34" charset="0"/>
                <a:cs typeface="Helvetica" panose="020B0604020202020204" pitchFamily="34" charset="0"/>
              </a:rPr>
              <a:t>TRAEs resulting in discontinuation were rare</a:t>
            </a:r>
          </a:p>
          <a:p>
            <a:pPr marL="228600" marR="0" indent="-2286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200" b="0" i="0" u="none" strike="noStrike" baseline="0" dirty="0">
                <a:latin typeface="Helvetica" panose="020B0604020202020204" pitchFamily="34" charset="0"/>
                <a:cs typeface="Helvetica" panose="020B0604020202020204" pitchFamily="34" charset="0"/>
              </a:rPr>
              <a:t>Dose interruptions and cycle delays were common across both arms, although more frequent in the PAL+IRN</a:t>
            </a:r>
            <a:r>
              <a:rPr lang="en-US" sz="1200" b="0" i="0" u="none" strike="noStrike" baseline="0">
                <a:latin typeface="Helvetica" panose="020B0604020202020204" pitchFamily="34" charset="0"/>
                <a:cs typeface="Helvetica" panose="020B0604020202020204" pitchFamily="34" charset="0"/>
              </a:rPr>
              <a:t>+TEM </a:t>
            </a:r>
            <a:r>
              <a:rPr lang="en-US" sz="1200" b="0" i="0" u="none" strike="noStrike" baseline="0" dirty="0">
                <a:latin typeface="Helvetica" panose="020B0604020202020204" pitchFamily="34" charset="0"/>
                <a:cs typeface="Helvetica" panose="020B0604020202020204" pitchFamily="34" charset="0"/>
              </a:rPr>
              <a:t>arm, while dose reduction was more common in the IRN</a:t>
            </a:r>
            <a:r>
              <a:rPr lang="en-US" sz="1200" b="0" i="0" u="none" strike="noStrike" baseline="0">
                <a:latin typeface="Helvetica" panose="020B0604020202020204" pitchFamily="34" charset="0"/>
                <a:cs typeface="Helvetica" panose="020B0604020202020204" pitchFamily="34" charset="0"/>
              </a:rPr>
              <a:t>+TEM </a:t>
            </a:r>
            <a:r>
              <a:rPr lang="en-US" sz="1200" b="0" i="0" u="none" strike="noStrike" baseline="0" dirty="0">
                <a:latin typeface="Helvetica" panose="020B0604020202020204" pitchFamily="34" charset="0"/>
                <a:cs typeface="Helvetica" panose="020B0604020202020204" pitchFamily="34" charset="0"/>
              </a:rPr>
              <a:t>arm</a:t>
            </a:r>
          </a:p>
          <a:p>
            <a:pPr marL="228600" marR="0" indent="-2286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200" b="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The median relative dose intensity was </a:t>
            </a:r>
          </a:p>
          <a:p>
            <a:pPr marL="458788" lvl="1" indent="-230188" algn="l">
              <a:lnSpc>
                <a:spcPct val="100000"/>
              </a:lnSpc>
              <a:spcBef>
                <a:spcPts val="0"/>
              </a:spcBef>
            </a:pPr>
            <a:r>
              <a:rPr lang="en-US" sz="1200" b="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94% for PAL</a:t>
            </a:r>
          </a:p>
          <a:p>
            <a:pPr marL="458788" lvl="1" indent="-230188" algn="l">
              <a:lnSpc>
                <a:spcPct val="100000"/>
              </a:lnSpc>
            </a:pPr>
            <a:r>
              <a:rPr lang="en-US" sz="1200" b="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95% for both IRN </a:t>
            </a:r>
            <a:r>
              <a:rPr lang="en-US" sz="1200" b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and TEM </a:t>
            </a:r>
            <a:r>
              <a:rPr lang="en-US" sz="1200" b="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in the PAL+IRN</a:t>
            </a:r>
            <a:r>
              <a:rPr lang="en-US" sz="1200" b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+TEM </a:t>
            </a:r>
            <a:r>
              <a:rPr lang="en-US" sz="1200" b="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arm </a:t>
            </a:r>
          </a:p>
          <a:p>
            <a:pPr marL="458788" lvl="1" indent="-230188" algn="l">
              <a:lnSpc>
                <a:spcPct val="100000"/>
              </a:lnSpc>
            </a:pPr>
            <a:r>
              <a:rPr lang="en-US" sz="1200" b="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100% for both in the IRN</a:t>
            </a:r>
            <a:r>
              <a:rPr lang="en-US" sz="1200" b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+TEM </a:t>
            </a:r>
            <a:r>
              <a:rPr lang="en-US" sz="1200" b="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arm</a:t>
            </a:r>
            <a:endParaRPr lang="en-US" sz="1200" b="0" i="0" u="none" strike="noStrike" baseline="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CD83CF-4497-B4D1-88CC-1459E589C673}"/>
              </a:ext>
            </a:extLst>
          </p:cNvPr>
          <p:cNvSpPr txBox="1"/>
          <p:nvPr/>
        </p:nvSpPr>
        <p:spPr>
          <a:xfrm>
            <a:off x="1898283" y="4629294"/>
            <a:ext cx="5665688" cy="1354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700" b="0" dirty="0"/>
              <a:t>IRN, irinotecan; NA, not applicable; PAL, </a:t>
            </a:r>
            <a:r>
              <a:rPr lang="en-US" sz="700" b="0"/>
              <a:t>palbociclib; TEM, temozolomide; TRAE, treatment-related adverse event. </a:t>
            </a:r>
            <a:endParaRPr lang="en-US" sz="700" b="0" dirty="0"/>
          </a:p>
        </p:txBody>
      </p:sp>
    </p:spTree>
    <p:extLst>
      <p:ext uri="{BB962C8B-B14F-4D97-AF65-F5344CB8AC3E}">
        <p14:creationId xmlns:p14="http://schemas.microsoft.com/office/powerpoint/2010/main" val="3777955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EB879E-FEE7-EA37-9A61-736915D6E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C414E"/>
                </a:solidFill>
                <a:latin typeface="Helvetica" pitchFamily="2" charset="0"/>
              </a:rPr>
              <a:t>Conclusions</a:t>
            </a:r>
            <a:endParaRPr lang="en-US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1555FD-4639-2BBC-8B0F-E02187A9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34" y="848379"/>
            <a:ext cx="8683165" cy="2204922"/>
          </a:xfrm>
          <a:solidFill>
            <a:schemeClr val="bg1">
              <a:lumMod val="95000"/>
            </a:schemeClr>
          </a:solidFill>
        </p:spPr>
        <p:txBody>
          <a:bodyPr tIns="91440"/>
          <a:lstStyle/>
          <a:p>
            <a:pPr marL="228600" marR="0" indent="-22860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This study did not meet its primary objective of improving EFS when palbociclib was added to IRN</a:t>
            </a:r>
            <a:r>
              <a:rPr lang="en-US" sz="1400" b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+TEM </a:t>
            </a:r>
            <a:b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</a:br>
            <a: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in </a:t>
            </a:r>
            <a: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pediatric and young adult </a:t>
            </a:r>
            <a: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patients with recurrent / refractory EWS, crossing the prespecified futility boundary for EFS at the planned interim analysis</a:t>
            </a:r>
            <a:endParaRPr lang="en-US" sz="1400" b="0" dirty="0">
              <a:solidFill>
                <a:schemeClr val="tx1"/>
              </a:solidFill>
              <a:effectLst/>
              <a:latin typeface="Helvetica" panose="020B0604020202020204" pitchFamily="34" charset="0"/>
              <a:ea typeface="SimSun" panose="02010600030101010101" pitchFamily="2" charset="-122"/>
              <a:cs typeface="Helvetica" panose="020B0604020202020204" pitchFamily="34" charset="0"/>
            </a:endParaRPr>
          </a:p>
          <a:p>
            <a:pPr marL="228600" marR="0" indent="-22860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Additional analyses are needed to evaluate potential confounders </a:t>
            </a:r>
            <a:r>
              <a:rPr lang="en-US" sz="1400" b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in this study with a small sample size </a:t>
            </a:r>
            <a: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and/or mechanisms of antagonism</a:t>
            </a:r>
          </a:p>
          <a:p>
            <a:pPr marL="228600" marR="0" indent="-22860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1400" b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The combination of palbociclib with</a:t>
            </a:r>
            <a:r>
              <a:rPr lang="en-US" sz="1400" b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 </a:t>
            </a:r>
            <a: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IRN</a:t>
            </a:r>
            <a:r>
              <a:rPr lang="en-US" sz="1400" b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+TEM </a:t>
            </a:r>
            <a: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was associated with increased myelosuppression but otherwise generally well tolerated with no new safety signals identified beyond what have been described for palbociclib as a single agent and IRN</a:t>
            </a:r>
            <a:r>
              <a:rPr lang="en-US" sz="1400" b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+TEM </a:t>
            </a:r>
            <a:r>
              <a:rPr lang="en-US" sz="1400" b="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chemotherapy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B72BA6-52D1-DB69-1B22-708853E0AF02}"/>
              </a:ext>
            </a:extLst>
          </p:cNvPr>
          <p:cNvSpPr txBox="1"/>
          <p:nvPr/>
        </p:nvSpPr>
        <p:spPr>
          <a:xfrm>
            <a:off x="1898283" y="4629294"/>
            <a:ext cx="5665688" cy="1354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700" b="0" dirty="0">
                <a:latin typeface="+mn-lt"/>
              </a:rPr>
              <a:t>EFS, event-free survival; </a:t>
            </a:r>
            <a:r>
              <a:rPr lang="en-US" sz="700" b="0" dirty="0">
                <a:latin typeface="+mn-lt"/>
                <a:cs typeface="Helvetica" panose="020B0604020202020204" pitchFamily="34" charset="0"/>
              </a:rPr>
              <a:t>EWS, Ewing sarcoma; </a:t>
            </a:r>
            <a:r>
              <a:rPr lang="en-US" sz="700" b="0" dirty="0">
                <a:latin typeface="+mn-lt"/>
              </a:rPr>
              <a:t>IRN, irinotecan</a:t>
            </a:r>
            <a:r>
              <a:rPr lang="en-US" sz="700" b="0">
                <a:latin typeface="+mn-lt"/>
              </a:rPr>
              <a:t>; TEM, </a:t>
            </a:r>
            <a:r>
              <a:rPr lang="en-US" sz="700" b="0" dirty="0">
                <a:latin typeface="+mn-lt"/>
              </a:rPr>
              <a:t>temozolomide. </a:t>
            </a:r>
          </a:p>
        </p:txBody>
      </p:sp>
    </p:spTree>
    <p:extLst>
      <p:ext uri="{BB962C8B-B14F-4D97-AF65-F5344CB8AC3E}">
        <p14:creationId xmlns:p14="http://schemas.microsoft.com/office/powerpoint/2010/main" val="3150814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5B80487-2E24-ECBA-72F4-287F2E3462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228" y="666328"/>
            <a:ext cx="7016027" cy="400915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0591734F-4515-05FA-E0A2-6F7FDA9E5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C414E"/>
                </a:solidFill>
                <a:latin typeface="Helvetica" pitchFamily="2" charset="0"/>
              </a:rPr>
              <a:t>Acknowledgments</a:t>
            </a:r>
            <a:endParaRPr lang="en-US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63A3E9-DC47-8C32-A236-B2C4ACEB3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36" y="848379"/>
            <a:ext cx="1771494" cy="2952344"/>
          </a:xfrm>
        </p:spPr>
        <p:txBody>
          <a:bodyPr>
            <a:noAutofit/>
          </a:bodyPr>
          <a:lstStyle/>
          <a:p>
            <a:pPr marL="228600" indent="-22860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On behalf of my coauthors, I would </a:t>
            </a:r>
            <a:b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</a:b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like to thank and acknowledge the patients who participated in this </a:t>
            </a:r>
            <a:b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</a:b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trial and their families</a:t>
            </a:r>
          </a:p>
          <a:p>
            <a:pPr marL="228600" indent="-22860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I would also like to thank the investigators and research staff at all clinical sites for their participation </a:t>
            </a:r>
            <a:b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</a:b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and contributions </a:t>
            </a:r>
            <a:b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</a:b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to this trial</a:t>
            </a:r>
          </a:p>
        </p:txBody>
      </p:sp>
    </p:spTree>
    <p:extLst>
      <p:ext uri="{BB962C8B-B14F-4D97-AF65-F5344CB8AC3E}">
        <p14:creationId xmlns:p14="http://schemas.microsoft.com/office/powerpoint/2010/main" val="161403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DD4F6-46E6-616D-B5DA-495747DD5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1FB46D-F25E-F6A4-F92D-9F7C821AF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C414E"/>
                </a:solidFill>
                <a:latin typeface="Helvetica" pitchFamily="2" charset="0"/>
              </a:rPr>
              <a:t>Disclosure</a:t>
            </a:r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A6DB90-5644-5E64-1806-47E4E3E27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4313" indent="-214313" algn="l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1350" b="0" u="sng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Consulting/advisory</a:t>
            </a:r>
            <a:r>
              <a:rPr lang="en-US" sz="135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Advanced Microbubbles, AI Therapeutics, Bayer, GSK, ITM </a:t>
            </a:r>
            <a:r>
              <a:rPr lang="en-US" sz="1350" b="0" dirty="0" err="1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Oncologics</a:t>
            </a:r>
            <a:r>
              <a:rPr lang="en-US" sz="135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 Jazz Pharmaceuticals and Massive Bio</a:t>
            </a:r>
          </a:p>
          <a:p>
            <a:pPr marL="214313" indent="-214313" algn="l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1350" b="0" u="sng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Research funding</a:t>
            </a:r>
            <a:r>
              <a:rPr lang="en-US" sz="135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Pfizer, Bayer and </a:t>
            </a:r>
            <a:r>
              <a:rPr lang="en-US" sz="1350" b="0" dirty="0" err="1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Cellectis</a:t>
            </a:r>
            <a:endParaRPr lang="en-US" sz="1350" b="0" dirty="0">
              <a:solidFill>
                <a:schemeClr val="tx1"/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214313" indent="-214313" algn="l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135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This study was sponsored by Pfizer</a:t>
            </a:r>
          </a:p>
        </p:txBody>
      </p:sp>
    </p:spTree>
    <p:extLst>
      <p:ext uri="{BB962C8B-B14F-4D97-AF65-F5344CB8AC3E}">
        <p14:creationId xmlns:p14="http://schemas.microsoft.com/office/powerpoint/2010/main" val="26045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653F3-4F91-95F1-2424-EF687B22E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C414E"/>
                </a:solidFill>
                <a:latin typeface="Helvetica" pitchFamily="2" charset="0"/>
              </a:rPr>
              <a:t>Introduction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697A4-DB54-CC85-2526-2BA49C85A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14313" indent="-214313" algn="l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Ewing sarcoma (EWS) </a:t>
            </a:r>
            <a:r>
              <a:rPr lang="en-US" b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cells express high levels 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of CDK4 and cyclin D1 downstream of the canonical </a:t>
            </a:r>
            <a:r>
              <a:rPr lang="en-US" b="0" i="1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EWS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:</a:t>
            </a:r>
            <a:r>
              <a:rPr lang="en-US" b="0" i="1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FLI1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 fusion protein</a:t>
            </a:r>
            <a:r>
              <a:rPr lang="en-US" b="0" baseline="3000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1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  </a:t>
            </a:r>
          </a:p>
          <a:p>
            <a:pPr marL="457200" lvl="2" indent="-228600" algn="l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§"/>
            </a:pP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Proliferation of EWS cell lines and tumor xenografts have been shown to be dependent on </a:t>
            </a:r>
            <a:r>
              <a:rPr lang="en-US" b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both CDK4 and cyclin D1</a:t>
            </a:r>
            <a:endParaRPr lang="en-US" b="0" dirty="0">
              <a:solidFill>
                <a:schemeClr val="tx1"/>
              </a:solidFill>
              <a:latin typeface="Helvetica" panose="020B0604020202020204" pitchFamily="34" charset="0"/>
              <a:ea typeface="SimSun" panose="02010600030101010101" pitchFamily="2" charset="-122"/>
              <a:cs typeface="Helvetica" panose="020B0604020202020204" pitchFamily="34" charset="0"/>
            </a:endParaRPr>
          </a:p>
          <a:p>
            <a:pPr marL="214313" indent="-214313" algn="l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Palbociclib is an oral, highly selective, reversible, small molecule CDK4/6 inhibitor</a:t>
            </a:r>
            <a:r>
              <a:rPr lang="en-US" b="0" baseline="3000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2</a:t>
            </a:r>
          </a:p>
          <a:p>
            <a:pPr marL="214313" indent="-214313" algn="l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antitumor activity of palbociclib combined with irinotecan (IRN) + temozolomide </a:t>
            </a:r>
            <a:r>
              <a:rPr lang="en-US" b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(TEM), 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was investigated in 3 different patient-derived EWS xenograft models grown subcutaneously in immunocompromised mice</a:t>
            </a:r>
            <a:r>
              <a:rPr lang="en-US" b="0" baseline="30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</a:t>
            </a:r>
          </a:p>
          <a:p>
            <a:pPr marL="457200" lvl="4" indent="-228600" algn="l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§"/>
            </a:pP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 2 models, the addition of palbociclib to IRN</a:t>
            </a:r>
            <a:r>
              <a:rPr lang="en-US" b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+TEM 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resulted in similar tumor growth inhibition to IRN</a:t>
            </a:r>
            <a:r>
              <a:rPr lang="en-US" b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+TEM, 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while in the third model, the triple combination demonstrated significantly increased antitumor activity</a:t>
            </a:r>
          </a:p>
          <a:p>
            <a:pPr marL="214313" lvl="4" indent="-214313" algn="l"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We investigated the addition of palbociclib to IRN</a:t>
            </a:r>
            <a:r>
              <a:rPr lang="en-US" b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+TEM 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versus IRN</a:t>
            </a:r>
            <a:r>
              <a:rPr lang="en-US" b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+TEM 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 a global open-label, randomized, phase 2 study in pediatric and young adult patients with recurrent or refractory EWS </a:t>
            </a:r>
            <a:r>
              <a:rPr lang="en-US" b="0" dirty="0"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  <a:hlinkClick r:id="rId3" tooltip="Current version of study NCT03709680 on ClinicalTrials.gov"/>
              </a:rPr>
              <a:t>NCT03709680</a:t>
            </a:r>
            <a:r>
              <a:rPr lang="en-US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)</a:t>
            </a:r>
            <a:r>
              <a:rPr lang="en-US" b="0" dirty="0"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C1A6B4-5F18-00A1-EC13-DB18B6C7E67E}"/>
              </a:ext>
            </a:extLst>
          </p:cNvPr>
          <p:cNvSpPr txBox="1"/>
          <p:nvPr/>
        </p:nvSpPr>
        <p:spPr>
          <a:xfrm>
            <a:off x="1898283" y="4539270"/>
            <a:ext cx="5588844" cy="2254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CDK4, cyclin-dependent kinase 4.</a:t>
            </a:r>
            <a:endParaRPr lang="en-US" sz="675" b="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>
              <a:lnSpc>
                <a:spcPct val="90000"/>
              </a:lnSpc>
            </a:pPr>
            <a:r>
              <a:rPr lang="en-US" sz="675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 Kennedy AL, et al. </a:t>
            </a:r>
            <a:r>
              <a:rPr lang="en-US" sz="675" b="0" i="1" dirty="0" err="1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Oncotarget</a:t>
            </a:r>
            <a:r>
              <a:rPr lang="en-US" sz="675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6:30178-93. 2. George MA, et al. </a:t>
            </a:r>
            <a:r>
              <a:rPr lang="en-US" sz="675" b="0" i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Front Oncol</a:t>
            </a:r>
            <a:r>
              <a:rPr lang="en-US" sz="675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2021;11:693104. 3. Pfizer. Unpublished data. Apr 9, 2020. </a:t>
            </a:r>
          </a:p>
        </p:txBody>
      </p:sp>
    </p:spTree>
    <p:extLst>
      <p:ext uri="{BB962C8B-B14F-4D97-AF65-F5344CB8AC3E}">
        <p14:creationId xmlns:p14="http://schemas.microsoft.com/office/powerpoint/2010/main" val="2695595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39ED1C-EC5E-4917-D956-6502FCF5C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34" y="848379"/>
            <a:ext cx="8683165" cy="483878"/>
          </a:xfrm>
        </p:spPr>
        <p:txBody>
          <a:bodyPr/>
          <a:lstStyle/>
          <a:p>
            <a:r>
              <a:rPr lang="en-US" sz="1400" b="0" dirty="0"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To determine whether the addition of palbociclib to IRN </a:t>
            </a:r>
            <a:r>
              <a:rPr lang="en-US" sz="1400" b="0"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and TEM </a:t>
            </a:r>
            <a:r>
              <a:rPr lang="en-US" sz="1400" b="0" dirty="0"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would prolong event-free survival (EFS) </a:t>
            </a:r>
            <a:br>
              <a:rPr lang="en-US" sz="1400" b="0" dirty="0"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</a:br>
            <a:r>
              <a:rPr lang="en-US" sz="1400" b="0" dirty="0"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in pediatric and young adult patients with recurrent or refractory EWS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A90187-E1CB-9066-A736-53C88A668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C414E"/>
                </a:solidFill>
                <a:latin typeface="Helvetica" pitchFamily="2" charset="0"/>
              </a:rPr>
              <a:t>Primary Objective and Study Design</a:t>
            </a:r>
            <a:endParaRPr lang="en-US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443BD6-FB83-0F4A-A931-C7ADA1277F16}"/>
              </a:ext>
            </a:extLst>
          </p:cNvPr>
          <p:cNvSpPr txBox="1"/>
          <p:nvPr/>
        </p:nvSpPr>
        <p:spPr>
          <a:xfrm>
            <a:off x="1898283" y="4629294"/>
            <a:ext cx="5588844" cy="1354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EWS, Ewing sarcoma; IRN, irinotecan; PAL, palbociclib; QD, once daily</a:t>
            </a:r>
            <a:r>
              <a:rPr lang="en-US" sz="700" b="0">
                <a:latin typeface="Helvetica" panose="020B0604020202020204" pitchFamily="34" charset="0"/>
                <a:cs typeface="Helvetica" panose="020B0604020202020204" pitchFamily="34" charset="0"/>
              </a:rPr>
              <a:t>; </a:t>
            </a:r>
            <a:r>
              <a:rPr kumimoji="0" lang="en-US" sz="7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TEM, </a:t>
            </a: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temozolomide.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F2DDCF-2E08-F756-DD83-D4A1798D65D8}"/>
              </a:ext>
            </a:extLst>
          </p:cNvPr>
          <p:cNvSpPr/>
          <p:nvPr/>
        </p:nvSpPr>
        <p:spPr>
          <a:xfrm>
            <a:off x="1018862" y="1909079"/>
            <a:ext cx="2432491" cy="1176827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spcAft>
                <a:spcPts val="300"/>
              </a:spcAft>
            </a:pPr>
            <a:r>
              <a:rPr lang="en-US" sz="1200" u="sng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Inclusion criteria</a:t>
            </a:r>
            <a:endParaRPr lang="en-US" sz="12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71450" indent="-171450" algn="l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Recurrent / refractory EWS</a:t>
            </a:r>
          </a:p>
          <a:p>
            <a:pPr marL="171450" indent="-171450" algn="l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Age ≥ 2 </a:t>
            </a:r>
            <a:r>
              <a:rPr lang="en-US" sz="1200" b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and &lt; </a:t>
            </a: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21 years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65AFE55-528B-B372-8AD6-ADC6C66E50C2}"/>
              </a:ext>
            </a:extLst>
          </p:cNvPr>
          <p:cNvCxnSpPr>
            <a:cxnSpLocks/>
          </p:cNvCxnSpPr>
          <p:nvPr/>
        </p:nvCxnSpPr>
        <p:spPr>
          <a:xfrm>
            <a:off x="3451353" y="2497492"/>
            <a:ext cx="161104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6809DB7B-41C6-DFC2-DA33-09D64FAB4805}"/>
              </a:ext>
            </a:extLst>
          </p:cNvPr>
          <p:cNvSpPr/>
          <p:nvPr/>
        </p:nvSpPr>
        <p:spPr>
          <a:xfrm>
            <a:off x="5405464" y="1504409"/>
            <a:ext cx="2719674" cy="1068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PAL 75 mg/m</a:t>
            </a:r>
            <a:r>
              <a:rPr lang="en-US" sz="1100" baseline="30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QD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14 days on, 7 days off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IRN 50 mg/m</a:t>
            </a:r>
            <a:r>
              <a:rPr lang="en-US" sz="1100" baseline="30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QD day 1−5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TEM </a:t>
            </a: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100 mg/m</a:t>
            </a:r>
            <a:r>
              <a:rPr lang="en-US" sz="1100" baseline="30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QD days 1−5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F8BFE9-5517-4FE6-A7E1-09A731CC3A28}"/>
              </a:ext>
            </a:extLst>
          </p:cNvPr>
          <p:cNvSpPr/>
          <p:nvPr/>
        </p:nvSpPr>
        <p:spPr>
          <a:xfrm>
            <a:off x="5405464" y="2653151"/>
            <a:ext cx="2719674" cy="57364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IRN 50 mg/m</a:t>
            </a:r>
            <a:r>
              <a:rPr lang="en-US" sz="1100" baseline="30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QD day 1−5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</a:t>
            </a:r>
          </a:p>
          <a:p>
            <a:pPr>
              <a:lnSpc>
                <a:spcPct val="90000"/>
              </a:lnSpc>
            </a:pPr>
            <a:r>
              <a:rPr lang="en-US" sz="11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TEM </a:t>
            </a: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100 mg/m</a:t>
            </a:r>
            <a:r>
              <a:rPr lang="en-US" sz="1100" baseline="30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r>
              <a:rPr lang="en-US" sz="11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QD days 1−5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A3BB4A-C502-BD1C-F75D-595E7A4FC69C}"/>
              </a:ext>
            </a:extLst>
          </p:cNvPr>
          <p:cNvSpPr txBox="1"/>
          <p:nvPr/>
        </p:nvSpPr>
        <p:spPr>
          <a:xfrm>
            <a:off x="3572870" y="2655019"/>
            <a:ext cx="1294118" cy="43088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Randomization</a:t>
            </a:r>
          </a:p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2 : 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FA1C0A-1061-1AA5-1A0A-FDBDC6780695}"/>
              </a:ext>
            </a:extLst>
          </p:cNvPr>
          <p:cNvSpPr txBox="1"/>
          <p:nvPr/>
        </p:nvSpPr>
        <p:spPr>
          <a:xfrm>
            <a:off x="1018862" y="3226796"/>
            <a:ext cx="3848125" cy="101875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Ins="0" rtlCol="0" anchor="ctr">
            <a:noAutofit/>
          </a:bodyPr>
          <a:lstStyle/>
          <a:p>
            <a:pPr algn="l">
              <a:spcAft>
                <a:spcPts val="600"/>
              </a:spcAft>
            </a:pPr>
            <a:r>
              <a:rPr lang="en-US" sz="1100" u="sng" dirty="0">
                <a:latin typeface="Helvetica" panose="020B0604020202020204" pitchFamily="34" charset="0"/>
                <a:cs typeface="Helvetica" panose="020B0604020202020204" pitchFamily="34" charset="0"/>
              </a:rPr>
              <a:t>Stratification factor</a:t>
            </a:r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: type and time of current disease recurrence</a:t>
            </a:r>
          </a:p>
          <a:p>
            <a:pPr marL="176213" indent="-176213" algn="l">
              <a:buFont typeface="Arial" panose="020B0604020202020204" pitchFamily="34" charset="0"/>
              <a:buChar char="•"/>
            </a:pPr>
            <a:r>
              <a:rPr lang="en-US" sz="1100" b="0" dirty="0">
                <a:latin typeface="Helvetica" panose="020B0604020202020204" pitchFamily="34" charset="0"/>
                <a:cs typeface="Helvetica" panose="020B0604020202020204" pitchFamily="34" charset="0"/>
              </a:rPr>
              <a:t>Primary refractory or 1</a:t>
            </a:r>
            <a:r>
              <a:rPr lang="en-US" sz="1100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st</a:t>
            </a:r>
            <a:r>
              <a:rPr lang="en-US" sz="1100" b="0" dirty="0">
                <a:latin typeface="Helvetica" panose="020B0604020202020204" pitchFamily="34" charset="0"/>
                <a:cs typeface="Helvetica" panose="020B0604020202020204" pitchFamily="34" charset="0"/>
              </a:rPr>
              <a:t> recurrence &lt; 2 years</a:t>
            </a:r>
          </a:p>
          <a:p>
            <a:pPr marL="176213" indent="-176213" algn="l">
              <a:buFont typeface="Arial" panose="020B0604020202020204" pitchFamily="34" charset="0"/>
              <a:buChar char="•"/>
            </a:pPr>
            <a:r>
              <a:rPr lang="en-US" sz="1100" b="0" dirty="0">
                <a:latin typeface="Helvetica" panose="020B0604020202020204" pitchFamily="34" charset="0"/>
                <a:cs typeface="Helvetica" panose="020B0604020202020204" pitchFamily="34" charset="0"/>
              </a:rPr>
              <a:t>1</a:t>
            </a:r>
            <a:r>
              <a:rPr lang="en-US" sz="1100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st</a:t>
            </a:r>
            <a:r>
              <a:rPr lang="en-US" sz="1100" b="0" dirty="0">
                <a:latin typeface="Helvetica" panose="020B0604020202020204" pitchFamily="34" charset="0"/>
                <a:cs typeface="Helvetica" panose="020B0604020202020204" pitchFamily="34" charset="0"/>
              </a:rPr>
              <a:t> recurrence ≥ 2 years or 2</a:t>
            </a:r>
            <a:r>
              <a:rPr lang="en-US" sz="1100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nd</a:t>
            </a:r>
            <a:r>
              <a:rPr lang="en-US" sz="1100" b="0" dirty="0">
                <a:latin typeface="Helvetica" panose="020B0604020202020204" pitchFamily="34" charset="0"/>
                <a:cs typeface="Helvetica" panose="020B0604020202020204" pitchFamily="34" charset="0"/>
              </a:rPr>
              <a:t> or greater recurrence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68436EF-0A43-F525-5DC0-059768A84BCA}"/>
              </a:ext>
            </a:extLst>
          </p:cNvPr>
          <p:cNvSpPr txBox="1"/>
          <p:nvPr/>
        </p:nvSpPr>
        <p:spPr>
          <a:xfrm>
            <a:off x="3572870" y="1909079"/>
            <a:ext cx="1294118" cy="43088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Preplanned</a:t>
            </a:r>
          </a:p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N = 75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395200D-0634-45BD-B7A8-0CC2E5B50503}"/>
              </a:ext>
            </a:extLst>
          </p:cNvPr>
          <p:cNvSpPr txBox="1"/>
          <p:nvPr/>
        </p:nvSpPr>
        <p:spPr>
          <a:xfrm>
            <a:off x="1018861" y="1504409"/>
            <a:ext cx="2432491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Study design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F9A7A83-6F74-D244-4890-F3FC18C36067}"/>
              </a:ext>
            </a:extLst>
          </p:cNvPr>
          <p:cNvSpPr/>
          <p:nvPr/>
        </p:nvSpPr>
        <p:spPr>
          <a:xfrm>
            <a:off x="5405464" y="3306777"/>
            <a:ext cx="2719674" cy="9387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>
                <a:solidFill>
                  <a:schemeClr val="bg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Treatment continued until disease progression, patient and/or legal guardian refusal, unacceptable toxicity</a:t>
            </a:r>
            <a:r>
              <a:rPr lang="en-US" sz="1050" i="1" dirty="0">
                <a:solidFill>
                  <a:schemeClr val="bg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</a:t>
            </a:r>
            <a:r>
              <a:rPr lang="en-US" sz="1050" dirty="0">
                <a:solidFill>
                  <a:schemeClr val="bg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or up to 24 months of treatment, whichever occurred first</a:t>
            </a:r>
          </a:p>
        </p:txBody>
      </p:sp>
      <p:sp>
        <p:nvSpPr>
          <p:cNvPr id="31" name="Left Bracket 30">
            <a:extLst>
              <a:ext uri="{FF2B5EF4-FFF2-40B4-BE49-F238E27FC236}">
                <a16:creationId xmlns:a16="http://schemas.microsoft.com/office/drawing/2014/main" id="{3C70997B-F138-1296-25C3-34A625D5F388}"/>
              </a:ext>
            </a:extLst>
          </p:cNvPr>
          <p:cNvSpPr/>
          <p:nvPr/>
        </p:nvSpPr>
        <p:spPr>
          <a:xfrm>
            <a:off x="5089504" y="2031750"/>
            <a:ext cx="209989" cy="914392"/>
          </a:xfrm>
          <a:prstGeom prst="leftBracket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99180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0BD49E-3029-31CD-18DC-F0AD3F93A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i="0" u="none" strike="noStrike" dirty="0">
                <a:solidFill>
                  <a:srgbClr val="0C414E"/>
                </a:solidFill>
                <a:effectLst/>
                <a:latin typeface="Helvetica" pitchFamily="2" charset="0"/>
              </a:rPr>
              <a:t>Study Endpoints</a:t>
            </a:r>
            <a:endParaRPr lang="en-US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399C808-CFC3-5BC0-B924-6171F32204EF}"/>
              </a:ext>
            </a:extLst>
          </p:cNvPr>
          <p:cNvSpPr txBox="1"/>
          <p:nvPr/>
        </p:nvSpPr>
        <p:spPr>
          <a:xfrm>
            <a:off x="4411464" y="946834"/>
            <a:ext cx="4348922" cy="1297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9075" lvl="2" indent="-219075" algn="l"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14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Tumor response assessment per RECIST v1.1 </a:t>
            </a:r>
            <a:br>
              <a:rPr lang="en-US" sz="14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</a:br>
            <a:r>
              <a:rPr lang="en-US" sz="14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criteria every 2 cycles (6 weeks ± 7 days) for the first 4 assessments, and then every 4 cycles </a:t>
            </a:r>
            <a:br>
              <a:rPr lang="en-US" sz="14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</a:br>
            <a:r>
              <a:rPr lang="en-US" sz="14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(12 weeks ± 7 days)</a:t>
            </a:r>
          </a:p>
          <a:p>
            <a:pPr marL="219075" lvl="2" indent="-219075" algn="l"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14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Adverse events </a:t>
            </a:r>
            <a:r>
              <a:rPr lang="en-US" sz="1400" b="0" dirty="0">
                <a:solidFill>
                  <a:schemeClr val="tx1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graded by NCI CTCAE v 4.03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4C24D8-A1D4-2B59-BA82-9AE44861C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764610"/>
              </p:ext>
            </p:extLst>
          </p:nvPr>
        </p:nvGraphicFramePr>
        <p:xfrm>
          <a:off x="450850" y="946834"/>
          <a:ext cx="3725710" cy="174879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3950">
                  <a:extLst>
                    <a:ext uri="{9D8B030D-6E8A-4147-A177-3AD203B41FA5}">
                      <a16:colId xmlns:a16="http://schemas.microsoft.com/office/drawing/2014/main" val="4111922847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1759167343"/>
                    </a:ext>
                  </a:extLst>
                </a:gridCol>
              </a:tblGrid>
              <a:tr h="201601">
                <a:tc>
                  <a:txBody>
                    <a:bodyPr/>
                    <a:lstStyle/>
                    <a:p>
                      <a:r>
                        <a:rPr lang="en-US" sz="1200" b="1" dirty="0"/>
                        <a:t>Endpoints</a:t>
                      </a:r>
                      <a:endParaRPr lang="en-US" sz="12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Assessments</a:t>
                      </a:r>
                      <a:endParaRPr lang="en-US" sz="12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4148912308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r>
                        <a:rPr lang="en-US" sz="1200" dirty="0"/>
                        <a:t>Primary</a:t>
                      </a:r>
                      <a:endParaRPr lang="en-US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Investigator-assessed EFS</a:t>
                      </a:r>
                      <a:endParaRPr lang="en-US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359227703"/>
                  </a:ext>
                </a:extLst>
              </a:tr>
              <a:tr h="1314450">
                <a:tc>
                  <a:txBody>
                    <a:bodyPr/>
                    <a:lstStyle/>
                    <a:p>
                      <a:r>
                        <a:rPr lang="en-US" sz="1200" dirty="0"/>
                        <a:t>Secondary</a:t>
                      </a:r>
                      <a:endParaRPr lang="en-US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marL="173038" indent="-1730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/>
                        <a:t>BICR-assessed EFS</a:t>
                      </a:r>
                    </a:p>
                    <a:p>
                      <a:pPr marL="173038" indent="-1730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/>
                        <a:t>OR</a:t>
                      </a:r>
                    </a:p>
                    <a:p>
                      <a:pPr marL="173038" indent="-1730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/>
                        <a:t>PFS</a:t>
                      </a:r>
                    </a:p>
                    <a:p>
                      <a:pPr marL="173038" indent="-1730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/>
                        <a:t>OS</a:t>
                      </a:r>
                    </a:p>
                    <a:p>
                      <a:pPr marL="173038" indent="-1730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/>
                        <a:t>Safety</a:t>
                      </a:r>
                    </a:p>
                    <a:p>
                      <a:pPr marL="173038" indent="-1730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/>
                        <a:t>Pharmacokinetics</a:t>
                      </a:r>
                    </a:p>
                    <a:p>
                      <a:pPr marL="173038" indent="-173038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dirty="0"/>
                        <a:t>Quality of life</a:t>
                      </a:r>
                      <a:endParaRPr lang="en-US" sz="1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71180480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ED79B8B-5B70-82D5-C3CD-2B77B7B2B522}"/>
              </a:ext>
            </a:extLst>
          </p:cNvPr>
          <p:cNvSpPr txBox="1"/>
          <p:nvPr/>
        </p:nvSpPr>
        <p:spPr>
          <a:xfrm>
            <a:off x="232234" y="3069793"/>
            <a:ext cx="8223989" cy="9900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14313" indent="-214313" algn="l"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1400" b="0" dirty="0">
                <a:latin typeface="Helvetica" panose="020B0604020202020204" pitchFamily="34" charset="0"/>
                <a:cs typeface="Helvetica" panose="020B0604020202020204" pitchFamily="34" charset="0"/>
              </a:rPr>
              <a:t>An interim futility analysis was planned to allow for early stopping of the study due to futility/no signal of activity based on the primary endpoint of EFS</a:t>
            </a:r>
          </a:p>
          <a:p>
            <a:pPr marL="460375" lvl="1" indent="-230188" algn="l"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1400" b="0" dirty="0">
                <a:latin typeface="Helvetica" panose="020B0604020202020204" pitchFamily="34" charset="0"/>
                <a:cs typeface="Helvetica" panose="020B0604020202020204" pitchFamily="34" charset="0"/>
              </a:rPr>
              <a:t>The analysis was planned after approximately 30 documented investigator-assessed EFS </a:t>
            </a:r>
            <a:r>
              <a:rPr lang="en-US" sz="1400" b="0">
                <a:latin typeface="Helvetica" panose="020B0604020202020204" pitchFamily="34" charset="0"/>
                <a:cs typeface="Helvetica" panose="020B0604020202020204" pitchFamily="34" charset="0"/>
              </a:rPr>
              <a:t>events (or about 60</a:t>
            </a:r>
            <a:r>
              <a:rPr lang="en-US" sz="1400" b="0" dirty="0">
                <a:latin typeface="Helvetica" panose="020B0604020202020204" pitchFamily="34" charset="0"/>
                <a:cs typeface="Helvetica" panose="020B0604020202020204" pitchFamily="34" charset="0"/>
              </a:rPr>
              <a:t>% </a:t>
            </a:r>
            <a:r>
              <a:rPr lang="en-US" sz="1400" b="0">
                <a:latin typeface="Helvetica" panose="020B0604020202020204" pitchFamily="34" charset="0"/>
                <a:cs typeface="Helvetica" panose="020B0604020202020204" pitchFamily="34" charset="0"/>
              </a:rPr>
              <a:t>of the total </a:t>
            </a:r>
            <a:r>
              <a:rPr lang="en-US" sz="1400" b="0" dirty="0">
                <a:latin typeface="Helvetica" panose="020B0604020202020204" pitchFamily="34" charset="0"/>
                <a:cs typeface="Helvetica" panose="020B0604020202020204" pitchFamily="34" charset="0"/>
              </a:rPr>
              <a:t>events </a:t>
            </a:r>
            <a:r>
              <a:rPr lang="en-US" sz="1400" b="0">
                <a:latin typeface="Helvetica" panose="020B0604020202020204" pitchFamily="34" charset="0"/>
                <a:cs typeface="Helvetica" panose="020B0604020202020204" pitchFamily="34" charset="0"/>
              </a:rPr>
              <a:t>expected)</a:t>
            </a:r>
            <a:r>
              <a:rPr lang="en-US" sz="1400" b="0" baseline="30000">
                <a:latin typeface="Helvetica" panose="020B0604020202020204" pitchFamily="34" charset="0"/>
                <a:cs typeface="Helvetica" panose="020B0604020202020204" pitchFamily="34" charset="0"/>
              </a:rPr>
              <a:t>a</a:t>
            </a:r>
            <a:endParaRPr lang="en-US" sz="1400" b="0" baseline="30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BB356A-D81C-DA8B-EE81-9DB046748D35}"/>
              </a:ext>
            </a:extLst>
          </p:cNvPr>
          <p:cNvSpPr txBox="1"/>
          <p:nvPr/>
        </p:nvSpPr>
        <p:spPr>
          <a:xfrm>
            <a:off x="1898283" y="4112230"/>
            <a:ext cx="5665688" cy="6524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/>
            <a:r>
              <a:rPr lang="en-US" sz="700" b="0" baseline="3000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a </a:t>
            </a:r>
            <a:r>
              <a:rPr lang="en-US" sz="700" b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A total of approximately 50 EFS events based on investigator assessment were required in the 2 treatment arms of the study based on a 2:1 randomization to have at least 80% power to detect a hazard ratio of 0.58 in favor of palbociclib plus IRN and TEM arm using a 1-sided</a:t>
            </a:r>
          </a:p>
          <a:p>
            <a:pPr algn="l"/>
            <a:r>
              <a:rPr lang="en-US" sz="700" b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log-rank test at a significance level of 0.20.</a:t>
            </a:r>
          </a:p>
          <a:p>
            <a:pPr algn="l">
              <a:lnSpc>
                <a:spcPct val="90000"/>
              </a:lnSpc>
            </a:pPr>
            <a:r>
              <a:rPr lang="en-US" sz="700" b="0" spc="-20">
                <a:latin typeface="Helvetica" panose="020B0604020202020204" pitchFamily="34" charset="0"/>
                <a:cs typeface="Helvetica" panose="020B0604020202020204" pitchFamily="34" charset="0"/>
              </a:rPr>
              <a:t>BIRC</a:t>
            </a:r>
            <a:r>
              <a:rPr lang="en-US" sz="700" b="0" spc="-20" dirty="0">
                <a:latin typeface="Helvetica" panose="020B0604020202020204" pitchFamily="34" charset="0"/>
                <a:cs typeface="Helvetica" panose="020B0604020202020204" pitchFamily="34" charset="0"/>
              </a:rPr>
              <a:t>, blinded independent review committee; EFS, event-free survival</a:t>
            </a:r>
            <a:r>
              <a:rPr lang="en-US" sz="700" b="0" spc="-20">
                <a:latin typeface="Helvetica" panose="020B0604020202020204" pitchFamily="34" charset="0"/>
                <a:cs typeface="Helvetica" panose="020B0604020202020204" pitchFamily="34" charset="0"/>
              </a:rPr>
              <a:t>; </a:t>
            </a:r>
            <a:r>
              <a:rPr kumimoji="0" lang="en-US" sz="7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IRN, irinotecan; </a:t>
            </a:r>
            <a:r>
              <a:rPr lang="en-US" sz="700" b="0" spc="-20">
                <a:latin typeface="Helvetica" panose="020B0604020202020204" pitchFamily="34" charset="0"/>
                <a:cs typeface="Helvetica" panose="020B0604020202020204" pitchFamily="34" charset="0"/>
              </a:rPr>
              <a:t>NCI </a:t>
            </a:r>
            <a:r>
              <a:rPr lang="en-US" sz="700" b="0" spc="-20" dirty="0">
                <a:latin typeface="Helvetica" panose="020B0604020202020204" pitchFamily="34" charset="0"/>
                <a:cs typeface="Helvetica" panose="020B0604020202020204" pitchFamily="34" charset="0"/>
              </a:rPr>
              <a:t>CTCAE, National Cancer Institute Common Terminology Criteria for Adverse Events; OR, objective response; OS, overall survival; PFS, progression-free survival; RECIST, response evaluation criteria in </a:t>
            </a:r>
            <a:r>
              <a:rPr lang="en-US" sz="700" b="0" spc="-20">
                <a:latin typeface="Helvetica" panose="020B0604020202020204" pitchFamily="34" charset="0"/>
                <a:cs typeface="Helvetica" panose="020B0604020202020204" pitchFamily="34" charset="0"/>
              </a:rPr>
              <a:t>solid tumors; </a:t>
            </a:r>
            <a:r>
              <a:rPr kumimoji="0" lang="en-US" sz="7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TEM, temozolomide</a:t>
            </a:r>
            <a:r>
              <a:rPr lang="en-US" sz="700" b="0" spc="-20"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  <a:endParaRPr lang="en-US" sz="700" b="0" spc="-2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484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404816D-472E-F104-12AE-1444C745D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34" y="848379"/>
            <a:ext cx="8683165" cy="200056"/>
          </a:xfrm>
        </p:spPr>
        <p:txBody>
          <a:bodyPr/>
          <a:lstStyle/>
          <a:p>
            <a:r>
              <a:rPr lang="en-US" sz="1400" b="0" dirty="0">
                <a:latin typeface="Helvetica" panose="020B0604020202020204" pitchFamily="34" charset="0"/>
                <a:cs typeface="Helvetica" panose="020B0604020202020204" pitchFamily="34" charset="0"/>
              </a:rPr>
              <a:t>54 patients were randomized to the study between 17 December 2021 and 25 July 2023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A782A65-2978-0D6B-6F9E-0B20897BBD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902526"/>
              </p:ext>
            </p:extLst>
          </p:nvPr>
        </p:nvGraphicFramePr>
        <p:xfrm>
          <a:off x="4237967" y="1192445"/>
          <a:ext cx="4663440" cy="3102676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45258243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7962772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3266936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4028368384"/>
                    </a:ext>
                  </a:extLst>
                </a:gridCol>
              </a:tblGrid>
              <a:tr h="129551">
                <a:tc>
                  <a:txBody>
                    <a:bodyPr/>
                    <a:lstStyle/>
                    <a:p>
                      <a:pPr marL="58738" indent="0">
                        <a:lnSpc>
                          <a:spcPct val="95000"/>
                        </a:lnSpc>
                      </a:pPr>
                      <a:r>
                        <a:rPr lang="en-US" sz="900" b="1" spc="-10" dirty="0">
                          <a:latin typeface="+mn-lt"/>
                        </a:rPr>
                        <a:t>Treatments</a:t>
                      </a:r>
                      <a:endParaRPr lang="en-US" sz="900" b="1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900" b="1" spc="-10" dirty="0">
                          <a:latin typeface="+mn-lt"/>
                        </a:rPr>
                        <a:t>PAL+</a:t>
                      </a:r>
                      <a:br>
                        <a:rPr lang="en-US" sz="900" b="1" spc="-10" dirty="0">
                          <a:latin typeface="+mn-lt"/>
                        </a:rPr>
                      </a:br>
                      <a:r>
                        <a:rPr lang="en-US" sz="900" b="1" spc="-10" dirty="0">
                          <a:latin typeface="+mn-lt"/>
                        </a:rPr>
                        <a:t>IRN+TEM</a:t>
                      </a:r>
                    </a:p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900" b="1" spc="-10" dirty="0">
                          <a:latin typeface="+mn-lt"/>
                        </a:rPr>
                        <a:t>(n=35)</a:t>
                      </a:r>
                      <a:endParaRPr lang="en-US" sz="900" b="1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900" b="1" spc="-10" dirty="0">
                          <a:latin typeface="+mn-lt"/>
                        </a:rPr>
                        <a:t>IRN</a:t>
                      </a:r>
                      <a:r>
                        <a:rPr lang="en-US" sz="900" b="1" spc="-10">
                          <a:latin typeface="+mn-lt"/>
                        </a:rPr>
                        <a:t>+TEM </a:t>
                      </a:r>
                      <a:br>
                        <a:rPr lang="en-US" sz="900" b="1" spc="-10" dirty="0">
                          <a:latin typeface="+mn-lt"/>
                        </a:rPr>
                      </a:br>
                      <a:r>
                        <a:rPr lang="en-US" sz="900" b="1" spc="-10" dirty="0">
                          <a:latin typeface="+mn-lt"/>
                        </a:rPr>
                        <a:t>(n=19)</a:t>
                      </a:r>
                      <a:endParaRPr lang="en-US" sz="900" b="1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900" b="1" spc="-10" dirty="0">
                          <a:latin typeface="+mn-lt"/>
                        </a:rPr>
                        <a:t>Total</a:t>
                      </a:r>
                    </a:p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900" b="1" spc="-10" dirty="0">
                          <a:latin typeface="+mn-lt"/>
                        </a:rPr>
                        <a:t>(N=54)</a:t>
                      </a:r>
                      <a:endParaRPr lang="en-US" sz="900" b="1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extLst>
                  <a:ext uri="{0D108BD9-81ED-4DB2-BD59-A6C34878D82A}">
                    <a16:rowId xmlns:a16="http://schemas.microsoft.com/office/drawing/2014/main" val="1189466578"/>
                  </a:ext>
                </a:extLst>
              </a:tr>
              <a:tr h="8076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1" spc="-10" dirty="0">
                          <a:latin typeface="+mn-lt"/>
                        </a:rPr>
                        <a:t>Type and time of current disease recurrence, n (%)</a:t>
                      </a:r>
                      <a:endParaRPr lang="en-US" sz="900" b="1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252006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0" spc="-10" dirty="0">
                          <a:latin typeface="+mn-lt"/>
                        </a:rPr>
                        <a:t>  Primary refractory or </a:t>
                      </a:r>
                      <a:r>
                        <a:rPr lang="en-US" sz="900" b="0" spc="-10">
                          <a:latin typeface="+mn-lt"/>
                        </a:rPr>
                        <a:t>1</a:t>
                      </a:r>
                      <a:r>
                        <a:rPr lang="en-US" sz="900" b="0" spc="-10" baseline="30000">
                          <a:latin typeface="+mn-lt"/>
                        </a:rPr>
                        <a:t>st</a:t>
                      </a:r>
                      <a:r>
                        <a:rPr lang="en-US" sz="900" b="0" spc="-10">
                          <a:latin typeface="+mn-lt"/>
                        </a:rPr>
                        <a:t> recurrence &lt; 2 years</a:t>
                      </a:r>
                      <a:r>
                        <a:rPr kumimoji="0" lang="en-US" sz="900" b="0" u="none" strike="noStrike" cap="none" spc="-10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sym typeface="Helvetica Neue"/>
                        </a:rPr>
                        <a:t>a</a:t>
                      </a:r>
                      <a:endParaRPr lang="en-US" sz="900" b="0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>
                          <a:effectLst/>
                          <a:latin typeface="+mn-lt"/>
                        </a:rPr>
                        <a:t>25 (71.4)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 dirty="0">
                          <a:effectLst/>
                          <a:latin typeface="+mn-lt"/>
                        </a:rPr>
                        <a:t>13 (68.4)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 (70.4)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277740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0" spc="-10" dirty="0">
                          <a:latin typeface="+mn-lt"/>
                        </a:rPr>
                        <a:t>  1</a:t>
                      </a:r>
                      <a:r>
                        <a:rPr lang="en-US" sz="900" b="0" spc="-10" baseline="30000" dirty="0">
                          <a:latin typeface="+mn-lt"/>
                        </a:rPr>
                        <a:t>st</a:t>
                      </a:r>
                      <a:r>
                        <a:rPr lang="en-US" sz="900" b="0" spc="-10" dirty="0">
                          <a:latin typeface="+mn-lt"/>
                        </a:rPr>
                        <a:t> recurrence ≥ 2 years* or ≥ 2 recurrence</a:t>
                      </a:r>
                      <a:endParaRPr lang="en-US" sz="900" b="0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>
                          <a:effectLst/>
                          <a:latin typeface="+mn-lt"/>
                        </a:rPr>
                        <a:t>10 (28.6)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>
                          <a:effectLst/>
                          <a:latin typeface="+mn-lt"/>
                        </a:rPr>
                        <a:t>6 (31.6)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(29.6)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700221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spc="-10" dirty="0">
                          <a:effectLst/>
                          <a:latin typeface="+mn-lt"/>
                        </a:rPr>
                        <a:t>Site of recurrence, n (%)</a:t>
                      </a:r>
                      <a:endParaRPr lang="en-US" sz="900" b="1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376944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 dirty="0">
                          <a:effectLst/>
                          <a:latin typeface="+mn-lt"/>
                        </a:rPr>
                        <a:t>  Locally advanced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>
                          <a:effectLst/>
                          <a:latin typeface="+mn-lt"/>
                        </a:rPr>
                        <a:t>6 (17.1)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 dirty="0">
                          <a:effectLst/>
                          <a:latin typeface="+mn-lt"/>
                        </a:rPr>
                        <a:t>3 (15.8)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(16.7)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760801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 dirty="0">
                          <a:effectLst/>
                          <a:latin typeface="+mn-lt"/>
                        </a:rPr>
                        <a:t>  Metastatic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>
                          <a:effectLst/>
                          <a:latin typeface="+mn-lt"/>
                        </a:rPr>
                        <a:t>26 (74.3)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 dirty="0">
                          <a:effectLst/>
                          <a:latin typeface="+mn-lt"/>
                        </a:rPr>
                        <a:t>14 (73.7)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 (74.1)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343664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 dirty="0">
                          <a:effectLst/>
                          <a:latin typeface="+mn-lt"/>
                        </a:rPr>
                        <a:t>  Not reported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>
                          <a:effectLst/>
                          <a:latin typeface="+mn-lt"/>
                        </a:rPr>
                        <a:t>3 (8.6)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 dirty="0">
                          <a:effectLst/>
                          <a:latin typeface="+mn-lt"/>
                        </a:rPr>
                        <a:t>2 (10.5)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(9.3)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564263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spc="-10" dirty="0">
                          <a:effectLst/>
                          <a:latin typeface="+mn-lt"/>
                        </a:rPr>
                        <a:t>Measurable disease, n (%)</a:t>
                      </a:r>
                      <a:endParaRPr lang="en-US" sz="900" b="1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>
                          <a:effectLst/>
                          <a:latin typeface="+mn-lt"/>
                        </a:rPr>
                        <a:t>25 (71.4)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u="none" strike="noStrike" spc="-10" dirty="0">
                          <a:effectLst/>
                          <a:latin typeface="+mn-lt"/>
                        </a:rPr>
                        <a:t>18 (94.7)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 (79.6)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086895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1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ECOG performance status (&gt; 16 years), </a:t>
                      </a:r>
                      <a:r>
                        <a:rPr lang="en-US" sz="900" b="1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 (%)</a:t>
                      </a:r>
                      <a:endParaRPr lang="en-US" sz="900" b="1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019483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0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(8.6)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(15.8)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(11.1)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282253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(11.4)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(15.8)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(13.0)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659833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2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(2.9)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(1.9)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743596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algn="l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Not applicable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(77.1)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(68.4)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 (74.1)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251340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1" spc="-10">
                          <a:latin typeface="+mn-lt"/>
                        </a:rPr>
                        <a:t>Lansky performance status (≤ 16 years), n (%)</a:t>
                      </a:r>
                      <a:endParaRPr lang="en-US" sz="900" b="1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832607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0" spc="-10">
                          <a:latin typeface="+mn-lt"/>
                        </a:rPr>
                        <a:t>  90−100%</a:t>
                      </a:r>
                      <a:endParaRPr lang="en-US" sz="900" b="0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(42.9)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(52.6)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 (46.3)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422138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0" spc="-10">
                          <a:latin typeface="+mn-lt"/>
                        </a:rPr>
                        <a:t>  70−80%</a:t>
                      </a:r>
                      <a:endParaRPr lang="en-US" sz="900" b="0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(31.4)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(15.8)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(25.9)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92953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0" spc="-10">
                          <a:latin typeface="+mn-lt"/>
                        </a:rPr>
                        <a:t>  50−60%</a:t>
                      </a:r>
                      <a:endParaRPr lang="en-US" sz="900" b="0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641471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0" spc="-10">
                          <a:latin typeface="+mn-lt"/>
                        </a:rPr>
                        <a:t>  Not applicable</a:t>
                      </a:r>
                      <a:endParaRPr lang="en-US" sz="900" b="0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(25.7)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(31.6)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(27.8)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197942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1" spc="-10">
                          <a:latin typeface="+mn-lt"/>
                        </a:rPr>
                        <a:t>Prior anticancer drug therapy, n (%)</a:t>
                      </a:r>
                      <a:endParaRPr lang="en-US" sz="900" b="1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 (97.1)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 (100)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 (98.1)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49345"/>
                  </a:ext>
                </a:extLst>
              </a:tr>
              <a:tr h="409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900" b="1" spc="-10" dirty="0">
                          <a:latin typeface="+mn-lt"/>
                        </a:rPr>
                        <a:t>  </a:t>
                      </a:r>
                      <a:r>
                        <a:rPr lang="en-US" sz="900" b="0" spc="-10" dirty="0">
                          <a:latin typeface="+mn-lt"/>
                        </a:rPr>
                        <a:t>median (range)</a:t>
                      </a:r>
                      <a:endParaRPr lang="en-US" sz="900" b="0" spc="-1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(1−6)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(1−5)</a:t>
                      </a:r>
                      <a:endParaRPr lang="en-US" sz="900" b="0" i="0" u="none" strike="noStrike" spc="-1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5000"/>
                        </a:lnSpc>
                      </a:pPr>
                      <a:r>
                        <a:rPr lang="en-US" sz="900" b="0" u="none" strike="noStrike" spc="-1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(1−6)</a:t>
                      </a:r>
                      <a:endParaRPr lang="en-US" sz="900" b="0" i="0" u="none" strike="noStrike" spc="-1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11263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0E90D7A-517A-4067-1A36-6F76E486EA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908399"/>
              </p:ext>
            </p:extLst>
          </p:nvPr>
        </p:nvGraphicFramePr>
        <p:xfrm>
          <a:off x="473152" y="1192445"/>
          <a:ext cx="3491865" cy="269748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580461244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181840915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1658431485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2027385441"/>
                    </a:ext>
                  </a:extLst>
                </a:gridCol>
              </a:tblGrid>
              <a:tr h="219941">
                <a:tc>
                  <a:txBody>
                    <a:bodyPr/>
                    <a:lstStyle/>
                    <a:p>
                      <a:pPr marL="58738" indent="0"/>
                      <a:r>
                        <a:rPr lang="en-US" sz="900" b="1" spc="-20" baseline="0" dirty="0">
                          <a:latin typeface="+mn-lt"/>
                        </a:rPr>
                        <a:t>Treatments</a:t>
                      </a:r>
                      <a:endParaRPr lang="en-US" sz="900" b="1" spc="-20" baseline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spc="-20" baseline="0" dirty="0">
                          <a:latin typeface="+mn-lt"/>
                        </a:rPr>
                        <a:t>PAL+</a:t>
                      </a:r>
                      <a:br>
                        <a:rPr lang="en-US" sz="900" b="1" spc="-20" baseline="0" dirty="0">
                          <a:latin typeface="+mn-lt"/>
                        </a:rPr>
                      </a:br>
                      <a:r>
                        <a:rPr lang="en-US" sz="900" b="1" spc="-20" baseline="0" dirty="0">
                          <a:latin typeface="+mn-lt"/>
                        </a:rPr>
                        <a:t>IRN+TEM </a:t>
                      </a:r>
                    </a:p>
                    <a:p>
                      <a:pPr algn="ctr"/>
                      <a:r>
                        <a:rPr lang="en-US" sz="900" b="1" spc="-20" baseline="0" dirty="0">
                          <a:latin typeface="+mn-lt"/>
                        </a:rPr>
                        <a:t>(n=35)</a:t>
                      </a:r>
                      <a:endParaRPr lang="en-US" sz="900" b="1" spc="-20" baseline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spc="-20" baseline="0" dirty="0">
                          <a:latin typeface="+mn-lt"/>
                        </a:rPr>
                        <a:t>IRN</a:t>
                      </a:r>
                      <a:r>
                        <a:rPr lang="en-US" sz="900" b="1" spc="-20" baseline="0">
                          <a:latin typeface="+mn-lt"/>
                        </a:rPr>
                        <a:t>+TEM </a:t>
                      </a:r>
                      <a:br>
                        <a:rPr lang="en-US" sz="900" b="1" spc="-20" baseline="0" dirty="0">
                          <a:latin typeface="+mn-lt"/>
                        </a:rPr>
                      </a:br>
                      <a:r>
                        <a:rPr lang="en-US" sz="900" b="1" spc="-20" baseline="0" dirty="0">
                          <a:latin typeface="+mn-lt"/>
                        </a:rPr>
                        <a:t>(n=19)</a:t>
                      </a:r>
                      <a:endParaRPr lang="en-US" sz="900" b="1" spc="-20" baseline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spc="-20" baseline="0" dirty="0">
                          <a:latin typeface="+mn-lt"/>
                        </a:rPr>
                        <a:t>Total</a:t>
                      </a:r>
                    </a:p>
                    <a:p>
                      <a:pPr algn="ctr"/>
                      <a:r>
                        <a:rPr lang="en-US" sz="900" b="1" spc="-20" baseline="0" dirty="0">
                          <a:latin typeface="+mn-lt"/>
                        </a:rPr>
                        <a:t>(N=54)</a:t>
                      </a:r>
                      <a:endParaRPr lang="en-US" sz="900" b="1" spc="-20" baseline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extLst>
                  <a:ext uri="{0D108BD9-81ED-4DB2-BD59-A6C34878D82A}">
                    <a16:rowId xmlns:a16="http://schemas.microsoft.com/office/drawing/2014/main" val="1249284594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spc="-20" baseline="0" dirty="0">
                          <a:effectLst/>
                          <a:latin typeface="+mn-lt"/>
                        </a:rPr>
                        <a:t>Age (years), median (range)</a:t>
                      </a:r>
                      <a:endParaRPr lang="en-US" sz="900" b="1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13.0 (5−19)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15.0 (9−20)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14.5 (5−20)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extLst>
                  <a:ext uri="{0D108BD9-81ED-4DB2-BD59-A6C34878D82A}">
                    <a16:rowId xmlns:a16="http://schemas.microsoft.com/office/drawing/2014/main" val="1273862752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spc="-20" baseline="0" dirty="0">
                          <a:effectLst/>
                          <a:latin typeface="+mn-lt"/>
                        </a:rPr>
                        <a:t>Sex, n (%)</a:t>
                      </a:r>
                      <a:endParaRPr lang="en-US" sz="900" b="1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extLst>
                  <a:ext uri="{0D108BD9-81ED-4DB2-BD59-A6C34878D82A}">
                    <a16:rowId xmlns:a16="http://schemas.microsoft.com/office/drawing/2014/main" val="2093825824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Male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27 (77.1)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11 (57.9)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 (70.4)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599228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Female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8 (22.9)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8 (42.1)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(29.6)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67188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spc="-20" baseline="0" dirty="0">
                          <a:effectLst/>
                          <a:latin typeface="+mn-lt"/>
                        </a:rPr>
                        <a:t>Race, n (%)</a:t>
                      </a:r>
                      <a:endParaRPr lang="en-US" sz="900" b="1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69513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White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19 (54.3)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>
                          <a:effectLst/>
                          <a:latin typeface="+mn-lt"/>
                        </a:rPr>
                        <a:t>11 (57.9)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(55.6)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249475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Asian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10 (28.6)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6 (31.6)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(29.6)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15761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Not reported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6 (17.1)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>
                          <a:effectLst/>
                          <a:latin typeface="+mn-lt"/>
                        </a:rPr>
                        <a:t>2 (10.5)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(14.8)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986218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spc="-20" baseline="0" dirty="0">
                          <a:effectLst/>
                          <a:latin typeface="+mn-lt"/>
                        </a:rPr>
                        <a:t>Ethnicity, n (%)</a:t>
                      </a:r>
                      <a:endParaRPr lang="en-US" sz="900" b="1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919573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Hispanic or Latino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2 (5.7)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>
                          <a:effectLst/>
                          <a:latin typeface="+mn-lt"/>
                        </a:rPr>
                        <a:t>2 (10.5)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(7.4)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841644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Not Hispanic or Latino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28 (80.0)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15 (78.9)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 (79.6)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220364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Not reported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5 (14.3)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2 (10.5)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(13.0)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67728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u="none" strike="noStrike" spc="-20" baseline="0" dirty="0">
                          <a:effectLst/>
                          <a:latin typeface="+mn-lt"/>
                        </a:rPr>
                        <a:t>Geographic region, n (%)</a:t>
                      </a:r>
                      <a:endParaRPr lang="en-US" sz="900" b="1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141956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North America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>
                          <a:effectLst/>
                          <a:latin typeface="+mn-lt"/>
                        </a:rPr>
                        <a:t>14 (40.0)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>
                          <a:effectLst/>
                          <a:latin typeface="+mn-lt"/>
                        </a:rPr>
                        <a:t>8 (42.1)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(40.7)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279105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>
                          <a:effectLst/>
                          <a:latin typeface="+mn-lt"/>
                        </a:rPr>
                        <a:t>  Europe and Israel</a:t>
                      </a:r>
                      <a:endParaRPr lang="en-US" sz="900" b="0" i="0" u="none" strike="noStrike" spc="-20" baseline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8 (22.9)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2 (10.5)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(18.5)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330430"/>
                  </a:ext>
                </a:extLst>
              </a:tr>
              <a:tr h="6943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  Rest of world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13 (37.1)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spc="-20" baseline="0" dirty="0">
                          <a:effectLst/>
                          <a:latin typeface="+mn-lt"/>
                        </a:rPr>
                        <a:t>9 (47.4)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u="none" strike="noStrike" spc="-2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(40.7)</a:t>
                      </a:r>
                      <a:endParaRPr lang="en-US" sz="900" b="0" i="0" u="none" strike="noStrike" spc="-20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575441"/>
                  </a:ext>
                </a:extLst>
              </a:tr>
            </a:tbl>
          </a:graphicData>
        </a:graphic>
      </p:graphicFrame>
      <p:sp>
        <p:nvSpPr>
          <p:cNvPr id="9" name="Title 8">
            <a:extLst>
              <a:ext uri="{FF2B5EF4-FFF2-40B4-BE49-F238E27FC236}">
                <a16:creationId xmlns:a16="http://schemas.microsoft.com/office/drawing/2014/main" id="{FF4DFF99-9A78-BA4C-9EC1-5121D0BFE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C414E"/>
                </a:solidFill>
                <a:latin typeface="Helvetica" pitchFamily="2" charset="0"/>
              </a:rPr>
              <a:t>Patient Baseline Characteristics</a:t>
            </a:r>
            <a:endParaRPr lang="en-US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5ABBEA-98A0-9377-2D12-8B44CDBE84D0}"/>
              </a:ext>
            </a:extLst>
          </p:cNvPr>
          <p:cNvSpPr txBox="1"/>
          <p:nvPr/>
        </p:nvSpPr>
        <p:spPr>
          <a:xfrm>
            <a:off x="4237967" y="4269057"/>
            <a:ext cx="3165943" cy="2103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spc="0" normalizeH="0" baseline="30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a</a:t>
            </a: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 Time of 1</a:t>
            </a:r>
            <a:r>
              <a:rPr kumimoji="0" lang="en-US" sz="700" b="0" i="0" u="none" strike="noStrike" cap="none" spc="0" normalizeH="0" baseline="30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st</a:t>
            </a: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 recurrence defined since completion of 1</a:t>
            </a:r>
            <a:r>
              <a:rPr kumimoji="0" lang="en-US" sz="700" b="0" i="0" u="none" strike="noStrike" cap="none" spc="0" normalizeH="0" baseline="30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st</a:t>
            </a: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 line </a:t>
            </a:r>
            <a:r>
              <a:rPr kumimoji="0" lang="en-US" sz="7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treatment. </a:t>
            </a:r>
            <a:endParaRPr kumimoji="0" lang="en-US" sz="7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" panose="020B0604020202020204" pitchFamily="34" charset="0"/>
              <a:cs typeface="Helvetica" panose="020B0604020202020204" pitchFamily="34" charset="0"/>
              <a:sym typeface="Helvetica Neue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58155A-4A2F-BE98-2F8E-AD3408A10899}"/>
              </a:ext>
            </a:extLst>
          </p:cNvPr>
          <p:cNvSpPr txBox="1"/>
          <p:nvPr/>
        </p:nvSpPr>
        <p:spPr>
          <a:xfrm>
            <a:off x="1898283" y="4629294"/>
            <a:ext cx="5665688" cy="1354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ECOG, Eastern Cooperative Oncology Group; IRN, irinotecan; PAL, palbociclib</a:t>
            </a:r>
            <a:r>
              <a:rPr kumimoji="0" lang="en-US" sz="7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; TEM, </a:t>
            </a:r>
            <a:r>
              <a:rPr kumimoji="0" lang="en-US" sz="7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cs typeface="Helvetica" panose="020B0604020202020204" pitchFamily="34" charset="0"/>
                <a:sym typeface="Helvetica Neue"/>
              </a:rPr>
              <a:t>temozolomide. </a:t>
            </a:r>
          </a:p>
        </p:txBody>
      </p:sp>
    </p:spTree>
    <p:extLst>
      <p:ext uri="{BB962C8B-B14F-4D97-AF65-F5344CB8AC3E}">
        <p14:creationId xmlns:p14="http://schemas.microsoft.com/office/powerpoint/2010/main" val="2787857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7A8B920E-3E8A-0083-681D-3430BB345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861162"/>
              </p:ext>
            </p:extLst>
          </p:nvPr>
        </p:nvGraphicFramePr>
        <p:xfrm>
          <a:off x="467853" y="2407979"/>
          <a:ext cx="2628599" cy="1933956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348439">
                  <a:extLst>
                    <a:ext uri="{9D8B030D-6E8A-4147-A177-3AD203B41FA5}">
                      <a16:colId xmlns:a16="http://schemas.microsoft.com/office/drawing/2014/main" val="245258243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7962772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32669364"/>
                    </a:ext>
                  </a:extLst>
                </a:gridCol>
              </a:tblGrid>
              <a:tr h="32251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900" b="1" dirty="0"/>
                        <a:t>Treatments</a:t>
                      </a:r>
                      <a:endParaRPr lang="en-US" sz="9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b="1" dirty="0"/>
                        <a:t>PAL+</a:t>
                      </a:r>
                      <a:br>
                        <a:rPr lang="en-US" sz="900" b="1" dirty="0"/>
                      </a:br>
                      <a:r>
                        <a:rPr lang="en-US" sz="900" b="1" dirty="0"/>
                        <a:t>IRN</a:t>
                      </a:r>
                      <a:r>
                        <a:rPr lang="en-US" sz="900" b="1"/>
                        <a:t>+TEM </a:t>
                      </a:r>
                      <a:endParaRPr lang="en-US" sz="900" b="1" dirty="0"/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b="1" dirty="0"/>
                        <a:t>(n=35)</a:t>
                      </a:r>
                      <a:endParaRPr lang="en-US" sz="9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br>
                        <a:rPr lang="en-US" sz="900" b="1" dirty="0"/>
                      </a:br>
                      <a:r>
                        <a:rPr lang="en-US" sz="900" b="1" dirty="0"/>
                        <a:t>IRN</a:t>
                      </a:r>
                      <a:r>
                        <a:rPr lang="en-US" sz="900" b="1"/>
                        <a:t>+TEM </a:t>
                      </a:r>
                      <a:br>
                        <a:rPr lang="en-US" sz="900" b="1" dirty="0"/>
                      </a:br>
                      <a:r>
                        <a:rPr lang="en-US" sz="900" b="1" dirty="0"/>
                        <a:t>(n=19)</a:t>
                      </a:r>
                      <a:endParaRPr lang="en-US" sz="9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189466578"/>
                  </a:ext>
                </a:extLst>
              </a:tr>
              <a:tr h="32251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900" b="1" dirty="0"/>
                        <a:t>Median duration of follow-up</a:t>
                      </a:r>
                      <a:r>
                        <a:rPr lang="en-US" sz="900" dirty="0"/>
                        <a:t>, </a:t>
                      </a:r>
                      <a:r>
                        <a:rPr lang="en-US" sz="900" dirty="0" err="1"/>
                        <a:t>mo</a:t>
                      </a:r>
                      <a:endParaRPr lang="en-US" sz="900" dirty="0"/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900" dirty="0"/>
                        <a:t>(95% CI)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en-US" sz="900"/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/>
                        <a:t>4.5</a:t>
                      </a:r>
                      <a:endParaRPr lang="en-US" sz="900" dirty="0"/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dirty="0"/>
                        <a:t>(3.6−NE)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en-US" sz="900" dirty="0"/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dirty="0"/>
                        <a:t>5.5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(3.2−9.1)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329793686"/>
                  </a:ext>
                </a:extLst>
              </a:tr>
              <a:tr h="2232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900" b="1" dirty="0"/>
                        <a:t>Investigator-assessed</a:t>
                      </a:r>
                    </a:p>
                    <a:p>
                      <a:pPr marL="228600" indent="0">
                        <a:lnSpc>
                          <a:spcPct val="90000"/>
                        </a:lnSpc>
                      </a:pPr>
                      <a:r>
                        <a:rPr lang="en-US" sz="900" dirty="0"/>
                        <a:t>Median EFS, </a:t>
                      </a:r>
                      <a:r>
                        <a:rPr lang="en-US" sz="900" dirty="0" err="1"/>
                        <a:t>mo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en-US" sz="900" dirty="0"/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dirty="0"/>
                        <a:t>1.5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4.4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8343664"/>
                  </a:ext>
                </a:extLst>
              </a:tr>
              <a:tr h="223279">
                <a:tc>
                  <a:txBody>
                    <a:bodyPr/>
                    <a:lstStyle/>
                    <a:p>
                      <a:pPr marL="228600" indent="0">
                        <a:lnSpc>
                          <a:spcPct val="90000"/>
                        </a:lnSpc>
                      </a:pPr>
                      <a:r>
                        <a:rPr lang="en-US" sz="900" dirty="0"/>
                        <a:t>HR (95% CI)</a:t>
                      </a:r>
                    </a:p>
                    <a:p>
                      <a:pPr marL="228600" indent="0">
                        <a:lnSpc>
                          <a:spcPct val="90000"/>
                        </a:lnSpc>
                      </a:pPr>
                      <a:r>
                        <a:rPr lang="en-US" sz="900" dirty="0"/>
                        <a:t>P-value (1-sided)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b="1" dirty="0"/>
                        <a:t>2.03 (0.90−4.57)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b="1" dirty="0"/>
                        <a:t>0.962</a:t>
                      </a:r>
                      <a:endParaRPr lang="en-US" sz="9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564263"/>
                  </a:ext>
                </a:extLst>
              </a:tr>
              <a:tr h="2232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900" b="1" dirty="0"/>
                        <a:t>BIRC-assessed</a:t>
                      </a:r>
                    </a:p>
                    <a:p>
                      <a:pPr marL="228600" indent="0">
                        <a:lnSpc>
                          <a:spcPct val="90000"/>
                        </a:lnSpc>
                      </a:pPr>
                      <a:r>
                        <a:rPr lang="en-US" sz="900" dirty="0"/>
                        <a:t>Median EFS, </a:t>
                      </a:r>
                      <a:r>
                        <a:rPr lang="en-US" sz="900" dirty="0" err="1"/>
                        <a:t>mo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en-US" sz="900" dirty="0"/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dirty="0"/>
                        <a:t>1.5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4.1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086895"/>
                  </a:ext>
                </a:extLst>
              </a:tr>
              <a:tr h="223279">
                <a:tc>
                  <a:txBody>
                    <a:bodyPr/>
                    <a:lstStyle/>
                    <a:p>
                      <a:pPr marL="228600" indent="0">
                        <a:lnSpc>
                          <a:spcPct val="90000"/>
                        </a:lnSpc>
                      </a:pPr>
                      <a:r>
                        <a:rPr lang="en-US" sz="900" dirty="0"/>
                        <a:t>HR (95% CI)</a:t>
                      </a:r>
                    </a:p>
                    <a:p>
                      <a:pPr marL="228600" indent="0">
                        <a:lnSpc>
                          <a:spcPct val="90000"/>
                        </a:lnSpc>
                      </a:pPr>
                      <a:r>
                        <a:rPr lang="en-US" sz="900" dirty="0"/>
                        <a:t>P-value (1-sided)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F1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dirty="0"/>
                        <a:t>1.54 (0.74−3.20)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00" dirty="0"/>
                        <a:t>0.877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F1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802469"/>
                  </a:ext>
                </a:extLst>
              </a:tr>
            </a:tbl>
          </a:graphicData>
        </a:graphic>
      </p:graphicFrame>
      <p:sp>
        <p:nvSpPr>
          <p:cNvPr id="15" name="Title 14">
            <a:extLst>
              <a:ext uri="{FF2B5EF4-FFF2-40B4-BE49-F238E27FC236}">
                <a16:creationId xmlns:a16="http://schemas.microsoft.com/office/drawing/2014/main" id="{4866E64B-D2B2-4CD4-0A30-FAC196AB0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C414E"/>
                </a:solidFill>
                <a:latin typeface="Helvetica" pitchFamily="2" charset="0"/>
              </a:rPr>
              <a:t>Event-Free Survival (EFS)</a:t>
            </a:r>
            <a:endParaRPr lang="en-US" b="1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14D620D5-60BD-26BB-6FED-C32907B41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34" y="670139"/>
            <a:ext cx="3246078" cy="1909305"/>
          </a:xfrm>
        </p:spPr>
        <p:txBody>
          <a:bodyPr>
            <a:normAutofit/>
          </a:bodyPr>
          <a:lstStyle/>
          <a:p>
            <a:pPr marL="230188" indent="-230188"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200" b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As of the data cutoff date of July 31, 2023, 33 events had occurred (or 66% of the total expected events)</a:t>
            </a:r>
            <a:endParaRPr lang="en-US" sz="1200" b="0" dirty="0">
              <a:solidFill>
                <a:schemeClr val="tx1"/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230188" lvl="1" indent="-230188"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200" b="0" dirty="0">
                <a:latin typeface="Helvetica" panose="020B0604020202020204" pitchFamily="34" charset="0"/>
                <a:cs typeface="Helvetica" panose="020B0604020202020204" pitchFamily="34" charset="0"/>
              </a:rPr>
              <a:t>The study crossed the prespecified futility boundary at the planned </a:t>
            </a:r>
            <a:r>
              <a:rPr lang="en-US" sz="1200" b="0">
                <a:latin typeface="Helvetica" panose="020B0604020202020204" pitchFamily="34" charset="0"/>
                <a:cs typeface="Helvetica" panose="020B0604020202020204" pitchFamily="34" charset="0"/>
              </a:rPr>
              <a:t>interim analysis, and therefore </a:t>
            </a:r>
            <a:r>
              <a:rPr lang="en-US" sz="1200" b="0" dirty="0">
                <a:latin typeface="Helvetica" panose="020B0604020202020204" pitchFamily="34" charset="0"/>
                <a:cs typeface="Helvetica" panose="020B0604020202020204" pitchFamily="34" charset="0"/>
              </a:rPr>
              <a:t>did not meet its primary </a:t>
            </a:r>
            <a:r>
              <a:rPr lang="en-US" sz="1200" b="0">
                <a:latin typeface="Helvetica" panose="020B0604020202020204" pitchFamily="34" charset="0"/>
                <a:cs typeface="Helvetica" panose="020B0604020202020204" pitchFamily="34" charset="0"/>
              </a:rPr>
              <a:t>endpoint of </a:t>
            </a:r>
            <a:r>
              <a:rPr lang="en-US" sz="1200" b="0" dirty="0">
                <a:latin typeface="Helvetica" panose="020B0604020202020204" pitchFamily="34" charset="0"/>
                <a:cs typeface="Helvetica" panose="020B0604020202020204" pitchFamily="34" charset="0"/>
              </a:rPr>
              <a:t>improving EFS with PAL+IRN</a:t>
            </a:r>
            <a:r>
              <a:rPr lang="en-US" sz="1200" b="0">
                <a:latin typeface="Helvetica" panose="020B0604020202020204" pitchFamily="34" charset="0"/>
                <a:cs typeface="Helvetica" panose="020B0604020202020204" pitchFamily="34" charset="0"/>
              </a:rPr>
              <a:t>+TEM </a:t>
            </a:r>
            <a:r>
              <a:rPr lang="en-US" sz="1200" b="0" dirty="0">
                <a:latin typeface="Helvetica" panose="020B0604020202020204" pitchFamily="34" charset="0"/>
                <a:cs typeface="Helvetica" panose="020B0604020202020204" pitchFamily="34" charset="0"/>
              </a:rPr>
              <a:t>compared with </a:t>
            </a:r>
            <a:r>
              <a:rPr lang="en-US" sz="1200" b="0">
                <a:latin typeface="Helvetica" panose="020B0604020202020204" pitchFamily="34" charset="0"/>
                <a:cs typeface="Helvetica" panose="020B0604020202020204" pitchFamily="34" charset="0"/>
              </a:rPr>
              <a:t>IRN+</a:t>
            </a:r>
            <a:r>
              <a:rPr lang="en-US" sz="1200">
                <a:latin typeface="Helvetica" panose="020B0604020202020204" pitchFamily="34" charset="0"/>
                <a:cs typeface="Helvetica" panose="020B0604020202020204" pitchFamily="34" charset="0"/>
              </a:rPr>
              <a:t>TEM</a:t>
            </a:r>
            <a:r>
              <a:rPr lang="en-US" sz="1200" b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200" b="0" dirty="0">
                <a:latin typeface="Helvetica" panose="020B0604020202020204" pitchFamily="34" charset="0"/>
                <a:cs typeface="Helvetica" panose="020B0604020202020204" pitchFamily="34" charset="0"/>
              </a:rPr>
              <a:t>alone</a:t>
            </a:r>
            <a:endParaRPr lang="en-US" sz="1200" b="0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BCD1DF9-1B54-31F9-2C8E-867D087519F9}"/>
              </a:ext>
            </a:extLst>
          </p:cNvPr>
          <p:cNvSpPr txBox="1"/>
          <p:nvPr/>
        </p:nvSpPr>
        <p:spPr>
          <a:xfrm>
            <a:off x="1898283" y="4532345"/>
            <a:ext cx="5665688" cy="2323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700" b="0">
                <a:latin typeface="Helvetica" panose="020B0604020202020204" pitchFamily="34" charset="0"/>
                <a:cs typeface="Helvetica" panose="020B0604020202020204" pitchFamily="34" charset="0"/>
              </a:rPr>
              <a:t>BIRC</a:t>
            </a:r>
            <a:r>
              <a:rPr lang="en-US" sz="700" b="0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700" b="0" dirty="0">
                <a:solidFill>
                  <a:schemeClr val="tx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blinded independent review committee</a:t>
            </a:r>
            <a:r>
              <a:rPr lang="en-US" sz="700" b="0" dirty="0">
                <a:latin typeface="Helvetica" panose="020B0604020202020204" pitchFamily="34" charset="0"/>
                <a:cs typeface="Helvetica" panose="020B0604020202020204" pitchFamily="34" charset="0"/>
              </a:rPr>
              <a:t>; CI, confidence interval; EFS, event-free survival; HR, hazard ratio; IRN, irinotecan; </a:t>
            </a:r>
            <a:r>
              <a:rPr lang="en-US" sz="700" b="0" dirty="0" err="1">
                <a:latin typeface="Helvetica" panose="020B0604020202020204" pitchFamily="34" charset="0"/>
                <a:cs typeface="Helvetica" panose="020B0604020202020204" pitchFamily="34" charset="0"/>
              </a:rPr>
              <a:t>mo</a:t>
            </a:r>
            <a:r>
              <a:rPr lang="en-US" sz="700" b="0" dirty="0">
                <a:latin typeface="Helvetica" panose="020B0604020202020204" pitchFamily="34" charset="0"/>
                <a:cs typeface="Helvetica" panose="020B0604020202020204" pitchFamily="34" charset="0"/>
              </a:rPr>
              <a:t>, months; NE, not estimable; PAL, palbociclib</a:t>
            </a:r>
            <a:r>
              <a:rPr lang="en-US" sz="700" b="0">
                <a:latin typeface="Helvetica" panose="020B0604020202020204" pitchFamily="34" charset="0"/>
                <a:cs typeface="Helvetica" panose="020B0604020202020204" pitchFamily="34" charset="0"/>
              </a:rPr>
              <a:t>; PFS, progression-free survival; TEM, </a:t>
            </a:r>
            <a:r>
              <a:rPr lang="en-US" sz="700" b="0" dirty="0">
                <a:latin typeface="Helvetica" panose="020B0604020202020204" pitchFamily="34" charset="0"/>
                <a:cs typeface="Helvetica" panose="020B0604020202020204" pitchFamily="34" charset="0"/>
              </a:rPr>
              <a:t>temozolomide.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B5E81B-B79B-489C-84AC-949255629829}"/>
              </a:ext>
            </a:extLst>
          </p:cNvPr>
          <p:cNvSpPr txBox="1"/>
          <p:nvPr/>
        </p:nvSpPr>
        <p:spPr>
          <a:xfrm>
            <a:off x="3478312" y="4032939"/>
            <a:ext cx="5665688" cy="1354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700" b="0" baseline="30000" err="1">
                <a:latin typeface="Helvetica" panose="020B0604020202020204" pitchFamily="34" charset="0"/>
                <a:cs typeface="Helvetica" panose="020B0604020202020204" pitchFamily="34" charset="0"/>
              </a:rPr>
              <a:t>a</a:t>
            </a:r>
            <a:r>
              <a:rPr lang="en-US" sz="700" b="0" err="1">
                <a:latin typeface="Helvetica" panose="020B0604020202020204" pitchFamily="34" charset="0"/>
                <a:cs typeface="Helvetica" panose="020B0604020202020204" pitchFamily="34" charset="0"/>
              </a:rPr>
              <a:t>PFS</a:t>
            </a:r>
            <a:r>
              <a:rPr lang="en-US" sz="700" b="0">
                <a:latin typeface="Helvetica" panose="020B0604020202020204" pitchFamily="34" charset="0"/>
                <a:cs typeface="Helvetica" panose="020B0604020202020204" pitchFamily="34" charset="0"/>
              </a:rPr>
              <a:t> results were identical to those of EFS </a:t>
            </a:r>
            <a:r>
              <a:rPr lang="en-US" sz="700" b="0" dirty="0">
                <a:latin typeface="Helvetica" panose="020B0604020202020204" pitchFamily="34" charset="0"/>
                <a:cs typeface="Helvetica" panose="020B0604020202020204" pitchFamily="34" charset="0"/>
              </a:rPr>
              <a:t>given that no participants developed a secondary malignancy as of the data </a:t>
            </a:r>
            <a:r>
              <a:rPr lang="en-US" sz="700" b="0">
                <a:latin typeface="Helvetica" panose="020B0604020202020204" pitchFamily="34" charset="0"/>
                <a:cs typeface="Helvetica" panose="020B0604020202020204" pitchFamily="34" charset="0"/>
              </a:rPr>
              <a:t>cutoff date. </a:t>
            </a:r>
            <a:endParaRPr lang="en-US" sz="700" b="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7F5E2C-770A-B4FC-7E4A-4D4B3E3C25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234" y="665554"/>
            <a:ext cx="5665688" cy="334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00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9BB2710-9727-2AAB-CE01-2864C364D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697855"/>
              </p:ext>
            </p:extLst>
          </p:nvPr>
        </p:nvGraphicFramePr>
        <p:xfrm>
          <a:off x="450850" y="2281377"/>
          <a:ext cx="2698180" cy="10972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2452582433"/>
                    </a:ext>
                  </a:extLst>
                </a:gridCol>
                <a:gridCol w="617570">
                  <a:extLst>
                    <a:ext uri="{9D8B030D-6E8A-4147-A177-3AD203B41FA5}">
                      <a16:colId xmlns:a16="http://schemas.microsoft.com/office/drawing/2014/main" val="2079627724"/>
                    </a:ext>
                  </a:extLst>
                </a:gridCol>
                <a:gridCol w="617570">
                  <a:extLst>
                    <a:ext uri="{9D8B030D-6E8A-4147-A177-3AD203B41FA5}">
                      <a16:colId xmlns:a16="http://schemas.microsoft.com/office/drawing/2014/main" val="3532669364"/>
                    </a:ext>
                  </a:extLst>
                </a:gridCol>
              </a:tblGrid>
              <a:tr h="445770">
                <a:tc>
                  <a:txBody>
                    <a:bodyPr/>
                    <a:lstStyle/>
                    <a:p>
                      <a:r>
                        <a:rPr lang="en-US" sz="900" b="1" dirty="0"/>
                        <a:t>Treatments</a:t>
                      </a:r>
                      <a:endParaRPr lang="en-US" sz="9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/>
                        <a:t>PAL+</a:t>
                      </a:r>
                      <a:br>
                        <a:rPr lang="en-US" sz="900" b="1" dirty="0"/>
                      </a:br>
                      <a:r>
                        <a:rPr lang="en-US" sz="900" b="1" dirty="0"/>
                        <a:t>IRN</a:t>
                      </a:r>
                      <a:r>
                        <a:rPr lang="en-US" sz="900" b="1"/>
                        <a:t>+TEM </a:t>
                      </a:r>
                      <a:endParaRPr lang="en-US" sz="900" b="1" dirty="0"/>
                    </a:p>
                    <a:p>
                      <a:pPr algn="ctr"/>
                      <a:r>
                        <a:rPr lang="en-US" sz="900" b="1" dirty="0"/>
                        <a:t>(n=35)</a:t>
                      </a:r>
                      <a:endParaRPr lang="en-US" sz="9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br>
                        <a:rPr lang="en-US" sz="900" b="1" dirty="0"/>
                      </a:br>
                      <a:r>
                        <a:rPr lang="en-US" sz="900" b="1" dirty="0"/>
                        <a:t>IRN</a:t>
                      </a:r>
                      <a:r>
                        <a:rPr lang="en-US" sz="900" b="1"/>
                        <a:t>+TEM </a:t>
                      </a:r>
                      <a:br>
                        <a:rPr lang="en-US" sz="900" b="1" dirty="0"/>
                      </a:br>
                      <a:r>
                        <a:rPr lang="en-US" sz="900" b="1" dirty="0"/>
                        <a:t>(n=19)</a:t>
                      </a:r>
                      <a:endParaRPr lang="en-US" sz="9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189466578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Median duration </a:t>
                      </a:r>
                      <a:br>
                        <a:rPr lang="en-US" sz="9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of follow-up</a:t>
                      </a:r>
                      <a:r>
                        <a:rPr lang="en-US" sz="900" dirty="0"/>
                        <a:t>, </a:t>
                      </a:r>
                      <a:r>
                        <a:rPr lang="en-US" sz="900" dirty="0" err="1"/>
                        <a:t>mo</a:t>
                      </a:r>
                      <a:r>
                        <a:rPr lang="en-US" sz="900" dirty="0"/>
                        <a:t> (95% CI)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6.6</a:t>
                      </a:r>
                    </a:p>
                    <a:p>
                      <a:pPr algn="ctr"/>
                      <a:r>
                        <a:rPr lang="en-US" sz="900" dirty="0"/>
                        <a:t>(5.7−8.3)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5.9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(3.9−9.3)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32979368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indent="0"/>
                      <a:r>
                        <a:rPr lang="en-US" sz="900" dirty="0"/>
                        <a:t>Median OS, </a:t>
                      </a:r>
                      <a:r>
                        <a:rPr lang="en-US" sz="900" dirty="0" err="1"/>
                        <a:t>mo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9.8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11.4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402834366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indent="0"/>
                      <a:r>
                        <a:rPr lang="en-US" sz="900" dirty="0"/>
                        <a:t>HR (95% CI)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1.87 (0.50−6.97)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4290" marR="34290" marT="17145" marB="1714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564263"/>
                  </a:ext>
                </a:extLst>
              </a:tr>
            </a:tbl>
          </a:graphicData>
        </a:graphic>
      </p:graphicFrame>
      <p:sp>
        <p:nvSpPr>
          <p:cNvPr id="19" name="Title 18">
            <a:extLst>
              <a:ext uri="{FF2B5EF4-FFF2-40B4-BE49-F238E27FC236}">
                <a16:creationId xmlns:a16="http://schemas.microsoft.com/office/drawing/2014/main" id="{EDDA7E9E-B160-FC70-8833-C9E5E03B7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C414E"/>
                </a:solidFill>
                <a:latin typeface="Helvetica" pitchFamily="2" charset="0"/>
              </a:rPr>
              <a:t>Overall Survival (OS)</a:t>
            </a:r>
            <a:endParaRPr lang="en-US" b="1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7938001D-CB70-BD91-F20A-84873B956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34" y="848378"/>
            <a:ext cx="3560277" cy="1045065"/>
          </a:xfrm>
        </p:spPr>
        <p:txBody>
          <a:bodyPr>
            <a:normAutofit/>
          </a:bodyPr>
          <a:lstStyle/>
          <a:p>
            <a:pPr marL="230188" indent="-230188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1200" b="0" dirty="0">
                <a:solidFill>
                  <a:schemeClr val="tx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Overall, 14 (26% of 54 patients) deaths occurred as of the data cutoff date of 31 July 2023</a:t>
            </a:r>
          </a:p>
          <a:p>
            <a:pPr marL="403225" indent="-173038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§"/>
            </a:pPr>
            <a:r>
              <a:rPr lang="en-US" sz="1200" b="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PAL+IRN</a:t>
            </a:r>
            <a:r>
              <a:rPr lang="en-US" sz="1200" b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+TEM: </a:t>
            </a:r>
            <a:r>
              <a:rPr lang="en-US" sz="1200" b="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10 (29%) deaths</a:t>
            </a:r>
          </a:p>
          <a:p>
            <a:pPr marL="403225" indent="-173038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Font typeface="Wingdings" panose="05000000000000000000" pitchFamily="2" charset="2"/>
              <a:buChar char="§"/>
            </a:pPr>
            <a:r>
              <a:rPr lang="en-US" sz="1200" b="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IRN</a:t>
            </a:r>
            <a:r>
              <a:rPr lang="en-US" sz="1200" b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+TEM: </a:t>
            </a:r>
            <a:r>
              <a:rPr lang="en-US" sz="1200" b="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4 (21%) deaths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498E63B-09CF-F6FB-F16C-0AC4423D8394}"/>
              </a:ext>
            </a:extLst>
          </p:cNvPr>
          <p:cNvSpPr txBox="1"/>
          <p:nvPr/>
        </p:nvSpPr>
        <p:spPr>
          <a:xfrm>
            <a:off x="1898282" y="4629294"/>
            <a:ext cx="5774105" cy="1354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700" b="0" spc="-10" dirty="0"/>
              <a:t>CI, confidence interval; HR, hazard ratio; IRN, irinotecan; </a:t>
            </a:r>
            <a:r>
              <a:rPr lang="en-US" sz="700" b="0" spc="-10" dirty="0" err="1"/>
              <a:t>mo</a:t>
            </a:r>
            <a:r>
              <a:rPr lang="en-US" sz="700" b="0" spc="-10" dirty="0"/>
              <a:t>, months; NE, not estimable; OS, overall survival; PAL, palbociclib</a:t>
            </a:r>
            <a:r>
              <a:rPr lang="en-US" sz="700" b="0" spc="-10"/>
              <a:t>; TEM, </a:t>
            </a:r>
            <a:r>
              <a:rPr lang="en-US" sz="700" b="0" spc="-10" dirty="0"/>
              <a:t>temozolomide.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70D927-620C-6299-63E3-020BE5C8B9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234" y="692521"/>
            <a:ext cx="5654440" cy="334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600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74A973B-3FFB-2F3E-7B72-9CE1926F0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1400" b="0" spc="-1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Confirmed ORR </a:t>
            </a:r>
            <a:r>
              <a:rPr lang="en-US" sz="1400" b="0" spc="-1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based on </a:t>
            </a:r>
            <a:r>
              <a:rPr lang="en-US" sz="1400" spc="-1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investigator </a:t>
            </a:r>
            <a:r>
              <a:rPr lang="en-US" sz="1400" spc="-1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assessment </a:t>
            </a:r>
            <a:r>
              <a:rPr lang="en-US" sz="1400" b="0" spc="-1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was </a:t>
            </a:r>
            <a:r>
              <a:rPr lang="en-US" sz="1400" b="0" spc="-1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14.3</a:t>
            </a:r>
            <a:r>
              <a:rPr lang="en-US" sz="1400" b="0" spc="-1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% in the </a:t>
            </a:r>
            <a:r>
              <a:rPr lang="en-US" sz="1400" b="0" spc="-1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PAL+IRN</a:t>
            </a:r>
            <a:r>
              <a:rPr lang="en-US" sz="1400" b="0" spc="-1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+TEM </a:t>
            </a:r>
            <a:r>
              <a:rPr lang="en-US" sz="1400" b="0" spc="-1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and 15.8</a:t>
            </a:r>
            <a:r>
              <a:rPr lang="en-US" sz="1400" b="0" spc="-1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% in the </a:t>
            </a:r>
            <a:r>
              <a:rPr lang="pl-PL" sz="1400" b="0" spc="-1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</a:t>
            </a:r>
            <a:r>
              <a:rPr lang="en-US" sz="1400" b="0" spc="-1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RN</a:t>
            </a:r>
            <a:r>
              <a:rPr lang="en-US" sz="1400" b="0" spc="-1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+TEM arm</a:t>
            </a:r>
            <a:endParaRPr lang="en-US" sz="1400" b="0" spc="-10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A4C1ED-8617-7835-692D-8A0A932D51A6}"/>
              </a:ext>
            </a:extLst>
          </p:cNvPr>
          <p:cNvSpPr txBox="1"/>
          <p:nvPr/>
        </p:nvSpPr>
        <p:spPr>
          <a:xfrm>
            <a:off x="1534256" y="3369180"/>
            <a:ext cx="6075489" cy="3500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ctr">
            <a:spAutoFit/>
          </a:bodyPr>
          <a:lstStyle/>
          <a:p>
            <a:pPr algn="l"/>
            <a:r>
              <a:rPr lang="en-US" sz="675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a </a:t>
            </a: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Confirmed CR or PR based on RECIST v1.1; </a:t>
            </a:r>
            <a:r>
              <a:rPr lang="en-US" sz="675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b</a:t>
            </a: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 Based on the Wilson method; </a:t>
            </a:r>
            <a:r>
              <a:rPr lang="en-US" sz="675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c </a:t>
            </a: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Stratified by type and time of current disease recurrence (primary refractory </a:t>
            </a:r>
            <a:b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or 1</a:t>
            </a:r>
            <a:r>
              <a:rPr lang="en-US" sz="675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st</a:t>
            </a: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 recurrence &lt; 2 years vs 1</a:t>
            </a:r>
            <a:r>
              <a:rPr lang="en-US" sz="675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st</a:t>
            </a: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 recurrence ≥ 2 years or 2</a:t>
            </a:r>
            <a:r>
              <a:rPr lang="en-US" sz="675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nd</a:t>
            </a: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 or greater recurrence) at randomization from interactive response technology stratification values; </a:t>
            </a:r>
            <a:b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675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 Odds ratio was estimated using Cochran-Mantel-Haenszel method. Exact CI was calculated; </a:t>
            </a:r>
            <a:r>
              <a:rPr lang="en-US" sz="675" b="0" baseline="30000" dirty="0">
                <a:latin typeface="Helvetica" panose="020B0604020202020204" pitchFamily="34" charset="0"/>
                <a:cs typeface="Helvetica" panose="020B0604020202020204" pitchFamily="34" charset="0"/>
              </a:rPr>
              <a:t>e </a:t>
            </a:r>
            <a:r>
              <a:rPr lang="en-US" sz="675" b="0" dirty="0">
                <a:latin typeface="Helvetica" panose="020B0604020202020204" pitchFamily="34" charset="0"/>
                <a:cs typeface="Helvetica" panose="020B0604020202020204" pitchFamily="34" charset="0"/>
              </a:rPr>
              <a:t>based on exact Cochran-Mantel-Haenszel test.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EA8A77-FE7D-258B-FD0F-B74A05F5E4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998320"/>
              </p:ext>
            </p:extLst>
          </p:nvPr>
        </p:nvGraphicFramePr>
        <p:xfrm>
          <a:off x="1534256" y="1689562"/>
          <a:ext cx="6075488" cy="1684707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751910">
                  <a:extLst>
                    <a:ext uri="{9D8B030D-6E8A-4147-A177-3AD203B41FA5}">
                      <a16:colId xmlns:a16="http://schemas.microsoft.com/office/drawing/2014/main" val="3240755629"/>
                    </a:ext>
                  </a:extLst>
                </a:gridCol>
                <a:gridCol w="1161789">
                  <a:extLst>
                    <a:ext uri="{9D8B030D-6E8A-4147-A177-3AD203B41FA5}">
                      <a16:colId xmlns:a16="http://schemas.microsoft.com/office/drawing/2014/main" val="443711557"/>
                    </a:ext>
                  </a:extLst>
                </a:gridCol>
                <a:gridCol w="1161789">
                  <a:extLst>
                    <a:ext uri="{9D8B030D-6E8A-4147-A177-3AD203B41FA5}">
                      <a16:colId xmlns:a16="http://schemas.microsoft.com/office/drawing/2014/main" val="4058290364"/>
                    </a:ext>
                  </a:extLst>
                </a:gridCol>
              </a:tblGrid>
              <a:tr h="4482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Response based on investigator assessment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PAL+</a:t>
                      </a:r>
                      <a:b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IRN+TEM</a:t>
                      </a:r>
                      <a:b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(n=35)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IRN+TEM</a:t>
                      </a:r>
                      <a:b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(n=19)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b"/>
                </a:tc>
                <a:extLst>
                  <a:ext uri="{0D108BD9-81ED-4DB2-BD59-A6C34878D82A}">
                    <a16:rowId xmlns:a16="http://schemas.microsoft.com/office/drawing/2014/main" val="3809526361"/>
                  </a:ext>
                </a:extLst>
              </a:tr>
              <a:tr h="2264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Confirmed </a:t>
                      </a:r>
                      <a:r>
                        <a:rPr lang="en-US" sz="1100" b="1" u="none" strike="noStrike" dirty="0" err="1">
                          <a:effectLst/>
                        </a:rPr>
                        <a:t>ORR,</a:t>
                      </a:r>
                      <a:r>
                        <a:rPr lang="en-US" sz="1100" b="1" u="none" strike="noStrike" baseline="30000" dirty="0" err="1">
                          <a:effectLst/>
                        </a:rPr>
                        <a:t>a</a:t>
                      </a:r>
                      <a:r>
                        <a:rPr lang="en-US" sz="1100" b="1" u="none" strike="noStrike" dirty="0">
                          <a:effectLst/>
                        </a:rPr>
                        <a:t> n (%)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5 (14.3)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3 (15.8)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459659"/>
                  </a:ext>
                </a:extLst>
              </a:tr>
              <a:tr h="2264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 95% </a:t>
                      </a:r>
                      <a:r>
                        <a:rPr lang="en-US" sz="1100" u="none" strike="noStrike" dirty="0" err="1">
                          <a:effectLst/>
                        </a:rPr>
                        <a:t>CI</a:t>
                      </a:r>
                      <a:r>
                        <a:rPr lang="en-US" sz="1100" b="0" u="none" strike="noStrike" baseline="30000" dirty="0" err="1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6.3−29.4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rgbClr val="FA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5.5−37.6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rgbClr val="FAF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059201"/>
                  </a:ext>
                </a:extLst>
              </a:tr>
              <a:tr h="2264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Stratified analysis </a:t>
                      </a:r>
                      <a:r>
                        <a:rPr lang="en-US" sz="1100" b="1" u="none" strike="noStrike">
                          <a:effectLst/>
                        </a:rPr>
                        <a:t>of ORR</a:t>
                      </a:r>
                      <a:r>
                        <a:rPr lang="en-US" sz="1100" b="1" u="none" strike="noStrike" baseline="30000">
                          <a:solidFill>
                            <a:srgbClr val="000000"/>
                          </a:solidFill>
                        </a:rPr>
                        <a:t>c</a:t>
                      </a:r>
                      <a:r>
                        <a:rPr lang="en-US" sz="1100" b="1" u="none" strike="noStrike">
                          <a:effectLst/>
                        </a:rPr>
                        <a:t> </a:t>
                      </a:r>
                      <a:r>
                        <a:rPr lang="en-US" sz="1100" b="1" u="none" strike="noStrike" dirty="0">
                          <a:effectLst/>
                        </a:rPr>
                        <a:t>PAL+IRN</a:t>
                      </a:r>
                      <a:r>
                        <a:rPr lang="en-US" sz="1100" b="1" u="none" strike="noStrike">
                          <a:effectLst/>
                        </a:rPr>
                        <a:t>+TEM </a:t>
                      </a:r>
                      <a:r>
                        <a:rPr lang="en-US" sz="1100" b="1" u="none" strike="noStrike" dirty="0">
                          <a:effectLst/>
                        </a:rPr>
                        <a:t>vs IRN</a:t>
                      </a:r>
                      <a:r>
                        <a:rPr lang="en-US" sz="1100" b="1" u="none" strike="noStrike">
                          <a:effectLst/>
                        </a:rPr>
                        <a:t>+TEM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699925"/>
                  </a:ext>
                </a:extLst>
              </a:tr>
              <a:tr h="22649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  Odds ratio (95% CI)</a:t>
                      </a:r>
                      <a:r>
                        <a:rPr lang="en-US" sz="1100" b="0" u="none" strike="noStrike" baseline="30000" dirty="0">
                          <a:solidFill>
                            <a:srgbClr val="000000"/>
                          </a:solidFill>
                        </a:rPr>
                        <a:t>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0.882 (0.15−6.35)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497958"/>
                  </a:ext>
                </a:extLst>
              </a:tr>
              <a:tr h="22649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>
                          <a:effectLst/>
                        </a:rPr>
                        <a:t>  P-value (1-sided)</a:t>
                      </a:r>
                      <a:r>
                        <a:rPr lang="en-US" sz="1100" b="0" u="none" strike="noStrike" baseline="30000" dirty="0">
                          <a:solidFill>
                            <a:srgbClr val="000000"/>
                          </a:solidFill>
                        </a:rPr>
                        <a:t>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0.583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3572" marR="3572" marT="3572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188796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F1CE93A1-58DE-9AED-E9D9-3847EA694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C414E"/>
                </a:solidFill>
                <a:latin typeface="Helvetica" pitchFamily="2" charset="0"/>
              </a:rPr>
              <a:t>Confirmed Objective Response Rate (ORR)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2CCA4C-DE40-7549-02E8-3D3599EE83AE}"/>
              </a:ext>
            </a:extLst>
          </p:cNvPr>
          <p:cNvSpPr txBox="1"/>
          <p:nvPr/>
        </p:nvSpPr>
        <p:spPr>
          <a:xfrm>
            <a:off x="1898283" y="4629294"/>
            <a:ext cx="5665688" cy="1354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9050" tIns="19050" rIns="19050" bIns="19050" numCol="1" spcCol="38100" rtlCol="0" anchor="b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700" b="0" dirty="0"/>
              <a:t>CI, confidence interval</a:t>
            </a:r>
            <a:r>
              <a:rPr lang="en-US" sz="700" b="0"/>
              <a:t>; CR, complete response; IRN</a:t>
            </a:r>
            <a:r>
              <a:rPr lang="en-US" sz="700" b="0" dirty="0"/>
              <a:t>, irinotecan; PAL, palbociclib</a:t>
            </a:r>
            <a:r>
              <a:rPr lang="en-US" sz="700" b="0"/>
              <a:t>; PR, partial response; TEM, </a:t>
            </a:r>
            <a:r>
              <a:rPr lang="en-US" sz="700" b="0" dirty="0"/>
              <a:t>temozolomide. </a:t>
            </a:r>
          </a:p>
        </p:txBody>
      </p:sp>
    </p:spTree>
    <p:extLst>
      <p:ext uri="{BB962C8B-B14F-4D97-AF65-F5344CB8AC3E}">
        <p14:creationId xmlns:p14="http://schemas.microsoft.com/office/powerpoint/2010/main" val="1782959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Custom 6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24B5C"/>
      </a:accent1>
      <a:accent2>
        <a:srgbClr val="3DC3DD"/>
      </a:accent2>
      <a:accent3>
        <a:srgbClr val="967EB6"/>
      </a:accent3>
      <a:accent4>
        <a:srgbClr val="37A84F"/>
      </a:accent4>
      <a:accent5>
        <a:srgbClr val="D7DF21"/>
      </a:accent5>
      <a:accent6>
        <a:srgbClr val="E2A23F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0CCB7A885DF44DA9DA4E57A608E0E6" ma:contentTypeVersion="20" ma:contentTypeDescription="Create a new document." ma:contentTypeScope="" ma:versionID="aebbd4b57377e03632bec1c06c9cdbcf">
  <xsd:schema xmlns:xsd="http://www.w3.org/2001/XMLSchema" xmlns:xs="http://www.w3.org/2001/XMLSchema" xmlns:p="http://schemas.microsoft.com/office/2006/metadata/properties" xmlns:ns2="5f34e6e3-143c-453e-b81d-6bdaf791876c" xmlns:ns3="408aa978-6175-4c65-a005-67a6b119246b" targetNamespace="http://schemas.microsoft.com/office/2006/metadata/properties" ma:root="true" ma:fieldsID="9b567e70d15af51b51a3c0a3fe7e6690" ns2:_="" ns3:_="">
    <xsd:import namespace="5f34e6e3-143c-453e-b81d-6bdaf791876c"/>
    <xsd:import namespace="408aa978-6175-4c65-a005-67a6b11924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34e6e3-143c-453e-b81d-6bdaf79187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3657b9c6-650a-486b-99d9-8e84a1a001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8aa978-6175-4c65-a005-67a6b119246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fe6006f-d131-4f8b-9774-84e6d419bafc}" ma:internalName="TaxCatchAll" ma:showField="CatchAllData" ma:web="408aa978-6175-4c65-a005-67a6b11924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3E472-CE31-423B-94E4-E87BBAF2F8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C205DD-AE54-4F5B-8A02-8E6C6EBC11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34e6e3-143c-453e-b81d-6bdaf791876c"/>
    <ds:schemaRef ds:uri="408aa978-6175-4c65-a005-67a6b11924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Custom Design</Template>
  <TotalTime>13649</TotalTime>
  <Words>3934</Words>
  <Application>Microsoft Office PowerPoint</Application>
  <PresentationFormat>On-screen Show (16:9)</PresentationFormat>
  <Paragraphs>404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Courier New</vt:lpstr>
      <vt:lpstr>Helvetica</vt:lpstr>
      <vt:lpstr>Helvetica Neue</vt:lpstr>
      <vt:lpstr>Symbol</vt:lpstr>
      <vt:lpstr>Wingdings</vt:lpstr>
      <vt:lpstr>Office 2013 - 2022 Theme</vt:lpstr>
      <vt:lpstr>RANDOMIZED PHASE 2 STUDY TO EVALUATE PALBOCICLIB (IBRANCE®) IN COMBINATION WITH IRINOTECAN AND TEMOZOLOMIDE IN PEDIATRIC PATIENTS WITH RECURRENT OR REFRACTORY EWING SARCOMA</vt:lpstr>
      <vt:lpstr>Disclosure</vt:lpstr>
      <vt:lpstr>Introduction</vt:lpstr>
      <vt:lpstr>Primary Objective and Study Design</vt:lpstr>
      <vt:lpstr>Study Endpoints</vt:lpstr>
      <vt:lpstr>Patient Baseline Characteristics</vt:lpstr>
      <vt:lpstr>Event-Free Survival (EFS)</vt:lpstr>
      <vt:lpstr>Overall Survival (OS)</vt:lpstr>
      <vt:lpstr>Confirmed Objective Response Rate (ORR)</vt:lpstr>
      <vt:lpstr>Safety</vt:lpstr>
      <vt:lpstr>Tolerability</vt:lpstr>
      <vt:lpstr>Conclusions</vt:lpstr>
      <vt:lpstr>Acknowledgments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Rosenburg</dc:creator>
  <cp:lastModifiedBy>OxPG</cp:lastModifiedBy>
  <cp:revision>72</cp:revision>
  <dcterms:created xsi:type="dcterms:W3CDTF">2023-10-31T15:06:36Z</dcterms:created>
  <dcterms:modified xsi:type="dcterms:W3CDTF">2024-10-28T12:41:48Z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791b42f-c435-42ca-9531-75a3f42aae3d_Enabled">
    <vt:lpwstr>true</vt:lpwstr>
  </property>
  <property fmtid="{D5CDD505-2E9C-101B-9397-08002B2CF9AE}" pid="3" name="MSIP_Label_4791b42f-c435-42ca-9531-75a3f42aae3d_SetDate">
    <vt:lpwstr>2024-09-30T16:19:37Z</vt:lpwstr>
  </property>
  <property fmtid="{D5CDD505-2E9C-101B-9397-08002B2CF9AE}" pid="4" name="MSIP_Label_4791b42f-c435-42ca-9531-75a3f42aae3d_Method">
    <vt:lpwstr>Privileged</vt:lpwstr>
  </property>
  <property fmtid="{D5CDD505-2E9C-101B-9397-08002B2CF9AE}" pid="5" name="MSIP_Label_4791b42f-c435-42ca-9531-75a3f42aae3d_Name">
    <vt:lpwstr>4791b42f-c435-42ca-9531-75a3f42aae3d</vt:lpwstr>
  </property>
  <property fmtid="{D5CDD505-2E9C-101B-9397-08002B2CF9AE}" pid="6" name="MSIP_Label_4791b42f-c435-42ca-9531-75a3f42aae3d_SiteId">
    <vt:lpwstr>7a916015-20ae-4ad1-9170-eefd915e9272</vt:lpwstr>
  </property>
  <property fmtid="{D5CDD505-2E9C-101B-9397-08002B2CF9AE}" pid="7" name="MSIP_Label_4791b42f-c435-42ca-9531-75a3f42aae3d_ActionId">
    <vt:lpwstr>f0657366-e827-46a8-a6c7-ff4ad76070da</vt:lpwstr>
  </property>
  <property fmtid="{D5CDD505-2E9C-101B-9397-08002B2CF9AE}" pid="8" name="MSIP_Label_4791b42f-c435-42ca-9531-75a3f42aae3d_ContentBits">
    <vt:lpwstr>0</vt:lpwstr>
  </property>
</Properties>
</file>