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7" r:id="rId5"/>
    <p:sldId id="265" r:id="rId6"/>
    <p:sldId id="268" r:id="rId7"/>
    <p:sldId id="269" r:id="rId8"/>
    <p:sldId id="270" r:id="rId9"/>
    <p:sldId id="271" r:id="rId10"/>
    <p:sldId id="290" r:id="rId11"/>
    <p:sldId id="292" r:id="rId12"/>
    <p:sldId id="294" r:id="rId13"/>
    <p:sldId id="291" r:id="rId14"/>
    <p:sldId id="300" r:id="rId15"/>
    <p:sldId id="298" r:id="rId16"/>
    <p:sldId id="277" r:id="rId17"/>
    <p:sldId id="288" r:id="rId18"/>
  </p:sldIdLst>
  <p:sldSz cx="12192000" cy="6858000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DBF29-173B-1EE4-E980-EBF86C79181A}" name="Editor" initials="Editor" userId="Editor" providerId="None"/>
  <p188:author id="{D7D35B6D-DA70-46AE-C657-208FACE13179}" name="Annotation" initials="A" userId="Annotation" providerId="None"/>
  <p188:author id="{DBE18C82-59CD-A93A-21C0-89809A61279A}" name="Earley, Keith" initials="KE" userId="S::EARLEK03@pfizer.com::49960b70-2370-4ac0-9c7b-8282751e0ecb" providerId="AD"/>
  <p188:author id="{4FC00F85-5F41-FA86-CD71-251A298CBCE7}" name="Alicia Pfaff" initials="AP" userId="S::alicia.pfaff@pharmagenesis.com::c0bbe828-7122-4e40-ad25-07c66c7fee55" providerId="AD"/>
  <p188:author id="{B0791A87-E284-F096-E4CB-D93EBFDAED89}" name="Bieda, Mark Christopher" initials="BC" userId="S::biedam@pfizer.com::39d0f6fe-987d-4844-b05a-e1c29667ed7c" providerId="AD"/>
  <p188:author id="{AA3AC58C-9CC1-5B6C-858A-163F05E35F09}" name="Lonning, Shaparak" initials="LS" userId="S::lonnis@pfizer.com::e8c649d0-bb2e-4ec3-a86f-e704e55f8216" providerId="AD"/>
  <p188:author id="{66465E9C-B340-C5CC-07BA-D1BADB37E869}" name="Lonning, Shaparak" initials="SL" userId="S::LONNIS@pfizer.com::e8c649d0-bb2e-4ec3-a86f-e704e55f8216" providerId="AD"/>
  <p188:author id="{CD71FEA4-68E0-2AAA-F3B2-B803DE027FFF}" name="Bieda, Mark Christopher" initials="" userId="S::BIEDAM@pfizer.com::39d0f6fe-987d-4844-b05a-e1c29667ed7c" providerId="AD"/>
  <p188:author id="{30FBB9A7-633C-5968-BD83-32F8CB881F30}" name="OxPG" initials="VP" userId="OxPG" providerId="None"/>
  <p188:author id="{264BCBE1-9967-F320-D5BC-3108E707D865}" name="Ramos, Jorge Daniel" initials="RJD" userId="S::RAMOJ100@pfizer.com::8915b65d-c71b-4fef-a2ab-f84550aabad1" providerId="AD"/>
  <p188:author id="{0CC059E3-B1D8-2BE3-C1F6-BEB6D38F8990}" name="Diana.Avery" initials="DA" userId="Diana.Avery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9A5C"/>
    <a:srgbClr val="024D2E"/>
    <a:srgbClr val="81CCAD"/>
    <a:srgbClr val="CDEBDE"/>
    <a:srgbClr val="FFFFFF"/>
    <a:srgbClr val="175965"/>
    <a:srgbClr val="38AE86"/>
    <a:srgbClr val="394B99"/>
    <a:srgbClr val="00AAD9"/>
    <a:srgbClr val="FE8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EDCBA-01D3-40D8-864C-77889C8C8300}" v="1" dt="2024-10-23T01:01:12.628"/>
  </p1510:revLst>
</p1510:revInfo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47" autoAdjust="0"/>
    <p:restoredTop sz="88672" autoAdjust="0"/>
  </p:normalViewPr>
  <p:slideViewPr>
    <p:cSldViewPr snapToGrid="0">
      <p:cViewPr>
        <p:scale>
          <a:sx n="120" d="100"/>
          <a:sy n="120" d="100"/>
        </p:scale>
        <p:origin x="9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6036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ton, Kelly" userId="80e4dd04-f522-4554-8b46-621ded92db78" providerId="ADAL" clId="{1A5EDCBA-01D3-40D8-864C-77889C8C8300}"/>
    <pc:docChg chg="undo custSel modSld">
      <pc:chgData name="Garton, Kelly" userId="80e4dd04-f522-4554-8b46-621ded92db78" providerId="ADAL" clId="{1A5EDCBA-01D3-40D8-864C-77889C8C8300}" dt="2024-10-23T01:10:21.886" v="20" actId="1035"/>
      <pc:docMkLst>
        <pc:docMk/>
      </pc:docMkLst>
      <pc:sldChg chg="addSp delSp modSp mod">
        <pc:chgData name="Garton, Kelly" userId="80e4dd04-f522-4554-8b46-621ded92db78" providerId="ADAL" clId="{1A5EDCBA-01D3-40D8-864C-77889C8C8300}" dt="2024-10-23T01:10:21.886" v="20" actId="1035"/>
        <pc:sldMkLst>
          <pc:docMk/>
          <pc:sldMk cId="1288718622" sldId="290"/>
        </pc:sldMkLst>
        <pc:spChg chg="add del mod">
          <ac:chgData name="Garton, Kelly" userId="80e4dd04-f522-4554-8b46-621ded92db78" providerId="ADAL" clId="{1A5EDCBA-01D3-40D8-864C-77889C8C8300}" dt="2024-10-23T01:01:24.689" v="13" actId="478"/>
          <ac:spMkLst>
            <pc:docMk/>
            <pc:sldMk cId="1288718622" sldId="290"/>
            <ac:spMk id="2" creationId="{613A27AE-8EE5-CF71-7AA1-B605BCC1F909}"/>
          </ac:spMkLst>
        </pc:spChg>
        <pc:spChg chg="add mod">
          <ac:chgData name="Garton, Kelly" userId="80e4dd04-f522-4554-8b46-621ded92db78" providerId="ADAL" clId="{1A5EDCBA-01D3-40D8-864C-77889C8C8300}" dt="2024-10-23T01:10:03.508" v="19" actId="1035"/>
          <ac:spMkLst>
            <pc:docMk/>
            <pc:sldMk cId="1288718622" sldId="290"/>
            <ac:spMk id="5" creationId="{A529B50A-EFFF-7000-0F8A-373C5B301C6E}"/>
          </ac:spMkLst>
        </pc:spChg>
        <pc:spChg chg="add mod">
          <ac:chgData name="Garton, Kelly" userId="80e4dd04-f522-4554-8b46-621ded92db78" providerId="ADAL" clId="{1A5EDCBA-01D3-40D8-864C-77889C8C8300}" dt="2024-10-23T01:10:21.886" v="20" actId="1035"/>
          <ac:spMkLst>
            <pc:docMk/>
            <pc:sldMk cId="1288718622" sldId="290"/>
            <ac:spMk id="6" creationId="{273D943A-229D-E083-2F43-37F697D96B96}"/>
          </ac:spMkLst>
        </pc:spChg>
        <pc:spChg chg="mod">
          <ac:chgData name="Garton, Kelly" userId="80e4dd04-f522-4554-8b46-621ded92db78" providerId="ADAL" clId="{1A5EDCBA-01D3-40D8-864C-77889C8C8300}" dt="2024-10-23T00:42:29.296" v="0" actId="1076"/>
          <ac:spMkLst>
            <pc:docMk/>
            <pc:sldMk cId="1288718622" sldId="290"/>
            <ac:spMk id="8" creationId="{E07683FA-03D9-ABB5-2E8F-D23963402E4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25846-4D52-4B59-B585-B930AF690A1B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81BEC-20DC-4E79-A3C0-611CFAFC4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9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D2D92-B69F-FD49-875B-70D2D5D91A3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7DC74-1779-CA4C-BA90-0CC98055B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87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47DC74-1779-CA4C-BA90-0CC98055B3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168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47DC74-1779-CA4C-BA90-0CC98055B3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009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75166B-9F51-208E-77B5-DAA419D2445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4000">
                <a:schemeClr val="accent1"/>
              </a:gs>
              <a:gs pos="54000">
                <a:srgbClr val="175965"/>
              </a:gs>
              <a:gs pos="100000">
                <a:srgbClr val="38AE86"/>
              </a:gs>
            </a:gsLst>
            <a:lin ang="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586605-25AE-7ED6-BA2C-51241F0D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013366"/>
            <a:ext cx="9511168" cy="262827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417E18E-07EB-B8EF-23B1-ED2210A180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3399" y="4380008"/>
            <a:ext cx="9511167" cy="914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/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15157814-AB9B-7442-403F-900D5D412D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3399" y="5684520"/>
            <a:ext cx="9511167" cy="9144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6BBBCE7-D1EC-0E75-5F17-8D2841656676}"/>
              </a:ext>
            </a:extLst>
          </p:cNvPr>
          <p:cNvCxnSpPr>
            <a:cxnSpLocks/>
          </p:cNvCxnSpPr>
          <p:nvPr userDrawn="1"/>
        </p:nvCxnSpPr>
        <p:spPr>
          <a:xfrm>
            <a:off x="533400" y="3957380"/>
            <a:ext cx="8953500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089C0BC-079C-9D95-090F-4A842F5BD07B}"/>
              </a:ext>
            </a:extLst>
          </p:cNvPr>
          <p:cNvGrpSpPr/>
          <p:nvPr userDrawn="1"/>
        </p:nvGrpSpPr>
        <p:grpSpPr>
          <a:xfrm>
            <a:off x="10123020" y="-46461"/>
            <a:ext cx="2186067" cy="7024723"/>
            <a:chOff x="10123020" y="-46461"/>
            <a:chExt cx="2186067" cy="702472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A0C19FA-21EA-738F-A904-09D56E458A84}"/>
                </a:ext>
              </a:extLst>
            </p:cNvPr>
            <p:cNvSpPr/>
            <p:nvPr userDrawn="1"/>
          </p:nvSpPr>
          <p:spPr>
            <a:xfrm>
              <a:off x="10185515" y="522884"/>
              <a:ext cx="412596" cy="412594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35C78CF-F84E-DAAB-306D-C986286F8A38}"/>
                </a:ext>
              </a:extLst>
            </p:cNvPr>
            <p:cNvSpPr/>
            <p:nvPr userDrawn="1"/>
          </p:nvSpPr>
          <p:spPr>
            <a:xfrm>
              <a:off x="10123020" y="1267381"/>
              <a:ext cx="182140" cy="182138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38B9E96-0633-FECC-4698-37EC0A43C5BB}"/>
                </a:ext>
              </a:extLst>
            </p:cNvPr>
            <p:cNvSpPr/>
            <p:nvPr userDrawn="1"/>
          </p:nvSpPr>
          <p:spPr>
            <a:xfrm>
              <a:off x="11151218" y="806604"/>
              <a:ext cx="197006" cy="197004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D3FE23A-2948-C928-F6E3-664A3B4857A3}"/>
                </a:ext>
              </a:extLst>
            </p:cNvPr>
            <p:cNvSpPr/>
            <p:nvPr userDrawn="1"/>
          </p:nvSpPr>
          <p:spPr>
            <a:xfrm>
              <a:off x="11508058" y="-46461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A762670-C8F1-7491-6689-A05FA8F22238}"/>
                </a:ext>
              </a:extLst>
            </p:cNvPr>
            <p:cNvSpPr/>
            <p:nvPr userDrawn="1"/>
          </p:nvSpPr>
          <p:spPr>
            <a:xfrm>
              <a:off x="12074913" y="947852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915ADA7-B3A1-541B-89B9-F98C84075A9A}"/>
                </a:ext>
              </a:extLst>
            </p:cNvPr>
            <p:cNvSpPr/>
            <p:nvPr userDrawn="1"/>
          </p:nvSpPr>
          <p:spPr>
            <a:xfrm>
              <a:off x="10575072" y="50183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7FB5CCD-DE48-2BFB-0010-124E7A97D0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61733" y="260701"/>
              <a:ext cx="417435" cy="576072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70C9E72-B37D-4966-0E6E-C00C3BD48EB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88261" y="175011"/>
              <a:ext cx="292608" cy="640080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3EB5480-19D2-F183-42DC-24B985E5A48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40375" y="929516"/>
              <a:ext cx="103312" cy="341040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04ABF03-E42A-D356-B37B-6127DCBC1ABB}"/>
                </a:ext>
              </a:extLst>
            </p:cNvPr>
            <p:cNvSpPr/>
            <p:nvPr userDrawn="1"/>
          </p:nvSpPr>
          <p:spPr>
            <a:xfrm>
              <a:off x="10642806" y="2542558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5839291-A5BA-6631-F631-B2738A78576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829925" y="2757267"/>
              <a:ext cx="364611" cy="512064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4773FBC-4646-E947-5B0C-061C95655408}"/>
                </a:ext>
              </a:extLst>
            </p:cNvPr>
            <p:cNvSpPr/>
            <p:nvPr userDrawn="1"/>
          </p:nvSpPr>
          <p:spPr>
            <a:xfrm>
              <a:off x="11103090" y="3229042"/>
              <a:ext cx="412596" cy="412594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6C5DA9-DCD8-D184-D744-E1EB51A2A5F1}"/>
                </a:ext>
              </a:extLst>
            </p:cNvPr>
            <p:cNvSpPr/>
            <p:nvPr userDrawn="1"/>
          </p:nvSpPr>
          <p:spPr>
            <a:xfrm>
              <a:off x="10966712" y="1710979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9EDB761-31E0-C4C2-711C-FBB43049CE54}"/>
                </a:ext>
              </a:extLst>
            </p:cNvPr>
            <p:cNvSpPr/>
            <p:nvPr userDrawn="1"/>
          </p:nvSpPr>
          <p:spPr>
            <a:xfrm rot="15584558">
              <a:off x="12095944" y="6075961"/>
              <a:ext cx="197006" cy="197004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A4E9316-9F6B-0C27-E689-8041C25EFAE1}"/>
                </a:ext>
              </a:extLst>
            </p:cNvPr>
            <p:cNvSpPr/>
            <p:nvPr userDrawn="1"/>
          </p:nvSpPr>
          <p:spPr>
            <a:xfrm rot="15584558">
              <a:off x="11189364" y="5836549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651C7A9-83D7-CBDB-DE71-84F054682AD8}"/>
                </a:ext>
              </a:extLst>
            </p:cNvPr>
            <p:cNvSpPr/>
            <p:nvPr userDrawn="1"/>
          </p:nvSpPr>
          <p:spPr>
            <a:xfrm rot="15584558">
              <a:off x="11470170" y="6744089"/>
              <a:ext cx="234174" cy="234172"/>
            </a:xfrm>
            <a:prstGeom prst="ellipse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692D40-D689-98E7-FD04-395DF8C01C72}"/>
                </a:ext>
              </a:extLst>
            </p:cNvPr>
            <p:cNvCxnSpPr>
              <a:cxnSpLocks/>
            </p:cNvCxnSpPr>
            <p:nvPr userDrawn="1"/>
          </p:nvCxnSpPr>
          <p:spPr>
            <a:xfrm rot="15584558">
              <a:off x="11679991" y="6239517"/>
              <a:ext cx="438912" cy="548640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5107F95A-40BE-89E6-8E18-915C32B40C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16368" y="5981700"/>
              <a:ext cx="685800" cy="173736"/>
            </a:xfrm>
            <a:prstGeom prst="line">
              <a:avLst/>
            </a:prstGeom>
            <a:ln>
              <a:solidFill>
                <a:schemeClr val="bg1">
                  <a:alpha val="3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885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78216C8-2F21-89F3-3155-838257C047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42827" y="1480008"/>
            <a:ext cx="11163300" cy="4647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5B375F-4344-A91C-2907-72A2E637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F5A33-8C02-E710-E488-6FD03715C6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6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1084" y="1147037"/>
            <a:ext cx="11117514" cy="74506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BE"/>
              <a:t>Click </a:t>
            </a:r>
            <a:r>
              <a:rPr lang="nl-BE" err="1"/>
              <a:t>to</a:t>
            </a:r>
            <a:r>
              <a:rPr lang="nl-BE"/>
              <a:t> </a:t>
            </a:r>
            <a:r>
              <a:rPr lang="nl-BE" err="1"/>
              <a:t>Modify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1084" y="2026763"/>
            <a:ext cx="11117515" cy="40818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aseline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aseline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nl-BE" err="1"/>
              <a:t>Cliquez</a:t>
            </a:r>
            <a:r>
              <a:rPr lang="nl-BE"/>
              <a:t> pour </a:t>
            </a:r>
            <a:r>
              <a:rPr lang="nl-BE" err="1"/>
              <a:t>modifier</a:t>
            </a:r>
            <a:r>
              <a:rPr lang="nl-BE"/>
              <a:t> les </a:t>
            </a:r>
            <a:r>
              <a:rPr lang="nl-BE" err="1"/>
              <a:t>styles</a:t>
            </a:r>
            <a:r>
              <a:rPr lang="nl-BE"/>
              <a:t> du </a:t>
            </a:r>
            <a:r>
              <a:rPr lang="nl-BE" err="1"/>
              <a:t>texte</a:t>
            </a:r>
            <a:r>
              <a:rPr lang="nl-BE"/>
              <a:t> du </a:t>
            </a:r>
            <a:r>
              <a:rPr lang="nl-BE" err="1"/>
              <a:t>masque</a:t>
            </a:r>
            <a:endParaRPr lang="nl-BE"/>
          </a:p>
          <a:p>
            <a:pPr lvl="1"/>
            <a:r>
              <a:rPr lang="nl-BE" err="1"/>
              <a:t>Deuxième</a:t>
            </a:r>
            <a:r>
              <a:rPr lang="nl-BE"/>
              <a:t> niveau</a:t>
            </a:r>
          </a:p>
          <a:p>
            <a:pPr lvl="2"/>
            <a:r>
              <a:rPr lang="nl-BE" err="1"/>
              <a:t>Troisième</a:t>
            </a:r>
            <a:r>
              <a:rPr lang="nl-BE"/>
              <a:t> niveau</a:t>
            </a:r>
          </a:p>
          <a:p>
            <a:pPr lvl="3"/>
            <a:r>
              <a:rPr lang="nl-BE" err="1"/>
              <a:t>Quatrième</a:t>
            </a:r>
            <a:r>
              <a:rPr lang="nl-BE"/>
              <a:t> niveau</a:t>
            </a:r>
          </a:p>
          <a:p>
            <a:pPr lvl="4"/>
            <a:r>
              <a:rPr lang="nl-BE" err="1"/>
              <a:t>Cinquième</a:t>
            </a:r>
            <a:r>
              <a:rPr lang="nl-BE"/>
              <a:t> niveau</a:t>
            </a:r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C5FE4E-C5F3-7A7F-6346-B2C2140426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19E7FF-CE90-8423-75FA-205D7EC782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98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8A163D-C1A6-CEC1-6752-72291785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810" y="0"/>
            <a:ext cx="9511168" cy="1121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Click </a:t>
            </a:r>
            <a:r>
              <a:rPr lang="nl-BE" err="1"/>
              <a:t>to</a:t>
            </a:r>
            <a:r>
              <a:rPr lang="nl-BE"/>
              <a:t> </a:t>
            </a:r>
            <a:r>
              <a:rPr lang="nl-BE" err="1"/>
              <a:t>Modify</a:t>
            </a:r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35C5C8-815A-7929-99B7-F6EE549A3D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4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535810" y="0"/>
            <a:ext cx="9511168" cy="1121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Click </a:t>
            </a:r>
            <a:r>
              <a:rPr lang="nl-BE" err="1"/>
              <a:t>to</a:t>
            </a:r>
            <a:r>
              <a:rPr lang="nl-BE"/>
              <a:t> </a:t>
            </a:r>
            <a:r>
              <a:rPr lang="nl-BE" err="1"/>
              <a:t>Modify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42827" y="1480008"/>
            <a:ext cx="11119104" cy="4647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162179-7AAF-DA45-5C8E-043C82B1F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2827" y="6431764"/>
            <a:ext cx="76019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90000"/>
              </a:lnSpc>
              <a:defRPr sz="8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0" r:id="rId3"/>
    <p:sldLayoutId id="2147483651" r:id="rId4"/>
    <p:sldLayoutId id="2147483654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tabLst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522288" indent="-288925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tabLst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746125" indent="-223838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tabLst/>
        <a:defRPr sz="1800" kern="1200" baseline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035050" indent="-288925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tabLst/>
        <a:defRPr sz="1800" kern="1200" baseline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1260475" indent="-225425" algn="l" defTabSz="4572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tabLst/>
        <a:defRPr sz="1800" kern="1200" baseline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368" userDrawn="1">
          <p15:clr>
            <a:srgbClr val="F26B43"/>
          </p15:clr>
        </p15:guide>
        <p15:guide id="2" pos="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09AAB4-47D0-7A88-F4ED-309C1ECB1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TUCATINIB AND TRASTUZUMAB </a:t>
            </a:r>
            <a:b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FOR PATIENTS WITH PREVIOUSLY TREATED, HER2-ALTERED </a:t>
            </a:r>
            <a:b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SOLID TUMORS (SGNTUC-019): </a:t>
            </a:r>
            <a:b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A PHASE 2 BASKET STUDY</a:t>
            </a:r>
            <a:endParaRPr lang="en-US" sz="540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3CDC6-AF75-6308-782B-15623E6FAC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n-US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Yoshiaki Nakamura</a:t>
            </a:r>
          </a:p>
          <a:p>
            <a:pPr algn="l">
              <a:lnSpc>
                <a:spcPct val="100000"/>
              </a:lnSpc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National Cancer Center Hospital East, Kashiwa, Japan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45B9A-F982-0706-870E-6CA9075E89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Tanios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Bekaii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-Saab, Erika Hamilton, Hidetoshi Hayashi,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Nobumasa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 Mizuno, Bradley J. Monk, Danny Nguyen, Alicia Okines, David M. O’Malley, Paula R.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Pohlmann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, Bhavana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Pothuri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, Martin Reck, Kazuki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Sudo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,               Yu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Sunakawa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Shunji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 Takahashi, Evan Y. Yu, Amanda Drees, Sherry Tan, Thomas E. Stinchcombe</a:t>
            </a:r>
          </a:p>
        </p:txBody>
      </p:sp>
    </p:spTree>
    <p:extLst>
      <p:ext uri="{BB962C8B-B14F-4D97-AF65-F5344CB8AC3E}">
        <p14:creationId xmlns:p14="http://schemas.microsoft.com/office/powerpoint/2010/main" val="68403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AAE56A-DAF6-96FE-0787-DE180154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Response by HER2 Testing Modalities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1A632-5210-2117-77BC-B702961A6A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One patient in the HER2+ urothelial cohort and 3 patients in the HER2-mut mBC cohort were enrolled based on central testing; therefore, no local result is available for these patients.         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ctDNA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circulating tumor DNA; FISH, fluorescent in situ hybridization; HER2, human epidermal growth factor receptor 2; HER2-mut, HER2-mutated; HER2+, HER2-overexpressed/amplified; IHC, immunohistochemistry; mBC, metastatic breast cancer; NGS, next-generation sequencing; NSCLC, non-small cell lung cancer; ORR, objective response rate.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A10AD4-575C-2B79-46DB-605E7F6D1D65}"/>
              </a:ext>
            </a:extLst>
          </p:cNvPr>
          <p:cNvGraphicFramePr>
            <a:graphicFrameLocks noGrp="1"/>
          </p:cNvGraphicFramePr>
          <p:nvPr/>
        </p:nvGraphicFramePr>
        <p:xfrm>
          <a:off x="542827" y="4988301"/>
          <a:ext cx="11153873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513">
                  <a:extLst>
                    <a:ext uri="{9D8B030D-6E8A-4147-A177-3AD203B41FA5}">
                      <a16:colId xmlns:a16="http://schemas.microsoft.com/office/drawing/2014/main" val="4026828729"/>
                    </a:ext>
                  </a:extLst>
                </a:gridCol>
                <a:gridCol w="9374360">
                  <a:extLst>
                    <a:ext uri="{9D8B030D-6E8A-4147-A177-3AD203B41FA5}">
                      <a16:colId xmlns:a16="http://schemas.microsoft.com/office/drawing/2014/main" val="2506545116"/>
                    </a:ext>
                  </a:extLst>
                </a:gridCol>
              </a:tblGrid>
              <a:tr h="27815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HER2+ Cohorts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ORR varies by tumor type and testing modality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Despite lower agreement between local testing and </a:t>
                      </a:r>
                      <a:r>
                        <a:rPr lang="en-US" sz="1400" b="0" kern="0" dirty="0" err="1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ctDNA</a:t>
                      </a:r>
                      <a:r>
                        <a:rPr lang="en-US" sz="1400" b="0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, patients who were HER2+ by </a:t>
                      </a:r>
                      <a:r>
                        <a:rPr lang="en-US" sz="1400" b="0" kern="0" dirty="0" err="1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ctDNA</a:t>
                      </a:r>
                      <a:r>
                        <a:rPr lang="en-US" sz="1400" b="0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 had a similar ORR to those identified by local testing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312226"/>
                  </a:ext>
                </a:extLst>
              </a:tr>
              <a:tr h="23418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HER2-mut Cohorts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High consistency in the response rates across different testing methodologies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748363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96C3B384-BB08-2822-D2AD-350C1F89F9A5}"/>
              </a:ext>
            </a:extLst>
          </p:cNvPr>
          <p:cNvGrpSpPr>
            <a:grpSpLocks noChangeAspect="1"/>
          </p:cNvGrpSpPr>
          <p:nvPr/>
        </p:nvGrpSpPr>
        <p:grpSpPr>
          <a:xfrm>
            <a:off x="463348" y="1528932"/>
            <a:ext cx="11365992" cy="3057839"/>
            <a:chOff x="466627" y="1528933"/>
            <a:chExt cx="10857360" cy="2921000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9C6473DE-3190-9E22-34F2-05608A450C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6627" y="1528933"/>
              <a:ext cx="6565899" cy="29210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4CB0EEA0-D14D-BCAF-F95A-B93D9E0361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1896" y="1619250"/>
              <a:ext cx="4542091" cy="27354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5171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82BC35D-0294-BC6F-741E-4EE8A16587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7046" y="5331297"/>
            <a:ext cx="1089496" cy="7407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3EC9C0-2467-3988-56AB-FE9B31B68F1F}"/>
              </a:ext>
            </a:extLst>
          </p:cNvPr>
          <p:cNvSpPr txBox="1"/>
          <p:nvPr/>
        </p:nvSpPr>
        <p:spPr>
          <a:xfrm>
            <a:off x="0" y="5371825"/>
            <a:ext cx="10164278" cy="7407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548640" rtlCol="0" anchor="ctr">
            <a:noAutofit/>
          </a:bodyPr>
          <a:lstStyle/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Most common altered genes were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TP53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ERBB2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and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PIK3CA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Responses were observed in patients with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PIK3CA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alterations across multiple tumor types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1E291CD-7CC3-FE87-63C3-5BB543544B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6905723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Only patients with ≥1 altered gene are shown in the figure. Percentages were calculated out of the total number of patients with ≥1 altered gene.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TP53 – potential interference with CHIP-related mutations (not filtered out and distinguished from tumor-derived mutations).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6C6C67">
                  <a:lumMod val="60000"/>
                  <a:lumOff val="4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CNV, copy number variant;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HER2, human epidermal growth factor receptor 2; HER2-mut, HER2-mutated;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HER2+, HER2-overexpressed/amplified;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INDEL, insertion and deletion;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mBC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, metastatic breast cancer; NS-NSCLC,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nonsquamous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non-small cell lung cancer; SNV, single nucleotide variant. 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454BF182-8CC8-FF3C-5E32-CD90BD3E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Most Frequently Occurring Genomic </a:t>
            </a:r>
            <a:r>
              <a:rPr lang="en-US" sz="3000" dirty="0" err="1">
                <a:solidFill>
                  <a:schemeClr val="bg1"/>
                </a:solidFill>
              </a:rPr>
              <a:t>Alterations</a:t>
            </a:r>
            <a:r>
              <a:rPr lang="en-US" sz="3000" baseline="30000" dirty="0" err="1">
                <a:solidFill>
                  <a:schemeClr val="bg1"/>
                </a:solidFill>
              </a:rPr>
              <a:t>a</a:t>
            </a:r>
            <a:endParaRPr lang="en-US" sz="3000" baseline="30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E36892-BC74-CBE4-3FBA-F2B58CF879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99" y="1422712"/>
            <a:ext cx="11224943" cy="358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44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AAE56A-DAF6-96FE-0787-DE180154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810" y="0"/>
            <a:ext cx="9511168" cy="1121790"/>
          </a:xfrm>
        </p:spPr>
        <p:txBody>
          <a:bodyPr>
            <a:normAutofit/>
          </a:bodyPr>
          <a:lstStyle/>
          <a:p>
            <a:r>
              <a:rPr lang="en-US" sz="2800" dirty="0"/>
              <a:t>Response in HER2+ Patients by HER2 Mutation Status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379C4E-728B-3080-0EA0-B75F62565B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7601932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HER2, human epidermal growth factor receptor 2; HER2-mut, HER2-mutated; HER2+, HER2-overexpressed/amplified; NSCLC, non-small cell lung cancer; ORR, objective response rate.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167F80-86B1-01C7-4C7E-0D330F6ECDA1}"/>
              </a:ext>
            </a:extLst>
          </p:cNvPr>
          <p:cNvSpPr txBox="1"/>
          <p:nvPr/>
        </p:nvSpPr>
        <p:spPr>
          <a:xfrm>
            <a:off x="3463201" y="22682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8A430B-6C0C-DDC7-48A7-1E8E41E210C4}"/>
              </a:ext>
            </a:extLst>
          </p:cNvPr>
          <p:cNvSpPr txBox="1"/>
          <p:nvPr/>
        </p:nvSpPr>
        <p:spPr>
          <a:xfrm>
            <a:off x="0" y="5370901"/>
            <a:ext cx="10764252" cy="7162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54864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Presence of a concomitant HER2 mutation in HER2+ tumors may enhance sensitivity to tucatinib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combination with trastuzumab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3FCD56D-A054-DDBA-3A96-DED6BAB3D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953112"/>
              </p:ext>
            </p:extLst>
          </p:nvPr>
        </p:nvGraphicFramePr>
        <p:xfrm>
          <a:off x="1427748" y="1574760"/>
          <a:ext cx="9336504" cy="348292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686845">
                  <a:extLst>
                    <a:ext uri="{9D8B030D-6E8A-4147-A177-3AD203B41FA5}">
                      <a16:colId xmlns:a16="http://schemas.microsoft.com/office/drawing/2014/main" val="2309825075"/>
                    </a:ext>
                  </a:extLst>
                </a:gridCol>
                <a:gridCol w="2170861">
                  <a:extLst>
                    <a:ext uri="{9D8B030D-6E8A-4147-A177-3AD203B41FA5}">
                      <a16:colId xmlns:a16="http://schemas.microsoft.com/office/drawing/2014/main" val="3573244279"/>
                    </a:ext>
                  </a:extLst>
                </a:gridCol>
                <a:gridCol w="2144672">
                  <a:extLst>
                    <a:ext uri="{9D8B030D-6E8A-4147-A177-3AD203B41FA5}">
                      <a16:colId xmlns:a16="http://schemas.microsoft.com/office/drawing/2014/main" val="4238799287"/>
                    </a:ext>
                  </a:extLst>
                </a:gridCol>
                <a:gridCol w="2334126">
                  <a:extLst>
                    <a:ext uri="{9D8B030D-6E8A-4147-A177-3AD203B41FA5}">
                      <a16:colId xmlns:a16="http://schemas.microsoft.com/office/drawing/2014/main" val="295058290"/>
                    </a:ext>
                  </a:extLst>
                </a:gridCol>
              </a:tblGrid>
              <a:tr h="404441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Prevalence 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bg1"/>
                          </a:solidFill>
                        </a:rPr>
                        <a:t>Response (ORR)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685173"/>
                  </a:ext>
                </a:extLst>
              </a:tr>
              <a:tr h="34749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HER2+ Cohort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HER2-mut prevalence in HER2+ patients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(%, n/N)</a:t>
                      </a:r>
                    </a:p>
                  </a:txBody>
                  <a:tcPr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HER2+ with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HER2-mut 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(%, n/N)</a:t>
                      </a:r>
                    </a:p>
                  </a:txBody>
                  <a:tcPr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HER2+ without 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HER2-mut 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(%, n/N)</a:t>
                      </a:r>
                    </a:p>
                  </a:txBody>
                  <a:tcPr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615505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Cervical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42.9% (3/7)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66.7% (2/3)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25.0% (1/4)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72437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Uterine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12.5% (2/16)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50.0% (1/2)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21.1% (3/14)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250211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Biliary tract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36.4% (8/22)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87.5% (7/8)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50.0% (7/14)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287297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Urothelial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11.1% (1/9)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0% (0/1)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25.0% (2/8)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703162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Nonsquamous</a:t>
                      </a:r>
                      <a:r>
                        <a:rPr lang="en-US" sz="1600" b="1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 NSCLC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20.0% (1/5)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0% (0/1)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0% (0/4)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462658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Other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noProof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/>
                        </a:rPr>
                        <a:t>21.4% (3/14)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33.3% (1/3)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18.2% (2/11)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265606"/>
                  </a:ext>
                </a:extLst>
              </a:tr>
              <a:tr h="15502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>
                              <a:lumMod val="25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24.7% (18/73)</a:t>
                      </a:r>
                    </a:p>
                  </a:txBody>
                  <a:tcPr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accent6"/>
                          </a:solidFill>
                        </a:rPr>
                        <a:t>61.1% (11/18)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27.3% (15/55)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858650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F62A7394-5D76-57FC-747D-25E97DE9F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Arial" panose="020B0604020202020204" pitchFamily="34" charset="0"/>
                <a:ea typeface="-apple-system"/>
                <a:cs typeface="+mn-cs"/>
              </a:rPr>
            </a:br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42424"/>
              </a:solidFill>
              <a:effectLst/>
              <a:uLnTx/>
              <a:uFillTx/>
              <a:latin typeface="Arial" panose="020B0604020202020204" pitchFamily="34" charset="0"/>
              <a:ea typeface="-apple-system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Arial" panose="020B0604020202020204" pitchFamily="34" charset="0"/>
                <a:ea typeface="-apple-system"/>
                <a:cs typeface="+mn-cs"/>
              </a:rPr>
            </a:b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6C6C6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990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6F0AD4-FE32-1AB7-61BC-40A2D6C4FB4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97712" y="1403497"/>
            <a:ext cx="11749266" cy="539339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</a:pPr>
            <a:r>
              <a:rPr lang="en-US" sz="2000" dirty="0"/>
              <a:t>The combination of tucatinib and trastuzumab is a well-tolerated chemotherapy-free regimen in patients with HER2-altered solid tumors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1600" dirty="0"/>
              <a:t>No new safety signals were identified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1600" dirty="0"/>
              <a:t>Discontinuations due to TEAEs were uncommon, and no treatment-related TEAEs leading to death were reported</a:t>
            </a:r>
          </a:p>
          <a:p>
            <a:pPr marL="233363" lvl="1" inden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lang="en-US" sz="1600" dirty="0"/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</a:pPr>
            <a:r>
              <a:rPr lang="en-US" sz="2000" dirty="0"/>
              <a:t>There were variable response rates across tumor types, with clinically meaningful activity in HER2+ biliary tract cancer and HER2-mut </a:t>
            </a:r>
            <a:r>
              <a:rPr lang="en-US" sz="2000" dirty="0" err="1"/>
              <a:t>mBC</a:t>
            </a:r>
            <a:r>
              <a:rPr lang="en-US" sz="2000" baseline="30000" dirty="0" err="1"/>
              <a:t>a</a:t>
            </a:r>
            <a:endParaRPr lang="en-US" sz="2000" baseline="30000" dirty="0"/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1600" dirty="0"/>
              <a:t>HER2+ biliary tract cancer: </a:t>
            </a:r>
            <a:r>
              <a:rPr lang="en-US" sz="1600" dirty="0" err="1"/>
              <a:t>cORR</a:t>
            </a:r>
            <a:r>
              <a:rPr lang="en-US" sz="1600" dirty="0"/>
              <a:t> of 46.7%, median DOR of 6.4 months, and median PFS of 5.5 months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1600" dirty="0"/>
              <a:t>HER2-mut </a:t>
            </a:r>
            <a:r>
              <a:rPr lang="en-US" sz="1600" dirty="0" err="1"/>
              <a:t>mBC</a:t>
            </a:r>
            <a:r>
              <a:rPr lang="en-US" sz="1600" baseline="30000" dirty="0" err="1"/>
              <a:t>a</a:t>
            </a:r>
            <a:r>
              <a:rPr lang="en-US" sz="1600" dirty="0"/>
              <a:t>: </a:t>
            </a:r>
            <a:r>
              <a:rPr lang="en-US" sz="1600" dirty="0" err="1"/>
              <a:t>cORR</a:t>
            </a:r>
            <a:r>
              <a:rPr lang="en-US" sz="1600" dirty="0"/>
              <a:t> of 41.9%, median DOR of 12.6 months, and median PFS of 9.5 months</a:t>
            </a:r>
          </a:p>
          <a:p>
            <a:pPr marL="233363" lvl="1" inden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lang="en-US" sz="1600" dirty="0"/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</a:pPr>
            <a:r>
              <a:rPr lang="en-US" sz="2000" dirty="0"/>
              <a:t>Different HER2 testing modalities can be used to identify HER2+ or HER2-mut patients across tumor types who may benefit from treatment with tucatinib and trastuzumab</a:t>
            </a:r>
          </a:p>
          <a:p>
            <a:pPr lvl="1">
              <a:spcBef>
                <a:spcPts val="900"/>
              </a:spcBef>
            </a:pPr>
            <a:r>
              <a:rPr lang="en-US" sz="1600" dirty="0"/>
              <a:t>Exploratory biomarker findings are limited by small sample size in each cohort, and further investigation is needed</a:t>
            </a:r>
            <a:r>
              <a:rPr lang="en-US" sz="2000" dirty="0"/>
              <a:t>​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EABBAA-D8E4-9CDA-F3F9-D0E666AAF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Conclusions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2879E-5F13-CB4D-B31D-02C5552ADF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Patients in the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mBC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cohort who had hormone receptor-positive disease also received fulvestrant. </a:t>
            </a: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cORR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confirmed objective response rate; DOR, duration of response; HER2, human epidermal growth factor receptor 2; HER2-mut, HER2-mutated; HER2+, HER2-overexpressed/amplified;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mBC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metastatic breast cancer; PFS, progression-free survival; TEAE, treatment-emergent adverse event.</a:t>
            </a:r>
          </a:p>
        </p:txBody>
      </p:sp>
    </p:spTree>
    <p:extLst>
      <p:ext uri="{BB962C8B-B14F-4D97-AF65-F5344CB8AC3E}">
        <p14:creationId xmlns:p14="http://schemas.microsoft.com/office/powerpoint/2010/main" val="918727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50DCF0-9BC7-6B0C-8A45-BF43B4E5F3B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authors thank the patients who participated in this study, their families, and the investigators and 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staff at SGNTUC-019 clinical sites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This study was sponsored by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Seagen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Inc. (Bothell, WA, USA), which was acquired by Pfizer Inc. 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(New York, NY, USA) in December 2023, in collaboration with Merck Sharp &amp; Dohme LLC, a subsidiary 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Merck &amp; Co., Inc. (Rahway, NJ, USA)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Medical writing and editorial support were provided by Diana Avery, PhD, of Oxford PharmaGenesis Inc. and were funded by Pfizer Inc.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4FFE9C-C6E3-FFF7-3CB7-97D5D374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45215-1A78-B999-1A75-1A5E042183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44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43A7DEC-9897-1B89-5206-9D4A5A819FA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>
                <a:effectLst/>
                <a:ea typeface="Calibri" panose="020F0502020204030204" pitchFamily="34" charset="0"/>
              </a:rPr>
              <a:t>Yoshiaki Nakamura</a:t>
            </a:r>
            <a:r>
              <a:rPr lang="en-US" sz="1800">
                <a:effectLst/>
                <a:ea typeface="Calibri" panose="020F0502020204030204" pitchFamily="34" charset="0"/>
              </a:rPr>
              <a:t>: Advisory role for Guardant Health Pte Ltd., </a:t>
            </a:r>
            <a:r>
              <a:rPr lang="en-US" sz="1800" err="1">
                <a:effectLst/>
                <a:ea typeface="Calibri" panose="020F0502020204030204" pitchFamily="34" charset="0"/>
              </a:rPr>
              <a:t>Natera</a:t>
            </a:r>
            <a:r>
              <a:rPr lang="en-US" sz="1800">
                <a:effectLst/>
                <a:ea typeface="Calibri" panose="020F0502020204030204" pitchFamily="34" charset="0"/>
              </a:rPr>
              <a:t>, Inc., Roche Ltd., </a:t>
            </a:r>
            <a:r>
              <a:rPr lang="en-US" sz="1800" err="1">
                <a:effectLst/>
                <a:ea typeface="Calibri" panose="020F0502020204030204" pitchFamily="34" charset="0"/>
              </a:rPr>
              <a:t>Seagen</a:t>
            </a:r>
            <a:r>
              <a:rPr lang="en-US" sz="1800">
                <a:effectLst/>
                <a:ea typeface="Calibri" panose="020F0502020204030204" pitchFamily="34" charset="0"/>
              </a:rPr>
              <a:t>, Inc., </a:t>
            </a:r>
            <a:r>
              <a:rPr lang="en-US" sz="1800" err="1">
                <a:effectLst/>
                <a:ea typeface="Calibri" panose="020F0502020204030204" pitchFamily="34" charset="0"/>
              </a:rPr>
              <a:t>Premo</a:t>
            </a:r>
            <a:r>
              <a:rPr lang="en-US" sz="1800">
                <a:effectLst/>
                <a:ea typeface="Calibri" panose="020F0502020204030204" pitchFamily="34" charset="0"/>
              </a:rPr>
              <a:t> Partners, Inc., Daiichi Sankyo Co., Ltd., Takeda Pharmaceutical Co., Ltd., Exact Sciences Corporation, and Gilead Sciences, Inc.; speakers’ bureau for Guardant Health Pte Ltd., MSD K.K., Eisai Co., Ltd., </a:t>
            </a:r>
            <a:r>
              <a:rPr lang="en-US" sz="1800" err="1">
                <a:effectLst/>
                <a:ea typeface="Calibri" panose="020F0502020204030204" pitchFamily="34" charset="0"/>
              </a:rPr>
              <a:t>Zeria</a:t>
            </a:r>
            <a:r>
              <a:rPr lang="en-US" sz="1800">
                <a:effectLst/>
                <a:ea typeface="Calibri" panose="020F0502020204030204" pitchFamily="34" charset="0"/>
              </a:rPr>
              <a:t> Pharmaceutical Co., Ltd., </a:t>
            </a:r>
            <a:r>
              <a:rPr lang="en-US" sz="1800" err="1">
                <a:effectLst/>
                <a:ea typeface="Calibri" panose="020F0502020204030204" pitchFamily="34" charset="0"/>
              </a:rPr>
              <a:t>Miyarisan</a:t>
            </a:r>
            <a:r>
              <a:rPr lang="en-US" sz="1800">
                <a:effectLst/>
                <a:ea typeface="Calibri" panose="020F0502020204030204" pitchFamily="34" charset="0"/>
              </a:rPr>
              <a:t> Pharmaceutical Co., Ltd., Merck Biopharma Co., Ltd., </a:t>
            </a:r>
            <a:r>
              <a:rPr lang="en-US" sz="1800" err="1">
                <a:effectLst/>
                <a:ea typeface="Calibri" panose="020F0502020204030204" pitchFamily="34" charset="0"/>
              </a:rPr>
              <a:t>CareNet</a:t>
            </a:r>
            <a:r>
              <a:rPr lang="en-US" sz="1800">
                <a:effectLst/>
                <a:ea typeface="Calibri" panose="020F0502020204030204" pitchFamily="34" charset="0"/>
              </a:rPr>
              <a:t>, Inc., Hisamitsu Pharmaceutical Co., Inc., Taiho Pharmaceutical Co., Ltd., Daiichi Sankyo Co., Ltd., Chugai Pharmaceutical Co., Ltd., Becton, Dickinson and Company, and Guardant Health Japan Corp; research funding from </a:t>
            </a:r>
            <a:r>
              <a:rPr lang="en-US" sz="1800" err="1">
                <a:effectLst/>
                <a:ea typeface="Calibri" panose="020F0502020204030204" pitchFamily="34" charset="0"/>
              </a:rPr>
              <a:t>Seagen</a:t>
            </a:r>
            <a:r>
              <a:rPr lang="en-US" sz="1800">
                <a:effectLst/>
                <a:ea typeface="Calibri" panose="020F0502020204030204" pitchFamily="34" charset="0"/>
              </a:rPr>
              <a:t>, Inc. (Inst), </a:t>
            </a:r>
            <a:r>
              <a:rPr lang="en-US" sz="1800" err="1">
                <a:effectLst/>
                <a:ea typeface="Calibri" panose="020F0502020204030204" pitchFamily="34" charset="0"/>
              </a:rPr>
              <a:t>Genomedia</a:t>
            </a:r>
            <a:r>
              <a:rPr lang="en-US" sz="1800">
                <a:effectLst/>
                <a:ea typeface="Calibri" panose="020F0502020204030204" pitchFamily="34" charset="0"/>
              </a:rPr>
              <a:t> Inc. (Inst), Guardant Health AMEA, Inc. (Inst), Guardant Health, Inc. (Inst), Tempus Labs, Inc. (Inst), Roche Diagnostics K.K. (Inst), Daiichi Sankyo Co., Ltd. (Inst), and Chugai Pharmaceutical Co., Ltd. (Inst).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/>
          </a:p>
          <a:p>
            <a:pPr marL="0" indent="0">
              <a:lnSpc>
                <a:spcPct val="100000"/>
              </a:lnSpc>
              <a:buNone/>
            </a:pPr>
            <a:r>
              <a:rPr lang="en-US" sz="1800">
                <a:cs typeface="Arial" panose="020B0604020202020204" pitchFamily="34" charset="0"/>
              </a:rPr>
              <a:t>This study was sponsored by </a:t>
            </a:r>
            <a:r>
              <a:rPr lang="en-US" sz="1800" err="1">
                <a:cs typeface="Arial" panose="020B0604020202020204" pitchFamily="34" charset="0"/>
              </a:rPr>
              <a:t>Seagen</a:t>
            </a:r>
            <a:r>
              <a:rPr lang="en-US" sz="1800">
                <a:cs typeface="Arial" panose="020B0604020202020204" pitchFamily="34" charset="0"/>
              </a:rPr>
              <a:t> Inc. (Bothell, WA, USA), which was acquired by Pfizer Inc. (New York, NY, USA) in December 2023, in collaboration with Merck Sharp &amp; Dohme LLC, a subsidiary of Merck &amp; Co., Inc. (Rahway, NJ, USA).</a:t>
            </a:r>
            <a:endParaRPr lang="en-US" sz="180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60E822B7-3F9F-0F02-59DB-0BD0EA08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Disclosures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3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1088D9-69C9-DDBB-B595-F19B8CA3B0C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Tucatinib is a highly selective HER2-directed tyrosine kinase inhibitor</a:t>
            </a:r>
            <a:r>
              <a:rPr lang="en-US" baseline="30000"/>
              <a:t>1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/>
              <a:t>Tucatinib-containing regimens are currently approved to treat HER2+ </a:t>
            </a:r>
            <a:r>
              <a:rPr lang="en-US" err="1"/>
              <a:t>mBC</a:t>
            </a:r>
            <a:r>
              <a:rPr lang="en-US"/>
              <a:t> and mCRC</a:t>
            </a:r>
            <a:r>
              <a:rPr lang="en-US" baseline="30000"/>
              <a:t>2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/>
              <a:t>Tucatinib + trastuzumab + capecitabine: previously treated, HER2+ locally advanced or mBC</a:t>
            </a:r>
            <a:r>
              <a:rPr lang="en-US" sz="1600" baseline="30000"/>
              <a:t>2,3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/>
              <a:t>Tucatinib + trastuzumab: previously treated, HER2+ unresectable or mCRC</a:t>
            </a:r>
            <a:r>
              <a:rPr lang="en-US" sz="1600" baseline="30000"/>
              <a:t>2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Actionable HER2 alterations (overexpression/amplification or mutations) also occur in various other solid tumor types</a:t>
            </a:r>
            <a:r>
              <a:rPr lang="en-US" baseline="30000"/>
              <a:t>4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Here, we report results from all cohorts of a phase 2 basket study evaluating tucatinib in combination with </a:t>
            </a:r>
            <a:r>
              <a:rPr lang="en-US" err="1"/>
              <a:t>trastuzumab</a:t>
            </a:r>
            <a:r>
              <a:rPr lang="en-US" baseline="30000" err="1"/>
              <a:t>a</a:t>
            </a:r>
            <a:r>
              <a:rPr lang="en-US"/>
              <a:t> in patients with HER2-altered solid tumors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901347-BAE5-C285-4D42-7F89A971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Background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46017-D34E-06C5-8EFA-9304F14DF1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Patients in the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mBC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cohort who had hormone receptor-positive disease also received fulvestrant.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HER2, human epidermal growth factor receptor 2; HER2+, HER2-overexpressed/amplified;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mBC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metastatic breast cancer; mCRC, metastatic colorectal cancer.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Kulukian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A, et al.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Mol Cancer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Ther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2020;19(4):976-987. 2. U.S. Food and Drug Administration. </a:t>
            </a:r>
            <a:r>
              <a:rPr lang="en-US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UKYSA (tucatinib). Prescribing Information. </a:t>
            </a:r>
            <a:r>
              <a:rPr lang="en-US" sz="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Seagen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Inc., 2023. Accessed: Sept 10, 2024. 3. European Medicines Agency. </a:t>
            </a:r>
            <a:r>
              <a:rPr lang="en-US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UKYSA (tucatinib). EPAR - Product Information. Accessed: Sept 10, 2024.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 Yoon J, et al.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 Rev Clin Oncol.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2024;21(9):675-700. 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73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DBEB8A-FE79-2D05-049C-F11B1C596B6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SGNTUC-019 (NCT04579380) is an open-label phase 2 basket study evaluating antitumor activity and safety of tucatinib with </a:t>
            </a:r>
            <a:r>
              <a:rPr lang="en-US" sz="1800" err="1">
                <a:latin typeface="Arial" panose="020B0604020202020204" pitchFamily="34" charset="0"/>
                <a:cs typeface="Arial" panose="020B0604020202020204" pitchFamily="34" charset="0"/>
              </a:rPr>
              <a:t>trastuzumab</a:t>
            </a:r>
            <a:r>
              <a:rPr lang="en-US" sz="1800" baseline="30000" err="1"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 in patients with HER2-altered solid tumors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C08E4F-5E56-7B42-6261-7913932E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Study Design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DF787-42AD-C61D-7F14-ADC3D845EA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7484642" cy="365125"/>
          </a:xfrm>
        </p:spPr>
        <p:txBody>
          <a:bodyPr/>
          <a:lstStyle/>
          <a:p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Tucatinib dose: 300 mg PO BID; trastuzumab dose: 6 mg/kg IV Q3W (loading dose of 8 mg/kg C1D1); each treatment cycle is 21 days. 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Patients in the breast cancer cohort who had hormone receptor-positive disease also received fulvestrant 500 mg IM Q4W starting from C1D1 (and once on C1D15). 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Except for patients with uterine serous carcinoma or HER2-mutated gastroesophageal cancer without HER2-overexpression or amplification.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BID, twice daily; C1D1, Day 1 of Cycle 1; C1D15, Day 15 of Cycle 1; DCR, disease control rate; DOR, duration of response; HER2, human epidermal growth factor receptor 2; IHC, immunohistochemistry; IM, intramuscular; ISH, in situ hybridization; IV, intravenous; NGS, next-generation sequencing; NSCLC, non-small cell lung cancer; ORR, objective response rate; OS, overall survival; PFS, progression-free survival; PO, orally; Q3W, every 3 weeks; Q4W, every 4 weeks; RECIST, Response Evaluation Criteria in Solid Tumors.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5B820-F5B4-0B36-CC32-2DAF117E1022}"/>
              </a:ext>
            </a:extLst>
          </p:cNvPr>
          <p:cNvSpPr txBox="1"/>
          <p:nvPr/>
        </p:nvSpPr>
        <p:spPr>
          <a:xfrm>
            <a:off x="9171717" y="2288597"/>
            <a:ext cx="2524983" cy="3522820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algn="ctr"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685732">
              <a:defRPr/>
            </a:pPr>
            <a:r>
              <a:rPr lang="en-US" sz="1800" b="1" kern="0">
                <a:solidFill>
                  <a:schemeClr val="bg1"/>
                </a:solidFill>
                <a:latin typeface="Arial"/>
              </a:rPr>
              <a:t>Outcomes</a:t>
            </a:r>
            <a:endParaRPr lang="en-US" sz="1800" b="1" u="sng" kern="0">
              <a:solidFill>
                <a:schemeClr val="bg1"/>
              </a:solidFill>
              <a:latin typeface="Arial"/>
            </a:endParaRPr>
          </a:p>
          <a:p>
            <a:pPr defTabSz="685732">
              <a:defRPr/>
            </a:pPr>
            <a:endParaRPr lang="en-US" sz="1800" u="sng" kern="0">
              <a:solidFill>
                <a:schemeClr val="bg1"/>
              </a:solidFill>
              <a:latin typeface="Arial"/>
            </a:endParaRPr>
          </a:p>
          <a:p>
            <a:pPr defTabSz="685732">
              <a:defRPr/>
            </a:pPr>
            <a:r>
              <a:rPr lang="en-US" sz="1800" u="sng" kern="0">
                <a:solidFill>
                  <a:schemeClr val="bg1"/>
                </a:solidFill>
                <a:latin typeface="Arial"/>
              </a:rPr>
              <a:t>Primary endpoint</a:t>
            </a:r>
            <a:r>
              <a:rPr lang="en-US" sz="1800" u="sng" kern="0">
                <a:solidFill>
                  <a:schemeClr val="bg1"/>
                </a:solidFill>
                <a:latin typeface="Arial"/>
                <a:cs typeface="Arial"/>
              </a:rPr>
              <a:t>: </a:t>
            </a:r>
          </a:p>
          <a:p>
            <a:pPr defTabSz="685732">
              <a:defRPr/>
            </a:pPr>
            <a:r>
              <a:rPr lang="en-US" sz="1800" kern="0">
                <a:solidFill>
                  <a:schemeClr val="bg1"/>
                </a:solidFill>
                <a:latin typeface="Arial"/>
              </a:rPr>
              <a:t>Confirmed ORR per RECIST v1.1 by investigator</a:t>
            </a:r>
            <a:endParaRPr lang="en-US" sz="1800" kern="0">
              <a:solidFill>
                <a:schemeClr val="bg1"/>
              </a:solidFill>
              <a:latin typeface="Arial"/>
              <a:cs typeface="Arial"/>
            </a:endParaRPr>
          </a:p>
          <a:p>
            <a:pPr defTabSz="685732">
              <a:defRPr/>
            </a:pPr>
            <a:endParaRPr lang="en-US" sz="1800" kern="0">
              <a:solidFill>
                <a:schemeClr val="bg1"/>
              </a:solidFill>
              <a:latin typeface="Arial"/>
              <a:cs typeface="Arial"/>
            </a:endParaRPr>
          </a:p>
          <a:p>
            <a:pPr defTabSz="685732">
              <a:defRPr/>
            </a:pPr>
            <a:r>
              <a:rPr lang="en-US" sz="1800" u="sng" kern="0">
                <a:solidFill>
                  <a:schemeClr val="bg1"/>
                </a:solidFill>
                <a:latin typeface="Arial"/>
              </a:rPr>
              <a:t>Secondary endpoints</a:t>
            </a:r>
            <a:r>
              <a:rPr lang="en-US" sz="1800" u="sng" kern="0">
                <a:solidFill>
                  <a:schemeClr val="bg1"/>
                </a:solidFill>
                <a:latin typeface="Arial"/>
                <a:cs typeface="Arial"/>
              </a:rPr>
              <a:t>: </a:t>
            </a:r>
          </a:p>
          <a:p>
            <a:pPr defTabSz="685732">
              <a:defRPr/>
            </a:pPr>
            <a:r>
              <a:rPr lang="en-US" sz="1800" kern="0">
                <a:solidFill>
                  <a:schemeClr val="bg1"/>
                </a:solidFill>
                <a:latin typeface="Arial"/>
              </a:rPr>
              <a:t>Safety, DCR, DOR, PFS, and OS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4D86A65-FC2E-EE1A-93CB-A9FEE448597E}"/>
              </a:ext>
            </a:extLst>
          </p:cNvPr>
          <p:cNvGrpSpPr/>
          <p:nvPr/>
        </p:nvGrpSpPr>
        <p:grpSpPr>
          <a:xfrm>
            <a:off x="4294715" y="2288597"/>
            <a:ext cx="4711185" cy="3522638"/>
            <a:chOff x="4332323" y="2298536"/>
            <a:chExt cx="4711185" cy="352263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F850C6F-4AA5-BC86-114E-1304FA72F126}"/>
                </a:ext>
              </a:extLst>
            </p:cNvPr>
            <p:cNvSpPr txBox="1"/>
            <p:nvPr/>
          </p:nvSpPr>
          <p:spPr>
            <a:xfrm>
              <a:off x="4332323" y="5089270"/>
              <a:ext cx="4708645" cy="321625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8: </a:t>
              </a:r>
              <a:r>
                <a:rPr lang="en-US" sz="1200" b="0" kern="0">
                  <a:solidFill>
                    <a:schemeClr val="tx1"/>
                  </a:solidFill>
                </a:rPr>
                <a:t>Breast (mutation)</a:t>
              </a:r>
              <a:r>
                <a:rPr lang="en-US" sz="1200" b="0" kern="0" baseline="30000">
                  <a:solidFill>
                    <a:schemeClr val="tx1"/>
                  </a:solidFill>
                </a:rPr>
                <a:t>b</a:t>
              </a:r>
              <a:endParaRPr lang="en-US" sz="1200" b="0" kern="0" baseline="3000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6358E34-63E4-AC36-91E9-3B96043C7D65}"/>
                </a:ext>
              </a:extLst>
            </p:cNvPr>
            <p:cNvSpPr txBox="1"/>
            <p:nvPr/>
          </p:nvSpPr>
          <p:spPr>
            <a:xfrm>
              <a:off x="4332323" y="3066744"/>
              <a:ext cx="4708645" cy="300349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  <a:cs typeface="Arial"/>
                </a:rPr>
                <a:t>Cohort 3: </a:t>
              </a:r>
              <a:r>
                <a:rPr lang="en-US" sz="1200" b="0" kern="0">
                  <a:solidFill>
                    <a:schemeClr val="tx1"/>
                  </a:solidFill>
                  <a:cs typeface="Arial"/>
                </a:rPr>
                <a:t>Biliary tract </a:t>
              </a:r>
              <a:r>
                <a:rPr lang="en-US" sz="1200" b="0" kern="0">
                  <a:solidFill>
                    <a:schemeClr val="tx1"/>
                  </a:solidFill>
                </a:rPr>
                <a:t>(overexpression or amplification)</a:t>
              </a:r>
              <a:endParaRPr lang="en-US" sz="1200" b="0" kern="0" baseline="3000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A8FADFC-0D5E-A200-F297-C779AA7B195B}"/>
                </a:ext>
              </a:extLst>
            </p:cNvPr>
            <p:cNvSpPr txBox="1"/>
            <p:nvPr/>
          </p:nvSpPr>
          <p:spPr>
            <a:xfrm>
              <a:off x="4332323" y="3464987"/>
              <a:ext cx="4708645" cy="291114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4: </a:t>
              </a:r>
              <a:r>
                <a:rPr lang="en-US" sz="1200" b="0" kern="0">
                  <a:solidFill>
                    <a:schemeClr val="tx1"/>
                  </a:solidFill>
                </a:rPr>
                <a:t>Urothelial (overexpression or amplification)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23AC341-A8E0-FC7C-B8FE-44965EF988C2}"/>
                </a:ext>
              </a:extLst>
            </p:cNvPr>
            <p:cNvSpPr txBox="1"/>
            <p:nvPr/>
          </p:nvSpPr>
          <p:spPr>
            <a:xfrm>
              <a:off x="4332323" y="3853995"/>
              <a:ext cx="4708645" cy="309685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5: </a:t>
              </a:r>
              <a:r>
                <a:rPr lang="en-US" sz="1200" b="0" kern="0">
                  <a:solidFill>
                    <a:schemeClr val="tx1"/>
                  </a:solidFill>
                </a:rPr>
                <a:t>Nonsquamous NSCLC (overexpression or amplification)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82D2E03-17AB-90EC-3FB3-D0717891CF27}"/>
                </a:ext>
              </a:extLst>
            </p:cNvPr>
            <p:cNvSpPr txBox="1"/>
            <p:nvPr/>
          </p:nvSpPr>
          <p:spPr>
            <a:xfrm>
              <a:off x="4332323" y="2675186"/>
              <a:ext cx="4708645" cy="293665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2: </a:t>
              </a:r>
              <a:r>
                <a:rPr lang="en-US" sz="1200" b="0" kern="0">
                  <a:solidFill>
                    <a:schemeClr val="tx1"/>
                  </a:solidFill>
                </a:rPr>
                <a:t>Uterine (overexpression or amplification)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9DC0604-40AE-705D-B8A3-EA2E8F30F381}"/>
                </a:ext>
              </a:extLst>
            </p:cNvPr>
            <p:cNvSpPr txBox="1"/>
            <p:nvPr/>
          </p:nvSpPr>
          <p:spPr>
            <a:xfrm>
              <a:off x="4332323" y="4261574"/>
              <a:ext cx="4711185" cy="312388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6: </a:t>
              </a:r>
              <a:r>
                <a:rPr lang="en-US" sz="1200" b="0" kern="0">
                  <a:solidFill>
                    <a:schemeClr val="tx1"/>
                  </a:solidFill>
                </a:rPr>
                <a:t>Other solid tumors (overexpression or amplification)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E9B8BB7-3C79-FE85-7AD7-C7511EC6E515}"/>
                </a:ext>
              </a:extLst>
            </p:cNvPr>
            <p:cNvSpPr txBox="1"/>
            <p:nvPr/>
          </p:nvSpPr>
          <p:spPr>
            <a:xfrm>
              <a:off x="4332323" y="2298536"/>
              <a:ext cx="4708645" cy="278757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1: </a:t>
              </a:r>
              <a:r>
                <a:rPr lang="en-US" sz="1200" b="0" kern="0">
                  <a:solidFill>
                    <a:schemeClr val="tx1"/>
                  </a:solidFill>
                </a:rPr>
                <a:t>Cervical (overexpression or amplification)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3AA5BC9-090B-590D-8284-57CD6AE5EE1F}"/>
                </a:ext>
              </a:extLst>
            </p:cNvPr>
            <p:cNvSpPr txBox="1"/>
            <p:nvPr/>
          </p:nvSpPr>
          <p:spPr>
            <a:xfrm>
              <a:off x="4332323" y="5508787"/>
              <a:ext cx="4708645" cy="312387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9: </a:t>
              </a:r>
              <a:r>
                <a:rPr lang="en-US" sz="1200" b="0" kern="0">
                  <a:solidFill>
                    <a:schemeClr val="tx1"/>
                  </a:solidFill>
                </a:rPr>
                <a:t>Other solid tumors (mutation)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DE9622F-A253-AD7D-30D6-1D255C3D02AE}"/>
                </a:ext>
              </a:extLst>
            </p:cNvPr>
            <p:cNvSpPr txBox="1"/>
            <p:nvPr/>
          </p:nvSpPr>
          <p:spPr>
            <a:xfrm>
              <a:off x="4332323" y="4671856"/>
              <a:ext cx="4711183" cy="31952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marR="0" lvl="0" indent="0" algn="ctr" defTabSz="685800" fontAlgn="auto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 kumimoji="0" sz="105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732">
                <a:spcAft>
                  <a:spcPts val="0"/>
                </a:spcAft>
                <a:defRPr/>
              </a:pPr>
              <a:r>
                <a:rPr lang="en-US" sz="1200" kern="0">
                  <a:solidFill>
                    <a:schemeClr val="tx1"/>
                  </a:solidFill>
                </a:rPr>
                <a:t>Cohort 7: </a:t>
              </a:r>
              <a:r>
                <a:rPr lang="en-US" sz="1200" b="0" kern="0">
                  <a:solidFill>
                    <a:schemeClr val="tx1"/>
                  </a:solidFill>
                </a:rPr>
                <a:t>Nonsquamous NSCLC (mutation)</a:t>
              </a:r>
              <a:endParaRPr lang="en-US" sz="1200" b="0" kern="0">
                <a:solidFill>
                  <a:schemeClr val="tx1"/>
                </a:solidFill>
                <a:cs typeface="Arial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D92EB5-076C-2E7F-E70D-8416D248C3DC}"/>
              </a:ext>
            </a:extLst>
          </p:cNvPr>
          <p:cNvGrpSpPr/>
          <p:nvPr/>
        </p:nvGrpSpPr>
        <p:grpSpPr>
          <a:xfrm>
            <a:off x="534794" y="2288597"/>
            <a:ext cx="3594105" cy="3522638"/>
            <a:chOff x="466869" y="2298536"/>
            <a:chExt cx="3594105" cy="3522638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A75473C-E6F2-B0F6-42D4-CAF287972DE8}"/>
                </a:ext>
              </a:extLst>
            </p:cNvPr>
            <p:cNvSpPr txBox="1"/>
            <p:nvPr/>
          </p:nvSpPr>
          <p:spPr>
            <a:xfrm>
              <a:off x="466869" y="2298536"/>
              <a:ext cx="3320647" cy="3522638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>
              <a:defPPr>
                <a:defRPr lang="en-US"/>
              </a:defPPr>
              <a:lvl1pPr algn="ctr">
                <a:defRPr sz="20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732">
                <a:lnSpc>
                  <a:spcPct val="95000"/>
                </a:lnSpc>
                <a:spcBef>
                  <a:spcPts val="300"/>
                </a:spcBef>
                <a:spcAft>
                  <a:spcPts val="1200"/>
                </a:spcAft>
                <a:defRPr/>
              </a:pPr>
              <a:r>
                <a:rPr lang="en-US" sz="1800" b="1" ker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Key eligibility criteria</a:t>
              </a:r>
              <a:endParaRPr lang="en-US" sz="1400" b="1" u="sng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13360" indent="-213360" algn="l" defTabSz="685783">
                <a:lnSpc>
                  <a:spcPct val="95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HER2 overexpression (IHC), </a:t>
              </a:r>
              <a:b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amplification (ISH or NGS), or mutation (NGS) per local or central testing </a:t>
              </a:r>
            </a:p>
            <a:p>
              <a:pPr marL="213360" indent="-213360" algn="l" defTabSz="685783">
                <a:lnSpc>
                  <a:spcPct val="95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Locally advanced unresectable or metastatic solid tumor</a:t>
              </a:r>
            </a:p>
            <a:p>
              <a:pPr marL="213360" indent="-213360" algn="l" defTabSz="685783">
                <a:lnSpc>
                  <a:spcPct val="95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Baseline measurable disease</a:t>
              </a:r>
            </a:p>
            <a:p>
              <a:pPr marL="213360" indent="-213360" algn="l" defTabSz="685783">
                <a:lnSpc>
                  <a:spcPct val="95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 treated with ≥1 prior systemic treatment for advanced disease</a:t>
              </a:r>
            </a:p>
            <a:p>
              <a:pPr marL="213360" indent="-213360" algn="l" defTabSz="685783">
                <a:lnSpc>
                  <a:spcPct val="95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 prior HER2-directed </a:t>
              </a:r>
              <a:r>
                <a:rPr lang="en-US" sz="160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therapy</a:t>
              </a:r>
              <a:r>
                <a:rPr lang="en-US" sz="1600" baseline="3000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US" sz="1600" baseline="30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3DED5E0-9A8D-A194-2DF3-ADDB8804ECF4}"/>
                </a:ext>
              </a:extLst>
            </p:cNvPr>
            <p:cNvCxnSpPr>
              <a:cxnSpLocks/>
            </p:cNvCxnSpPr>
            <p:nvPr/>
          </p:nvCxnSpPr>
          <p:spPr>
            <a:xfrm>
              <a:off x="3684066" y="4059855"/>
              <a:ext cx="376908" cy="0"/>
            </a:xfrm>
            <a:prstGeom prst="straightConnector1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03812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D4DB24-C375-1275-E26E-8F93E52B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Efficacy Per Investigator Assessment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EFDC8-ED28-3FA1-0A67-A10BFD6A98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7468112" cy="365125"/>
          </a:xfrm>
        </p:spPr>
        <p:txBody>
          <a:bodyPr/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 cutoff: November 1, 2023.</a:t>
            </a:r>
          </a:p>
          <a:p>
            <a:r>
              <a:rPr lang="en-US" sz="800" spc="-10" baseline="30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Unless indicated otherwise, data are reported for the response-evaluable population (n=212). </a:t>
            </a:r>
            <a:r>
              <a:rPr lang="en-US" sz="800" spc="-10" baseline="30000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Patients in the mBC cohort who had hormone receptor-positive disease also received fulvestrant. </a:t>
            </a:r>
            <a:r>
              <a:rPr lang="en-US" sz="800" spc="-10" baseline="30000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PFS data are reported for the full analysis set (n=217).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confidence interval;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cORR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confirmed objective response rate; DCR, disease control rate; DOR, duration of response; HER2, human epidermal growth factor receptor 2; HER2+, HER2-overexpressed/amplified; HER2-mut, HER2-mutated; mBC, metastatic breast cancer; NA, not applicable; NE, not estimable; NR, not reached; NSCLC, non-small cell lung cancer; PFS, progression-free survival. </a:t>
            </a:r>
          </a:p>
        </p:txBody>
      </p:sp>
      <p:graphicFrame>
        <p:nvGraphicFramePr>
          <p:cNvPr id="5" name="Content Placeholder 9">
            <a:extLst>
              <a:ext uri="{FF2B5EF4-FFF2-40B4-BE49-F238E27FC236}">
                <a16:creationId xmlns:a16="http://schemas.microsoft.com/office/drawing/2014/main" id="{5FBB35FB-C587-6713-D881-138ED232BF79}"/>
              </a:ext>
            </a:extLst>
          </p:cNvPr>
          <p:cNvGraphicFramePr>
            <a:graphicFrameLocks/>
          </p:cNvGraphicFramePr>
          <p:nvPr/>
        </p:nvGraphicFramePr>
        <p:xfrm>
          <a:off x="542827" y="1366414"/>
          <a:ext cx="11153876" cy="3664222"/>
        </p:xfrm>
        <a:graphic>
          <a:graphicData uri="http://schemas.openxmlformats.org/drawingml/2006/table">
            <a:tbl>
              <a:tblPr firstRow="1" firstCol="1">
                <a:tableStyleId>{6E25E649-3F16-4E02-A733-19D2CDBF48F0}</a:tableStyleId>
              </a:tblPr>
              <a:tblGrid>
                <a:gridCol w="1121050">
                  <a:extLst>
                    <a:ext uri="{9D8B030D-6E8A-4147-A177-3AD203B41FA5}">
                      <a16:colId xmlns:a16="http://schemas.microsoft.com/office/drawing/2014/main" val="4013916243"/>
                    </a:ext>
                  </a:extLst>
                </a:gridCol>
                <a:gridCol w="1114759">
                  <a:extLst>
                    <a:ext uri="{9D8B030D-6E8A-4147-A177-3AD203B41FA5}">
                      <a16:colId xmlns:a16="http://schemas.microsoft.com/office/drawing/2014/main" val="220722335"/>
                    </a:ext>
                  </a:extLst>
                </a:gridCol>
                <a:gridCol w="1114759">
                  <a:extLst>
                    <a:ext uri="{9D8B030D-6E8A-4147-A177-3AD203B41FA5}">
                      <a16:colId xmlns:a16="http://schemas.microsoft.com/office/drawing/2014/main" val="1345789491"/>
                    </a:ext>
                  </a:extLst>
                </a:gridCol>
                <a:gridCol w="1114759">
                  <a:extLst>
                    <a:ext uri="{9D8B030D-6E8A-4147-A177-3AD203B41FA5}">
                      <a16:colId xmlns:a16="http://schemas.microsoft.com/office/drawing/2014/main" val="3029875105"/>
                    </a:ext>
                  </a:extLst>
                </a:gridCol>
                <a:gridCol w="936093">
                  <a:extLst>
                    <a:ext uri="{9D8B030D-6E8A-4147-A177-3AD203B41FA5}">
                      <a16:colId xmlns:a16="http://schemas.microsoft.com/office/drawing/2014/main" val="548719569"/>
                    </a:ext>
                  </a:extLst>
                </a:gridCol>
                <a:gridCol w="1293422">
                  <a:extLst>
                    <a:ext uri="{9D8B030D-6E8A-4147-A177-3AD203B41FA5}">
                      <a16:colId xmlns:a16="http://schemas.microsoft.com/office/drawing/2014/main" val="3374790379"/>
                    </a:ext>
                  </a:extLst>
                </a:gridCol>
                <a:gridCol w="1114759">
                  <a:extLst>
                    <a:ext uri="{9D8B030D-6E8A-4147-A177-3AD203B41FA5}">
                      <a16:colId xmlns:a16="http://schemas.microsoft.com/office/drawing/2014/main" val="73381319"/>
                    </a:ext>
                  </a:extLst>
                </a:gridCol>
                <a:gridCol w="1294676">
                  <a:extLst>
                    <a:ext uri="{9D8B030D-6E8A-4147-A177-3AD203B41FA5}">
                      <a16:colId xmlns:a16="http://schemas.microsoft.com/office/drawing/2014/main" val="1260103791"/>
                    </a:ext>
                  </a:extLst>
                </a:gridCol>
                <a:gridCol w="934840">
                  <a:extLst>
                    <a:ext uri="{9D8B030D-6E8A-4147-A177-3AD203B41FA5}">
                      <a16:colId xmlns:a16="http://schemas.microsoft.com/office/drawing/2014/main" val="2049687697"/>
                    </a:ext>
                  </a:extLst>
                </a:gridCol>
                <a:gridCol w="1114759">
                  <a:extLst>
                    <a:ext uri="{9D8B030D-6E8A-4147-A177-3AD203B41FA5}">
                      <a16:colId xmlns:a16="http://schemas.microsoft.com/office/drawing/2014/main" val="107676457"/>
                    </a:ext>
                  </a:extLst>
                </a:gridCol>
              </a:tblGrid>
              <a:tr h="351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HER2+ </a:t>
                      </a:r>
                      <a:r>
                        <a:rPr lang="en-US" sz="1200" err="1">
                          <a:effectLst/>
                          <a:latin typeface="+mn-lt"/>
                        </a:rPr>
                        <a:t>Tumors</a:t>
                      </a:r>
                      <a:r>
                        <a:rPr lang="en-US" sz="1200" baseline="30000" err="1">
                          <a:effectLst/>
                          <a:latin typeface="+mn-lt"/>
                        </a:rPr>
                        <a:t>a</a:t>
                      </a:r>
                      <a:endParaRPr lang="en-US" sz="1200" baseline="300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HER2-mut </a:t>
                      </a:r>
                      <a:r>
                        <a:rPr lang="en-US" sz="1200" err="1">
                          <a:effectLst/>
                          <a:latin typeface="+mn-lt"/>
                        </a:rPr>
                        <a:t>Tumors</a:t>
                      </a:r>
                      <a:r>
                        <a:rPr lang="en-US" sz="1200" baseline="30000" err="1">
                          <a:effectLst/>
                          <a:latin typeface="+mn-lt"/>
                        </a:rPr>
                        <a:t>a</a:t>
                      </a:r>
                      <a:endParaRPr lang="en-US" sz="1200" baseline="300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385251"/>
                  </a:ext>
                </a:extLst>
              </a:tr>
              <a:tr h="65403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Cervical (n=11)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Uterine (n=30)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Biliary Tract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(n=30)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Urothelial (n=25)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Nonsquamous</a:t>
                      </a:r>
                      <a:b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NSCLC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(n=12)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Other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(n=31)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Nonsquamous</a:t>
                      </a:r>
                      <a:b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NSCLC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(n=13)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mBC</a:t>
                      </a:r>
                      <a:r>
                        <a:rPr lang="en-US" sz="1200" b="1" baseline="3000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(n=31)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Other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(n=29)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936776"/>
                  </a:ext>
                </a:extLst>
              </a:tr>
              <a:tr h="6077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n-lt"/>
                        </a:rPr>
                        <a:t>cORR</a:t>
                      </a:r>
                      <a:r>
                        <a:rPr lang="en-US" sz="1200">
                          <a:effectLst/>
                          <a:latin typeface="+mn-lt"/>
                        </a:rPr>
                        <a:t>, %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(90% CI) 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27.3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(7.9–56.4)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(4.7–28.0)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46.7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(30.8–63.0)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(1.4–23.1)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8.3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(0.4–33.9)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22.6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(11.1–38.3)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(0–20.6)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41.9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(26.9–58.2)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(2.9–24.6)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3843707"/>
                  </a:ext>
                </a:extLst>
              </a:tr>
              <a:tr h="7216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Median DOR, months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(90% CI)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9.5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(5.8–NE)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(2.8–NE)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6.4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(5.6–9.4)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(NE–NE)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(NE–NE)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(2.7–NE)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12.6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(4.7–NE)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(3.9–NE)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294823"/>
                  </a:ext>
                </a:extLst>
              </a:tr>
              <a:tr h="6077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DCR, %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(90% CI)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81.8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(53.0–96.7)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70.0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(53.5–83.4)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76.7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(60.6–88.5)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(41.7–76.4)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75.0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(47.3–92.8)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67.7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(51.5–81.3)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76.9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(50.5–93.4)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80.6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(65.3–91.2)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51.7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(35.2–68.0)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2675909"/>
                  </a:ext>
                </a:extLst>
              </a:tr>
              <a:tr h="7216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Median </a:t>
                      </a:r>
                      <a:r>
                        <a:rPr lang="en-US" sz="1200" err="1">
                          <a:effectLst/>
                          <a:latin typeface="+mn-lt"/>
                        </a:rPr>
                        <a:t>PFS</a:t>
                      </a:r>
                      <a:r>
                        <a:rPr lang="en-US" sz="1200" baseline="30000" err="1">
                          <a:effectLst/>
                          <a:latin typeface="+mn-lt"/>
                        </a:rPr>
                        <a:t>c</a:t>
                      </a:r>
                      <a:r>
                        <a:rPr lang="en-US" sz="1200">
                          <a:effectLst/>
                          <a:latin typeface="+mn-lt"/>
                        </a:rPr>
                        <a:t>, months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(90% CI)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(2.6–7.0)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(2.6–3.9)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(3.9–8.1)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(1.5–3.0)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(1.4–6.4)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(2.3–5.9)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(2.3–5.7)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(5.4–13.8)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(1.3–2.8)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78918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F8D5129-C668-14BF-3BF7-9980B363AAD9}"/>
              </a:ext>
            </a:extLst>
          </p:cNvPr>
          <p:cNvSpPr txBox="1"/>
          <p:nvPr/>
        </p:nvSpPr>
        <p:spPr>
          <a:xfrm>
            <a:off x="542827" y="5275260"/>
            <a:ext cx="11153876" cy="62666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algn="ctr"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685732">
              <a:defRPr/>
            </a:pPr>
            <a:r>
              <a:rPr lang="en-US" sz="1600" b="1" kern="0" err="1">
                <a:latin typeface="Arial"/>
                <a:cs typeface="Arial"/>
              </a:rPr>
              <a:t>cORR</a:t>
            </a:r>
            <a:r>
              <a:rPr lang="en-US" sz="1600" b="1" kern="0">
                <a:latin typeface="Arial"/>
                <a:cs typeface="Arial"/>
              </a:rPr>
              <a:t> was 22.2% in response-evaluable patients (n=212)</a:t>
            </a:r>
          </a:p>
          <a:p>
            <a:pPr defTabSz="685732">
              <a:defRPr/>
            </a:pPr>
            <a:r>
              <a:rPr lang="en-US" sz="1600" b="1" kern="0">
                <a:latin typeface="Arial"/>
                <a:cs typeface="Arial"/>
              </a:rPr>
              <a:t> </a:t>
            </a:r>
            <a:r>
              <a:rPr lang="en-US" sz="1600" b="1" kern="0" err="1">
                <a:latin typeface="Arial"/>
                <a:cs typeface="Arial"/>
              </a:rPr>
              <a:t>cORR</a:t>
            </a:r>
            <a:r>
              <a:rPr lang="en-US" sz="1600" b="1" kern="0">
                <a:latin typeface="Arial"/>
                <a:cs typeface="Arial"/>
              </a:rPr>
              <a:t> was 22.3% in HER2+ tumors (n=139) and 21.9% in HER2-mut tumors (n=73)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6FBC6C-84BA-2CF8-1ABD-5F77BB47F0A5}"/>
              </a:ext>
            </a:extLst>
          </p:cNvPr>
          <p:cNvSpPr/>
          <p:nvPr/>
        </p:nvSpPr>
        <p:spPr>
          <a:xfrm>
            <a:off x="3886201" y="1704975"/>
            <a:ext cx="1123950" cy="332566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8FA0F0-3ECC-0D99-1FDA-D64AA125F98C}"/>
              </a:ext>
            </a:extLst>
          </p:cNvPr>
          <p:cNvSpPr/>
          <p:nvPr/>
        </p:nvSpPr>
        <p:spPr>
          <a:xfrm>
            <a:off x="9639301" y="1704974"/>
            <a:ext cx="952499" cy="332566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7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60431B-47BD-4B0E-0119-FA06381E1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Safety Summary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A064A-5CA2-BC41-92EB-1ED6400FF5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 cutoff: November 1, 2023.</a:t>
            </a:r>
          </a:p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TEAE, treatment-emergent adverse event. 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55A73-9EE1-BE62-F6CA-602A815C9CFD}"/>
              </a:ext>
            </a:extLst>
          </p:cNvPr>
          <p:cNvSpPr txBox="1">
            <a:spLocks/>
          </p:cNvSpPr>
          <p:nvPr/>
        </p:nvSpPr>
        <p:spPr>
          <a:xfrm>
            <a:off x="533400" y="2220013"/>
            <a:ext cx="3886200" cy="3054445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2542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System Font Regular"/>
              <a:buChar char="–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388" indent="-22542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7013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System Font Regular"/>
              <a:buChar char="–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0938" indent="-23653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775" indent="-231775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</a:pPr>
            <a:r>
              <a:rPr lang="en-US"/>
              <a:t>Overall, the combination of tucatinib and trastuzumab was well tolerated</a:t>
            </a:r>
          </a:p>
          <a:p>
            <a:pPr marL="231775" indent="-231775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</a:pPr>
            <a:r>
              <a:rPr lang="en-US"/>
              <a:t>Treatment discontinuations </a:t>
            </a:r>
            <a:br>
              <a:rPr lang="en-US"/>
            </a:br>
            <a:r>
              <a:rPr lang="en-US"/>
              <a:t>due to TEAEs were uncommon</a:t>
            </a:r>
          </a:p>
          <a:p>
            <a:pPr marL="231775" indent="-231775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</a:pPr>
            <a:r>
              <a:rPr lang="en-US"/>
              <a:t>There were no treatment-related TEAEs leading to death</a:t>
            </a:r>
          </a:p>
        </p:txBody>
      </p:sp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id="{F8F52253-9499-02E1-EF1E-C481A7C21A39}"/>
              </a:ext>
            </a:extLst>
          </p:cNvPr>
          <p:cNvGraphicFramePr>
            <a:graphicFrameLocks/>
          </p:cNvGraphicFramePr>
          <p:nvPr/>
        </p:nvGraphicFramePr>
        <p:xfrm>
          <a:off x="5113020" y="1511559"/>
          <a:ext cx="6583680" cy="4385386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37278607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453256999"/>
                    </a:ext>
                  </a:extLst>
                </a:gridCol>
              </a:tblGrid>
              <a:tr h="690504">
                <a:tc>
                  <a:txBody>
                    <a:bodyPr/>
                    <a:lstStyle/>
                    <a:p>
                      <a:r>
                        <a:rPr lang="en-US" sz="1800" b="1">
                          <a:solidFill>
                            <a:schemeClr val="bg1"/>
                          </a:solidFill>
                          <a:latin typeface="+mn-lt"/>
                        </a:rPr>
                        <a:t>TEAE, n (%)</a:t>
                      </a:r>
                      <a:endParaRPr lang="en-US" sz="1800" b="1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+mn-lt"/>
                        </a:rPr>
                        <a:t>Total </a:t>
                      </a:r>
                    </a:p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+mn-lt"/>
                        </a:rPr>
                        <a:t>(n=217)</a:t>
                      </a:r>
                      <a:endParaRPr lang="en-US" sz="1800" b="1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1463610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Any TEAE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212 (97.7)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415753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≥3 TEAE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 (54.8)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691245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Any serious TEAE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 (35.9)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4258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TEAE leading to death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(2.8)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748792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27432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Treatment-related</a:t>
                      </a:r>
                      <a:endParaRPr lang="en-US" sz="16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216842"/>
                  </a:ext>
                </a:extLst>
              </a:tr>
              <a:tr h="5424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TEAE leading to discontinuation of all </a:t>
                      </a:r>
                      <a:b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treatments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 (4.1)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29981"/>
                  </a:ext>
                </a:extLst>
              </a:tr>
              <a:tr h="542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TEAE leading to discontinuation of any study treatment 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 (7.8)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879576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27432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Discontinued tucatinib</a:t>
                      </a:r>
                      <a:endParaRPr lang="en-US" sz="1600" baseline="30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 (6.5)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23864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27432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Discontinued trastuzumab</a:t>
                      </a:r>
                      <a:endParaRPr lang="en-US" sz="1600" baseline="30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(5.1)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974302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TEAE leading to tucatinib dose modification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108 (49.8)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099306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2743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Held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103 (47.5)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116064"/>
                  </a:ext>
                </a:extLst>
              </a:tr>
              <a:tr h="260994">
                <a:tc>
                  <a:txBody>
                    <a:bodyPr/>
                    <a:lstStyle/>
                    <a:p>
                      <a:pPr marL="2743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Reduced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 (20.7)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597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401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903EFF-C1BA-51C0-8458-96D1C459A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Most Common TEAEs (≥10%)</a:t>
            </a:r>
            <a:r>
              <a:rPr lang="en-US" b="1" baseline="30000" dirty="0"/>
              <a:t>a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43D91-29F7-3C84-193A-FC4B7C8C1A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cutoff: November 1, 2023.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6C6C67">
                  <a:lumMod val="60000"/>
                  <a:lumOff val="4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Percentages may not add up to total due to rounding.</a:t>
            </a: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ALT, alanine aminotransferase; AST, aspartate aminotransferase; TEAEs, treatment-emergent adverse events. 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E8216D4-799C-BC12-5813-07EF16E24798}"/>
              </a:ext>
            </a:extLst>
          </p:cNvPr>
          <p:cNvGrpSpPr/>
          <p:nvPr/>
        </p:nvGrpSpPr>
        <p:grpSpPr>
          <a:xfrm>
            <a:off x="1384826" y="1233475"/>
            <a:ext cx="9422348" cy="4100416"/>
            <a:chOff x="1471489" y="1219917"/>
            <a:chExt cx="9422348" cy="4100416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243C934-8716-0AD8-C8F7-B224B92C1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471489" y="1219917"/>
              <a:ext cx="9422348" cy="41004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2DD189A-3553-74C9-CC0D-291A308C3715}"/>
                </a:ext>
              </a:extLst>
            </p:cNvPr>
            <p:cNvSpPr txBox="1"/>
            <p:nvPr/>
          </p:nvSpPr>
          <p:spPr>
            <a:xfrm>
              <a:off x="9719140" y="1219917"/>
              <a:ext cx="73177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CDD6DC">
                      <a:lumMod val="1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n=217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07683FA-03D9-ABB5-2E8F-D23963402E45}"/>
              </a:ext>
            </a:extLst>
          </p:cNvPr>
          <p:cNvSpPr txBox="1"/>
          <p:nvPr/>
        </p:nvSpPr>
        <p:spPr>
          <a:xfrm>
            <a:off x="0" y="5416708"/>
            <a:ext cx="10085033" cy="769299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lIns="548640" tIns="54864" rIns="91440" bIns="36576" rtlCol="0" anchor="ctr"/>
          <a:lstStyle>
            <a:defPPr>
              <a:defRPr lang="en-US"/>
            </a:defPPr>
            <a:lvl1pPr algn="ctr"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233363" marR="0" lvl="0" indent="-233363" algn="l" defTabSz="68573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 new safety signals were identified, and the majority of TEAEs were low grade</a:t>
            </a:r>
          </a:p>
          <a:p>
            <a:pPr marL="233363" marR="0" lvl="0" indent="-233363" algn="l" defTabSz="68573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Most common TEAEs were diarrhea (51.6%), nausea (30.9%), and infusion-related reactions (30.4%)</a:t>
            </a:r>
          </a:p>
          <a:p>
            <a:pPr marL="233363" marR="0" lvl="0" indent="-233363" algn="l" defTabSz="68573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Most common grade ≥3 TEAEs were anemia (9.2%) and ALT increased (7.4%)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29B50A-EFFF-7000-0F8A-373C5B301C6E}"/>
              </a:ext>
            </a:extLst>
          </p:cNvPr>
          <p:cNvSpPr/>
          <p:nvPr/>
        </p:nvSpPr>
        <p:spPr>
          <a:xfrm>
            <a:off x="9581677" y="1534915"/>
            <a:ext cx="101600" cy="1016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3D943A-229D-E083-2F43-37F697D96B96}"/>
              </a:ext>
            </a:extLst>
          </p:cNvPr>
          <p:cNvSpPr/>
          <p:nvPr/>
        </p:nvSpPr>
        <p:spPr>
          <a:xfrm>
            <a:off x="9581677" y="1796525"/>
            <a:ext cx="101600" cy="10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1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10FA8C-9E92-38C8-B1F7-4FE2E6D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Exploratory Biomarker Analyses</a:t>
            </a:r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F3B5D6F-1712-9E4F-8C1A-759E8B0C3EF7}"/>
              </a:ext>
            </a:extLst>
          </p:cNvPr>
          <p:cNvGrpSpPr/>
          <p:nvPr/>
        </p:nvGrpSpPr>
        <p:grpSpPr>
          <a:xfrm>
            <a:off x="379709" y="1695928"/>
            <a:ext cx="8405202" cy="3999455"/>
            <a:chOff x="405563" y="3503305"/>
            <a:chExt cx="11389102" cy="256060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E58F5C4-12D4-7B22-0138-433CC4EDCFCF}"/>
                </a:ext>
              </a:extLst>
            </p:cNvPr>
            <p:cNvSpPr txBox="1"/>
            <p:nvPr/>
          </p:nvSpPr>
          <p:spPr bwMode="gray">
            <a:xfrm>
              <a:off x="405563" y="4216967"/>
              <a:ext cx="11389102" cy="182090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45720" tIns="45720" rIns="45720" bIns="45720" rtlCol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D681481-C22F-05F7-A0A9-C3DF2430EF18}"/>
                </a:ext>
              </a:extLst>
            </p:cNvPr>
            <p:cNvSpPr/>
            <p:nvPr/>
          </p:nvSpPr>
          <p:spPr>
            <a:xfrm>
              <a:off x="5204289" y="3503305"/>
              <a:ext cx="2286000" cy="62511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Exploratory 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biomarker </a:t>
              </a:r>
              <a:r>
                <a:rPr kumimoji="0" lang="en-US" sz="1600" b="1" i="0" u="none" strike="noStrike" kern="1200" cap="none" spc="0" normalizeH="0" baseline="0" noProof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data</a:t>
              </a:r>
              <a:r>
                <a:rPr kumimoji="0" lang="en-US" sz="1600" b="1" i="0" u="none" strike="noStrike" kern="1200" cap="none" spc="0" normalizeH="0" baseline="30000" noProof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</a:t>
              </a:r>
              <a:endParaRPr kumimoji="0" lang="en-US" sz="1600" b="1" i="0" u="none" strike="noStrike" kern="1200" cap="none" spc="0" normalizeH="0" baseline="30000" noProof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0C750FB-C362-8257-A052-53269611F6DB}"/>
                </a:ext>
              </a:extLst>
            </p:cNvPr>
            <p:cNvSpPr/>
            <p:nvPr/>
          </p:nvSpPr>
          <p:spPr>
            <a:xfrm>
              <a:off x="2454734" y="4320130"/>
              <a:ext cx="2286000" cy="608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Tumor tissue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58A6235-1D5A-076D-A066-DD29B6831DE7}"/>
                </a:ext>
              </a:extLst>
            </p:cNvPr>
            <p:cNvSpPr/>
            <p:nvPr/>
          </p:nvSpPr>
          <p:spPr>
            <a:xfrm>
              <a:off x="1079957" y="5126363"/>
              <a:ext cx="2286000" cy="822960"/>
            </a:xfrm>
            <a:prstGeom prst="rect">
              <a:avLst/>
            </a:prstGeom>
            <a:solidFill>
              <a:srgbClr val="78A98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HER2 status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(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IHC</a:t>
              </a:r>
              <a:r>
                <a:rPr kumimoji="0" lang="en-US" sz="16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FISH</a:t>
              </a:r>
              <a:r>
                <a:rPr kumimoji="0" lang="en-US" sz="16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tissue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NGS</a:t>
              </a:r>
              <a:r>
                <a:rPr kumimoji="0" lang="en-US" sz="16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667081A-8097-EC55-8AD4-D99B91705B2C}"/>
                </a:ext>
              </a:extLst>
            </p:cNvPr>
            <p:cNvSpPr/>
            <p:nvPr/>
          </p:nvSpPr>
          <p:spPr>
            <a:xfrm>
              <a:off x="3829512" y="5126363"/>
              <a:ext cx="2286000" cy="822960"/>
            </a:xfrm>
            <a:prstGeom prst="rect">
              <a:avLst/>
            </a:prstGeom>
            <a:solidFill>
              <a:srgbClr val="78A98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Genomic alterations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(tissue </a:t>
              </a:r>
              <a:r>
                <a:rPr kumimoji="0" lang="en-US" sz="1600" b="1" i="0" u="none" strike="noStrike" kern="1200" cap="none" spc="0" normalizeH="0" baseline="0" noProof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NGS</a:t>
              </a:r>
              <a:r>
                <a:rPr kumimoji="0" lang="en-US" sz="1600" b="1" i="0" u="none" strike="noStrike" kern="1200" cap="none" spc="0" normalizeH="0" baseline="30000" noProof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</a:t>
              </a: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9029D0-16D1-E0C1-7ACB-14E387E9BD83}"/>
                </a:ext>
              </a:extLst>
            </p:cNvPr>
            <p:cNvSpPr/>
            <p:nvPr/>
          </p:nvSpPr>
          <p:spPr>
            <a:xfrm>
              <a:off x="7953845" y="4320130"/>
              <a:ext cx="2286000" cy="608858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Blood 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71BC46-A082-7BAA-5FD3-18C977B05597}"/>
                </a:ext>
              </a:extLst>
            </p:cNvPr>
            <p:cNvSpPr/>
            <p:nvPr/>
          </p:nvSpPr>
          <p:spPr>
            <a:xfrm>
              <a:off x="6579067" y="5126363"/>
              <a:ext cx="2286000" cy="822960"/>
            </a:xfrm>
            <a:prstGeom prst="rect">
              <a:avLst/>
            </a:prstGeom>
            <a:solidFill>
              <a:srgbClr val="69859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HER2 status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-2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amplification/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-2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mutation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(blood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ctDNA</a:t>
              </a:r>
              <a:r>
                <a:rPr kumimoji="0" lang="en-US" sz="16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BB8416F-9986-89DC-78FA-2343D6494DE5}"/>
                </a:ext>
              </a:extLst>
            </p:cNvPr>
            <p:cNvSpPr/>
            <p:nvPr/>
          </p:nvSpPr>
          <p:spPr>
            <a:xfrm>
              <a:off x="9328623" y="5126363"/>
              <a:ext cx="2286000" cy="8229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Genomic alterations</a:t>
              </a:r>
            </a:p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(blood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ctDNA</a:t>
              </a:r>
              <a:r>
                <a:rPr kumimoji="0" lang="en-US" sz="16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54BD14-B49A-25C4-EB76-2F1442FBADAD}"/>
                </a:ext>
              </a:extLst>
            </p:cNvPr>
            <p:cNvSpPr txBox="1"/>
            <p:nvPr/>
          </p:nvSpPr>
          <p:spPr bwMode="gray">
            <a:xfrm>
              <a:off x="560423" y="4198695"/>
              <a:ext cx="390834" cy="1865219"/>
            </a:xfrm>
            <a:prstGeom prst="rect">
              <a:avLst/>
            </a:prstGeom>
          </p:spPr>
          <p:txBody>
            <a:bodyPr vert="vert270" wrap="square" lIns="45720" tIns="45720" rIns="4572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Baseline</a:t>
              </a:r>
            </a:p>
          </p:txBody>
        </p:sp>
        <p:cxnSp>
          <p:nvCxnSpPr>
            <p:cNvPr id="15" name="Elbow Connector 14">
              <a:extLst>
                <a:ext uri="{FF2B5EF4-FFF2-40B4-BE49-F238E27FC236}">
                  <a16:creationId xmlns:a16="http://schemas.microsoft.com/office/drawing/2014/main" id="{BD68D49A-C07C-0DD4-07C7-6212608C96BC}"/>
                </a:ext>
              </a:extLst>
            </p:cNvPr>
            <p:cNvCxnSpPr>
              <a:cxnSpLocks/>
              <a:stCxn id="7" idx="2"/>
              <a:endCxn id="11" idx="1"/>
            </p:cNvCxnSpPr>
            <p:nvPr/>
          </p:nvCxnSpPr>
          <p:spPr>
            <a:xfrm rot="16200000" flipH="1">
              <a:off x="6902496" y="3573210"/>
              <a:ext cx="496143" cy="1606555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22CB989D-0944-9F55-EC46-AA0E70063C38}"/>
                </a:ext>
              </a:extLst>
            </p:cNvPr>
            <p:cNvCxnSpPr>
              <a:cxnSpLocks/>
              <a:stCxn id="7" idx="2"/>
              <a:endCxn id="8" idx="3"/>
            </p:cNvCxnSpPr>
            <p:nvPr/>
          </p:nvCxnSpPr>
          <p:spPr>
            <a:xfrm rot="5400000">
              <a:off x="5295941" y="3573210"/>
              <a:ext cx="496143" cy="1606556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93AC6D72-41AE-02EA-7DB4-2BBF478FCFCF}"/>
                </a:ext>
              </a:extLst>
            </p:cNvPr>
            <p:cNvCxnSpPr>
              <a:endCxn id="10" idx="1"/>
            </p:cNvCxnSpPr>
            <p:nvPr/>
          </p:nvCxnSpPr>
          <p:spPr>
            <a:xfrm rot="16200000" flipH="1">
              <a:off x="3412132" y="5120462"/>
              <a:ext cx="608855" cy="225905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17">
              <a:extLst>
                <a:ext uri="{FF2B5EF4-FFF2-40B4-BE49-F238E27FC236}">
                  <a16:creationId xmlns:a16="http://schemas.microsoft.com/office/drawing/2014/main" id="{DAA25A32-6BC1-AFAE-2F9E-BC869B422BEB}"/>
                </a:ext>
              </a:extLst>
            </p:cNvPr>
            <p:cNvCxnSpPr>
              <a:endCxn id="9" idx="3"/>
            </p:cNvCxnSpPr>
            <p:nvPr/>
          </p:nvCxnSpPr>
          <p:spPr>
            <a:xfrm rot="5400000">
              <a:off x="3180354" y="5114589"/>
              <a:ext cx="608857" cy="237650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>
              <a:extLst>
                <a:ext uri="{FF2B5EF4-FFF2-40B4-BE49-F238E27FC236}">
                  <a16:creationId xmlns:a16="http://schemas.microsoft.com/office/drawing/2014/main" id="{0095FBF3-523A-75FD-6E8F-69E6585EA6C6}"/>
                </a:ext>
              </a:extLst>
            </p:cNvPr>
            <p:cNvCxnSpPr>
              <a:cxnSpLocks/>
              <a:stCxn id="11" idx="2"/>
              <a:endCxn id="13" idx="1"/>
            </p:cNvCxnSpPr>
            <p:nvPr/>
          </p:nvCxnSpPr>
          <p:spPr>
            <a:xfrm rot="16200000" flipH="1">
              <a:off x="8908307" y="5117526"/>
              <a:ext cx="608855" cy="231778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>
              <a:extLst>
                <a:ext uri="{FF2B5EF4-FFF2-40B4-BE49-F238E27FC236}">
                  <a16:creationId xmlns:a16="http://schemas.microsoft.com/office/drawing/2014/main" id="{29AF4B05-5CB9-DFD6-25EC-94DF090753D1}"/>
                </a:ext>
              </a:extLst>
            </p:cNvPr>
            <p:cNvCxnSpPr>
              <a:cxnSpLocks/>
              <a:stCxn id="11" idx="2"/>
              <a:endCxn id="12" idx="3"/>
            </p:cNvCxnSpPr>
            <p:nvPr/>
          </p:nvCxnSpPr>
          <p:spPr>
            <a:xfrm rot="5400000">
              <a:off x="8676529" y="5117526"/>
              <a:ext cx="608855" cy="231778"/>
            </a:xfrm>
            <a:prstGeom prst="bentConnector2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68E1AAC-2D82-464A-40CB-D0756CB94267}"/>
              </a:ext>
            </a:extLst>
          </p:cNvPr>
          <p:cNvSpPr txBox="1"/>
          <p:nvPr/>
        </p:nvSpPr>
        <p:spPr>
          <a:xfrm>
            <a:off x="8945440" y="1695929"/>
            <a:ext cx="2751260" cy="3955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Exploratory Biomarker Objectives</a:t>
            </a:r>
          </a:p>
          <a:p>
            <a:pPr marL="288925" marR="0" lvl="0" indent="-288925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Agreement between local </a:t>
            </a:r>
            <a:b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central HER2 testing</a:t>
            </a:r>
          </a:p>
          <a:p>
            <a:pPr marL="288925" marR="0" lvl="0" indent="-2889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Agreement between </a:t>
            </a:r>
            <a:b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tissue and blood-based HER2 testing</a:t>
            </a:r>
          </a:p>
          <a:p>
            <a:pPr marL="288925" marR="0" lvl="0" indent="-2889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Clinical response for different testing modalities</a:t>
            </a:r>
          </a:p>
          <a:p>
            <a:pPr marL="288925" marR="0" lvl="0" indent="-2889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Characterization of </a:t>
            </a:r>
            <a:b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co-occurring alterations </a:t>
            </a:r>
            <a:b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srgbClr val="F5F7F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impact on response</a:t>
            </a:r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15914C2D-0C3A-71C2-E4CB-880B8FBBA7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731529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a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For exploratory biomarker assessments, central HER2 testing was performed in a CLIA-accredited laboratory. </a:t>
            </a:r>
            <a:r>
              <a:rPr kumimoji="0" lang="en-US" sz="800" b="0" i="0" u="none" strike="noStrike" kern="1200" cap="none" spc="-2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b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IHC and FISH results were evaluated using the ASCO-CAP gastric scoring criteria.</a:t>
            </a:r>
            <a:r>
              <a:rPr kumimoji="0" lang="en-US" sz="800" b="0" i="0" u="none" strike="noStrike" kern="1200" cap="none" spc="-2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c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Tissue NGS (</a:t>
            </a:r>
            <a:r>
              <a:rPr kumimoji="0" lang="en-US" sz="800" b="0" i="0" u="none" strike="noStrike" kern="1200" cap="none" spc="-2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DNAseq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 results were evaluated using PGDx and performed only on select cohorts (3,7,8,9). </a:t>
            </a:r>
            <a:r>
              <a:rPr kumimoji="0" lang="en-US" sz="800" b="0" i="0" u="none" strike="noStrike" kern="1200" cap="none" spc="-2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d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Blood NGS results were evaluated using the guidelines from Guardant360</a:t>
            </a:r>
            <a:r>
              <a:rPr kumimoji="0" lang="en-US" sz="800" b="0" i="0" u="none" strike="noStrike" kern="1200" cap="none" spc="-20" normalizeH="0" baseline="3000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®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en-US" sz="800" b="0" i="0" u="none" strike="noStrike" kern="1200" cap="none" spc="-2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CDx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ASCO-CAP, American Society of Clinical Oncology and College of American Pathologists; CLIA, Clinical Laboratory Improvement Amendments; </a:t>
            </a:r>
            <a:r>
              <a:rPr kumimoji="0" lang="en-US" sz="800" b="0" i="0" u="none" strike="noStrike" kern="1200" cap="none" spc="-2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ctDNA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circulating tumor DNA; FISH, fluorescent in situ hybridization;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HER2, human epidermal growth factor receptor 2; </a:t>
            </a: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IHC, immunohistochemistry; NGS, next-generation sequencing.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2A488CB-D2B3-D90C-EF8D-4CB5AD972154}"/>
              </a:ext>
            </a:extLst>
          </p:cNvPr>
          <p:cNvCxnSpPr>
            <a:cxnSpLocks/>
          </p:cNvCxnSpPr>
          <p:nvPr/>
        </p:nvCxnSpPr>
        <p:spPr>
          <a:xfrm>
            <a:off x="9312666" y="2598811"/>
            <a:ext cx="2016808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586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AAE56A-DAF6-96FE-0787-DE180154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810" y="0"/>
            <a:ext cx="9511168" cy="1121790"/>
          </a:xfrm>
        </p:spPr>
        <p:txBody>
          <a:bodyPr>
            <a:normAutofit/>
          </a:bodyPr>
          <a:lstStyle/>
          <a:p>
            <a:r>
              <a:rPr lang="en-US" dirty="0"/>
              <a:t>Agreement Between HER2 Testing Modalities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6CEC2-5394-F999-F953-259A3A59E5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2827" y="6431764"/>
            <a:ext cx="7601932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ctDNA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C6C67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circulating tumor DNA; FISH, fluorescent in situ hybridization; HER2, human epidermal growth factor receptor 2; HER2-mut, HER2-mutated; HER2+, HER2-overexpressed/amplified; IHC, immunohistochemistry; NGS, next-generation sequencing; NSCLC, non-small cell lung cancer.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2B195D-6284-8C88-C28F-7D9257C7801A}"/>
              </a:ext>
            </a:extLst>
          </p:cNvPr>
          <p:cNvSpPr txBox="1"/>
          <p:nvPr/>
        </p:nvSpPr>
        <p:spPr>
          <a:xfrm>
            <a:off x="533400" y="1495443"/>
            <a:ext cx="512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HER2+ Cohorts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524599-4B97-5A68-E0D6-947F2285BE21}"/>
              </a:ext>
            </a:extLst>
          </p:cNvPr>
          <p:cNvSpPr txBox="1"/>
          <p:nvPr/>
        </p:nvSpPr>
        <p:spPr>
          <a:xfrm>
            <a:off x="6312877" y="1495443"/>
            <a:ext cx="512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HER2-Mutated Cohorts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1A7F54-1877-1B07-EBF9-2E2CF6A77C1B}"/>
              </a:ext>
            </a:extLst>
          </p:cNvPr>
          <p:cNvGraphicFramePr>
            <a:graphicFrameLocks noGrp="1"/>
          </p:cNvGraphicFramePr>
          <p:nvPr/>
        </p:nvGraphicFramePr>
        <p:xfrm>
          <a:off x="542827" y="5220802"/>
          <a:ext cx="11153873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1592">
                  <a:extLst>
                    <a:ext uri="{9D8B030D-6E8A-4147-A177-3AD203B41FA5}">
                      <a16:colId xmlns:a16="http://schemas.microsoft.com/office/drawing/2014/main" val="4026828729"/>
                    </a:ext>
                  </a:extLst>
                </a:gridCol>
                <a:gridCol w="9612281">
                  <a:extLst>
                    <a:ext uri="{9D8B030D-6E8A-4147-A177-3AD203B41FA5}">
                      <a16:colId xmlns:a16="http://schemas.microsoft.com/office/drawing/2014/main" val="2506545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HER2+ Cohorts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b="0" kern="0" spc="-10" baseline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Variable agreement across testing modalities, with the highest agreement between local and central HER2 IHC/FISH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312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kern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HER2-mut Cohorts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0" spc="-10" baseline="0" dirty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Moderate to high agreement in detecting HER2 mutations between local and central testing, with tissue-based testing demonstrating high agreement and consistency across cohorts</a:t>
                      </a:r>
                      <a:endParaRPr lang="en-US" sz="1400" b="0" spc="-10" baseline="0" dirty="0"/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74836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47ACBA47-3239-BEE6-4903-D3D8D89BF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415246"/>
              </p:ext>
            </p:extLst>
          </p:nvPr>
        </p:nvGraphicFramePr>
        <p:xfrm>
          <a:off x="6312877" y="1919592"/>
          <a:ext cx="5120640" cy="1948519"/>
        </p:xfrm>
        <a:graphic>
          <a:graphicData uri="http://schemas.openxmlformats.org/drawingml/2006/table">
            <a:tbl>
              <a:tblPr firstRow="1" bandRow="1"/>
              <a:tblGrid>
                <a:gridCol w="1097280">
                  <a:extLst>
                    <a:ext uri="{9D8B030D-6E8A-4147-A177-3AD203B41FA5}">
                      <a16:colId xmlns:a16="http://schemas.microsoft.com/office/drawing/2014/main" val="224335875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71597692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3493217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32365707"/>
                    </a:ext>
                  </a:extLst>
                </a:gridCol>
              </a:tblGrid>
              <a:tr h="492073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HER2-mut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cancer type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Local vs blood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ctDNA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E8E8E8"/>
                        </a:highlight>
                        <a:latin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Local vs central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tissue NGS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Blood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ctDNA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 vs central tissue NGS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365984"/>
                  </a:ext>
                </a:extLst>
              </a:tr>
              <a:tr h="4186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904760"/>
                  </a:ext>
                </a:extLst>
              </a:tr>
              <a:tr h="5010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Nonsquamous NSCLC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75.0% (9/12)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100% (9/9)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88.9% (8/9)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890324"/>
                  </a:ext>
                </a:extLst>
              </a:tr>
              <a:tr h="2684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 panose="020B0604020202020204" pitchFamily="34" charset="0"/>
                        </a:rPr>
                        <a:t>mBC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76.9% (20/26)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85.7% (18/21)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68.2% (15/22)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063778"/>
                  </a:ext>
                </a:extLst>
              </a:tr>
              <a:tr h="2684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 panose="020B0604020202020204" pitchFamily="34" charset="0"/>
                        </a:rPr>
                        <a:t>Other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66.7% (18/27)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85.7% (18/21)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80.0% (16/20)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53194"/>
                  </a:ext>
                </a:extLst>
              </a:tr>
            </a:tbl>
          </a:graphicData>
        </a:graphic>
      </p:graphicFrame>
      <p:graphicFrame>
        <p:nvGraphicFramePr>
          <p:cNvPr id="21" name="Content Placeholder 15">
            <a:extLst>
              <a:ext uri="{FF2B5EF4-FFF2-40B4-BE49-F238E27FC236}">
                <a16:creationId xmlns:a16="http://schemas.microsoft.com/office/drawing/2014/main" id="{2837F5C6-563F-5801-0F5F-23E8B9F41C48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1110991687"/>
              </p:ext>
            </p:extLst>
          </p:nvPr>
        </p:nvGraphicFramePr>
        <p:xfrm>
          <a:off x="533400" y="1919592"/>
          <a:ext cx="5120640" cy="2758286"/>
        </p:xfrm>
        <a:graphic>
          <a:graphicData uri="http://schemas.openxmlformats.org/drawingml/2006/table">
            <a:tbl>
              <a:tblPr firstRow="1" bandRow="1"/>
              <a:tblGrid>
                <a:gridCol w="1097280">
                  <a:extLst>
                    <a:ext uri="{9D8B030D-6E8A-4147-A177-3AD203B41FA5}">
                      <a16:colId xmlns:a16="http://schemas.microsoft.com/office/drawing/2014/main" val="203881995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9800862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40671218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46334372"/>
                    </a:ext>
                  </a:extLst>
                </a:gridCol>
              </a:tblGrid>
              <a:tr h="44488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HER2+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cancer type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Local vs blood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ctDNA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Local vs central IHC/FISH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Central IHC/FISH vs blood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ctDNA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E8E8E8"/>
                        </a:highlight>
                        <a:latin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443697"/>
                  </a:ext>
                </a:extLst>
              </a:tr>
              <a:tr h="4448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% agreement 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(n/N)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F7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618828"/>
                  </a:ext>
                </a:extLst>
              </a:tr>
              <a:tr h="4529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Cervical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72.7% (8/11)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75.0% (6/8)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75.0% (6/8)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805645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 panose="020B0604020202020204" pitchFamily="34" charset="0"/>
                        </a:rPr>
                        <a:t>Uterine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55.2% (16/29)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76.9% (20/26)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57.7% (15/26)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297588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Biliary tract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75.9% (22/29)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87.5% (21/24)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4D2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83.3% (20/24)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683136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Urothelial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34.8% (8/23)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68.8% (11/16)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58.8% (10/17)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504263"/>
                  </a:ext>
                </a:extLst>
              </a:tr>
              <a:tr h="44488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Nonsquamous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 NSCLC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45.5% (5/11)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85.7% (6/7)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57.1% (4/7)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289238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8E8E8"/>
                          </a:highlight>
                          <a:latin typeface="Arial"/>
                        </a:rPr>
                        <a:t>Other </a:t>
                      </a:r>
                    </a:p>
                  </a:txBody>
                  <a:tcPr marR="6350" marT="635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50.0% (15/30)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CA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74.2% (23/31)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>
                        <a:buNone/>
                      </a:pPr>
                      <a:r>
                        <a:rPr lang="en-US" sz="105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70% (21/30)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145138"/>
                  </a:ext>
                </a:extLst>
              </a:tr>
            </a:tbl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A6AA3BD2-3944-61DD-854D-612809A26FB3}"/>
              </a:ext>
            </a:extLst>
          </p:cNvPr>
          <p:cNvGrpSpPr/>
          <p:nvPr/>
        </p:nvGrpSpPr>
        <p:grpSpPr>
          <a:xfrm>
            <a:off x="6250471" y="4102287"/>
            <a:ext cx="1534690" cy="618988"/>
            <a:chOff x="6332246" y="4314609"/>
            <a:chExt cx="1534690" cy="618988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2EC41C0-2D45-7C31-AFF8-799C5238E153}"/>
                </a:ext>
              </a:extLst>
            </p:cNvPr>
            <p:cNvGrpSpPr/>
            <p:nvPr/>
          </p:nvGrpSpPr>
          <p:grpSpPr>
            <a:xfrm>
              <a:off x="6598505" y="4504498"/>
              <a:ext cx="987744" cy="246794"/>
              <a:chOff x="6598505" y="4504498"/>
              <a:chExt cx="987744" cy="246794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AC0C2B2-CD86-5B14-9A16-CAE48A8A808B}"/>
                  </a:ext>
                </a:extLst>
              </p:cNvPr>
              <p:cNvSpPr/>
              <p:nvPr/>
            </p:nvSpPr>
            <p:spPr>
              <a:xfrm>
                <a:off x="6598505" y="4504498"/>
                <a:ext cx="246796" cy="246794"/>
              </a:xfrm>
              <a:prstGeom prst="rect">
                <a:avLst/>
              </a:prstGeom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AAB260D-2774-6478-A873-73E5C1856475}"/>
                  </a:ext>
                </a:extLst>
              </p:cNvPr>
              <p:cNvSpPr/>
              <p:nvPr/>
            </p:nvSpPr>
            <p:spPr>
              <a:xfrm>
                <a:off x="7092471" y="4504498"/>
                <a:ext cx="246796" cy="24679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ED813B8-9638-F482-7EED-CD5240C4B6AD}"/>
                  </a:ext>
                </a:extLst>
              </p:cNvPr>
              <p:cNvSpPr/>
              <p:nvPr/>
            </p:nvSpPr>
            <p:spPr>
              <a:xfrm>
                <a:off x="6845488" y="4504498"/>
                <a:ext cx="246796" cy="246794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533E0BF-B7C9-9673-4844-9660930F32EF}"/>
                  </a:ext>
                </a:extLst>
              </p:cNvPr>
              <p:cNvSpPr/>
              <p:nvPr/>
            </p:nvSpPr>
            <p:spPr>
              <a:xfrm>
                <a:off x="7339453" y="4504498"/>
                <a:ext cx="246796" cy="246794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5F7F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2AB24E3-F543-A244-013A-25869F777DDF}"/>
                </a:ext>
              </a:extLst>
            </p:cNvPr>
            <p:cNvSpPr txBox="1"/>
            <p:nvPr/>
          </p:nvSpPr>
          <p:spPr>
            <a:xfrm>
              <a:off x="6780499" y="4314609"/>
              <a:ext cx="623568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6C6C67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Agreement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B9CD10F-C732-45E7-BCD5-7EFC9FF06BFE}"/>
                </a:ext>
              </a:extLst>
            </p:cNvPr>
            <p:cNvSpPr txBox="1"/>
            <p:nvPr/>
          </p:nvSpPr>
          <p:spPr>
            <a:xfrm>
              <a:off x="6332246" y="4743088"/>
              <a:ext cx="532518" cy="19050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6C6C67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Lower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3ACAD03-9F58-1621-2085-4F2E53F892A2}"/>
                </a:ext>
              </a:extLst>
            </p:cNvPr>
            <p:cNvSpPr txBox="1"/>
            <p:nvPr/>
          </p:nvSpPr>
          <p:spPr>
            <a:xfrm>
              <a:off x="7305564" y="4743088"/>
              <a:ext cx="561372" cy="19050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6C6C67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Higher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158823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">
  <a:themeElements>
    <a:clrScheme name="ENA 2024">
      <a:dk1>
        <a:srgbClr val="6C6C67"/>
      </a:dk1>
      <a:lt1>
        <a:srgbClr val="F5F7F9"/>
      </a:lt1>
      <a:dk2>
        <a:srgbClr val="698596"/>
      </a:dk2>
      <a:lt2>
        <a:srgbClr val="CDD6DC"/>
      </a:lt2>
      <a:accent1>
        <a:srgbClr val="063450"/>
      </a:accent1>
      <a:accent2>
        <a:srgbClr val="049A5C"/>
      </a:accent2>
      <a:accent3>
        <a:srgbClr val="698596"/>
      </a:accent3>
      <a:accent4>
        <a:srgbClr val="6C6C67"/>
      </a:accent4>
      <a:accent5>
        <a:srgbClr val="ADADAD"/>
      </a:accent5>
      <a:accent6>
        <a:srgbClr val="063450"/>
      </a:accent6>
      <a:hlink>
        <a:srgbClr val="049A5C"/>
      </a:hlink>
      <a:folHlink>
        <a:srgbClr val="049A5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4A8453FF2DF43A9332E138E9DFA91" ma:contentTypeVersion="15" ma:contentTypeDescription="Create a new document." ma:contentTypeScope="" ma:versionID="c145d572bd95a5b054c6a5959e69a9c6">
  <xsd:schema xmlns:xsd="http://www.w3.org/2001/XMLSchema" xmlns:xs="http://www.w3.org/2001/XMLSchema" xmlns:p="http://schemas.microsoft.com/office/2006/metadata/properties" xmlns:ns2="abd71682-da0e-43cc-8d7e-66be018fe9b5" xmlns:ns3="35c2153b-d0ba-44ed-b46b-55d1abeec782" xmlns:ns4="fc718601-72b4-42b3-b6e5-11d839a6d97a" targetNamespace="http://schemas.microsoft.com/office/2006/metadata/properties" ma:root="true" ma:fieldsID="50b3793c908cc2e9f4055b95cc7b81e5" ns2:_="" ns3:_="" ns4:_="">
    <xsd:import namespace="abd71682-da0e-43cc-8d7e-66be018fe9b5"/>
    <xsd:import namespace="35c2153b-d0ba-44ed-b46b-55d1abeec782"/>
    <xsd:import namespace="fc718601-72b4-42b3-b6e5-11d839a6d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d71682-da0e-43cc-8d7e-66be018fe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7088764-7e9c-444c-9f1a-477dc1a404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2153b-d0ba-44ed-b46b-55d1abeec78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aa1e70e-96e8-4a50-a7a4-f94e936a39a4}" ma:internalName="TaxCatchAll" ma:showField="CatchAllData" ma:web="fc718601-72b4-42b3-b6e5-11d839a6d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18601-72b4-42b3-b6e5-11d839a6d97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d71682-da0e-43cc-8d7e-66be018fe9b5">
      <Terms xmlns="http://schemas.microsoft.com/office/infopath/2007/PartnerControls"/>
    </lcf76f155ced4ddcb4097134ff3c332f>
    <TaxCatchAll xmlns="35c2153b-d0ba-44ed-b46b-55d1abeec782" xsi:nil="true"/>
  </documentManagement>
</p:properties>
</file>

<file path=customXml/itemProps1.xml><?xml version="1.0" encoding="utf-8"?>
<ds:datastoreItem xmlns:ds="http://schemas.openxmlformats.org/officeDocument/2006/customXml" ds:itemID="{FD83CC84-B220-4E83-BE3B-458F736627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9AC8D7-FE0E-48F1-8BC8-530DAFD6F320}">
  <ds:schemaRefs>
    <ds:schemaRef ds:uri="35c2153b-d0ba-44ed-b46b-55d1abeec782"/>
    <ds:schemaRef ds:uri="abd71682-da0e-43cc-8d7e-66be018fe9b5"/>
    <ds:schemaRef ds:uri="fc718601-72b4-42b3-b6e5-11d839a6d97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4CF5879-A82E-4B5B-9409-621938B1D919}">
  <ds:schemaRefs>
    <ds:schemaRef ds:uri="http://purl.org/dc/terms/"/>
    <ds:schemaRef ds:uri="http://schemas.microsoft.com/office/infopath/2007/PartnerControls"/>
    <ds:schemaRef ds:uri="abd71682-da0e-43cc-8d7e-66be018fe9b5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fc718601-72b4-42b3-b6e5-11d839a6d97a"/>
    <ds:schemaRef ds:uri="35c2153b-d0ba-44ed-b46b-55d1abeec782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6792afc2-362e-403b-b394-f5ba78e99373}" enabled="0" method="" siteId="{6792afc2-362e-403b-b394-f5ba78e9937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2969</Words>
  <Application>Microsoft Office PowerPoint</Application>
  <PresentationFormat>Widescreen</PresentationFormat>
  <Paragraphs>350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Master Slide</vt:lpstr>
      <vt:lpstr>TUCATINIB AND TRASTUZUMAB  FOR PATIENTS WITH PREVIOUSLY TREATED, HER2-ALTERED  SOLID TUMORS (SGNTUC-019):  A PHASE 2 BASKET STUDY</vt:lpstr>
      <vt:lpstr>Disclosures</vt:lpstr>
      <vt:lpstr>Background</vt:lpstr>
      <vt:lpstr>Study Design</vt:lpstr>
      <vt:lpstr>Efficacy Per Investigator Assessment</vt:lpstr>
      <vt:lpstr>Safety Summary</vt:lpstr>
      <vt:lpstr>Most Common TEAEs (≥10%)a</vt:lpstr>
      <vt:lpstr>Exploratory Biomarker Analyses</vt:lpstr>
      <vt:lpstr>Agreement Between HER2 Testing Modalities</vt:lpstr>
      <vt:lpstr>Response by HER2 Testing Modalities</vt:lpstr>
      <vt:lpstr>Most Frequently Occurring Genomic Alterationsa</vt:lpstr>
      <vt:lpstr>Response in HER2+ Patients by HER2 Mutation Status</vt:lpstr>
      <vt:lpstr>Conclusions</vt:lpstr>
      <vt:lpstr>Acknowledgments</vt:lpstr>
    </vt:vector>
  </TitlesOfParts>
  <Company>pas une société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Manouche Le Chat</dc:creator>
  <cp:lastModifiedBy>Garton, Kelly</cp:lastModifiedBy>
  <cp:revision>25</cp:revision>
  <dcterms:created xsi:type="dcterms:W3CDTF">2012-10-31T06:23:57Z</dcterms:created>
  <dcterms:modified xsi:type="dcterms:W3CDTF">2024-10-23T01:10:23Z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0x0101005964A8453FF2DF43A9332E138E9DFA91</vt:lpwstr>
  </property>
  <property fmtid="{D5CDD505-2E9C-101B-9397-08002B2CF9AE}" pid="3" name="Order">
    <vt:r8>100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