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tmp" ContentType="image/p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10.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2"/>
  </p:notesMasterIdLst>
  <p:handoutMasterIdLst>
    <p:handoutMasterId r:id="rId23"/>
  </p:handoutMasterIdLst>
  <p:sldIdLst>
    <p:sldId id="267" r:id="rId5"/>
    <p:sldId id="291" r:id="rId6"/>
    <p:sldId id="292" r:id="rId7"/>
    <p:sldId id="281" r:id="rId8"/>
    <p:sldId id="280" r:id="rId9"/>
    <p:sldId id="296" r:id="rId10"/>
    <p:sldId id="283" r:id="rId11"/>
    <p:sldId id="274" r:id="rId12"/>
    <p:sldId id="298" r:id="rId13"/>
    <p:sldId id="285" r:id="rId14"/>
    <p:sldId id="299" r:id="rId15"/>
    <p:sldId id="287" r:id="rId16"/>
    <p:sldId id="294" r:id="rId17"/>
    <p:sldId id="295" r:id="rId18"/>
    <p:sldId id="276" r:id="rId19"/>
    <p:sldId id="293" r:id="rId20"/>
    <p:sldId id="290"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76FCD08-775B-B308-E764-0BB1A1A23A57}" name="Choong, Nicholas Wei Wen" initials="CW" userId="S::choonn@pfizer.com::f06302cb-97b1-4204-a76f-297768fd1b9d" providerId="AD"/>
  <p188:author id="{5DB98F32-87EA-7241-9929-C8984B99C641}" name="Asu Erden, PhD" initials="AE" userId="Asu Erden, PhD" providerId="None"/>
  <p188:author id="{52C52B4F-7280-E0E6-2956-EBCF3643BC70}" name="Beyzarov, Elena" initials="BE" userId="S::beyzae@pfizer.com::45894d91-2595-4edd-a696-adff2b157aa1" providerId="AD"/>
  <p188:author id="{720CBA6F-8A71-4C77-3574-BAD0035C7360}" name="Zhang, Susan" initials="XZ" userId="S::ZHANX506@pfizer.com::d5279647-f143-4a1f-b124-d06541525d6c" providerId="AD"/>
  <p188:author id="{C89B6F7C-43BA-847E-2C6A-18516CFCD3EB}" name="Eleanor Porteous" initials="EP" userId="Eleanor Porteous" providerId="None"/>
  <p188:author id="{46E20692-B75C-8E11-4FF6-3A4D07123232}" name="Blaise Low" initials="BL" userId="Blaise Low" providerId="None"/>
  <p188:author id="{8B508B94-273F-5688-0400-91125E098851}" name="Zhang, Xiaoxi (Shelsea)" initials="XZ" userId="S::ZHANGX11@pfizer.com::d5af66fc-9f28-4ec2-bc5b-11cafba3711e" providerId="AD"/>
  <p188:author id="{3F352896-3C68-15E5-733C-6420168F0792}" name="Thomas, Christan" initials="CT" userId="S::THOMAC81@pfizer.com::d1655571-0990-4a64-9339-a0e8768c46d0" providerId="AD"/>
  <p188:author id="{43C0F298-FCEC-5E41-531C-B02CB9FD32BF}" name="Zhang, Xiaoxi (Shelsea)" initials="ZX" userId="Zhang, Xiaoxi (Shelsea)" providerId="None"/>
  <p188:author id="{E36EACA9-B51D-CAC7-EB33-E0C1A625EF24}" name="Ferrier, Graham" initials="GF" userId="S::FERRIG06@pfizer.com::b2142f70-9d49-4310-ade0-f0188d2f1dcc" providerId="AD"/>
  <p188:author id="{68B3FCAE-2C51-3669-BAF6-89EED22D9D2E}" name="Ferrier, Graham" initials="FG" userId="S::ferrig06@pfizer.com::b2142f70-9d49-4310-ade0-f0188d2f1dcc" providerId="AD"/>
  <p188:author id="{492E02BE-BA77-2315-AFD8-48A97FE5F5F9}" name="Zhang, Susan" initials="ZS" userId="S::zhanx506@pfizer.com::d5279647-f143-4a1f-b124-d06541525d6c" providerId="AD"/>
  <p188:author id="{DA5E07C4-1402-D728-5C3F-73924D35E3D8}" name="Zhang, Xiaoxi (Shelsea)" initials="Z(" userId="S::zhangx11@pfizer.com::d5af66fc-9f28-4ec2-bc5b-11cafba3711e" providerId="AD"/>
  <p188:author id="{05E339C4-AD0C-2CDC-580B-7F8AD57FAA6E}" name="Beyzarov, Elena" initials="BE" userId="Beyzarov, Elena" providerId="None"/>
  <p188:author id="{5037E0E0-7F90-E0CF-D167-0AC4B6BFCE8B}" name="Nucleus Global" initials="BL" userId="Nucleus Global" providerId="None"/>
  <p188:author id="{B5AF5EE4-025E-A190-CAA2-5F6B547CB93C}" name="Beyzarov, Elena" initials="EB" userId="S::BEYZAE@pfizer.com::45894d91-2595-4edd-a696-adff2b157aa1" providerId="AD"/>
  <p188:author id="{63EA86F7-2EF8-B51E-E9BC-E63FB1DBABC3}" name="Jennifer Sollenberger" initials="JS" userId="S::Jennifer.Sollenberger@nucleusglobal.com::b67d1331-5aa6-4d9d-9172-bf26a36e975d" providerId="AD"/>
  <p188:author id="{86D3D2F9-2D02-EE30-DEF0-8FCEDAB9DEAE}" name="Danny Grayson" initials="DG" userId="S::Daniel.Grayson@asco.org::3ff4517b-4911-41bb-a1c7-ffba05b6a2f9" providerId="AD"/>
  <p188:author id="{5A8CD5FF-C9BC-5203-D5DE-BFF2D114C313}" name="Thomas, Christan" initials="TC" userId="S::thomac81@pfizer.com::d1655571-0990-4a64-9339-a0e8768c46d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557"/>
    <a:srgbClr val="FFFF00"/>
    <a:srgbClr val="203864"/>
    <a:srgbClr val="000000"/>
    <a:srgbClr val="E8E8E8"/>
    <a:srgbClr val="DAE3F3"/>
    <a:srgbClr val="2F5597"/>
    <a:srgbClr val="C2C2C2"/>
    <a:srgbClr val="767171"/>
    <a:srgbClr val="B4C7E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6144" autoAdjust="0"/>
  </p:normalViewPr>
  <p:slideViewPr>
    <p:cSldViewPr snapToGrid="0">
      <p:cViewPr varScale="1">
        <p:scale>
          <a:sx n="119" d="100"/>
          <a:sy n="119" d="100"/>
        </p:scale>
        <p:origin x="504" y="96"/>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Complete response</c:v>
                </c:pt>
              </c:strCache>
            </c:strRef>
          </c:tx>
          <c:spPr>
            <a:solidFill>
              <a:schemeClr val="accent1"/>
            </a:solidFill>
            <a:ln>
              <a:noFill/>
            </a:ln>
            <a:effectLst/>
          </c:spPr>
          <c:invertIfNegative val="0"/>
          <c:dPt>
            <c:idx val="0"/>
            <c:invertIfNegative val="0"/>
            <c:bubble3D val="0"/>
            <c:spPr>
              <a:solidFill>
                <a:srgbClr val="2F5597"/>
              </a:solidFill>
              <a:ln>
                <a:noFill/>
              </a:ln>
              <a:effectLst/>
            </c:spPr>
            <c:extLst>
              <c:ext xmlns:c16="http://schemas.microsoft.com/office/drawing/2014/chart" uri="{C3380CC4-5D6E-409C-BE32-E72D297353CC}">
                <c16:uniqueId val="{00000004-C4DA-49E1-BEEB-4595FBF8F488}"/>
              </c:ext>
            </c:extLst>
          </c:dPt>
          <c:dPt>
            <c:idx val="1"/>
            <c:invertIfNegative val="0"/>
            <c:bubble3D val="0"/>
            <c:spPr>
              <a:solidFill>
                <a:schemeClr val="bg2">
                  <a:lumMod val="50000"/>
                </a:schemeClr>
              </a:solidFill>
              <a:ln>
                <a:noFill/>
              </a:ln>
              <a:effectLst/>
            </c:spPr>
            <c:extLst>
              <c:ext xmlns:c16="http://schemas.microsoft.com/office/drawing/2014/chart" uri="{C3380CC4-5D6E-409C-BE32-E72D297353CC}">
                <c16:uniqueId val="{00000006-C4DA-49E1-BEEB-4595FBF8F488}"/>
              </c:ext>
            </c:extLst>
          </c:dPt>
          <c:cat>
            <c:strRef>
              <c:f>Sheet1!$A$2:$A$3</c:f>
              <c:strCache>
                <c:ptCount val="2"/>
                <c:pt idx="0">
                  <c:v>EC + mFOLFOX6</c:v>
                </c:pt>
                <c:pt idx="1">
                  <c:v>SOC</c:v>
                </c:pt>
              </c:strCache>
            </c:strRef>
          </c:cat>
          <c:val>
            <c:numRef>
              <c:f>Sheet1!$B$2:$B$3</c:f>
              <c:numCache>
                <c:formatCode>0.00%</c:formatCode>
                <c:ptCount val="2"/>
                <c:pt idx="0">
                  <c:v>2.7E-2</c:v>
                </c:pt>
                <c:pt idx="1">
                  <c:v>1.7999999999999999E-2</c:v>
                </c:pt>
              </c:numCache>
            </c:numRef>
          </c:val>
          <c:extLst>
            <c:ext xmlns:c16="http://schemas.microsoft.com/office/drawing/2014/chart" uri="{C3380CC4-5D6E-409C-BE32-E72D297353CC}">
              <c16:uniqueId val="{00000000-C4DA-49E1-BEEB-4595FBF8F488}"/>
            </c:ext>
          </c:extLst>
        </c:ser>
        <c:ser>
          <c:idx val="1"/>
          <c:order val="1"/>
          <c:tx>
            <c:strRef>
              <c:f>Sheet1!$C$1</c:f>
              <c:strCache>
                <c:ptCount val="1"/>
                <c:pt idx="0">
                  <c:v>Partial response</c:v>
                </c:pt>
              </c:strCache>
            </c:strRef>
          </c:tx>
          <c:spPr>
            <a:solidFill>
              <a:schemeClr val="accent2"/>
            </a:solidFill>
            <a:ln>
              <a:noFill/>
            </a:ln>
            <a:effectLst/>
          </c:spPr>
          <c:invertIfNegative val="0"/>
          <c:dPt>
            <c:idx val="0"/>
            <c:invertIfNegative val="0"/>
            <c:bubble3D val="0"/>
            <c:spPr>
              <a:solidFill>
                <a:schemeClr val="accent1">
                  <a:lumMod val="40000"/>
                  <a:lumOff val="60000"/>
                </a:schemeClr>
              </a:solidFill>
              <a:ln>
                <a:noFill/>
              </a:ln>
              <a:effectLst/>
            </c:spPr>
            <c:extLst>
              <c:ext xmlns:c16="http://schemas.microsoft.com/office/drawing/2014/chart" uri="{C3380CC4-5D6E-409C-BE32-E72D297353CC}">
                <c16:uniqueId val="{00000005-C4DA-49E1-BEEB-4595FBF8F488}"/>
              </c:ext>
            </c:extLst>
          </c:dPt>
          <c:dPt>
            <c:idx val="1"/>
            <c:invertIfNegative val="0"/>
            <c:bubble3D val="0"/>
            <c:spPr>
              <a:solidFill>
                <a:srgbClr val="C2C2C2"/>
              </a:solidFill>
              <a:ln>
                <a:noFill/>
              </a:ln>
              <a:effectLst/>
            </c:spPr>
            <c:extLst>
              <c:ext xmlns:c16="http://schemas.microsoft.com/office/drawing/2014/chart" uri="{C3380CC4-5D6E-409C-BE32-E72D297353CC}">
                <c16:uniqueId val="{00000007-C4DA-49E1-BEEB-4595FBF8F488}"/>
              </c:ext>
            </c:extLst>
          </c:dPt>
          <c:errBars>
            <c:errBarType val="both"/>
            <c:errValType val="cust"/>
            <c:noEndCap val="0"/>
            <c:plus>
              <c:numRef>
                <c:f>Sheet1!$G$2:$G$3</c:f>
                <c:numCache>
                  <c:formatCode>General</c:formatCode>
                  <c:ptCount val="2"/>
                  <c:pt idx="0">
                    <c:v>8.5999999999999965E-2</c:v>
                  </c:pt>
                  <c:pt idx="1">
                    <c:v>9.2999999999999972E-2</c:v>
                  </c:pt>
                </c:numCache>
              </c:numRef>
            </c:plus>
            <c:minus>
              <c:numRef>
                <c:f>Sheet1!$F$2:$F$3</c:f>
                <c:numCache>
                  <c:formatCode>General</c:formatCode>
                  <c:ptCount val="2"/>
                  <c:pt idx="0">
                    <c:v>9.2999999999999972E-2</c:v>
                  </c:pt>
                  <c:pt idx="1">
                    <c:v>8.7000000000000022E-2</c:v>
                  </c:pt>
                </c:numCache>
              </c:numRef>
            </c:minus>
            <c:spPr>
              <a:noFill/>
              <a:ln w="9525" cap="flat" cmpd="sng" algn="ctr">
                <a:solidFill>
                  <a:schemeClr val="tx1">
                    <a:lumMod val="65000"/>
                    <a:lumOff val="35000"/>
                  </a:schemeClr>
                </a:solidFill>
                <a:round/>
              </a:ln>
              <a:effectLst/>
            </c:spPr>
          </c:errBars>
          <c:cat>
            <c:strRef>
              <c:f>Sheet1!$A$2:$A$3</c:f>
              <c:strCache>
                <c:ptCount val="2"/>
                <c:pt idx="0">
                  <c:v>EC + mFOLFOX6</c:v>
                </c:pt>
                <c:pt idx="1">
                  <c:v>SOC</c:v>
                </c:pt>
              </c:strCache>
            </c:strRef>
          </c:cat>
          <c:val>
            <c:numRef>
              <c:f>Sheet1!$C$2:$C$3</c:f>
              <c:numCache>
                <c:formatCode>0.00%</c:formatCode>
                <c:ptCount val="2"/>
                <c:pt idx="0">
                  <c:v>0.58199999999999996</c:v>
                </c:pt>
                <c:pt idx="1">
                  <c:v>0.38200000000000001</c:v>
                </c:pt>
              </c:numCache>
            </c:numRef>
          </c:val>
          <c:extLst>
            <c:ext xmlns:c16="http://schemas.microsoft.com/office/drawing/2014/chart" uri="{C3380CC4-5D6E-409C-BE32-E72D297353CC}">
              <c16:uniqueId val="{00000001-C4DA-49E1-BEEB-4595FBF8F488}"/>
            </c:ext>
          </c:extLst>
        </c:ser>
        <c:dLbls>
          <c:showLegendKey val="0"/>
          <c:showVal val="0"/>
          <c:showCatName val="0"/>
          <c:showSerName val="0"/>
          <c:showPercent val="0"/>
          <c:showBubbleSize val="0"/>
        </c:dLbls>
        <c:gapWidth val="150"/>
        <c:overlap val="100"/>
        <c:axId val="1306142671"/>
        <c:axId val="1306143631"/>
      </c:barChart>
      <c:catAx>
        <c:axId val="1306142671"/>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300" b="0" i="0" u="none" strike="noStrike" kern="1200" baseline="0">
                <a:solidFill>
                  <a:schemeClr val="tx1"/>
                </a:solidFill>
                <a:latin typeface="+mn-lt"/>
                <a:ea typeface="+mn-ea"/>
                <a:cs typeface="+mn-cs"/>
              </a:defRPr>
            </a:pPr>
            <a:endParaRPr lang="en-US"/>
          </a:p>
        </c:txPr>
        <c:crossAx val="1306143631"/>
        <c:crosses val="autoZero"/>
        <c:auto val="1"/>
        <c:lblAlgn val="ctr"/>
        <c:lblOffset val="100"/>
        <c:noMultiLvlLbl val="0"/>
      </c:catAx>
      <c:valAx>
        <c:axId val="1306143631"/>
        <c:scaling>
          <c:orientation val="minMax"/>
          <c:max val="1"/>
        </c:scaling>
        <c:delete val="0"/>
        <c:axPos val="l"/>
        <c:numFmt formatCode="0%" sourceLinked="0"/>
        <c:majorTickMark val="out"/>
        <c:minorTickMark val="none"/>
        <c:tickLblPos val="nextTo"/>
        <c:spPr>
          <a:noFill/>
          <a:ln>
            <a:solidFill>
              <a:schemeClr val="tx1"/>
            </a:solidFill>
          </a:ln>
          <a:effectLst/>
        </c:spPr>
        <c:txPr>
          <a:bodyPr rot="-60000000" spcFirstLastPara="1" vertOverflow="ellipsis" vert="horz" wrap="square" anchor="ctr" anchorCtr="1"/>
          <a:lstStyle/>
          <a:p>
            <a:pPr>
              <a:defRPr sz="1300" b="0" i="0" u="none" strike="noStrike" kern="1200" baseline="0">
                <a:solidFill>
                  <a:schemeClr val="tx1"/>
                </a:solidFill>
                <a:latin typeface="+mn-lt"/>
                <a:ea typeface="+mn-ea"/>
                <a:cs typeface="+mn-cs"/>
              </a:defRPr>
            </a:pPr>
            <a:endParaRPr lang="en-US"/>
          </a:p>
        </c:txPr>
        <c:crossAx val="13061426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300">
          <a:solidFill>
            <a:schemeClr val="tx1"/>
          </a:solidFill>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0574117874578068"/>
          <c:y val="0.11539853585151763"/>
          <c:w val="0.6561203912103627"/>
          <c:h val="0.66923160534827009"/>
        </c:manualLayout>
      </c:layout>
      <c:scatterChart>
        <c:scatterStyle val="lineMarker"/>
        <c:varyColors val="0"/>
        <c:ser>
          <c:idx val="0"/>
          <c:order val="0"/>
          <c:tx>
            <c:strRef>
              <c:f>Sheet1!$B$1</c:f>
              <c:strCache>
                <c:ptCount val="1"/>
                <c:pt idx="0">
                  <c:v>Y-Values</c:v>
                </c:pt>
              </c:strCache>
            </c:strRef>
          </c:tx>
          <c:spPr>
            <a:ln w="19050" cap="rnd">
              <a:noFill/>
              <a:round/>
            </a:ln>
            <a:effectLst/>
          </c:spPr>
          <c:marker>
            <c:symbol val="circle"/>
            <c:size val="5"/>
            <c:spPr>
              <a:solidFill>
                <a:sysClr val="windowText" lastClr="000000"/>
              </a:solidFill>
              <a:ln w="9525">
                <a:solidFill>
                  <a:sysClr val="windowText" lastClr="000000"/>
                </a:solidFill>
              </a:ln>
              <a:effectLst/>
            </c:spPr>
          </c:marker>
          <c:errBars>
            <c:errDir val="x"/>
            <c:errBarType val="both"/>
            <c:errValType val="cust"/>
            <c:noEndCap val="1"/>
            <c:plus>
              <c:numRef>
                <c:f>Sheet1!$E$2:$E$18</c:f>
                <c:numCache>
                  <c:formatCode>General</c:formatCode>
                  <c:ptCount val="17"/>
                  <c:pt idx="0">
                    <c:v>3.8499999999999996</c:v>
                  </c:pt>
                  <c:pt idx="1">
                    <c:v>2.2880000000000003</c:v>
                  </c:pt>
                  <c:pt idx="3">
                    <c:v>3.4789999999999996</c:v>
                  </c:pt>
                  <c:pt idx="4">
                    <c:v>2.6890000000000001</c:v>
                  </c:pt>
                  <c:pt idx="6">
                    <c:v>2.931</c:v>
                  </c:pt>
                  <c:pt idx="7">
                    <c:v>3.38</c:v>
                  </c:pt>
                  <c:pt idx="9">
                    <c:v>2.9630000000000001</c:v>
                  </c:pt>
                  <c:pt idx="10">
                    <c:v>3.3559999999999999</c:v>
                  </c:pt>
                  <c:pt idx="12">
                    <c:v>5.1290000000000004</c:v>
                  </c:pt>
                  <c:pt idx="13">
                    <c:v>2.1440000000000001</c:v>
                  </c:pt>
                  <c:pt idx="15">
                    <c:v>3.0790000000000002</c:v>
                  </c:pt>
                  <c:pt idx="16">
                    <c:v>3.3049999999999997</c:v>
                  </c:pt>
                </c:numCache>
              </c:numRef>
            </c:plus>
            <c:minus>
              <c:numRef>
                <c:f>Sheet1!$D$2:$D$18</c:f>
                <c:numCache>
                  <c:formatCode>General</c:formatCode>
                  <c:ptCount val="17"/>
                  <c:pt idx="0">
                    <c:v>1.7280000000000002</c:v>
                  </c:pt>
                  <c:pt idx="1">
                    <c:v>0.93699999999999994</c:v>
                  </c:pt>
                  <c:pt idx="3">
                    <c:v>1.4720000000000002</c:v>
                  </c:pt>
                  <c:pt idx="4">
                    <c:v>1.1799999999999997</c:v>
                  </c:pt>
                  <c:pt idx="6">
                    <c:v>1.266</c:v>
                  </c:pt>
                  <c:pt idx="7">
                    <c:v>1.43</c:v>
                  </c:pt>
                  <c:pt idx="9">
                    <c:v>1.3010000000000002</c:v>
                  </c:pt>
                  <c:pt idx="10">
                    <c:v>1.3920000000000001</c:v>
                  </c:pt>
                  <c:pt idx="12">
                    <c:v>1.9520000000000002</c:v>
                  </c:pt>
                  <c:pt idx="13">
                    <c:v>1.008</c:v>
                  </c:pt>
                  <c:pt idx="15">
                    <c:v>1.4470000000000001</c:v>
                  </c:pt>
                  <c:pt idx="16">
                    <c:v>1.2010000000000001</c:v>
                  </c:pt>
                </c:numCache>
              </c:numRef>
            </c:minus>
            <c:spPr>
              <a:noFill/>
              <a:ln w="12700" cap="flat" cmpd="sng" algn="ctr">
                <a:solidFill>
                  <a:sysClr val="windowText" lastClr="000000"/>
                </a:solidFill>
                <a:round/>
              </a:ln>
              <a:effectLst/>
            </c:spPr>
          </c:errBars>
          <c:xVal>
            <c:numRef>
              <c:f>Sheet1!$A$2:$A$18</c:f>
              <c:numCache>
                <c:formatCode>0.000</c:formatCode>
                <c:ptCount val="17"/>
                <c:pt idx="0" formatCode="General">
                  <c:v>3.16</c:v>
                </c:pt>
                <c:pt idx="1">
                  <c:v>1.595</c:v>
                </c:pt>
                <c:pt idx="3" formatCode="General">
                  <c:v>2.5710000000000002</c:v>
                </c:pt>
                <c:pt idx="4">
                  <c:v>2.1139999999999999</c:v>
                </c:pt>
                <c:pt idx="6" formatCode="General">
                  <c:v>2.2469999999999999</c:v>
                </c:pt>
                <c:pt idx="7" formatCode="General">
                  <c:v>2.5</c:v>
                </c:pt>
                <c:pt idx="9" formatCode="General">
                  <c:v>2.3380000000000001</c:v>
                </c:pt>
                <c:pt idx="10" formatCode="General">
                  <c:v>2.4020000000000001</c:v>
                </c:pt>
                <c:pt idx="12" formatCode="General">
                  <c:v>3.1840000000000002</c:v>
                </c:pt>
                <c:pt idx="13" formatCode="General">
                  <c:v>1.909</c:v>
                </c:pt>
                <c:pt idx="15">
                  <c:v>2.7570000000000001</c:v>
                </c:pt>
                <c:pt idx="16">
                  <c:v>1.905</c:v>
                </c:pt>
              </c:numCache>
            </c:numRef>
          </c:xVal>
          <c:yVal>
            <c:numRef>
              <c:f>Sheet1!$B$2:$B$18</c:f>
              <c:numCache>
                <c:formatCode>General</c:formatCode>
                <c:ptCount val="17"/>
                <c:pt idx="0">
                  <c:v>17</c:v>
                </c:pt>
                <c:pt idx="1">
                  <c:v>16</c:v>
                </c:pt>
                <c:pt idx="2">
                  <c:v>15</c:v>
                </c:pt>
                <c:pt idx="3">
                  <c:v>14</c:v>
                </c:pt>
                <c:pt idx="4">
                  <c:v>13</c:v>
                </c:pt>
                <c:pt idx="5">
                  <c:v>12</c:v>
                </c:pt>
                <c:pt idx="6">
                  <c:v>11</c:v>
                </c:pt>
                <c:pt idx="7">
                  <c:v>10</c:v>
                </c:pt>
                <c:pt idx="8">
                  <c:v>9</c:v>
                </c:pt>
                <c:pt idx="9">
                  <c:v>8</c:v>
                </c:pt>
                <c:pt idx="10">
                  <c:v>7</c:v>
                </c:pt>
                <c:pt idx="11">
                  <c:v>6</c:v>
                </c:pt>
                <c:pt idx="12">
                  <c:v>5</c:v>
                </c:pt>
                <c:pt idx="13">
                  <c:v>4</c:v>
                </c:pt>
                <c:pt idx="14">
                  <c:v>3</c:v>
                </c:pt>
                <c:pt idx="15">
                  <c:v>2</c:v>
                </c:pt>
                <c:pt idx="16">
                  <c:v>1</c:v>
                </c:pt>
              </c:numCache>
            </c:numRef>
          </c:yVal>
          <c:smooth val="0"/>
          <c:extLst>
            <c:ext xmlns:c16="http://schemas.microsoft.com/office/drawing/2014/chart" uri="{C3380CC4-5D6E-409C-BE32-E72D297353CC}">
              <c16:uniqueId val="{00000000-5B3C-4514-AB62-C1B8FD16BE62}"/>
            </c:ext>
          </c:extLst>
        </c:ser>
        <c:dLbls>
          <c:showLegendKey val="0"/>
          <c:showVal val="0"/>
          <c:showCatName val="0"/>
          <c:showSerName val="0"/>
          <c:showPercent val="0"/>
          <c:showBubbleSize val="0"/>
        </c:dLbls>
        <c:axId val="777522320"/>
        <c:axId val="777522648"/>
      </c:scatterChart>
      <c:valAx>
        <c:axId val="777522320"/>
        <c:scaling>
          <c:orientation val="minMax"/>
          <c:max val="9"/>
          <c:min val="0"/>
        </c:scaling>
        <c:delete val="0"/>
        <c:axPos val="b"/>
        <c:numFmt formatCode="0" sourceLinked="0"/>
        <c:majorTickMark val="out"/>
        <c:minorTickMark val="none"/>
        <c:tickLblPos val="nextTo"/>
        <c:spPr>
          <a:noFill/>
          <a:ln w="9525" cap="flat" cmpd="sng" algn="ctr">
            <a:solidFill>
              <a:sysClr val="windowText" lastClr="000000"/>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ADLaM Display" panose="020F0502020204030204" pitchFamily="2" charset="0"/>
                <a:cs typeface="ADLaM Display" panose="020F0502020204030204" pitchFamily="2" charset="0"/>
              </a:defRPr>
            </a:pPr>
            <a:endParaRPr lang="en-US"/>
          </a:p>
        </c:txPr>
        <c:crossAx val="777522648"/>
        <c:crossesAt val="0"/>
        <c:crossBetween val="midCat"/>
        <c:majorUnit val="1"/>
      </c:valAx>
      <c:valAx>
        <c:axId val="777522648"/>
        <c:scaling>
          <c:orientation val="minMax"/>
          <c:max val="17.5"/>
          <c:min val="0.5"/>
        </c:scaling>
        <c:delete val="0"/>
        <c:axPos val="l"/>
        <c:numFmt formatCode="General" sourceLinked="1"/>
        <c:majorTickMark val="none"/>
        <c:minorTickMark val="none"/>
        <c:tickLblPos val="none"/>
        <c:spPr>
          <a:noFill/>
          <a:ln w="12700" cap="sq" cmpd="sng" algn="ctr">
            <a:solidFill>
              <a:sysClr val="windowText" lastClr="000000"/>
            </a:solidFill>
            <a:miter lim="800000"/>
          </a:ln>
          <a:effectLst/>
        </c:spPr>
        <c:txPr>
          <a:bodyPr rot="-60000000" spcFirstLastPara="1" vertOverflow="ellipsis" vert="horz" wrap="square" anchor="ctr" anchorCtr="1"/>
          <a:lstStyle/>
          <a:p>
            <a:pPr>
              <a:defRPr sz="1197" b="0" i="0" u="none" strike="noStrike" kern="1200" baseline="0">
                <a:solidFill>
                  <a:schemeClr val="tx1"/>
                </a:solidFill>
                <a:latin typeface="+mj-lt"/>
                <a:ea typeface="+mn-ea"/>
                <a:cs typeface="+mn-cs"/>
              </a:defRPr>
            </a:pPr>
            <a:endParaRPr lang="en-US"/>
          </a:p>
        </c:txPr>
        <c:crossAx val="777522320"/>
        <c:crossesAt val="1"/>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latin typeface="+mj-lt"/>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EC+mFOLFOX6 
Grade 3-5</c:v>
                </c:pt>
              </c:strCache>
            </c:strRef>
          </c:tx>
          <c:spPr>
            <a:solidFill>
              <a:srgbClr val="2F5597"/>
            </a:solidFill>
            <a:ln>
              <a:noFill/>
            </a:ln>
            <a:effectLst/>
          </c:spPr>
          <c:invertIfNegative val="0"/>
          <c:dLbls>
            <c:dLbl>
              <c:idx val="0"/>
              <c:layout>
                <c:manualLayout>
                  <c:x val="-1.8022043913928681E-2"/>
                  <c:y val="2.3617245701676902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E-AEF2-4B2D-86BD-F608008C9FFD}"/>
                </c:ext>
              </c:extLst>
            </c:dLbl>
            <c:dLbl>
              <c:idx val="1"/>
              <c:delete val="1"/>
              <c:extLst>
                <c:ext xmlns:c15="http://schemas.microsoft.com/office/drawing/2012/chart" uri="{CE6537A1-D6FC-4f65-9D91-7224C49458BB}"/>
                <c:ext xmlns:c16="http://schemas.microsoft.com/office/drawing/2014/chart" uri="{C3380CC4-5D6E-409C-BE32-E72D297353CC}">
                  <c16:uniqueId val="{0000003C-AEF2-4B2D-86BD-F608008C9FFD}"/>
                </c:ext>
              </c:extLst>
            </c:dLbl>
            <c:dLbl>
              <c:idx val="2"/>
              <c:layout>
                <c:manualLayout>
                  <c:x val="-9.8302057712338856E-3"/>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A-AEF2-4B2D-86BD-F608008C9FFD}"/>
                </c:ext>
              </c:extLst>
            </c:dLbl>
            <c:dLbl>
              <c:idx val="3"/>
              <c:layout>
                <c:manualLayout>
                  <c:x val="-1.802204391392874E-2"/>
                  <c:y val="2.3617245690679265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AEF2-4B2D-86BD-F608008C9FFD}"/>
                </c:ext>
              </c:extLst>
            </c:dLbl>
            <c:dLbl>
              <c:idx val="5"/>
              <c:layout>
                <c:manualLayout>
                  <c:x val="-2.2937146799545591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9-AEF2-4B2D-86BD-F608008C9FFD}"/>
                </c:ext>
              </c:extLst>
            </c:dLbl>
            <c:dLbl>
              <c:idx val="6"/>
              <c:layout>
                <c:manualLayout>
                  <c:x val="-2.293714679954565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7-AEF2-4B2D-86BD-F608008C9FFD}"/>
                </c:ext>
              </c:extLst>
            </c:dLbl>
            <c:dLbl>
              <c:idx val="7"/>
              <c:layout>
                <c:manualLayout>
                  <c:x val="-2.9490617313701534E-2"/>
                  <c:y val="4.723449138135853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5-AEF2-4B2D-86BD-F608008C9FFD}"/>
                </c:ext>
              </c:extLst>
            </c:dLbl>
            <c:dLbl>
              <c:idx val="8"/>
              <c:layout>
                <c:manualLayout>
                  <c:x val="-2.129877917100656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3-AEF2-4B2D-86BD-F608008C9FFD}"/>
                </c:ext>
              </c:extLst>
            </c:dLbl>
            <c:dLbl>
              <c:idx val="9"/>
              <c:layout>
                <c:manualLayout>
                  <c:x val="-2.4575514428084564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0-AEF2-4B2D-86BD-F608008C9FFD}"/>
                </c:ext>
              </c:extLst>
            </c:dLbl>
            <c:dLbl>
              <c:idx val="10"/>
              <c:layout>
                <c:manualLayout>
                  <c:x val="-1.8022043913928681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D-AEF2-4B2D-86BD-F608008C9FFD}"/>
                </c:ext>
              </c:extLst>
            </c:dLbl>
            <c:dLbl>
              <c:idx val="11"/>
              <c:layout>
                <c:manualLayout>
                  <c:x val="-2.6213882056623533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F-AEF2-4B2D-86BD-F608008C9FFD}"/>
                </c:ext>
              </c:extLst>
            </c:dLbl>
            <c:dLbl>
              <c:idx val="12"/>
              <c:layout>
                <c:manualLayout>
                  <c:x val="-1.9660411542467709E-2"/>
                  <c:y val="-2.749409257746216E-1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D-AEF2-4B2D-86BD-F608008C9FFD}"/>
                </c:ext>
              </c:extLst>
            </c:dLbl>
            <c:dLbl>
              <c:idx val="13"/>
              <c:layout>
                <c:manualLayout>
                  <c:x val="-2.1298779171006622E-2"/>
                  <c:y val="2.3617245690679265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B-AEF2-4B2D-86BD-F608008C9FFD}"/>
                </c:ext>
              </c:extLst>
            </c:dLbl>
            <c:dLbl>
              <c:idx val="14"/>
              <c:layout>
                <c:manualLayout>
                  <c:x val="-3.2767352570779416E-3"/>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8-AEF2-4B2D-86BD-F608008C9FFD}"/>
                </c:ext>
              </c:extLst>
            </c:dLbl>
            <c:dLbl>
              <c:idx val="15"/>
              <c:layout>
                <c:manualLayout>
                  <c:x val="-2.2937146799545591E-2"/>
                  <c:y val="4.723449138135853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6-AEF2-4B2D-86BD-F608008C9FFD}"/>
                </c:ext>
              </c:extLst>
            </c:dLbl>
            <c:numFmt formatCode="#,##0;[Whit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solidFill>
                      <a:round/>
                    </a:ln>
                    <a:effectLst/>
                  </c:spPr>
                </c15:leaderLines>
              </c:ext>
            </c:extLst>
          </c:dLbls>
          <c:cat>
            <c:strRef>
              <c:f>Sheet1!$A$2:$A$17</c:f>
              <c:strCache>
                <c:ptCount val="16"/>
                <c:pt idx="0">
                  <c:v>Constipation</c:v>
                </c:pt>
                <c:pt idx="1">
                  <c:v>Alopecia</c:v>
                </c:pt>
                <c:pt idx="2">
                  <c:v>Neutropenia</c:v>
                </c:pt>
                <c:pt idx="3">
                  <c:v>Arthralgia</c:v>
                </c:pt>
                <c:pt idx="4">
                  <c:v>Neuropathy peripheral</c:v>
                </c:pt>
                <c:pt idx="5">
                  <c:v>Fatigue</c:v>
                </c:pt>
                <c:pt idx="6">
                  <c:v>Rash</c:v>
                </c:pt>
                <c:pt idx="7">
                  <c:v>Peripheral sensory neuropathy</c:v>
                </c:pt>
                <c:pt idx="8">
                  <c:v>Pyrexia</c:v>
                </c:pt>
                <c:pt idx="9">
                  <c:v>Asthenia</c:v>
                </c:pt>
                <c:pt idx="10">
                  <c:v>Neutrophil count decrease</c:v>
                </c:pt>
                <c:pt idx="11">
                  <c:v>Vomiting</c:v>
                </c:pt>
                <c:pt idx="12">
                  <c:v>Decreased appetite</c:v>
                </c:pt>
                <c:pt idx="13">
                  <c:v>Diarrhea</c:v>
                </c:pt>
                <c:pt idx="14">
                  <c:v>Anemia</c:v>
                </c:pt>
                <c:pt idx="15">
                  <c:v>Nausea</c:v>
                </c:pt>
              </c:strCache>
            </c:strRef>
          </c:cat>
          <c:val>
            <c:numRef>
              <c:f>Sheet1!$B$2:$B$17</c:f>
              <c:numCache>
                <c:formatCode>0.0</c:formatCode>
                <c:ptCount val="16"/>
                <c:pt idx="0">
                  <c:v>-0.4329004329004329</c:v>
                </c:pt>
                <c:pt idx="1">
                  <c:v>0</c:v>
                </c:pt>
                <c:pt idx="2">
                  <c:v>-14.718614718614718</c:v>
                </c:pt>
                <c:pt idx="3">
                  <c:v>-0.86580086580086579</c:v>
                </c:pt>
                <c:pt idx="4">
                  <c:v>-6.9264069264069263</c:v>
                </c:pt>
                <c:pt idx="5">
                  <c:v>-2.5974025974025974</c:v>
                </c:pt>
                <c:pt idx="6">
                  <c:v>-0.86580086580086579</c:v>
                </c:pt>
                <c:pt idx="7">
                  <c:v>-5.6277056277056277</c:v>
                </c:pt>
                <c:pt idx="8">
                  <c:v>-1.7316017316017316</c:v>
                </c:pt>
                <c:pt idx="9">
                  <c:v>-4.329004329004329</c:v>
                </c:pt>
                <c:pt idx="10">
                  <c:v>-18.18181818181818</c:v>
                </c:pt>
                <c:pt idx="11">
                  <c:v>-3.4632034632034632</c:v>
                </c:pt>
                <c:pt idx="12">
                  <c:v>-2.1645021645021645</c:v>
                </c:pt>
                <c:pt idx="13">
                  <c:v>-1.2987012987012987</c:v>
                </c:pt>
                <c:pt idx="14">
                  <c:v>-10.822510822510822</c:v>
                </c:pt>
                <c:pt idx="15">
                  <c:v>-2.5974025974025974</c:v>
                </c:pt>
              </c:numCache>
            </c:numRef>
          </c:val>
          <c:extLst>
            <c:ext xmlns:c16="http://schemas.microsoft.com/office/drawing/2014/chart" uri="{C3380CC4-5D6E-409C-BE32-E72D297353CC}">
              <c16:uniqueId val="{00000000-C44F-495A-9A7A-4B216424FC04}"/>
            </c:ext>
          </c:extLst>
        </c:ser>
        <c:ser>
          <c:idx val="1"/>
          <c:order val="1"/>
          <c:tx>
            <c:strRef>
              <c:f>Sheet1!$C$1</c:f>
              <c:strCache>
                <c:ptCount val="1"/>
                <c:pt idx="0">
                  <c:v>EC+mFOLFOX6 
Grade 1-2</c:v>
                </c:pt>
              </c:strCache>
            </c:strRef>
          </c:tx>
          <c:spPr>
            <a:solidFill>
              <a:srgbClr val="B4C7E7"/>
            </a:solidFill>
            <a:ln>
              <a:noFill/>
            </a:ln>
            <a:effectLst/>
          </c:spPr>
          <c:invertIfNegative val="0"/>
          <c:dLbls>
            <c:dLbl>
              <c:idx val="0"/>
              <c:layout>
                <c:manualLayout>
                  <c:x val="-2.1298779171006681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AEF2-4B2D-86BD-F608008C9FFD}"/>
                </c:ext>
              </c:extLst>
            </c:dLbl>
            <c:dLbl>
              <c:idx val="1"/>
              <c:layout>
                <c:manualLayout>
                  <c:x val="-2.2937146799545591E-2"/>
                  <c:y val="1.0997637030984864E-1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AEF2-4B2D-86BD-F608008C9FFD}"/>
                </c:ext>
              </c:extLst>
            </c:dLbl>
            <c:dLbl>
              <c:idx val="3"/>
              <c:layout>
                <c:manualLayout>
                  <c:x val="-2.4575514428084623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AEF2-4B2D-86BD-F608008C9FFD}"/>
                </c:ext>
              </c:extLst>
            </c:dLbl>
            <c:dLbl>
              <c:idx val="4"/>
              <c:layout>
                <c:manualLayout>
                  <c:x val="-1.3106941028311767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AEF2-4B2D-86BD-F608008C9FFD}"/>
                </c:ext>
              </c:extLst>
            </c:dLbl>
            <c:dLbl>
              <c:idx val="5"/>
              <c:layout>
                <c:manualLayout>
                  <c:x val="-2.6213882056623533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AEF2-4B2D-86BD-F608008C9FFD}"/>
                </c:ext>
              </c:extLst>
            </c:dLbl>
            <c:dLbl>
              <c:idx val="6"/>
              <c:layout>
                <c:manualLayout>
                  <c:x val="-2.9490617313701475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AEF2-4B2D-86BD-F608008C9FFD}"/>
                </c:ext>
              </c:extLst>
            </c:dLbl>
            <c:dLbl>
              <c:idx val="7"/>
              <c:layout>
                <c:manualLayout>
                  <c:x val="-1.8022043913928681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AEF2-4B2D-86BD-F608008C9FFD}"/>
                </c:ext>
              </c:extLst>
            </c:dLbl>
            <c:dLbl>
              <c:idx val="8"/>
              <c:layout>
                <c:manualLayout>
                  <c:x val="-3.1128984942240447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AEF2-4B2D-86BD-F608008C9FFD}"/>
                </c:ext>
              </c:extLst>
            </c:dLbl>
            <c:dLbl>
              <c:idx val="9"/>
              <c:layout>
                <c:manualLayout>
                  <c:x val="-2.9490617313701475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AEF2-4B2D-86BD-F608008C9FFD}"/>
                </c:ext>
              </c:extLst>
            </c:dLbl>
            <c:dLbl>
              <c:idx val="10"/>
              <c:layout>
                <c:manualLayout>
                  <c:x val="-8.1918381426949148E-3"/>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AEF2-4B2D-86BD-F608008C9FFD}"/>
                </c:ext>
              </c:extLst>
            </c:dLbl>
            <c:dLbl>
              <c:idx val="11"/>
              <c:layout>
                <c:manualLayout>
                  <c:x val="-4.423592597055221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AEF2-4B2D-86BD-F608008C9FFD}"/>
                </c:ext>
              </c:extLst>
            </c:dLbl>
            <c:dLbl>
              <c:idx val="12"/>
              <c:layout>
                <c:manualLayout>
                  <c:x val="-4.7512661227630155E-2"/>
                  <c:y val="-2.749409257746216E-1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AEF2-4B2D-86BD-F608008C9FFD}"/>
                </c:ext>
              </c:extLst>
            </c:dLbl>
            <c:dLbl>
              <c:idx val="13"/>
              <c:layout>
                <c:manualLayout>
                  <c:x val="-5.4066131741786094E-2"/>
                  <c:y val="2.749409257746216E-1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AEF2-4B2D-86BD-F608008C9FFD}"/>
                </c:ext>
              </c:extLst>
            </c:dLbl>
            <c:dLbl>
              <c:idx val="14"/>
              <c:layout>
                <c:manualLayout>
                  <c:x val="-3.4405720199318389E-2"/>
                  <c:y val="2.3617245690679265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EF2-4B2D-86BD-F608008C9FFD}"/>
                </c:ext>
              </c:extLst>
            </c:dLbl>
            <c:dLbl>
              <c:idx val="15"/>
              <c:layout>
                <c:manualLayout>
                  <c:x val="-8.8471851941104449E-2"/>
                  <c:y val="2.9993902027162667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EF2-4B2D-86BD-F608008C9FFD}"/>
                </c:ext>
              </c:extLst>
            </c:dLbl>
            <c:numFmt formatCode="#,##0;[Black]#,##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Constipation</c:v>
                </c:pt>
                <c:pt idx="1">
                  <c:v>Alopecia</c:v>
                </c:pt>
                <c:pt idx="2">
                  <c:v>Neutropenia</c:v>
                </c:pt>
                <c:pt idx="3">
                  <c:v>Arthralgia</c:v>
                </c:pt>
                <c:pt idx="4">
                  <c:v>Neuropathy peripheral</c:v>
                </c:pt>
                <c:pt idx="5">
                  <c:v>Fatigue</c:v>
                </c:pt>
                <c:pt idx="6">
                  <c:v>Rash</c:v>
                </c:pt>
                <c:pt idx="7">
                  <c:v>Peripheral sensory neuropathy</c:v>
                </c:pt>
                <c:pt idx="8">
                  <c:v>Pyrexia</c:v>
                </c:pt>
                <c:pt idx="9">
                  <c:v>Asthenia</c:v>
                </c:pt>
                <c:pt idx="10">
                  <c:v>Neutrophil count decrease</c:v>
                </c:pt>
                <c:pt idx="11">
                  <c:v>Vomiting</c:v>
                </c:pt>
                <c:pt idx="12">
                  <c:v>Decreased appetite</c:v>
                </c:pt>
                <c:pt idx="13">
                  <c:v>Diarrhea</c:v>
                </c:pt>
                <c:pt idx="14">
                  <c:v>Anemia</c:v>
                </c:pt>
                <c:pt idx="15">
                  <c:v>Nausea</c:v>
                </c:pt>
              </c:strCache>
            </c:strRef>
          </c:cat>
          <c:val>
            <c:numRef>
              <c:f>Sheet1!$C$2:$C$17</c:f>
              <c:numCache>
                <c:formatCode>0.0</c:formatCode>
                <c:ptCount val="16"/>
                <c:pt idx="0">
                  <c:v>-19.913419913419911</c:v>
                </c:pt>
                <c:pt idx="1">
                  <c:v>-21.212121212121211</c:v>
                </c:pt>
                <c:pt idx="2">
                  <c:v>-7.3593073593073592</c:v>
                </c:pt>
                <c:pt idx="3">
                  <c:v>-21.212121212121211</c:v>
                </c:pt>
                <c:pt idx="4">
                  <c:v>-16.450216450216448</c:v>
                </c:pt>
                <c:pt idx="5">
                  <c:v>-21.645021645021643</c:v>
                </c:pt>
                <c:pt idx="6">
                  <c:v>-23.80952380952381</c:v>
                </c:pt>
                <c:pt idx="7">
                  <c:v>-19.047619047619047</c:v>
                </c:pt>
                <c:pt idx="8">
                  <c:v>-24.242424242424242</c:v>
                </c:pt>
                <c:pt idx="9">
                  <c:v>-22.510822510822511</c:v>
                </c:pt>
                <c:pt idx="10">
                  <c:v>-13.852813852813853</c:v>
                </c:pt>
                <c:pt idx="11">
                  <c:v>-29.870129870129901</c:v>
                </c:pt>
                <c:pt idx="12">
                  <c:v>-31.168831168831169</c:v>
                </c:pt>
                <c:pt idx="13">
                  <c:v>-32.900432900432897</c:v>
                </c:pt>
                <c:pt idx="14">
                  <c:v>-25.541125541125542</c:v>
                </c:pt>
                <c:pt idx="15">
                  <c:v>-48.484848484848484</c:v>
                </c:pt>
              </c:numCache>
            </c:numRef>
          </c:val>
          <c:extLst>
            <c:ext xmlns:c16="http://schemas.microsoft.com/office/drawing/2014/chart" uri="{C3380CC4-5D6E-409C-BE32-E72D297353CC}">
              <c16:uniqueId val="{00000001-C44F-495A-9A7A-4B216424FC04}"/>
            </c:ext>
          </c:extLst>
        </c:ser>
        <c:ser>
          <c:idx val="2"/>
          <c:order val="2"/>
          <c:tx>
            <c:strRef>
              <c:f>Sheet1!$D$1</c:f>
              <c:strCache>
                <c:ptCount val="1"/>
                <c:pt idx="0">
                  <c:v>SOC 
Grade 3-5</c:v>
                </c:pt>
              </c:strCache>
            </c:strRef>
          </c:tx>
          <c:spPr>
            <a:solidFill>
              <a:srgbClr val="767171"/>
            </a:solidFill>
            <a:ln>
              <a:noFill/>
            </a:ln>
            <a:effectLst/>
          </c:spPr>
          <c:invertIfNegative val="0"/>
          <c:dLbls>
            <c:dLbl>
              <c:idx val="0"/>
              <c:layout>
                <c:manualLayout>
                  <c:x val="1.6383676285389708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D-AEF2-4B2D-86BD-F608008C9FFD}"/>
                </c:ext>
              </c:extLst>
            </c:dLbl>
            <c:dLbl>
              <c:idx val="1"/>
              <c:delete val="1"/>
              <c:extLst>
                <c:ext xmlns:c15="http://schemas.microsoft.com/office/drawing/2012/chart" uri="{CE6537A1-D6FC-4f65-9D91-7224C49458BB}"/>
                <c:ext xmlns:c16="http://schemas.microsoft.com/office/drawing/2014/chart" uri="{C3380CC4-5D6E-409C-BE32-E72D297353CC}">
                  <c16:uniqueId val="{0000003B-AEF2-4B2D-86BD-F608008C9FFD}"/>
                </c:ext>
              </c:extLst>
            </c:dLbl>
            <c:dLbl>
              <c:idx val="3"/>
              <c:delete val="1"/>
              <c:extLst>
                <c:ext xmlns:c15="http://schemas.microsoft.com/office/drawing/2012/chart" uri="{CE6537A1-D6FC-4f65-9D91-7224C49458BB}"/>
                <c:ext xmlns:c16="http://schemas.microsoft.com/office/drawing/2014/chart" uri="{C3380CC4-5D6E-409C-BE32-E72D297353CC}">
                  <c16:uniqueId val="{00000013-AEF2-4B2D-86BD-F608008C9FFD}"/>
                </c:ext>
              </c:extLst>
            </c:dLbl>
            <c:dLbl>
              <c:idx val="4"/>
              <c:layout>
                <c:manualLayout>
                  <c:x val="2.4575514428084502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AEF2-4B2D-86BD-F608008C9FFD}"/>
                </c:ext>
              </c:extLst>
            </c:dLbl>
            <c:dLbl>
              <c:idx val="5"/>
              <c:layout>
                <c:manualLayout>
                  <c:x val="2.2937146799545591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8-AEF2-4B2D-86BD-F608008C9FFD}"/>
                </c:ext>
              </c:extLst>
            </c:dLbl>
            <c:dLbl>
              <c:idx val="6"/>
              <c:delete val="1"/>
              <c:extLst>
                <c:ext xmlns:c15="http://schemas.microsoft.com/office/drawing/2012/chart" uri="{CE6537A1-D6FC-4f65-9D91-7224C49458BB}"/>
                <c:ext xmlns:c16="http://schemas.microsoft.com/office/drawing/2014/chart" uri="{C3380CC4-5D6E-409C-BE32-E72D297353CC}">
                  <c16:uniqueId val="{00000036-AEF2-4B2D-86BD-F608008C9FFD}"/>
                </c:ext>
              </c:extLst>
            </c:dLbl>
            <c:dLbl>
              <c:idx val="7"/>
              <c:layout>
                <c:manualLayout>
                  <c:x val="2.2937146799545591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4-AEF2-4B2D-86BD-F608008C9FFD}"/>
                </c:ext>
              </c:extLst>
            </c:dLbl>
            <c:dLbl>
              <c:idx val="8"/>
              <c:layout>
                <c:manualLayout>
                  <c:x val="1.8022043913928618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2-AEF2-4B2D-86BD-F608008C9FFD}"/>
                </c:ext>
              </c:extLst>
            </c:dLbl>
            <c:dLbl>
              <c:idx val="9"/>
              <c:layout>
                <c:manualLayout>
                  <c:x val="1.4745308656850737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1-AEF2-4B2D-86BD-F608008C9FFD}"/>
                </c:ext>
              </c:extLst>
            </c:dLbl>
            <c:dLbl>
              <c:idx val="10"/>
              <c:layout>
                <c:manualLayout>
                  <c:x val="1.4745308656850677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C-AEF2-4B2D-86BD-F608008C9FFD}"/>
                </c:ext>
              </c:extLst>
            </c:dLbl>
            <c:dLbl>
              <c:idx val="11"/>
              <c:layout>
                <c:manualLayout>
                  <c:x val="2.2937146799545591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E-AEF2-4B2D-86BD-F608008C9FFD}"/>
                </c:ext>
              </c:extLst>
            </c:dLbl>
            <c:dLbl>
              <c:idx val="12"/>
              <c:layout>
                <c:manualLayout>
                  <c:x val="2.1298779171006622E-2"/>
                  <c:y val="2.749409257746216E-1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C-AEF2-4B2D-86BD-F608008C9FFD}"/>
                </c:ext>
              </c:extLst>
            </c:dLbl>
            <c:dLbl>
              <c:idx val="13"/>
              <c:layout>
                <c:manualLayout>
                  <c:x val="2.4575514428084443E-2"/>
                  <c:y val="-2.749409257746216E-1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A-AEF2-4B2D-86BD-F608008C9FFD}"/>
                </c:ext>
              </c:extLst>
            </c:dLbl>
            <c:dLbl>
              <c:idx val="14"/>
              <c:layout>
                <c:manualLayout>
                  <c:x val="2.4575514428084443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9-AEF2-4B2D-86BD-F608008C9FFD}"/>
                </c:ext>
              </c:extLst>
            </c:dLbl>
            <c:dLbl>
              <c:idx val="15"/>
              <c:layout>
                <c:manualLayout>
                  <c:x val="2.2937146799545591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7-AEF2-4B2D-86BD-F608008C9FFD}"/>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Constipation</c:v>
                </c:pt>
                <c:pt idx="1">
                  <c:v>Alopecia</c:v>
                </c:pt>
                <c:pt idx="2">
                  <c:v>Neutropenia</c:v>
                </c:pt>
                <c:pt idx="3">
                  <c:v>Arthralgia</c:v>
                </c:pt>
                <c:pt idx="4">
                  <c:v>Neuropathy peripheral</c:v>
                </c:pt>
                <c:pt idx="5">
                  <c:v>Fatigue</c:v>
                </c:pt>
                <c:pt idx="6">
                  <c:v>Rash</c:v>
                </c:pt>
                <c:pt idx="7">
                  <c:v>Peripheral sensory neuropathy</c:v>
                </c:pt>
                <c:pt idx="8">
                  <c:v>Pyrexia</c:v>
                </c:pt>
                <c:pt idx="9">
                  <c:v>Asthenia</c:v>
                </c:pt>
                <c:pt idx="10">
                  <c:v>Neutrophil count decrease</c:v>
                </c:pt>
                <c:pt idx="11">
                  <c:v>Vomiting</c:v>
                </c:pt>
                <c:pt idx="12">
                  <c:v>Decreased appetite</c:v>
                </c:pt>
                <c:pt idx="13">
                  <c:v>Diarrhea</c:v>
                </c:pt>
                <c:pt idx="14">
                  <c:v>Anemia</c:v>
                </c:pt>
                <c:pt idx="15">
                  <c:v>Nausea</c:v>
                </c:pt>
              </c:strCache>
            </c:strRef>
          </c:cat>
          <c:val>
            <c:numRef>
              <c:f>Sheet1!$D$2:$D$17</c:f>
              <c:numCache>
                <c:formatCode>0.0</c:formatCode>
                <c:ptCount val="16"/>
                <c:pt idx="0">
                  <c:v>0.43859649122807021</c:v>
                </c:pt>
                <c:pt idx="1">
                  <c:v>0</c:v>
                </c:pt>
                <c:pt idx="2">
                  <c:v>9.2105263157894743</c:v>
                </c:pt>
                <c:pt idx="3">
                  <c:v>0</c:v>
                </c:pt>
                <c:pt idx="4">
                  <c:v>2.6315789473684212</c:v>
                </c:pt>
                <c:pt idx="5">
                  <c:v>2.6315789473684212</c:v>
                </c:pt>
                <c:pt idx="6">
                  <c:v>0</c:v>
                </c:pt>
                <c:pt idx="7">
                  <c:v>2.192982456140351</c:v>
                </c:pt>
                <c:pt idx="8">
                  <c:v>0.43859649122807021</c:v>
                </c:pt>
                <c:pt idx="9">
                  <c:v>1.3157894736842106</c:v>
                </c:pt>
                <c:pt idx="10">
                  <c:v>16.666666666666668</c:v>
                </c:pt>
                <c:pt idx="11">
                  <c:v>2.192982456140351</c:v>
                </c:pt>
                <c:pt idx="12">
                  <c:v>1.3157894736842106</c:v>
                </c:pt>
                <c:pt idx="13">
                  <c:v>3.5087719298245617</c:v>
                </c:pt>
                <c:pt idx="14">
                  <c:v>3.5087719298245617</c:v>
                </c:pt>
                <c:pt idx="15">
                  <c:v>3.0701754385964914</c:v>
                </c:pt>
              </c:numCache>
            </c:numRef>
          </c:val>
          <c:extLst>
            <c:ext xmlns:c16="http://schemas.microsoft.com/office/drawing/2014/chart" uri="{C3380CC4-5D6E-409C-BE32-E72D297353CC}">
              <c16:uniqueId val="{00000002-C44F-495A-9A7A-4B216424FC04}"/>
            </c:ext>
          </c:extLst>
        </c:ser>
        <c:ser>
          <c:idx val="3"/>
          <c:order val="3"/>
          <c:tx>
            <c:strRef>
              <c:f>Sheet1!$E$1</c:f>
              <c:strCache>
                <c:ptCount val="1"/>
                <c:pt idx="0">
                  <c:v>SOC
Grade 1-2</c:v>
                </c:pt>
              </c:strCache>
            </c:strRef>
          </c:tx>
          <c:spPr>
            <a:solidFill>
              <a:srgbClr val="C2C2C2"/>
            </a:solidFill>
            <a:ln>
              <a:noFill/>
            </a:ln>
            <a:effectLst/>
          </c:spPr>
          <c:invertIfNegative val="0"/>
          <c:dLbls>
            <c:dLbl>
              <c:idx val="0"/>
              <c:layout>
                <c:manualLayout>
                  <c:x val="2.1298779171006622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F-AEF2-4B2D-86BD-F608008C9FFD}"/>
                </c:ext>
              </c:extLst>
            </c:dLbl>
            <c:dLbl>
              <c:idx val="2"/>
              <c:layout>
                <c:manualLayout>
                  <c:x val="4.9151028856169125E-3"/>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AEF2-4B2D-86BD-F608008C9FFD}"/>
                </c:ext>
              </c:extLst>
            </c:dLbl>
            <c:dLbl>
              <c:idx val="3"/>
              <c:layout>
                <c:manualLayout>
                  <c:x val="2.6213882056623474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AEF2-4B2D-86BD-F608008C9FFD}"/>
                </c:ext>
              </c:extLst>
            </c:dLbl>
            <c:dLbl>
              <c:idx val="4"/>
              <c:layout>
                <c:manualLayout>
                  <c:x val="1.9660411542467528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AEF2-4B2D-86BD-F608008C9FFD}"/>
                </c:ext>
              </c:extLst>
            </c:dLbl>
            <c:dLbl>
              <c:idx val="5"/>
              <c:layout>
                <c:manualLayout>
                  <c:x val="2.7852249685162384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AEF2-4B2D-86BD-F608008C9FFD}"/>
                </c:ext>
              </c:extLst>
            </c:dLbl>
            <c:dLbl>
              <c:idx val="6"/>
              <c:layout>
                <c:manualLayout>
                  <c:x val="2.6213882056623474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AEF2-4B2D-86BD-F608008C9FFD}"/>
                </c:ext>
              </c:extLst>
            </c:dLbl>
            <c:dLbl>
              <c:idx val="7"/>
              <c:layout>
                <c:manualLayout>
                  <c:x val="1.966041154246765E-2"/>
                  <c:y val="-2.9993902027162667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9-AEF2-4B2D-86BD-F608008C9FFD}"/>
                </c:ext>
              </c:extLst>
            </c:dLbl>
            <c:dLbl>
              <c:idx val="8"/>
              <c:layout>
                <c:manualLayout>
                  <c:x val="5.0789396484707976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A-AEF2-4B2D-86BD-F608008C9FFD}"/>
                </c:ext>
              </c:extLst>
            </c:dLbl>
            <c:dLbl>
              <c:idx val="9"/>
              <c:layout>
                <c:manualLayout>
                  <c:x val="5.0789396484708094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B-AEF2-4B2D-86BD-F608008C9FFD}"/>
                </c:ext>
              </c:extLst>
            </c:dLbl>
            <c:dLbl>
              <c:idx val="10"/>
              <c:layout>
                <c:manualLayout>
                  <c:x val="-1.2014557149429686E-16"/>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E-AEF2-4B2D-86BD-F608008C9FFD}"/>
                </c:ext>
              </c:extLst>
            </c:dLbl>
            <c:dLbl>
              <c:idx val="11"/>
              <c:layout>
                <c:manualLayout>
                  <c:x val="2.1298779171006622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F-AEF2-4B2D-86BD-F608008C9FFD}"/>
                </c:ext>
              </c:extLst>
            </c:dLbl>
            <c:dLbl>
              <c:idx val="12"/>
              <c:layout>
                <c:manualLayout>
                  <c:x val="3.2767352570779416E-2"/>
                  <c:y val="2.749409257746216E-1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AEF2-4B2D-86BD-F608008C9FFD}"/>
                </c:ext>
              </c:extLst>
            </c:dLbl>
            <c:dLbl>
              <c:idx val="13"/>
              <c:layout>
                <c:manualLayout>
                  <c:x val="7.7003278541331516E-2"/>
                  <c:y val="-2.749409257746216E-1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0-AEF2-4B2D-86BD-F608008C9FFD}"/>
                </c:ext>
              </c:extLst>
            </c:dLbl>
            <c:dLbl>
              <c:idx val="14"/>
              <c:layout>
                <c:manualLayout>
                  <c:x val="2.1298779171006622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2-AEF2-4B2D-86BD-F608008C9FFD}"/>
                </c:ext>
              </c:extLst>
            </c:dLbl>
            <c:dLbl>
              <c:idx val="15"/>
              <c:layout>
                <c:manualLayout>
                  <c:x val="8.0280013798409572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3-AEF2-4B2D-86BD-F608008C9FFD}"/>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Constipation</c:v>
                </c:pt>
                <c:pt idx="1">
                  <c:v>Alopecia</c:v>
                </c:pt>
                <c:pt idx="2">
                  <c:v>Neutropenia</c:v>
                </c:pt>
                <c:pt idx="3">
                  <c:v>Arthralgia</c:v>
                </c:pt>
                <c:pt idx="4">
                  <c:v>Neuropathy peripheral</c:v>
                </c:pt>
                <c:pt idx="5">
                  <c:v>Fatigue</c:v>
                </c:pt>
                <c:pt idx="6">
                  <c:v>Rash</c:v>
                </c:pt>
                <c:pt idx="7">
                  <c:v>Peripheral sensory neuropathy</c:v>
                </c:pt>
                <c:pt idx="8">
                  <c:v>Pyrexia</c:v>
                </c:pt>
                <c:pt idx="9">
                  <c:v>Asthenia</c:v>
                </c:pt>
                <c:pt idx="10">
                  <c:v>Neutrophil count decrease</c:v>
                </c:pt>
                <c:pt idx="11">
                  <c:v>Vomiting</c:v>
                </c:pt>
                <c:pt idx="12">
                  <c:v>Decreased appetite</c:v>
                </c:pt>
                <c:pt idx="13">
                  <c:v>Diarrhea</c:v>
                </c:pt>
                <c:pt idx="14">
                  <c:v>Anemia</c:v>
                </c:pt>
                <c:pt idx="15">
                  <c:v>Nausea</c:v>
                </c:pt>
              </c:strCache>
            </c:strRef>
          </c:cat>
          <c:val>
            <c:numRef>
              <c:f>Sheet1!$E$2:$E$17</c:f>
              <c:numCache>
                <c:formatCode>0.0</c:formatCode>
                <c:ptCount val="16"/>
                <c:pt idx="0">
                  <c:v>18.859649122807021</c:v>
                </c:pt>
                <c:pt idx="1">
                  <c:v>9.6491228070175445</c:v>
                </c:pt>
                <c:pt idx="2">
                  <c:v>13.157894736842106</c:v>
                </c:pt>
                <c:pt idx="3">
                  <c:v>3.5087719298245617</c:v>
                </c:pt>
                <c:pt idx="4">
                  <c:v>18.421052631578949</c:v>
                </c:pt>
                <c:pt idx="5">
                  <c:v>22.368421052631582</c:v>
                </c:pt>
                <c:pt idx="6">
                  <c:v>2.6315789473684212</c:v>
                </c:pt>
                <c:pt idx="7">
                  <c:v>19.298245614035089</c:v>
                </c:pt>
                <c:pt idx="8">
                  <c:v>12.719298245614036</c:v>
                </c:pt>
                <c:pt idx="9">
                  <c:v>13.157894736842106</c:v>
                </c:pt>
                <c:pt idx="10">
                  <c:v>11.353711790393012</c:v>
                </c:pt>
                <c:pt idx="11">
                  <c:v>18.859649122807021</c:v>
                </c:pt>
                <c:pt idx="12">
                  <c:v>23.684210526315791</c:v>
                </c:pt>
                <c:pt idx="13">
                  <c:v>43.421052631578952</c:v>
                </c:pt>
                <c:pt idx="14">
                  <c:v>19.298245614035089</c:v>
                </c:pt>
                <c:pt idx="15">
                  <c:v>45.175438596491233</c:v>
                </c:pt>
              </c:numCache>
            </c:numRef>
          </c:val>
          <c:extLst>
            <c:ext xmlns:c16="http://schemas.microsoft.com/office/drawing/2014/chart" uri="{C3380CC4-5D6E-409C-BE32-E72D297353CC}">
              <c16:uniqueId val="{00000003-C44F-495A-9A7A-4B216424FC04}"/>
            </c:ext>
          </c:extLst>
        </c:ser>
        <c:dLbls>
          <c:dLblPos val="ctr"/>
          <c:showLegendKey val="0"/>
          <c:showVal val="1"/>
          <c:showCatName val="0"/>
          <c:showSerName val="0"/>
          <c:showPercent val="0"/>
          <c:showBubbleSize val="0"/>
        </c:dLbls>
        <c:gapWidth val="10"/>
        <c:overlap val="100"/>
        <c:axId val="276056416"/>
        <c:axId val="276058816"/>
      </c:barChart>
      <c:catAx>
        <c:axId val="276056416"/>
        <c:scaling>
          <c:orientation val="minMax"/>
        </c:scaling>
        <c:delete val="0"/>
        <c:axPos val="l"/>
        <c:numFmt formatCode="General" sourceLinked="1"/>
        <c:majorTickMark val="none"/>
        <c:minorTickMark val="none"/>
        <c:tickLblPos val="none"/>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276058816"/>
        <c:crosses val="autoZero"/>
        <c:auto val="1"/>
        <c:lblAlgn val="ctr"/>
        <c:lblOffset val="100"/>
        <c:noMultiLvlLbl val="0"/>
      </c:catAx>
      <c:valAx>
        <c:axId val="276058816"/>
        <c:scaling>
          <c:orientation val="minMax"/>
          <c:max val="100"/>
          <c:min val="-100"/>
        </c:scaling>
        <c:delete val="0"/>
        <c:axPos val="b"/>
        <c:numFmt formatCode="#,##0;[Black]#,##0" sourceLinked="0"/>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276056416"/>
        <c:crosses val="autoZero"/>
        <c:crossBetween val="between"/>
        <c:majorUnit val="2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0.26523</cdr:x>
      <cdr:y>0.30219</cdr:y>
    </cdr:from>
    <cdr:to>
      <cdr:x>0.30542</cdr:x>
      <cdr:y>0.36102</cdr:y>
    </cdr:to>
    <cdr:sp macro="" textlink="">
      <cdr:nvSpPr>
        <cdr:cNvPr id="4" name="TextBox 3">
          <a:extLst xmlns:a="http://schemas.openxmlformats.org/drawingml/2006/main">
            <a:ext uri="{FF2B5EF4-FFF2-40B4-BE49-F238E27FC236}">
              <a16:creationId xmlns:a16="http://schemas.microsoft.com/office/drawing/2014/main" id="{A8A80E48-D10F-ABAD-3F72-CE4C9F086E10}"/>
            </a:ext>
          </a:extLst>
        </cdr:cNvPr>
        <cdr:cNvSpPr txBox="1"/>
      </cdr:nvSpPr>
      <cdr:spPr>
        <a:xfrm xmlns:a="http://schemas.openxmlformats.org/drawingml/2006/main">
          <a:off x="2910261" y="1215614"/>
          <a:ext cx="441063" cy="23666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GB"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E990EB5-61C1-66F6-3818-EB59C1C5269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BFE6548B-9E19-D5A6-CDD3-339134D001A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B981F23-F9A2-488B-89D9-43B25ECEE65E}" type="datetimeFigureOut">
              <a:rPr lang="en-US" smtClean="0"/>
              <a:t>1/15/2025</a:t>
            </a:fld>
            <a:endParaRPr lang="en-US"/>
          </a:p>
        </p:txBody>
      </p:sp>
      <p:sp>
        <p:nvSpPr>
          <p:cNvPr id="4" name="Footer Placeholder 3">
            <a:extLst>
              <a:ext uri="{FF2B5EF4-FFF2-40B4-BE49-F238E27FC236}">
                <a16:creationId xmlns:a16="http://schemas.microsoft.com/office/drawing/2014/main" id="{95E39633-1FF7-2020-2332-1A992D9BF2B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EA3E108-0DE5-AE7E-2E65-BAE52665131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E4C26D3-CAAE-408D-A0D2-73C382A3470A}" type="slidenum">
              <a:rPr lang="en-US" smtClean="0"/>
              <a:t>‹#›</a:t>
            </a:fld>
            <a:endParaRPr lang="en-US"/>
          </a:p>
        </p:txBody>
      </p:sp>
    </p:spTree>
    <p:extLst>
      <p:ext uri="{BB962C8B-B14F-4D97-AF65-F5344CB8AC3E}">
        <p14:creationId xmlns:p14="http://schemas.microsoft.com/office/powerpoint/2010/main" val="10016808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C91ADA-1176-4FC2-A1B9-777AB3A83661}" type="datetimeFigureOut">
              <a:rPr lang="en-US" smtClean="0"/>
              <a:t>1/15/2025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EC4213-D755-40DC-8189-15672C3D6029}" type="slidenum">
              <a:rPr lang="en-US" smtClean="0"/>
              <a:t>‹#›</a:t>
            </a:fld>
            <a:endParaRPr lang="en-US"/>
          </a:p>
        </p:txBody>
      </p:sp>
    </p:spTree>
    <p:extLst>
      <p:ext uri="{BB962C8B-B14F-4D97-AF65-F5344CB8AC3E}">
        <p14:creationId xmlns:p14="http://schemas.microsoft.com/office/powerpoint/2010/main" val="4132843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EC4213-D755-40DC-8189-15672C3D6029}" type="slidenum">
              <a:rPr lang="en-US" smtClean="0"/>
              <a:t>1</a:t>
            </a:fld>
            <a:endParaRPr lang="en-US"/>
          </a:p>
        </p:txBody>
      </p:sp>
    </p:spTree>
    <p:extLst>
      <p:ext uri="{BB962C8B-B14F-4D97-AF65-F5344CB8AC3E}">
        <p14:creationId xmlns:p14="http://schemas.microsoft.com/office/powerpoint/2010/main" val="13175050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EC4213-D755-40DC-8189-15672C3D6029}" type="slidenum">
              <a:rPr lang="en-US" smtClean="0"/>
              <a:t>10</a:t>
            </a:fld>
            <a:endParaRPr lang="en-US"/>
          </a:p>
        </p:txBody>
      </p:sp>
    </p:spTree>
    <p:extLst>
      <p:ext uri="{BB962C8B-B14F-4D97-AF65-F5344CB8AC3E}">
        <p14:creationId xmlns:p14="http://schemas.microsoft.com/office/powerpoint/2010/main" val="38056836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24E17B-6B53-3298-192B-A667432B5D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5D70DA-3C70-87AE-7D91-8F1B0FEC1E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1014AD-6BE9-D223-3B44-7AE43A5AA95E}"/>
              </a:ext>
            </a:extLst>
          </p:cNvPr>
          <p:cNvSpPr>
            <a:spLocks noGrp="1"/>
          </p:cNvSpPr>
          <p:nvPr>
            <p:ph type="body" idx="1"/>
          </p:nvPr>
        </p:nvSpPr>
        <p:spPr/>
        <p:txBody>
          <a:bodyPr/>
          <a:lstStyle/>
          <a:p>
            <a:r>
              <a:rPr lang="en-US"/>
              <a:t>Added </a:t>
            </a:r>
            <a:r>
              <a:rPr lang="en-US" i="1"/>
              <a:t>P</a:t>
            </a:r>
            <a:r>
              <a:rPr lang="en-US"/>
              <a:t>=0.0000454 after HR </a:t>
            </a:r>
          </a:p>
        </p:txBody>
      </p:sp>
      <p:sp>
        <p:nvSpPr>
          <p:cNvPr id="4" name="Slide Number Placeholder 3">
            <a:extLst>
              <a:ext uri="{FF2B5EF4-FFF2-40B4-BE49-F238E27FC236}">
                <a16:creationId xmlns:a16="http://schemas.microsoft.com/office/drawing/2014/main" id="{71CA2E34-CCB0-37A6-B30E-68E5D3A72370}"/>
              </a:ext>
            </a:extLst>
          </p:cNvPr>
          <p:cNvSpPr>
            <a:spLocks noGrp="1"/>
          </p:cNvSpPr>
          <p:nvPr>
            <p:ph type="sldNum" sz="quarter" idx="5"/>
          </p:nvPr>
        </p:nvSpPr>
        <p:spPr/>
        <p:txBody>
          <a:bodyPr/>
          <a:lstStyle/>
          <a:p>
            <a:fld id="{7EEC4213-D755-40DC-8189-15672C3D6029}" type="slidenum">
              <a:rPr lang="en-US" smtClean="0"/>
              <a:t>11</a:t>
            </a:fld>
            <a:endParaRPr lang="en-US"/>
          </a:p>
        </p:txBody>
      </p:sp>
    </p:spTree>
    <p:extLst>
      <p:ext uri="{BB962C8B-B14F-4D97-AF65-F5344CB8AC3E}">
        <p14:creationId xmlns:p14="http://schemas.microsoft.com/office/powerpoint/2010/main" val="33395433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EC4213-D755-40DC-8189-15672C3D6029}" type="slidenum">
              <a:rPr lang="en-US" smtClean="0"/>
              <a:t>12</a:t>
            </a:fld>
            <a:endParaRPr lang="en-US"/>
          </a:p>
        </p:txBody>
      </p:sp>
    </p:spTree>
    <p:extLst>
      <p:ext uri="{BB962C8B-B14F-4D97-AF65-F5344CB8AC3E}">
        <p14:creationId xmlns:p14="http://schemas.microsoft.com/office/powerpoint/2010/main" val="14443246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EC4213-D755-40DC-8189-15672C3D6029}" type="slidenum">
              <a:rPr lang="en-US" smtClean="0"/>
              <a:t>13</a:t>
            </a:fld>
            <a:endParaRPr lang="en-US"/>
          </a:p>
        </p:txBody>
      </p:sp>
    </p:spTree>
    <p:extLst>
      <p:ext uri="{BB962C8B-B14F-4D97-AF65-F5344CB8AC3E}">
        <p14:creationId xmlns:p14="http://schemas.microsoft.com/office/powerpoint/2010/main" val="31917658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EC4213-D755-40DC-8189-15672C3D6029}" type="slidenum">
              <a:rPr lang="en-US" smtClean="0"/>
              <a:t>14</a:t>
            </a:fld>
            <a:endParaRPr lang="en-US"/>
          </a:p>
        </p:txBody>
      </p:sp>
    </p:spTree>
    <p:extLst>
      <p:ext uri="{BB962C8B-B14F-4D97-AF65-F5344CB8AC3E}">
        <p14:creationId xmlns:p14="http://schemas.microsoft.com/office/powerpoint/2010/main" val="32912473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EC4213-D755-40DC-8189-15672C3D6029}" type="slidenum">
              <a:rPr lang="en-US" smtClean="0"/>
              <a:t>15</a:t>
            </a:fld>
            <a:endParaRPr lang="en-US"/>
          </a:p>
        </p:txBody>
      </p:sp>
    </p:spTree>
    <p:extLst>
      <p:ext uri="{BB962C8B-B14F-4D97-AF65-F5344CB8AC3E}">
        <p14:creationId xmlns:p14="http://schemas.microsoft.com/office/powerpoint/2010/main" val="31938712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EC4213-D755-40DC-8189-15672C3D6029}" type="slidenum">
              <a:rPr lang="en-US" smtClean="0"/>
              <a:t>16</a:t>
            </a:fld>
            <a:endParaRPr lang="en-US"/>
          </a:p>
        </p:txBody>
      </p:sp>
    </p:spTree>
    <p:extLst>
      <p:ext uri="{BB962C8B-B14F-4D97-AF65-F5344CB8AC3E}">
        <p14:creationId xmlns:p14="http://schemas.microsoft.com/office/powerpoint/2010/main" val="20949360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EC4213-D755-40DC-8189-15672C3D6029}" type="slidenum">
              <a:rPr lang="en-US" smtClean="0"/>
              <a:t>17</a:t>
            </a:fld>
            <a:endParaRPr lang="en-US"/>
          </a:p>
        </p:txBody>
      </p:sp>
    </p:spTree>
    <p:extLst>
      <p:ext uri="{BB962C8B-B14F-4D97-AF65-F5344CB8AC3E}">
        <p14:creationId xmlns:p14="http://schemas.microsoft.com/office/powerpoint/2010/main" val="7763790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EC4213-D755-40DC-8189-15672C3D6029}" type="slidenum">
              <a:rPr lang="en-US" smtClean="0"/>
              <a:t>2</a:t>
            </a:fld>
            <a:endParaRPr lang="en-US"/>
          </a:p>
        </p:txBody>
      </p:sp>
    </p:spTree>
    <p:extLst>
      <p:ext uri="{BB962C8B-B14F-4D97-AF65-F5344CB8AC3E}">
        <p14:creationId xmlns:p14="http://schemas.microsoft.com/office/powerpoint/2010/main" val="4090869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EC4213-D755-40DC-8189-15672C3D6029}" type="slidenum">
              <a:rPr lang="en-US" smtClean="0"/>
              <a:t>3</a:t>
            </a:fld>
            <a:endParaRPr lang="en-US"/>
          </a:p>
        </p:txBody>
      </p:sp>
    </p:spTree>
    <p:extLst>
      <p:ext uri="{BB962C8B-B14F-4D97-AF65-F5344CB8AC3E}">
        <p14:creationId xmlns:p14="http://schemas.microsoft.com/office/powerpoint/2010/main" val="25619216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EC4213-D755-40DC-8189-15672C3D6029}" type="slidenum">
              <a:rPr lang="en-US" smtClean="0"/>
              <a:t>4</a:t>
            </a:fld>
            <a:endParaRPr lang="en-US"/>
          </a:p>
        </p:txBody>
      </p:sp>
    </p:spTree>
    <p:extLst>
      <p:ext uri="{BB962C8B-B14F-4D97-AF65-F5344CB8AC3E}">
        <p14:creationId xmlns:p14="http://schemas.microsoft.com/office/powerpoint/2010/main" val="16795359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EC4213-D755-40DC-8189-15672C3D6029}" type="slidenum">
              <a:rPr lang="en-US" smtClean="0"/>
              <a:t>5</a:t>
            </a:fld>
            <a:endParaRPr lang="en-US"/>
          </a:p>
        </p:txBody>
      </p:sp>
    </p:spTree>
    <p:extLst>
      <p:ext uri="{BB962C8B-B14F-4D97-AF65-F5344CB8AC3E}">
        <p14:creationId xmlns:p14="http://schemas.microsoft.com/office/powerpoint/2010/main" val="35428746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EC4213-D755-40DC-8189-15672C3D6029}" type="slidenum">
              <a:rPr lang="en-US" smtClean="0"/>
              <a:t>6</a:t>
            </a:fld>
            <a:endParaRPr lang="en-US"/>
          </a:p>
        </p:txBody>
      </p:sp>
    </p:spTree>
    <p:extLst>
      <p:ext uri="{BB962C8B-B14F-4D97-AF65-F5344CB8AC3E}">
        <p14:creationId xmlns:p14="http://schemas.microsoft.com/office/powerpoint/2010/main" val="12654394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EC4213-D755-40DC-8189-15672C3D6029}" type="slidenum">
              <a:rPr lang="en-US" smtClean="0"/>
              <a:t>7</a:t>
            </a:fld>
            <a:endParaRPr lang="en-US"/>
          </a:p>
        </p:txBody>
      </p:sp>
    </p:spTree>
    <p:extLst>
      <p:ext uri="{BB962C8B-B14F-4D97-AF65-F5344CB8AC3E}">
        <p14:creationId xmlns:p14="http://schemas.microsoft.com/office/powerpoint/2010/main" val="18060111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EC4213-D755-40DC-8189-15672C3D6029}" type="slidenum">
              <a:rPr lang="en-US" smtClean="0"/>
              <a:t>8</a:t>
            </a:fld>
            <a:endParaRPr lang="en-US"/>
          </a:p>
        </p:txBody>
      </p:sp>
    </p:spTree>
    <p:extLst>
      <p:ext uri="{BB962C8B-B14F-4D97-AF65-F5344CB8AC3E}">
        <p14:creationId xmlns:p14="http://schemas.microsoft.com/office/powerpoint/2010/main" val="31293444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EC4213-D755-40DC-8189-15672C3D6029}" type="slidenum">
              <a:rPr lang="en-US" smtClean="0"/>
              <a:t>9</a:t>
            </a:fld>
            <a:endParaRPr lang="en-US"/>
          </a:p>
        </p:txBody>
      </p:sp>
    </p:spTree>
    <p:extLst>
      <p:ext uri="{BB962C8B-B14F-4D97-AF65-F5344CB8AC3E}">
        <p14:creationId xmlns:p14="http://schemas.microsoft.com/office/powerpoint/2010/main" val="74848795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BDE7A-85D9-41DD-86FC-5A5E00CB01EC}"/>
              </a:ext>
            </a:extLst>
          </p:cNvPr>
          <p:cNvSpPr>
            <a:spLocks noGrp="1"/>
          </p:cNvSpPr>
          <p:nvPr>
            <p:ph type="ctrTitle" hasCustomPrompt="1"/>
          </p:nvPr>
        </p:nvSpPr>
        <p:spPr>
          <a:xfrm>
            <a:off x="640080" y="1489130"/>
            <a:ext cx="10972800" cy="2223261"/>
          </a:xfrm>
        </p:spPr>
        <p:txBody>
          <a:bodyPr anchor="b">
            <a:normAutofit/>
          </a:bodyPr>
          <a:lstStyle>
            <a:lvl1pPr algn="l">
              <a:defRPr sz="5400" b="1">
                <a:solidFill>
                  <a:srgbClr val="002557"/>
                </a:solidFill>
                <a:latin typeface="Arial" panose="020B0604020202020204" pitchFamily="34" charset="0"/>
                <a:cs typeface="Arial" panose="020B0604020202020204" pitchFamily="34" charset="0"/>
              </a:defRPr>
            </a:lvl1pPr>
          </a:lstStyle>
          <a:p>
            <a:r>
              <a:rPr lang="en-US"/>
              <a:t>TITLE OF MODULE/LECTURE</a:t>
            </a:r>
          </a:p>
        </p:txBody>
      </p:sp>
      <p:sp>
        <p:nvSpPr>
          <p:cNvPr id="3" name="Subtitle 2">
            <a:extLst>
              <a:ext uri="{FF2B5EF4-FFF2-40B4-BE49-F238E27FC236}">
                <a16:creationId xmlns:a16="http://schemas.microsoft.com/office/drawing/2014/main" id="{144CC758-05CD-498C-B7EA-1421DD07FBAE}"/>
              </a:ext>
            </a:extLst>
          </p:cNvPr>
          <p:cNvSpPr>
            <a:spLocks noGrp="1"/>
          </p:cNvSpPr>
          <p:nvPr>
            <p:ph type="subTitle" idx="1"/>
          </p:nvPr>
        </p:nvSpPr>
        <p:spPr>
          <a:xfrm>
            <a:off x="640080" y="3797535"/>
            <a:ext cx="10972800" cy="948671"/>
          </a:xfrm>
        </p:spPr>
        <p:txBody>
          <a:bodyPr>
            <a:normAutofit/>
          </a:bodyPr>
          <a:lstStyle>
            <a:lvl1pPr marL="0" indent="0" algn="l">
              <a:buNone/>
              <a:defRPr sz="2800">
                <a:solidFill>
                  <a:srgbClr val="002557"/>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3" name="Text Placeholder 8">
            <a:extLst>
              <a:ext uri="{FF2B5EF4-FFF2-40B4-BE49-F238E27FC236}">
                <a16:creationId xmlns:a16="http://schemas.microsoft.com/office/drawing/2014/main" id="{1D9F7408-FA39-411A-B427-9F7A5AE9AC1D}"/>
              </a:ext>
            </a:extLst>
          </p:cNvPr>
          <p:cNvSpPr>
            <a:spLocks noGrp="1"/>
          </p:cNvSpPr>
          <p:nvPr>
            <p:ph type="body" sz="quarter" idx="14" hasCustomPrompt="1"/>
          </p:nvPr>
        </p:nvSpPr>
        <p:spPr>
          <a:xfrm>
            <a:off x="640080" y="5142187"/>
            <a:ext cx="10972800" cy="594131"/>
          </a:xfrm>
        </p:spPr>
        <p:txBody>
          <a:bodyPr>
            <a:noAutofit/>
          </a:bodyPr>
          <a:lstStyle>
            <a:lvl1pPr marL="0" indent="0">
              <a:buFontTx/>
              <a:buNone/>
              <a:defRPr sz="2000">
                <a:solidFill>
                  <a:srgbClr val="002557"/>
                </a:solidFill>
              </a:defRPr>
            </a:lvl1pPr>
            <a:lvl2pPr marL="457200" indent="0">
              <a:buFontTx/>
              <a:buNone/>
              <a:defRPr sz="1400">
                <a:solidFill>
                  <a:schemeClr val="bg1"/>
                </a:solidFill>
              </a:defRPr>
            </a:lvl2pPr>
            <a:lvl3pPr marL="914400" indent="0">
              <a:buFontTx/>
              <a:buNone/>
              <a:defRPr sz="1400">
                <a:solidFill>
                  <a:schemeClr val="bg1"/>
                </a:solidFill>
              </a:defRPr>
            </a:lvl3pPr>
            <a:lvl4pPr marL="1371600" indent="0">
              <a:buFontTx/>
              <a:buNone/>
              <a:defRPr sz="1400">
                <a:solidFill>
                  <a:schemeClr val="bg1"/>
                </a:solidFill>
              </a:defRPr>
            </a:lvl4pPr>
            <a:lvl5pPr marL="1828800" indent="0">
              <a:buFontTx/>
              <a:buNone/>
              <a:defRPr sz="1400">
                <a:solidFill>
                  <a:schemeClr val="bg1"/>
                </a:solidFill>
              </a:defRPr>
            </a:lvl5pPr>
          </a:lstStyle>
          <a:p>
            <a:pPr lvl="0"/>
            <a:r>
              <a:rPr lang="en-US"/>
              <a:t>Click to Edit Speaker</a:t>
            </a:r>
          </a:p>
        </p:txBody>
      </p:sp>
      <p:pic>
        <p:nvPicPr>
          <p:cNvPr id="4" name="Picture 3">
            <a:extLst>
              <a:ext uri="{FF2B5EF4-FFF2-40B4-BE49-F238E27FC236}">
                <a16:creationId xmlns:a16="http://schemas.microsoft.com/office/drawing/2014/main" id="{D0050F27-B806-D22C-63EE-AC8E0B4573B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640080" y="484195"/>
            <a:ext cx="3001282" cy="646429"/>
          </a:xfrm>
          <a:prstGeom prst="rect">
            <a:avLst/>
          </a:prstGeom>
        </p:spPr>
      </p:pic>
    </p:spTree>
    <p:extLst>
      <p:ext uri="{BB962C8B-B14F-4D97-AF65-F5344CB8AC3E}">
        <p14:creationId xmlns:p14="http://schemas.microsoft.com/office/powerpoint/2010/main" val="1020863389"/>
      </p:ext>
    </p:extLst>
  </p:cSld>
  <p:clrMapOvr>
    <a:masterClrMapping/>
  </p:clrMapOvr>
  <p:hf sldNum="0" hdr="0" ftr="0" dt="0"/>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DF019-F863-44AE-B94B-A2CDE4263E74}"/>
              </a:ext>
            </a:extLst>
          </p:cNvPr>
          <p:cNvSpPr>
            <a:spLocks noGrp="1"/>
          </p:cNvSpPr>
          <p:nvPr>
            <p:ph type="title"/>
          </p:nvPr>
        </p:nvSpPr>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28EDFBA2-7410-4086-8E43-4DC1C0EF57C2}"/>
              </a:ext>
            </a:extLst>
          </p:cNvPr>
          <p:cNvSpPr>
            <a:spLocks noGrp="1"/>
          </p:cNvSpPr>
          <p:nvPr>
            <p:ph type="sldNum" sz="quarter" idx="12"/>
          </p:nvPr>
        </p:nvSpPr>
        <p:spPr/>
        <p:txBody>
          <a:bodyPr/>
          <a:lstStyle>
            <a:lvl1pPr>
              <a:defRPr>
                <a:solidFill>
                  <a:schemeClr val="bg1"/>
                </a:solidFill>
              </a:defRPr>
            </a:lvl1pPr>
          </a:lstStyle>
          <a:p>
            <a:fld id="{BE33F7A0-71F0-446B-9DE8-6D75BE64EE0F}" type="slidenum">
              <a:rPr lang="en-US" smtClean="0"/>
              <a:pPr/>
              <a:t>‹#›</a:t>
            </a:fld>
            <a:endParaRPr lang="en-US"/>
          </a:p>
        </p:txBody>
      </p:sp>
      <p:sp>
        <p:nvSpPr>
          <p:cNvPr id="8" name="Content Placeholder 7">
            <a:extLst>
              <a:ext uri="{FF2B5EF4-FFF2-40B4-BE49-F238E27FC236}">
                <a16:creationId xmlns:a16="http://schemas.microsoft.com/office/drawing/2014/main" id="{BB8C6B39-612B-4E29-BDFC-1129EF94D685}"/>
              </a:ext>
            </a:extLst>
          </p:cNvPr>
          <p:cNvSpPr>
            <a:spLocks noGrp="1"/>
          </p:cNvSpPr>
          <p:nvPr>
            <p:ph sz="quarter" idx="13"/>
          </p:nvPr>
        </p:nvSpPr>
        <p:spPr>
          <a:xfrm>
            <a:off x="640080" y="1828799"/>
            <a:ext cx="1097280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35752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2354B21-5ACF-49E1-A84C-36FD8CEB4E8A}"/>
              </a:ext>
            </a:extLst>
          </p:cNvPr>
          <p:cNvSpPr>
            <a:spLocks noGrp="1"/>
          </p:cNvSpPr>
          <p:nvPr>
            <p:ph type="sldNum" sz="quarter" idx="12"/>
          </p:nvPr>
        </p:nvSpPr>
        <p:spPr/>
        <p:txBody>
          <a:bodyPr/>
          <a:lstStyle/>
          <a:p>
            <a:fld id="{BE33F7A0-71F0-446B-9DE8-6D75BE64EE0F}" type="slidenum">
              <a:rPr lang="en-US" smtClean="0"/>
              <a:t>‹#›</a:t>
            </a:fld>
            <a:endParaRPr lang="en-US"/>
          </a:p>
        </p:txBody>
      </p:sp>
      <p:sp>
        <p:nvSpPr>
          <p:cNvPr id="5" name="Title 1">
            <a:extLst>
              <a:ext uri="{FF2B5EF4-FFF2-40B4-BE49-F238E27FC236}">
                <a16:creationId xmlns:a16="http://schemas.microsoft.com/office/drawing/2014/main" id="{8157A794-B351-4E1D-AC06-88E609E324B6}"/>
              </a:ext>
            </a:extLst>
          </p:cNvPr>
          <p:cNvSpPr>
            <a:spLocks noGrp="1"/>
          </p:cNvSpPr>
          <p:nvPr>
            <p:ph type="ctrTitle" hasCustomPrompt="1"/>
          </p:nvPr>
        </p:nvSpPr>
        <p:spPr>
          <a:xfrm>
            <a:off x="667512" y="2257671"/>
            <a:ext cx="10972800" cy="1970998"/>
          </a:xfrm>
        </p:spPr>
        <p:txBody>
          <a:bodyPr anchor="ctr" anchorCtr="0">
            <a:normAutofit/>
          </a:bodyPr>
          <a:lstStyle>
            <a:lvl1pPr algn="l">
              <a:defRPr sz="4000" b="1">
                <a:solidFill>
                  <a:srgbClr val="002557"/>
                </a:solidFill>
                <a:latin typeface="Arial" panose="020B0604020202020204" pitchFamily="34" charset="0"/>
                <a:cs typeface="Arial" panose="020B0604020202020204" pitchFamily="34" charset="0"/>
              </a:defRPr>
            </a:lvl1pPr>
          </a:lstStyle>
          <a:p>
            <a:r>
              <a:rPr lang="en-US"/>
              <a:t>CLICK TO EDIT MASTER TITLE STYLE</a:t>
            </a:r>
          </a:p>
        </p:txBody>
      </p:sp>
    </p:spTree>
    <p:extLst>
      <p:ext uri="{BB962C8B-B14F-4D97-AF65-F5344CB8AC3E}">
        <p14:creationId xmlns:p14="http://schemas.microsoft.com/office/powerpoint/2010/main" val="3039702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2354B21-5ACF-49E1-A84C-36FD8CEB4E8A}"/>
              </a:ext>
            </a:extLst>
          </p:cNvPr>
          <p:cNvSpPr>
            <a:spLocks noGrp="1"/>
          </p:cNvSpPr>
          <p:nvPr>
            <p:ph type="sldNum" sz="quarter" idx="12"/>
          </p:nvPr>
        </p:nvSpPr>
        <p:spPr/>
        <p:txBody>
          <a:bodyPr/>
          <a:lstStyle/>
          <a:p>
            <a:fld id="{BE33F7A0-71F0-446B-9DE8-6D75BE64EE0F}" type="slidenum">
              <a:rPr lang="en-US" smtClean="0"/>
              <a:t>‹#›</a:t>
            </a:fld>
            <a:endParaRPr lang="en-US"/>
          </a:p>
        </p:txBody>
      </p:sp>
    </p:spTree>
    <p:extLst>
      <p:ext uri="{BB962C8B-B14F-4D97-AF65-F5344CB8AC3E}">
        <p14:creationId xmlns:p14="http://schemas.microsoft.com/office/powerpoint/2010/main" val="245106038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AFACB92F-CA01-4752-6B59-55368DC638AF}"/>
              </a:ext>
            </a:extLst>
          </p:cNvPr>
          <p:cNvPicPr>
            <a:picLocks noChangeAspect="1"/>
          </p:cNvPicPr>
          <p:nvPr userDrawn="1"/>
        </p:nvPicPr>
        <p:blipFill>
          <a:blip r:embed="rId6">
            <a:extLst>
              <a:ext uri="{28A0092B-C50C-407E-A947-70E740481C1C}">
                <a14:useLocalDpi xmlns:a14="http://schemas.microsoft.com/office/drawing/2010/main" val="0"/>
              </a:ext>
            </a:extLst>
          </a:blip>
          <a:srcRect/>
          <a:stretch/>
        </p:blipFill>
        <p:spPr>
          <a:xfrm>
            <a:off x="0" y="6238050"/>
            <a:ext cx="12192000" cy="628650"/>
          </a:xfrm>
          <a:prstGeom prst="rect">
            <a:avLst/>
          </a:prstGeom>
        </p:spPr>
      </p:pic>
      <p:sp>
        <p:nvSpPr>
          <p:cNvPr id="2" name="Title Placeholder 1">
            <a:extLst>
              <a:ext uri="{FF2B5EF4-FFF2-40B4-BE49-F238E27FC236}">
                <a16:creationId xmlns:a16="http://schemas.microsoft.com/office/drawing/2014/main" id="{34E7D2D6-7C48-4E81-B298-73268FCAC58B}"/>
              </a:ext>
            </a:extLst>
          </p:cNvPr>
          <p:cNvSpPr>
            <a:spLocks noGrp="1"/>
          </p:cNvSpPr>
          <p:nvPr userDrawn="1">
            <p:ph type="title"/>
          </p:nvPr>
        </p:nvSpPr>
        <p:spPr>
          <a:xfrm>
            <a:off x="640080" y="365124"/>
            <a:ext cx="10972800" cy="13716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C2BD162-260B-459B-AFCC-55DA16A13613}"/>
              </a:ext>
            </a:extLst>
          </p:cNvPr>
          <p:cNvSpPr>
            <a:spLocks noGrp="1"/>
          </p:cNvSpPr>
          <p:nvPr userDrawn="1">
            <p:ph type="body" idx="1"/>
          </p:nvPr>
        </p:nvSpPr>
        <p:spPr>
          <a:xfrm>
            <a:off x="640080" y="1825625"/>
            <a:ext cx="10972800" cy="40233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7D608DB3-8625-42CD-B269-7A764B719C70}"/>
              </a:ext>
            </a:extLst>
          </p:cNvPr>
          <p:cNvSpPr>
            <a:spLocks noGrp="1"/>
          </p:cNvSpPr>
          <p:nvPr userDrawn="1">
            <p:ph type="sldNum" sz="quarter" idx="4"/>
          </p:nvPr>
        </p:nvSpPr>
        <p:spPr>
          <a:xfrm>
            <a:off x="11083564" y="217034"/>
            <a:ext cx="874486" cy="365125"/>
          </a:xfrm>
          <a:prstGeom prst="rect">
            <a:avLst/>
          </a:prstGeom>
        </p:spPr>
        <p:txBody>
          <a:bodyPr vert="horz" lIns="91440" tIns="45720" rIns="91440" bIns="45720" rtlCol="0" anchor="t" anchorCtr="0"/>
          <a:lstStyle>
            <a:lvl1pPr algn="r">
              <a:defRPr sz="800" b="0">
                <a:solidFill>
                  <a:schemeClr val="bg1"/>
                </a:solidFill>
                <a:latin typeface="Arial" panose="020B0604020202020204" pitchFamily="34" charset="0"/>
                <a:cs typeface="Arial" panose="020B0604020202020204" pitchFamily="34" charset="0"/>
              </a:defRPr>
            </a:lvl1pPr>
          </a:lstStyle>
          <a:p>
            <a:r>
              <a:rPr lang="en-US"/>
              <a:t>PAGE </a:t>
            </a:r>
            <a:fld id="{BE33F7A0-71F0-446B-9DE8-6D75BE64EE0F}" type="slidenum">
              <a:rPr lang="en-US" smtClean="0"/>
              <a:pPr/>
              <a:t>‹#›</a:t>
            </a:fld>
            <a:endParaRPr lang="en-US"/>
          </a:p>
        </p:txBody>
      </p:sp>
      <p:sp>
        <p:nvSpPr>
          <p:cNvPr id="11" name="Text Placeholder 4">
            <a:extLst>
              <a:ext uri="{FF2B5EF4-FFF2-40B4-BE49-F238E27FC236}">
                <a16:creationId xmlns:a16="http://schemas.microsoft.com/office/drawing/2014/main" id="{CF4238B1-436E-ABF8-08AB-E6364E1D7133}"/>
              </a:ext>
            </a:extLst>
          </p:cNvPr>
          <p:cNvSpPr txBox="1">
            <a:spLocks/>
          </p:cNvSpPr>
          <p:nvPr userDrawn="1"/>
        </p:nvSpPr>
        <p:spPr>
          <a:xfrm>
            <a:off x="3924300" y="6289603"/>
            <a:ext cx="5252264" cy="281354"/>
          </a:xfrm>
          <a:prstGeom prst="rect">
            <a:avLst/>
          </a:prstGeom>
        </p:spPr>
        <p:txBody>
          <a:bodyPr lIns="0" tIns="0" rIns="0" bIns="0" anchor="b" anchorCtr="0">
            <a:noAutofit/>
          </a:bodyPr>
          <a:lstStyle>
            <a:lvl1pPr marL="0" indent="0" algn="l" defTabSz="914400" rtl="0" eaLnBrk="1" latinLnBrk="0" hangingPunct="1">
              <a:lnSpc>
                <a:spcPct val="100000"/>
              </a:lnSpc>
              <a:spcBef>
                <a:spcPts val="0"/>
              </a:spcBef>
              <a:buClr>
                <a:srgbClr val="008764"/>
              </a:buClr>
              <a:buFontTx/>
              <a:buNone/>
              <a:defRPr lang="en-US" sz="1000" kern="120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900" kern="120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900" kern="120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900" kern="120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900" kern="120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000"/>
              <a:t>Scott </a:t>
            </a:r>
            <a:r>
              <a:rPr lang="en-US" sz="1000" err="1"/>
              <a:t>Kopetz</a:t>
            </a:r>
            <a:r>
              <a:rPr lang="en-US" sz="1000"/>
              <a:t>, MD, PhD</a:t>
            </a:r>
            <a:endParaRPr lang="en-US"/>
          </a:p>
        </p:txBody>
      </p:sp>
    </p:spTree>
    <p:extLst>
      <p:ext uri="{BB962C8B-B14F-4D97-AF65-F5344CB8AC3E}">
        <p14:creationId xmlns:p14="http://schemas.microsoft.com/office/powerpoint/2010/main" val="4194612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dt="0"/>
  <p:txStyles>
    <p:titleStyle>
      <a:lvl1pPr algn="l" defTabSz="914400" rtl="0" eaLnBrk="1" latinLnBrk="0" hangingPunct="1">
        <a:lnSpc>
          <a:spcPct val="90000"/>
        </a:lnSpc>
        <a:spcBef>
          <a:spcPct val="0"/>
        </a:spcBef>
        <a:buNone/>
        <a:defRPr sz="3600" b="1" kern="1200">
          <a:solidFill>
            <a:srgbClr val="002557"/>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lnSpc>
          <a:spcPct val="100000"/>
        </a:lnSpc>
        <a:spcBef>
          <a:spcPts val="1000"/>
        </a:spcBef>
        <a:buClr>
          <a:srgbClr val="008764"/>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nature.com/articles/s41591-024-03443-3"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C547DC2-FA46-1E43-ACEB-5B3F813F8D33}"/>
              </a:ext>
            </a:extLst>
          </p:cNvPr>
          <p:cNvSpPr>
            <a:spLocks noGrp="1"/>
          </p:cNvSpPr>
          <p:nvPr>
            <p:ph type="ctrTitle"/>
          </p:nvPr>
        </p:nvSpPr>
        <p:spPr>
          <a:xfrm>
            <a:off x="640080" y="1233055"/>
            <a:ext cx="9351645" cy="2310756"/>
          </a:xfrm>
        </p:spPr>
        <p:txBody>
          <a:bodyPr>
            <a:noAutofit/>
          </a:bodyPr>
          <a:lstStyle/>
          <a:p>
            <a:r>
              <a:rPr lang="en-US" sz="3600"/>
              <a:t>BREAKWATER: Analysis of first-line </a:t>
            </a:r>
            <a:r>
              <a:rPr lang="en-US" sz="3600" err="1"/>
              <a:t>encorafenib</a:t>
            </a:r>
            <a:r>
              <a:rPr lang="en-US" sz="3600"/>
              <a:t> + cetuximab + chemotherapy in BRAF V600E-mutant metastatic colorectal cancer</a:t>
            </a:r>
          </a:p>
        </p:txBody>
      </p:sp>
      <p:sp>
        <p:nvSpPr>
          <p:cNvPr id="7" name="Subtitle 6">
            <a:extLst>
              <a:ext uri="{FF2B5EF4-FFF2-40B4-BE49-F238E27FC236}">
                <a16:creationId xmlns:a16="http://schemas.microsoft.com/office/drawing/2014/main" id="{C1752C48-15AF-6745-A0FC-0782A2A94D40}"/>
              </a:ext>
            </a:extLst>
          </p:cNvPr>
          <p:cNvSpPr>
            <a:spLocks noGrp="1"/>
          </p:cNvSpPr>
          <p:nvPr>
            <p:ph type="subTitle" idx="1"/>
          </p:nvPr>
        </p:nvSpPr>
        <p:spPr>
          <a:xfrm>
            <a:off x="640080" y="5050688"/>
            <a:ext cx="10972800" cy="948671"/>
          </a:xfrm>
        </p:spPr>
        <p:txBody>
          <a:bodyPr>
            <a:noAutofit/>
          </a:bodyPr>
          <a:lstStyle/>
          <a:p>
            <a:r>
              <a:rPr lang="en-US" sz="1050" baseline="30000">
                <a:solidFill>
                  <a:schemeClr val="tx1"/>
                </a:solidFill>
              </a:rPr>
              <a:t>1</a:t>
            </a:r>
            <a:r>
              <a:rPr lang="en-US" sz="1050">
                <a:solidFill>
                  <a:schemeClr val="tx1"/>
                </a:solidFill>
              </a:rPr>
              <a:t>University of Texas MD Anderson Cancer Center, Houston, TX, USA; </a:t>
            </a:r>
            <a:r>
              <a:rPr lang="en-US" sz="1050" baseline="30000">
                <a:solidFill>
                  <a:schemeClr val="tx1"/>
                </a:solidFill>
              </a:rPr>
              <a:t>2</a:t>
            </a:r>
            <a:r>
              <a:rPr lang="en-US" sz="1050">
                <a:solidFill>
                  <a:schemeClr val="tx1"/>
                </a:solidFill>
              </a:rPr>
              <a:t>National Cancer Center Hospital East, Kashiwa, Japan; </a:t>
            </a:r>
            <a:r>
              <a:rPr lang="en-US" sz="1050" baseline="30000">
                <a:solidFill>
                  <a:schemeClr val="tx1"/>
                </a:solidFill>
              </a:rPr>
              <a:t>3</a:t>
            </a:r>
            <a:r>
              <a:rPr lang="en-US" sz="1050">
                <a:solidFill>
                  <a:schemeClr val="tx1"/>
                </a:solidFill>
              </a:rPr>
              <a:t>University Hospitals </a:t>
            </a:r>
            <a:r>
              <a:rPr lang="en-US" sz="1050" err="1">
                <a:solidFill>
                  <a:schemeClr val="tx1"/>
                </a:solidFill>
              </a:rPr>
              <a:t>Gasthuisberg</a:t>
            </a:r>
            <a:r>
              <a:rPr lang="en-US" sz="1050">
                <a:solidFill>
                  <a:schemeClr val="tx1"/>
                </a:solidFill>
              </a:rPr>
              <a:t> Leuven and KU Leuven, Leuven, Belgium; </a:t>
            </a:r>
            <a:r>
              <a:rPr lang="en-US" sz="1050" baseline="30000">
                <a:solidFill>
                  <a:schemeClr val="tx1"/>
                </a:solidFill>
              </a:rPr>
              <a:t>4</a:t>
            </a:r>
            <a:r>
              <a:rPr lang="en-US" sz="1050">
                <a:solidFill>
                  <a:schemeClr val="tx1"/>
                </a:solidFill>
              </a:rPr>
              <a:t>Vanderbilt-Ingram Cancer Center, Nashville, TN, USA; </a:t>
            </a:r>
            <a:r>
              <a:rPr lang="en-US" sz="1050" baseline="30000">
                <a:solidFill>
                  <a:schemeClr val="tx1"/>
                </a:solidFill>
              </a:rPr>
              <a:t>5</a:t>
            </a:r>
            <a:r>
              <a:rPr lang="en-US" sz="1050">
                <a:solidFill>
                  <a:schemeClr val="tx1"/>
                </a:solidFill>
              </a:rPr>
              <a:t>Asan Medical Center, University of Ulsan College of Medicine, Seoul, South Korea; </a:t>
            </a:r>
            <a:r>
              <a:rPr lang="en-US" sz="1050" baseline="30000">
                <a:solidFill>
                  <a:schemeClr val="tx1"/>
                </a:solidFill>
              </a:rPr>
              <a:t>6</a:t>
            </a:r>
            <a:r>
              <a:rPr lang="en-US" sz="1050">
                <a:solidFill>
                  <a:schemeClr val="tx1"/>
                </a:solidFill>
              </a:rPr>
              <a:t>Hammersmith Hospital, Division of Cancer, Imperial College London, London, UK; </a:t>
            </a:r>
            <a:r>
              <a:rPr lang="en-US" sz="1050" baseline="30000">
                <a:solidFill>
                  <a:schemeClr val="tx1"/>
                </a:solidFill>
              </a:rPr>
              <a:t>7</a:t>
            </a:r>
            <a:r>
              <a:rPr lang="en-US" sz="1050">
                <a:solidFill>
                  <a:schemeClr val="tx1"/>
                </a:solidFill>
              </a:rPr>
              <a:t>Peter MacCallum Cancer Centre and the University of Melbourne, Melbourne, VIC, Australia; </a:t>
            </a:r>
            <a:r>
              <a:rPr lang="en-US" sz="1050" baseline="30000">
                <a:solidFill>
                  <a:schemeClr val="tx1"/>
                </a:solidFill>
              </a:rPr>
              <a:t>8</a:t>
            </a:r>
            <a:r>
              <a:rPr lang="en-US" sz="1050">
                <a:solidFill>
                  <a:schemeClr val="tx1"/>
                </a:solidFill>
              </a:rPr>
              <a:t>University of Campania Luigi </a:t>
            </a:r>
            <a:r>
              <a:rPr lang="en-US" sz="1050" err="1">
                <a:solidFill>
                  <a:schemeClr val="tx1"/>
                </a:solidFill>
              </a:rPr>
              <a:t>Vanvitelli</a:t>
            </a:r>
            <a:r>
              <a:rPr lang="en-US" sz="1050">
                <a:solidFill>
                  <a:schemeClr val="tx1"/>
                </a:solidFill>
              </a:rPr>
              <a:t>, Naples, Italy; </a:t>
            </a:r>
            <a:r>
              <a:rPr lang="en-US" sz="1050" baseline="30000">
                <a:solidFill>
                  <a:schemeClr val="tx1"/>
                </a:solidFill>
              </a:rPr>
              <a:t>9</a:t>
            </a:r>
            <a:r>
              <a:rPr lang="en-US" sz="1050">
                <a:solidFill>
                  <a:schemeClr val="tx1"/>
                </a:solidFill>
              </a:rPr>
              <a:t>Memorial Sloan Kettering Cancer Center, New York, NY, USA; </a:t>
            </a:r>
            <a:r>
              <a:rPr lang="en-US" sz="1050" baseline="30000">
                <a:solidFill>
                  <a:schemeClr val="tx1"/>
                </a:solidFill>
              </a:rPr>
              <a:t>10</a:t>
            </a:r>
            <a:r>
              <a:rPr lang="en-US" sz="1050">
                <a:solidFill>
                  <a:schemeClr val="tx1"/>
                </a:solidFill>
              </a:rPr>
              <a:t>University of Liverpool, Liverpool, UK; </a:t>
            </a:r>
            <a:r>
              <a:rPr lang="en-US" sz="1050" baseline="30000">
                <a:solidFill>
                  <a:schemeClr val="tx1"/>
                </a:solidFill>
              </a:rPr>
              <a:t>11</a:t>
            </a:r>
            <a:r>
              <a:rPr lang="en-US" sz="1050">
                <a:solidFill>
                  <a:schemeClr val="tx1"/>
                </a:solidFill>
              </a:rPr>
              <a:t>Pfizer, New York, NY, USA; </a:t>
            </a:r>
            <a:br>
              <a:rPr lang="en-US" sz="1050">
                <a:solidFill>
                  <a:schemeClr val="tx1"/>
                </a:solidFill>
              </a:rPr>
            </a:br>
            <a:r>
              <a:rPr lang="en-US" sz="1050" baseline="30000">
                <a:solidFill>
                  <a:schemeClr val="tx1"/>
                </a:solidFill>
              </a:rPr>
              <a:t>12</a:t>
            </a:r>
            <a:r>
              <a:rPr lang="en-US" sz="1050">
                <a:solidFill>
                  <a:schemeClr val="tx1"/>
                </a:solidFill>
              </a:rPr>
              <a:t>Vall </a:t>
            </a:r>
            <a:r>
              <a:rPr lang="en-US" sz="1050" err="1">
                <a:solidFill>
                  <a:schemeClr val="tx1"/>
                </a:solidFill>
              </a:rPr>
              <a:t>d’Hebron</a:t>
            </a:r>
            <a:r>
              <a:rPr lang="en-US" sz="1050">
                <a:solidFill>
                  <a:schemeClr val="tx1"/>
                </a:solidFill>
              </a:rPr>
              <a:t> Hospital Campus and </a:t>
            </a:r>
            <a:r>
              <a:rPr lang="en-US" sz="1050" err="1">
                <a:solidFill>
                  <a:schemeClr val="tx1"/>
                </a:solidFill>
              </a:rPr>
              <a:t>Vall</a:t>
            </a:r>
            <a:r>
              <a:rPr lang="en-US" sz="1050">
                <a:solidFill>
                  <a:schemeClr val="tx1"/>
                </a:solidFill>
              </a:rPr>
              <a:t> </a:t>
            </a:r>
            <a:r>
              <a:rPr lang="en-US" sz="1050" err="1">
                <a:solidFill>
                  <a:schemeClr val="tx1"/>
                </a:solidFill>
              </a:rPr>
              <a:t>d’Hebron</a:t>
            </a:r>
            <a:r>
              <a:rPr lang="en-US" sz="1050">
                <a:solidFill>
                  <a:schemeClr val="tx1"/>
                </a:solidFill>
              </a:rPr>
              <a:t> Institute of Oncology (VHIO), University of Vic – Central University of Catalonia, Barcelona, Spain</a:t>
            </a:r>
          </a:p>
        </p:txBody>
      </p:sp>
      <p:sp>
        <p:nvSpPr>
          <p:cNvPr id="12" name="TextBox 11">
            <a:extLst>
              <a:ext uri="{FF2B5EF4-FFF2-40B4-BE49-F238E27FC236}">
                <a16:creationId xmlns:a16="http://schemas.microsoft.com/office/drawing/2014/main" id="{5C28945D-17DC-1436-690A-48322A6181D7}"/>
              </a:ext>
            </a:extLst>
          </p:cNvPr>
          <p:cNvSpPr txBox="1"/>
          <p:nvPr/>
        </p:nvSpPr>
        <p:spPr>
          <a:xfrm>
            <a:off x="640080" y="3782522"/>
            <a:ext cx="11075670" cy="1191736"/>
          </a:xfrm>
          <a:prstGeom prst="rect">
            <a:avLst/>
          </a:prstGeom>
          <a:noFill/>
        </p:spPr>
        <p:txBody>
          <a:bodyPr wrap="square">
            <a:spAutoFit/>
          </a:bodyPr>
          <a:lstStyle/>
          <a:p>
            <a:pPr marL="0" marR="0" lvl="0" indent="0" algn="l" defTabSz="914400" rtl="0" eaLnBrk="1" fontAlgn="auto" latinLnBrk="0" hangingPunct="1">
              <a:lnSpc>
                <a:spcPct val="114000"/>
              </a:lnSpc>
              <a:spcAft>
                <a:spcPts val="400"/>
              </a:spcAft>
              <a:buClr>
                <a:srgbClr val="008764"/>
              </a:buClr>
              <a:buSzTx/>
              <a:buFont typeface="Arial" panose="020B0604020202020204" pitchFamily="34" charset="0"/>
              <a:buNone/>
              <a:tabLst/>
              <a:defRPr/>
            </a:pPr>
            <a:r>
              <a:rPr kumimoji="0" lang="en-US" sz="1600" b="1" i="0" u="sng"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rPr>
              <a:t>Scott </a:t>
            </a:r>
            <a:r>
              <a:rPr kumimoji="0" lang="en-US" sz="1600" b="1" i="0" u="sng" strike="noStrike" kern="1200" cap="none" spc="0" normalizeH="0" baseline="0" noProof="0" err="1">
                <a:ln>
                  <a:noFill/>
                </a:ln>
                <a:solidFill>
                  <a:srgbClr val="002557"/>
                </a:solidFill>
                <a:effectLst/>
                <a:uLnTx/>
                <a:uFillTx/>
                <a:latin typeface="Arial" panose="020B0604020202020204" pitchFamily="34" charset="0"/>
                <a:ea typeface="+mn-ea"/>
                <a:cs typeface="Arial" panose="020B0604020202020204" pitchFamily="34" charset="0"/>
              </a:rPr>
              <a:t>Kopetz</a:t>
            </a:r>
            <a:r>
              <a:rPr kumimoji="0" lang="en-US" sz="1600" i="0"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rPr>
              <a:t>MD, PhD,</a:t>
            </a:r>
            <a:r>
              <a:rPr kumimoji="0" lang="en-US" sz="1600" b="0" i="0" u="none" strike="noStrike" kern="1200" cap="none" spc="0" normalizeH="0" baseline="30000" noProof="0">
                <a:ln>
                  <a:noFill/>
                </a:ln>
                <a:solidFill>
                  <a:srgbClr val="002557"/>
                </a:solidFill>
                <a:effectLst/>
                <a:uLnTx/>
                <a:uFillTx/>
                <a:latin typeface="Arial" panose="020B0604020202020204" pitchFamily="34" charset="0"/>
                <a:ea typeface="+mn-ea"/>
                <a:cs typeface="Arial" panose="020B0604020202020204" pitchFamily="34" charset="0"/>
              </a:rPr>
              <a:t>1</a:t>
            </a:r>
            <a:r>
              <a:rPr kumimoji="0" lang="en-US" sz="16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rPr>
              <a:t> Takayuki Yoshino, MD, PhD,</a:t>
            </a:r>
            <a:r>
              <a:rPr kumimoji="0" lang="en-US" sz="1600" b="0" i="0" u="none" strike="noStrike" kern="1200" cap="none" spc="0" normalizeH="0" baseline="30000" noProof="0">
                <a:ln>
                  <a:noFill/>
                </a:ln>
                <a:solidFill>
                  <a:srgbClr val="002557"/>
                </a:solidFill>
                <a:effectLst/>
                <a:uLnTx/>
                <a:uFillTx/>
                <a:latin typeface="Arial" panose="020B0604020202020204" pitchFamily="34" charset="0"/>
                <a:ea typeface="+mn-ea"/>
                <a:cs typeface="Arial" panose="020B0604020202020204" pitchFamily="34" charset="0"/>
              </a:rPr>
              <a:t>2</a:t>
            </a:r>
            <a:r>
              <a:rPr kumimoji="0" lang="en-US" sz="16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rPr>
              <a:t> Eric Van </a:t>
            </a:r>
            <a:r>
              <a:rPr kumimoji="0" lang="en-US" sz="1600" b="0" i="0" u="none" strike="noStrike" kern="1200" cap="none" spc="0" normalizeH="0" baseline="0" noProof="0" err="1">
                <a:ln>
                  <a:noFill/>
                </a:ln>
                <a:solidFill>
                  <a:srgbClr val="002557"/>
                </a:solidFill>
                <a:effectLst/>
                <a:uLnTx/>
                <a:uFillTx/>
                <a:latin typeface="Arial" panose="020B0604020202020204" pitchFamily="34" charset="0"/>
                <a:ea typeface="+mn-ea"/>
                <a:cs typeface="Arial" panose="020B0604020202020204" pitchFamily="34" charset="0"/>
              </a:rPr>
              <a:t>Cutsem</a:t>
            </a:r>
            <a:r>
              <a:rPr kumimoji="0" lang="en-US" sz="16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rPr>
              <a:t>, MD, PhD,</a:t>
            </a:r>
            <a:r>
              <a:rPr kumimoji="0" lang="en-US" sz="1600" b="0" i="0" u="none" strike="noStrike" kern="1200" cap="none" spc="0" normalizeH="0" baseline="30000" noProof="0">
                <a:ln>
                  <a:noFill/>
                </a:ln>
                <a:solidFill>
                  <a:srgbClr val="002557"/>
                </a:solidFill>
                <a:effectLst/>
                <a:uLnTx/>
                <a:uFillTx/>
                <a:latin typeface="Arial" panose="020B0604020202020204" pitchFamily="34" charset="0"/>
                <a:ea typeface="+mn-ea"/>
                <a:cs typeface="Arial" panose="020B0604020202020204" pitchFamily="34" charset="0"/>
              </a:rPr>
              <a:t>3</a:t>
            </a:r>
            <a:r>
              <a:rPr kumimoji="0" lang="en-US" sz="16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rPr>
              <a:t> Cathy Eng, MD, FACP, FASCO,</a:t>
            </a:r>
            <a:r>
              <a:rPr kumimoji="0" lang="en-US" sz="1600" b="0" i="0" u="none" strike="noStrike" kern="1200" cap="none" spc="0" normalizeH="0" baseline="30000" noProof="0">
                <a:ln>
                  <a:noFill/>
                </a:ln>
                <a:solidFill>
                  <a:srgbClr val="002557"/>
                </a:solidFill>
                <a:effectLst/>
                <a:uLnTx/>
                <a:uFillTx/>
                <a:latin typeface="Arial" panose="020B0604020202020204" pitchFamily="34" charset="0"/>
                <a:ea typeface="+mn-ea"/>
                <a:cs typeface="Arial" panose="020B0604020202020204" pitchFamily="34" charset="0"/>
              </a:rPr>
              <a:t>4</a:t>
            </a:r>
            <a:r>
              <a:rPr kumimoji="0" lang="en-US" sz="16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rPr>
              <a:t> </a:t>
            </a:r>
            <a:br>
              <a:rPr kumimoji="0" lang="en-US" sz="16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rPr>
            </a:br>
            <a:r>
              <a:rPr kumimoji="0" lang="en-US" sz="16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rPr>
              <a:t>Tae Won Kim, MD, PhD,</a:t>
            </a:r>
            <a:r>
              <a:rPr kumimoji="0" lang="en-US" sz="1600" b="0" i="0" u="none" strike="noStrike" kern="1200" cap="none" spc="0" normalizeH="0" baseline="30000" noProof="0">
                <a:ln>
                  <a:noFill/>
                </a:ln>
                <a:solidFill>
                  <a:srgbClr val="002557"/>
                </a:solidFill>
                <a:effectLst/>
                <a:uLnTx/>
                <a:uFillTx/>
                <a:latin typeface="Arial" panose="020B0604020202020204" pitchFamily="34" charset="0"/>
                <a:ea typeface="+mn-ea"/>
                <a:cs typeface="Arial" panose="020B0604020202020204" pitchFamily="34" charset="0"/>
              </a:rPr>
              <a:t>5</a:t>
            </a:r>
            <a:r>
              <a:rPr kumimoji="0" lang="en-US" sz="16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rPr>
              <a:t> Harpreet Singh </a:t>
            </a:r>
            <a:r>
              <a:rPr kumimoji="0" lang="en-US" sz="1600" b="0" i="0" u="none" strike="noStrike" kern="1200" cap="none" spc="0" normalizeH="0" baseline="0" noProof="0" err="1">
                <a:ln>
                  <a:noFill/>
                </a:ln>
                <a:solidFill>
                  <a:srgbClr val="002557"/>
                </a:solidFill>
                <a:effectLst/>
                <a:uLnTx/>
                <a:uFillTx/>
                <a:latin typeface="Arial" panose="020B0604020202020204" pitchFamily="34" charset="0"/>
                <a:ea typeface="+mn-ea"/>
                <a:cs typeface="Arial" panose="020B0604020202020204" pitchFamily="34" charset="0"/>
              </a:rPr>
              <a:t>Wasan</a:t>
            </a:r>
            <a:r>
              <a:rPr kumimoji="0" lang="en-US" sz="16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rPr>
              <a:t>, MD,</a:t>
            </a:r>
            <a:r>
              <a:rPr kumimoji="0" lang="en-US" sz="1600" b="0" i="0" u="none" strike="noStrike" kern="1200" cap="none" spc="0" normalizeH="0" baseline="30000" noProof="0">
                <a:ln>
                  <a:noFill/>
                </a:ln>
                <a:solidFill>
                  <a:srgbClr val="002557"/>
                </a:solidFill>
                <a:effectLst/>
                <a:uLnTx/>
                <a:uFillTx/>
                <a:latin typeface="Arial" panose="020B0604020202020204" pitchFamily="34" charset="0"/>
                <a:ea typeface="+mn-ea"/>
                <a:cs typeface="Arial" panose="020B0604020202020204" pitchFamily="34" charset="0"/>
              </a:rPr>
              <a:t>6</a:t>
            </a:r>
            <a:r>
              <a:rPr kumimoji="0" lang="en-US" sz="16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rPr>
              <a:t> Jayesh Desai, FRACP,</a:t>
            </a:r>
            <a:r>
              <a:rPr kumimoji="0" lang="en-US" sz="1600" b="0" i="0" u="none" strike="noStrike" kern="1200" cap="none" spc="0" normalizeH="0" baseline="30000" noProof="0">
                <a:ln>
                  <a:noFill/>
                </a:ln>
                <a:solidFill>
                  <a:srgbClr val="002557"/>
                </a:solidFill>
                <a:effectLst/>
                <a:uLnTx/>
                <a:uFillTx/>
                <a:latin typeface="Arial" panose="020B0604020202020204" pitchFamily="34" charset="0"/>
                <a:ea typeface="+mn-ea"/>
                <a:cs typeface="Arial" panose="020B0604020202020204" pitchFamily="34" charset="0"/>
              </a:rPr>
              <a:t>7</a:t>
            </a:r>
            <a:r>
              <a:rPr kumimoji="0" lang="en-US" sz="16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rPr>
              <a:t> Fortunato </a:t>
            </a:r>
            <a:r>
              <a:rPr kumimoji="0" lang="en-US" sz="1600" b="0" i="0" u="none" strike="noStrike" kern="1200" cap="none" spc="0" normalizeH="0" baseline="0" noProof="0" err="1">
                <a:ln>
                  <a:noFill/>
                </a:ln>
                <a:solidFill>
                  <a:srgbClr val="002557"/>
                </a:solidFill>
                <a:effectLst/>
                <a:uLnTx/>
                <a:uFillTx/>
                <a:latin typeface="Arial" panose="020B0604020202020204" pitchFamily="34" charset="0"/>
                <a:ea typeface="+mn-ea"/>
                <a:cs typeface="Arial" panose="020B0604020202020204" pitchFamily="34" charset="0"/>
              </a:rPr>
              <a:t>Ciardiello</a:t>
            </a:r>
            <a:r>
              <a:rPr kumimoji="0" lang="en-US" sz="16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rPr>
              <a:t>, MD, PhD,</a:t>
            </a:r>
            <a:r>
              <a:rPr kumimoji="0" lang="en-US" sz="1600" b="0" i="0" u="none" strike="noStrike" kern="1200" cap="none" spc="0" normalizeH="0" baseline="30000" noProof="0">
                <a:ln>
                  <a:noFill/>
                </a:ln>
                <a:solidFill>
                  <a:srgbClr val="002557"/>
                </a:solidFill>
                <a:effectLst/>
                <a:uLnTx/>
                <a:uFillTx/>
                <a:latin typeface="Arial" panose="020B0604020202020204" pitchFamily="34" charset="0"/>
                <a:ea typeface="+mn-ea"/>
                <a:cs typeface="Arial" panose="020B0604020202020204" pitchFamily="34" charset="0"/>
              </a:rPr>
              <a:t>8</a:t>
            </a:r>
            <a:r>
              <a:rPr kumimoji="0" lang="en-US" sz="16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rPr>
              <a:t> </a:t>
            </a:r>
            <a:br>
              <a:rPr kumimoji="0" lang="en-US" sz="16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rPr>
            </a:br>
            <a:r>
              <a:rPr kumimoji="0" lang="en-US" sz="16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rPr>
              <a:t>Rona Yaeger, MD,</a:t>
            </a:r>
            <a:r>
              <a:rPr kumimoji="0" lang="en-US" sz="1600" b="0" i="0" u="none" strike="noStrike" kern="1200" cap="none" spc="0" normalizeH="0" baseline="30000" noProof="0">
                <a:ln>
                  <a:noFill/>
                </a:ln>
                <a:solidFill>
                  <a:srgbClr val="002557"/>
                </a:solidFill>
                <a:effectLst/>
                <a:uLnTx/>
                <a:uFillTx/>
                <a:latin typeface="Arial" panose="020B0604020202020204" pitchFamily="34" charset="0"/>
                <a:ea typeface="+mn-ea"/>
                <a:cs typeface="Arial" panose="020B0604020202020204" pitchFamily="34" charset="0"/>
              </a:rPr>
              <a:t>9</a:t>
            </a:r>
            <a:r>
              <a:rPr kumimoji="0" lang="en-US" sz="16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rPr>
              <a:t> Timothy S. Maughan, MD,</a:t>
            </a:r>
            <a:r>
              <a:rPr kumimoji="0" lang="en-US" sz="1600" b="0" i="0" u="none" strike="noStrike" kern="1200" cap="none" spc="0" normalizeH="0" baseline="30000" noProof="0">
                <a:ln>
                  <a:noFill/>
                </a:ln>
                <a:solidFill>
                  <a:srgbClr val="002557"/>
                </a:solidFill>
                <a:effectLst/>
                <a:uLnTx/>
                <a:uFillTx/>
                <a:latin typeface="Arial" panose="020B0604020202020204" pitchFamily="34" charset="0"/>
                <a:ea typeface="+mn-ea"/>
                <a:cs typeface="Arial" panose="020B0604020202020204" pitchFamily="34" charset="0"/>
              </a:rPr>
              <a:t>10 </a:t>
            </a:r>
            <a:r>
              <a:rPr kumimoji="0" lang="en-US" sz="16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rPr>
              <a:t>Elena </a:t>
            </a:r>
            <a:r>
              <a:rPr kumimoji="0" lang="en-US" sz="1600" b="0" i="0" u="none" strike="noStrike" kern="1200" cap="none" spc="0" normalizeH="0" baseline="0" noProof="0" err="1">
                <a:ln>
                  <a:noFill/>
                </a:ln>
                <a:solidFill>
                  <a:srgbClr val="002557"/>
                </a:solidFill>
                <a:effectLst/>
                <a:uLnTx/>
                <a:uFillTx/>
                <a:latin typeface="Arial" panose="020B0604020202020204" pitchFamily="34" charset="0"/>
                <a:ea typeface="+mn-ea"/>
                <a:cs typeface="Arial" panose="020B0604020202020204" pitchFamily="34" charset="0"/>
              </a:rPr>
              <a:t>Beyzarov</a:t>
            </a:r>
            <a:r>
              <a:rPr kumimoji="0" lang="en-US" sz="16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rPr>
              <a:t>, PharmD,</a:t>
            </a:r>
            <a:r>
              <a:rPr kumimoji="0" lang="en-US" sz="1600" b="0" i="0" u="none" strike="noStrike" kern="1200" cap="none" spc="0" normalizeH="0" baseline="30000" noProof="0">
                <a:ln>
                  <a:noFill/>
                </a:ln>
                <a:solidFill>
                  <a:srgbClr val="002557"/>
                </a:solidFill>
                <a:effectLst/>
                <a:uLnTx/>
                <a:uFillTx/>
                <a:latin typeface="Arial" panose="020B0604020202020204" pitchFamily="34" charset="0"/>
                <a:ea typeface="+mn-ea"/>
                <a:cs typeface="Arial" panose="020B0604020202020204" pitchFamily="34" charset="0"/>
              </a:rPr>
              <a:t>11</a:t>
            </a:r>
            <a:r>
              <a:rPr kumimoji="0" lang="en-US" sz="16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err="1">
                <a:ln>
                  <a:noFill/>
                </a:ln>
                <a:solidFill>
                  <a:srgbClr val="002557"/>
                </a:solidFill>
                <a:effectLst/>
                <a:uLnTx/>
                <a:uFillTx/>
                <a:latin typeface="Arial" panose="020B0604020202020204" pitchFamily="34" charset="0"/>
                <a:ea typeface="+mn-ea"/>
                <a:cs typeface="Arial" panose="020B0604020202020204" pitchFamily="34" charset="0"/>
              </a:rPr>
              <a:t>Xiaoxi</a:t>
            </a:r>
            <a:r>
              <a:rPr kumimoji="0" lang="en-US" sz="16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rPr>
              <a:t> Zhang, PhD,</a:t>
            </a:r>
            <a:r>
              <a:rPr kumimoji="0" lang="en-US" sz="1600" b="0" i="0" u="none" strike="noStrike" kern="1200" cap="none" spc="0" normalizeH="0" baseline="30000" noProof="0">
                <a:ln>
                  <a:noFill/>
                </a:ln>
                <a:solidFill>
                  <a:srgbClr val="002557"/>
                </a:solidFill>
                <a:effectLst/>
                <a:uLnTx/>
                <a:uFillTx/>
                <a:latin typeface="Arial" panose="020B0604020202020204" pitchFamily="34" charset="0"/>
                <a:ea typeface="+mn-ea"/>
                <a:cs typeface="Arial" panose="020B0604020202020204" pitchFamily="34" charset="0"/>
              </a:rPr>
              <a:t>11</a:t>
            </a:r>
            <a:r>
              <a:rPr kumimoji="0" lang="en-US" sz="16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rPr>
              <a:t> Graham Ferrier, PhD,</a:t>
            </a:r>
            <a:r>
              <a:rPr kumimoji="0" lang="en-US" sz="1600" b="0" i="0" u="none" strike="noStrike" kern="1200" cap="none" spc="0" normalizeH="0" baseline="30000" noProof="0">
                <a:ln>
                  <a:noFill/>
                </a:ln>
                <a:solidFill>
                  <a:srgbClr val="002557"/>
                </a:solidFill>
                <a:effectLst/>
                <a:uLnTx/>
                <a:uFillTx/>
                <a:latin typeface="Arial" panose="020B0604020202020204" pitchFamily="34" charset="0"/>
                <a:ea typeface="+mn-ea"/>
                <a:cs typeface="Arial" panose="020B0604020202020204" pitchFamily="34" charset="0"/>
              </a:rPr>
              <a:t>11</a:t>
            </a:r>
            <a:r>
              <a:rPr kumimoji="0" lang="en-US" sz="16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err="1">
                <a:ln>
                  <a:noFill/>
                </a:ln>
                <a:solidFill>
                  <a:srgbClr val="002557"/>
                </a:solidFill>
                <a:effectLst/>
                <a:uLnTx/>
                <a:uFillTx/>
                <a:latin typeface="Arial" panose="020B0604020202020204" pitchFamily="34" charset="0"/>
                <a:ea typeface="+mn-ea"/>
                <a:cs typeface="Arial" panose="020B0604020202020204" pitchFamily="34" charset="0"/>
              </a:rPr>
              <a:t>Xiaosong</a:t>
            </a:r>
            <a:r>
              <a:rPr kumimoji="0" lang="en-US" sz="16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rPr>
              <a:t> Zhang, MD, PhD,</a:t>
            </a:r>
            <a:r>
              <a:rPr kumimoji="0" lang="en-US" sz="1600" b="0" i="0" u="none" strike="noStrike" kern="1200" cap="none" spc="0" normalizeH="0" baseline="30000" noProof="0">
                <a:ln>
                  <a:noFill/>
                </a:ln>
                <a:solidFill>
                  <a:srgbClr val="002557"/>
                </a:solidFill>
                <a:effectLst/>
                <a:uLnTx/>
                <a:uFillTx/>
                <a:latin typeface="Arial" panose="020B0604020202020204" pitchFamily="34" charset="0"/>
                <a:ea typeface="+mn-ea"/>
                <a:cs typeface="Arial" panose="020B0604020202020204" pitchFamily="34" charset="0"/>
              </a:rPr>
              <a:t>11</a:t>
            </a:r>
            <a:r>
              <a:rPr kumimoji="0" lang="en-US" sz="16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rPr>
              <a:t> Josep </a:t>
            </a:r>
            <a:r>
              <a:rPr kumimoji="0" lang="en-US" sz="1600" b="0" i="0" u="none" strike="noStrike" kern="1200" cap="none" spc="0" normalizeH="0" baseline="0" noProof="0" err="1">
                <a:ln>
                  <a:noFill/>
                </a:ln>
                <a:solidFill>
                  <a:srgbClr val="002557"/>
                </a:solidFill>
                <a:effectLst/>
                <a:uLnTx/>
                <a:uFillTx/>
                <a:latin typeface="Arial" panose="020B0604020202020204" pitchFamily="34" charset="0"/>
                <a:ea typeface="+mn-ea"/>
                <a:cs typeface="Arial" panose="020B0604020202020204" pitchFamily="34" charset="0"/>
              </a:rPr>
              <a:t>Tabernero</a:t>
            </a:r>
            <a:r>
              <a:rPr kumimoji="0" lang="en-US" sz="16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rPr>
              <a:t>, MD, PhD</a:t>
            </a:r>
            <a:r>
              <a:rPr kumimoji="0" lang="en-US" sz="1600" b="0" i="0" u="none" strike="noStrike" kern="1200" cap="none" spc="0" normalizeH="0" baseline="30000" noProof="0">
                <a:ln>
                  <a:noFill/>
                </a:ln>
                <a:solidFill>
                  <a:srgbClr val="002557"/>
                </a:solidFill>
                <a:effectLst/>
                <a:uLnTx/>
                <a:uFillTx/>
                <a:latin typeface="Arial" panose="020B0604020202020204" pitchFamily="34" charset="0"/>
                <a:ea typeface="+mn-ea"/>
                <a:cs typeface="Arial" panose="020B0604020202020204" pitchFamily="34" charset="0"/>
              </a:rPr>
              <a:t>12</a:t>
            </a:r>
          </a:p>
        </p:txBody>
      </p:sp>
    </p:spTree>
    <p:extLst>
      <p:ext uri="{BB962C8B-B14F-4D97-AF65-F5344CB8AC3E}">
        <p14:creationId xmlns:p14="http://schemas.microsoft.com/office/powerpoint/2010/main" val="35260076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82C6BB9-84CC-3114-AD56-F053AE7F4218}"/>
              </a:ext>
            </a:extLst>
          </p:cNvPr>
          <p:cNvSpPr>
            <a:spLocks noGrp="1"/>
          </p:cNvSpPr>
          <p:nvPr>
            <p:ph type="sldNum" sz="quarter" idx="12"/>
          </p:nvPr>
        </p:nvSpPr>
        <p:spPr/>
        <p:txBody>
          <a:bodyPr/>
          <a:lstStyle/>
          <a:p>
            <a:fld id="{BE33F7A0-71F0-446B-9DE8-6D75BE64EE0F}" type="slidenum">
              <a:rPr lang="en-US" smtClean="0">
                <a:solidFill>
                  <a:srgbClr val="002557"/>
                </a:solidFill>
              </a:rPr>
              <a:pPr/>
              <a:t>10</a:t>
            </a:fld>
            <a:endParaRPr lang="en-US">
              <a:solidFill>
                <a:srgbClr val="002557"/>
              </a:solidFill>
            </a:endParaRPr>
          </a:p>
        </p:txBody>
      </p:sp>
      <p:sp>
        <p:nvSpPr>
          <p:cNvPr id="4" name="Title 1">
            <a:extLst>
              <a:ext uri="{FF2B5EF4-FFF2-40B4-BE49-F238E27FC236}">
                <a16:creationId xmlns:a16="http://schemas.microsoft.com/office/drawing/2014/main" id="{2BE6859D-1837-EBBB-D949-3B8D4A9E0DFF}"/>
              </a:ext>
            </a:extLst>
          </p:cNvPr>
          <p:cNvSpPr txBox="1">
            <a:spLocks/>
          </p:cNvSpPr>
          <p:nvPr/>
        </p:nvSpPr>
        <p:spPr>
          <a:xfrm>
            <a:off x="640080" y="365124"/>
            <a:ext cx="11551920" cy="8451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rgbClr val="002557"/>
                </a:solidFill>
                <a:latin typeface="Arial" panose="020B0604020202020204" pitchFamily="34" charset="0"/>
                <a:ea typeface="+mj-ea"/>
                <a:cs typeface="Arial" panose="020B0604020202020204" pitchFamily="34" charset="0"/>
              </a:defRPr>
            </a:lvl1pPr>
          </a:lstStyle>
          <a:p>
            <a:r>
              <a:rPr lang="en-US" sz="3200"/>
              <a:t>Subgroup Analysis of ORR by BICR</a:t>
            </a:r>
          </a:p>
        </p:txBody>
      </p:sp>
      <p:sp>
        <p:nvSpPr>
          <p:cNvPr id="28" name="TextBox 27">
            <a:extLst>
              <a:ext uri="{FF2B5EF4-FFF2-40B4-BE49-F238E27FC236}">
                <a16:creationId xmlns:a16="http://schemas.microsoft.com/office/drawing/2014/main" id="{75A642DA-83CB-76DB-F47D-B948101DEC40}"/>
              </a:ext>
            </a:extLst>
          </p:cNvPr>
          <p:cNvSpPr txBox="1"/>
          <p:nvPr/>
        </p:nvSpPr>
        <p:spPr>
          <a:xfrm>
            <a:off x="640080" y="5978026"/>
            <a:ext cx="10911840" cy="269679"/>
          </a:xfrm>
          <a:prstGeom prst="rect">
            <a:avLst/>
          </a:prstGeom>
          <a:noFill/>
        </p:spPr>
        <p:txBody>
          <a:bodyPr wrap="square" lIns="0" tIns="0" rIns="0" bIns="0" anchor="b">
            <a:noAutofit/>
          </a:bodyPr>
          <a:lstStyle/>
          <a:p>
            <a:br>
              <a:rPr lang="en-US" sz="1000">
                <a:effectLst/>
                <a:latin typeface="Arial" panose="020B0604020202020204" pitchFamily="34" charset="0"/>
                <a:cs typeface="Arial" panose="020B0604020202020204" pitchFamily="34" charset="0"/>
              </a:rPr>
            </a:br>
            <a:r>
              <a:rPr lang="en-US" sz="1000" b="1">
                <a:latin typeface="Arial" panose="020B0604020202020204" pitchFamily="34" charset="0"/>
                <a:cs typeface="Arial" panose="020B0604020202020204" pitchFamily="34" charset="0"/>
              </a:rPr>
              <a:t>Data cutoff</a:t>
            </a:r>
            <a:r>
              <a:rPr lang="en-US" sz="1000" b="1">
                <a:effectLst/>
                <a:latin typeface="Arial" panose="020B0604020202020204" pitchFamily="34" charset="0"/>
                <a:cs typeface="Arial" panose="020B0604020202020204" pitchFamily="34" charset="0"/>
              </a:rPr>
              <a:t>: December 22, 2023.</a:t>
            </a:r>
            <a:endParaRPr lang="en-US" sz="1000">
              <a:effectLst/>
              <a:latin typeface="Arial" panose="020B0604020202020204" pitchFamily="34" charset="0"/>
              <a:cs typeface="Arial" panose="020B0604020202020204" pitchFamily="34" charset="0"/>
            </a:endParaRPr>
          </a:p>
          <a:p>
            <a:r>
              <a:rPr lang="en-US" sz="800">
                <a:effectLst/>
                <a:latin typeface="Arial" panose="020B0604020202020204" pitchFamily="34" charset="0"/>
                <a:cs typeface="Arial" panose="020B0604020202020204" pitchFamily="34" charset="0"/>
              </a:rPr>
              <a:t>BICR, blinded independent central review; </a:t>
            </a:r>
            <a:r>
              <a:rPr lang="en-US" sz="800">
                <a:latin typeface="Arial" panose="020B0604020202020204" pitchFamily="34" charset="0"/>
                <a:cs typeface="Arial" panose="020B0604020202020204" pitchFamily="34" charset="0"/>
              </a:rPr>
              <a:t>EC, encorafenib plus cetuximab; ECOG PS, Eastern Cooperative Oncology Group performance status; </a:t>
            </a:r>
            <a:r>
              <a:rPr lang="en-US" sz="800" spc="-20">
                <a:effectLst/>
                <a:latin typeface="Arial" panose="020B0604020202020204" pitchFamily="34" charset="0"/>
                <a:cs typeface="Arial" panose="020B0604020202020204" pitchFamily="34" charset="0"/>
              </a:rPr>
              <a:t>m</a:t>
            </a:r>
            <a:r>
              <a:rPr lang="en-US" sz="800">
                <a:effectLst/>
                <a:latin typeface="Arial" panose="020B0604020202020204" pitchFamily="34" charset="0"/>
                <a:cs typeface="Arial" panose="020B0604020202020204" pitchFamily="34" charset="0"/>
              </a:rPr>
              <a:t>FOLFOX6, modified fluorouracil/leucovorin/oxaliplatin; SOC, standard of care.</a:t>
            </a:r>
            <a:endParaRPr lang="en-GB" sz="800"/>
          </a:p>
        </p:txBody>
      </p:sp>
      <p:graphicFrame>
        <p:nvGraphicFramePr>
          <p:cNvPr id="5" name="Table 4">
            <a:extLst>
              <a:ext uri="{FF2B5EF4-FFF2-40B4-BE49-F238E27FC236}">
                <a16:creationId xmlns:a16="http://schemas.microsoft.com/office/drawing/2014/main" id="{B21DEF77-7E12-AB68-93D8-C8BA3ECFF374}"/>
              </a:ext>
            </a:extLst>
          </p:cNvPr>
          <p:cNvGraphicFramePr>
            <a:graphicFrameLocks noGrp="1"/>
          </p:cNvGraphicFramePr>
          <p:nvPr>
            <p:extLst>
              <p:ext uri="{D42A27DB-BD31-4B8C-83A1-F6EECF244321}">
                <p14:modId xmlns:p14="http://schemas.microsoft.com/office/powerpoint/2010/main" val="1198225400"/>
              </p:ext>
            </p:extLst>
          </p:nvPr>
        </p:nvGraphicFramePr>
        <p:xfrm>
          <a:off x="868679" y="983152"/>
          <a:ext cx="10008000" cy="4657752"/>
        </p:xfrm>
        <a:graphic>
          <a:graphicData uri="http://schemas.openxmlformats.org/drawingml/2006/table">
            <a:tbl>
              <a:tblPr firstRow="1" bandRow="1"/>
              <a:tblGrid>
                <a:gridCol w="2340000">
                  <a:extLst>
                    <a:ext uri="{9D8B030D-6E8A-4147-A177-3AD203B41FA5}">
                      <a16:colId xmlns:a16="http://schemas.microsoft.com/office/drawing/2014/main" val="2627473174"/>
                    </a:ext>
                  </a:extLst>
                </a:gridCol>
                <a:gridCol w="972000">
                  <a:extLst>
                    <a:ext uri="{9D8B030D-6E8A-4147-A177-3AD203B41FA5}">
                      <a16:colId xmlns:a16="http://schemas.microsoft.com/office/drawing/2014/main" val="3494713417"/>
                    </a:ext>
                  </a:extLst>
                </a:gridCol>
                <a:gridCol w="972000">
                  <a:extLst>
                    <a:ext uri="{9D8B030D-6E8A-4147-A177-3AD203B41FA5}">
                      <a16:colId xmlns:a16="http://schemas.microsoft.com/office/drawing/2014/main" val="1373114013"/>
                    </a:ext>
                  </a:extLst>
                </a:gridCol>
                <a:gridCol w="972000">
                  <a:extLst>
                    <a:ext uri="{9D8B030D-6E8A-4147-A177-3AD203B41FA5}">
                      <a16:colId xmlns:a16="http://schemas.microsoft.com/office/drawing/2014/main" val="2514724437"/>
                    </a:ext>
                  </a:extLst>
                </a:gridCol>
                <a:gridCol w="972000">
                  <a:extLst>
                    <a:ext uri="{9D8B030D-6E8A-4147-A177-3AD203B41FA5}">
                      <a16:colId xmlns:a16="http://schemas.microsoft.com/office/drawing/2014/main" val="1439957356"/>
                    </a:ext>
                  </a:extLst>
                </a:gridCol>
                <a:gridCol w="2592000">
                  <a:extLst>
                    <a:ext uri="{9D8B030D-6E8A-4147-A177-3AD203B41FA5}">
                      <a16:colId xmlns:a16="http://schemas.microsoft.com/office/drawing/2014/main" val="3057851295"/>
                    </a:ext>
                  </a:extLst>
                </a:gridCol>
                <a:gridCol w="1188000">
                  <a:extLst>
                    <a:ext uri="{9D8B030D-6E8A-4147-A177-3AD203B41FA5}">
                      <a16:colId xmlns:a16="http://schemas.microsoft.com/office/drawing/2014/main" val="2442550367"/>
                    </a:ext>
                  </a:extLst>
                </a:gridCol>
              </a:tblGrid>
              <a:tr h="360000">
                <a:tc>
                  <a:txBody>
                    <a:bodyPr/>
                    <a:lstStyle>
                      <a:lvl1pPr marL="0" algn="l" defTabSz="457200" rtl="0" eaLnBrk="1" latinLnBrk="0" hangingPunct="1">
                        <a:defRPr sz="1800" b="1" kern="1200">
                          <a:solidFill>
                            <a:schemeClr val="lt1"/>
                          </a:solidFill>
                          <a:latin typeface="Arial Narrow"/>
                        </a:defRPr>
                      </a:lvl1pPr>
                      <a:lvl2pPr marL="457200" algn="l" defTabSz="457200" rtl="0" eaLnBrk="1" latinLnBrk="0" hangingPunct="1">
                        <a:defRPr sz="1800" b="1" kern="1200">
                          <a:solidFill>
                            <a:schemeClr val="lt1"/>
                          </a:solidFill>
                          <a:latin typeface="Arial Narrow"/>
                        </a:defRPr>
                      </a:lvl2pPr>
                      <a:lvl3pPr marL="914400" algn="l" defTabSz="457200" rtl="0" eaLnBrk="1" latinLnBrk="0" hangingPunct="1">
                        <a:defRPr sz="1800" b="1" kern="1200">
                          <a:solidFill>
                            <a:schemeClr val="lt1"/>
                          </a:solidFill>
                          <a:latin typeface="Arial Narrow"/>
                        </a:defRPr>
                      </a:lvl3pPr>
                      <a:lvl4pPr marL="1371600" algn="l" defTabSz="457200" rtl="0" eaLnBrk="1" latinLnBrk="0" hangingPunct="1">
                        <a:defRPr sz="1800" b="1" kern="1200">
                          <a:solidFill>
                            <a:schemeClr val="lt1"/>
                          </a:solidFill>
                          <a:latin typeface="Arial Narrow"/>
                        </a:defRPr>
                      </a:lvl4pPr>
                      <a:lvl5pPr marL="1828800" algn="l" defTabSz="457200" rtl="0" eaLnBrk="1" latinLnBrk="0" hangingPunct="1">
                        <a:defRPr sz="1800" b="1" kern="1200">
                          <a:solidFill>
                            <a:schemeClr val="lt1"/>
                          </a:solidFill>
                          <a:latin typeface="Arial Narrow"/>
                        </a:defRPr>
                      </a:lvl5pPr>
                      <a:lvl6pPr marL="2286000" algn="l" defTabSz="457200" rtl="0" eaLnBrk="1" latinLnBrk="0" hangingPunct="1">
                        <a:defRPr sz="1800" b="1" kern="1200">
                          <a:solidFill>
                            <a:schemeClr val="lt1"/>
                          </a:solidFill>
                          <a:latin typeface="Arial Narrow"/>
                        </a:defRPr>
                      </a:lvl6pPr>
                      <a:lvl7pPr marL="2743200" algn="l" defTabSz="457200" rtl="0" eaLnBrk="1" latinLnBrk="0" hangingPunct="1">
                        <a:defRPr sz="1800" b="1" kern="1200">
                          <a:solidFill>
                            <a:schemeClr val="lt1"/>
                          </a:solidFill>
                          <a:latin typeface="Arial Narrow"/>
                        </a:defRPr>
                      </a:lvl7pPr>
                      <a:lvl8pPr marL="3200400" algn="l" defTabSz="457200" rtl="0" eaLnBrk="1" latinLnBrk="0" hangingPunct="1">
                        <a:defRPr sz="1800" b="1" kern="1200">
                          <a:solidFill>
                            <a:schemeClr val="lt1"/>
                          </a:solidFill>
                          <a:latin typeface="Arial Narrow"/>
                        </a:defRPr>
                      </a:lvl8pPr>
                      <a:lvl9pPr marL="3657600" algn="l" defTabSz="457200" rtl="0" eaLnBrk="1" latinLnBrk="0" hangingPunct="1">
                        <a:defRPr sz="1800" b="1" kern="1200">
                          <a:solidFill>
                            <a:schemeClr val="lt1"/>
                          </a:solidFill>
                          <a:latin typeface="Arial Narrow"/>
                        </a:defRPr>
                      </a:lvl9pPr>
                    </a:lstStyle>
                    <a:p>
                      <a:pPr algn="l">
                        <a:lnSpc>
                          <a:spcPts val="1000"/>
                        </a:lnSpc>
                      </a:pPr>
                      <a:endParaRPr lang="en-GB" sz="1000" b="1" u="none">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lvl1pPr marL="0" algn="l" defTabSz="457200" rtl="0" eaLnBrk="1" latinLnBrk="0" hangingPunct="1">
                        <a:defRPr sz="1800" b="1" kern="1200">
                          <a:solidFill>
                            <a:schemeClr val="lt1"/>
                          </a:solidFill>
                          <a:latin typeface="Arial Narrow"/>
                        </a:defRPr>
                      </a:lvl1pPr>
                      <a:lvl2pPr marL="457200" algn="l" defTabSz="457200" rtl="0" eaLnBrk="1" latinLnBrk="0" hangingPunct="1">
                        <a:defRPr sz="1800" b="1" kern="1200">
                          <a:solidFill>
                            <a:schemeClr val="lt1"/>
                          </a:solidFill>
                          <a:latin typeface="Arial Narrow"/>
                        </a:defRPr>
                      </a:lvl2pPr>
                      <a:lvl3pPr marL="914400" algn="l" defTabSz="457200" rtl="0" eaLnBrk="1" latinLnBrk="0" hangingPunct="1">
                        <a:defRPr sz="1800" b="1" kern="1200">
                          <a:solidFill>
                            <a:schemeClr val="lt1"/>
                          </a:solidFill>
                          <a:latin typeface="Arial Narrow"/>
                        </a:defRPr>
                      </a:lvl3pPr>
                      <a:lvl4pPr marL="1371600" algn="l" defTabSz="457200" rtl="0" eaLnBrk="1" latinLnBrk="0" hangingPunct="1">
                        <a:defRPr sz="1800" b="1" kern="1200">
                          <a:solidFill>
                            <a:schemeClr val="lt1"/>
                          </a:solidFill>
                          <a:latin typeface="Arial Narrow"/>
                        </a:defRPr>
                      </a:lvl4pPr>
                      <a:lvl5pPr marL="1828800" algn="l" defTabSz="457200" rtl="0" eaLnBrk="1" latinLnBrk="0" hangingPunct="1">
                        <a:defRPr sz="1800" b="1" kern="1200">
                          <a:solidFill>
                            <a:schemeClr val="lt1"/>
                          </a:solidFill>
                          <a:latin typeface="Arial Narrow"/>
                        </a:defRPr>
                      </a:lvl5pPr>
                      <a:lvl6pPr marL="2286000" algn="l" defTabSz="457200" rtl="0" eaLnBrk="1" latinLnBrk="0" hangingPunct="1">
                        <a:defRPr sz="1800" b="1" kern="1200">
                          <a:solidFill>
                            <a:schemeClr val="lt1"/>
                          </a:solidFill>
                          <a:latin typeface="Arial Narrow"/>
                        </a:defRPr>
                      </a:lvl6pPr>
                      <a:lvl7pPr marL="2743200" algn="l" defTabSz="457200" rtl="0" eaLnBrk="1" latinLnBrk="0" hangingPunct="1">
                        <a:defRPr sz="1800" b="1" kern="1200">
                          <a:solidFill>
                            <a:schemeClr val="lt1"/>
                          </a:solidFill>
                          <a:latin typeface="Arial Narrow"/>
                        </a:defRPr>
                      </a:lvl7pPr>
                      <a:lvl8pPr marL="3200400" algn="l" defTabSz="457200" rtl="0" eaLnBrk="1" latinLnBrk="0" hangingPunct="1">
                        <a:defRPr sz="1800" b="1" kern="1200">
                          <a:solidFill>
                            <a:schemeClr val="lt1"/>
                          </a:solidFill>
                          <a:latin typeface="Arial Narrow"/>
                        </a:defRPr>
                      </a:lvl8pPr>
                      <a:lvl9pPr marL="3657600" algn="l" defTabSz="457200" rtl="0" eaLnBrk="1" latinLnBrk="0" hangingPunct="1">
                        <a:defRPr sz="1800" b="1" kern="1200">
                          <a:solidFill>
                            <a:schemeClr val="lt1"/>
                          </a:solidFill>
                          <a:latin typeface="Arial Narrow"/>
                        </a:defRPr>
                      </a:lvl9pPr>
                    </a:lstStyle>
                    <a:p>
                      <a:pPr marR="0" algn="ctr" rtl="0">
                        <a:lnSpc>
                          <a:spcPct val="100000"/>
                        </a:lnSpc>
                        <a:spcBef>
                          <a:spcPts val="0"/>
                        </a:spcBef>
                        <a:spcAft>
                          <a:spcPts val="0"/>
                        </a:spcAft>
                        <a:buClr>
                          <a:srgbClr val="000000"/>
                        </a:buClr>
                        <a:buFont typeface="Arial"/>
                      </a:pPr>
                      <a:r>
                        <a:rPr lang="en-US" sz="1000" b="1" kern="1200">
                          <a:solidFill>
                            <a:schemeClr val="tx1"/>
                          </a:solidFill>
                          <a:latin typeface="Arial" panose="020B0604020202020204" pitchFamily="34" charset="0"/>
                          <a:ea typeface="+mn-ea"/>
                          <a:cs typeface="Arial" panose="020B0604020202020204" pitchFamily="34" charset="0"/>
                          <a:sym typeface="Arial"/>
                        </a:rPr>
                        <a:t>Number of responders/</a:t>
                      </a:r>
                    </a:p>
                    <a:p>
                      <a:pPr marR="0" algn="ctr" rtl="0">
                        <a:lnSpc>
                          <a:spcPct val="100000"/>
                        </a:lnSpc>
                        <a:spcBef>
                          <a:spcPts val="0"/>
                        </a:spcBef>
                        <a:spcAft>
                          <a:spcPts val="0"/>
                        </a:spcAft>
                        <a:buClr>
                          <a:srgbClr val="000000"/>
                        </a:buClr>
                        <a:buFont typeface="Arial"/>
                      </a:pPr>
                      <a:r>
                        <a:rPr lang="en-US" sz="1000" b="1" kern="1200">
                          <a:solidFill>
                            <a:schemeClr val="tx1"/>
                          </a:solidFill>
                          <a:latin typeface="Arial" panose="020B0604020202020204" pitchFamily="34" charset="0"/>
                          <a:ea typeface="+mn-ea"/>
                          <a:cs typeface="Arial" panose="020B0604020202020204" pitchFamily="34" charset="0"/>
                          <a:sym typeface="Arial"/>
                        </a:rPr>
                        <a:t>Number of patients</a:t>
                      </a:r>
                    </a:p>
                  </a:txBody>
                  <a:tcPr marL="0" marR="0" marT="0" marB="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lnSpc>
                          <a:spcPts val="1000"/>
                        </a:lnSpc>
                      </a:pPr>
                      <a:endParaRPr lang="en-GB" sz="1000" u="none">
                        <a:solidFill>
                          <a:schemeClr val="tx1"/>
                        </a:solidFill>
                        <a:latin typeface="Arial" panose="020B0604020202020204" pitchFamily="34" charset="0"/>
                        <a:cs typeface="Arial" panose="020B0604020202020204" pitchFamily="34" charset="0"/>
                      </a:endParaRPr>
                    </a:p>
                  </a:txBody>
                  <a:tcPr marL="0" marR="0" marT="0" marB="0" anchor="ctr">
                    <a:lnL>
                      <a:noFill/>
                    </a:lnL>
                    <a:lnR>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lvl1pPr marL="0" algn="l" defTabSz="457200" rtl="0" eaLnBrk="1" latinLnBrk="0" hangingPunct="1">
                        <a:defRPr sz="1800" b="1" kern="1200">
                          <a:solidFill>
                            <a:schemeClr val="lt1"/>
                          </a:solidFill>
                          <a:latin typeface="Arial Narrow"/>
                        </a:defRPr>
                      </a:lvl1pPr>
                      <a:lvl2pPr marL="457200" algn="l" defTabSz="457200" rtl="0" eaLnBrk="1" latinLnBrk="0" hangingPunct="1">
                        <a:defRPr sz="1800" b="1" kern="1200">
                          <a:solidFill>
                            <a:schemeClr val="lt1"/>
                          </a:solidFill>
                          <a:latin typeface="Arial Narrow"/>
                        </a:defRPr>
                      </a:lvl2pPr>
                      <a:lvl3pPr marL="914400" algn="l" defTabSz="457200" rtl="0" eaLnBrk="1" latinLnBrk="0" hangingPunct="1">
                        <a:defRPr sz="1800" b="1" kern="1200">
                          <a:solidFill>
                            <a:schemeClr val="lt1"/>
                          </a:solidFill>
                          <a:latin typeface="Arial Narrow"/>
                        </a:defRPr>
                      </a:lvl3pPr>
                      <a:lvl4pPr marL="1371600" algn="l" defTabSz="457200" rtl="0" eaLnBrk="1" latinLnBrk="0" hangingPunct="1">
                        <a:defRPr sz="1800" b="1" kern="1200">
                          <a:solidFill>
                            <a:schemeClr val="lt1"/>
                          </a:solidFill>
                          <a:latin typeface="Arial Narrow"/>
                        </a:defRPr>
                      </a:lvl4pPr>
                      <a:lvl5pPr marL="1828800" algn="l" defTabSz="457200" rtl="0" eaLnBrk="1" latinLnBrk="0" hangingPunct="1">
                        <a:defRPr sz="1800" b="1" kern="1200">
                          <a:solidFill>
                            <a:schemeClr val="lt1"/>
                          </a:solidFill>
                          <a:latin typeface="Arial Narrow"/>
                        </a:defRPr>
                      </a:lvl5pPr>
                      <a:lvl6pPr marL="2286000" algn="l" defTabSz="457200" rtl="0" eaLnBrk="1" latinLnBrk="0" hangingPunct="1">
                        <a:defRPr sz="1800" b="1" kern="1200">
                          <a:solidFill>
                            <a:schemeClr val="lt1"/>
                          </a:solidFill>
                          <a:latin typeface="Arial Narrow"/>
                        </a:defRPr>
                      </a:lvl6pPr>
                      <a:lvl7pPr marL="2743200" algn="l" defTabSz="457200" rtl="0" eaLnBrk="1" latinLnBrk="0" hangingPunct="1">
                        <a:defRPr sz="1800" b="1" kern="1200">
                          <a:solidFill>
                            <a:schemeClr val="lt1"/>
                          </a:solidFill>
                          <a:latin typeface="Arial Narrow"/>
                        </a:defRPr>
                      </a:lvl7pPr>
                      <a:lvl8pPr marL="3200400" algn="l" defTabSz="457200" rtl="0" eaLnBrk="1" latinLnBrk="0" hangingPunct="1">
                        <a:defRPr sz="1800" b="1" kern="1200">
                          <a:solidFill>
                            <a:schemeClr val="lt1"/>
                          </a:solidFill>
                          <a:latin typeface="Arial Narrow"/>
                        </a:defRPr>
                      </a:lvl8pPr>
                      <a:lvl9pPr marL="3657600" algn="l" defTabSz="457200" rtl="0" eaLnBrk="1" latinLnBrk="0" hangingPunct="1">
                        <a:defRPr sz="1800" b="1" kern="1200">
                          <a:solidFill>
                            <a:schemeClr val="lt1"/>
                          </a:solidFill>
                          <a:latin typeface="Arial Narrow"/>
                        </a:defRPr>
                      </a:lvl9pPr>
                    </a:lstStyle>
                    <a:p>
                      <a:pPr algn="ctr">
                        <a:lnSpc>
                          <a:spcPts val="1000"/>
                        </a:lnSpc>
                      </a:pPr>
                      <a:r>
                        <a:rPr lang="en-US" sz="1000" b="1" kern="1200">
                          <a:solidFill>
                            <a:schemeClr val="tx1"/>
                          </a:solidFill>
                          <a:latin typeface="Arial" panose="020B0604020202020204" pitchFamily="34" charset="0"/>
                          <a:ea typeface="+mn-ea"/>
                          <a:cs typeface="Arial" panose="020B0604020202020204" pitchFamily="34" charset="0"/>
                          <a:sym typeface="Arial"/>
                        </a:rPr>
                        <a:t>ORR (%)</a:t>
                      </a:r>
                      <a:endParaRPr lang="en-GB" sz="1000" b="1" kern="1200">
                        <a:solidFill>
                          <a:schemeClr val="tx1"/>
                        </a:solidFill>
                        <a:latin typeface="Arial" panose="020B0604020202020204" pitchFamily="34" charset="0"/>
                        <a:ea typeface="+mn-ea"/>
                        <a:cs typeface="Arial" panose="020B0604020202020204" pitchFamily="34" charset="0"/>
                        <a:sym typeface="Arial"/>
                      </a:endParaRPr>
                    </a:p>
                  </a:txBody>
                  <a:tcPr marL="0" marR="0" marT="0" marB="0" anchor="ctr">
                    <a:lnL w="190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a:txBody>
                    <a:bodyPr/>
                    <a:lstStyle/>
                    <a:p>
                      <a:pPr algn="ctr">
                        <a:lnSpc>
                          <a:spcPts val="1000"/>
                        </a:lnSpc>
                      </a:pPr>
                      <a:endParaRPr lang="en-GB" sz="900" b="1" u="none" baseline="3000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000"/>
                        </a:lnSpc>
                      </a:pPr>
                      <a:r>
                        <a:rPr lang="en-US" sz="1000" b="1" u="none">
                          <a:solidFill>
                            <a:schemeClr val="tx1"/>
                          </a:solidFill>
                          <a:latin typeface="Arial" panose="020B0604020202020204" pitchFamily="34" charset="0"/>
                          <a:cs typeface="Arial" panose="020B0604020202020204" pitchFamily="34" charset="0"/>
                        </a:rPr>
                        <a:t>Odds ratio (95% CI)</a:t>
                      </a:r>
                      <a:endParaRPr lang="en-GB" sz="1000" b="1" u="none" baseline="3000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94238573"/>
                  </a:ext>
                </a:extLst>
              </a:tr>
              <a:tr h="324000">
                <a:tc>
                  <a:txBody>
                    <a:bodyPr/>
                    <a:lstStyle/>
                    <a:p>
                      <a:pPr marL="0" indent="0" algn="l">
                        <a:lnSpc>
                          <a:spcPts val="1000"/>
                        </a:lnSpc>
                      </a:pPr>
                      <a:endParaRPr lang="en-GB" sz="1000" b="1">
                        <a:solidFill>
                          <a:schemeClr val="tx1"/>
                        </a:solidFill>
                        <a:latin typeface="Arial" panose="020B0604020202020204" pitchFamily="34" charset="0"/>
                        <a:cs typeface="Arial" panose="020B0604020202020204" pitchFamily="34" charset="0"/>
                      </a:endParaRPr>
                    </a:p>
                  </a:txBody>
                  <a:tcPr marL="4572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1000" b="1">
                          <a:solidFill>
                            <a:schemeClr val="tx1"/>
                          </a:solidFill>
                          <a:latin typeface="Arial" panose="020B0604020202020204" pitchFamily="34" charset="0"/>
                          <a:cs typeface="Arial" panose="020B0604020202020204" pitchFamily="34" charset="0"/>
                        </a:rPr>
                        <a:t>EC + mFOLFOX6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1000" b="1">
                          <a:solidFill>
                            <a:schemeClr val="tx1"/>
                          </a:solidFill>
                          <a:latin typeface="Arial" panose="020B0604020202020204" pitchFamily="34" charset="0"/>
                          <a:cs typeface="Arial" panose="020B0604020202020204" pitchFamily="34" charset="0"/>
                        </a:rPr>
                        <a:t>SOC</a:t>
                      </a:r>
                    </a:p>
                  </a:txBody>
                  <a:tcPr marL="0" marR="0" marT="0" marB="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1000" b="1">
                          <a:solidFill>
                            <a:schemeClr val="tx1"/>
                          </a:solidFill>
                          <a:latin typeface="Arial" panose="020B0604020202020204" pitchFamily="34" charset="0"/>
                          <a:cs typeface="Arial" panose="020B0604020202020204" pitchFamily="34" charset="0"/>
                        </a:rPr>
                        <a:t>EC + mFOLFOX6</a:t>
                      </a:r>
                    </a:p>
                  </a:txBody>
                  <a:tcPr marL="0" marR="0" marT="0" marB="0" anchor="ctr">
                    <a:lnL w="190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1000" b="1">
                          <a:solidFill>
                            <a:schemeClr val="tx1"/>
                          </a:solidFill>
                          <a:latin typeface="Arial" panose="020B0604020202020204" pitchFamily="34" charset="0"/>
                          <a:cs typeface="Arial" panose="020B0604020202020204" pitchFamily="34" charset="0"/>
                        </a:rPr>
                        <a:t>SOC</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9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52746722"/>
                  </a:ext>
                </a:extLst>
              </a:tr>
              <a:tr h="220764">
                <a:tc>
                  <a:txBody>
                    <a:bodyPr/>
                    <a:lstStyle/>
                    <a:p>
                      <a:pPr marL="0" indent="0" algn="l">
                        <a:lnSpc>
                          <a:spcPts val="1000"/>
                        </a:lnSpc>
                      </a:pPr>
                      <a:r>
                        <a:rPr lang="en-GB" sz="1000" b="1">
                          <a:solidFill>
                            <a:schemeClr val="tx1"/>
                          </a:solidFill>
                          <a:latin typeface="Arial" panose="020B0604020202020204" pitchFamily="34" charset="0"/>
                          <a:cs typeface="Arial" panose="020B0604020202020204" pitchFamily="34" charset="0"/>
                        </a:rPr>
                        <a:t>Age</a:t>
                      </a:r>
                    </a:p>
                  </a:txBody>
                  <a:tcPr marL="4572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1000" b="0">
                        <a:solidFill>
                          <a:srgbClr val="FF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1000" b="0">
                        <a:solidFill>
                          <a:srgbClr val="FF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90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9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676800103"/>
                  </a:ext>
                </a:extLst>
              </a:tr>
              <a:tr h="220764">
                <a:tc>
                  <a:txBody>
                    <a:bodyPr/>
                    <a:lstStyle>
                      <a:lvl1pPr marL="0" algn="l" defTabSz="457200" rtl="0" eaLnBrk="1" latinLnBrk="0" hangingPunct="1">
                        <a:defRPr sz="1800" kern="1200">
                          <a:solidFill>
                            <a:schemeClr val="dk1"/>
                          </a:solidFill>
                          <a:latin typeface="Arial Narrow"/>
                        </a:defRPr>
                      </a:lvl1pPr>
                      <a:lvl2pPr marL="457200" algn="l" defTabSz="457200" rtl="0" eaLnBrk="1" latinLnBrk="0" hangingPunct="1">
                        <a:defRPr sz="1800" kern="1200">
                          <a:solidFill>
                            <a:schemeClr val="dk1"/>
                          </a:solidFill>
                          <a:latin typeface="Arial Narrow"/>
                        </a:defRPr>
                      </a:lvl2pPr>
                      <a:lvl3pPr marL="914400" algn="l" defTabSz="457200" rtl="0" eaLnBrk="1" latinLnBrk="0" hangingPunct="1">
                        <a:defRPr sz="1800" kern="1200">
                          <a:solidFill>
                            <a:schemeClr val="dk1"/>
                          </a:solidFill>
                          <a:latin typeface="Arial Narrow"/>
                        </a:defRPr>
                      </a:lvl3pPr>
                      <a:lvl4pPr marL="1371600" algn="l" defTabSz="457200" rtl="0" eaLnBrk="1" latinLnBrk="0" hangingPunct="1">
                        <a:defRPr sz="1800" kern="1200">
                          <a:solidFill>
                            <a:schemeClr val="dk1"/>
                          </a:solidFill>
                          <a:latin typeface="Arial Narrow"/>
                        </a:defRPr>
                      </a:lvl4pPr>
                      <a:lvl5pPr marL="1828800" algn="l" defTabSz="457200" rtl="0" eaLnBrk="1" latinLnBrk="0" hangingPunct="1">
                        <a:defRPr sz="1800" kern="1200">
                          <a:solidFill>
                            <a:schemeClr val="dk1"/>
                          </a:solidFill>
                          <a:latin typeface="Arial Narrow"/>
                        </a:defRPr>
                      </a:lvl5pPr>
                      <a:lvl6pPr marL="2286000" algn="l" defTabSz="457200" rtl="0" eaLnBrk="1" latinLnBrk="0" hangingPunct="1">
                        <a:defRPr sz="1800" kern="1200">
                          <a:solidFill>
                            <a:schemeClr val="dk1"/>
                          </a:solidFill>
                          <a:latin typeface="Arial Narrow"/>
                        </a:defRPr>
                      </a:lvl6pPr>
                      <a:lvl7pPr marL="2743200" algn="l" defTabSz="457200" rtl="0" eaLnBrk="1" latinLnBrk="0" hangingPunct="1">
                        <a:defRPr sz="1800" kern="1200">
                          <a:solidFill>
                            <a:schemeClr val="dk1"/>
                          </a:solidFill>
                          <a:latin typeface="Arial Narrow"/>
                        </a:defRPr>
                      </a:lvl7pPr>
                      <a:lvl8pPr marL="3200400" algn="l" defTabSz="457200" rtl="0" eaLnBrk="1" latinLnBrk="0" hangingPunct="1">
                        <a:defRPr sz="1800" kern="1200">
                          <a:solidFill>
                            <a:schemeClr val="dk1"/>
                          </a:solidFill>
                          <a:latin typeface="Arial Narrow"/>
                        </a:defRPr>
                      </a:lvl8pPr>
                      <a:lvl9pPr marL="3657600" algn="l" defTabSz="457200" rtl="0" eaLnBrk="1" latinLnBrk="0" hangingPunct="1">
                        <a:defRPr sz="1800" kern="1200">
                          <a:solidFill>
                            <a:schemeClr val="dk1"/>
                          </a:solidFill>
                          <a:latin typeface="Arial Narrow"/>
                        </a:defRPr>
                      </a:lvl9pPr>
                    </a:lstStyle>
                    <a:p>
                      <a:pPr marL="0" indent="171450" algn="l">
                        <a:lnSpc>
                          <a:spcPts val="1000"/>
                        </a:lnSpc>
                      </a:pPr>
                      <a:r>
                        <a:rPr lang="en-US" sz="1000" b="0">
                          <a:solidFill>
                            <a:schemeClr val="tx1"/>
                          </a:solidFill>
                          <a:latin typeface="Arial" panose="020B0604020202020204" pitchFamily="34" charset="0"/>
                          <a:cs typeface="Arial" panose="020B0604020202020204" pitchFamily="34" charset="0"/>
                        </a:rPr>
                        <a:t>&lt;65 years</a:t>
                      </a:r>
                      <a:endParaRPr lang="en-GB" sz="1000" b="0">
                        <a:solidFill>
                          <a:schemeClr val="tx1"/>
                        </a:solidFill>
                        <a:latin typeface="Arial" panose="020B0604020202020204" pitchFamily="34" charset="0"/>
                        <a:cs typeface="Arial" panose="020B0604020202020204" pitchFamily="34" charset="0"/>
                      </a:endParaRPr>
                    </a:p>
                  </a:txBody>
                  <a:tcPr marL="4572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chemeClr val="tx1"/>
                          </a:solidFill>
                          <a:latin typeface="Arial" panose="020B0604020202020204" pitchFamily="34" charset="0"/>
                          <a:cs typeface="Arial" panose="020B0604020202020204" pitchFamily="34" charset="0"/>
                        </a:rPr>
                        <a:t>41/64</a:t>
                      </a:r>
                      <a:endParaRPr lang="en-GB" sz="1000" b="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chemeClr val="tx1"/>
                          </a:solidFill>
                          <a:latin typeface="Arial" panose="020B0604020202020204" pitchFamily="34" charset="0"/>
                          <a:cs typeface="Arial" panose="020B0604020202020204" pitchFamily="34" charset="0"/>
                        </a:rPr>
                        <a:t>22/61</a:t>
                      </a:r>
                      <a:endParaRPr lang="en-GB" sz="1000" b="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chemeClr val="tx1"/>
                          </a:solidFill>
                          <a:latin typeface="Arial" panose="020B0604020202020204" pitchFamily="34" charset="0"/>
                          <a:cs typeface="Arial" panose="020B0604020202020204" pitchFamily="34" charset="0"/>
                        </a:rPr>
                        <a:t>64.1</a:t>
                      </a:r>
                      <a:endParaRPr lang="en-GB" sz="1000" b="0">
                        <a:solidFill>
                          <a:schemeClr val="tx1"/>
                        </a:solidFill>
                        <a:latin typeface="Arial" panose="020B0604020202020204" pitchFamily="34" charset="0"/>
                        <a:cs typeface="Arial" panose="020B0604020202020204" pitchFamily="34" charset="0"/>
                      </a:endParaRPr>
                    </a:p>
                  </a:txBody>
                  <a:tcPr marL="0" marR="0" marT="0" marB="0" anchor="ctr">
                    <a:lnL w="190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chemeClr val="tx1"/>
                          </a:solidFill>
                          <a:latin typeface="Arial" panose="020B0604020202020204" pitchFamily="34" charset="0"/>
                          <a:cs typeface="Arial" panose="020B0604020202020204" pitchFamily="34" charset="0"/>
                        </a:rPr>
                        <a:t>36.1</a:t>
                      </a:r>
                      <a:endParaRPr lang="en-GB" sz="1000" b="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9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3.160 (1.432-7.010)</a:t>
                      </a: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55975842"/>
                  </a:ext>
                </a:extLst>
              </a:tr>
              <a:tr h="220764">
                <a:tc>
                  <a:txBody>
                    <a:bodyPr/>
                    <a:lstStyle>
                      <a:lvl1pPr marL="0" algn="l" defTabSz="457200" rtl="0" eaLnBrk="1" latinLnBrk="0" hangingPunct="1">
                        <a:defRPr sz="1800" kern="1200">
                          <a:solidFill>
                            <a:schemeClr val="dk1"/>
                          </a:solidFill>
                          <a:latin typeface="Arial Narrow"/>
                        </a:defRPr>
                      </a:lvl1pPr>
                      <a:lvl2pPr marL="457200" algn="l" defTabSz="457200" rtl="0" eaLnBrk="1" latinLnBrk="0" hangingPunct="1">
                        <a:defRPr sz="1800" kern="1200">
                          <a:solidFill>
                            <a:schemeClr val="dk1"/>
                          </a:solidFill>
                          <a:latin typeface="Arial Narrow"/>
                        </a:defRPr>
                      </a:lvl2pPr>
                      <a:lvl3pPr marL="914400" algn="l" defTabSz="457200" rtl="0" eaLnBrk="1" latinLnBrk="0" hangingPunct="1">
                        <a:defRPr sz="1800" kern="1200">
                          <a:solidFill>
                            <a:schemeClr val="dk1"/>
                          </a:solidFill>
                          <a:latin typeface="Arial Narrow"/>
                        </a:defRPr>
                      </a:lvl3pPr>
                      <a:lvl4pPr marL="1371600" algn="l" defTabSz="457200" rtl="0" eaLnBrk="1" latinLnBrk="0" hangingPunct="1">
                        <a:defRPr sz="1800" kern="1200">
                          <a:solidFill>
                            <a:schemeClr val="dk1"/>
                          </a:solidFill>
                          <a:latin typeface="Arial Narrow"/>
                        </a:defRPr>
                      </a:lvl4pPr>
                      <a:lvl5pPr marL="1828800" algn="l" defTabSz="457200" rtl="0" eaLnBrk="1" latinLnBrk="0" hangingPunct="1">
                        <a:defRPr sz="1800" kern="1200">
                          <a:solidFill>
                            <a:schemeClr val="dk1"/>
                          </a:solidFill>
                          <a:latin typeface="Arial Narrow"/>
                        </a:defRPr>
                      </a:lvl5pPr>
                      <a:lvl6pPr marL="2286000" algn="l" defTabSz="457200" rtl="0" eaLnBrk="1" latinLnBrk="0" hangingPunct="1">
                        <a:defRPr sz="1800" kern="1200">
                          <a:solidFill>
                            <a:schemeClr val="dk1"/>
                          </a:solidFill>
                          <a:latin typeface="Arial Narrow"/>
                        </a:defRPr>
                      </a:lvl6pPr>
                      <a:lvl7pPr marL="2743200" algn="l" defTabSz="457200" rtl="0" eaLnBrk="1" latinLnBrk="0" hangingPunct="1">
                        <a:defRPr sz="1800" kern="1200">
                          <a:solidFill>
                            <a:schemeClr val="dk1"/>
                          </a:solidFill>
                          <a:latin typeface="Arial Narrow"/>
                        </a:defRPr>
                      </a:lvl7pPr>
                      <a:lvl8pPr marL="3200400" algn="l" defTabSz="457200" rtl="0" eaLnBrk="1" latinLnBrk="0" hangingPunct="1">
                        <a:defRPr sz="1800" kern="1200">
                          <a:solidFill>
                            <a:schemeClr val="dk1"/>
                          </a:solidFill>
                          <a:latin typeface="Arial Narrow"/>
                        </a:defRPr>
                      </a:lvl8pPr>
                      <a:lvl9pPr marL="3657600" algn="l" defTabSz="457200" rtl="0" eaLnBrk="1" latinLnBrk="0" hangingPunct="1">
                        <a:defRPr sz="1800" kern="1200">
                          <a:solidFill>
                            <a:schemeClr val="dk1"/>
                          </a:solidFill>
                          <a:latin typeface="Arial Narrow"/>
                        </a:defRPr>
                      </a:lvl9pPr>
                    </a:lstStyle>
                    <a:p>
                      <a:pPr marL="0" indent="171450" algn="l">
                        <a:lnSpc>
                          <a:spcPts val="1000"/>
                        </a:lnSpc>
                      </a:pPr>
                      <a:r>
                        <a:rPr lang="en-GB" sz="1000" b="0" baseline="0">
                          <a:solidFill>
                            <a:schemeClr val="tx1"/>
                          </a:solidFill>
                          <a:latin typeface="Arial" panose="020B0604020202020204" pitchFamily="34" charset="0"/>
                          <a:cs typeface="Arial" panose="020B0604020202020204" pitchFamily="34" charset="0"/>
                        </a:rPr>
                        <a:t>≥65 years</a:t>
                      </a:r>
                    </a:p>
                  </a:txBody>
                  <a:tcPr marL="4572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chemeClr val="tx1"/>
                          </a:solidFill>
                          <a:latin typeface="Arial" panose="020B0604020202020204" pitchFamily="34" charset="0"/>
                          <a:cs typeface="Arial" panose="020B0604020202020204" pitchFamily="34" charset="0"/>
                        </a:rPr>
                        <a:t>26/46</a:t>
                      </a:r>
                      <a:endParaRPr lang="en-GB" sz="1000" b="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chemeClr val="tx1"/>
                          </a:solidFill>
                          <a:latin typeface="Arial" panose="020B0604020202020204" pitchFamily="34" charset="0"/>
                          <a:cs typeface="Arial" panose="020B0604020202020204" pitchFamily="34" charset="0"/>
                        </a:rPr>
                        <a:t>22/49</a:t>
                      </a:r>
                      <a:endParaRPr lang="en-GB" sz="1000" b="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chemeClr val="tx1"/>
                          </a:solidFill>
                          <a:latin typeface="Arial" panose="020B0604020202020204" pitchFamily="34" charset="0"/>
                          <a:cs typeface="Arial" panose="020B0604020202020204" pitchFamily="34" charset="0"/>
                        </a:rPr>
                        <a:t>56.5</a:t>
                      </a:r>
                      <a:endParaRPr lang="en-GB" sz="1000" b="0">
                        <a:solidFill>
                          <a:schemeClr val="tx1"/>
                        </a:solidFill>
                        <a:latin typeface="Arial" panose="020B0604020202020204" pitchFamily="34" charset="0"/>
                        <a:cs typeface="Arial" panose="020B0604020202020204" pitchFamily="34" charset="0"/>
                      </a:endParaRPr>
                    </a:p>
                  </a:txBody>
                  <a:tcPr marL="0" marR="0" marT="0" marB="0" anchor="ctr">
                    <a:lnL w="190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chemeClr val="tx1"/>
                          </a:solidFill>
                          <a:latin typeface="Arial" panose="020B0604020202020204" pitchFamily="34" charset="0"/>
                          <a:cs typeface="Arial" panose="020B0604020202020204" pitchFamily="34" charset="0"/>
                        </a:rPr>
                        <a:t>44.9</a:t>
                      </a:r>
                      <a:endParaRPr lang="en-GB" sz="1000" b="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9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1.595 (0.658-3.883)</a:t>
                      </a: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87259817"/>
                  </a:ext>
                </a:extLst>
              </a:tr>
              <a:tr h="220764">
                <a:tc>
                  <a:txBody>
                    <a:bodyPr/>
                    <a:lstStyle/>
                    <a:p>
                      <a:pPr marL="0" marR="0" lvl="0" indent="0" algn="l" defTabSz="457200" rtl="0" eaLnBrk="1" fontAlgn="auto" latinLnBrk="0" hangingPunct="1">
                        <a:lnSpc>
                          <a:spcPts val="1000"/>
                        </a:lnSpc>
                        <a:spcBef>
                          <a:spcPts val="0"/>
                        </a:spcBef>
                        <a:spcAft>
                          <a:spcPts val="0"/>
                        </a:spcAft>
                        <a:buClrTx/>
                        <a:buSzTx/>
                        <a:buFontTx/>
                        <a:buNone/>
                        <a:tabLst/>
                        <a:defRPr/>
                      </a:pPr>
                      <a:r>
                        <a:rPr lang="en-GB" sz="1000" b="1">
                          <a:solidFill>
                            <a:srgbClr val="000000"/>
                          </a:solidFill>
                          <a:latin typeface="Arial" panose="020B0604020202020204" pitchFamily="34" charset="0"/>
                          <a:cs typeface="Arial" panose="020B0604020202020204" pitchFamily="34" charset="0"/>
                        </a:rPr>
                        <a:t>Gender</a:t>
                      </a:r>
                      <a:r>
                        <a:rPr lang="en-GB" sz="1000" b="0">
                          <a:solidFill>
                            <a:srgbClr val="000000"/>
                          </a:solidFill>
                          <a:latin typeface="Arial" panose="020B0604020202020204" pitchFamily="34" charset="0"/>
                          <a:cs typeface="Arial" panose="020B0604020202020204" pitchFamily="34" charset="0"/>
                        </a:rPr>
                        <a:t> </a:t>
                      </a:r>
                    </a:p>
                  </a:txBody>
                  <a:tcPr marL="4572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90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9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089935644"/>
                  </a:ext>
                </a:extLst>
              </a:tr>
              <a:tr h="220764">
                <a:tc>
                  <a:txBody>
                    <a:bodyPr/>
                    <a:lstStyle/>
                    <a:p>
                      <a:pPr marL="0" marR="0" lvl="0" indent="176400" algn="l" defTabSz="457200" rtl="0" eaLnBrk="1" fontAlgn="auto" latinLnBrk="0" hangingPunct="1">
                        <a:lnSpc>
                          <a:spcPts val="1000"/>
                        </a:lnSpc>
                        <a:spcBef>
                          <a:spcPts val="0"/>
                        </a:spcBef>
                        <a:spcAft>
                          <a:spcPts val="0"/>
                        </a:spcAft>
                        <a:buClrTx/>
                        <a:buSzTx/>
                        <a:buFontTx/>
                        <a:buNone/>
                        <a:tabLst/>
                        <a:defRPr/>
                      </a:pPr>
                      <a:r>
                        <a:rPr lang="en-GB" sz="1000" b="0">
                          <a:solidFill>
                            <a:srgbClr val="000000"/>
                          </a:solidFill>
                          <a:latin typeface="Arial" panose="020B0604020202020204" pitchFamily="34" charset="0"/>
                          <a:cs typeface="Arial" panose="020B0604020202020204" pitchFamily="34" charset="0"/>
                        </a:rPr>
                        <a:t>Male</a:t>
                      </a:r>
                    </a:p>
                  </a:txBody>
                  <a:tcPr marL="4572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chemeClr val="tx1"/>
                          </a:solidFill>
                          <a:latin typeface="Arial" panose="020B0604020202020204" pitchFamily="34" charset="0"/>
                          <a:cs typeface="Arial" panose="020B0604020202020204" pitchFamily="34" charset="0"/>
                        </a:rPr>
                        <a:t>36/57</a:t>
                      </a:r>
                      <a:endParaRPr lang="en-GB" sz="1000" b="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chemeClr val="tx1"/>
                          </a:solidFill>
                          <a:latin typeface="Arial" panose="020B0604020202020204" pitchFamily="34" charset="0"/>
                          <a:cs typeface="Arial" panose="020B0604020202020204" pitchFamily="34" charset="0"/>
                        </a:rPr>
                        <a:t>20/50</a:t>
                      </a:r>
                      <a:endParaRPr lang="en-GB" sz="1000" b="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63,2</a:t>
                      </a: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90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40.0</a:t>
                      </a: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9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2.571 (1.099-6.050)</a:t>
                      </a: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9419576"/>
                  </a:ext>
                </a:extLst>
              </a:tr>
              <a:tr h="220764">
                <a:tc>
                  <a:txBody>
                    <a:bodyPr/>
                    <a:lstStyle/>
                    <a:p>
                      <a:pPr marL="0" marR="0" lvl="0" indent="176400" algn="l"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Female</a:t>
                      </a:r>
                      <a:endParaRPr lang="en-GB" sz="1000" b="0">
                        <a:solidFill>
                          <a:srgbClr val="000000"/>
                        </a:solidFill>
                        <a:latin typeface="Arial" panose="020B0604020202020204" pitchFamily="34" charset="0"/>
                        <a:cs typeface="Arial" panose="020B0604020202020204" pitchFamily="34" charset="0"/>
                      </a:endParaRPr>
                    </a:p>
                  </a:txBody>
                  <a:tcPr marL="4572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chemeClr val="tx1"/>
                          </a:solidFill>
                          <a:latin typeface="Arial" panose="020B0604020202020204" pitchFamily="34" charset="0"/>
                          <a:cs typeface="Arial" panose="020B0604020202020204" pitchFamily="34" charset="0"/>
                        </a:rPr>
                        <a:t>31/53</a:t>
                      </a:r>
                      <a:endParaRPr lang="en-GB" sz="1000" b="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chemeClr val="tx1"/>
                          </a:solidFill>
                          <a:latin typeface="Arial" panose="020B0604020202020204" pitchFamily="34" charset="0"/>
                          <a:cs typeface="Arial" panose="020B0604020202020204" pitchFamily="34" charset="0"/>
                        </a:rPr>
                        <a:t>24/60</a:t>
                      </a:r>
                      <a:endParaRPr lang="en-GB" sz="1000" b="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58.5</a:t>
                      </a: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90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40.0</a:t>
                      </a: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9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2.114 (0.934-4.803)</a:t>
                      </a: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4661866"/>
                  </a:ext>
                </a:extLst>
              </a:tr>
              <a:tr h="220764">
                <a:tc gridSpan="5">
                  <a:txBody>
                    <a:bodyPr/>
                    <a:lstStyle/>
                    <a:p>
                      <a:pPr marL="0" marR="0" lvl="0" indent="0" algn="l" defTabSz="457200" rtl="0" eaLnBrk="1" fontAlgn="auto" latinLnBrk="0" hangingPunct="1">
                        <a:lnSpc>
                          <a:spcPts val="1000"/>
                        </a:lnSpc>
                        <a:spcBef>
                          <a:spcPts val="0"/>
                        </a:spcBef>
                        <a:spcAft>
                          <a:spcPts val="0"/>
                        </a:spcAft>
                        <a:buClrTx/>
                        <a:buSzTx/>
                        <a:buFontTx/>
                        <a:buNone/>
                        <a:tabLst/>
                        <a:defRPr/>
                      </a:pPr>
                      <a:r>
                        <a:rPr lang="en-US" sz="1000" b="1">
                          <a:solidFill>
                            <a:srgbClr val="000000"/>
                          </a:solidFill>
                          <a:latin typeface="Arial" panose="020B0604020202020204" pitchFamily="34" charset="0"/>
                          <a:cs typeface="Arial" panose="020B0604020202020204" pitchFamily="34" charset="0"/>
                        </a:rPr>
                        <a:t>ECOG PS </a:t>
                      </a:r>
                      <a:r>
                        <a:rPr lang="en-GB" sz="1000" b="1">
                          <a:solidFill>
                            <a:srgbClr val="000000"/>
                          </a:solidFill>
                          <a:latin typeface="Arial" panose="020B0604020202020204" pitchFamily="34" charset="0"/>
                          <a:cs typeface="Arial" panose="020B0604020202020204" pitchFamily="34" charset="0"/>
                        </a:rPr>
                        <a:t>at baseline</a:t>
                      </a:r>
                    </a:p>
                  </a:txBody>
                  <a:tcPr marL="4572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90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9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747600119"/>
                  </a:ext>
                </a:extLst>
              </a:tr>
              <a:tr h="220764">
                <a:tc>
                  <a:txBody>
                    <a:bodyPr/>
                    <a:lstStyle/>
                    <a:p>
                      <a:pPr marL="0" marR="0" lvl="0" indent="176400" algn="l" defTabSz="457200" rtl="0" eaLnBrk="1" fontAlgn="auto" latinLnBrk="0" hangingPunct="1">
                        <a:lnSpc>
                          <a:spcPts val="1000"/>
                        </a:lnSpc>
                        <a:spcBef>
                          <a:spcPts val="0"/>
                        </a:spcBef>
                        <a:spcAft>
                          <a:spcPts val="0"/>
                        </a:spcAft>
                        <a:buClrTx/>
                        <a:buSzTx/>
                        <a:buFontTx/>
                        <a:buNone/>
                        <a:tabLst/>
                        <a:defRPr/>
                      </a:pPr>
                      <a:r>
                        <a:rPr lang="en-GB" sz="1000" b="0">
                          <a:solidFill>
                            <a:srgbClr val="000000"/>
                          </a:solidFill>
                          <a:latin typeface="Arial" panose="020B0604020202020204" pitchFamily="34" charset="0"/>
                          <a:cs typeface="Arial" panose="020B0604020202020204" pitchFamily="34" charset="0"/>
                        </a:rPr>
                        <a:t>0</a:t>
                      </a:r>
                    </a:p>
                  </a:txBody>
                  <a:tcPr marL="4572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chemeClr val="tx1"/>
                          </a:solidFill>
                          <a:latin typeface="Arial" panose="020B0604020202020204" pitchFamily="34" charset="0"/>
                          <a:cs typeface="Arial" panose="020B0604020202020204" pitchFamily="34" charset="0"/>
                        </a:rPr>
                        <a:t>37/56</a:t>
                      </a:r>
                      <a:endParaRPr lang="en-GB" sz="1000" b="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chemeClr val="tx1"/>
                          </a:solidFill>
                          <a:latin typeface="Arial" panose="020B0604020202020204" pitchFamily="34" charset="0"/>
                          <a:cs typeface="Arial" panose="020B0604020202020204" pitchFamily="34" charset="0"/>
                        </a:rPr>
                        <a:t>26/56</a:t>
                      </a:r>
                      <a:endParaRPr lang="en-GB" sz="1000" b="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66.1</a:t>
                      </a: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90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46.4</a:t>
                      </a: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9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2.247 (0.981-5.178)</a:t>
                      </a: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0553960"/>
                  </a:ext>
                </a:extLst>
              </a:tr>
              <a:tr h="220764">
                <a:tc>
                  <a:txBody>
                    <a:bodyPr/>
                    <a:lstStyle/>
                    <a:p>
                      <a:pPr marL="0" marR="0" lvl="0" indent="176400" algn="l" defTabSz="457200" rtl="0" eaLnBrk="1" fontAlgn="auto" latinLnBrk="0" hangingPunct="1">
                        <a:lnSpc>
                          <a:spcPts val="1000"/>
                        </a:lnSpc>
                        <a:spcBef>
                          <a:spcPts val="0"/>
                        </a:spcBef>
                        <a:spcAft>
                          <a:spcPts val="0"/>
                        </a:spcAft>
                        <a:buClrTx/>
                        <a:buSzTx/>
                        <a:buFontTx/>
                        <a:buNone/>
                        <a:tabLst/>
                        <a:defRPr/>
                      </a:pPr>
                      <a:r>
                        <a:rPr lang="en-GB" sz="1000" b="0">
                          <a:solidFill>
                            <a:srgbClr val="000000"/>
                          </a:solidFill>
                          <a:latin typeface="Arial" panose="020B0604020202020204" pitchFamily="34" charset="0"/>
                          <a:cs typeface="Arial" panose="020B0604020202020204" pitchFamily="34" charset="0"/>
                        </a:rPr>
                        <a:t>1</a:t>
                      </a:r>
                    </a:p>
                  </a:txBody>
                  <a:tcPr marL="4572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chemeClr val="tx1"/>
                          </a:solidFill>
                          <a:latin typeface="Arial" panose="020B0604020202020204" pitchFamily="34" charset="0"/>
                          <a:cs typeface="Arial" panose="020B0604020202020204" pitchFamily="34" charset="0"/>
                        </a:rPr>
                        <a:t>30/54</a:t>
                      </a:r>
                      <a:endParaRPr lang="en-GB" sz="1000" b="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chemeClr val="tx1"/>
                          </a:solidFill>
                          <a:latin typeface="Arial" panose="020B0604020202020204" pitchFamily="34" charset="0"/>
                          <a:cs typeface="Arial" panose="020B0604020202020204" pitchFamily="34" charset="0"/>
                        </a:rPr>
                        <a:t>18/54</a:t>
                      </a:r>
                      <a:endParaRPr lang="en-GB" sz="1000" b="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55.6</a:t>
                      </a: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90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33.3</a:t>
                      </a: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9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2.500 (1.070-5.880)</a:t>
                      </a: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42392112"/>
                  </a:ext>
                </a:extLst>
              </a:tr>
              <a:tr h="220764">
                <a:tc gridSpan="5">
                  <a:txBody>
                    <a:bodyPr/>
                    <a:lstStyle/>
                    <a:p>
                      <a:pPr marL="0" marR="0" lvl="0" indent="0" algn="l" defTabSz="457200" rtl="0" eaLnBrk="1" fontAlgn="auto" latinLnBrk="0" hangingPunct="1">
                        <a:lnSpc>
                          <a:spcPts val="1000"/>
                        </a:lnSpc>
                        <a:spcBef>
                          <a:spcPts val="0"/>
                        </a:spcBef>
                        <a:spcAft>
                          <a:spcPts val="0"/>
                        </a:spcAft>
                        <a:buClrTx/>
                        <a:buSzTx/>
                        <a:buFontTx/>
                        <a:buNone/>
                        <a:tabLst/>
                        <a:defRPr/>
                      </a:pPr>
                      <a:r>
                        <a:rPr lang="en-US" sz="1000" b="1">
                          <a:solidFill>
                            <a:srgbClr val="000000"/>
                          </a:solidFill>
                          <a:latin typeface="Arial" panose="020B0604020202020204" pitchFamily="34" charset="0"/>
                          <a:cs typeface="Arial" panose="020B0604020202020204" pitchFamily="34" charset="0"/>
                        </a:rPr>
                        <a:t>Number of organs involved at baseline per BICR</a:t>
                      </a:r>
                      <a:endParaRPr lang="en-GB" sz="1000" b="1" baseline="30000">
                        <a:solidFill>
                          <a:srgbClr val="000000"/>
                        </a:solidFill>
                        <a:latin typeface="Arial" panose="020B0604020202020204" pitchFamily="34" charset="0"/>
                        <a:cs typeface="Arial" panose="020B0604020202020204" pitchFamily="34" charset="0"/>
                      </a:endParaRPr>
                    </a:p>
                  </a:txBody>
                  <a:tcPr marL="4572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90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9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3959893563"/>
                  </a:ext>
                </a:extLst>
              </a:tr>
              <a:tr h="220764">
                <a:tc>
                  <a:txBody>
                    <a:bodyPr/>
                    <a:lstStyle>
                      <a:lvl1pPr marL="0" algn="l" defTabSz="457200" rtl="0" eaLnBrk="1" latinLnBrk="0" hangingPunct="1">
                        <a:defRPr sz="1800" kern="1200">
                          <a:solidFill>
                            <a:schemeClr val="dk1"/>
                          </a:solidFill>
                          <a:latin typeface="Arial Narrow"/>
                        </a:defRPr>
                      </a:lvl1pPr>
                      <a:lvl2pPr marL="457200" algn="l" defTabSz="457200" rtl="0" eaLnBrk="1" latinLnBrk="0" hangingPunct="1">
                        <a:defRPr sz="1800" kern="1200">
                          <a:solidFill>
                            <a:schemeClr val="dk1"/>
                          </a:solidFill>
                          <a:latin typeface="Arial Narrow"/>
                        </a:defRPr>
                      </a:lvl2pPr>
                      <a:lvl3pPr marL="914400" algn="l" defTabSz="457200" rtl="0" eaLnBrk="1" latinLnBrk="0" hangingPunct="1">
                        <a:defRPr sz="1800" kern="1200">
                          <a:solidFill>
                            <a:schemeClr val="dk1"/>
                          </a:solidFill>
                          <a:latin typeface="Arial Narrow"/>
                        </a:defRPr>
                      </a:lvl3pPr>
                      <a:lvl4pPr marL="1371600" algn="l" defTabSz="457200" rtl="0" eaLnBrk="1" latinLnBrk="0" hangingPunct="1">
                        <a:defRPr sz="1800" kern="1200">
                          <a:solidFill>
                            <a:schemeClr val="dk1"/>
                          </a:solidFill>
                          <a:latin typeface="Arial Narrow"/>
                        </a:defRPr>
                      </a:lvl4pPr>
                      <a:lvl5pPr marL="1828800" algn="l" defTabSz="457200" rtl="0" eaLnBrk="1" latinLnBrk="0" hangingPunct="1">
                        <a:defRPr sz="1800" kern="1200">
                          <a:solidFill>
                            <a:schemeClr val="dk1"/>
                          </a:solidFill>
                          <a:latin typeface="Arial Narrow"/>
                        </a:defRPr>
                      </a:lvl5pPr>
                      <a:lvl6pPr marL="2286000" algn="l" defTabSz="457200" rtl="0" eaLnBrk="1" latinLnBrk="0" hangingPunct="1">
                        <a:defRPr sz="1800" kern="1200">
                          <a:solidFill>
                            <a:schemeClr val="dk1"/>
                          </a:solidFill>
                          <a:latin typeface="Arial Narrow"/>
                        </a:defRPr>
                      </a:lvl6pPr>
                      <a:lvl7pPr marL="2743200" algn="l" defTabSz="457200" rtl="0" eaLnBrk="1" latinLnBrk="0" hangingPunct="1">
                        <a:defRPr sz="1800" kern="1200">
                          <a:solidFill>
                            <a:schemeClr val="dk1"/>
                          </a:solidFill>
                          <a:latin typeface="Arial Narrow"/>
                        </a:defRPr>
                      </a:lvl7pPr>
                      <a:lvl8pPr marL="3200400" algn="l" defTabSz="457200" rtl="0" eaLnBrk="1" latinLnBrk="0" hangingPunct="1">
                        <a:defRPr sz="1800" kern="1200">
                          <a:solidFill>
                            <a:schemeClr val="dk1"/>
                          </a:solidFill>
                          <a:latin typeface="Arial Narrow"/>
                        </a:defRPr>
                      </a:lvl8pPr>
                      <a:lvl9pPr marL="3657600" algn="l" defTabSz="457200" rtl="0" eaLnBrk="1" latinLnBrk="0" hangingPunct="1">
                        <a:defRPr sz="1800" kern="1200">
                          <a:solidFill>
                            <a:schemeClr val="dk1"/>
                          </a:solidFill>
                          <a:latin typeface="Arial Narrow"/>
                        </a:defRPr>
                      </a:lvl9pPr>
                    </a:lstStyle>
                    <a:p>
                      <a:pPr marL="0" indent="171450" algn="l">
                        <a:lnSpc>
                          <a:spcPts val="1000"/>
                        </a:lnSpc>
                      </a:pPr>
                      <a:r>
                        <a:rPr lang="en-GB" sz="1000" b="0">
                          <a:solidFill>
                            <a:schemeClr val="tx1"/>
                          </a:solidFill>
                          <a:latin typeface="Arial" panose="020B0604020202020204" pitchFamily="34" charset="0"/>
                          <a:cs typeface="Arial" panose="020B0604020202020204" pitchFamily="34" charset="0"/>
                        </a:rPr>
                        <a:t>≤2</a:t>
                      </a:r>
                    </a:p>
                  </a:txBody>
                  <a:tcPr marL="4572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chemeClr val="tx1"/>
                          </a:solidFill>
                          <a:latin typeface="Arial" panose="020B0604020202020204" pitchFamily="34" charset="0"/>
                          <a:cs typeface="Arial" panose="020B0604020202020204" pitchFamily="34" charset="0"/>
                        </a:rPr>
                        <a:t>32/58</a:t>
                      </a:r>
                      <a:endParaRPr lang="en-GB" sz="1000" b="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chemeClr val="tx1"/>
                          </a:solidFill>
                          <a:latin typeface="Arial" panose="020B0604020202020204" pitchFamily="34" charset="0"/>
                          <a:cs typeface="Arial" panose="020B0604020202020204" pitchFamily="34" charset="0"/>
                        </a:rPr>
                        <a:t>20/58</a:t>
                      </a:r>
                      <a:endParaRPr lang="en-GB" sz="1000" b="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55.2</a:t>
                      </a: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90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34.5</a:t>
                      </a: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9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2.338 (1.037-5.301)</a:t>
                      </a: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85238561"/>
                  </a:ext>
                </a:extLst>
              </a:tr>
              <a:tr h="220764">
                <a:tc>
                  <a:txBody>
                    <a:bodyPr/>
                    <a:lstStyle>
                      <a:lvl1pPr marL="0" algn="l" defTabSz="457200" rtl="0" eaLnBrk="1" latinLnBrk="0" hangingPunct="1">
                        <a:defRPr sz="1800" kern="1200">
                          <a:solidFill>
                            <a:schemeClr val="dk1"/>
                          </a:solidFill>
                          <a:latin typeface="Arial Narrow"/>
                        </a:defRPr>
                      </a:lvl1pPr>
                      <a:lvl2pPr marL="457200" algn="l" defTabSz="457200" rtl="0" eaLnBrk="1" latinLnBrk="0" hangingPunct="1">
                        <a:defRPr sz="1800" kern="1200">
                          <a:solidFill>
                            <a:schemeClr val="dk1"/>
                          </a:solidFill>
                          <a:latin typeface="Arial Narrow"/>
                        </a:defRPr>
                      </a:lvl2pPr>
                      <a:lvl3pPr marL="914400" algn="l" defTabSz="457200" rtl="0" eaLnBrk="1" latinLnBrk="0" hangingPunct="1">
                        <a:defRPr sz="1800" kern="1200">
                          <a:solidFill>
                            <a:schemeClr val="dk1"/>
                          </a:solidFill>
                          <a:latin typeface="Arial Narrow"/>
                        </a:defRPr>
                      </a:lvl3pPr>
                      <a:lvl4pPr marL="1371600" algn="l" defTabSz="457200" rtl="0" eaLnBrk="1" latinLnBrk="0" hangingPunct="1">
                        <a:defRPr sz="1800" kern="1200">
                          <a:solidFill>
                            <a:schemeClr val="dk1"/>
                          </a:solidFill>
                          <a:latin typeface="Arial Narrow"/>
                        </a:defRPr>
                      </a:lvl4pPr>
                      <a:lvl5pPr marL="1828800" algn="l" defTabSz="457200" rtl="0" eaLnBrk="1" latinLnBrk="0" hangingPunct="1">
                        <a:defRPr sz="1800" kern="1200">
                          <a:solidFill>
                            <a:schemeClr val="dk1"/>
                          </a:solidFill>
                          <a:latin typeface="Arial Narrow"/>
                        </a:defRPr>
                      </a:lvl5pPr>
                      <a:lvl6pPr marL="2286000" algn="l" defTabSz="457200" rtl="0" eaLnBrk="1" latinLnBrk="0" hangingPunct="1">
                        <a:defRPr sz="1800" kern="1200">
                          <a:solidFill>
                            <a:schemeClr val="dk1"/>
                          </a:solidFill>
                          <a:latin typeface="Arial Narrow"/>
                        </a:defRPr>
                      </a:lvl6pPr>
                      <a:lvl7pPr marL="2743200" algn="l" defTabSz="457200" rtl="0" eaLnBrk="1" latinLnBrk="0" hangingPunct="1">
                        <a:defRPr sz="1800" kern="1200">
                          <a:solidFill>
                            <a:schemeClr val="dk1"/>
                          </a:solidFill>
                          <a:latin typeface="Arial Narrow"/>
                        </a:defRPr>
                      </a:lvl7pPr>
                      <a:lvl8pPr marL="3200400" algn="l" defTabSz="457200" rtl="0" eaLnBrk="1" latinLnBrk="0" hangingPunct="1">
                        <a:defRPr sz="1800" kern="1200">
                          <a:solidFill>
                            <a:schemeClr val="dk1"/>
                          </a:solidFill>
                          <a:latin typeface="Arial Narrow"/>
                        </a:defRPr>
                      </a:lvl8pPr>
                      <a:lvl9pPr marL="3657600" algn="l" defTabSz="457200" rtl="0" eaLnBrk="1" latinLnBrk="0" hangingPunct="1">
                        <a:defRPr sz="1800" kern="1200">
                          <a:solidFill>
                            <a:schemeClr val="dk1"/>
                          </a:solidFill>
                          <a:latin typeface="Arial Narrow"/>
                        </a:defRPr>
                      </a:lvl9pPr>
                    </a:lstStyle>
                    <a:p>
                      <a:pPr marL="0" indent="171450" algn="l">
                        <a:lnSpc>
                          <a:spcPts val="1000"/>
                        </a:lnSpc>
                      </a:pPr>
                      <a:r>
                        <a:rPr lang="en-GB" sz="1000" b="0" baseline="0">
                          <a:solidFill>
                            <a:schemeClr val="tx1"/>
                          </a:solidFill>
                          <a:latin typeface="Arial" panose="020B0604020202020204" pitchFamily="34" charset="0"/>
                          <a:cs typeface="Arial" panose="020B0604020202020204" pitchFamily="34" charset="0"/>
                        </a:rPr>
                        <a:t>≥3</a:t>
                      </a:r>
                    </a:p>
                  </a:txBody>
                  <a:tcPr marL="4572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chemeClr val="tx1"/>
                          </a:solidFill>
                          <a:latin typeface="Arial" panose="020B0604020202020204" pitchFamily="34" charset="0"/>
                          <a:cs typeface="Arial" panose="020B0604020202020204" pitchFamily="34" charset="0"/>
                        </a:rPr>
                        <a:t>35/52</a:t>
                      </a:r>
                      <a:endParaRPr lang="en-GB" sz="1000" b="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chemeClr val="tx1"/>
                          </a:solidFill>
                          <a:latin typeface="Arial" panose="020B0604020202020204" pitchFamily="34" charset="0"/>
                          <a:cs typeface="Arial" panose="020B0604020202020204" pitchFamily="34" charset="0"/>
                        </a:rPr>
                        <a:t>24/52</a:t>
                      </a:r>
                      <a:endParaRPr lang="en-GB" sz="1000" b="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67.3</a:t>
                      </a: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90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46.2</a:t>
                      </a: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9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2.402 (1.010-5.758)</a:t>
                      </a: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08211625"/>
                  </a:ext>
                </a:extLst>
              </a:tr>
              <a:tr h="220764">
                <a:tc>
                  <a:txBody>
                    <a:bodyPr/>
                    <a:lstStyle/>
                    <a:p>
                      <a:pPr marL="0" marR="0" lvl="0" indent="0" algn="l" defTabSz="457200" rtl="0" eaLnBrk="1" fontAlgn="auto" latinLnBrk="0" hangingPunct="1">
                        <a:lnSpc>
                          <a:spcPts val="1000"/>
                        </a:lnSpc>
                        <a:spcBef>
                          <a:spcPts val="0"/>
                        </a:spcBef>
                        <a:spcAft>
                          <a:spcPts val="0"/>
                        </a:spcAft>
                        <a:buClrTx/>
                        <a:buSzTx/>
                        <a:buFontTx/>
                        <a:buNone/>
                        <a:tabLst/>
                        <a:defRPr/>
                      </a:pPr>
                      <a:r>
                        <a:rPr lang="en-US" sz="1000" b="1">
                          <a:solidFill>
                            <a:srgbClr val="000000"/>
                          </a:solidFill>
                          <a:latin typeface="Arial" panose="020B0604020202020204" pitchFamily="34" charset="0"/>
                          <a:cs typeface="Arial" panose="020B0604020202020204" pitchFamily="34" charset="0"/>
                        </a:rPr>
                        <a:t>Side of tumor</a:t>
                      </a:r>
                      <a:endParaRPr lang="en-GB" sz="1000" b="1">
                        <a:solidFill>
                          <a:srgbClr val="000000"/>
                        </a:solidFill>
                        <a:latin typeface="Arial" panose="020B0604020202020204" pitchFamily="34" charset="0"/>
                        <a:cs typeface="Arial" panose="020B0604020202020204" pitchFamily="34" charset="0"/>
                      </a:endParaRPr>
                    </a:p>
                  </a:txBody>
                  <a:tcPr marL="4572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90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9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3319208399"/>
                  </a:ext>
                </a:extLst>
              </a:tr>
              <a:tr h="220764">
                <a:tc>
                  <a:txBody>
                    <a:bodyPr/>
                    <a:lstStyle/>
                    <a:p>
                      <a:pPr marL="0" marR="0" lvl="0" indent="176400" algn="l"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Left </a:t>
                      </a:r>
                      <a:endParaRPr lang="en-GB" sz="1000" b="0">
                        <a:solidFill>
                          <a:srgbClr val="000000"/>
                        </a:solidFill>
                        <a:latin typeface="Arial" panose="020B0604020202020204" pitchFamily="34" charset="0"/>
                        <a:cs typeface="Arial" panose="020B0604020202020204" pitchFamily="34" charset="0"/>
                      </a:endParaRPr>
                    </a:p>
                  </a:txBody>
                  <a:tcPr marL="4572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chemeClr val="tx1"/>
                          </a:solidFill>
                          <a:latin typeface="Arial" panose="020B0604020202020204" pitchFamily="34" charset="0"/>
                          <a:cs typeface="Arial" panose="020B0604020202020204" pitchFamily="34" charset="0"/>
                        </a:rPr>
                        <a:t>28/43</a:t>
                      </a:r>
                      <a:endParaRPr lang="en-GB" sz="1000" b="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chemeClr val="tx1"/>
                          </a:solidFill>
                          <a:latin typeface="Arial" panose="020B0604020202020204" pitchFamily="34" charset="0"/>
                          <a:cs typeface="Arial" panose="020B0604020202020204" pitchFamily="34" charset="0"/>
                        </a:rPr>
                        <a:t>17/46</a:t>
                      </a:r>
                      <a:endParaRPr lang="en-GB" sz="1000" b="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65.1</a:t>
                      </a: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90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37.0</a:t>
                      </a: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9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3.184 (1.232-8.313)</a:t>
                      </a: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32913876"/>
                  </a:ext>
                </a:extLst>
              </a:tr>
              <a:tr h="220764">
                <a:tc>
                  <a:txBody>
                    <a:bodyPr/>
                    <a:lstStyle/>
                    <a:p>
                      <a:pPr marL="0" marR="0" lvl="0" indent="176400" algn="l"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Right</a:t>
                      </a:r>
                      <a:endParaRPr lang="en-GB" sz="1000" b="0">
                        <a:solidFill>
                          <a:srgbClr val="000000"/>
                        </a:solidFill>
                        <a:latin typeface="Arial" panose="020B0604020202020204" pitchFamily="34" charset="0"/>
                        <a:cs typeface="Arial" panose="020B0604020202020204" pitchFamily="34" charset="0"/>
                      </a:endParaRPr>
                    </a:p>
                  </a:txBody>
                  <a:tcPr marL="4572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chemeClr val="tx1"/>
                          </a:solidFill>
                          <a:latin typeface="Arial" panose="020B0604020202020204" pitchFamily="34" charset="0"/>
                          <a:cs typeface="Arial" panose="020B0604020202020204" pitchFamily="34" charset="0"/>
                        </a:rPr>
                        <a:t>39/67</a:t>
                      </a:r>
                      <a:endParaRPr lang="en-GB" sz="1000" b="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chemeClr val="tx1"/>
                          </a:solidFill>
                          <a:latin typeface="Arial" panose="020B0604020202020204" pitchFamily="34" charset="0"/>
                          <a:cs typeface="Arial" panose="020B0604020202020204" pitchFamily="34" charset="0"/>
                        </a:rPr>
                        <a:t>27/64</a:t>
                      </a:r>
                      <a:endParaRPr lang="en-GB" sz="1000" b="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58.2</a:t>
                      </a: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90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42.2</a:t>
                      </a: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9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1.909 (0.901-4.053)</a:t>
                      </a: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62055468"/>
                  </a:ext>
                </a:extLst>
              </a:tr>
              <a:tr h="220764">
                <a:tc gridSpan="5">
                  <a:txBody>
                    <a:bodyPr/>
                    <a:lstStyle/>
                    <a:p>
                      <a:pPr marL="0" marR="0" lvl="0" indent="0" algn="l" defTabSz="457200" rtl="0" eaLnBrk="1" fontAlgn="auto" latinLnBrk="0" hangingPunct="1">
                        <a:lnSpc>
                          <a:spcPts val="1000"/>
                        </a:lnSpc>
                        <a:spcBef>
                          <a:spcPts val="0"/>
                        </a:spcBef>
                        <a:spcAft>
                          <a:spcPts val="0"/>
                        </a:spcAft>
                        <a:buClrTx/>
                        <a:buSzTx/>
                        <a:buFontTx/>
                        <a:buNone/>
                        <a:tabLst/>
                        <a:defRPr/>
                      </a:pPr>
                      <a:r>
                        <a:rPr lang="en-US" sz="1000" b="1">
                          <a:solidFill>
                            <a:srgbClr val="000000"/>
                          </a:solidFill>
                          <a:latin typeface="Arial" panose="020B0604020202020204" pitchFamily="34" charset="0"/>
                          <a:cs typeface="Arial" panose="020B0604020202020204" pitchFamily="34" charset="0"/>
                        </a:rPr>
                        <a:t>Liver metastases at baseline per BICR</a:t>
                      </a:r>
                      <a:endParaRPr lang="en-GB" sz="1000" b="0">
                        <a:solidFill>
                          <a:srgbClr val="000000"/>
                        </a:solidFill>
                        <a:latin typeface="Arial" panose="020B0604020202020204" pitchFamily="34" charset="0"/>
                        <a:cs typeface="Arial" panose="020B0604020202020204" pitchFamily="34" charset="0"/>
                      </a:endParaRPr>
                    </a:p>
                  </a:txBody>
                  <a:tcPr marL="4572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90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9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647351767"/>
                  </a:ext>
                </a:extLst>
              </a:tr>
              <a:tr h="220764">
                <a:tc>
                  <a:txBody>
                    <a:bodyPr/>
                    <a:lstStyle/>
                    <a:p>
                      <a:pPr marL="0" marR="0" lvl="0" indent="176400" algn="l"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Yes</a:t>
                      </a:r>
                      <a:endParaRPr lang="en-GB" sz="1000" b="0">
                        <a:solidFill>
                          <a:srgbClr val="000000"/>
                        </a:solidFill>
                        <a:latin typeface="Arial" panose="020B0604020202020204" pitchFamily="34" charset="0"/>
                        <a:cs typeface="Arial" panose="020B0604020202020204" pitchFamily="34" charset="0"/>
                      </a:endParaRPr>
                    </a:p>
                  </a:txBody>
                  <a:tcPr marL="4572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chemeClr val="tx1"/>
                          </a:solidFill>
                          <a:latin typeface="Arial" panose="020B0604020202020204" pitchFamily="34" charset="0"/>
                          <a:cs typeface="Arial" panose="020B0604020202020204" pitchFamily="34" charset="0"/>
                        </a:rPr>
                        <a:t>47/69</a:t>
                      </a:r>
                      <a:endParaRPr lang="en-GB" sz="1000" b="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chemeClr val="tx1"/>
                          </a:solidFill>
                          <a:latin typeface="Arial" panose="020B0604020202020204" pitchFamily="34" charset="0"/>
                          <a:cs typeface="Arial" panose="020B0604020202020204" pitchFamily="34" charset="0"/>
                        </a:rPr>
                        <a:t>31/71</a:t>
                      </a:r>
                      <a:endParaRPr lang="en-GB" sz="1000" b="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68.1</a:t>
                      </a: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90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43.7</a:t>
                      </a: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9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2.757 (1.310-5.836)</a:t>
                      </a: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89851982"/>
                  </a:ext>
                </a:extLst>
              </a:tr>
              <a:tr h="220764">
                <a:tc>
                  <a:txBody>
                    <a:bodyPr/>
                    <a:lstStyle/>
                    <a:p>
                      <a:pPr marL="0" marR="0" lvl="0" indent="176400" algn="l"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No </a:t>
                      </a:r>
                      <a:endParaRPr lang="en-GB" sz="1000" b="0">
                        <a:solidFill>
                          <a:srgbClr val="000000"/>
                        </a:solidFill>
                        <a:latin typeface="Arial" panose="020B0604020202020204" pitchFamily="34" charset="0"/>
                        <a:cs typeface="Arial" panose="020B0604020202020204" pitchFamily="34" charset="0"/>
                      </a:endParaRPr>
                    </a:p>
                  </a:txBody>
                  <a:tcPr marL="4572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chemeClr val="tx1"/>
                          </a:solidFill>
                          <a:latin typeface="Arial" panose="020B0604020202020204" pitchFamily="34" charset="0"/>
                          <a:cs typeface="Arial" panose="020B0604020202020204" pitchFamily="34" charset="0"/>
                        </a:rPr>
                        <a:t>20/41</a:t>
                      </a:r>
                      <a:endParaRPr lang="en-GB" sz="1000" b="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chemeClr val="tx1"/>
                          </a:solidFill>
                          <a:latin typeface="Arial" panose="020B0604020202020204" pitchFamily="34" charset="0"/>
                          <a:cs typeface="Arial" panose="020B0604020202020204" pitchFamily="34" charset="0"/>
                        </a:rPr>
                        <a:t>13/39</a:t>
                      </a:r>
                      <a:endParaRPr lang="en-GB" sz="1000" b="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48.8</a:t>
                      </a: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90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33.3</a:t>
                      </a: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9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1000" b="0">
                          <a:solidFill>
                            <a:srgbClr val="000000"/>
                          </a:solidFill>
                          <a:latin typeface="Arial" panose="020B0604020202020204" pitchFamily="34" charset="0"/>
                          <a:cs typeface="Arial" panose="020B0604020202020204" pitchFamily="34" charset="0"/>
                        </a:rPr>
                        <a:t>1.905 (0.704-5.210)</a:t>
                      </a:r>
                      <a:endParaRPr lang="en-GB" sz="1000" b="0">
                        <a:solidFill>
                          <a:srgbClr val="000000"/>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65191806"/>
                  </a:ext>
                </a:extLst>
              </a:tr>
            </a:tbl>
          </a:graphicData>
        </a:graphic>
      </p:graphicFrame>
      <p:graphicFrame>
        <p:nvGraphicFramePr>
          <p:cNvPr id="8" name="Chart 7">
            <a:extLst>
              <a:ext uri="{FF2B5EF4-FFF2-40B4-BE49-F238E27FC236}">
                <a16:creationId xmlns:a16="http://schemas.microsoft.com/office/drawing/2014/main" id="{36565FD4-BFF3-CCAF-A7E2-A5E33183B64E}"/>
              </a:ext>
            </a:extLst>
          </p:cNvPr>
          <p:cNvGraphicFramePr/>
          <p:nvPr>
            <p:extLst>
              <p:ext uri="{D42A27DB-BD31-4B8C-83A1-F6EECF244321}">
                <p14:modId xmlns:p14="http://schemas.microsoft.com/office/powerpoint/2010/main" val="3463789113"/>
              </p:ext>
            </p:extLst>
          </p:nvPr>
        </p:nvGraphicFramePr>
        <p:xfrm>
          <a:off x="6195823" y="1242171"/>
          <a:ext cx="3929855" cy="5598107"/>
        </p:xfrm>
        <a:graphic>
          <a:graphicData uri="http://schemas.openxmlformats.org/drawingml/2006/chart">
            <c:chart xmlns:c="http://schemas.openxmlformats.org/drawingml/2006/chart" xmlns:r="http://schemas.openxmlformats.org/officeDocument/2006/relationships" r:id="rId3"/>
          </a:graphicData>
        </a:graphic>
      </p:graphicFrame>
      <p:cxnSp>
        <p:nvCxnSpPr>
          <p:cNvPr id="12" name="Straight Arrow Connector 11">
            <a:extLst>
              <a:ext uri="{FF2B5EF4-FFF2-40B4-BE49-F238E27FC236}">
                <a16:creationId xmlns:a16="http://schemas.microsoft.com/office/drawing/2014/main" id="{F49EF578-5B1F-CB96-33CA-4C6072AE0B1B}"/>
              </a:ext>
            </a:extLst>
          </p:cNvPr>
          <p:cNvCxnSpPr>
            <a:cxnSpLocks/>
          </p:cNvCxnSpPr>
          <p:nvPr/>
        </p:nvCxnSpPr>
        <p:spPr>
          <a:xfrm flipH="1">
            <a:off x="6985124" y="5933347"/>
            <a:ext cx="248504"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3" name="Straight Arrow Connector 12">
            <a:extLst>
              <a:ext uri="{FF2B5EF4-FFF2-40B4-BE49-F238E27FC236}">
                <a16:creationId xmlns:a16="http://schemas.microsoft.com/office/drawing/2014/main" id="{AF88C056-D85C-4DDF-33AA-388411EA8CFD}"/>
              </a:ext>
            </a:extLst>
          </p:cNvPr>
          <p:cNvCxnSpPr>
            <a:cxnSpLocks/>
          </p:cNvCxnSpPr>
          <p:nvPr/>
        </p:nvCxnSpPr>
        <p:spPr>
          <a:xfrm>
            <a:off x="7340214" y="5933347"/>
            <a:ext cx="227381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4" name="TextBox 13">
            <a:extLst>
              <a:ext uri="{FF2B5EF4-FFF2-40B4-BE49-F238E27FC236}">
                <a16:creationId xmlns:a16="http://schemas.microsoft.com/office/drawing/2014/main" id="{A4794F8E-9067-00C1-7FA1-860F116AB15A}"/>
              </a:ext>
            </a:extLst>
          </p:cNvPr>
          <p:cNvSpPr txBox="1"/>
          <p:nvPr/>
        </p:nvSpPr>
        <p:spPr>
          <a:xfrm>
            <a:off x="5660263" y="5901989"/>
            <a:ext cx="1679951" cy="230832"/>
          </a:xfrm>
          <a:prstGeom prst="rect">
            <a:avLst/>
          </a:prstGeom>
          <a:noFill/>
        </p:spPr>
        <p:txBody>
          <a:bodyPr wrap="square" rtlCol="0">
            <a:spAutoFit/>
          </a:bodyPr>
          <a:lstStyle/>
          <a:p>
            <a:pPr algn="r"/>
            <a:r>
              <a:rPr lang="en-US" sz="900" b="1">
                <a:latin typeface="Arial" panose="020B0604020202020204" pitchFamily="34" charset="0"/>
                <a:cs typeface="Arial" panose="020B0604020202020204" pitchFamily="34" charset="0"/>
              </a:rPr>
              <a:t>Favors SOC</a:t>
            </a:r>
            <a:endParaRPr lang="en-GB" sz="900" b="1">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8811B00-35BF-1502-F32D-F242F4F89A36}"/>
              </a:ext>
            </a:extLst>
          </p:cNvPr>
          <p:cNvSpPr txBox="1"/>
          <p:nvPr/>
        </p:nvSpPr>
        <p:spPr>
          <a:xfrm>
            <a:off x="7257589" y="5901989"/>
            <a:ext cx="1679951" cy="507831"/>
          </a:xfrm>
          <a:prstGeom prst="rect">
            <a:avLst/>
          </a:prstGeom>
          <a:noFill/>
        </p:spPr>
        <p:txBody>
          <a:bodyPr wrap="square" rtlCol="0">
            <a:spAutoFit/>
          </a:bodyPr>
          <a:lstStyle/>
          <a:p>
            <a:r>
              <a:rPr lang="en-US" sz="900" b="1">
                <a:latin typeface="Arial" panose="020B0604020202020204" pitchFamily="34" charset="0"/>
                <a:cs typeface="Arial" panose="020B0604020202020204" pitchFamily="34" charset="0"/>
              </a:rPr>
              <a:t>Favors EC + mFOLFOX6</a:t>
            </a:r>
          </a:p>
          <a:p>
            <a:endParaRPr lang="en-US" sz="900" b="1">
              <a:latin typeface="Arial" panose="020B0604020202020204" pitchFamily="34" charset="0"/>
              <a:cs typeface="Arial" panose="020B0604020202020204" pitchFamily="34" charset="0"/>
            </a:endParaRPr>
          </a:p>
          <a:p>
            <a:endParaRPr lang="en-GB" sz="900" b="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333289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A91399-C506-BA16-5FD6-31EBC2728ACA}"/>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8B317A9-BA99-0961-746F-0E6CCC14A054}"/>
              </a:ext>
            </a:extLst>
          </p:cNvPr>
          <p:cNvSpPr>
            <a:spLocks noGrp="1"/>
          </p:cNvSpPr>
          <p:nvPr>
            <p:ph type="sldNum" sz="quarter" idx="12"/>
          </p:nvPr>
        </p:nvSpPr>
        <p:spPr/>
        <p:txBody>
          <a:bodyPr/>
          <a:lstStyle/>
          <a:p>
            <a:fld id="{BE33F7A0-71F0-446B-9DE8-6D75BE64EE0F}" type="slidenum">
              <a:rPr lang="en-US" smtClean="0">
                <a:solidFill>
                  <a:srgbClr val="002557"/>
                </a:solidFill>
              </a:rPr>
              <a:pPr/>
              <a:t>11</a:t>
            </a:fld>
            <a:endParaRPr lang="en-US">
              <a:solidFill>
                <a:srgbClr val="002557"/>
              </a:solidFill>
            </a:endParaRPr>
          </a:p>
        </p:txBody>
      </p:sp>
      <p:sp>
        <p:nvSpPr>
          <p:cNvPr id="4" name="Title 1">
            <a:extLst>
              <a:ext uri="{FF2B5EF4-FFF2-40B4-BE49-F238E27FC236}">
                <a16:creationId xmlns:a16="http://schemas.microsoft.com/office/drawing/2014/main" id="{41039BAE-D9C9-93CE-3245-3E918092FE6A}"/>
              </a:ext>
            </a:extLst>
          </p:cNvPr>
          <p:cNvSpPr txBox="1">
            <a:spLocks/>
          </p:cNvSpPr>
          <p:nvPr/>
        </p:nvSpPr>
        <p:spPr>
          <a:xfrm>
            <a:off x="640080" y="365124"/>
            <a:ext cx="11551920" cy="8451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rgbClr val="002557"/>
                </a:solidFill>
                <a:latin typeface="Arial" panose="020B0604020202020204" pitchFamily="34" charset="0"/>
                <a:ea typeface="+mj-ea"/>
                <a:cs typeface="Arial" panose="020B0604020202020204" pitchFamily="34" charset="0"/>
              </a:defRPr>
            </a:lvl1pPr>
          </a:lstStyle>
          <a:p>
            <a:r>
              <a:rPr lang="en-US" sz="3200"/>
              <a:t>Interim Overall </a:t>
            </a:r>
            <a:r>
              <a:rPr lang="en-US" sz="3200" err="1"/>
              <a:t>Survival</a:t>
            </a:r>
            <a:r>
              <a:rPr lang="en-US" sz="3200" baseline="30000" err="1"/>
              <a:t>a</a:t>
            </a:r>
            <a:endParaRPr lang="en-US" sz="3200" baseline="30000"/>
          </a:p>
        </p:txBody>
      </p:sp>
      <p:pic>
        <p:nvPicPr>
          <p:cNvPr id="9" name="Picture 8" descr="A graph of a number of patients&#10;&#10;Description automatically generated">
            <a:extLst>
              <a:ext uri="{FF2B5EF4-FFF2-40B4-BE49-F238E27FC236}">
                <a16:creationId xmlns:a16="http://schemas.microsoft.com/office/drawing/2014/main" id="{7624105A-2A89-57D2-4BD0-CE732F9DCDA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6150" y="1090027"/>
            <a:ext cx="9533232" cy="4728318"/>
          </a:xfrm>
          <a:prstGeom prst="rect">
            <a:avLst/>
          </a:prstGeom>
        </p:spPr>
      </p:pic>
      <p:sp>
        <p:nvSpPr>
          <p:cNvPr id="7" name="TextBox 6">
            <a:extLst>
              <a:ext uri="{FF2B5EF4-FFF2-40B4-BE49-F238E27FC236}">
                <a16:creationId xmlns:a16="http://schemas.microsoft.com/office/drawing/2014/main" id="{08B3667C-B625-35A9-DBF8-5481B050E661}"/>
              </a:ext>
            </a:extLst>
          </p:cNvPr>
          <p:cNvSpPr txBox="1"/>
          <p:nvPr/>
        </p:nvSpPr>
        <p:spPr>
          <a:xfrm>
            <a:off x="640080" y="5698136"/>
            <a:ext cx="10911840" cy="549569"/>
          </a:xfrm>
          <a:prstGeom prst="rect">
            <a:avLst/>
          </a:prstGeom>
          <a:noFill/>
        </p:spPr>
        <p:txBody>
          <a:bodyPr wrap="square" lIns="0" tIns="0" rIns="0" bIns="0" anchor="b">
            <a:noAutofit/>
          </a:bodyPr>
          <a:lstStyle/>
          <a:p>
            <a:endParaRPr lang="en-US" sz="800" dirty="0">
              <a:effectLst/>
              <a:latin typeface="Arial" panose="020B0604020202020204" pitchFamily="34" charset="0"/>
              <a:cs typeface="Arial" panose="020B0604020202020204" pitchFamily="34" charset="0"/>
            </a:endParaRPr>
          </a:p>
          <a:p>
            <a:r>
              <a:rPr lang="en-US" sz="1000" b="1" dirty="0">
                <a:latin typeface="Arial"/>
                <a:cs typeface="Arial"/>
              </a:rPr>
              <a:t>Data cutoff</a:t>
            </a:r>
            <a:r>
              <a:rPr lang="en-US" sz="1000" b="1" dirty="0">
                <a:effectLst/>
                <a:latin typeface="Arial"/>
                <a:cs typeface="Arial"/>
              </a:rPr>
              <a:t>: December 22, 2023.</a:t>
            </a:r>
            <a:br>
              <a:rPr lang="en-US" sz="800" dirty="0">
                <a:effectLst/>
                <a:latin typeface="Arial" panose="020B0604020202020204" pitchFamily="34" charset="0"/>
                <a:cs typeface="Arial" panose="020B0604020202020204" pitchFamily="34" charset="0"/>
              </a:rPr>
            </a:br>
            <a:r>
              <a:rPr lang="en-US" sz="1000" b="1" baseline="30000" dirty="0" err="1">
                <a:effectLst/>
                <a:latin typeface="Arial"/>
                <a:cs typeface="Arial"/>
              </a:rPr>
              <a:t>a</a:t>
            </a:r>
            <a:r>
              <a:rPr lang="en-US" sz="1000" b="1" dirty="0" err="1">
                <a:effectLst/>
                <a:latin typeface="Arial"/>
                <a:cs typeface="Arial"/>
              </a:rPr>
              <a:t>OS</a:t>
            </a:r>
            <a:r>
              <a:rPr lang="en-US" sz="1000" b="1" dirty="0">
                <a:effectLst/>
                <a:latin typeface="Arial"/>
                <a:cs typeface="Arial"/>
              </a:rPr>
              <a:t> was tested following the prespecified plan with one-sided alpha of 0.000000083, calculated as a portion of the nominal one-sided alpha of 0.001. </a:t>
            </a:r>
            <a:r>
              <a:rPr lang="en-US" sz="1000" b="1">
                <a:latin typeface="Arial"/>
                <a:cs typeface="Arial"/>
              </a:rPr>
              <a:t>Statistical significance was not achieved at this time.  </a:t>
            </a:r>
          </a:p>
          <a:p>
            <a:r>
              <a:rPr lang="en-US" sz="800" dirty="0">
                <a:latin typeface="Arial" panose="020B0604020202020204" pitchFamily="34" charset="0"/>
                <a:cs typeface="Arial" panose="020B0604020202020204" pitchFamily="34" charset="0"/>
              </a:rPr>
              <a:t>EC, encorafenib plus cetuximab; </a:t>
            </a:r>
            <a:r>
              <a:rPr lang="en-US" sz="800" spc="-20" dirty="0">
                <a:effectLst/>
                <a:latin typeface="Arial" panose="020B0604020202020204" pitchFamily="34" charset="0"/>
                <a:cs typeface="Arial" panose="020B0604020202020204" pitchFamily="34" charset="0"/>
              </a:rPr>
              <a:t>m</a:t>
            </a:r>
            <a:r>
              <a:rPr lang="en-US" sz="800" dirty="0">
                <a:effectLst/>
                <a:latin typeface="Arial" panose="020B0604020202020204" pitchFamily="34" charset="0"/>
                <a:cs typeface="Arial" panose="020B0604020202020204" pitchFamily="34" charset="0"/>
              </a:rPr>
              <a:t>FOLFOX6, modified fluorouracil/leucovorin/oxaliplatin; NE, not estimable; SOC, standard of care.</a:t>
            </a:r>
            <a:endParaRPr lang="en-GB" dirty="0"/>
          </a:p>
        </p:txBody>
      </p:sp>
    </p:spTree>
    <p:extLst>
      <p:ext uri="{BB962C8B-B14F-4D97-AF65-F5344CB8AC3E}">
        <p14:creationId xmlns:p14="http://schemas.microsoft.com/office/powerpoint/2010/main" val="895699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82C6BB9-84CC-3114-AD56-F053AE7F4218}"/>
              </a:ext>
            </a:extLst>
          </p:cNvPr>
          <p:cNvSpPr>
            <a:spLocks noGrp="1"/>
          </p:cNvSpPr>
          <p:nvPr>
            <p:ph type="sldNum" sz="quarter" idx="12"/>
          </p:nvPr>
        </p:nvSpPr>
        <p:spPr/>
        <p:txBody>
          <a:bodyPr/>
          <a:lstStyle/>
          <a:p>
            <a:fld id="{BE33F7A0-71F0-446B-9DE8-6D75BE64EE0F}" type="slidenum">
              <a:rPr lang="en-US" smtClean="0">
                <a:solidFill>
                  <a:srgbClr val="002557"/>
                </a:solidFill>
              </a:rPr>
              <a:pPr/>
              <a:t>12</a:t>
            </a:fld>
            <a:endParaRPr lang="en-US">
              <a:solidFill>
                <a:srgbClr val="002557"/>
              </a:solidFill>
            </a:endParaRPr>
          </a:p>
        </p:txBody>
      </p:sp>
      <p:graphicFrame>
        <p:nvGraphicFramePr>
          <p:cNvPr id="2" name="Table 1">
            <a:extLst>
              <a:ext uri="{FF2B5EF4-FFF2-40B4-BE49-F238E27FC236}">
                <a16:creationId xmlns:a16="http://schemas.microsoft.com/office/drawing/2014/main" id="{D54C9142-E570-A737-4674-BF587CFBF955}"/>
              </a:ext>
            </a:extLst>
          </p:cNvPr>
          <p:cNvGraphicFramePr>
            <a:graphicFrameLocks noGrp="1"/>
          </p:cNvGraphicFramePr>
          <p:nvPr>
            <p:extLst>
              <p:ext uri="{D42A27DB-BD31-4B8C-83A1-F6EECF244321}">
                <p14:modId xmlns:p14="http://schemas.microsoft.com/office/powerpoint/2010/main" val="2182171445"/>
              </p:ext>
            </p:extLst>
          </p:nvPr>
        </p:nvGraphicFramePr>
        <p:xfrm>
          <a:off x="1596001" y="1247887"/>
          <a:ext cx="8999998" cy="4160855"/>
        </p:xfrm>
        <a:graphic>
          <a:graphicData uri="http://schemas.openxmlformats.org/drawingml/2006/table">
            <a:tbl>
              <a:tblPr/>
              <a:tblGrid>
                <a:gridCol w="5399998">
                  <a:extLst>
                    <a:ext uri="{9D8B030D-6E8A-4147-A177-3AD203B41FA5}">
                      <a16:colId xmlns:a16="http://schemas.microsoft.com/office/drawing/2014/main" val="3265284377"/>
                    </a:ext>
                  </a:extLst>
                </a:gridCol>
                <a:gridCol w="1800000">
                  <a:extLst>
                    <a:ext uri="{9D8B030D-6E8A-4147-A177-3AD203B41FA5}">
                      <a16:colId xmlns:a16="http://schemas.microsoft.com/office/drawing/2014/main" val="1091296164"/>
                    </a:ext>
                  </a:extLst>
                </a:gridCol>
                <a:gridCol w="1800000">
                  <a:extLst>
                    <a:ext uri="{9D8B030D-6E8A-4147-A177-3AD203B41FA5}">
                      <a16:colId xmlns:a16="http://schemas.microsoft.com/office/drawing/2014/main" val="2575075247"/>
                    </a:ext>
                  </a:extLst>
                </a:gridCol>
              </a:tblGrid>
              <a:tr h="246888">
                <a:tc rowSpan="2">
                  <a:txBody>
                    <a:bodyPr/>
                    <a:lstStyle/>
                    <a:p>
                      <a:pPr algn="l" rtl="0" fontAlgn="base"/>
                      <a:r>
                        <a:rPr lang="en-US" sz="1400" b="1" i="0">
                          <a:solidFill>
                            <a:schemeClr val="bg1"/>
                          </a:solidFill>
                          <a:effectLst/>
                          <a:latin typeface="Arial" panose="020B0604020202020204" pitchFamily="34" charset="0"/>
                        </a:rPr>
                        <a:t> Patients, n (%)</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03864"/>
                    </a:solidFill>
                  </a:tcPr>
                </a:tc>
                <a:tc>
                  <a:txBody>
                    <a:bodyPr/>
                    <a:lstStyle/>
                    <a:p>
                      <a:pPr algn="ctr" rtl="0" fontAlgn="base"/>
                      <a:r>
                        <a:rPr lang="en-US" sz="1400" b="1" i="0">
                          <a:solidFill>
                            <a:schemeClr val="bg1"/>
                          </a:solidFill>
                          <a:effectLst/>
                          <a:latin typeface="Arial" panose="020B0604020202020204" pitchFamily="34" charset="0"/>
                        </a:rPr>
                        <a:t>EC + mFOLFOX6</a:t>
                      </a:r>
                      <a:endParaRPr lang="en-US" sz="1400" b="0" i="0">
                        <a:solidFill>
                          <a:schemeClr val="bg1"/>
                        </a:solidFill>
                        <a:effectLst/>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203864"/>
                    </a:solidFill>
                  </a:tcPr>
                </a:tc>
                <a:tc>
                  <a:txBody>
                    <a:bodyPr/>
                    <a:lstStyle/>
                    <a:p>
                      <a:pPr algn="ctr" rtl="0" fontAlgn="base"/>
                      <a:r>
                        <a:rPr lang="en-US" sz="1400" b="1" i="0">
                          <a:solidFill>
                            <a:schemeClr val="bg1"/>
                          </a:solidFill>
                          <a:effectLst/>
                          <a:latin typeface="Arial" panose="020B0604020202020204" pitchFamily="34" charset="0"/>
                        </a:rPr>
                        <a:t>SOC</a:t>
                      </a:r>
                      <a:endParaRPr lang="en-US" sz="1400" b="0" i="0">
                        <a:solidFill>
                          <a:schemeClr val="bg1"/>
                        </a:solidFill>
                        <a:effectLst/>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203864"/>
                    </a:solidFill>
                  </a:tcPr>
                </a:tc>
                <a:extLst>
                  <a:ext uri="{0D108BD9-81ED-4DB2-BD59-A6C34878D82A}">
                    <a16:rowId xmlns:a16="http://schemas.microsoft.com/office/drawing/2014/main" val="3237105610"/>
                  </a:ext>
                </a:extLst>
              </a:tr>
              <a:tr h="246888">
                <a:tc vMerge="1">
                  <a:txBody>
                    <a:bodyPr/>
                    <a:lstStyle/>
                    <a:p>
                      <a:endParaRPr lang="en-GB"/>
                    </a:p>
                  </a:txBody>
                  <a:tcPr/>
                </a:tc>
                <a:tc>
                  <a:txBody>
                    <a:bodyPr/>
                    <a:lstStyle/>
                    <a:p>
                      <a:pPr algn="ctr"/>
                      <a:r>
                        <a:rPr lang="en-US" sz="1400" b="1" i="0">
                          <a:solidFill>
                            <a:schemeClr val="bg1"/>
                          </a:solidFill>
                          <a:effectLst/>
                          <a:latin typeface="Arial" panose="020B0604020202020204" pitchFamily="34" charset="0"/>
                        </a:rPr>
                        <a:t>n=231</a:t>
                      </a:r>
                      <a:endParaRPr lang="en-GB"/>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03864"/>
                    </a:solidFill>
                  </a:tcPr>
                </a:tc>
                <a:tc>
                  <a:txBody>
                    <a:bodyPr/>
                    <a:lstStyle/>
                    <a:p>
                      <a:pPr algn="ctr" rtl="0" fontAlgn="base"/>
                      <a:r>
                        <a:rPr lang="en-US" sz="1400" b="1" i="0">
                          <a:solidFill>
                            <a:schemeClr val="bg1"/>
                          </a:solidFill>
                          <a:effectLst/>
                          <a:latin typeface="Arial" panose="020B0604020202020204" pitchFamily="34" charset="0"/>
                        </a:rPr>
                        <a:t>n=228</a:t>
                      </a:r>
                      <a:endParaRPr lang="en-US" sz="1400" b="0" i="0">
                        <a:solidFill>
                          <a:schemeClr val="bg1"/>
                        </a:solidFill>
                        <a:effectLst/>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03864"/>
                    </a:solidFill>
                  </a:tcPr>
                </a:tc>
                <a:extLst>
                  <a:ext uri="{0D108BD9-81ED-4DB2-BD59-A6C34878D82A}">
                    <a16:rowId xmlns:a16="http://schemas.microsoft.com/office/drawing/2014/main" val="1704545111"/>
                  </a:ext>
                </a:extLst>
              </a:tr>
              <a:tr h="282083">
                <a:tc>
                  <a:txBody>
                    <a:bodyPr/>
                    <a:lstStyle/>
                    <a:p>
                      <a:pPr algn="l" rtl="0" fontAlgn="base"/>
                      <a:r>
                        <a:rPr lang="en-US" sz="1400" b="1" i="0">
                          <a:effectLst/>
                        </a:rPr>
                        <a:t>All causality </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8E8E8"/>
                    </a:solidFill>
                  </a:tcPr>
                </a:tc>
                <a:tc>
                  <a:txBody>
                    <a:bodyPr/>
                    <a:lstStyle/>
                    <a:p>
                      <a:pPr algn="ctr" rtl="0" fontAlgn="base"/>
                      <a:endParaRPr lang="en-US" sz="1400" b="0" i="0">
                        <a:effectLst/>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8E8E8"/>
                    </a:solidFill>
                  </a:tcPr>
                </a:tc>
                <a:tc>
                  <a:txBody>
                    <a:bodyPr/>
                    <a:lstStyle/>
                    <a:p>
                      <a:pPr algn="ctr" rtl="0" fontAlgn="base"/>
                      <a:endParaRPr lang="en-US" sz="1400" b="0" i="0">
                        <a:effectLst/>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8E8E8"/>
                    </a:solidFill>
                  </a:tcPr>
                </a:tc>
                <a:extLst>
                  <a:ext uri="{0D108BD9-81ED-4DB2-BD59-A6C34878D82A}">
                    <a16:rowId xmlns:a16="http://schemas.microsoft.com/office/drawing/2014/main" val="3707716065"/>
                  </a:ext>
                </a:extLst>
              </a:tr>
              <a:tr h="282083">
                <a:tc>
                  <a:txBody>
                    <a:bodyPr/>
                    <a:lstStyle/>
                    <a:p>
                      <a:pPr indent="118800" algn="l" rtl="0" fontAlgn="base"/>
                      <a:r>
                        <a:rPr lang="en-US" sz="1400" b="0" i="0">
                          <a:effectLst/>
                          <a:latin typeface="Arial" panose="020B0604020202020204" pitchFamily="34" charset="0"/>
                        </a:rPr>
                        <a:t>TEAE</a:t>
                      </a:r>
                      <a:endParaRPr lang="en-US" sz="1400" b="0" i="0">
                        <a:effectLst/>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r>
                        <a:rPr lang="en-US" sz="1400" b="0" i="0">
                          <a:effectLst/>
                        </a:rPr>
                        <a:t>230 (99.6)</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r>
                        <a:rPr lang="en-US" sz="1400" b="0" i="0">
                          <a:effectLst/>
                        </a:rPr>
                        <a:t>223 (97.8)</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788376457"/>
                  </a:ext>
                </a:extLst>
              </a:tr>
              <a:tr h="282083">
                <a:tc>
                  <a:txBody>
                    <a:bodyPr/>
                    <a:lstStyle/>
                    <a:p>
                      <a:pPr indent="118800" algn="l" rtl="0" fontAlgn="base"/>
                      <a:r>
                        <a:rPr lang="en-US" sz="1400" b="0" i="0">
                          <a:effectLst/>
                        </a:rPr>
                        <a:t>Grade 3 or 4 TEAE</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171 (74.0)</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139 (61.0)</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791955979"/>
                  </a:ext>
                </a:extLst>
              </a:tr>
              <a:tr h="282083">
                <a:tc>
                  <a:txBody>
                    <a:bodyPr/>
                    <a:lstStyle/>
                    <a:p>
                      <a:pPr indent="118800" algn="l" rtl="0" fontAlgn="base"/>
                      <a:r>
                        <a:rPr lang="en-US" sz="1400" b="0" i="0">
                          <a:effectLst/>
                        </a:rPr>
                        <a:t>Grade 5 TEAE</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10 (4.3)</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10 (4.4)</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014047556"/>
                  </a:ext>
                </a:extLst>
              </a:tr>
              <a:tr h="282083">
                <a:tc>
                  <a:txBody>
                    <a:bodyPr/>
                    <a:lstStyle/>
                    <a:p>
                      <a:pPr indent="118800" algn="l" rtl="0" fontAlgn="base"/>
                      <a:r>
                        <a:rPr lang="en-US" sz="1400" b="0" i="0">
                          <a:effectLst/>
                        </a:rPr>
                        <a:t>Serious TEAE</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87 (37.7)</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79 (34.6)</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014687714"/>
                  </a:ext>
                </a:extLst>
              </a:tr>
              <a:tr h="282083">
                <a:tc>
                  <a:txBody>
                    <a:bodyPr/>
                    <a:lstStyle/>
                    <a:p>
                      <a:pPr indent="118800" algn="l" rtl="0" fontAlgn="base"/>
                      <a:r>
                        <a:rPr lang="en-US" sz="1400" b="0" i="0">
                          <a:effectLst/>
                        </a:rPr>
                        <a:t>TEAE leading to permanent discontinuation of any study treatment</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48 (20.8)</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34 (14.9)</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353430763"/>
                  </a:ext>
                </a:extLst>
              </a:tr>
              <a:tr h="282083">
                <a:tc>
                  <a:txBody>
                    <a:bodyPr/>
                    <a:lstStyle/>
                    <a:p>
                      <a:pPr indent="118800" algn="l" rtl="0" fontAlgn="base"/>
                      <a:r>
                        <a:rPr lang="en-US" sz="1400" b="0" i="0">
                          <a:effectLst/>
                        </a:rPr>
                        <a:t>TEAE leading to dose reduction of any study treatment</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141 (61.0)</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109 (47.8)</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385805101"/>
                  </a:ext>
                </a:extLst>
              </a:tr>
              <a:tr h="282083">
                <a:tc>
                  <a:txBody>
                    <a:bodyPr/>
                    <a:lstStyle/>
                    <a:p>
                      <a:pPr indent="118800" algn="l" rtl="0" fontAlgn="base"/>
                      <a:r>
                        <a:rPr lang="en-US" sz="1400" b="0" i="0">
                          <a:effectLst/>
                        </a:rPr>
                        <a:t>TEAE leading to dose interruption of any study treatment</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196 (84.8)</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146 (64.0)</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92820888"/>
                  </a:ext>
                </a:extLst>
              </a:tr>
              <a:tr h="282083">
                <a:tc>
                  <a:txBody>
                    <a:bodyPr/>
                    <a:lstStyle/>
                    <a:p>
                      <a:pPr algn="l" rtl="0" fontAlgn="base"/>
                      <a:r>
                        <a:rPr lang="en-US" sz="1400" b="1" i="0">
                          <a:effectLst/>
                        </a:rPr>
                        <a:t>Treatment-related </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E8E8E8"/>
                    </a:solidFill>
                  </a:tcPr>
                </a:tc>
                <a:tc>
                  <a:txBody>
                    <a:bodyPr/>
                    <a:lstStyle/>
                    <a:p>
                      <a:pPr algn="ctr" rtl="0" fontAlgn="base"/>
                      <a:endParaRPr lang="en-US" sz="1400" b="0" i="0">
                        <a:effectLst/>
                        <a:latin typeface="Arial" panose="020B0604020202020204" pitchFamily="34" charset="0"/>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E8E8E8"/>
                    </a:solidFill>
                  </a:tcPr>
                </a:tc>
                <a:tc>
                  <a:txBody>
                    <a:bodyPr/>
                    <a:lstStyle/>
                    <a:p>
                      <a:pPr algn="ctr" rtl="0" fontAlgn="base"/>
                      <a:endParaRPr lang="en-US" sz="1400" b="0" i="0">
                        <a:effectLst/>
                        <a:latin typeface="Arial" panose="020B0604020202020204" pitchFamily="34" charset="0"/>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E8E8E8"/>
                    </a:solidFill>
                  </a:tcPr>
                </a:tc>
                <a:extLst>
                  <a:ext uri="{0D108BD9-81ED-4DB2-BD59-A6C34878D82A}">
                    <a16:rowId xmlns:a16="http://schemas.microsoft.com/office/drawing/2014/main" val="250579135"/>
                  </a:ext>
                </a:extLst>
              </a:tr>
              <a:tr h="282083">
                <a:tc>
                  <a:txBody>
                    <a:bodyPr/>
                    <a:lstStyle/>
                    <a:p>
                      <a:pPr marL="0" indent="117475" algn="l" rtl="0" fontAlgn="base"/>
                      <a:r>
                        <a:rPr lang="en-US" sz="1400" b="0" i="0">
                          <a:effectLst/>
                          <a:latin typeface="Arial" panose="020B0604020202020204" pitchFamily="34" charset="0"/>
                        </a:rPr>
                        <a:t>AE related to any drug</a:t>
                      </a:r>
                      <a:endParaRPr lang="en-US" sz="1400" b="0" i="0">
                        <a:effectLst/>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r>
                        <a:rPr lang="en-US" sz="1400" b="0" i="0" kern="1200">
                          <a:solidFill>
                            <a:schemeClr val="tx1"/>
                          </a:solidFill>
                          <a:effectLst/>
                          <a:latin typeface="Arial" panose="020B0604020202020204" pitchFamily="34" charset="0"/>
                          <a:ea typeface="+mn-ea"/>
                          <a:cs typeface="+mn-cs"/>
                        </a:rPr>
                        <a:t>2</a:t>
                      </a:r>
                      <a:r>
                        <a:rPr lang="en-US" sz="1400" b="0" i="0">
                          <a:effectLst/>
                          <a:latin typeface="Arial" panose="020B0604020202020204" pitchFamily="34" charset="0"/>
                        </a:rPr>
                        <a:t>28 (98.7)</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212 (93.0)</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609596553"/>
                  </a:ext>
                </a:extLst>
              </a:tr>
              <a:tr h="282083">
                <a:tc>
                  <a:txBody>
                    <a:bodyPr/>
                    <a:lstStyle/>
                    <a:p>
                      <a:pPr marL="0" marR="0" lvl="0" indent="117475" algn="l" defTabSz="914400" rtl="0" eaLnBrk="1" fontAlgn="base" latinLnBrk="0" hangingPunct="1">
                        <a:lnSpc>
                          <a:spcPct val="100000"/>
                        </a:lnSpc>
                        <a:spcBef>
                          <a:spcPts val="0"/>
                        </a:spcBef>
                        <a:spcAft>
                          <a:spcPts val="0"/>
                        </a:spcAft>
                        <a:buClrTx/>
                        <a:buSzTx/>
                        <a:buFontTx/>
                        <a:buNone/>
                        <a:tabLst/>
                        <a:defRPr/>
                      </a:pPr>
                      <a:r>
                        <a:rPr lang="en-US" sz="1400" b="0" i="0">
                          <a:effectLst/>
                          <a:latin typeface="Arial" panose="020B0604020202020204" pitchFamily="34" charset="0"/>
                        </a:rPr>
                        <a:t>Grade 3 or 4 TRAE</a:t>
                      </a:r>
                      <a:endParaRPr lang="en-US" sz="1400" b="0" i="0">
                        <a:effectLst/>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161 (69.7)</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123 (53.9)</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4035553400"/>
                  </a:ext>
                </a:extLst>
              </a:tr>
              <a:tr h="282083">
                <a:tc>
                  <a:txBody>
                    <a:bodyPr/>
                    <a:lstStyle/>
                    <a:p>
                      <a:pPr marL="0" marR="0" lvl="0" indent="117475" algn="l" defTabSz="914400" rtl="0" eaLnBrk="1" fontAlgn="base" latinLnBrk="0" hangingPunct="1">
                        <a:lnSpc>
                          <a:spcPct val="100000"/>
                        </a:lnSpc>
                        <a:spcBef>
                          <a:spcPts val="0"/>
                        </a:spcBef>
                        <a:spcAft>
                          <a:spcPts val="0"/>
                        </a:spcAft>
                        <a:buClrTx/>
                        <a:buSzTx/>
                        <a:buFontTx/>
                        <a:buNone/>
                        <a:tabLst/>
                        <a:defRPr/>
                      </a:pPr>
                      <a:r>
                        <a:rPr lang="en-US" sz="1400" b="0" i="0">
                          <a:effectLst/>
                          <a:latin typeface="Arial" panose="020B0604020202020204" pitchFamily="34" charset="0"/>
                        </a:rPr>
                        <a:t>Grade 5 TRAE</a:t>
                      </a:r>
                      <a:endParaRPr lang="en-US" sz="1400" b="0" i="0">
                        <a:effectLst/>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0</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1 (0.4)</a:t>
                      </a:r>
                      <a:r>
                        <a:rPr lang="en-US" sz="1400" b="0" i="0" baseline="30000">
                          <a:effectLst/>
                          <a:latin typeface="Arial" panose="020B0604020202020204" pitchFamily="34" charset="0"/>
                        </a:rPr>
                        <a:t>a</a:t>
                      </a:r>
                      <a:endParaRPr lang="en-US" sz="1400" b="0" i="0">
                        <a:effectLst/>
                        <a:latin typeface="Arial" panose="020B0604020202020204" pitchFamily="34" charset="0"/>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223039491"/>
                  </a:ext>
                </a:extLst>
              </a:tr>
              <a:tr h="282083">
                <a:tc>
                  <a:txBody>
                    <a:bodyPr/>
                    <a:lstStyle/>
                    <a:p>
                      <a:pPr marL="0" marR="0" lvl="0" indent="117475" algn="l" defTabSz="914400" rtl="0" eaLnBrk="1" fontAlgn="base" latinLnBrk="0" hangingPunct="1">
                        <a:lnSpc>
                          <a:spcPct val="100000"/>
                        </a:lnSpc>
                        <a:spcBef>
                          <a:spcPts val="0"/>
                        </a:spcBef>
                        <a:spcAft>
                          <a:spcPts val="0"/>
                        </a:spcAft>
                        <a:buClrTx/>
                        <a:buSzTx/>
                        <a:buFontTx/>
                        <a:buNone/>
                        <a:tabLst/>
                        <a:defRPr/>
                      </a:pPr>
                      <a:r>
                        <a:rPr lang="en-US" sz="1400" b="0" i="0">
                          <a:effectLst/>
                          <a:latin typeface="Arial" panose="020B0604020202020204" pitchFamily="34" charset="0"/>
                        </a:rPr>
                        <a:t>Serious AE related to any drug</a:t>
                      </a:r>
                      <a:endParaRPr lang="en-US" sz="1400" b="0" i="0">
                        <a:effectLst/>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42 (18.2)</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44 (19.3)</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1287279"/>
                  </a:ext>
                </a:extLst>
              </a:tr>
            </a:tbl>
          </a:graphicData>
        </a:graphic>
      </p:graphicFrame>
      <p:sp>
        <p:nvSpPr>
          <p:cNvPr id="6" name="TextBox 5">
            <a:extLst>
              <a:ext uri="{FF2B5EF4-FFF2-40B4-BE49-F238E27FC236}">
                <a16:creationId xmlns:a16="http://schemas.microsoft.com/office/drawing/2014/main" id="{E6B97AB0-EDC5-8372-400A-5D4C13F4085B}"/>
              </a:ext>
            </a:extLst>
          </p:cNvPr>
          <p:cNvSpPr txBox="1"/>
          <p:nvPr/>
        </p:nvSpPr>
        <p:spPr>
          <a:xfrm>
            <a:off x="640080" y="5698136"/>
            <a:ext cx="11317970" cy="549569"/>
          </a:xfrm>
          <a:prstGeom prst="rect">
            <a:avLst/>
          </a:prstGeom>
          <a:noFill/>
        </p:spPr>
        <p:txBody>
          <a:bodyPr wrap="square" lIns="0" tIns="0" rIns="0" bIns="0" anchor="b">
            <a:noAutofit/>
          </a:bodyPr>
          <a:lstStyle/>
          <a:p>
            <a:r>
              <a:rPr lang="en-US" sz="1000" b="1">
                <a:latin typeface="Arial" panose="020B0604020202020204" pitchFamily="34" charset="0"/>
                <a:cs typeface="Arial" panose="020B0604020202020204" pitchFamily="34" charset="0"/>
              </a:rPr>
              <a:t>Data cutoff</a:t>
            </a:r>
            <a:r>
              <a:rPr lang="en-US" sz="1000" b="1">
                <a:effectLst/>
                <a:latin typeface="Arial" panose="020B0604020202020204" pitchFamily="34" charset="0"/>
                <a:cs typeface="Arial" panose="020B0604020202020204" pitchFamily="34" charset="0"/>
              </a:rPr>
              <a:t>: December 22, 2023.</a:t>
            </a:r>
          </a:p>
          <a:p>
            <a:r>
              <a:rPr lang="en-US" sz="1000" b="1" baseline="30000" err="1">
                <a:latin typeface="Arial" panose="020B0604020202020204" pitchFamily="34" charset="0"/>
                <a:cs typeface="Arial" panose="020B0604020202020204" pitchFamily="34" charset="0"/>
              </a:rPr>
              <a:t>a</a:t>
            </a:r>
            <a:r>
              <a:rPr lang="en-US" sz="1000" b="1" err="1">
                <a:latin typeface="Arial" panose="020B0604020202020204" pitchFamily="34" charset="0"/>
                <a:cs typeface="Arial" panose="020B0604020202020204" pitchFamily="34" charset="0"/>
              </a:rPr>
              <a:t>Sepsis</a:t>
            </a:r>
            <a:r>
              <a:rPr lang="en-US" sz="1000" b="1">
                <a:latin typeface="Arial" panose="020B0604020202020204" pitchFamily="34" charset="0"/>
                <a:cs typeface="Arial" panose="020B0604020202020204" pitchFamily="34" charset="0"/>
              </a:rPr>
              <a:t> (preferred term). </a:t>
            </a:r>
          </a:p>
          <a:p>
            <a:r>
              <a:rPr lang="en-US" sz="800">
                <a:effectLst/>
                <a:latin typeface="Arial" panose="020B0604020202020204" pitchFamily="34" charset="0"/>
                <a:cs typeface="Arial" panose="020B0604020202020204" pitchFamily="34" charset="0"/>
              </a:rPr>
              <a:t>AE, adverse event; </a:t>
            </a:r>
            <a:r>
              <a:rPr lang="en-US" sz="800">
                <a:latin typeface="Arial" panose="020B0604020202020204" pitchFamily="34" charset="0"/>
                <a:cs typeface="Arial" panose="020B0604020202020204" pitchFamily="34" charset="0"/>
              </a:rPr>
              <a:t>EC, encorafenib plus cetuximab; </a:t>
            </a:r>
            <a:r>
              <a:rPr lang="en-US" sz="800" spc="-20">
                <a:effectLst/>
                <a:latin typeface="Arial" panose="020B0604020202020204" pitchFamily="34" charset="0"/>
                <a:cs typeface="Arial" panose="020B0604020202020204" pitchFamily="34" charset="0"/>
              </a:rPr>
              <a:t>m</a:t>
            </a:r>
            <a:r>
              <a:rPr lang="en-US" sz="800">
                <a:effectLst/>
                <a:latin typeface="Arial" panose="020B0604020202020204" pitchFamily="34" charset="0"/>
                <a:cs typeface="Arial" panose="020B0604020202020204" pitchFamily="34" charset="0"/>
              </a:rPr>
              <a:t>FOLFOX6, modified fluorouracil/leucovorin/oxaliplatin; SOC, standard of care; TEAE, treatment-emergent adverse event; TRAE, treatment-related adverse event.</a:t>
            </a:r>
            <a:endParaRPr lang="en-GB"/>
          </a:p>
        </p:txBody>
      </p:sp>
      <p:sp>
        <p:nvSpPr>
          <p:cNvPr id="4" name="Title 1">
            <a:extLst>
              <a:ext uri="{FF2B5EF4-FFF2-40B4-BE49-F238E27FC236}">
                <a16:creationId xmlns:a16="http://schemas.microsoft.com/office/drawing/2014/main" id="{EF17CF14-4DB5-B7C3-104B-A9863107DA7A}"/>
              </a:ext>
            </a:extLst>
          </p:cNvPr>
          <p:cNvSpPr txBox="1">
            <a:spLocks/>
          </p:cNvSpPr>
          <p:nvPr/>
        </p:nvSpPr>
        <p:spPr>
          <a:xfrm>
            <a:off x="640080" y="365124"/>
            <a:ext cx="11551920" cy="8451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rgbClr val="002557"/>
                </a:solidFill>
                <a:latin typeface="Arial" panose="020B0604020202020204" pitchFamily="34" charset="0"/>
                <a:ea typeface="+mj-ea"/>
                <a:cs typeface="Arial" panose="020B0604020202020204" pitchFamily="34" charset="0"/>
              </a:defRPr>
            </a:lvl1pPr>
          </a:lstStyle>
          <a:p>
            <a:r>
              <a:rPr lang="en-US" sz="3200"/>
              <a:t>Safety Summary</a:t>
            </a:r>
          </a:p>
        </p:txBody>
      </p:sp>
    </p:spTree>
    <p:extLst>
      <p:ext uri="{BB962C8B-B14F-4D97-AF65-F5344CB8AC3E}">
        <p14:creationId xmlns:p14="http://schemas.microsoft.com/office/powerpoint/2010/main" val="11885913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82C6BB9-84CC-3114-AD56-F053AE7F4218}"/>
              </a:ext>
            </a:extLst>
          </p:cNvPr>
          <p:cNvSpPr>
            <a:spLocks noGrp="1"/>
          </p:cNvSpPr>
          <p:nvPr>
            <p:ph type="sldNum" sz="quarter" idx="12"/>
          </p:nvPr>
        </p:nvSpPr>
        <p:spPr/>
        <p:txBody>
          <a:bodyPr/>
          <a:lstStyle/>
          <a:p>
            <a:fld id="{BE33F7A0-71F0-446B-9DE8-6D75BE64EE0F}" type="slidenum">
              <a:rPr lang="en-US" smtClean="0">
                <a:solidFill>
                  <a:srgbClr val="002557"/>
                </a:solidFill>
              </a:rPr>
              <a:pPr/>
              <a:t>13</a:t>
            </a:fld>
            <a:endParaRPr lang="en-US">
              <a:solidFill>
                <a:srgbClr val="002557"/>
              </a:solidFill>
            </a:endParaRPr>
          </a:p>
        </p:txBody>
      </p:sp>
      <p:sp>
        <p:nvSpPr>
          <p:cNvPr id="6" name="TextBox 5">
            <a:extLst>
              <a:ext uri="{FF2B5EF4-FFF2-40B4-BE49-F238E27FC236}">
                <a16:creationId xmlns:a16="http://schemas.microsoft.com/office/drawing/2014/main" id="{E6B97AB0-EDC5-8372-400A-5D4C13F4085B}"/>
              </a:ext>
            </a:extLst>
          </p:cNvPr>
          <p:cNvSpPr txBox="1"/>
          <p:nvPr/>
        </p:nvSpPr>
        <p:spPr>
          <a:xfrm>
            <a:off x="640080" y="5698136"/>
            <a:ext cx="11317970" cy="549569"/>
          </a:xfrm>
          <a:prstGeom prst="rect">
            <a:avLst/>
          </a:prstGeom>
          <a:noFill/>
        </p:spPr>
        <p:txBody>
          <a:bodyPr wrap="square" lIns="0" tIns="0" rIns="0" bIns="0" anchor="b">
            <a:noAutofit/>
          </a:bodyPr>
          <a:lstStyle/>
          <a:p>
            <a:r>
              <a:rPr lang="en-US" sz="1000" b="1">
                <a:latin typeface="Arial" panose="020B0604020202020204" pitchFamily="34" charset="0"/>
                <a:cs typeface="Arial" panose="020B0604020202020204" pitchFamily="34" charset="0"/>
              </a:rPr>
              <a:t>Data cutoff</a:t>
            </a:r>
            <a:r>
              <a:rPr lang="en-US" sz="1000" b="1">
                <a:effectLst/>
                <a:latin typeface="Arial" panose="020B0604020202020204" pitchFamily="34" charset="0"/>
                <a:cs typeface="Arial" panose="020B0604020202020204" pitchFamily="34" charset="0"/>
              </a:rPr>
              <a:t>: December 22, 2023.</a:t>
            </a:r>
          </a:p>
          <a:p>
            <a:r>
              <a:rPr lang="en-US" sz="1000" b="1" baseline="30000" err="1">
                <a:latin typeface="Arial" panose="020B0604020202020204" pitchFamily="34" charset="0"/>
                <a:cs typeface="Arial" panose="020B0604020202020204" pitchFamily="34" charset="0"/>
              </a:rPr>
              <a:t>a</a:t>
            </a:r>
            <a:r>
              <a:rPr lang="en-US" sz="1000" b="1" err="1">
                <a:latin typeface="Arial" panose="020B0604020202020204" pitchFamily="34" charset="0"/>
                <a:cs typeface="Arial" panose="020B0604020202020204" pitchFamily="34" charset="0"/>
              </a:rPr>
              <a:t>Frequency</a:t>
            </a:r>
            <a:r>
              <a:rPr lang="en-US" sz="1000" b="1">
                <a:latin typeface="Arial" panose="020B0604020202020204" pitchFamily="34" charset="0"/>
                <a:cs typeface="Arial" panose="020B0604020202020204" pitchFamily="34" charset="0"/>
              </a:rPr>
              <a:t> is based on the EC + mFOLFOX6 arm. </a:t>
            </a:r>
          </a:p>
          <a:p>
            <a:r>
              <a:rPr lang="en-US" sz="800">
                <a:latin typeface="Arial" panose="020B0604020202020204" pitchFamily="34" charset="0"/>
                <a:cs typeface="Arial" panose="020B0604020202020204" pitchFamily="34" charset="0"/>
              </a:rPr>
              <a:t>EC, </a:t>
            </a:r>
            <a:r>
              <a:rPr lang="en-US" sz="800" err="1">
                <a:latin typeface="Arial" panose="020B0604020202020204" pitchFamily="34" charset="0"/>
                <a:cs typeface="Arial" panose="020B0604020202020204" pitchFamily="34" charset="0"/>
              </a:rPr>
              <a:t>encorafenib</a:t>
            </a:r>
            <a:r>
              <a:rPr lang="en-US" sz="800">
                <a:latin typeface="Arial" panose="020B0604020202020204" pitchFamily="34" charset="0"/>
                <a:cs typeface="Arial" panose="020B0604020202020204" pitchFamily="34" charset="0"/>
              </a:rPr>
              <a:t> plus cetuximab; </a:t>
            </a:r>
            <a:r>
              <a:rPr lang="en-US" sz="800" spc="-20">
                <a:effectLst/>
                <a:latin typeface="Arial" panose="020B0604020202020204" pitchFamily="34" charset="0"/>
                <a:cs typeface="Arial" panose="020B0604020202020204" pitchFamily="34" charset="0"/>
              </a:rPr>
              <a:t>m</a:t>
            </a:r>
            <a:r>
              <a:rPr lang="en-US" sz="800">
                <a:effectLst/>
                <a:latin typeface="Arial" panose="020B0604020202020204" pitchFamily="34" charset="0"/>
                <a:cs typeface="Arial" panose="020B0604020202020204" pitchFamily="34" charset="0"/>
              </a:rPr>
              <a:t>FOLFOX6, modified fluorouracil/leucovorin/oxaliplatin; SOC, standard of care; TEAE, treatment-emergent adverse event.</a:t>
            </a:r>
            <a:endParaRPr lang="en-GB"/>
          </a:p>
        </p:txBody>
      </p:sp>
      <p:graphicFrame>
        <p:nvGraphicFramePr>
          <p:cNvPr id="11" name="Chart 10">
            <a:extLst>
              <a:ext uri="{FF2B5EF4-FFF2-40B4-BE49-F238E27FC236}">
                <a16:creationId xmlns:a16="http://schemas.microsoft.com/office/drawing/2014/main" id="{D99C4E71-C619-9FE5-0EF5-063ED37AC412}"/>
              </a:ext>
            </a:extLst>
          </p:cNvPr>
          <p:cNvGraphicFramePr/>
          <p:nvPr>
            <p:extLst>
              <p:ext uri="{D42A27DB-BD31-4B8C-83A1-F6EECF244321}">
                <p14:modId xmlns:p14="http://schemas.microsoft.com/office/powerpoint/2010/main" val="2223318045"/>
              </p:ext>
            </p:extLst>
          </p:nvPr>
        </p:nvGraphicFramePr>
        <p:xfrm>
          <a:off x="2447804" y="1572928"/>
          <a:ext cx="7751618" cy="4234194"/>
        </p:xfrm>
        <a:graphic>
          <a:graphicData uri="http://schemas.openxmlformats.org/drawingml/2006/chart">
            <c:chart xmlns:c="http://schemas.openxmlformats.org/drawingml/2006/chart" xmlns:r="http://schemas.openxmlformats.org/officeDocument/2006/relationships" r:id="rId3"/>
          </a:graphicData>
        </a:graphic>
      </p:graphicFrame>
      <p:grpSp>
        <p:nvGrpSpPr>
          <p:cNvPr id="12" name="Group 11">
            <a:extLst>
              <a:ext uri="{FF2B5EF4-FFF2-40B4-BE49-F238E27FC236}">
                <a16:creationId xmlns:a16="http://schemas.microsoft.com/office/drawing/2014/main" id="{39723133-23F5-9B5C-BECB-4E695563A028}"/>
              </a:ext>
            </a:extLst>
          </p:cNvPr>
          <p:cNvGrpSpPr/>
          <p:nvPr/>
        </p:nvGrpSpPr>
        <p:grpSpPr>
          <a:xfrm>
            <a:off x="3604192" y="1324771"/>
            <a:ext cx="2366247" cy="299142"/>
            <a:chOff x="2232533" y="5395754"/>
            <a:chExt cx="2366247" cy="299142"/>
          </a:xfrm>
        </p:grpSpPr>
        <p:sp>
          <p:nvSpPr>
            <p:cNvPr id="13" name="Rectangle 12">
              <a:extLst>
                <a:ext uri="{FF2B5EF4-FFF2-40B4-BE49-F238E27FC236}">
                  <a16:creationId xmlns:a16="http://schemas.microsoft.com/office/drawing/2014/main" id="{AFE263EA-34A9-FBC2-008A-8189509046B0}"/>
                </a:ext>
              </a:extLst>
            </p:cNvPr>
            <p:cNvSpPr/>
            <p:nvPr/>
          </p:nvSpPr>
          <p:spPr>
            <a:xfrm>
              <a:off x="3424073" y="5461480"/>
              <a:ext cx="180000" cy="180000"/>
            </a:xfrm>
            <a:prstGeom prst="rect">
              <a:avLst/>
            </a:prstGeom>
            <a:solidFill>
              <a:srgbClr val="2F559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E60774FD-67A9-05B9-C5C9-853D589DA17B}"/>
                </a:ext>
              </a:extLst>
            </p:cNvPr>
            <p:cNvSpPr/>
            <p:nvPr/>
          </p:nvSpPr>
          <p:spPr>
            <a:xfrm>
              <a:off x="2232533" y="5458094"/>
              <a:ext cx="180000" cy="180000"/>
            </a:xfrm>
            <a:prstGeom prst="rect">
              <a:avLst/>
            </a:prstGeom>
            <a:solidFill>
              <a:srgbClr val="B4C7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a:extLst>
                <a:ext uri="{FF2B5EF4-FFF2-40B4-BE49-F238E27FC236}">
                  <a16:creationId xmlns:a16="http://schemas.microsoft.com/office/drawing/2014/main" id="{88685687-A838-9981-9F77-F54D71ABE72F}"/>
                </a:ext>
              </a:extLst>
            </p:cNvPr>
            <p:cNvSpPr txBox="1"/>
            <p:nvPr/>
          </p:nvSpPr>
          <p:spPr>
            <a:xfrm>
              <a:off x="3543479" y="5402508"/>
              <a:ext cx="1055301" cy="292388"/>
            </a:xfrm>
            <a:prstGeom prst="rect">
              <a:avLst/>
            </a:prstGeom>
            <a:noFill/>
          </p:spPr>
          <p:txBody>
            <a:bodyPr wrap="square" rtlCol="0">
              <a:spAutoFit/>
            </a:bodyPr>
            <a:lstStyle/>
            <a:p>
              <a:r>
                <a:rPr lang="en-US" sz="1300"/>
                <a:t>Grade ≥3</a:t>
              </a:r>
              <a:endParaRPr lang="en-GB" sz="1300"/>
            </a:p>
          </p:txBody>
        </p:sp>
        <p:sp>
          <p:nvSpPr>
            <p:cNvPr id="16" name="TextBox 15">
              <a:extLst>
                <a:ext uri="{FF2B5EF4-FFF2-40B4-BE49-F238E27FC236}">
                  <a16:creationId xmlns:a16="http://schemas.microsoft.com/office/drawing/2014/main" id="{864EABC6-3FEF-5C4B-AAB3-47C189B8BF4F}"/>
                </a:ext>
              </a:extLst>
            </p:cNvPr>
            <p:cNvSpPr txBox="1"/>
            <p:nvPr/>
          </p:nvSpPr>
          <p:spPr>
            <a:xfrm>
              <a:off x="2357494" y="5395754"/>
              <a:ext cx="1185985" cy="292388"/>
            </a:xfrm>
            <a:prstGeom prst="rect">
              <a:avLst/>
            </a:prstGeom>
            <a:noFill/>
          </p:spPr>
          <p:txBody>
            <a:bodyPr wrap="square" rtlCol="0">
              <a:spAutoFit/>
            </a:bodyPr>
            <a:lstStyle/>
            <a:p>
              <a:r>
                <a:rPr lang="en-US" sz="1300"/>
                <a:t>Grade 1/2</a:t>
              </a:r>
              <a:endParaRPr lang="en-GB" sz="1300"/>
            </a:p>
          </p:txBody>
        </p:sp>
      </p:grpSp>
      <p:grpSp>
        <p:nvGrpSpPr>
          <p:cNvPr id="17" name="Group 16">
            <a:extLst>
              <a:ext uri="{FF2B5EF4-FFF2-40B4-BE49-F238E27FC236}">
                <a16:creationId xmlns:a16="http://schemas.microsoft.com/office/drawing/2014/main" id="{6636C62C-112D-C04E-3E93-C9CB3D3750C5}"/>
              </a:ext>
            </a:extLst>
          </p:cNvPr>
          <p:cNvGrpSpPr/>
          <p:nvPr/>
        </p:nvGrpSpPr>
        <p:grpSpPr>
          <a:xfrm>
            <a:off x="7196732" y="1331525"/>
            <a:ext cx="2241286" cy="299142"/>
            <a:chOff x="10128644" y="2269786"/>
            <a:chExt cx="2241286" cy="299142"/>
          </a:xfrm>
        </p:grpSpPr>
        <p:sp>
          <p:nvSpPr>
            <p:cNvPr id="18" name="Rectangle 17">
              <a:extLst>
                <a:ext uri="{FF2B5EF4-FFF2-40B4-BE49-F238E27FC236}">
                  <a16:creationId xmlns:a16="http://schemas.microsoft.com/office/drawing/2014/main" id="{EF08C5F3-2D7C-AE89-9538-FB144AF43A28}"/>
                </a:ext>
              </a:extLst>
            </p:cNvPr>
            <p:cNvSpPr/>
            <p:nvPr/>
          </p:nvSpPr>
          <p:spPr>
            <a:xfrm>
              <a:off x="11320182" y="2335512"/>
              <a:ext cx="180000" cy="180000"/>
            </a:xfrm>
            <a:prstGeom prst="rect">
              <a:avLst/>
            </a:prstGeom>
            <a:solidFill>
              <a:srgbClr val="76717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a:extLst>
                <a:ext uri="{FF2B5EF4-FFF2-40B4-BE49-F238E27FC236}">
                  <a16:creationId xmlns:a16="http://schemas.microsoft.com/office/drawing/2014/main" id="{4DC37265-3CAD-B956-8F6B-F30E53F101B7}"/>
                </a:ext>
              </a:extLst>
            </p:cNvPr>
            <p:cNvSpPr/>
            <p:nvPr/>
          </p:nvSpPr>
          <p:spPr>
            <a:xfrm>
              <a:off x="10128644" y="2332126"/>
              <a:ext cx="180000" cy="180000"/>
            </a:xfrm>
            <a:prstGeom prst="rect">
              <a:avLst/>
            </a:prstGeom>
            <a:solidFill>
              <a:srgbClr val="C2C2C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a:extLst>
                <a:ext uri="{FF2B5EF4-FFF2-40B4-BE49-F238E27FC236}">
                  <a16:creationId xmlns:a16="http://schemas.microsoft.com/office/drawing/2014/main" id="{A925F161-0B01-3B91-71E2-3F7B2DC497E6}"/>
                </a:ext>
              </a:extLst>
            </p:cNvPr>
            <p:cNvSpPr txBox="1"/>
            <p:nvPr/>
          </p:nvSpPr>
          <p:spPr>
            <a:xfrm>
              <a:off x="11439590" y="2276540"/>
              <a:ext cx="930340" cy="292388"/>
            </a:xfrm>
            <a:prstGeom prst="rect">
              <a:avLst/>
            </a:prstGeom>
            <a:noFill/>
          </p:spPr>
          <p:txBody>
            <a:bodyPr wrap="square" rtlCol="0">
              <a:spAutoFit/>
            </a:bodyPr>
            <a:lstStyle/>
            <a:p>
              <a:r>
                <a:rPr lang="en-US" sz="1300"/>
                <a:t>Grade ≥3</a:t>
              </a:r>
              <a:endParaRPr lang="en-GB" sz="1300"/>
            </a:p>
          </p:txBody>
        </p:sp>
        <p:sp>
          <p:nvSpPr>
            <p:cNvPr id="21" name="TextBox 20">
              <a:extLst>
                <a:ext uri="{FF2B5EF4-FFF2-40B4-BE49-F238E27FC236}">
                  <a16:creationId xmlns:a16="http://schemas.microsoft.com/office/drawing/2014/main" id="{4BC641AF-9841-04D7-2246-EACDF0D5BE84}"/>
                </a:ext>
              </a:extLst>
            </p:cNvPr>
            <p:cNvSpPr txBox="1"/>
            <p:nvPr/>
          </p:nvSpPr>
          <p:spPr>
            <a:xfrm>
              <a:off x="10253605" y="2269786"/>
              <a:ext cx="1185985" cy="292388"/>
            </a:xfrm>
            <a:prstGeom prst="rect">
              <a:avLst/>
            </a:prstGeom>
            <a:noFill/>
          </p:spPr>
          <p:txBody>
            <a:bodyPr wrap="square" rtlCol="0">
              <a:spAutoFit/>
            </a:bodyPr>
            <a:lstStyle/>
            <a:p>
              <a:r>
                <a:rPr lang="en-US" sz="1300"/>
                <a:t>Grade 1/2</a:t>
              </a:r>
              <a:endParaRPr lang="en-GB" sz="1300"/>
            </a:p>
          </p:txBody>
        </p:sp>
      </p:grpSp>
      <p:sp>
        <p:nvSpPr>
          <p:cNvPr id="22" name="TextBox 21">
            <a:extLst>
              <a:ext uri="{FF2B5EF4-FFF2-40B4-BE49-F238E27FC236}">
                <a16:creationId xmlns:a16="http://schemas.microsoft.com/office/drawing/2014/main" id="{638C4E16-2894-87C8-092C-8DDC09824E45}"/>
              </a:ext>
            </a:extLst>
          </p:cNvPr>
          <p:cNvSpPr txBox="1"/>
          <p:nvPr/>
        </p:nvSpPr>
        <p:spPr>
          <a:xfrm>
            <a:off x="3604192" y="1079784"/>
            <a:ext cx="2113285" cy="307777"/>
          </a:xfrm>
          <a:prstGeom prst="rect">
            <a:avLst/>
          </a:prstGeom>
          <a:noFill/>
        </p:spPr>
        <p:txBody>
          <a:bodyPr wrap="square" rtlCol="0">
            <a:spAutoFit/>
          </a:bodyPr>
          <a:lstStyle/>
          <a:p>
            <a:pPr algn="ctr"/>
            <a:r>
              <a:rPr lang="en-US" sz="1400" b="1">
                <a:latin typeface="Arial" panose="020B0604020202020204" pitchFamily="34" charset="0"/>
                <a:cs typeface="Arial" panose="020B0604020202020204" pitchFamily="34" charset="0"/>
              </a:rPr>
              <a:t>EC + mFOLFOX6</a:t>
            </a:r>
            <a:endParaRPr lang="en-GB" sz="1300"/>
          </a:p>
        </p:txBody>
      </p:sp>
      <p:sp>
        <p:nvSpPr>
          <p:cNvPr id="23" name="TextBox 22">
            <a:extLst>
              <a:ext uri="{FF2B5EF4-FFF2-40B4-BE49-F238E27FC236}">
                <a16:creationId xmlns:a16="http://schemas.microsoft.com/office/drawing/2014/main" id="{E6696CD8-11DA-4CCE-156F-476B237B5B27}"/>
              </a:ext>
            </a:extLst>
          </p:cNvPr>
          <p:cNvSpPr txBox="1"/>
          <p:nvPr/>
        </p:nvSpPr>
        <p:spPr>
          <a:xfrm>
            <a:off x="7196733" y="1097620"/>
            <a:ext cx="2113284" cy="307777"/>
          </a:xfrm>
          <a:prstGeom prst="rect">
            <a:avLst/>
          </a:prstGeom>
          <a:noFill/>
        </p:spPr>
        <p:txBody>
          <a:bodyPr wrap="square" rtlCol="0">
            <a:spAutoFit/>
          </a:bodyPr>
          <a:lstStyle/>
          <a:p>
            <a:pPr algn="ctr"/>
            <a:r>
              <a:rPr lang="en-US" sz="1400" b="1">
                <a:latin typeface="Arial" panose="020B0604020202020204" pitchFamily="34" charset="0"/>
                <a:cs typeface="Arial" panose="020B0604020202020204" pitchFamily="34" charset="0"/>
              </a:rPr>
              <a:t>SOC</a:t>
            </a:r>
            <a:endParaRPr lang="en-GB" sz="1400" b="1">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FABB3291-2F7F-215D-1838-A1A2EFA9DF59}"/>
              </a:ext>
            </a:extLst>
          </p:cNvPr>
          <p:cNvSpPr txBox="1"/>
          <p:nvPr/>
        </p:nvSpPr>
        <p:spPr>
          <a:xfrm>
            <a:off x="4073622" y="5668622"/>
            <a:ext cx="4499982" cy="276999"/>
          </a:xfrm>
          <a:prstGeom prst="rect">
            <a:avLst/>
          </a:prstGeom>
          <a:noFill/>
        </p:spPr>
        <p:txBody>
          <a:bodyPr wrap="square" rtlCol="0">
            <a:spAutoFit/>
          </a:bodyPr>
          <a:lstStyle/>
          <a:p>
            <a:pPr algn="ctr"/>
            <a:r>
              <a:rPr lang="en-US" sz="1200" b="1">
                <a:latin typeface="Arial" panose="020B0604020202020204" pitchFamily="34" charset="0"/>
                <a:cs typeface="Arial" panose="020B0604020202020204" pitchFamily="34" charset="0"/>
              </a:rPr>
              <a:t>Percentage of patients</a:t>
            </a:r>
            <a:endParaRPr lang="en-GB" sz="1200" b="1">
              <a:latin typeface="Arial" panose="020B0604020202020204" pitchFamily="34" charset="0"/>
              <a:cs typeface="Arial" panose="020B0604020202020204" pitchFamily="34" charset="0"/>
            </a:endParaRPr>
          </a:p>
        </p:txBody>
      </p:sp>
      <p:graphicFrame>
        <p:nvGraphicFramePr>
          <p:cNvPr id="25" name="Table 24">
            <a:extLst>
              <a:ext uri="{FF2B5EF4-FFF2-40B4-BE49-F238E27FC236}">
                <a16:creationId xmlns:a16="http://schemas.microsoft.com/office/drawing/2014/main" id="{27A6ADA0-9CD2-0BFD-3687-6AD266C8C55C}"/>
              </a:ext>
            </a:extLst>
          </p:cNvPr>
          <p:cNvGraphicFramePr>
            <a:graphicFrameLocks noGrp="1"/>
          </p:cNvGraphicFramePr>
          <p:nvPr>
            <p:extLst>
              <p:ext uri="{D42A27DB-BD31-4B8C-83A1-F6EECF244321}">
                <p14:modId xmlns:p14="http://schemas.microsoft.com/office/powerpoint/2010/main" val="2310617985"/>
              </p:ext>
            </p:extLst>
          </p:nvPr>
        </p:nvGraphicFramePr>
        <p:xfrm>
          <a:off x="128537" y="1439949"/>
          <a:ext cx="2420263" cy="4055979"/>
        </p:xfrm>
        <a:graphic>
          <a:graphicData uri="http://schemas.openxmlformats.org/drawingml/2006/table">
            <a:tbl>
              <a:tblPr>
                <a:tableStyleId>{5C22544A-7EE6-4342-B048-85BDC9FD1C3A}</a:tableStyleId>
              </a:tblPr>
              <a:tblGrid>
                <a:gridCol w="2420263">
                  <a:extLst>
                    <a:ext uri="{9D8B030D-6E8A-4147-A177-3AD203B41FA5}">
                      <a16:colId xmlns:a16="http://schemas.microsoft.com/office/drawing/2014/main" val="2127109599"/>
                    </a:ext>
                  </a:extLst>
                </a:gridCol>
              </a:tblGrid>
              <a:tr h="238587">
                <a:tc>
                  <a:txBody>
                    <a:bodyPr/>
                    <a:lstStyle/>
                    <a:p>
                      <a:pPr algn="r" fontAlgn="b"/>
                      <a:endParaRPr lang="en-GB" sz="1200" u="none" strike="noStrike" kern="1200">
                        <a:solidFill>
                          <a:schemeClr val="dk1"/>
                        </a:solidFill>
                        <a:effectLst/>
                        <a:latin typeface="+mn-lt"/>
                        <a:ea typeface="+mn-ea"/>
                        <a:cs typeface="+mn-cs"/>
                      </a:endParaRPr>
                    </a:p>
                  </a:txBody>
                  <a:tcPr marL="8250" marR="8250" marT="82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151998850"/>
                  </a:ext>
                </a:extLst>
              </a:tr>
              <a:tr h="238587">
                <a:tc>
                  <a:txBody>
                    <a:bodyPr/>
                    <a:lstStyle/>
                    <a:p>
                      <a:pPr algn="r" fontAlgn="b"/>
                      <a:r>
                        <a:rPr lang="en-GB" sz="1200" u="none" strike="noStrike">
                          <a:effectLst/>
                        </a:rPr>
                        <a:t>Nausea</a:t>
                      </a:r>
                      <a:endParaRPr lang="en-GB" sz="1200" b="0" i="0" u="none" strike="noStrike">
                        <a:solidFill>
                          <a:srgbClr val="000000"/>
                        </a:solidFill>
                        <a:effectLst/>
                        <a:latin typeface="Aptos Narrow" panose="020B0004020202020204" pitchFamily="34" charset="0"/>
                      </a:endParaRPr>
                    </a:p>
                  </a:txBody>
                  <a:tcPr marL="8250" marR="8250" marT="82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494397603"/>
                  </a:ext>
                </a:extLst>
              </a:tr>
              <a:tr h="238587">
                <a:tc>
                  <a:txBody>
                    <a:bodyPr/>
                    <a:lstStyle/>
                    <a:p>
                      <a:pPr algn="r" fontAlgn="b"/>
                      <a:r>
                        <a:rPr lang="en-GB" sz="1200" u="none" strike="noStrike" err="1">
                          <a:effectLst/>
                        </a:rPr>
                        <a:t>Anemia</a:t>
                      </a:r>
                      <a:endParaRPr lang="en-GB" sz="1200" b="0" i="0" u="none" strike="noStrike">
                        <a:solidFill>
                          <a:srgbClr val="000000"/>
                        </a:solidFill>
                        <a:effectLst/>
                        <a:latin typeface="Aptos Narrow" panose="020B0004020202020204" pitchFamily="34" charset="0"/>
                      </a:endParaRPr>
                    </a:p>
                  </a:txBody>
                  <a:tcPr marL="8250" marR="8250" marT="82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394315620"/>
                  </a:ext>
                </a:extLst>
              </a:tr>
              <a:tr h="238587">
                <a:tc>
                  <a:txBody>
                    <a:bodyPr/>
                    <a:lstStyle/>
                    <a:p>
                      <a:pPr algn="r" fontAlgn="b"/>
                      <a:r>
                        <a:rPr lang="en-GB" sz="1200" u="none" strike="noStrike" err="1">
                          <a:effectLst/>
                        </a:rPr>
                        <a:t>Diarrhea</a:t>
                      </a:r>
                      <a:endParaRPr lang="en-GB" sz="1200" b="0" i="0" u="none" strike="noStrike">
                        <a:solidFill>
                          <a:srgbClr val="000000"/>
                        </a:solidFill>
                        <a:effectLst/>
                        <a:latin typeface="Aptos Narrow" panose="020B0004020202020204" pitchFamily="34" charset="0"/>
                      </a:endParaRPr>
                    </a:p>
                  </a:txBody>
                  <a:tcPr marL="8250" marR="8250" marT="82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800393420"/>
                  </a:ext>
                </a:extLst>
              </a:tr>
              <a:tr h="238587">
                <a:tc>
                  <a:txBody>
                    <a:bodyPr/>
                    <a:lstStyle/>
                    <a:p>
                      <a:pPr algn="r" fontAlgn="b"/>
                      <a:r>
                        <a:rPr lang="en-GB" sz="1200" u="none" strike="noStrike">
                          <a:effectLst/>
                        </a:rPr>
                        <a:t>Decreased appetite</a:t>
                      </a:r>
                      <a:endParaRPr lang="en-GB" sz="1200" b="0" i="0" u="none" strike="noStrike">
                        <a:solidFill>
                          <a:srgbClr val="000000"/>
                        </a:solidFill>
                        <a:effectLst/>
                        <a:latin typeface="Aptos Narrow" panose="020B0004020202020204" pitchFamily="34" charset="0"/>
                      </a:endParaRPr>
                    </a:p>
                  </a:txBody>
                  <a:tcPr marL="8250" marR="8250" marT="82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491384306"/>
                  </a:ext>
                </a:extLst>
              </a:tr>
              <a:tr h="238587">
                <a:tc>
                  <a:txBody>
                    <a:bodyPr/>
                    <a:lstStyle/>
                    <a:p>
                      <a:pPr algn="r" fontAlgn="b"/>
                      <a:r>
                        <a:rPr lang="en-GB" sz="1200" u="none" strike="noStrike">
                          <a:effectLst/>
                        </a:rPr>
                        <a:t>Vomiting</a:t>
                      </a:r>
                      <a:endParaRPr lang="en-GB" sz="1200" b="0" i="0" u="none" strike="noStrike">
                        <a:solidFill>
                          <a:srgbClr val="000000"/>
                        </a:solidFill>
                        <a:effectLst/>
                        <a:latin typeface="Aptos Narrow" panose="020B0004020202020204" pitchFamily="34" charset="0"/>
                      </a:endParaRPr>
                    </a:p>
                  </a:txBody>
                  <a:tcPr marL="8250" marR="8250" marT="82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094835591"/>
                  </a:ext>
                </a:extLst>
              </a:tr>
              <a:tr h="238587">
                <a:tc>
                  <a:txBody>
                    <a:bodyPr/>
                    <a:lstStyle/>
                    <a:p>
                      <a:pPr algn="r" fontAlgn="b"/>
                      <a:r>
                        <a:rPr lang="en-GB" sz="1200" u="none" strike="noStrike">
                          <a:effectLst/>
                        </a:rPr>
                        <a:t>Neutrophil count decrease</a:t>
                      </a:r>
                      <a:endParaRPr lang="en-GB" sz="1200" b="0" i="0" u="none" strike="noStrike">
                        <a:solidFill>
                          <a:srgbClr val="000000"/>
                        </a:solidFill>
                        <a:effectLst/>
                        <a:latin typeface="Aptos Narrow" panose="020B0004020202020204" pitchFamily="34" charset="0"/>
                      </a:endParaRPr>
                    </a:p>
                  </a:txBody>
                  <a:tcPr marL="8250" marR="8250" marT="82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582484998"/>
                  </a:ext>
                </a:extLst>
              </a:tr>
              <a:tr h="238587">
                <a:tc>
                  <a:txBody>
                    <a:bodyPr/>
                    <a:lstStyle/>
                    <a:p>
                      <a:pPr algn="r" fontAlgn="b"/>
                      <a:r>
                        <a:rPr lang="en-GB" sz="1200" u="none" strike="noStrike">
                          <a:effectLst/>
                        </a:rPr>
                        <a:t>Asthenia</a:t>
                      </a:r>
                      <a:endParaRPr lang="en-GB" sz="1200" b="0" i="0" u="none" strike="noStrike">
                        <a:solidFill>
                          <a:srgbClr val="000000"/>
                        </a:solidFill>
                        <a:effectLst/>
                        <a:latin typeface="Aptos Narrow" panose="020B0004020202020204" pitchFamily="34" charset="0"/>
                      </a:endParaRPr>
                    </a:p>
                  </a:txBody>
                  <a:tcPr marL="8250" marR="8250" marT="82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981491035"/>
                  </a:ext>
                </a:extLst>
              </a:tr>
              <a:tr h="238587">
                <a:tc>
                  <a:txBody>
                    <a:bodyPr/>
                    <a:lstStyle/>
                    <a:p>
                      <a:pPr algn="r" fontAlgn="b"/>
                      <a:r>
                        <a:rPr lang="en-GB" sz="1200" u="none" strike="noStrike">
                          <a:effectLst/>
                        </a:rPr>
                        <a:t>Pyrexia</a:t>
                      </a:r>
                      <a:endParaRPr lang="en-GB" sz="1200" b="0" i="0" u="none" strike="noStrike">
                        <a:solidFill>
                          <a:srgbClr val="000000"/>
                        </a:solidFill>
                        <a:effectLst/>
                        <a:latin typeface="Aptos Narrow" panose="020B0004020202020204" pitchFamily="34" charset="0"/>
                      </a:endParaRPr>
                    </a:p>
                  </a:txBody>
                  <a:tcPr marL="8250" marR="8250" marT="82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347729189"/>
                  </a:ext>
                </a:extLst>
              </a:tr>
              <a:tr h="238587">
                <a:tc>
                  <a:txBody>
                    <a:bodyPr/>
                    <a:lstStyle/>
                    <a:p>
                      <a:pPr algn="r" fontAlgn="b"/>
                      <a:r>
                        <a:rPr lang="en-GB" sz="1200" u="none" strike="noStrike">
                          <a:effectLst/>
                        </a:rPr>
                        <a:t>Peripheral sensory neuropathy</a:t>
                      </a:r>
                      <a:endParaRPr lang="en-GB" sz="1200" b="0" i="0" u="none" strike="noStrike">
                        <a:solidFill>
                          <a:srgbClr val="000000"/>
                        </a:solidFill>
                        <a:effectLst/>
                        <a:latin typeface="Aptos Narrow" panose="020B0004020202020204" pitchFamily="34" charset="0"/>
                      </a:endParaRPr>
                    </a:p>
                  </a:txBody>
                  <a:tcPr marL="8250" marR="8250" marT="82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760661637"/>
                  </a:ext>
                </a:extLst>
              </a:tr>
              <a:tr h="238587">
                <a:tc>
                  <a:txBody>
                    <a:bodyPr/>
                    <a:lstStyle/>
                    <a:p>
                      <a:pPr algn="r" fontAlgn="b"/>
                      <a:r>
                        <a:rPr lang="en-GB" sz="1200" u="none" strike="noStrike">
                          <a:effectLst/>
                        </a:rPr>
                        <a:t>Rash</a:t>
                      </a:r>
                      <a:endParaRPr lang="en-GB" sz="1200" b="0" i="0" u="none" strike="noStrike">
                        <a:solidFill>
                          <a:srgbClr val="000000"/>
                        </a:solidFill>
                        <a:effectLst/>
                        <a:latin typeface="Aptos Narrow" panose="020B0004020202020204" pitchFamily="34" charset="0"/>
                      </a:endParaRPr>
                    </a:p>
                  </a:txBody>
                  <a:tcPr marL="8250" marR="8250" marT="82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5455647"/>
                  </a:ext>
                </a:extLst>
              </a:tr>
              <a:tr h="238587">
                <a:tc>
                  <a:txBody>
                    <a:bodyPr/>
                    <a:lstStyle/>
                    <a:p>
                      <a:pPr algn="r" fontAlgn="b"/>
                      <a:r>
                        <a:rPr lang="en-GB" sz="1200" u="none" strike="noStrike">
                          <a:effectLst/>
                        </a:rPr>
                        <a:t>Fatigue</a:t>
                      </a:r>
                      <a:endParaRPr lang="en-GB" sz="1200" b="0" i="0" u="none" strike="noStrike">
                        <a:solidFill>
                          <a:srgbClr val="000000"/>
                        </a:solidFill>
                        <a:effectLst/>
                        <a:latin typeface="Aptos Narrow" panose="020B0004020202020204" pitchFamily="34" charset="0"/>
                      </a:endParaRPr>
                    </a:p>
                  </a:txBody>
                  <a:tcPr marL="8250" marR="8250" marT="82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45649683"/>
                  </a:ext>
                </a:extLst>
              </a:tr>
              <a:tr h="238587">
                <a:tc>
                  <a:txBody>
                    <a:bodyPr/>
                    <a:lstStyle/>
                    <a:p>
                      <a:pPr algn="r" fontAlgn="b"/>
                      <a:r>
                        <a:rPr lang="en-GB" sz="1200" u="none" strike="noStrike">
                          <a:effectLst/>
                        </a:rPr>
                        <a:t>Neuropathy peripheral</a:t>
                      </a:r>
                      <a:endParaRPr lang="en-GB" sz="1200" b="0" i="0" u="none" strike="noStrike">
                        <a:solidFill>
                          <a:srgbClr val="000000"/>
                        </a:solidFill>
                        <a:effectLst/>
                        <a:latin typeface="Aptos Narrow" panose="020B0004020202020204" pitchFamily="34" charset="0"/>
                      </a:endParaRPr>
                    </a:p>
                  </a:txBody>
                  <a:tcPr marL="8250" marR="8250" marT="82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46822748"/>
                  </a:ext>
                </a:extLst>
              </a:tr>
              <a:tr h="238587">
                <a:tc>
                  <a:txBody>
                    <a:bodyPr/>
                    <a:lstStyle/>
                    <a:p>
                      <a:pPr algn="r" fontAlgn="b"/>
                      <a:r>
                        <a:rPr lang="en-GB" sz="1200" u="none" strike="noStrike">
                          <a:effectLst/>
                        </a:rPr>
                        <a:t>Arthralgia</a:t>
                      </a:r>
                      <a:endParaRPr lang="en-GB" sz="1200" b="0" i="0" u="none" strike="noStrike">
                        <a:solidFill>
                          <a:srgbClr val="000000"/>
                        </a:solidFill>
                        <a:effectLst/>
                        <a:latin typeface="Aptos Narrow" panose="020B0004020202020204" pitchFamily="34" charset="0"/>
                      </a:endParaRPr>
                    </a:p>
                  </a:txBody>
                  <a:tcPr marL="8250" marR="8250" marT="82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350669566"/>
                  </a:ext>
                </a:extLst>
              </a:tr>
              <a:tr h="238587">
                <a:tc>
                  <a:txBody>
                    <a:bodyPr/>
                    <a:lstStyle/>
                    <a:p>
                      <a:pPr algn="r" fontAlgn="b"/>
                      <a:r>
                        <a:rPr lang="en-GB" sz="1200" u="none" strike="noStrike">
                          <a:effectLst/>
                        </a:rPr>
                        <a:t>Neutropenia</a:t>
                      </a:r>
                      <a:endParaRPr lang="en-GB" sz="1200" b="0" i="0" u="none" strike="noStrike">
                        <a:solidFill>
                          <a:srgbClr val="000000"/>
                        </a:solidFill>
                        <a:effectLst/>
                        <a:latin typeface="Aptos Narrow" panose="020B0004020202020204" pitchFamily="34" charset="0"/>
                      </a:endParaRPr>
                    </a:p>
                  </a:txBody>
                  <a:tcPr marL="8250" marR="8250" marT="82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57845771"/>
                  </a:ext>
                </a:extLst>
              </a:tr>
              <a:tr h="238587">
                <a:tc>
                  <a:txBody>
                    <a:bodyPr/>
                    <a:lstStyle/>
                    <a:p>
                      <a:pPr algn="r" fontAlgn="b"/>
                      <a:r>
                        <a:rPr lang="en-GB" sz="1200" u="none" strike="noStrike">
                          <a:effectLst/>
                        </a:rPr>
                        <a:t>Alopecia</a:t>
                      </a:r>
                      <a:endParaRPr lang="en-GB" sz="1200" b="0" i="0" u="none" strike="noStrike">
                        <a:solidFill>
                          <a:srgbClr val="000000"/>
                        </a:solidFill>
                        <a:effectLst/>
                        <a:latin typeface="Aptos Narrow" panose="020B0004020202020204" pitchFamily="34" charset="0"/>
                      </a:endParaRPr>
                    </a:p>
                  </a:txBody>
                  <a:tcPr marL="8250" marR="8250" marT="82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34164583"/>
                  </a:ext>
                </a:extLst>
              </a:tr>
              <a:tr h="238587">
                <a:tc>
                  <a:txBody>
                    <a:bodyPr/>
                    <a:lstStyle/>
                    <a:p>
                      <a:pPr algn="r" fontAlgn="b"/>
                      <a:r>
                        <a:rPr lang="en-GB" sz="1200" u="none" strike="noStrike">
                          <a:effectLst/>
                        </a:rPr>
                        <a:t>Constipation</a:t>
                      </a:r>
                      <a:endParaRPr lang="en-GB" sz="1200" b="0" i="0" u="none" strike="noStrike">
                        <a:solidFill>
                          <a:srgbClr val="000000"/>
                        </a:solidFill>
                        <a:effectLst/>
                        <a:latin typeface="Aptos Narrow" panose="020B0004020202020204" pitchFamily="34" charset="0"/>
                      </a:endParaRPr>
                    </a:p>
                  </a:txBody>
                  <a:tcPr marL="8250" marR="8250" marT="82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743995483"/>
                  </a:ext>
                </a:extLst>
              </a:tr>
            </a:tbl>
          </a:graphicData>
        </a:graphic>
      </p:graphicFrame>
      <p:sp>
        <p:nvSpPr>
          <p:cNvPr id="7" name="Title 1">
            <a:extLst>
              <a:ext uri="{FF2B5EF4-FFF2-40B4-BE49-F238E27FC236}">
                <a16:creationId xmlns:a16="http://schemas.microsoft.com/office/drawing/2014/main" id="{994360CC-FCA6-82DE-5A28-BEBDBC19AB6B}"/>
              </a:ext>
            </a:extLst>
          </p:cNvPr>
          <p:cNvSpPr txBox="1">
            <a:spLocks/>
          </p:cNvSpPr>
          <p:nvPr/>
        </p:nvSpPr>
        <p:spPr>
          <a:xfrm>
            <a:off x="640080" y="365124"/>
            <a:ext cx="11551920" cy="8451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rgbClr val="002557"/>
                </a:solidFill>
                <a:latin typeface="Arial" panose="020B0604020202020204" pitchFamily="34" charset="0"/>
                <a:ea typeface="+mj-ea"/>
                <a:cs typeface="Arial" panose="020B0604020202020204" pitchFamily="34" charset="0"/>
              </a:defRPr>
            </a:lvl1pPr>
          </a:lstStyle>
          <a:p>
            <a:pPr lvl="0" fontAlgn="base">
              <a:lnSpc>
                <a:spcPct val="100000"/>
              </a:lnSpc>
              <a:spcBef>
                <a:spcPts val="0"/>
              </a:spcBef>
              <a:defRPr/>
            </a:pPr>
            <a:r>
              <a:rPr lang="en-US" sz="3200" b="1" i="0">
                <a:effectLst/>
              </a:rPr>
              <a:t>Most </a:t>
            </a:r>
            <a:r>
              <a:rPr lang="en-US" sz="3200"/>
              <a:t>F</a:t>
            </a:r>
            <a:r>
              <a:rPr lang="en-US" sz="3200" b="1" i="0">
                <a:effectLst/>
              </a:rPr>
              <a:t>requent (≥20%)</a:t>
            </a:r>
            <a:r>
              <a:rPr lang="en-US" sz="3200" baseline="30000"/>
              <a:t>a</a:t>
            </a:r>
            <a:r>
              <a:rPr lang="en-US" sz="3200" b="1" i="0">
                <a:effectLst/>
              </a:rPr>
              <a:t> All-Causality </a:t>
            </a:r>
            <a:r>
              <a:rPr lang="en-US" sz="3200"/>
              <a:t>TEAEs</a:t>
            </a:r>
            <a:endParaRPr lang="en-US" sz="3200" baseline="30000"/>
          </a:p>
        </p:txBody>
      </p:sp>
    </p:spTree>
    <p:extLst>
      <p:ext uri="{BB962C8B-B14F-4D97-AF65-F5344CB8AC3E}">
        <p14:creationId xmlns:p14="http://schemas.microsoft.com/office/powerpoint/2010/main" val="32265376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82C6BB9-84CC-3114-AD56-F053AE7F4218}"/>
              </a:ext>
            </a:extLst>
          </p:cNvPr>
          <p:cNvSpPr>
            <a:spLocks noGrp="1"/>
          </p:cNvSpPr>
          <p:nvPr>
            <p:ph type="sldNum" sz="quarter" idx="12"/>
          </p:nvPr>
        </p:nvSpPr>
        <p:spPr/>
        <p:txBody>
          <a:bodyPr/>
          <a:lstStyle/>
          <a:p>
            <a:fld id="{BE33F7A0-71F0-446B-9DE8-6D75BE64EE0F}" type="slidenum">
              <a:rPr lang="en-US" smtClean="0">
                <a:solidFill>
                  <a:srgbClr val="002557"/>
                </a:solidFill>
              </a:rPr>
              <a:pPr/>
              <a:t>14</a:t>
            </a:fld>
            <a:endParaRPr lang="en-US">
              <a:solidFill>
                <a:srgbClr val="002557"/>
              </a:solidFill>
            </a:endParaRPr>
          </a:p>
        </p:txBody>
      </p:sp>
      <p:graphicFrame>
        <p:nvGraphicFramePr>
          <p:cNvPr id="2" name="Table 1">
            <a:extLst>
              <a:ext uri="{FF2B5EF4-FFF2-40B4-BE49-F238E27FC236}">
                <a16:creationId xmlns:a16="http://schemas.microsoft.com/office/drawing/2014/main" id="{D54C9142-E570-A737-4674-BF587CFBF955}"/>
              </a:ext>
            </a:extLst>
          </p:cNvPr>
          <p:cNvGraphicFramePr>
            <a:graphicFrameLocks noGrp="1"/>
          </p:cNvGraphicFramePr>
          <p:nvPr>
            <p:extLst>
              <p:ext uri="{D42A27DB-BD31-4B8C-83A1-F6EECF244321}">
                <p14:modId xmlns:p14="http://schemas.microsoft.com/office/powerpoint/2010/main" val="1112558429"/>
              </p:ext>
            </p:extLst>
          </p:nvPr>
        </p:nvGraphicFramePr>
        <p:xfrm>
          <a:off x="1596001" y="1358325"/>
          <a:ext cx="8999998" cy="3878772"/>
        </p:xfrm>
        <a:graphic>
          <a:graphicData uri="http://schemas.openxmlformats.org/drawingml/2006/table">
            <a:tbl>
              <a:tblPr/>
              <a:tblGrid>
                <a:gridCol w="5399998">
                  <a:extLst>
                    <a:ext uri="{9D8B030D-6E8A-4147-A177-3AD203B41FA5}">
                      <a16:colId xmlns:a16="http://schemas.microsoft.com/office/drawing/2014/main" val="3265284377"/>
                    </a:ext>
                  </a:extLst>
                </a:gridCol>
                <a:gridCol w="1800000">
                  <a:extLst>
                    <a:ext uri="{9D8B030D-6E8A-4147-A177-3AD203B41FA5}">
                      <a16:colId xmlns:a16="http://schemas.microsoft.com/office/drawing/2014/main" val="1091296164"/>
                    </a:ext>
                  </a:extLst>
                </a:gridCol>
                <a:gridCol w="1800000">
                  <a:extLst>
                    <a:ext uri="{9D8B030D-6E8A-4147-A177-3AD203B41FA5}">
                      <a16:colId xmlns:a16="http://schemas.microsoft.com/office/drawing/2014/main" val="2575075247"/>
                    </a:ext>
                  </a:extLst>
                </a:gridCol>
              </a:tblGrid>
              <a:tr h="246888">
                <a:tc rowSpan="2">
                  <a:txBody>
                    <a:bodyPr/>
                    <a:lstStyle/>
                    <a:p>
                      <a:pPr algn="l" rtl="0" fontAlgn="base"/>
                      <a:r>
                        <a:rPr lang="en-US" sz="1400" b="1" i="0">
                          <a:solidFill>
                            <a:schemeClr val="bg1"/>
                          </a:solidFill>
                          <a:effectLst/>
                          <a:latin typeface="Arial" panose="020B0604020202020204" pitchFamily="34" charset="0"/>
                        </a:rPr>
                        <a:t> Patients, n (%)</a:t>
                      </a:r>
                    </a:p>
                  </a:txBody>
                  <a:tcPr marL="26553" marR="26553" marT="13276" marB="13276" anchor="ctr">
                    <a:lnL w="952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03864"/>
                    </a:solidFill>
                  </a:tcPr>
                </a:tc>
                <a:tc>
                  <a:txBody>
                    <a:bodyPr/>
                    <a:lstStyle/>
                    <a:p>
                      <a:pPr algn="ctr" rtl="0" fontAlgn="base"/>
                      <a:r>
                        <a:rPr lang="en-US" sz="1400" b="1" i="0">
                          <a:solidFill>
                            <a:schemeClr val="bg1"/>
                          </a:solidFill>
                          <a:effectLst/>
                          <a:latin typeface="Arial" panose="020B0604020202020204" pitchFamily="34" charset="0"/>
                        </a:rPr>
                        <a:t>EC + mFOLFOX6</a:t>
                      </a:r>
                      <a:r>
                        <a:rPr lang="en-US" sz="1400" b="0" i="0">
                          <a:solidFill>
                            <a:schemeClr val="bg1"/>
                          </a:solidFill>
                          <a:effectLst/>
                          <a:latin typeface="WordVisiCarriageReturn_MSFontService"/>
                        </a:rPr>
                        <a:t> </a:t>
                      </a:r>
                      <a:endParaRPr lang="en-US" sz="1400" b="0" i="0">
                        <a:solidFill>
                          <a:schemeClr val="bg1"/>
                        </a:solidFill>
                        <a:effectLst/>
                      </a:endParaRPr>
                    </a:p>
                  </a:txBody>
                  <a:tcPr marL="26553" marR="26553" marT="13276" marB="13276" anchor="ctr">
                    <a:lnL w="127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203864"/>
                    </a:solidFill>
                  </a:tcPr>
                </a:tc>
                <a:tc>
                  <a:txBody>
                    <a:bodyPr/>
                    <a:lstStyle/>
                    <a:p>
                      <a:pPr algn="ctr" rtl="0" fontAlgn="base"/>
                      <a:r>
                        <a:rPr lang="en-US" sz="1400" b="1" i="0">
                          <a:solidFill>
                            <a:schemeClr val="bg1"/>
                          </a:solidFill>
                          <a:effectLst/>
                          <a:latin typeface="Arial" panose="020B0604020202020204" pitchFamily="34" charset="0"/>
                        </a:rPr>
                        <a:t>SOC</a:t>
                      </a:r>
                      <a:endParaRPr lang="en-US" sz="1400" b="0" i="0">
                        <a:solidFill>
                          <a:schemeClr val="bg1"/>
                        </a:solidFill>
                        <a:effectLst/>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203864"/>
                    </a:solidFill>
                  </a:tcPr>
                </a:tc>
                <a:extLst>
                  <a:ext uri="{0D108BD9-81ED-4DB2-BD59-A6C34878D82A}">
                    <a16:rowId xmlns:a16="http://schemas.microsoft.com/office/drawing/2014/main" val="3237105610"/>
                  </a:ext>
                </a:extLst>
              </a:tr>
              <a:tr h="246888">
                <a:tc vMerge="1">
                  <a:txBody>
                    <a:bodyPr/>
                    <a:lstStyle/>
                    <a:p>
                      <a:endParaRPr lang="en-GB"/>
                    </a:p>
                  </a:txBody>
                  <a:tcPr>
                    <a:lnT w="9525" cap="flat" cmpd="sng" algn="ctr">
                      <a:solidFill>
                        <a:schemeClr val="bg1"/>
                      </a:solidFill>
                      <a:prstDash val="solid"/>
                      <a:round/>
                      <a:headEnd type="none" w="med" len="med"/>
                      <a:tailEnd type="none" w="med" len="med"/>
                    </a:lnT>
                  </a:tcPr>
                </a:tc>
                <a:tc>
                  <a:txBody>
                    <a:bodyPr/>
                    <a:lstStyle/>
                    <a:p>
                      <a:pPr algn="ctr" rtl="0" fontAlgn="base"/>
                      <a:r>
                        <a:rPr lang="en-US" sz="1400" b="1" i="0">
                          <a:solidFill>
                            <a:schemeClr val="bg1"/>
                          </a:solidFill>
                          <a:effectLst/>
                          <a:latin typeface="Arial" panose="020B0604020202020204" pitchFamily="34" charset="0"/>
                        </a:rPr>
                        <a:t>n=231</a:t>
                      </a:r>
                      <a:endParaRPr lang="en-US" sz="1400" b="0" i="0">
                        <a:solidFill>
                          <a:schemeClr val="bg1"/>
                        </a:solidFill>
                        <a:effectLst/>
                      </a:endParaRPr>
                    </a:p>
                  </a:txBody>
                  <a:tcPr marL="26553" marR="26553" marT="13276" marB="13276" anchor="ctr">
                    <a:lnL w="127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03864"/>
                    </a:solidFill>
                  </a:tcPr>
                </a:tc>
                <a:tc>
                  <a:txBody>
                    <a:bodyPr/>
                    <a:lstStyle/>
                    <a:p>
                      <a:pPr algn="ctr"/>
                      <a:r>
                        <a:rPr lang="en-US" sz="1400" b="1" i="0">
                          <a:solidFill>
                            <a:schemeClr val="bg1"/>
                          </a:solidFill>
                          <a:effectLst/>
                          <a:latin typeface="Arial" panose="020B0604020202020204" pitchFamily="34" charset="0"/>
                        </a:rPr>
                        <a:t>n=228</a:t>
                      </a:r>
                      <a:endParaRPr lang="en-GB"/>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03864"/>
                    </a:solidFill>
                  </a:tcPr>
                </a:tc>
                <a:extLst>
                  <a:ext uri="{0D108BD9-81ED-4DB2-BD59-A6C34878D82A}">
                    <a16:rowId xmlns:a16="http://schemas.microsoft.com/office/drawing/2014/main" val="3973577441"/>
                  </a:ext>
                </a:extLst>
              </a:tr>
              <a:tr h="282083">
                <a:tc>
                  <a:txBody>
                    <a:bodyPr/>
                    <a:lstStyle/>
                    <a:p>
                      <a:pPr algn="l" rtl="0" fontAlgn="base"/>
                      <a:r>
                        <a:rPr lang="en-US" sz="1400" b="1" i="0">
                          <a:effectLst/>
                        </a:rPr>
                        <a:t>Discontinuation</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8E8E8"/>
                    </a:solidFill>
                  </a:tcPr>
                </a:tc>
                <a:tc>
                  <a:txBody>
                    <a:bodyPr/>
                    <a:lstStyle/>
                    <a:p>
                      <a:pPr algn="ctr" rtl="0" fontAlgn="base"/>
                      <a:endParaRPr lang="en-US" sz="1400" b="0" i="0">
                        <a:effectLst/>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8E8E8"/>
                    </a:solidFill>
                  </a:tcPr>
                </a:tc>
                <a:tc>
                  <a:txBody>
                    <a:bodyPr/>
                    <a:lstStyle/>
                    <a:p>
                      <a:pPr algn="ctr" rtl="0" fontAlgn="base"/>
                      <a:endParaRPr lang="en-US" sz="1400" b="0" i="0">
                        <a:effectLst/>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8E8E8"/>
                    </a:solidFill>
                  </a:tcPr>
                </a:tc>
                <a:extLst>
                  <a:ext uri="{0D108BD9-81ED-4DB2-BD59-A6C34878D82A}">
                    <a16:rowId xmlns:a16="http://schemas.microsoft.com/office/drawing/2014/main" val="3707716065"/>
                  </a:ext>
                </a:extLst>
              </a:tr>
              <a:tr h="282083">
                <a:tc>
                  <a:txBody>
                    <a:bodyPr/>
                    <a:lstStyle/>
                    <a:p>
                      <a:pPr indent="118800" algn="l" rtl="0" fontAlgn="base"/>
                      <a:r>
                        <a:rPr lang="en-US" sz="1400" b="0" i="0" err="1">
                          <a:effectLst/>
                          <a:latin typeface="Arial" panose="020B0604020202020204" pitchFamily="34" charset="0"/>
                        </a:rPr>
                        <a:t>Encorafenib</a:t>
                      </a:r>
                      <a:endParaRPr lang="en-US" sz="1400" b="0" i="0">
                        <a:effectLst/>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r>
                        <a:rPr lang="en-US" sz="1400" b="0" i="0">
                          <a:effectLst/>
                        </a:rPr>
                        <a:t>27 (11.7)</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r>
                        <a:rPr lang="en-US" sz="1400" b="0" i="0">
                          <a:effectLst/>
                        </a:rPr>
                        <a:t>N/A</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788376457"/>
                  </a:ext>
                </a:extLst>
              </a:tr>
              <a:tr h="282083">
                <a:tc>
                  <a:txBody>
                    <a:bodyPr/>
                    <a:lstStyle/>
                    <a:p>
                      <a:pPr indent="118800" algn="l" rtl="0" fontAlgn="base"/>
                      <a:r>
                        <a:rPr lang="en-US" sz="1400" b="0" i="0">
                          <a:effectLst/>
                        </a:rPr>
                        <a:t>Cetuximab</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30 (13.0)</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N/A</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791955979"/>
                  </a:ext>
                </a:extLst>
              </a:tr>
              <a:tr h="282083">
                <a:tc>
                  <a:txBody>
                    <a:bodyPr/>
                    <a:lstStyle/>
                    <a:p>
                      <a:pPr indent="118800" algn="l" rtl="0" fontAlgn="base"/>
                      <a:r>
                        <a:rPr lang="en-US" sz="1400" b="0" i="0">
                          <a:effectLst/>
                        </a:rPr>
                        <a:t>Other study </a:t>
                      </a:r>
                      <a:r>
                        <a:rPr lang="en-US" sz="1400" b="0" i="0" err="1">
                          <a:effectLst/>
                        </a:rPr>
                        <a:t>intervention</a:t>
                      </a:r>
                      <a:r>
                        <a:rPr lang="en-US" sz="1400" b="0" i="0" baseline="30000" err="1">
                          <a:effectLst/>
                        </a:rPr>
                        <a:t>a</a:t>
                      </a:r>
                      <a:endParaRPr lang="en-US" sz="1400" b="0" i="0" baseline="30000">
                        <a:effectLst/>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36 (15.6)</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34 (14.9)</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14047556"/>
                  </a:ext>
                </a:extLst>
              </a:tr>
              <a:tr h="282083">
                <a:tc>
                  <a:txBody>
                    <a:bodyPr/>
                    <a:lstStyle/>
                    <a:p>
                      <a:pPr algn="l" rtl="0" fontAlgn="base"/>
                      <a:r>
                        <a:rPr lang="en-US" sz="1400" b="1" i="0">
                          <a:effectLst/>
                        </a:rPr>
                        <a:t>Dose reduction</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E8E8E8"/>
                    </a:solidFill>
                  </a:tcPr>
                </a:tc>
                <a:tc>
                  <a:txBody>
                    <a:bodyPr/>
                    <a:lstStyle/>
                    <a:p>
                      <a:pPr algn="ctr" rtl="0" fontAlgn="base"/>
                      <a:endParaRPr lang="en-US" sz="1400" b="0" i="0">
                        <a:effectLst/>
                        <a:latin typeface="Arial" panose="020B0604020202020204" pitchFamily="34" charset="0"/>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E8E8E8"/>
                    </a:solidFill>
                  </a:tcPr>
                </a:tc>
                <a:tc>
                  <a:txBody>
                    <a:bodyPr/>
                    <a:lstStyle/>
                    <a:p>
                      <a:pPr algn="ctr" rtl="0" fontAlgn="base"/>
                      <a:endParaRPr lang="en-US" sz="1400" b="0" i="0">
                        <a:effectLst/>
                        <a:latin typeface="Arial" panose="020B0604020202020204" pitchFamily="34" charset="0"/>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E8E8E8"/>
                    </a:solidFill>
                  </a:tcPr>
                </a:tc>
                <a:extLst>
                  <a:ext uri="{0D108BD9-81ED-4DB2-BD59-A6C34878D82A}">
                    <a16:rowId xmlns:a16="http://schemas.microsoft.com/office/drawing/2014/main" val="250579135"/>
                  </a:ext>
                </a:extLst>
              </a:tr>
              <a:tr h="282083">
                <a:tc>
                  <a:txBody>
                    <a:bodyPr/>
                    <a:lstStyle/>
                    <a:p>
                      <a:pPr indent="118800" algn="l" rtl="0" fontAlgn="base"/>
                      <a:r>
                        <a:rPr lang="en-US" sz="1400" b="0" i="0" err="1">
                          <a:effectLst/>
                          <a:latin typeface="Arial" panose="020B0604020202020204" pitchFamily="34" charset="0"/>
                        </a:rPr>
                        <a:t>Encorafenib</a:t>
                      </a:r>
                      <a:endParaRPr lang="en-US" sz="1400" b="0" i="0">
                        <a:effectLst/>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51 (22.1)</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N/A</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609596553"/>
                  </a:ext>
                </a:extLst>
              </a:tr>
              <a:tr h="282083">
                <a:tc>
                  <a:txBody>
                    <a:bodyPr/>
                    <a:lstStyle/>
                    <a:p>
                      <a:pPr indent="118800" algn="l" rtl="0" fontAlgn="base"/>
                      <a:r>
                        <a:rPr lang="en-US" sz="1400" b="0" i="0">
                          <a:effectLst/>
                        </a:rPr>
                        <a:t>Cetuximab</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14 (6.1)</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N/A</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4035553400"/>
                  </a:ext>
                </a:extLst>
              </a:tr>
              <a:tr h="282083">
                <a:tc>
                  <a:txBody>
                    <a:bodyPr/>
                    <a:lstStyle/>
                    <a:p>
                      <a:pPr indent="118800" algn="l" rtl="0" fontAlgn="base"/>
                      <a:r>
                        <a:rPr lang="en-US" sz="1400" b="0" i="0">
                          <a:effectLst/>
                        </a:rPr>
                        <a:t>Other study </a:t>
                      </a:r>
                      <a:r>
                        <a:rPr lang="en-US" sz="1400" b="0" i="0" err="1">
                          <a:effectLst/>
                        </a:rPr>
                        <a:t>intervention</a:t>
                      </a:r>
                      <a:r>
                        <a:rPr lang="en-US" sz="1400" b="0" i="0" baseline="30000" err="1">
                          <a:effectLst/>
                        </a:rPr>
                        <a:t>a</a:t>
                      </a:r>
                      <a:endParaRPr lang="en-US" sz="1400" b="0" i="0" baseline="30000">
                        <a:effectLst/>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129 (55.8) </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109 (47.8)</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23039491"/>
                  </a:ext>
                </a:extLst>
              </a:tr>
              <a:tr h="282083">
                <a:tc>
                  <a:txBody>
                    <a:bodyPr/>
                    <a:lstStyle/>
                    <a:p>
                      <a:pPr indent="0" algn="l" rtl="0" fontAlgn="base"/>
                      <a:r>
                        <a:rPr lang="en-US" sz="1400" b="1" i="0" baseline="0">
                          <a:effectLst/>
                        </a:rPr>
                        <a:t>Dose interruption</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pPr algn="ctr" rtl="0" fontAlgn="base"/>
                      <a:endParaRPr lang="en-US" sz="1400" b="0" i="0">
                        <a:effectLst/>
                        <a:latin typeface="Arial" panose="020B0604020202020204" pitchFamily="34" charset="0"/>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pPr algn="ctr" rtl="0" fontAlgn="base"/>
                      <a:endParaRPr lang="en-US" sz="1400" b="0" i="0">
                        <a:effectLst/>
                        <a:latin typeface="Arial" panose="020B0604020202020204" pitchFamily="34" charset="0"/>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extLst>
                  <a:ext uri="{0D108BD9-81ED-4DB2-BD59-A6C34878D82A}">
                    <a16:rowId xmlns:a16="http://schemas.microsoft.com/office/drawing/2014/main" val="2430907544"/>
                  </a:ext>
                </a:extLst>
              </a:tr>
              <a:tr h="282083">
                <a:tc>
                  <a:txBody>
                    <a:bodyPr/>
                    <a:lstStyle/>
                    <a:p>
                      <a:pPr indent="118800" algn="l" rtl="0" fontAlgn="base"/>
                      <a:r>
                        <a:rPr lang="en-US" sz="1400" b="0" i="0" err="1">
                          <a:effectLst/>
                          <a:latin typeface="Arial" panose="020B0604020202020204" pitchFamily="34" charset="0"/>
                        </a:rPr>
                        <a:t>Encorafenib</a:t>
                      </a:r>
                      <a:endParaRPr lang="en-US" sz="1400" b="0" i="0">
                        <a:effectLst/>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131 (56.7)</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N/A</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904440158"/>
                  </a:ext>
                </a:extLst>
              </a:tr>
              <a:tr h="282083">
                <a:tc>
                  <a:txBody>
                    <a:bodyPr/>
                    <a:lstStyle/>
                    <a:p>
                      <a:pPr indent="118800" algn="l" rtl="0" fontAlgn="base"/>
                      <a:r>
                        <a:rPr lang="en-US" sz="1400" b="0" i="0">
                          <a:effectLst/>
                        </a:rPr>
                        <a:t>Cetuximab</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135 (58.4)</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N/A</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762778634"/>
                  </a:ext>
                </a:extLst>
              </a:tr>
              <a:tr h="282083">
                <a:tc>
                  <a:txBody>
                    <a:bodyPr/>
                    <a:lstStyle/>
                    <a:p>
                      <a:pPr indent="118800" algn="l" rtl="0" fontAlgn="base"/>
                      <a:r>
                        <a:rPr lang="en-US" sz="1400" b="0" i="0">
                          <a:effectLst/>
                        </a:rPr>
                        <a:t>Other study </a:t>
                      </a:r>
                      <a:r>
                        <a:rPr lang="en-US" sz="1400" b="0" i="0" err="1">
                          <a:effectLst/>
                        </a:rPr>
                        <a:t>intervention</a:t>
                      </a:r>
                      <a:r>
                        <a:rPr lang="en-US" sz="1400" b="0" i="0" baseline="30000" err="1">
                          <a:effectLst/>
                        </a:rPr>
                        <a:t>a</a:t>
                      </a:r>
                      <a:endParaRPr lang="en-US" sz="1400" b="0" i="0" baseline="30000">
                        <a:effectLst/>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175 (75.8)</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146 (64.0)</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72356921"/>
                  </a:ext>
                </a:extLst>
              </a:tr>
            </a:tbl>
          </a:graphicData>
        </a:graphic>
      </p:graphicFrame>
      <p:sp>
        <p:nvSpPr>
          <p:cNvPr id="6" name="TextBox 5">
            <a:extLst>
              <a:ext uri="{FF2B5EF4-FFF2-40B4-BE49-F238E27FC236}">
                <a16:creationId xmlns:a16="http://schemas.microsoft.com/office/drawing/2014/main" id="{E6B97AB0-EDC5-8372-400A-5D4C13F4085B}"/>
              </a:ext>
            </a:extLst>
          </p:cNvPr>
          <p:cNvSpPr txBox="1"/>
          <p:nvPr/>
        </p:nvSpPr>
        <p:spPr>
          <a:xfrm>
            <a:off x="640080" y="5698136"/>
            <a:ext cx="11317970" cy="549569"/>
          </a:xfrm>
          <a:prstGeom prst="rect">
            <a:avLst/>
          </a:prstGeom>
          <a:noFill/>
        </p:spPr>
        <p:txBody>
          <a:bodyPr wrap="square" lIns="0" tIns="0" rIns="0" bIns="0" anchor="b">
            <a:noAutofit/>
          </a:bodyPr>
          <a:lstStyle/>
          <a:p>
            <a:r>
              <a:rPr lang="en-US" sz="1000" b="1">
                <a:latin typeface="Arial" panose="020B0604020202020204" pitchFamily="34" charset="0"/>
                <a:cs typeface="Arial" panose="020B0604020202020204" pitchFamily="34" charset="0"/>
              </a:rPr>
              <a:t>Data cutoff</a:t>
            </a:r>
            <a:r>
              <a:rPr lang="en-US" sz="1000" b="1">
                <a:effectLst/>
                <a:latin typeface="Arial" panose="020B0604020202020204" pitchFamily="34" charset="0"/>
                <a:cs typeface="Arial" panose="020B0604020202020204" pitchFamily="34" charset="0"/>
              </a:rPr>
              <a:t>: December 22, 2023.</a:t>
            </a:r>
          </a:p>
          <a:p>
            <a:r>
              <a:rPr lang="en-US" sz="1000" b="1" baseline="30000" err="1">
                <a:latin typeface="Arial" panose="020B0604020202020204" pitchFamily="34" charset="0"/>
                <a:cs typeface="Arial" panose="020B0604020202020204" pitchFamily="34" charset="0"/>
              </a:rPr>
              <a:t>a</a:t>
            </a:r>
            <a:r>
              <a:rPr lang="en-US" sz="1000" b="1" err="1">
                <a:latin typeface="Arial" panose="020B0604020202020204" pitchFamily="34" charset="0"/>
                <a:cs typeface="Arial" panose="020B0604020202020204" pitchFamily="34" charset="0"/>
              </a:rPr>
              <a:t>Irinotecan</a:t>
            </a:r>
            <a:r>
              <a:rPr lang="en-US" sz="1000" b="1">
                <a:latin typeface="Arial" panose="020B0604020202020204" pitchFamily="34" charset="0"/>
                <a:cs typeface="Arial" panose="020B0604020202020204" pitchFamily="34" charset="0"/>
              </a:rPr>
              <a:t>, oxaliplatin, leucovorin or </a:t>
            </a:r>
            <a:r>
              <a:rPr lang="en-US" sz="1000" b="1" err="1">
                <a:latin typeface="Arial" panose="020B0604020202020204" pitchFamily="34" charset="0"/>
                <a:cs typeface="Arial" panose="020B0604020202020204" pitchFamily="34" charset="0"/>
              </a:rPr>
              <a:t>levo</a:t>
            </a:r>
            <a:r>
              <a:rPr lang="en-US" sz="1000" b="1">
                <a:latin typeface="Arial" panose="020B0604020202020204" pitchFamily="34" charset="0"/>
                <a:cs typeface="Arial" panose="020B0604020202020204" pitchFamily="34" charset="0"/>
              </a:rPr>
              <a:t>-leucovorin, fluorouracil, capecitabine, and bevacizumab (as appropriate for the treatment group).</a:t>
            </a:r>
          </a:p>
          <a:p>
            <a:r>
              <a:rPr lang="en-US" sz="800">
                <a:effectLst/>
                <a:latin typeface="Arial" panose="020B0604020202020204" pitchFamily="34" charset="0"/>
                <a:cs typeface="Arial" panose="020B0604020202020204" pitchFamily="34" charset="0"/>
              </a:rPr>
              <a:t>AE, adverse event; </a:t>
            </a:r>
            <a:r>
              <a:rPr lang="en-US" sz="800">
                <a:latin typeface="Arial" panose="020B0604020202020204" pitchFamily="34" charset="0"/>
                <a:cs typeface="Arial" panose="020B0604020202020204" pitchFamily="34" charset="0"/>
              </a:rPr>
              <a:t>EC, encorafenib plus cetuximab; </a:t>
            </a:r>
            <a:r>
              <a:rPr lang="en-US" sz="800" spc="-20">
                <a:effectLst/>
                <a:latin typeface="Arial" panose="020B0604020202020204" pitchFamily="34" charset="0"/>
                <a:cs typeface="Arial" panose="020B0604020202020204" pitchFamily="34" charset="0"/>
              </a:rPr>
              <a:t>m</a:t>
            </a:r>
            <a:r>
              <a:rPr lang="en-US" sz="800">
                <a:effectLst/>
                <a:latin typeface="Arial" panose="020B0604020202020204" pitchFamily="34" charset="0"/>
                <a:cs typeface="Arial" panose="020B0604020202020204" pitchFamily="34" charset="0"/>
              </a:rPr>
              <a:t>FOLFOX6, modified fluorouracil/leucovorin/oxaliplatin; N/A, not applicable; SOC, standard of care.</a:t>
            </a:r>
            <a:endParaRPr lang="en-GB"/>
          </a:p>
        </p:txBody>
      </p:sp>
      <p:sp>
        <p:nvSpPr>
          <p:cNvPr id="4" name="Title 1">
            <a:extLst>
              <a:ext uri="{FF2B5EF4-FFF2-40B4-BE49-F238E27FC236}">
                <a16:creationId xmlns:a16="http://schemas.microsoft.com/office/drawing/2014/main" id="{EF17CF14-4DB5-B7C3-104B-A9863107DA7A}"/>
              </a:ext>
            </a:extLst>
          </p:cNvPr>
          <p:cNvSpPr txBox="1">
            <a:spLocks/>
          </p:cNvSpPr>
          <p:nvPr/>
        </p:nvSpPr>
        <p:spPr>
          <a:xfrm>
            <a:off x="640080" y="365124"/>
            <a:ext cx="11551920" cy="8451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rgbClr val="002557"/>
                </a:solidFill>
                <a:latin typeface="Arial" panose="020B0604020202020204" pitchFamily="34" charset="0"/>
                <a:ea typeface="+mj-ea"/>
                <a:cs typeface="Arial" panose="020B0604020202020204" pitchFamily="34" charset="0"/>
              </a:defRPr>
            </a:lvl1pPr>
          </a:lstStyle>
          <a:p>
            <a:r>
              <a:rPr lang="en-US" sz="3200"/>
              <a:t>Dose Modifications Due to AEs</a:t>
            </a:r>
          </a:p>
        </p:txBody>
      </p:sp>
    </p:spTree>
    <p:extLst>
      <p:ext uri="{BB962C8B-B14F-4D97-AF65-F5344CB8AC3E}">
        <p14:creationId xmlns:p14="http://schemas.microsoft.com/office/powerpoint/2010/main" val="38884400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AC787B9-3D0D-D237-C854-F35C8257CCAA}"/>
              </a:ext>
            </a:extLst>
          </p:cNvPr>
          <p:cNvSpPr>
            <a:spLocks noGrp="1"/>
          </p:cNvSpPr>
          <p:nvPr>
            <p:ph type="sldNum" sz="quarter" idx="12"/>
          </p:nvPr>
        </p:nvSpPr>
        <p:spPr/>
        <p:txBody>
          <a:bodyPr/>
          <a:lstStyle/>
          <a:p>
            <a:fld id="{BE33F7A0-71F0-446B-9DE8-6D75BE64EE0F}" type="slidenum">
              <a:rPr lang="en-US" smtClean="0">
                <a:solidFill>
                  <a:srgbClr val="002557"/>
                </a:solidFill>
              </a:rPr>
              <a:pPr/>
              <a:t>15</a:t>
            </a:fld>
            <a:endParaRPr lang="en-US">
              <a:solidFill>
                <a:srgbClr val="002557"/>
              </a:solidFill>
            </a:endParaRPr>
          </a:p>
        </p:txBody>
      </p:sp>
      <p:sp>
        <p:nvSpPr>
          <p:cNvPr id="4" name="Content Placeholder 3">
            <a:extLst>
              <a:ext uri="{FF2B5EF4-FFF2-40B4-BE49-F238E27FC236}">
                <a16:creationId xmlns:a16="http://schemas.microsoft.com/office/drawing/2014/main" id="{758852D2-E7FF-DA82-2DDE-6BF5C522ABAA}"/>
              </a:ext>
            </a:extLst>
          </p:cNvPr>
          <p:cNvSpPr>
            <a:spLocks noGrp="1"/>
          </p:cNvSpPr>
          <p:nvPr>
            <p:ph sz="quarter" idx="13"/>
          </p:nvPr>
        </p:nvSpPr>
        <p:spPr>
          <a:xfrm>
            <a:off x="640080" y="1184031"/>
            <a:ext cx="11260768" cy="3681396"/>
          </a:xfrm>
        </p:spPr>
        <p:txBody>
          <a:bodyPr vert="horz" lIns="91440" tIns="45720" rIns="91440" bIns="45720" rtlCol="0" anchor="t">
            <a:noAutofit/>
          </a:bodyPr>
          <a:lstStyle/>
          <a:p>
            <a:r>
              <a:rPr lang="en-US" sz="1800" dirty="0">
                <a:solidFill>
                  <a:srgbClr val="203864"/>
                </a:solidFill>
                <a:latin typeface="Arial"/>
                <a:cs typeface="Arial"/>
              </a:rPr>
              <a:t>BREAKWATER showed a statistically significant and clinically meaningful benefit in ORR by BICR</a:t>
            </a:r>
            <a:r>
              <a:rPr lang="en-US" sz="1800">
                <a:solidFill>
                  <a:srgbClr val="203864"/>
                </a:solidFill>
                <a:latin typeface="Arial"/>
                <a:cs typeface="Arial"/>
              </a:rPr>
              <a:t>, </a:t>
            </a:r>
            <a:br>
              <a:rPr lang="en-US" sz="1800">
                <a:solidFill>
                  <a:srgbClr val="203864"/>
                </a:solidFill>
                <a:latin typeface="Arial"/>
                <a:cs typeface="Arial"/>
              </a:rPr>
            </a:br>
            <a:r>
              <a:rPr lang="en-US" sz="1800">
                <a:solidFill>
                  <a:srgbClr val="203864"/>
                </a:solidFill>
                <a:latin typeface="Arial"/>
                <a:cs typeface="Arial"/>
              </a:rPr>
              <a:t>one </a:t>
            </a:r>
            <a:r>
              <a:rPr lang="en-US" sz="1800" dirty="0">
                <a:solidFill>
                  <a:srgbClr val="203864"/>
                </a:solidFill>
                <a:latin typeface="Arial"/>
                <a:cs typeface="Arial"/>
              </a:rPr>
              <a:t>of the dual primary endpoints, with EC + mFOLFOX6 vs SOC that was rapid and durable </a:t>
            </a:r>
          </a:p>
          <a:p>
            <a:pPr marL="569595" lvl="1" indent="-225425">
              <a:buFont typeface="Arial" panose="020B0604020202020204" pitchFamily="34" charset="0"/>
              <a:buChar char="‒"/>
            </a:pPr>
            <a:r>
              <a:rPr lang="en-US" sz="1600" dirty="0">
                <a:solidFill>
                  <a:srgbClr val="203864"/>
                </a:solidFill>
                <a:latin typeface="Arial"/>
                <a:cs typeface="Arial"/>
              </a:rPr>
              <a:t>Data showed </a:t>
            </a:r>
            <a:r>
              <a:rPr lang="en-US" sz="1600" dirty="0">
                <a:latin typeface="Arial"/>
                <a:cs typeface="Arial"/>
              </a:rPr>
              <a:t>a trend for OS improvement with </a:t>
            </a:r>
            <a:r>
              <a:rPr lang="en-US" sz="1600" dirty="0">
                <a:solidFill>
                  <a:srgbClr val="203864"/>
                </a:solidFill>
                <a:latin typeface="Arial"/>
                <a:cs typeface="Arial"/>
              </a:rPr>
              <a:t>EC + mFOLFOX6 vs SOC; follow-up is ongoing, with planned additional interim and final analyses</a:t>
            </a:r>
          </a:p>
          <a:p>
            <a:r>
              <a:rPr lang="en-US" sz="1800" dirty="0">
                <a:solidFill>
                  <a:srgbClr val="203864"/>
                </a:solidFill>
                <a:latin typeface="Arial"/>
                <a:cs typeface="Arial"/>
              </a:rPr>
              <a:t>EC + mFOLFOX6 was generally tolerable</a:t>
            </a:r>
          </a:p>
          <a:p>
            <a:pPr marL="568325" lvl="1" indent="-222250">
              <a:buFont typeface="Arial" panose="020B0604020202020204" pitchFamily="34" charset="0"/>
              <a:buChar char="–"/>
            </a:pPr>
            <a:r>
              <a:rPr lang="en-US" sz="1600" dirty="0">
                <a:solidFill>
                  <a:srgbClr val="203864"/>
                </a:solidFill>
                <a:latin typeface="Arial"/>
                <a:cs typeface="Arial"/>
              </a:rPr>
              <a:t>There was no substantial increase in chemotherapy dose reduction or discontinuation due to AEs compared with </a:t>
            </a:r>
            <a:br>
              <a:rPr lang="en-US" sz="1600" dirty="0"/>
            </a:br>
            <a:r>
              <a:rPr lang="en-US" sz="1600" dirty="0">
                <a:solidFill>
                  <a:srgbClr val="203864"/>
                </a:solidFill>
                <a:latin typeface="Arial"/>
                <a:cs typeface="Arial"/>
              </a:rPr>
              <a:t>the SOC arm</a:t>
            </a:r>
          </a:p>
          <a:p>
            <a:pPr marL="568325" lvl="1" indent="-222250">
              <a:buFont typeface="Arial" panose="020B0604020202020204" pitchFamily="34" charset="0"/>
              <a:buChar char="–"/>
            </a:pPr>
            <a:r>
              <a:rPr lang="en-US" sz="1600" dirty="0">
                <a:solidFill>
                  <a:srgbClr val="203864"/>
                </a:solidFill>
                <a:latin typeface="Arial"/>
                <a:cs typeface="Arial"/>
              </a:rPr>
              <a:t>The most frequently reported TEAEs were consistent with those expected for each of the study drugs</a:t>
            </a:r>
          </a:p>
          <a:p>
            <a:r>
              <a:rPr lang="en-US" sz="1800" dirty="0">
                <a:solidFill>
                  <a:srgbClr val="203864"/>
                </a:solidFill>
                <a:latin typeface="Arial"/>
                <a:cs typeface="Arial"/>
              </a:rPr>
              <a:t>Prespecified analyses of mature PFS and OS data are planned</a:t>
            </a:r>
          </a:p>
          <a:p>
            <a:r>
              <a:rPr lang="en-US" sz="1800" b="0" i="0" u="none" strike="noStrike" dirty="0">
                <a:solidFill>
                  <a:srgbClr val="203864"/>
                </a:solidFill>
                <a:effectLst/>
                <a:latin typeface="Arial"/>
                <a:cs typeface="Arial"/>
              </a:rPr>
              <a:t>The BREAKWATER study supports EC + mFOLFOX6 as a new first-line SOC for patients with BRAF V600E-mutant mCRC</a:t>
            </a:r>
            <a:r>
              <a:rPr lang="en-US" sz="1800" b="0" i="0" dirty="0">
                <a:solidFill>
                  <a:srgbClr val="000000"/>
                </a:solidFill>
                <a:effectLst/>
                <a:latin typeface="Arial"/>
                <a:cs typeface="Arial"/>
              </a:rPr>
              <a:t>​</a:t>
            </a:r>
            <a:endParaRPr lang="en-US" sz="1800" dirty="0">
              <a:solidFill>
                <a:srgbClr val="203864"/>
              </a:solidFill>
              <a:latin typeface="Arial"/>
              <a:cs typeface="Arial"/>
            </a:endParaRPr>
          </a:p>
        </p:txBody>
      </p:sp>
      <p:sp>
        <p:nvSpPr>
          <p:cNvPr id="9" name="Title 1">
            <a:extLst>
              <a:ext uri="{FF2B5EF4-FFF2-40B4-BE49-F238E27FC236}">
                <a16:creationId xmlns:a16="http://schemas.microsoft.com/office/drawing/2014/main" id="{F3DA8DDA-D0B2-123E-EE5A-1EC8B4C42584}"/>
              </a:ext>
            </a:extLst>
          </p:cNvPr>
          <p:cNvSpPr txBox="1">
            <a:spLocks/>
          </p:cNvSpPr>
          <p:nvPr/>
        </p:nvSpPr>
        <p:spPr>
          <a:xfrm>
            <a:off x="640080" y="365124"/>
            <a:ext cx="11551920" cy="8451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rgbClr val="002557"/>
                </a:solidFill>
                <a:latin typeface="Arial" panose="020B0604020202020204" pitchFamily="34" charset="0"/>
                <a:ea typeface="+mj-ea"/>
                <a:cs typeface="Arial" panose="020B0604020202020204" pitchFamily="34" charset="0"/>
              </a:defRPr>
            </a:lvl1pPr>
          </a:lstStyle>
          <a:p>
            <a:r>
              <a:rPr lang="en-US" sz="3200"/>
              <a:t>Conclusions</a:t>
            </a:r>
          </a:p>
        </p:txBody>
      </p:sp>
      <p:sp>
        <p:nvSpPr>
          <p:cNvPr id="10" name="TextBox 9">
            <a:extLst>
              <a:ext uri="{FF2B5EF4-FFF2-40B4-BE49-F238E27FC236}">
                <a16:creationId xmlns:a16="http://schemas.microsoft.com/office/drawing/2014/main" id="{600E3BC7-5AA2-B5FB-CD8B-E4C65AB3A6F0}"/>
              </a:ext>
            </a:extLst>
          </p:cNvPr>
          <p:cNvSpPr txBox="1"/>
          <p:nvPr/>
        </p:nvSpPr>
        <p:spPr>
          <a:xfrm>
            <a:off x="640080" y="5698136"/>
            <a:ext cx="10911840" cy="549569"/>
          </a:xfrm>
          <a:prstGeom prst="rect">
            <a:avLst/>
          </a:prstGeom>
          <a:noFill/>
        </p:spPr>
        <p:txBody>
          <a:bodyPr wrap="square" lIns="0" tIns="0" rIns="0" bIns="0" anchor="b">
            <a:noAutofit/>
          </a:bodyPr>
          <a:lstStyle/>
          <a:p>
            <a:br>
              <a:rPr lang="en-US" sz="800" dirty="0">
                <a:effectLst/>
                <a:latin typeface="Arial" panose="020B0604020202020204" pitchFamily="34" charset="0"/>
                <a:cs typeface="Arial" panose="020B0604020202020204" pitchFamily="34" charset="0"/>
              </a:rPr>
            </a:br>
            <a:r>
              <a:rPr lang="en-US" sz="800" dirty="0">
                <a:latin typeface="Arial" panose="020B0604020202020204" pitchFamily="34" charset="0"/>
                <a:cs typeface="Arial" panose="020B0604020202020204" pitchFamily="34" charset="0"/>
              </a:rPr>
              <a:t>EC, encorafenib plus cetuximab; FDA, US Food and Drug Administration; </a:t>
            </a:r>
            <a:r>
              <a:rPr lang="en-US" sz="800" spc="-20" dirty="0">
                <a:effectLst/>
                <a:latin typeface="Arial" panose="020B0604020202020204" pitchFamily="34" charset="0"/>
                <a:cs typeface="Arial" panose="020B0604020202020204" pitchFamily="34" charset="0"/>
              </a:rPr>
              <a:t>m</a:t>
            </a:r>
            <a:r>
              <a:rPr lang="en-US" sz="800" dirty="0">
                <a:effectLst/>
                <a:latin typeface="Arial" panose="020B0604020202020204" pitchFamily="34" charset="0"/>
                <a:cs typeface="Arial" panose="020B0604020202020204" pitchFamily="34" charset="0"/>
              </a:rPr>
              <a:t>FOLFOX6, modified fluorouracil/leucovorin/oxaliplatin; SOC, standard of care; TEAE, treatment-emergent adverse event</a:t>
            </a:r>
            <a:r>
              <a:rPr lang="en-US" sz="800" dirty="0">
                <a:latin typeface="Arial" panose="020B0604020202020204" pitchFamily="34" charset="0"/>
                <a:cs typeface="Arial" panose="020B0604020202020204" pitchFamily="34" charset="0"/>
              </a:rPr>
              <a:t>.</a:t>
            </a:r>
            <a:endParaRPr lang="en-GB" dirty="0"/>
          </a:p>
        </p:txBody>
      </p:sp>
      <p:sp>
        <p:nvSpPr>
          <p:cNvPr id="2" name="Content Placeholder 3">
            <a:extLst>
              <a:ext uri="{FF2B5EF4-FFF2-40B4-BE49-F238E27FC236}">
                <a16:creationId xmlns:a16="http://schemas.microsoft.com/office/drawing/2014/main" id="{489F68FE-97A3-A692-D14C-379FDECADF68}"/>
              </a:ext>
            </a:extLst>
          </p:cNvPr>
          <p:cNvSpPr txBox="1">
            <a:spLocks/>
          </p:cNvSpPr>
          <p:nvPr/>
        </p:nvSpPr>
        <p:spPr>
          <a:xfrm>
            <a:off x="640080" y="4865427"/>
            <a:ext cx="11173229" cy="808542"/>
          </a:xfrm>
          <a:prstGeom prst="roundRect">
            <a:avLst>
              <a:gd name="adj" fmla="val 16560"/>
            </a:avLst>
          </a:prstGeom>
          <a:solidFill>
            <a:srgbClr val="DAE3F3"/>
          </a:solidFill>
          <a:ln>
            <a:solidFill>
              <a:srgbClr val="2F5597"/>
            </a:solidFill>
          </a:ln>
        </p:spPr>
        <p:txBody>
          <a:bodyPr vert="horz" lIns="91440" tIns="45720" rIns="0" bIns="45720" rtlCol="0" anchor="ctr">
            <a:noAutofit/>
          </a:bodyPr>
          <a:lstStyle>
            <a:defPPr>
              <a:defRPr lang="en-US"/>
            </a:defPPr>
            <a:lvl1pPr marL="342900" indent="-342900" algn="l" defTabSz="914400" rtl="0" eaLnBrk="1" latinLnBrk="0" hangingPunct="1">
              <a:lnSpc>
                <a:spcPct val="100000"/>
              </a:lnSpc>
              <a:spcBef>
                <a:spcPts val="1000"/>
              </a:spcBef>
              <a:buClr>
                <a:srgbClr val="008764"/>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None/>
            </a:pPr>
            <a:r>
              <a:rPr lang="en-US" sz="1700" dirty="0">
                <a:solidFill>
                  <a:srgbClr val="203864"/>
                </a:solidFill>
                <a:latin typeface="Arial"/>
                <a:cs typeface="Arial"/>
              </a:rPr>
              <a:t>These results also formed the basis for the accelerated approval by the FDA (as part of Project </a:t>
            </a:r>
            <a:r>
              <a:rPr lang="en-US" sz="1700" dirty="0" err="1">
                <a:solidFill>
                  <a:srgbClr val="203864"/>
                </a:solidFill>
                <a:latin typeface="Arial"/>
                <a:cs typeface="Arial"/>
              </a:rPr>
              <a:t>FrontRunner</a:t>
            </a:r>
            <a:r>
              <a:rPr lang="en-US" sz="1700" dirty="0">
                <a:solidFill>
                  <a:srgbClr val="203864"/>
                </a:solidFill>
                <a:latin typeface="Arial"/>
                <a:cs typeface="Arial"/>
              </a:rPr>
              <a:t>) of EC + mFOLFOX6 for the treatment of patients with BRAF V600E-mutant mCRC—including in the first line setting</a:t>
            </a:r>
          </a:p>
        </p:txBody>
      </p:sp>
    </p:spTree>
    <p:extLst>
      <p:ext uri="{BB962C8B-B14F-4D97-AF65-F5344CB8AC3E}">
        <p14:creationId xmlns:p14="http://schemas.microsoft.com/office/powerpoint/2010/main" val="20606083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58B60B5-5140-4348-1068-E1A10ED68569}"/>
              </a:ext>
            </a:extLst>
          </p:cNvPr>
          <p:cNvSpPr>
            <a:spLocks noGrp="1"/>
          </p:cNvSpPr>
          <p:nvPr>
            <p:ph type="sldNum" sz="quarter" idx="12"/>
          </p:nvPr>
        </p:nvSpPr>
        <p:spPr/>
        <p:txBody>
          <a:bodyPr/>
          <a:lstStyle/>
          <a:p>
            <a:fld id="{BE33F7A0-71F0-446B-9DE8-6D75BE64EE0F}" type="slidenum">
              <a:rPr lang="en-US" smtClean="0">
                <a:solidFill>
                  <a:srgbClr val="002557"/>
                </a:solidFill>
              </a:rPr>
              <a:pPr/>
              <a:t>16</a:t>
            </a:fld>
            <a:endParaRPr lang="en-US">
              <a:solidFill>
                <a:srgbClr val="002557"/>
              </a:solidFill>
            </a:endParaRPr>
          </a:p>
        </p:txBody>
      </p:sp>
      <p:sp>
        <p:nvSpPr>
          <p:cNvPr id="4" name="Content Placeholder 3">
            <a:extLst>
              <a:ext uri="{FF2B5EF4-FFF2-40B4-BE49-F238E27FC236}">
                <a16:creationId xmlns:a16="http://schemas.microsoft.com/office/drawing/2014/main" id="{C372B80C-D124-E766-79A3-041DADF9F0C8}"/>
              </a:ext>
            </a:extLst>
          </p:cNvPr>
          <p:cNvSpPr>
            <a:spLocks noGrp="1"/>
          </p:cNvSpPr>
          <p:nvPr>
            <p:ph sz="quarter" idx="13"/>
          </p:nvPr>
        </p:nvSpPr>
        <p:spPr>
          <a:xfrm>
            <a:off x="640080" y="1358324"/>
            <a:ext cx="11317970" cy="4493833"/>
          </a:xfrm>
        </p:spPr>
        <p:txBody>
          <a:bodyPr anchor="t">
            <a:noAutofit/>
          </a:bodyPr>
          <a:lstStyle/>
          <a:p>
            <a:pPr>
              <a:spcBef>
                <a:spcPts val="0"/>
              </a:spcBef>
              <a:spcAft>
                <a:spcPts val="300"/>
              </a:spcAft>
            </a:pPr>
            <a:r>
              <a:rPr lang="en-US" sz="1800" b="1"/>
              <a:t>What did this research tell us? </a:t>
            </a:r>
          </a:p>
          <a:p>
            <a:pPr lvl="1" indent="-338400">
              <a:spcBef>
                <a:spcPts val="0"/>
              </a:spcBef>
              <a:spcAft>
                <a:spcPts val="300"/>
              </a:spcAft>
              <a:buFont typeface="Arial" panose="020B0604020202020204" pitchFamily="34" charset="0"/>
              <a:buChar char="‒"/>
            </a:pPr>
            <a:r>
              <a:rPr lang="en-US" sz="1600"/>
              <a:t>A larger proportion of </a:t>
            </a:r>
            <a:r>
              <a:rPr lang="en-US" sz="1600">
                <a:solidFill>
                  <a:srgbClr val="203864"/>
                </a:solidFill>
              </a:rPr>
              <a:t>patients with metastatic colorectal cancer who have a </a:t>
            </a:r>
            <a:r>
              <a:rPr lang="en-US" sz="1600" i="1">
                <a:solidFill>
                  <a:srgbClr val="203864"/>
                </a:solidFill>
              </a:rPr>
              <a:t>BRAF</a:t>
            </a:r>
            <a:r>
              <a:rPr lang="en-US" sz="1600">
                <a:solidFill>
                  <a:srgbClr val="203864"/>
                </a:solidFill>
              </a:rPr>
              <a:t> V600E mutation in their tumor </a:t>
            </a:r>
            <a:r>
              <a:rPr lang="en-US" sz="1600"/>
              <a:t>who received EC + mFOLFOX6 had their tumor shrink after treatment than those who received standard of care</a:t>
            </a:r>
          </a:p>
          <a:p>
            <a:pPr lvl="1" indent="-338400">
              <a:spcBef>
                <a:spcPts val="0"/>
              </a:spcBef>
              <a:spcAft>
                <a:spcPts val="300"/>
              </a:spcAft>
              <a:buFont typeface="Arial" panose="020B0604020202020204" pitchFamily="34" charset="0"/>
              <a:buChar char="‒"/>
            </a:pPr>
            <a:r>
              <a:rPr lang="en-US" sz="1600"/>
              <a:t>Patients in the EC + mFOLFOX6 group appeared to live longer after the start of treatment than those in the standard of care group; however, there was a low number of patients who had died at the time of this analysis, and therefore definitive conclusions cannot be made at this time. The researchers will continue to follow patients and assess these results in the future </a:t>
            </a:r>
          </a:p>
          <a:p>
            <a:pPr>
              <a:spcBef>
                <a:spcPts val="300"/>
              </a:spcBef>
              <a:spcAft>
                <a:spcPts val="300"/>
              </a:spcAft>
            </a:pPr>
            <a:r>
              <a:rPr lang="en-US" sz="1800" b="1"/>
              <a:t>Who does this research impact?</a:t>
            </a:r>
          </a:p>
          <a:p>
            <a:pPr lvl="1" indent="-338400">
              <a:spcBef>
                <a:spcPts val="0"/>
              </a:spcBef>
              <a:spcAft>
                <a:spcPts val="300"/>
              </a:spcAft>
              <a:buFont typeface="Arial" panose="020B0604020202020204" pitchFamily="34" charset="0"/>
              <a:buChar char="‒"/>
            </a:pPr>
            <a:r>
              <a:rPr lang="en-US" sz="1600"/>
              <a:t>People with a type of cancer of the large intestine (also known as the colon and rectum) that is called colorectal cancer that has spread from the large intestine to other parts of the body (metastatic) and has a change in the </a:t>
            </a:r>
            <a:r>
              <a:rPr lang="en-US" sz="1600" i="1"/>
              <a:t>BRAF</a:t>
            </a:r>
            <a:r>
              <a:rPr lang="en-US" sz="1600"/>
              <a:t> gene known as the </a:t>
            </a:r>
            <a:r>
              <a:rPr lang="en-US" sz="1600" i="1"/>
              <a:t>BRAF </a:t>
            </a:r>
            <a:r>
              <a:rPr lang="en-US" sz="1600"/>
              <a:t>V600E mutation </a:t>
            </a:r>
          </a:p>
          <a:p>
            <a:pPr lvl="1" indent="-338400">
              <a:spcBef>
                <a:spcPts val="0"/>
              </a:spcBef>
              <a:spcAft>
                <a:spcPts val="300"/>
              </a:spcAft>
              <a:buFont typeface="Arial" panose="020B0604020202020204" pitchFamily="34" charset="0"/>
              <a:buChar char="‒"/>
            </a:pPr>
            <a:r>
              <a:rPr lang="en-US" sz="1600"/>
              <a:t>People who had not received a previous treatment for their metastatic cancer</a:t>
            </a:r>
          </a:p>
          <a:p>
            <a:pPr>
              <a:spcBef>
                <a:spcPts val="300"/>
              </a:spcBef>
              <a:spcAft>
                <a:spcPts val="300"/>
              </a:spcAft>
            </a:pPr>
            <a:r>
              <a:rPr lang="en-US" sz="1800" b="1"/>
              <a:t>What does this mean for patients right now?</a:t>
            </a:r>
          </a:p>
          <a:p>
            <a:pPr lvl="1" indent="-338400">
              <a:spcBef>
                <a:spcPts val="0"/>
              </a:spcBef>
              <a:spcAft>
                <a:spcPts val="300"/>
              </a:spcAft>
              <a:buFont typeface="Arial" panose="020B0604020202020204" pitchFamily="34" charset="0"/>
              <a:buChar char="‒"/>
            </a:pPr>
            <a:r>
              <a:rPr lang="en-US" sz="1600"/>
              <a:t>EC + mFOLFOX6 is a new standard of care for people with metastatic colorectal with a </a:t>
            </a:r>
            <a:r>
              <a:rPr lang="en-US" sz="1600" i="1"/>
              <a:t>BRAF </a:t>
            </a:r>
            <a:r>
              <a:rPr lang="en-US" sz="1600"/>
              <a:t>V600E mutation </a:t>
            </a:r>
          </a:p>
        </p:txBody>
      </p:sp>
      <p:sp>
        <p:nvSpPr>
          <p:cNvPr id="6" name="Title 1">
            <a:extLst>
              <a:ext uri="{FF2B5EF4-FFF2-40B4-BE49-F238E27FC236}">
                <a16:creationId xmlns:a16="http://schemas.microsoft.com/office/drawing/2014/main" id="{3B59C992-82B0-2FDD-744F-7FA6E4550D0B}"/>
              </a:ext>
            </a:extLst>
          </p:cNvPr>
          <p:cNvSpPr txBox="1">
            <a:spLocks/>
          </p:cNvSpPr>
          <p:nvPr/>
        </p:nvSpPr>
        <p:spPr>
          <a:xfrm>
            <a:off x="640080" y="365124"/>
            <a:ext cx="10972800" cy="8451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rgbClr val="002557"/>
                </a:solidFill>
                <a:latin typeface="Arial" panose="020B0604020202020204" pitchFamily="34" charset="0"/>
                <a:ea typeface="+mj-ea"/>
                <a:cs typeface="Arial" panose="020B0604020202020204" pitchFamily="34" charset="0"/>
              </a:defRPr>
            </a:lvl1pPr>
          </a:lstStyle>
          <a:p>
            <a:r>
              <a:rPr lang="en-US" sz="3200"/>
              <a:t>Lay Summary</a:t>
            </a:r>
          </a:p>
        </p:txBody>
      </p:sp>
    </p:spTree>
    <p:extLst>
      <p:ext uri="{BB962C8B-B14F-4D97-AF65-F5344CB8AC3E}">
        <p14:creationId xmlns:p14="http://schemas.microsoft.com/office/powerpoint/2010/main" val="37149179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710C22A-4823-0D81-774A-71ED7402945D}"/>
              </a:ext>
            </a:extLst>
          </p:cNvPr>
          <p:cNvSpPr>
            <a:spLocks noGrp="1"/>
          </p:cNvSpPr>
          <p:nvPr>
            <p:ph type="sldNum" sz="quarter" idx="12"/>
          </p:nvPr>
        </p:nvSpPr>
        <p:spPr/>
        <p:txBody>
          <a:bodyPr/>
          <a:lstStyle/>
          <a:p>
            <a:fld id="{BE33F7A0-71F0-446B-9DE8-6D75BE64EE0F}" type="slidenum">
              <a:rPr lang="en-US" smtClean="0">
                <a:solidFill>
                  <a:srgbClr val="002557"/>
                </a:solidFill>
              </a:rPr>
              <a:pPr/>
              <a:t>17</a:t>
            </a:fld>
            <a:endParaRPr lang="en-US">
              <a:solidFill>
                <a:srgbClr val="002557"/>
              </a:solidFill>
            </a:endParaRPr>
          </a:p>
        </p:txBody>
      </p:sp>
      <p:sp>
        <p:nvSpPr>
          <p:cNvPr id="4" name="Content Placeholder 3">
            <a:extLst>
              <a:ext uri="{FF2B5EF4-FFF2-40B4-BE49-F238E27FC236}">
                <a16:creationId xmlns:a16="http://schemas.microsoft.com/office/drawing/2014/main" id="{53D4C9B1-C1BC-D1DA-4A01-0C4A036C024F}"/>
              </a:ext>
            </a:extLst>
          </p:cNvPr>
          <p:cNvSpPr>
            <a:spLocks noGrp="1"/>
          </p:cNvSpPr>
          <p:nvPr>
            <p:ph sz="quarter" idx="13"/>
          </p:nvPr>
        </p:nvSpPr>
        <p:spPr>
          <a:xfrm>
            <a:off x="640080" y="1201272"/>
            <a:ext cx="10972800" cy="4650888"/>
          </a:xfrm>
        </p:spPr>
        <p:txBody>
          <a:bodyPr>
            <a:normAutofit/>
          </a:bodyPr>
          <a:lstStyle/>
          <a:p>
            <a:r>
              <a:rPr lang="en-US" sz="1400" dirty="0"/>
              <a:t>The authors thank the participating patients and their families, as well as </a:t>
            </a:r>
            <a:r>
              <a:rPr lang="en-US" sz="1400"/>
              <a:t>the staff </a:t>
            </a:r>
            <a:r>
              <a:rPr lang="en-US" sz="1400" dirty="0"/>
              <a:t>at the participating sites</a:t>
            </a:r>
          </a:p>
          <a:p>
            <a:r>
              <a:rPr lang="en-US" sz="1400" dirty="0"/>
              <a:t>We thank Tiziana </a:t>
            </a:r>
            <a:r>
              <a:rPr lang="en-US" sz="1400" dirty="0" err="1"/>
              <a:t>Usari</a:t>
            </a:r>
            <a:r>
              <a:rPr lang="en-US" sz="1400" dirty="0"/>
              <a:t>, Renae Chavira, Ave Mori, Robert Laliberte, Samuel </a:t>
            </a:r>
            <a:r>
              <a:rPr lang="en-US" sz="1400" dirty="0" err="1"/>
              <a:t>Dychter</a:t>
            </a:r>
            <a:r>
              <a:rPr lang="en-US" sz="1400" dirty="0"/>
              <a:t>, Katherine </a:t>
            </a:r>
            <a:r>
              <a:rPr lang="en-US" sz="1400" dirty="0" err="1"/>
              <a:t>Liau</a:t>
            </a:r>
            <a:r>
              <a:rPr lang="en-US" sz="1400" dirty="0"/>
              <a:t>, Kelechi Olu, and </a:t>
            </a:r>
            <a:br>
              <a:rPr lang="en-US" sz="1400" dirty="0"/>
            </a:br>
            <a:r>
              <a:rPr lang="en-US" sz="1400" dirty="0"/>
              <a:t>Chin-</a:t>
            </a:r>
            <a:r>
              <a:rPr lang="en-US" sz="1400" dirty="0" err="1"/>
              <a:t>Hee</a:t>
            </a:r>
            <a:r>
              <a:rPr lang="en-US" sz="1400" dirty="0"/>
              <a:t> Chung for their contributions to the BREAKWATER study </a:t>
            </a:r>
          </a:p>
          <a:p>
            <a:r>
              <a:rPr lang="en-US" sz="1400" dirty="0"/>
              <a:t>BREAKWATER was sponsored by Pfizer and was conducted with support from ONO Pharmaceutical, Merck KGaA, Darmstadt, Germany, and Eli Lilly and Company</a:t>
            </a:r>
          </a:p>
          <a:p>
            <a:r>
              <a:rPr lang="en-US" sz="1400" dirty="0"/>
              <a:t>Medical writing support was provided by Eleanor Porteous, MSc, of Nucleus Global, an </a:t>
            </a:r>
            <a:r>
              <a:rPr lang="en-US" sz="1400" dirty="0" err="1"/>
              <a:t>Inizio</a:t>
            </a:r>
            <a:r>
              <a:rPr lang="en-US" sz="1400" dirty="0"/>
              <a:t> Company, and was funded by Pfizer</a:t>
            </a:r>
            <a:endParaRPr lang="en-GB" sz="1400" dirty="0"/>
          </a:p>
        </p:txBody>
      </p:sp>
      <p:sp>
        <p:nvSpPr>
          <p:cNvPr id="6" name="Title 1">
            <a:extLst>
              <a:ext uri="{FF2B5EF4-FFF2-40B4-BE49-F238E27FC236}">
                <a16:creationId xmlns:a16="http://schemas.microsoft.com/office/drawing/2014/main" id="{280C85BF-939F-F0CE-D3F0-01DB61EEC470}"/>
              </a:ext>
            </a:extLst>
          </p:cNvPr>
          <p:cNvSpPr txBox="1">
            <a:spLocks/>
          </p:cNvSpPr>
          <p:nvPr/>
        </p:nvSpPr>
        <p:spPr>
          <a:xfrm>
            <a:off x="640080" y="365124"/>
            <a:ext cx="10972800" cy="83614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rgbClr val="002557"/>
                </a:solidFill>
                <a:latin typeface="Arial" panose="020B0604020202020204" pitchFamily="34" charset="0"/>
                <a:ea typeface="+mj-ea"/>
                <a:cs typeface="Arial" panose="020B0604020202020204" pitchFamily="34" charset="0"/>
              </a:defRPr>
            </a:lvl1pPr>
          </a:lstStyle>
          <a:p>
            <a:r>
              <a:rPr lang="en-US" sz="3200"/>
              <a:t>Acknowledgments </a:t>
            </a:r>
          </a:p>
        </p:txBody>
      </p:sp>
      <p:sp>
        <p:nvSpPr>
          <p:cNvPr id="9" name="TextBox 8">
            <a:extLst>
              <a:ext uri="{FF2B5EF4-FFF2-40B4-BE49-F238E27FC236}">
                <a16:creationId xmlns:a16="http://schemas.microsoft.com/office/drawing/2014/main" id="{D34F8675-21EC-42C0-41C7-3548EC7DB083}"/>
              </a:ext>
            </a:extLst>
          </p:cNvPr>
          <p:cNvSpPr txBox="1"/>
          <p:nvPr/>
        </p:nvSpPr>
        <p:spPr>
          <a:xfrm>
            <a:off x="678563" y="3139576"/>
            <a:ext cx="2684833" cy="338554"/>
          </a:xfrm>
          <a:prstGeom prst="rect">
            <a:avLst/>
          </a:prstGeom>
          <a:noFill/>
        </p:spPr>
        <p:txBody>
          <a:bodyPr wrap="square" rtlCol="0">
            <a:spAutoFit/>
          </a:bodyPr>
          <a:lstStyle/>
          <a:p>
            <a:pPr algn="ctr"/>
            <a:r>
              <a:rPr lang="en-US" sz="1600" b="1">
                <a:solidFill>
                  <a:srgbClr val="002557"/>
                </a:solidFill>
                <a:latin typeface="Arial" panose="020B0604020202020204" pitchFamily="34" charset="0"/>
                <a:cs typeface="Arial" panose="020B0604020202020204" pitchFamily="34" charset="0"/>
              </a:rPr>
              <a:t>Oral presentation</a:t>
            </a:r>
          </a:p>
        </p:txBody>
      </p:sp>
      <p:sp>
        <p:nvSpPr>
          <p:cNvPr id="10" name="TextBox 9">
            <a:extLst>
              <a:ext uri="{FF2B5EF4-FFF2-40B4-BE49-F238E27FC236}">
                <a16:creationId xmlns:a16="http://schemas.microsoft.com/office/drawing/2014/main" id="{1A88ABAE-BA27-A962-70A6-C9AE02FEA858}"/>
              </a:ext>
            </a:extLst>
          </p:cNvPr>
          <p:cNvSpPr txBox="1"/>
          <p:nvPr/>
        </p:nvSpPr>
        <p:spPr>
          <a:xfrm>
            <a:off x="3757663" y="3139576"/>
            <a:ext cx="2988859" cy="338554"/>
          </a:xfrm>
          <a:prstGeom prst="rect">
            <a:avLst/>
          </a:prstGeom>
          <a:noFill/>
        </p:spPr>
        <p:txBody>
          <a:bodyPr wrap="square" rtlCol="0">
            <a:spAutoFit/>
          </a:bodyPr>
          <a:lstStyle/>
          <a:p>
            <a:pPr algn="ctr"/>
            <a:r>
              <a:rPr lang="en-US" sz="1600" b="1">
                <a:solidFill>
                  <a:srgbClr val="002557"/>
                </a:solidFill>
                <a:latin typeface="Arial" panose="020B0604020202020204" pitchFamily="34" charset="0"/>
                <a:cs typeface="Arial" panose="020B0604020202020204" pitchFamily="34" charset="0"/>
              </a:rPr>
              <a:t>Plain language summary</a:t>
            </a:r>
          </a:p>
        </p:txBody>
      </p:sp>
      <p:sp>
        <p:nvSpPr>
          <p:cNvPr id="11" name="TextBox 10">
            <a:extLst>
              <a:ext uri="{FF2B5EF4-FFF2-40B4-BE49-F238E27FC236}">
                <a16:creationId xmlns:a16="http://schemas.microsoft.com/office/drawing/2014/main" id="{72D9D612-F632-9AA5-19EA-78700A2A3E05}"/>
              </a:ext>
            </a:extLst>
          </p:cNvPr>
          <p:cNvSpPr txBox="1"/>
          <p:nvPr/>
        </p:nvSpPr>
        <p:spPr>
          <a:xfrm>
            <a:off x="3834183" y="5123912"/>
            <a:ext cx="2858588" cy="400110"/>
          </a:xfrm>
          <a:prstGeom prst="rect">
            <a:avLst/>
          </a:prstGeom>
          <a:noFill/>
        </p:spPr>
        <p:txBody>
          <a:bodyPr wrap="square">
            <a:spAutoFit/>
          </a:bodyPr>
          <a:lstStyle/>
          <a:p>
            <a:pPr algn="ctr"/>
            <a:r>
              <a:rPr lang="en-US" sz="1000" b="0" i="0" u="none" strike="noStrike" baseline="0">
                <a:latin typeface="Arial" panose="020B0604020202020204" pitchFamily="34" charset="0"/>
                <a:cs typeface="Arial" panose="020B0604020202020204" pitchFamily="34" charset="0"/>
              </a:rPr>
              <a:t>Please scan this </a:t>
            </a:r>
            <a:r>
              <a:rPr lang="en-US" sz="1000">
                <a:latin typeface="Arial" panose="020B0604020202020204" pitchFamily="34" charset="0"/>
                <a:cs typeface="Arial" panose="020B0604020202020204" pitchFamily="34" charset="0"/>
              </a:rPr>
              <a:t>QR</a:t>
            </a:r>
            <a:r>
              <a:rPr lang="en-US" sz="1000" b="0" i="0" u="none" strike="noStrike" baseline="0">
                <a:latin typeface="Arial" panose="020B0604020202020204" pitchFamily="34" charset="0"/>
                <a:cs typeface="Arial" panose="020B0604020202020204" pitchFamily="34" charset="0"/>
              </a:rPr>
              <a:t> Code with your smartphone to view a plain language summary.</a:t>
            </a:r>
          </a:p>
        </p:txBody>
      </p:sp>
      <p:sp>
        <p:nvSpPr>
          <p:cNvPr id="12" name="TextBox 11">
            <a:extLst>
              <a:ext uri="{FF2B5EF4-FFF2-40B4-BE49-F238E27FC236}">
                <a16:creationId xmlns:a16="http://schemas.microsoft.com/office/drawing/2014/main" id="{E05533B2-3227-AF08-24B9-83A2A642E96D}"/>
              </a:ext>
            </a:extLst>
          </p:cNvPr>
          <p:cNvSpPr txBox="1"/>
          <p:nvPr/>
        </p:nvSpPr>
        <p:spPr>
          <a:xfrm>
            <a:off x="758553" y="5123912"/>
            <a:ext cx="2604843" cy="1015663"/>
          </a:xfrm>
          <a:prstGeom prst="rect">
            <a:avLst/>
          </a:prstGeom>
          <a:noFill/>
        </p:spPr>
        <p:txBody>
          <a:bodyPr wrap="square">
            <a:spAutoFit/>
          </a:bodyPr>
          <a:lstStyle/>
          <a:p>
            <a:pPr algn="ctr"/>
            <a:r>
              <a:rPr lang="en-US" sz="1000">
                <a:latin typeface="Arial" panose="020B0604020202020204" pitchFamily="34" charset="0"/>
                <a:cs typeface="Arial" panose="020B0604020202020204" pitchFamily="34" charset="0"/>
              </a:rPr>
              <a:t>Please scan this Quick Response (QR) code with your smartphone to view this oral. Copies of this oral obtained through QR code are for personal use only and may not be reproduced without permission from ASCO</a:t>
            </a:r>
            <a:r>
              <a:rPr lang="en-US" sz="1000" baseline="30000">
                <a:latin typeface="Arial" panose="020B0604020202020204" pitchFamily="34" charset="0"/>
                <a:cs typeface="Arial" panose="020B0604020202020204" pitchFamily="34" charset="0"/>
              </a:rPr>
              <a:t>®</a:t>
            </a:r>
            <a:r>
              <a:rPr lang="en-US" sz="1000">
                <a:latin typeface="Arial" panose="020B0604020202020204" pitchFamily="34" charset="0"/>
                <a:cs typeface="Arial" panose="020B0604020202020204" pitchFamily="34" charset="0"/>
              </a:rPr>
              <a:t> or the authors of this oral.</a:t>
            </a:r>
            <a:endParaRPr lang="en-GB" sz="1000">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0EC802B6-7151-0361-8A21-61323CC09BCB}"/>
              </a:ext>
            </a:extLst>
          </p:cNvPr>
          <p:cNvSpPr txBox="1"/>
          <p:nvPr/>
        </p:nvSpPr>
        <p:spPr>
          <a:xfrm>
            <a:off x="7936752" y="3139576"/>
            <a:ext cx="2988859" cy="338554"/>
          </a:xfrm>
          <a:prstGeom prst="rect">
            <a:avLst/>
          </a:prstGeom>
          <a:noFill/>
        </p:spPr>
        <p:txBody>
          <a:bodyPr wrap="square" rtlCol="0">
            <a:spAutoFit/>
          </a:bodyPr>
          <a:lstStyle/>
          <a:p>
            <a:pPr algn="ctr"/>
            <a:r>
              <a:rPr lang="en-US" sz="1600" b="1">
                <a:solidFill>
                  <a:srgbClr val="002557"/>
                </a:solidFill>
                <a:latin typeface="Arial" panose="020B0604020202020204" pitchFamily="34" charset="0"/>
                <a:cs typeface="Arial" panose="020B0604020202020204" pitchFamily="34" charset="0"/>
              </a:rPr>
              <a:t>Manuscript </a:t>
            </a:r>
          </a:p>
        </p:txBody>
      </p:sp>
      <p:sp>
        <p:nvSpPr>
          <p:cNvPr id="19" name="TextBox 18">
            <a:extLst>
              <a:ext uri="{FF2B5EF4-FFF2-40B4-BE49-F238E27FC236}">
                <a16:creationId xmlns:a16="http://schemas.microsoft.com/office/drawing/2014/main" id="{09C6D1C7-3A31-2E50-14D2-7C09483F80AF}"/>
              </a:ext>
            </a:extLst>
          </p:cNvPr>
          <p:cNvSpPr txBox="1"/>
          <p:nvPr/>
        </p:nvSpPr>
        <p:spPr>
          <a:xfrm>
            <a:off x="7754237" y="5123912"/>
            <a:ext cx="3353887" cy="246221"/>
          </a:xfrm>
          <a:prstGeom prst="rect">
            <a:avLst/>
          </a:prstGeom>
          <a:noFill/>
        </p:spPr>
        <p:txBody>
          <a:bodyPr wrap="square">
            <a:spAutoFit/>
          </a:bodyPr>
          <a:lstStyle/>
          <a:p>
            <a:pPr algn="ctr"/>
            <a:r>
              <a:rPr lang="en-US" sz="1000" i="0" u="none" strike="noStrike" baseline="0">
                <a:latin typeface="Arial" panose="020B0604020202020204" pitchFamily="34" charset="0"/>
                <a:cs typeface="Arial" panose="020B0604020202020204" pitchFamily="34" charset="0"/>
                <a:hlinkClick r:id="rId3"/>
              </a:rPr>
              <a:t>https://www.nature.com/articles/s41591-024-03443-3</a:t>
            </a:r>
            <a:r>
              <a:rPr lang="en-US" sz="1000" i="0" u="none" strike="noStrike" baseline="0">
                <a:latin typeface="Arial" panose="020B0604020202020204" pitchFamily="34" charset="0"/>
                <a:cs typeface="Arial" panose="020B0604020202020204" pitchFamily="34" charset="0"/>
              </a:rPr>
              <a:t> </a:t>
            </a:r>
          </a:p>
        </p:txBody>
      </p:sp>
      <p:pic>
        <p:nvPicPr>
          <p:cNvPr id="5" name="Picture 4" descr="A qr code on a white background&#10;&#10;Description automatically generated">
            <a:extLst>
              <a:ext uri="{FF2B5EF4-FFF2-40B4-BE49-F238E27FC236}">
                <a16:creationId xmlns:a16="http://schemas.microsoft.com/office/drawing/2014/main" id="{C5A403E8-0175-9224-F9EA-02769165E18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76063" y="3531124"/>
            <a:ext cx="1487502" cy="1487502"/>
          </a:xfrm>
          <a:prstGeom prst="rect">
            <a:avLst/>
          </a:prstGeom>
        </p:spPr>
      </p:pic>
      <p:pic>
        <p:nvPicPr>
          <p:cNvPr id="15" name="Picture 14" descr="A qr code with black squares&#10;&#10;Description automatically generated">
            <a:extLst>
              <a:ext uri="{FF2B5EF4-FFF2-40B4-BE49-F238E27FC236}">
                <a16:creationId xmlns:a16="http://schemas.microsoft.com/office/drawing/2014/main" id="{6E4D1DE9-87C7-BB08-6393-58DD00FC737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507176" y="3531124"/>
            <a:ext cx="1487502" cy="1487502"/>
          </a:xfrm>
          <a:prstGeom prst="rect">
            <a:avLst/>
          </a:prstGeom>
        </p:spPr>
      </p:pic>
      <p:pic>
        <p:nvPicPr>
          <p:cNvPr id="18" name="Picture 17">
            <a:extLst>
              <a:ext uri="{FF2B5EF4-FFF2-40B4-BE49-F238E27FC236}">
                <a16:creationId xmlns:a16="http://schemas.microsoft.com/office/drawing/2014/main" id="{88E8BFBB-6E64-B331-664A-531FF0DA48D7}"/>
              </a:ext>
            </a:extLst>
          </p:cNvPr>
          <p:cNvPicPr>
            <a:picLocks noChangeAspect="1"/>
          </p:cNvPicPr>
          <p:nvPr/>
        </p:nvPicPr>
        <p:blipFill>
          <a:blip r:embed="rId6"/>
          <a:srcRect l="5435" t="12740" r="4228" b="14432"/>
          <a:stretch/>
        </p:blipFill>
        <p:spPr>
          <a:xfrm>
            <a:off x="7177272" y="3526716"/>
            <a:ext cx="4507820" cy="1522956"/>
          </a:xfrm>
          <a:prstGeom prst="rect">
            <a:avLst/>
          </a:prstGeom>
          <a:ln>
            <a:solidFill>
              <a:schemeClr val="tx1"/>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928509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58B60B5-5140-4348-1068-E1A10ED68569}"/>
              </a:ext>
            </a:extLst>
          </p:cNvPr>
          <p:cNvSpPr>
            <a:spLocks noGrp="1"/>
          </p:cNvSpPr>
          <p:nvPr>
            <p:ph type="sldNum" sz="quarter" idx="12"/>
          </p:nvPr>
        </p:nvSpPr>
        <p:spPr/>
        <p:txBody>
          <a:bodyPr/>
          <a:lstStyle/>
          <a:p>
            <a:fld id="{BE33F7A0-71F0-446B-9DE8-6D75BE64EE0F}" type="slidenum">
              <a:rPr lang="en-US" smtClean="0">
                <a:solidFill>
                  <a:srgbClr val="002557"/>
                </a:solidFill>
              </a:rPr>
              <a:pPr/>
              <a:t>2</a:t>
            </a:fld>
            <a:endParaRPr lang="en-US">
              <a:solidFill>
                <a:srgbClr val="002557"/>
              </a:solidFill>
            </a:endParaRPr>
          </a:p>
        </p:txBody>
      </p:sp>
      <p:sp>
        <p:nvSpPr>
          <p:cNvPr id="4" name="Content Placeholder 3">
            <a:extLst>
              <a:ext uri="{FF2B5EF4-FFF2-40B4-BE49-F238E27FC236}">
                <a16:creationId xmlns:a16="http://schemas.microsoft.com/office/drawing/2014/main" id="{C372B80C-D124-E766-79A3-041DADF9F0C8}"/>
              </a:ext>
            </a:extLst>
          </p:cNvPr>
          <p:cNvSpPr>
            <a:spLocks noGrp="1"/>
          </p:cNvSpPr>
          <p:nvPr>
            <p:ph sz="quarter" idx="13"/>
          </p:nvPr>
        </p:nvSpPr>
        <p:spPr>
          <a:xfrm>
            <a:off x="640080" y="1260763"/>
            <a:ext cx="10972800" cy="4591395"/>
          </a:xfrm>
        </p:spPr>
        <p:txBody>
          <a:bodyPr>
            <a:normAutofit/>
          </a:bodyPr>
          <a:lstStyle/>
          <a:p>
            <a:pPr marL="0" indent="0">
              <a:buNone/>
            </a:pPr>
            <a:r>
              <a:rPr lang="en-US" sz="1600"/>
              <a:t>Dr </a:t>
            </a:r>
            <a:r>
              <a:rPr lang="en-US" sz="1600" err="1"/>
              <a:t>Kop</a:t>
            </a:r>
            <a:r>
              <a:rPr lang="en-US" sz="1600" err="1">
                <a:solidFill>
                  <a:srgbClr val="203864"/>
                </a:solidFill>
              </a:rPr>
              <a:t>et</a:t>
            </a:r>
            <a:r>
              <a:rPr lang="en-US" sz="1600" err="1"/>
              <a:t>z</a:t>
            </a:r>
            <a:r>
              <a:rPr lang="en-US" sz="1600"/>
              <a:t> reports the following:</a:t>
            </a:r>
          </a:p>
          <a:p>
            <a:r>
              <a:rPr lang="en-US" sz="1600" b="1"/>
              <a:t>Stock and Other Ownership Interests: </a:t>
            </a:r>
            <a:r>
              <a:rPr lang="en-US" sz="1600" err="1"/>
              <a:t>Lylon</a:t>
            </a:r>
            <a:r>
              <a:rPr lang="en-US" sz="1600"/>
              <a:t>, Lutris, </a:t>
            </a:r>
            <a:r>
              <a:rPr lang="en-US" sz="1600" err="1"/>
              <a:t>MolecularMatch</a:t>
            </a:r>
            <a:r>
              <a:rPr lang="en-US" sz="1600"/>
              <a:t>, </a:t>
            </a:r>
            <a:r>
              <a:rPr lang="en-US" sz="1600" err="1"/>
              <a:t>Navire</a:t>
            </a:r>
            <a:endParaRPr lang="en-US" sz="1600"/>
          </a:p>
          <a:p>
            <a:r>
              <a:rPr lang="en-US" sz="1600" b="1"/>
              <a:t>Consulting or Advisory Role: </a:t>
            </a:r>
            <a:r>
              <a:rPr lang="en-US" sz="1600"/>
              <a:t>AbbVie, Amal Therapeutics, AstraZeneca/</a:t>
            </a:r>
            <a:r>
              <a:rPr lang="en-US" sz="1600" err="1"/>
              <a:t>MedImmune</a:t>
            </a:r>
            <a:r>
              <a:rPr lang="en-US" sz="1600"/>
              <a:t>, Bayer Health, </a:t>
            </a:r>
            <a:r>
              <a:rPr lang="en-US" sz="1600" err="1"/>
              <a:t>BicaraTherapeutics</a:t>
            </a:r>
            <a:r>
              <a:rPr lang="en-US" sz="1600"/>
              <a:t>, Boehringer Ingelheim, Boston Biomedical, Carina Biotech, Daiichi Sankyo, EMD Serono, Endeavor </a:t>
            </a:r>
            <a:r>
              <a:rPr lang="en-US" sz="1600" err="1"/>
              <a:t>BioMedicines</a:t>
            </a:r>
            <a:r>
              <a:rPr lang="en-US" sz="1600"/>
              <a:t>, Flame Biosciences, Genentech, Gilead Sciences, GSK, </a:t>
            </a:r>
            <a:r>
              <a:rPr lang="en-US" sz="1600" err="1"/>
              <a:t>HalioDx</a:t>
            </a:r>
            <a:r>
              <a:rPr lang="en-US" sz="1600"/>
              <a:t>, Holy Stone Healthcare, </a:t>
            </a:r>
            <a:r>
              <a:rPr lang="en-US" sz="1600" err="1"/>
              <a:t>Inivata</a:t>
            </a:r>
            <a:r>
              <a:rPr lang="en-US" sz="1600"/>
              <a:t>, Ipsen, </a:t>
            </a:r>
            <a:r>
              <a:rPr lang="en-US" sz="1600" err="1"/>
              <a:t>Iylon</a:t>
            </a:r>
            <a:r>
              <a:rPr lang="en-US" sz="1600"/>
              <a:t>, </a:t>
            </a:r>
            <a:r>
              <a:rPr lang="en-US" sz="1600" err="1"/>
              <a:t>Jacobio</a:t>
            </a:r>
            <a:r>
              <a:rPr lang="en-US" sz="1600"/>
              <a:t>, Jazz Pharmaceuticals, Lilly, Lutris, Merck, </a:t>
            </a:r>
            <a:r>
              <a:rPr lang="en-US" sz="1600" err="1"/>
              <a:t>Mirati</a:t>
            </a:r>
            <a:r>
              <a:rPr lang="en-US" sz="1600"/>
              <a:t> Therapeutics, </a:t>
            </a:r>
            <a:r>
              <a:rPr lang="en-US" sz="1600" err="1"/>
              <a:t>Natera</a:t>
            </a:r>
            <a:r>
              <a:rPr lang="en-US" sz="1600"/>
              <a:t>, Novartis, </a:t>
            </a:r>
            <a:r>
              <a:rPr lang="en-US" sz="1600" err="1"/>
              <a:t>Numab</a:t>
            </a:r>
            <a:r>
              <a:rPr lang="en-US" sz="1600"/>
              <a:t>, Pfizer, Pierre Fabre, </a:t>
            </a:r>
            <a:r>
              <a:rPr lang="en-US" sz="1600" err="1"/>
              <a:t>RedxPharma</a:t>
            </a:r>
            <a:r>
              <a:rPr lang="en-US" sz="1600"/>
              <a:t>, </a:t>
            </a:r>
            <a:r>
              <a:rPr lang="en-US" sz="1600" err="1"/>
              <a:t>Repare</a:t>
            </a:r>
            <a:r>
              <a:rPr lang="en-US" sz="1600"/>
              <a:t> Therapeutics, </a:t>
            </a:r>
            <a:r>
              <a:rPr lang="en-US" sz="1600" err="1"/>
              <a:t>Servier</a:t>
            </a:r>
            <a:r>
              <a:rPr lang="en-US" sz="1600"/>
              <a:t>, </a:t>
            </a:r>
            <a:r>
              <a:rPr lang="en-US" sz="1600" err="1"/>
              <a:t>Xilis</a:t>
            </a:r>
            <a:endParaRPr lang="en-US" sz="1600"/>
          </a:p>
          <a:p>
            <a:r>
              <a:rPr lang="en-US" sz="1600" b="1"/>
              <a:t>Research Funding: </a:t>
            </a:r>
            <a:r>
              <a:rPr lang="en-US" sz="1600"/>
              <a:t>Amgen, Array BioPharma, </a:t>
            </a:r>
            <a:r>
              <a:rPr lang="en-US" sz="1600" err="1"/>
              <a:t>Biocartis</a:t>
            </a:r>
            <a:r>
              <a:rPr lang="en-US" sz="1600"/>
              <a:t>, Daiichi Sankyo, EMD Serono, Genentech/Roche, Guardant Health, Lilly, </a:t>
            </a:r>
            <a:r>
              <a:rPr lang="en-US" sz="1600" err="1"/>
              <a:t>MedImmune</a:t>
            </a:r>
            <a:r>
              <a:rPr lang="en-US" sz="1600"/>
              <a:t>, Novartis, Sanofi </a:t>
            </a:r>
          </a:p>
        </p:txBody>
      </p:sp>
      <p:sp>
        <p:nvSpPr>
          <p:cNvPr id="6" name="Title 1">
            <a:extLst>
              <a:ext uri="{FF2B5EF4-FFF2-40B4-BE49-F238E27FC236}">
                <a16:creationId xmlns:a16="http://schemas.microsoft.com/office/drawing/2014/main" id="{3B59C992-82B0-2FDD-744F-7FA6E4550D0B}"/>
              </a:ext>
            </a:extLst>
          </p:cNvPr>
          <p:cNvSpPr txBox="1">
            <a:spLocks/>
          </p:cNvSpPr>
          <p:nvPr/>
        </p:nvSpPr>
        <p:spPr>
          <a:xfrm>
            <a:off x="640080" y="365124"/>
            <a:ext cx="10972800" cy="8451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rgbClr val="002557"/>
                </a:solidFill>
                <a:latin typeface="Arial" panose="020B0604020202020204" pitchFamily="34" charset="0"/>
                <a:ea typeface="+mj-ea"/>
                <a:cs typeface="Arial" panose="020B0604020202020204" pitchFamily="34" charset="0"/>
              </a:defRPr>
            </a:lvl1pPr>
          </a:lstStyle>
          <a:p>
            <a:r>
              <a:rPr lang="en-US" sz="3200"/>
              <a:t>Declaration of Interests</a:t>
            </a:r>
          </a:p>
        </p:txBody>
      </p:sp>
    </p:spTree>
    <p:extLst>
      <p:ext uri="{BB962C8B-B14F-4D97-AF65-F5344CB8AC3E}">
        <p14:creationId xmlns:p14="http://schemas.microsoft.com/office/powerpoint/2010/main" val="2114991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58B60B5-5140-4348-1068-E1A10ED68569}"/>
              </a:ext>
            </a:extLst>
          </p:cNvPr>
          <p:cNvSpPr>
            <a:spLocks noGrp="1"/>
          </p:cNvSpPr>
          <p:nvPr>
            <p:ph type="sldNum" sz="quarter" idx="12"/>
          </p:nvPr>
        </p:nvSpPr>
        <p:spPr/>
        <p:txBody>
          <a:bodyPr/>
          <a:lstStyle/>
          <a:p>
            <a:fld id="{BE33F7A0-71F0-446B-9DE8-6D75BE64EE0F}" type="slidenum">
              <a:rPr lang="en-US" smtClean="0">
                <a:solidFill>
                  <a:srgbClr val="002557"/>
                </a:solidFill>
              </a:rPr>
              <a:pPr/>
              <a:t>3</a:t>
            </a:fld>
            <a:endParaRPr lang="en-US">
              <a:solidFill>
                <a:srgbClr val="002557"/>
              </a:solidFill>
            </a:endParaRPr>
          </a:p>
        </p:txBody>
      </p:sp>
      <p:sp>
        <p:nvSpPr>
          <p:cNvPr id="6" name="Title 1">
            <a:extLst>
              <a:ext uri="{FF2B5EF4-FFF2-40B4-BE49-F238E27FC236}">
                <a16:creationId xmlns:a16="http://schemas.microsoft.com/office/drawing/2014/main" id="{3B59C992-82B0-2FDD-744F-7FA6E4550D0B}"/>
              </a:ext>
            </a:extLst>
          </p:cNvPr>
          <p:cNvSpPr txBox="1">
            <a:spLocks/>
          </p:cNvSpPr>
          <p:nvPr/>
        </p:nvSpPr>
        <p:spPr>
          <a:xfrm>
            <a:off x="640080" y="365124"/>
            <a:ext cx="10972800" cy="8451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rgbClr val="002557"/>
                </a:solidFill>
                <a:latin typeface="Arial" panose="020B0604020202020204" pitchFamily="34" charset="0"/>
                <a:ea typeface="+mj-ea"/>
                <a:cs typeface="Arial" panose="020B0604020202020204" pitchFamily="34" charset="0"/>
              </a:defRPr>
            </a:lvl1pPr>
          </a:lstStyle>
          <a:p>
            <a:r>
              <a:rPr lang="en-US" sz="3200"/>
              <a:t>Key Takeaway Points/Conclusions</a:t>
            </a:r>
          </a:p>
        </p:txBody>
      </p:sp>
      <p:sp>
        <p:nvSpPr>
          <p:cNvPr id="2" name="TextBox 1">
            <a:extLst>
              <a:ext uri="{FF2B5EF4-FFF2-40B4-BE49-F238E27FC236}">
                <a16:creationId xmlns:a16="http://schemas.microsoft.com/office/drawing/2014/main" id="{81BE072C-B342-7057-0931-BD1977D6265F}"/>
              </a:ext>
            </a:extLst>
          </p:cNvPr>
          <p:cNvSpPr txBox="1"/>
          <p:nvPr/>
        </p:nvSpPr>
        <p:spPr>
          <a:xfrm>
            <a:off x="640080" y="5687745"/>
            <a:ext cx="10911840" cy="549569"/>
          </a:xfrm>
          <a:prstGeom prst="rect">
            <a:avLst/>
          </a:prstGeom>
          <a:noFill/>
        </p:spPr>
        <p:txBody>
          <a:bodyPr wrap="square" lIns="0" tIns="0" rIns="0" bIns="0" anchor="b">
            <a:noAutofit/>
          </a:bodyPr>
          <a:lstStyle/>
          <a:p>
            <a:r>
              <a:rPr lang="en-US" sz="1000" b="1" baseline="30000" dirty="0" err="1">
                <a:latin typeface="Arial" panose="020B0604020202020204" pitchFamily="34" charset="0"/>
                <a:cs typeface="Arial" panose="020B0604020202020204" pitchFamily="34" charset="0"/>
              </a:rPr>
              <a:t>a</a:t>
            </a:r>
            <a:r>
              <a:rPr lang="en-US" sz="1000" b="1" dirty="0" err="1">
                <a:latin typeface="Arial" panose="020B0604020202020204" pitchFamily="34" charset="0"/>
                <a:cs typeface="Arial" panose="020B0604020202020204" pitchFamily="34" charset="0"/>
              </a:rPr>
              <a:t>Investigator's</a:t>
            </a:r>
            <a:r>
              <a:rPr lang="en-US" sz="1000" b="1" dirty="0">
                <a:latin typeface="Arial" panose="020B0604020202020204" pitchFamily="34" charset="0"/>
                <a:cs typeface="Arial" panose="020B0604020202020204" pitchFamily="34" charset="0"/>
              </a:rPr>
              <a:t> choice of chemotherapy ± bevacizumab.</a:t>
            </a:r>
          </a:p>
          <a:p>
            <a:r>
              <a:rPr lang="en-US" sz="800" dirty="0">
                <a:latin typeface="Arial" panose="020B0604020202020204" pitchFamily="34" charset="0"/>
                <a:cs typeface="Arial" panose="020B0604020202020204" pitchFamily="34" charset="0"/>
              </a:rPr>
              <a:t>AE, adverse event; BICR, blinded independent central review; EC, encorafenib plus cetuximab; FDA, US Food and Drug Administration; mCRC, metastatic colorectal cancer; </a:t>
            </a:r>
            <a:r>
              <a:rPr lang="en-US" sz="800" spc="-20" dirty="0">
                <a:effectLst/>
                <a:latin typeface="Arial" panose="020B0604020202020204" pitchFamily="34" charset="0"/>
                <a:cs typeface="Arial" panose="020B0604020202020204" pitchFamily="34" charset="0"/>
              </a:rPr>
              <a:t>m</a:t>
            </a:r>
            <a:r>
              <a:rPr lang="en-US" sz="800" dirty="0">
                <a:effectLst/>
                <a:latin typeface="Arial" panose="020B0604020202020204" pitchFamily="34" charset="0"/>
                <a:cs typeface="Arial" panose="020B0604020202020204" pitchFamily="34" charset="0"/>
              </a:rPr>
              <a:t>FOLFOX6, modified fluorouracil/leucovorin/oxaliplatin; SOC, standard of care; TEAE, treatment-emergent adverse event.</a:t>
            </a:r>
          </a:p>
        </p:txBody>
      </p:sp>
      <p:sp>
        <p:nvSpPr>
          <p:cNvPr id="11" name="Content Placeholder 3">
            <a:extLst>
              <a:ext uri="{FF2B5EF4-FFF2-40B4-BE49-F238E27FC236}">
                <a16:creationId xmlns:a16="http://schemas.microsoft.com/office/drawing/2014/main" id="{A9BC8D96-2076-EDD6-263B-365CEBACE4A6}"/>
              </a:ext>
            </a:extLst>
          </p:cNvPr>
          <p:cNvSpPr>
            <a:spLocks noGrp="1"/>
          </p:cNvSpPr>
          <p:nvPr>
            <p:ph sz="quarter" idx="13"/>
          </p:nvPr>
        </p:nvSpPr>
        <p:spPr>
          <a:xfrm>
            <a:off x="670560" y="1210235"/>
            <a:ext cx="10911840" cy="4295416"/>
          </a:xfrm>
          <a:prstGeom prst="roundRect">
            <a:avLst>
              <a:gd name="adj" fmla="val 4362"/>
            </a:avLst>
          </a:prstGeom>
          <a:solidFill>
            <a:srgbClr val="DAE3F3"/>
          </a:solidFill>
          <a:ln>
            <a:solidFill>
              <a:srgbClr val="2F5597"/>
            </a:solidFill>
          </a:ln>
        </p:spPr>
        <p:txBody>
          <a:bodyPr rIns="0" anchor="ctr">
            <a:noAutofit/>
          </a:bodyPr>
          <a:lstStyle/>
          <a:p>
            <a:pPr marL="0" indent="0">
              <a:spcBef>
                <a:spcPts val="0"/>
              </a:spcBef>
              <a:spcAft>
                <a:spcPts val="1200"/>
              </a:spcAft>
              <a:buNone/>
            </a:pPr>
            <a:endParaRPr lang="en-US" sz="1800" dirty="0">
              <a:solidFill>
                <a:srgbClr val="203864"/>
              </a:solidFill>
            </a:endParaRPr>
          </a:p>
          <a:p>
            <a:pPr marL="0" indent="0">
              <a:spcBef>
                <a:spcPts val="0"/>
              </a:spcBef>
              <a:spcAft>
                <a:spcPts val="1200"/>
              </a:spcAft>
              <a:buNone/>
            </a:pPr>
            <a:r>
              <a:rPr lang="en-US" sz="1800" dirty="0">
                <a:solidFill>
                  <a:srgbClr val="203864"/>
                </a:solidFill>
                <a:latin typeface="Arial"/>
                <a:cs typeface="Arial"/>
              </a:rPr>
              <a:t>We present the primary analysis of ORR by BICR (a primary endpoint), an interim OS analysis, and </a:t>
            </a:r>
            <a:br>
              <a:rPr lang="en-US" sz="1800" dirty="0">
                <a:solidFill>
                  <a:srgbClr val="203864"/>
                </a:solidFill>
                <a:latin typeface="Arial"/>
                <a:cs typeface="Arial"/>
              </a:rPr>
            </a:br>
            <a:r>
              <a:rPr lang="en-US" sz="1800" dirty="0">
                <a:solidFill>
                  <a:srgbClr val="203864"/>
                </a:solidFill>
                <a:latin typeface="Arial"/>
                <a:cs typeface="Arial"/>
              </a:rPr>
              <a:t>safety in the </a:t>
            </a:r>
            <a:r>
              <a:rPr lang="en-US" sz="1800" dirty="0">
                <a:latin typeface="Arial"/>
                <a:cs typeface="Arial"/>
              </a:rPr>
              <a:t>encorafenib plus cetuximab</a:t>
            </a:r>
            <a:r>
              <a:rPr lang="en-US" sz="1800" dirty="0">
                <a:solidFill>
                  <a:srgbClr val="203864"/>
                </a:solidFill>
                <a:latin typeface="Arial"/>
                <a:cs typeface="Arial"/>
              </a:rPr>
              <a:t> </a:t>
            </a:r>
            <a:r>
              <a:rPr lang="en-US" sz="1800" dirty="0">
                <a:latin typeface="Arial"/>
                <a:cs typeface="Arial"/>
              </a:rPr>
              <a:t>with mFOLFOX6</a:t>
            </a:r>
            <a:r>
              <a:rPr lang="en-US" sz="1800" dirty="0">
                <a:solidFill>
                  <a:srgbClr val="FF0000"/>
                </a:solidFill>
                <a:latin typeface="Arial"/>
                <a:cs typeface="Arial"/>
              </a:rPr>
              <a:t> </a:t>
            </a:r>
            <a:r>
              <a:rPr lang="en-US" sz="1800" dirty="0">
                <a:solidFill>
                  <a:srgbClr val="203864"/>
                </a:solidFill>
                <a:latin typeface="Arial"/>
                <a:cs typeface="Arial"/>
              </a:rPr>
              <a:t>(EC + mFOLFOX6) and </a:t>
            </a:r>
            <a:r>
              <a:rPr lang="en-US" sz="1800" dirty="0" err="1">
                <a:solidFill>
                  <a:srgbClr val="203864"/>
                </a:solidFill>
                <a:latin typeface="Arial"/>
                <a:cs typeface="Arial"/>
              </a:rPr>
              <a:t>SOC</a:t>
            </a:r>
            <a:r>
              <a:rPr lang="en-US" sz="1800" baseline="30000" dirty="0" err="1">
                <a:solidFill>
                  <a:srgbClr val="203864"/>
                </a:solidFill>
                <a:latin typeface="Arial"/>
                <a:cs typeface="Arial"/>
              </a:rPr>
              <a:t>a</a:t>
            </a:r>
            <a:r>
              <a:rPr lang="en-US" sz="1800" dirty="0">
                <a:solidFill>
                  <a:srgbClr val="203864"/>
                </a:solidFill>
                <a:latin typeface="Arial"/>
                <a:cs typeface="Arial"/>
              </a:rPr>
              <a:t> arms:</a:t>
            </a:r>
          </a:p>
          <a:p>
            <a:pPr>
              <a:spcBef>
                <a:spcPts val="0"/>
              </a:spcBef>
              <a:spcAft>
                <a:spcPts val="1200"/>
              </a:spcAft>
            </a:pPr>
            <a:r>
              <a:rPr lang="en-US" sz="1600" dirty="0">
                <a:solidFill>
                  <a:srgbClr val="203864"/>
                </a:solidFill>
                <a:latin typeface="Arial"/>
                <a:cs typeface="Arial"/>
              </a:rPr>
              <a:t>BREAKWATER showed statistically significant and clinically meaningful benefit in ORR by BICR with EC + mFOLFOX6 in first-line BRAF V600E-mutant mCRC</a:t>
            </a:r>
          </a:p>
          <a:p>
            <a:pPr>
              <a:spcBef>
                <a:spcPts val="0"/>
              </a:spcBef>
              <a:spcAft>
                <a:spcPts val="1200"/>
              </a:spcAft>
            </a:pPr>
            <a:r>
              <a:rPr lang="en-US" sz="1600" dirty="0">
                <a:latin typeface="Arial"/>
                <a:cs typeface="Arial"/>
              </a:rPr>
              <a:t>Data showed a trend for OS improvement with EC + mFOLFOX6 vs SOC; follow-up is ongoing, with planned additional interim and final analyses</a:t>
            </a:r>
          </a:p>
          <a:p>
            <a:pPr>
              <a:spcBef>
                <a:spcPts val="0"/>
              </a:spcBef>
              <a:spcAft>
                <a:spcPts val="1200"/>
              </a:spcAft>
            </a:pPr>
            <a:r>
              <a:rPr lang="en-US" sz="1600" dirty="0">
                <a:solidFill>
                  <a:srgbClr val="203864"/>
                </a:solidFill>
                <a:latin typeface="Arial"/>
                <a:cs typeface="Arial"/>
              </a:rPr>
              <a:t>EC + mFOLFOX6 was generally tolerable with no substantial increase in chemotherapy dose reduction or discontinuation due to AEs compared with the SOC arm; the most frequently reported TEAEs were consistent with those expected for each of the study drugs</a:t>
            </a:r>
          </a:p>
          <a:p>
            <a:pPr>
              <a:spcBef>
                <a:spcPts val="0"/>
              </a:spcBef>
              <a:spcAft>
                <a:spcPts val="1200"/>
              </a:spcAft>
            </a:pPr>
            <a:r>
              <a:rPr lang="en-US" sz="1600" dirty="0">
                <a:solidFill>
                  <a:srgbClr val="203864"/>
                </a:solidFill>
                <a:latin typeface="Arial"/>
                <a:cs typeface="Arial"/>
              </a:rPr>
              <a:t>The BREAKWATER study supports EC + mFOLFOX6 as a new first-line SOC for patients with BRAF </a:t>
            </a:r>
            <a:br>
              <a:rPr lang="en-US" sz="1600" dirty="0">
                <a:solidFill>
                  <a:srgbClr val="203864"/>
                </a:solidFill>
                <a:latin typeface="Arial"/>
                <a:cs typeface="Arial"/>
              </a:rPr>
            </a:br>
            <a:r>
              <a:rPr lang="en-US" sz="1600" dirty="0">
                <a:solidFill>
                  <a:srgbClr val="203864"/>
                </a:solidFill>
                <a:latin typeface="Arial"/>
                <a:cs typeface="Arial"/>
              </a:rPr>
              <a:t>V600E-mutant mCRC </a:t>
            </a:r>
          </a:p>
          <a:p>
            <a:pPr>
              <a:spcBef>
                <a:spcPts val="0"/>
              </a:spcBef>
              <a:spcAft>
                <a:spcPts val="1200"/>
              </a:spcAft>
            </a:pPr>
            <a:r>
              <a:rPr lang="en-US" sz="1600" dirty="0">
                <a:solidFill>
                  <a:srgbClr val="203864"/>
                </a:solidFill>
                <a:latin typeface="Arial"/>
                <a:cs typeface="Arial"/>
              </a:rPr>
              <a:t>These results also formed the basis for the accelerated approval by the FDA (as part of Project </a:t>
            </a:r>
            <a:r>
              <a:rPr lang="en-US" sz="1600" dirty="0" err="1">
                <a:solidFill>
                  <a:srgbClr val="203864"/>
                </a:solidFill>
                <a:latin typeface="Arial"/>
                <a:cs typeface="Arial"/>
              </a:rPr>
              <a:t>FrontRunner</a:t>
            </a:r>
            <a:r>
              <a:rPr lang="en-US" sz="1600" dirty="0">
                <a:solidFill>
                  <a:srgbClr val="203864"/>
                </a:solidFill>
                <a:latin typeface="Arial"/>
                <a:cs typeface="Arial"/>
              </a:rPr>
              <a:t>) of </a:t>
            </a:r>
            <a:br>
              <a:rPr lang="en-US" sz="1600" dirty="0">
                <a:solidFill>
                  <a:srgbClr val="203864"/>
                </a:solidFill>
                <a:latin typeface="Arial"/>
                <a:cs typeface="Arial"/>
              </a:rPr>
            </a:br>
            <a:r>
              <a:rPr lang="en-US" sz="1600" dirty="0">
                <a:solidFill>
                  <a:srgbClr val="203864"/>
                </a:solidFill>
                <a:latin typeface="Arial"/>
                <a:cs typeface="Arial"/>
              </a:rPr>
              <a:t>EC + mFOLFOX6 for the treatment of patients with BRAF V600E-mutant mCRC—including in the first line setting</a:t>
            </a:r>
          </a:p>
          <a:p>
            <a:pPr>
              <a:spcBef>
                <a:spcPts val="0"/>
              </a:spcBef>
              <a:spcAft>
                <a:spcPts val="1200"/>
              </a:spcAft>
            </a:pPr>
            <a:endParaRPr lang="en-US" sz="1600" dirty="0">
              <a:solidFill>
                <a:srgbClr val="203864"/>
              </a:solidFill>
            </a:endParaRPr>
          </a:p>
        </p:txBody>
      </p:sp>
    </p:spTree>
    <p:extLst>
      <p:ext uri="{BB962C8B-B14F-4D97-AF65-F5344CB8AC3E}">
        <p14:creationId xmlns:p14="http://schemas.microsoft.com/office/powerpoint/2010/main" val="818925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4CD73-FD04-E072-052E-5364A78E10D8}"/>
              </a:ext>
            </a:extLst>
          </p:cNvPr>
          <p:cNvSpPr>
            <a:spLocks noGrp="1"/>
          </p:cNvSpPr>
          <p:nvPr>
            <p:ph type="title"/>
          </p:nvPr>
        </p:nvSpPr>
        <p:spPr>
          <a:xfrm>
            <a:off x="640080" y="323084"/>
            <a:ext cx="10972800" cy="916829"/>
          </a:xfrm>
        </p:spPr>
        <p:txBody>
          <a:bodyPr>
            <a:normAutofit/>
          </a:bodyPr>
          <a:lstStyle/>
          <a:p>
            <a:r>
              <a:rPr lang="en-US" sz="3200"/>
              <a:t>BREAKWATER: Background</a:t>
            </a:r>
          </a:p>
        </p:txBody>
      </p:sp>
      <p:sp>
        <p:nvSpPr>
          <p:cNvPr id="3" name="Slide Number Placeholder 2">
            <a:extLst>
              <a:ext uri="{FF2B5EF4-FFF2-40B4-BE49-F238E27FC236}">
                <a16:creationId xmlns:a16="http://schemas.microsoft.com/office/drawing/2014/main" id="{BE2C5510-5C28-FC0D-1D40-8D6DCBF7912C}"/>
              </a:ext>
            </a:extLst>
          </p:cNvPr>
          <p:cNvSpPr>
            <a:spLocks noGrp="1"/>
          </p:cNvSpPr>
          <p:nvPr>
            <p:ph type="sldNum" sz="quarter" idx="12"/>
          </p:nvPr>
        </p:nvSpPr>
        <p:spPr/>
        <p:txBody>
          <a:bodyPr/>
          <a:lstStyle/>
          <a:p>
            <a:fld id="{BE33F7A0-71F0-446B-9DE8-6D75BE64EE0F}" type="slidenum">
              <a:rPr lang="en-US" smtClean="0">
                <a:solidFill>
                  <a:srgbClr val="002557"/>
                </a:solidFill>
              </a:rPr>
              <a:pPr/>
              <a:t>4</a:t>
            </a:fld>
            <a:endParaRPr lang="en-US">
              <a:solidFill>
                <a:srgbClr val="002557"/>
              </a:solidFill>
            </a:endParaRPr>
          </a:p>
        </p:txBody>
      </p:sp>
      <p:sp>
        <p:nvSpPr>
          <p:cNvPr id="4" name="Content Placeholder 3">
            <a:extLst>
              <a:ext uri="{FF2B5EF4-FFF2-40B4-BE49-F238E27FC236}">
                <a16:creationId xmlns:a16="http://schemas.microsoft.com/office/drawing/2014/main" id="{EE22EBD5-F3DB-9DB5-1896-4AD1534119C1}"/>
              </a:ext>
            </a:extLst>
          </p:cNvPr>
          <p:cNvSpPr>
            <a:spLocks noGrp="1"/>
          </p:cNvSpPr>
          <p:nvPr>
            <p:ph sz="quarter" idx="13"/>
          </p:nvPr>
        </p:nvSpPr>
        <p:spPr>
          <a:xfrm>
            <a:off x="640079" y="1345963"/>
            <a:ext cx="11213001" cy="4189674"/>
          </a:xfrm>
        </p:spPr>
        <p:txBody>
          <a:bodyPr>
            <a:noAutofit/>
          </a:bodyPr>
          <a:lstStyle/>
          <a:p>
            <a:pPr>
              <a:spcBef>
                <a:spcPts val="0"/>
              </a:spcBef>
              <a:spcAft>
                <a:spcPts val="600"/>
              </a:spcAft>
            </a:pPr>
            <a:r>
              <a:rPr lang="en-US" sz="1500" i="1"/>
              <a:t>BRAF </a:t>
            </a:r>
            <a:r>
              <a:rPr lang="en-US" sz="1500"/>
              <a:t>V600E mutations occur in 8% to 12% of mCRC</a:t>
            </a:r>
            <a:r>
              <a:rPr lang="en-US" sz="1500" baseline="30000"/>
              <a:t>1,2</a:t>
            </a:r>
          </a:p>
          <a:p>
            <a:pPr>
              <a:spcBef>
                <a:spcPts val="0"/>
              </a:spcBef>
              <a:spcAft>
                <a:spcPts val="600"/>
              </a:spcAft>
            </a:pPr>
            <a:r>
              <a:rPr lang="en-US" sz="1500"/>
              <a:t>Encorafenib is a highly selective, ATP-competitive, small molecule BRAF inhibitor with anti-proliferative and apoptotic activity </a:t>
            </a:r>
            <a:br>
              <a:rPr lang="en-US" sz="1500"/>
            </a:br>
            <a:r>
              <a:rPr lang="en-US" sz="1500"/>
              <a:t>in tumor cells expressing </a:t>
            </a:r>
            <a:r>
              <a:rPr lang="en-US" sz="1500" i="1"/>
              <a:t>BRAF</a:t>
            </a:r>
            <a:r>
              <a:rPr lang="en-US" sz="1500"/>
              <a:t> V600E and has prolonged pharmacodynamic activity compared with other approved </a:t>
            </a:r>
            <a:br>
              <a:rPr lang="en-US" sz="1500"/>
            </a:br>
            <a:r>
              <a:rPr lang="en-US" sz="1500"/>
              <a:t>BRAF inhibitors</a:t>
            </a:r>
            <a:r>
              <a:rPr lang="en-US" sz="1500" baseline="30000"/>
              <a:t>3,4</a:t>
            </a:r>
          </a:p>
          <a:p>
            <a:pPr>
              <a:spcBef>
                <a:spcPts val="0"/>
              </a:spcBef>
              <a:spcAft>
                <a:spcPts val="600"/>
              </a:spcAft>
            </a:pPr>
            <a:r>
              <a:rPr lang="en-US" sz="1500"/>
              <a:t>Preclinical data have demonstrated the combinatorial benefit of </a:t>
            </a:r>
            <a:r>
              <a:rPr lang="en-US" sz="1500" err="1"/>
              <a:t>encorafenib</a:t>
            </a:r>
            <a:r>
              <a:rPr lang="en-US" sz="1500"/>
              <a:t>, cetuximab, and cytotoxic chemotherapy</a:t>
            </a:r>
            <a:r>
              <a:rPr lang="en-US" sz="1500" baseline="30000"/>
              <a:t>5</a:t>
            </a:r>
            <a:endParaRPr lang="en-US" sz="1500"/>
          </a:p>
          <a:p>
            <a:pPr>
              <a:spcBef>
                <a:spcPts val="0"/>
              </a:spcBef>
              <a:spcAft>
                <a:spcPts val="600"/>
              </a:spcAft>
            </a:pPr>
            <a:r>
              <a:rPr lang="en-US" sz="1500" err="1"/>
              <a:t>Encorafenib</a:t>
            </a:r>
            <a:r>
              <a:rPr lang="en-US" sz="1500"/>
              <a:t> plus cetuximab is approved for BRAF V600E-mutant mCRC in second- and later-line settings based on results from the BEACON study (NCT02928224)</a:t>
            </a:r>
            <a:r>
              <a:rPr lang="en-US" sz="1500" baseline="30000"/>
              <a:t>6,7</a:t>
            </a:r>
          </a:p>
          <a:p>
            <a:pPr>
              <a:spcBef>
                <a:spcPts val="0"/>
              </a:spcBef>
              <a:spcAft>
                <a:spcPts val="600"/>
              </a:spcAft>
            </a:pPr>
            <a:r>
              <a:rPr lang="en-US" sz="1500"/>
              <a:t>First-line chemotherapies with or without a biologic agent have had limited efficacy for BRAF V600E-mutant mCRC</a:t>
            </a:r>
            <a:r>
              <a:rPr lang="en-US" sz="1500" baseline="30000"/>
              <a:t>8 </a:t>
            </a:r>
          </a:p>
          <a:p>
            <a:pPr>
              <a:spcBef>
                <a:spcPts val="0"/>
              </a:spcBef>
              <a:spcAft>
                <a:spcPts val="600"/>
              </a:spcAft>
            </a:pPr>
            <a:r>
              <a:rPr lang="en-US" sz="1500"/>
              <a:t>There are currently no first-line activation-pathway targeted treatments indicated for patients with BRAF V600E-mutant mCRC</a:t>
            </a:r>
          </a:p>
          <a:p>
            <a:pPr>
              <a:spcBef>
                <a:spcPts val="0"/>
              </a:spcBef>
              <a:spcAft>
                <a:spcPts val="600"/>
              </a:spcAft>
            </a:pPr>
            <a:r>
              <a:rPr lang="en-US" sz="1500"/>
              <a:t>BREAKWATER (NCT04607421) is a phase 3 study evaluating EC ± mFOLFOX6 vs SOC in previously untreated </a:t>
            </a:r>
            <a:br>
              <a:rPr lang="en-US" sz="1500"/>
            </a:br>
            <a:r>
              <a:rPr lang="en-US" sz="1500"/>
              <a:t>BRAF V600E-mutant mCRC</a:t>
            </a:r>
          </a:p>
          <a:p>
            <a:pPr marL="630238" lvl="1" indent="-284163">
              <a:spcBef>
                <a:spcPts val="0"/>
              </a:spcBef>
              <a:spcAft>
                <a:spcPts val="600"/>
              </a:spcAft>
              <a:buFont typeface="Arial" panose="020B0604020202020204" pitchFamily="34" charset="0"/>
              <a:buChar char="–"/>
            </a:pPr>
            <a:r>
              <a:rPr lang="en-US" sz="1500"/>
              <a:t>Data from the safety lead-in portion demonstrated encouraging response rates and PFS of EC with chemotherapy (mFOLFOX6 or FOLFIRI)</a:t>
            </a:r>
            <a:r>
              <a:rPr lang="en-US" sz="1500" baseline="30000"/>
              <a:t>9,10</a:t>
            </a:r>
            <a:endParaRPr lang="en-US" sz="1500"/>
          </a:p>
        </p:txBody>
      </p:sp>
      <p:sp>
        <p:nvSpPr>
          <p:cNvPr id="8" name="TextBox 7">
            <a:extLst>
              <a:ext uri="{FF2B5EF4-FFF2-40B4-BE49-F238E27FC236}">
                <a16:creationId xmlns:a16="http://schemas.microsoft.com/office/drawing/2014/main" id="{9B3A844B-ED89-80F9-6998-5DB7F2B1B41D}"/>
              </a:ext>
            </a:extLst>
          </p:cNvPr>
          <p:cNvSpPr txBox="1"/>
          <p:nvPr/>
        </p:nvSpPr>
        <p:spPr>
          <a:xfrm>
            <a:off x="640080" y="5698136"/>
            <a:ext cx="10911840" cy="549569"/>
          </a:xfrm>
          <a:prstGeom prst="rect">
            <a:avLst/>
          </a:prstGeom>
          <a:noFill/>
        </p:spPr>
        <p:txBody>
          <a:bodyPr wrap="square" lIns="0" tIns="0" rIns="0" bIns="0" anchor="b">
            <a:noAutofit/>
          </a:bodyPr>
          <a:lstStyle/>
          <a:p>
            <a:r>
              <a:rPr lang="en-US" sz="800">
                <a:latin typeface="Arial" panose="020B0604020202020204" pitchFamily="34" charset="0"/>
                <a:cs typeface="Arial" panose="020B0604020202020204" pitchFamily="34" charset="0"/>
              </a:rPr>
              <a:t>EC, encorafenib plus cetuximab; </a:t>
            </a:r>
            <a:r>
              <a:rPr lang="en-US" sz="800">
                <a:effectLst/>
                <a:latin typeface="Arial" panose="020B0604020202020204" pitchFamily="34" charset="0"/>
                <a:cs typeface="Arial" panose="020B0604020202020204" pitchFamily="34" charset="0"/>
              </a:rPr>
              <a:t>FOLFIRI, fluorouracil/leucovorin/irinotecan;</a:t>
            </a:r>
            <a:r>
              <a:rPr lang="en-US" sz="800" spc="-20">
                <a:effectLst/>
                <a:latin typeface="Arial" panose="020B0604020202020204" pitchFamily="34" charset="0"/>
                <a:cs typeface="Arial" panose="020B0604020202020204" pitchFamily="34" charset="0"/>
              </a:rPr>
              <a:t> </a:t>
            </a:r>
            <a:r>
              <a:rPr lang="en-US" sz="800">
                <a:latin typeface="Arial" panose="020B0604020202020204" pitchFamily="34" charset="0"/>
                <a:cs typeface="Arial" panose="020B0604020202020204" pitchFamily="34" charset="0"/>
              </a:rPr>
              <a:t>mCRC, metastatic colorectal cancer; </a:t>
            </a:r>
            <a:r>
              <a:rPr lang="en-US" sz="800" spc="-20">
                <a:latin typeface="Arial" panose="020B0604020202020204" pitchFamily="34" charset="0"/>
                <a:cs typeface="Arial" panose="020B0604020202020204" pitchFamily="34" charset="0"/>
              </a:rPr>
              <a:t>m</a:t>
            </a:r>
            <a:r>
              <a:rPr lang="en-US" sz="800">
                <a:latin typeface="Arial" panose="020B0604020202020204" pitchFamily="34" charset="0"/>
                <a:cs typeface="Arial" panose="020B0604020202020204" pitchFamily="34" charset="0"/>
              </a:rPr>
              <a:t>FOLFOX6, modified fluorouracil/leucovorin/oxaliplatin; SOC, standard of care.</a:t>
            </a:r>
          </a:p>
          <a:p>
            <a:r>
              <a:rPr lang="en-US" sz="800">
                <a:latin typeface="Arial" panose="020B0604020202020204" pitchFamily="34" charset="0"/>
                <a:cs typeface="Arial" panose="020B0604020202020204" pitchFamily="34" charset="0"/>
              </a:rPr>
              <a:t>1. </a:t>
            </a:r>
            <a:r>
              <a:rPr lang="en-US" sz="800" err="1">
                <a:latin typeface="Arial" panose="020B0604020202020204" pitchFamily="34" charset="0"/>
                <a:cs typeface="Arial" panose="020B0604020202020204" pitchFamily="34" charset="0"/>
              </a:rPr>
              <a:t>Tabernero</a:t>
            </a:r>
            <a:r>
              <a:rPr lang="en-US" sz="800">
                <a:latin typeface="Arial" panose="020B0604020202020204" pitchFamily="34" charset="0"/>
                <a:cs typeface="Arial" panose="020B0604020202020204" pitchFamily="34" charset="0"/>
              </a:rPr>
              <a:t> J, et al. </a:t>
            </a:r>
            <a:r>
              <a:rPr lang="en-US" sz="800" i="1">
                <a:latin typeface="Arial" panose="020B0604020202020204" pitchFamily="34" charset="0"/>
                <a:cs typeface="Arial" panose="020B0604020202020204" pitchFamily="34" charset="0"/>
              </a:rPr>
              <a:t>Am Soc Clin Oncol Educ Book</a:t>
            </a:r>
            <a:r>
              <a:rPr lang="en-US" sz="800">
                <a:latin typeface="Arial" panose="020B0604020202020204" pitchFamily="34" charset="0"/>
                <a:cs typeface="Arial" panose="020B0604020202020204" pitchFamily="34" charset="0"/>
              </a:rPr>
              <a:t>. 2022;42:254-263. 2. Tran B, et al. </a:t>
            </a:r>
            <a:r>
              <a:rPr lang="en-US" sz="800" i="1">
                <a:latin typeface="Arial" panose="020B0604020202020204" pitchFamily="34" charset="0"/>
                <a:cs typeface="Arial" panose="020B0604020202020204" pitchFamily="34" charset="0"/>
              </a:rPr>
              <a:t>Cancer</a:t>
            </a:r>
            <a:r>
              <a:rPr lang="en-US" sz="800">
                <a:latin typeface="Arial" panose="020B0604020202020204" pitchFamily="34" charset="0"/>
                <a:cs typeface="Arial" panose="020B0604020202020204" pitchFamily="34" charset="0"/>
              </a:rPr>
              <a:t>. 2011;117:4623-4632. 3. </a:t>
            </a:r>
            <a:r>
              <a:rPr lang="en-US" sz="800" err="1">
                <a:latin typeface="Arial" panose="020B0604020202020204" pitchFamily="34" charset="0"/>
                <a:cs typeface="Arial" panose="020B0604020202020204" pitchFamily="34" charset="0"/>
              </a:rPr>
              <a:t>Delord</a:t>
            </a:r>
            <a:r>
              <a:rPr lang="en-US" sz="800">
                <a:latin typeface="Arial" panose="020B0604020202020204" pitchFamily="34" charset="0"/>
                <a:cs typeface="Arial" panose="020B0604020202020204" pitchFamily="34" charset="0"/>
              </a:rPr>
              <a:t> JP, et al. </a:t>
            </a:r>
            <a:r>
              <a:rPr lang="en-US" sz="800" i="1">
                <a:latin typeface="Arial" panose="020B0604020202020204" pitchFamily="34" charset="0"/>
                <a:cs typeface="Arial" panose="020B0604020202020204" pitchFamily="34" charset="0"/>
              </a:rPr>
              <a:t>Clin Cancer Res</a:t>
            </a:r>
            <a:r>
              <a:rPr lang="en-US" sz="800">
                <a:latin typeface="Arial" panose="020B0604020202020204" pitchFamily="34" charset="0"/>
                <a:cs typeface="Arial" panose="020B0604020202020204" pitchFamily="34" charset="0"/>
              </a:rPr>
              <a:t>. 2017;23:5339-5348. 4. Stuart DD, et al. </a:t>
            </a:r>
            <a:r>
              <a:rPr lang="en-US" sz="800" i="1">
                <a:latin typeface="Arial" panose="020B0604020202020204" pitchFamily="34" charset="0"/>
                <a:cs typeface="Arial" panose="020B0604020202020204" pitchFamily="34" charset="0"/>
              </a:rPr>
              <a:t>Cancer Res</a:t>
            </a:r>
            <a:r>
              <a:rPr lang="en-US" sz="800">
                <a:latin typeface="Arial" panose="020B0604020202020204" pitchFamily="34" charset="0"/>
                <a:cs typeface="Arial" panose="020B0604020202020204" pitchFamily="34" charset="0"/>
              </a:rPr>
              <a:t>. 2012;72(8_Suppl):3790.</a:t>
            </a:r>
          </a:p>
          <a:p>
            <a:r>
              <a:rPr lang="en-US" sz="800">
                <a:latin typeface="Arial" panose="020B0604020202020204" pitchFamily="34" charset="0"/>
                <a:cs typeface="Arial" panose="020B0604020202020204" pitchFamily="34" charset="0"/>
              </a:rPr>
              <a:t>5. Napolitano S et al. </a:t>
            </a:r>
            <a:r>
              <a:rPr lang="en-US" sz="800" i="1">
                <a:latin typeface="Arial" panose="020B0604020202020204" pitchFamily="34" charset="0"/>
                <a:cs typeface="Arial" panose="020B0604020202020204" pitchFamily="34" charset="0"/>
              </a:rPr>
              <a:t>Clin Cancer Res</a:t>
            </a:r>
            <a:r>
              <a:rPr lang="en-US" sz="800">
                <a:latin typeface="Arial" panose="020B0604020202020204" pitchFamily="34" charset="0"/>
                <a:cs typeface="Arial" panose="020B0604020202020204" pitchFamily="34" charset="0"/>
              </a:rPr>
              <a:t>. 2023;29:2299-2309. 6. </a:t>
            </a:r>
            <a:r>
              <a:rPr lang="en-US" sz="800" err="1">
                <a:latin typeface="Arial" panose="020B0604020202020204" pitchFamily="34" charset="0"/>
                <a:cs typeface="Arial" panose="020B0604020202020204" pitchFamily="34" charset="0"/>
              </a:rPr>
              <a:t>Kopetz</a:t>
            </a:r>
            <a:r>
              <a:rPr lang="en-US" sz="800">
                <a:latin typeface="Arial" panose="020B0604020202020204" pitchFamily="34" charset="0"/>
                <a:cs typeface="Arial" panose="020B0604020202020204" pitchFamily="34" charset="0"/>
              </a:rPr>
              <a:t> S, et al. </a:t>
            </a:r>
            <a:r>
              <a:rPr lang="en-US" sz="800" i="1">
                <a:latin typeface="Arial" panose="020B0604020202020204" pitchFamily="34" charset="0"/>
                <a:cs typeface="Arial" panose="020B0604020202020204" pitchFamily="34" charset="0"/>
              </a:rPr>
              <a:t>N Engl J Med</a:t>
            </a:r>
            <a:r>
              <a:rPr lang="en-US" sz="800">
                <a:latin typeface="Arial" panose="020B0604020202020204" pitchFamily="34" charset="0"/>
                <a:cs typeface="Arial" panose="020B0604020202020204" pitchFamily="34" charset="0"/>
              </a:rPr>
              <a:t>. 2019;381:1632-1643. 7. Morris VK, et al. </a:t>
            </a:r>
            <a:r>
              <a:rPr lang="en-US" sz="800" i="1">
                <a:latin typeface="Arial" panose="020B0604020202020204" pitchFamily="34" charset="0"/>
                <a:cs typeface="Arial" panose="020B0604020202020204" pitchFamily="34" charset="0"/>
              </a:rPr>
              <a:t>J Clin Oncol</a:t>
            </a:r>
            <a:r>
              <a:rPr lang="en-US" sz="800">
                <a:latin typeface="Arial" panose="020B0604020202020204" pitchFamily="34" charset="0"/>
                <a:cs typeface="Arial" panose="020B0604020202020204" pitchFamily="34" charset="0"/>
              </a:rPr>
              <a:t>. 2023;41:678-700. 8. Cohen R, et al. </a:t>
            </a:r>
            <a:r>
              <a:rPr lang="en-US" sz="800" i="1">
                <a:latin typeface="Arial" panose="020B0604020202020204" pitchFamily="34" charset="0"/>
                <a:cs typeface="Arial" panose="020B0604020202020204" pitchFamily="34" charset="0"/>
              </a:rPr>
              <a:t>J Natl Cancer Inst</a:t>
            </a:r>
            <a:r>
              <a:rPr lang="en-US" sz="800">
                <a:latin typeface="Arial" panose="020B0604020202020204" pitchFamily="34" charset="0"/>
                <a:cs typeface="Arial" panose="020B0604020202020204" pitchFamily="34" charset="0"/>
              </a:rPr>
              <a:t>. 2021;113:1386-1395. </a:t>
            </a:r>
          </a:p>
          <a:p>
            <a:r>
              <a:rPr lang="en-US" sz="800">
                <a:latin typeface="Arial" panose="020B0604020202020204" pitchFamily="34" charset="0"/>
                <a:cs typeface="Arial" panose="020B0604020202020204" pitchFamily="34" charset="0"/>
              </a:rPr>
              <a:t>9. </a:t>
            </a:r>
            <a:r>
              <a:rPr lang="en-US" sz="800" err="1">
                <a:latin typeface="Arial" panose="020B0604020202020204" pitchFamily="34" charset="0"/>
                <a:cs typeface="Arial" panose="020B0604020202020204" pitchFamily="34" charset="0"/>
              </a:rPr>
              <a:t>Kopetz</a:t>
            </a:r>
            <a:r>
              <a:rPr lang="en-US" sz="800">
                <a:latin typeface="Arial" panose="020B0604020202020204" pitchFamily="34" charset="0"/>
                <a:cs typeface="Arial" panose="020B0604020202020204" pitchFamily="34" charset="0"/>
              </a:rPr>
              <a:t>, S. et al. </a:t>
            </a:r>
            <a:r>
              <a:rPr lang="en-US" sz="800" i="1">
                <a:latin typeface="Arial" panose="020B0604020202020204" pitchFamily="34" charset="0"/>
                <a:cs typeface="Arial" panose="020B0604020202020204" pitchFamily="34" charset="0"/>
              </a:rPr>
              <a:t>J Clin </a:t>
            </a:r>
            <a:r>
              <a:rPr lang="en-US" sz="800" i="1" err="1">
                <a:latin typeface="Arial" panose="020B0604020202020204" pitchFamily="34" charset="0"/>
                <a:cs typeface="Arial" panose="020B0604020202020204" pitchFamily="34" charset="0"/>
              </a:rPr>
              <a:t>Onc</a:t>
            </a:r>
            <a:r>
              <a:rPr lang="en-US" sz="800">
                <a:latin typeface="Arial" panose="020B0604020202020204" pitchFamily="34" charset="0"/>
                <a:cs typeface="Arial" panose="020B0604020202020204" pitchFamily="34" charset="0"/>
              </a:rPr>
              <a:t>. 2023;41(4_suppl):119. 10. </a:t>
            </a:r>
            <a:r>
              <a:rPr lang="en-US" sz="800" err="1">
                <a:latin typeface="Arial" panose="020B0604020202020204" pitchFamily="34" charset="0"/>
                <a:cs typeface="Arial" panose="020B0604020202020204" pitchFamily="34" charset="0"/>
              </a:rPr>
              <a:t>Tabernero</a:t>
            </a:r>
            <a:r>
              <a:rPr lang="en-US" sz="800">
                <a:latin typeface="Arial" panose="020B0604020202020204" pitchFamily="34" charset="0"/>
                <a:cs typeface="Arial" panose="020B0604020202020204" pitchFamily="34" charset="0"/>
              </a:rPr>
              <a:t> J, et al. </a:t>
            </a:r>
            <a:r>
              <a:rPr lang="en-US" sz="800" i="1">
                <a:latin typeface="Arial" panose="020B0604020202020204" pitchFamily="34" charset="0"/>
                <a:cs typeface="Arial" panose="020B0604020202020204" pitchFamily="34" charset="0"/>
              </a:rPr>
              <a:t>Ann Oncol. </a:t>
            </a:r>
            <a:r>
              <a:rPr lang="en-US" sz="800">
                <a:latin typeface="Arial" panose="020B0604020202020204" pitchFamily="34" charset="0"/>
                <a:cs typeface="Arial" panose="020B0604020202020204" pitchFamily="34" charset="0"/>
              </a:rPr>
              <a:t>2024;35(suppl_2):S428-S481.</a:t>
            </a:r>
          </a:p>
        </p:txBody>
      </p:sp>
    </p:spTree>
    <p:extLst>
      <p:ext uri="{BB962C8B-B14F-4D97-AF65-F5344CB8AC3E}">
        <p14:creationId xmlns:p14="http://schemas.microsoft.com/office/powerpoint/2010/main" val="1208414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6279B-947F-3326-815F-32F8DCECDD55}"/>
              </a:ext>
            </a:extLst>
          </p:cNvPr>
          <p:cNvSpPr>
            <a:spLocks noGrp="1"/>
          </p:cNvSpPr>
          <p:nvPr>
            <p:ph type="title"/>
          </p:nvPr>
        </p:nvSpPr>
        <p:spPr>
          <a:xfrm>
            <a:off x="640080" y="365124"/>
            <a:ext cx="10972800" cy="845111"/>
          </a:xfrm>
        </p:spPr>
        <p:txBody>
          <a:bodyPr>
            <a:normAutofit/>
          </a:bodyPr>
          <a:lstStyle/>
          <a:p>
            <a:r>
              <a:rPr lang="en-US" sz="3200"/>
              <a:t>BREAKWATER: Study Design</a:t>
            </a:r>
          </a:p>
        </p:txBody>
      </p:sp>
      <p:sp>
        <p:nvSpPr>
          <p:cNvPr id="3" name="Slide Number Placeholder 2">
            <a:extLst>
              <a:ext uri="{FF2B5EF4-FFF2-40B4-BE49-F238E27FC236}">
                <a16:creationId xmlns:a16="http://schemas.microsoft.com/office/drawing/2014/main" id="{1689722F-B1DE-7A4B-2C66-0411B2DA4B7D}"/>
              </a:ext>
            </a:extLst>
          </p:cNvPr>
          <p:cNvSpPr>
            <a:spLocks noGrp="1"/>
          </p:cNvSpPr>
          <p:nvPr>
            <p:ph type="sldNum" sz="quarter" idx="12"/>
          </p:nvPr>
        </p:nvSpPr>
        <p:spPr/>
        <p:txBody>
          <a:bodyPr/>
          <a:lstStyle/>
          <a:p>
            <a:fld id="{BE33F7A0-71F0-446B-9DE8-6D75BE64EE0F}" type="slidenum">
              <a:rPr lang="en-US" smtClean="0">
                <a:solidFill>
                  <a:srgbClr val="002557"/>
                </a:solidFill>
              </a:rPr>
              <a:pPr/>
              <a:t>5</a:t>
            </a:fld>
            <a:endParaRPr lang="en-US">
              <a:solidFill>
                <a:srgbClr val="002557"/>
              </a:solidFill>
            </a:endParaRPr>
          </a:p>
        </p:txBody>
      </p:sp>
      <p:sp>
        <p:nvSpPr>
          <p:cNvPr id="4" name="Content Placeholder 3">
            <a:extLst>
              <a:ext uri="{FF2B5EF4-FFF2-40B4-BE49-F238E27FC236}">
                <a16:creationId xmlns:a16="http://schemas.microsoft.com/office/drawing/2014/main" id="{B90A8422-2824-6848-4CE5-8CE388E4DFEF}"/>
              </a:ext>
            </a:extLst>
          </p:cNvPr>
          <p:cNvSpPr>
            <a:spLocks noGrp="1"/>
          </p:cNvSpPr>
          <p:nvPr>
            <p:ph sz="quarter" idx="13"/>
          </p:nvPr>
        </p:nvSpPr>
        <p:spPr>
          <a:xfrm>
            <a:off x="640079" y="1106607"/>
            <a:ext cx="11164681" cy="732297"/>
          </a:xfrm>
        </p:spPr>
        <p:txBody>
          <a:bodyPr>
            <a:normAutofit/>
          </a:bodyPr>
          <a:lstStyle/>
          <a:p>
            <a:r>
              <a:rPr lang="en-GB" sz="1600">
                <a:latin typeface="Arial" panose="020B0604020202020204" pitchFamily="34" charset="0"/>
                <a:cs typeface="Arial" panose="020B0604020202020204" pitchFamily="34" charset="0"/>
              </a:rPr>
              <a:t>BREAKWATER (NCT04607421) is an open-label, </a:t>
            </a:r>
            <a:r>
              <a:rPr lang="en-GB" sz="1600" err="1">
                <a:latin typeface="Arial" panose="020B0604020202020204" pitchFamily="34" charset="0"/>
                <a:cs typeface="Arial" panose="020B0604020202020204" pitchFamily="34" charset="0"/>
              </a:rPr>
              <a:t>multicenter</a:t>
            </a:r>
            <a:r>
              <a:rPr lang="en-GB" sz="1600">
                <a:latin typeface="Arial" panose="020B0604020202020204" pitchFamily="34" charset="0"/>
                <a:cs typeface="Arial" panose="020B0604020202020204" pitchFamily="34" charset="0"/>
              </a:rPr>
              <a:t>, phase 3 study in </a:t>
            </a:r>
            <a:r>
              <a:rPr lang="en-GB" sz="1600"/>
              <a:t>first line </a:t>
            </a:r>
            <a:r>
              <a:rPr lang="en-GB" sz="1600">
                <a:latin typeface="Arial" panose="020B0604020202020204" pitchFamily="34" charset="0"/>
                <a:cs typeface="Arial" panose="020B0604020202020204" pitchFamily="34" charset="0"/>
              </a:rPr>
              <a:t>BRAF V600E-mutant mCRC</a:t>
            </a:r>
          </a:p>
        </p:txBody>
      </p:sp>
      <p:sp>
        <p:nvSpPr>
          <p:cNvPr id="8" name="TextBox 5">
            <a:extLst>
              <a:ext uri="{FF2B5EF4-FFF2-40B4-BE49-F238E27FC236}">
                <a16:creationId xmlns:a16="http://schemas.microsoft.com/office/drawing/2014/main" id="{21CF9D95-841D-B4E9-FBA9-797341235360}"/>
              </a:ext>
            </a:extLst>
          </p:cNvPr>
          <p:cNvSpPr txBox="1"/>
          <p:nvPr/>
        </p:nvSpPr>
        <p:spPr>
          <a:xfrm>
            <a:off x="5739312" y="1663461"/>
            <a:ext cx="2355261" cy="648000"/>
          </a:xfrm>
          <a:prstGeom prst="rect">
            <a:avLst/>
          </a:prstGeom>
          <a:solidFill>
            <a:schemeClr val="accent2">
              <a:lumMod val="75000"/>
            </a:schemeClr>
          </a:solidFill>
          <a:ln>
            <a:noFill/>
          </a:ln>
        </p:spPr>
        <p:txBody>
          <a:bodyPr wrap="square" lIns="38582" tIns="19291" rIns="38582" bIns="19291" rtlCol="0" anchor="ctr">
            <a:noAutofit/>
          </a:bodyPr>
          <a:lstStyle/>
          <a:p>
            <a:pPr algn="ctr" defTabSz="514337">
              <a:defRPr/>
            </a:pPr>
            <a:r>
              <a:rPr lang="en-US" sz="1400" b="1" kern="0">
                <a:solidFill>
                  <a:schemeClr val="bg1"/>
                </a:solidFill>
                <a:latin typeface="Arial" panose="020B0604020202020204" pitchFamily="34" charset="0"/>
                <a:cs typeface="Arial" panose="020B0604020202020204" pitchFamily="34" charset="0"/>
              </a:rPr>
              <a:t>EC (n=158)</a:t>
            </a:r>
            <a:endParaRPr lang="en-US" sz="1400" b="1" kern="0" baseline="30000">
              <a:solidFill>
                <a:schemeClr val="bg1"/>
              </a:solidFill>
              <a:latin typeface="Arial" panose="020B0604020202020204" pitchFamily="34" charset="0"/>
              <a:cs typeface="Arial" panose="020B0604020202020204" pitchFamily="34" charset="0"/>
            </a:endParaRPr>
          </a:p>
        </p:txBody>
      </p:sp>
      <p:sp>
        <p:nvSpPr>
          <p:cNvPr id="9" name="TextBox 6">
            <a:extLst>
              <a:ext uri="{FF2B5EF4-FFF2-40B4-BE49-F238E27FC236}">
                <a16:creationId xmlns:a16="http://schemas.microsoft.com/office/drawing/2014/main" id="{7B19600C-91C3-EC11-5BE3-EBAF72F10493}"/>
              </a:ext>
            </a:extLst>
          </p:cNvPr>
          <p:cNvSpPr txBox="1"/>
          <p:nvPr/>
        </p:nvSpPr>
        <p:spPr>
          <a:xfrm>
            <a:off x="5739732" y="3335243"/>
            <a:ext cx="2346702" cy="648000"/>
          </a:xfrm>
          <a:prstGeom prst="rect">
            <a:avLst/>
          </a:prstGeom>
          <a:solidFill>
            <a:schemeClr val="bg1">
              <a:lumMod val="50000"/>
            </a:schemeClr>
          </a:solidFill>
          <a:ln>
            <a:noFill/>
          </a:ln>
        </p:spPr>
        <p:txBody>
          <a:bodyPr wrap="square" lIns="38582" tIns="19291" rIns="38582" bIns="19291" rtlCol="0" anchor="ctr">
            <a:noAutofit/>
          </a:bodyPr>
          <a:lstStyle/>
          <a:p>
            <a:pPr algn="ctr" defTabSz="514337">
              <a:defRPr/>
            </a:pPr>
            <a:r>
              <a:rPr lang="en-US" sz="1400" b="1" kern="0">
                <a:solidFill>
                  <a:schemeClr val="bg1"/>
                </a:solidFill>
                <a:latin typeface="Arial" panose="020B0604020202020204" pitchFamily="34" charset="0"/>
                <a:cs typeface="Arial" panose="020B0604020202020204" pitchFamily="34" charset="0"/>
              </a:rPr>
              <a:t>SOC (n=243)</a:t>
            </a:r>
            <a:r>
              <a:rPr lang="en-US" sz="1400" b="1" kern="0" baseline="30000">
                <a:solidFill>
                  <a:schemeClr val="bg1"/>
                </a:solidFill>
                <a:latin typeface="Arial" panose="020B0604020202020204" pitchFamily="34" charset="0"/>
                <a:cs typeface="Arial" panose="020B0604020202020204" pitchFamily="34" charset="0"/>
              </a:rPr>
              <a:t>c</a:t>
            </a:r>
            <a:endParaRPr lang="en-US" sz="1400" b="1" kern="0">
              <a:solidFill>
                <a:schemeClr val="bg1"/>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AFBF04A1-8D1F-318C-7A1D-3B71EB4BE5D5}"/>
              </a:ext>
            </a:extLst>
          </p:cNvPr>
          <p:cNvSpPr txBox="1"/>
          <p:nvPr/>
        </p:nvSpPr>
        <p:spPr>
          <a:xfrm>
            <a:off x="5738128" y="2496252"/>
            <a:ext cx="2348306" cy="648000"/>
          </a:xfrm>
          <a:prstGeom prst="rect">
            <a:avLst/>
          </a:prstGeom>
          <a:solidFill>
            <a:srgbClr val="2F5597"/>
          </a:solidFill>
          <a:ln>
            <a:noFill/>
          </a:ln>
        </p:spPr>
        <p:txBody>
          <a:bodyPr wrap="square" lIns="38582" tIns="19291" rIns="38582" bIns="19291" rtlCol="0" anchor="ctr">
            <a:noAutofit/>
          </a:bodyPr>
          <a:lstStyle/>
          <a:p>
            <a:pPr algn="ctr" defTabSz="514337">
              <a:defRPr/>
            </a:pPr>
            <a:r>
              <a:rPr lang="en-US" sz="1400" b="1" kern="0">
                <a:solidFill>
                  <a:schemeClr val="bg1"/>
                </a:solidFill>
                <a:latin typeface="Arial" panose="020B0604020202020204" pitchFamily="34" charset="0"/>
                <a:cs typeface="Arial" panose="020B0604020202020204" pitchFamily="34" charset="0"/>
              </a:rPr>
              <a:t>EC + mFOLFOX6 (n=236)</a:t>
            </a:r>
          </a:p>
        </p:txBody>
      </p:sp>
      <p:sp>
        <p:nvSpPr>
          <p:cNvPr id="15" name="TextBox 14">
            <a:extLst>
              <a:ext uri="{FF2B5EF4-FFF2-40B4-BE49-F238E27FC236}">
                <a16:creationId xmlns:a16="http://schemas.microsoft.com/office/drawing/2014/main" id="{E9EED8F5-4C10-0FCF-90CE-41D82DD8DA64}"/>
              </a:ext>
            </a:extLst>
          </p:cNvPr>
          <p:cNvSpPr txBox="1"/>
          <p:nvPr/>
        </p:nvSpPr>
        <p:spPr>
          <a:xfrm>
            <a:off x="4578289" y="2445478"/>
            <a:ext cx="732297" cy="732297"/>
          </a:xfrm>
          <a:prstGeom prst="ellipse">
            <a:avLst/>
          </a:prstGeom>
          <a:solidFill>
            <a:schemeClr val="bg1"/>
          </a:solidFill>
          <a:ln w="28575">
            <a:solidFill>
              <a:schemeClr val="tx1"/>
            </a:solidFill>
          </a:ln>
        </p:spPr>
        <p:txBody>
          <a:bodyPr wrap="square" lIns="0" tIns="0" rIns="0" bIns="0" rtlCol="0" anchor="ctr">
            <a:noAutofit/>
          </a:bodyPr>
          <a:lstStyle/>
          <a:p>
            <a:pPr algn="ctr" defTabSz="514337">
              <a:defRPr/>
            </a:pPr>
            <a:r>
              <a:rPr lang="pt-BR" sz="1200" b="1" kern="0">
                <a:solidFill>
                  <a:prstClr val="black"/>
                </a:solidFill>
                <a:latin typeface="Arial" panose="020B0604020202020204"/>
              </a:rPr>
              <a:t>R</a:t>
            </a:r>
          </a:p>
          <a:p>
            <a:pPr algn="ctr" defTabSz="514337">
              <a:defRPr/>
            </a:pPr>
            <a:r>
              <a:rPr lang="pt-BR" sz="1200" b="1" kern="0">
                <a:solidFill>
                  <a:prstClr val="black"/>
                </a:solidFill>
                <a:latin typeface="Arial" panose="020B0604020202020204"/>
              </a:rPr>
              <a:t>1:1:1</a:t>
            </a:r>
            <a:r>
              <a:rPr lang="pt-BR" sz="1200" b="1" kern="0" baseline="30000">
                <a:solidFill>
                  <a:prstClr val="black"/>
                </a:solidFill>
                <a:latin typeface="Arial" panose="020B0604020202020204"/>
              </a:rPr>
              <a:t>a,b</a:t>
            </a:r>
          </a:p>
          <a:p>
            <a:pPr algn="ctr" defTabSz="514337">
              <a:defRPr/>
            </a:pPr>
            <a:r>
              <a:rPr lang="pt-BR" sz="1200" b="1" kern="0">
                <a:solidFill>
                  <a:prstClr val="black"/>
                </a:solidFill>
                <a:latin typeface="Arial" panose="020B0604020202020204"/>
              </a:rPr>
              <a:t>N=637</a:t>
            </a:r>
          </a:p>
        </p:txBody>
      </p:sp>
      <p:cxnSp>
        <p:nvCxnSpPr>
          <p:cNvPr id="12" name="Connector: Elbow 16">
            <a:extLst>
              <a:ext uri="{FF2B5EF4-FFF2-40B4-BE49-F238E27FC236}">
                <a16:creationId xmlns:a16="http://schemas.microsoft.com/office/drawing/2014/main" id="{8E4DBE11-0230-905A-2870-6A68EC448FF3}"/>
              </a:ext>
            </a:extLst>
          </p:cNvPr>
          <p:cNvCxnSpPr>
            <a:cxnSpLocks/>
            <a:stCxn id="15" idx="6"/>
            <a:endCxn id="8" idx="1"/>
          </p:cNvCxnSpPr>
          <p:nvPr/>
        </p:nvCxnSpPr>
        <p:spPr>
          <a:xfrm flipV="1">
            <a:off x="5310586" y="1987461"/>
            <a:ext cx="428726" cy="824166"/>
          </a:xfrm>
          <a:prstGeom prst="bentConnector3">
            <a:avLst/>
          </a:prstGeom>
          <a:noFill/>
          <a:ln w="28575" cap="flat" cmpd="sng" algn="ctr">
            <a:solidFill>
              <a:schemeClr val="tx1"/>
            </a:solidFill>
            <a:prstDash val="solid"/>
            <a:miter lim="800000"/>
            <a:tailEnd type="triangle"/>
          </a:ln>
          <a:effectLst/>
        </p:spPr>
      </p:cxnSp>
      <p:cxnSp>
        <p:nvCxnSpPr>
          <p:cNvPr id="13" name="Straight Arrow Connector 17">
            <a:extLst>
              <a:ext uri="{FF2B5EF4-FFF2-40B4-BE49-F238E27FC236}">
                <a16:creationId xmlns:a16="http://schemas.microsoft.com/office/drawing/2014/main" id="{1049B205-23E2-F09F-B796-02C512671973}"/>
              </a:ext>
            </a:extLst>
          </p:cNvPr>
          <p:cNvCxnSpPr>
            <a:cxnSpLocks/>
            <a:stCxn id="15" idx="6"/>
            <a:endCxn id="10" idx="1"/>
          </p:cNvCxnSpPr>
          <p:nvPr/>
        </p:nvCxnSpPr>
        <p:spPr>
          <a:xfrm>
            <a:off x="5310586" y="2811627"/>
            <a:ext cx="427542" cy="8625"/>
          </a:xfrm>
          <a:prstGeom prst="straightConnector1">
            <a:avLst/>
          </a:prstGeom>
          <a:noFill/>
          <a:ln w="28575" cap="flat" cmpd="sng" algn="ctr">
            <a:solidFill>
              <a:schemeClr val="tx1"/>
            </a:solidFill>
            <a:prstDash val="solid"/>
            <a:miter lim="800000"/>
            <a:tailEnd type="triangle"/>
          </a:ln>
          <a:effectLst/>
        </p:spPr>
      </p:cxnSp>
      <p:cxnSp>
        <p:nvCxnSpPr>
          <p:cNvPr id="14" name="Connector: Elbow 18">
            <a:extLst>
              <a:ext uri="{FF2B5EF4-FFF2-40B4-BE49-F238E27FC236}">
                <a16:creationId xmlns:a16="http://schemas.microsoft.com/office/drawing/2014/main" id="{F7A3FA8C-E246-C5CB-B797-047A167CD1F6}"/>
              </a:ext>
            </a:extLst>
          </p:cNvPr>
          <p:cNvCxnSpPr>
            <a:cxnSpLocks/>
            <a:stCxn id="15" idx="6"/>
            <a:endCxn id="9" idx="1"/>
          </p:cNvCxnSpPr>
          <p:nvPr/>
        </p:nvCxnSpPr>
        <p:spPr>
          <a:xfrm>
            <a:off x="5310586" y="2811627"/>
            <a:ext cx="429146" cy="847616"/>
          </a:xfrm>
          <a:prstGeom prst="bentConnector3">
            <a:avLst>
              <a:gd name="adj1" fmla="val 50000"/>
            </a:avLst>
          </a:prstGeom>
          <a:noFill/>
          <a:ln w="28575" cap="flat" cmpd="sng" algn="ctr">
            <a:solidFill>
              <a:schemeClr val="tx1"/>
            </a:solidFill>
            <a:prstDash val="solid"/>
            <a:miter lim="800000"/>
            <a:tailEnd type="triangle"/>
          </a:ln>
          <a:effectLst/>
        </p:spPr>
      </p:cxnSp>
      <p:sp>
        <p:nvSpPr>
          <p:cNvPr id="17" name="TextBox 16">
            <a:extLst>
              <a:ext uri="{FF2B5EF4-FFF2-40B4-BE49-F238E27FC236}">
                <a16:creationId xmlns:a16="http://schemas.microsoft.com/office/drawing/2014/main" id="{3F24C76D-18CC-BAE5-6B47-68288ADA1CA2}"/>
              </a:ext>
            </a:extLst>
          </p:cNvPr>
          <p:cNvSpPr txBox="1"/>
          <p:nvPr/>
        </p:nvSpPr>
        <p:spPr>
          <a:xfrm>
            <a:off x="5310586" y="4022130"/>
            <a:ext cx="3175031" cy="430887"/>
          </a:xfrm>
          <a:prstGeom prst="rect">
            <a:avLst/>
          </a:prstGeom>
          <a:noFill/>
        </p:spPr>
        <p:txBody>
          <a:bodyPr wrap="square" rtlCol="0">
            <a:spAutoFit/>
          </a:bodyPr>
          <a:lstStyle/>
          <a:p>
            <a:pPr algn="ctr"/>
            <a:r>
              <a:rPr lang="en-GB" sz="1100" i="1">
                <a:latin typeface="Arial" panose="020B0604020202020204" pitchFamily="34" charset="0"/>
                <a:cs typeface="Arial" panose="020B0604020202020204" pitchFamily="34" charset="0"/>
              </a:rPr>
              <a:t>Stratified by regions (US/Canada vs Europe </a:t>
            </a:r>
            <a:br>
              <a:rPr lang="en-GB" sz="1100" i="1">
                <a:latin typeface="Arial" panose="020B0604020202020204" pitchFamily="34" charset="0"/>
                <a:cs typeface="Arial" panose="020B0604020202020204" pitchFamily="34" charset="0"/>
              </a:rPr>
            </a:br>
            <a:r>
              <a:rPr lang="en-GB" sz="1100" i="1">
                <a:latin typeface="Arial" panose="020B0604020202020204" pitchFamily="34" charset="0"/>
                <a:cs typeface="Arial" panose="020B0604020202020204" pitchFamily="34" charset="0"/>
              </a:rPr>
              <a:t>vs Rest of World) and ECOG PS (0 vs 1) </a:t>
            </a:r>
          </a:p>
        </p:txBody>
      </p:sp>
      <p:sp>
        <p:nvSpPr>
          <p:cNvPr id="35" name="TextBox 34">
            <a:extLst>
              <a:ext uri="{FF2B5EF4-FFF2-40B4-BE49-F238E27FC236}">
                <a16:creationId xmlns:a16="http://schemas.microsoft.com/office/drawing/2014/main" id="{0772DEE4-4F53-A6E4-9684-5133FCA48B86}"/>
              </a:ext>
            </a:extLst>
          </p:cNvPr>
          <p:cNvSpPr txBox="1"/>
          <p:nvPr/>
        </p:nvSpPr>
        <p:spPr>
          <a:xfrm>
            <a:off x="640080" y="5698136"/>
            <a:ext cx="10911840" cy="549569"/>
          </a:xfrm>
          <a:prstGeom prst="rect">
            <a:avLst/>
          </a:prstGeom>
          <a:noFill/>
        </p:spPr>
        <p:txBody>
          <a:bodyPr wrap="square" lIns="0" tIns="0" rIns="0" bIns="0" anchor="b">
            <a:noAutofit/>
          </a:bodyPr>
          <a:lstStyle/>
          <a:p>
            <a:r>
              <a:rPr lang="en-US" sz="1000" b="1" baseline="30000" err="1">
                <a:latin typeface="Arial" panose="020B0604020202020204" pitchFamily="34" charset="0"/>
                <a:cs typeface="Arial" panose="020B0604020202020204" pitchFamily="34" charset="0"/>
              </a:rPr>
              <a:t>a</a:t>
            </a:r>
            <a:r>
              <a:rPr lang="en-US" sz="1000" b="1" err="1">
                <a:effectLst/>
                <a:latin typeface="Arial" panose="020B0604020202020204" pitchFamily="34" charset="0"/>
                <a:cs typeface="Arial" panose="020B0604020202020204" pitchFamily="34" charset="0"/>
              </a:rPr>
              <a:t>Following</a:t>
            </a:r>
            <a:r>
              <a:rPr lang="en-US" sz="1000" b="1">
                <a:effectLst/>
                <a:latin typeface="Arial" panose="020B0604020202020204" pitchFamily="34" charset="0"/>
                <a:cs typeface="Arial" panose="020B0604020202020204" pitchFamily="34" charset="0"/>
              </a:rPr>
              <a:t> a protocol amendment, enrollment to the EC arm was stopped and patients were randomized 1:1 to the EC+mFOLFOX6 or SOC arms; data in the EC arm will be reported at a later date. </a:t>
            </a:r>
            <a:r>
              <a:rPr lang="en-US" sz="1000" b="1" baseline="30000" err="1">
                <a:effectLst/>
                <a:latin typeface="Arial" panose="020B0604020202020204" pitchFamily="34" charset="0"/>
                <a:cs typeface="Arial" panose="020B0604020202020204" pitchFamily="34" charset="0"/>
              </a:rPr>
              <a:t>b</a:t>
            </a:r>
            <a:r>
              <a:rPr lang="en-US" sz="1000" b="1" err="1">
                <a:effectLst/>
                <a:latin typeface="Arial" panose="020B0604020202020204" pitchFamily="34" charset="0"/>
                <a:cs typeface="Arial" panose="020B0604020202020204" pitchFamily="34" charset="0"/>
              </a:rPr>
              <a:t>Patients</a:t>
            </a:r>
            <a:r>
              <a:rPr lang="en-US" sz="1000" b="1">
                <a:effectLst/>
                <a:latin typeface="Arial" panose="020B0604020202020204" pitchFamily="34" charset="0"/>
                <a:cs typeface="Arial" panose="020B0604020202020204" pitchFamily="34" charset="0"/>
              </a:rPr>
              <a:t> were enrolled between November 16, 2021, and December 22, 2023.</a:t>
            </a:r>
            <a:r>
              <a:rPr lang="en-US" sz="1000" b="1" baseline="30000">
                <a:effectLst/>
                <a:latin typeface="Arial" panose="020B0604020202020204" pitchFamily="34" charset="0"/>
                <a:cs typeface="Arial" panose="020B0604020202020204" pitchFamily="34" charset="0"/>
              </a:rPr>
              <a:t> c</a:t>
            </a:r>
            <a:r>
              <a:rPr lang="en-US" sz="1000" b="1">
                <a:effectLst/>
                <a:latin typeface="Arial" panose="020B0604020202020204" pitchFamily="34" charset="0"/>
                <a:cs typeface="Arial" panose="020B0604020202020204" pitchFamily="34" charset="0"/>
              </a:rPr>
              <a:t>mFOLFOX6/FOLFOXIRI/CAPOX ± bevacizumab. </a:t>
            </a:r>
            <a:r>
              <a:rPr lang="en-US" sz="1000" b="1" baseline="30000" err="1">
                <a:effectLst/>
                <a:latin typeface="Arial" panose="020B0604020202020204" pitchFamily="34" charset="0"/>
                <a:cs typeface="Arial" panose="020B0604020202020204" pitchFamily="34" charset="0"/>
              </a:rPr>
              <a:t>d</a:t>
            </a:r>
            <a:r>
              <a:rPr lang="en-US" sz="1000" b="1" err="1">
                <a:effectLst/>
                <a:latin typeface="Arial" panose="020B0604020202020204" pitchFamily="34" charset="0"/>
                <a:cs typeface="Arial" panose="020B0604020202020204" pitchFamily="34" charset="0"/>
              </a:rPr>
              <a:t>In</a:t>
            </a:r>
            <a:r>
              <a:rPr lang="en-US" sz="1000" b="1">
                <a:effectLst/>
                <a:latin typeface="Arial" panose="020B0604020202020204" pitchFamily="34" charset="0"/>
                <a:cs typeface="Arial" panose="020B0604020202020204" pitchFamily="34" charset="0"/>
              </a:rPr>
              <a:t> the first 110 patients in each of the </a:t>
            </a:r>
            <a:r>
              <a:rPr lang="en-GB" sz="1000" b="1">
                <a:solidFill>
                  <a:schemeClr val="tx1"/>
                </a:solidFill>
                <a:latin typeface="Arial" panose="020B0604020202020204" pitchFamily="34" charset="0"/>
                <a:cs typeface="Arial" panose="020B0604020202020204" pitchFamily="34" charset="0"/>
              </a:rPr>
              <a:t>EC+mFOLFOX6 and SOC arms.</a:t>
            </a:r>
            <a:endParaRPr lang="en-US" sz="1000" b="1">
              <a:effectLst/>
              <a:latin typeface="Arial" panose="020B0604020202020204" pitchFamily="34" charset="0"/>
              <a:cs typeface="Arial" panose="020B0604020202020204" pitchFamily="34" charset="0"/>
            </a:endParaRPr>
          </a:p>
          <a:p>
            <a:r>
              <a:rPr lang="en-US" sz="800">
                <a:effectLst/>
                <a:latin typeface="Arial" panose="020B0604020202020204" pitchFamily="34" charset="0"/>
                <a:cs typeface="Arial" panose="020B0604020202020204" pitchFamily="34" charset="0"/>
              </a:rPr>
              <a:t>CAPOX, capecitabine/oxaliplatin; BICR, blinded independent central review; </a:t>
            </a:r>
            <a:r>
              <a:rPr lang="en-US" sz="800" err="1">
                <a:effectLst/>
                <a:latin typeface="Arial" panose="020B0604020202020204" pitchFamily="34" charset="0"/>
                <a:cs typeface="Arial" panose="020B0604020202020204" pitchFamily="34" charset="0"/>
              </a:rPr>
              <a:t>dMMR</a:t>
            </a:r>
            <a:r>
              <a:rPr lang="en-US" sz="800">
                <a:effectLst/>
                <a:latin typeface="Arial" panose="020B0604020202020204" pitchFamily="34" charset="0"/>
                <a:cs typeface="Arial" panose="020B0604020202020204" pitchFamily="34" charset="0"/>
              </a:rPr>
              <a:t>, deficient mismatch repair; </a:t>
            </a:r>
            <a:r>
              <a:rPr lang="en-US" sz="800">
                <a:latin typeface="Arial" panose="020B0604020202020204" pitchFamily="34" charset="0"/>
                <a:cs typeface="Arial" panose="020B0604020202020204" pitchFamily="34" charset="0"/>
              </a:rPr>
              <a:t>EC, encorafenib plus cetuximab; </a:t>
            </a:r>
            <a:r>
              <a:rPr lang="en-US" sz="800">
                <a:effectLst/>
                <a:latin typeface="Arial" panose="020B0604020202020204" pitchFamily="34" charset="0"/>
                <a:cs typeface="Arial" panose="020B0604020202020204" pitchFamily="34" charset="0"/>
              </a:rPr>
              <a:t>ECOG PS, </a:t>
            </a:r>
            <a:r>
              <a:rPr lang="en-GB" sz="800">
                <a:effectLst/>
                <a:latin typeface="Arial" panose="020B0604020202020204" pitchFamily="34" charset="0"/>
                <a:cs typeface="Arial" panose="020B0604020202020204" pitchFamily="34" charset="0"/>
              </a:rPr>
              <a:t>Eastern Cooperative Oncology Group performance status</a:t>
            </a:r>
            <a:r>
              <a:rPr lang="en-US" sz="800">
                <a:effectLst/>
                <a:latin typeface="Arial" panose="020B0604020202020204" pitchFamily="34" charset="0"/>
                <a:cs typeface="Arial" panose="020B0604020202020204" pitchFamily="34" charset="0"/>
              </a:rPr>
              <a:t>; EGFR, epidermal growth factor receptor; </a:t>
            </a:r>
            <a:r>
              <a:rPr lang="en-US" sz="800" spc="-20">
                <a:effectLst/>
                <a:latin typeface="Arial" panose="020B0604020202020204" pitchFamily="34" charset="0"/>
                <a:cs typeface="Arial" panose="020B0604020202020204" pitchFamily="34" charset="0"/>
              </a:rPr>
              <a:t>m</a:t>
            </a:r>
            <a:r>
              <a:rPr lang="en-US" sz="800">
                <a:effectLst/>
                <a:latin typeface="Arial" panose="020B0604020202020204" pitchFamily="34" charset="0"/>
                <a:cs typeface="Arial" panose="020B0604020202020204" pitchFamily="34" charset="0"/>
              </a:rPr>
              <a:t>FOLFOX6, modified fluorouracil/leucovorin/oxaliplatin; FOLFOXIRI, fluorouracil/leucovorin/oxaliplatin/irinotecan; mCRC, metastatic colorectal cancer; MSI-H, microsatellite instability-high cancer</a:t>
            </a:r>
            <a:r>
              <a:rPr lang="en-US" sz="800" b="0" i="0" u="none" strike="noStrike">
                <a:solidFill>
                  <a:schemeClr val="tx1"/>
                </a:solidFill>
                <a:effectLst/>
                <a:latin typeface="Arial" panose="020B0604020202020204" pitchFamily="34" charset="0"/>
                <a:cs typeface="Arial" panose="020B0604020202020204" pitchFamily="34" charset="0"/>
              </a:rPr>
              <a:t>; RECIST, Response Evaluation Criteria in Solid Tumors</a:t>
            </a:r>
            <a:r>
              <a:rPr lang="en-US" sz="800">
                <a:latin typeface="Arial" panose="020B0604020202020204" pitchFamily="34" charset="0"/>
                <a:cs typeface="Arial" panose="020B0604020202020204" pitchFamily="34" charset="0"/>
              </a:rPr>
              <a:t>.</a:t>
            </a:r>
            <a:endParaRPr lang="en-GB"/>
          </a:p>
        </p:txBody>
      </p:sp>
      <p:sp>
        <p:nvSpPr>
          <p:cNvPr id="5" name="TextBox 4">
            <a:extLst>
              <a:ext uri="{FF2B5EF4-FFF2-40B4-BE49-F238E27FC236}">
                <a16:creationId xmlns:a16="http://schemas.microsoft.com/office/drawing/2014/main" id="{C14DE8BE-6D98-AD51-5C0F-8DF9FAFDBEE4}"/>
              </a:ext>
            </a:extLst>
          </p:cNvPr>
          <p:cNvSpPr txBox="1"/>
          <p:nvPr/>
        </p:nvSpPr>
        <p:spPr>
          <a:xfrm>
            <a:off x="1026621" y="4638531"/>
            <a:ext cx="10911840" cy="578828"/>
          </a:xfrm>
          <a:prstGeom prst="rect">
            <a:avLst/>
          </a:prstGeom>
          <a:noFill/>
          <a:ln w="19050">
            <a:solidFill>
              <a:schemeClr val="tx1"/>
            </a:solidFill>
          </a:ln>
        </p:spPr>
        <p:txBody>
          <a:bodyPr wrap="square" anchor="ctr">
            <a:noAutofit/>
          </a:bodyPr>
          <a:lstStyle/>
          <a:p>
            <a:pPr>
              <a:lnSpc>
                <a:spcPct val="95000"/>
              </a:lnSpc>
              <a:spcAft>
                <a:spcPts val="600"/>
              </a:spcAft>
            </a:pPr>
            <a:r>
              <a:rPr kumimoji="0" lang="en-US" sz="1400" b="1" i="0"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mn-cs"/>
              </a:rPr>
              <a:t>Here we present the primary analysis o</a:t>
            </a:r>
            <a:r>
              <a:rPr lang="en-US" sz="1400" b="1" dirty="0">
                <a:latin typeface="Arial" panose="020B0604020202020204" pitchFamily="34" charset="0"/>
                <a:ea typeface="Times New Roman" panose="02020603050405020304" pitchFamily="18" charset="0"/>
              </a:rPr>
              <a:t>f </a:t>
            </a:r>
            <a:r>
              <a:rPr kumimoji="0" lang="en-US" sz="1400" b="1" i="0"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mn-cs"/>
              </a:rPr>
              <a:t>ORR by BICR (one of the</a:t>
            </a:r>
            <a:r>
              <a:rPr lang="en-US" sz="1400" b="1" dirty="0">
                <a:latin typeface="Arial" panose="020B0604020202020204" pitchFamily="34" charset="0"/>
                <a:ea typeface="Times New Roman" panose="02020603050405020304" pitchFamily="18" charset="0"/>
              </a:rPr>
              <a:t> dual primary endpoints)</a:t>
            </a:r>
            <a:r>
              <a:rPr kumimoji="0" lang="en-US" sz="1400" b="1" i="0"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mn-cs"/>
              </a:rPr>
              <a:t>, an interim analysis of OS, and safety in the EC + mFOLFOX6 and SOC arms</a:t>
            </a:r>
          </a:p>
        </p:txBody>
      </p:sp>
      <p:sp>
        <p:nvSpPr>
          <p:cNvPr id="38" name="TextBox 25">
            <a:extLst>
              <a:ext uri="{FF2B5EF4-FFF2-40B4-BE49-F238E27FC236}">
                <a16:creationId xmlns:a16="http://schemas.microsoft.com/office/drawing/2014/main" id="{248284A1-AADE-6A42-F619-8B3CE51AC3EA}"/>
              </a:ext>
            </a:extLst>
          </p:cNvPr>
          <p:cNvSpPr txBox="1"/>
          <p:nvPr/>
        </p:nvSpPr>
        <p:spPr>
          <a:xfrm>
            <a:off x="713633" y="4626714"/>
            <a:ext cx="244046" cy="618631"/>
          </a:xfrm>
          <a:prstGeom prst="homePlate">
            <a:avLst>
              <a:gd name="adj" fmla="val 73637"/>
            </a:avLst>
          </a:prstGeom>
          <a:solidFill>
            <a:srgbClr val="EDEDED">
              <a:lumMod val="75000"/>
            </a:srgbClr>
          </a:solidFill>
        </p:spPr>
        <p:txBody>
          <a:bodyPr wrap="square" lIns="51442" tIns="25721" rIns="51442" bIns="25721" rtlCol="0">
            <a:noAutofit/>
          </a:bodyPr>
          <a:lstStyle/>
          <a:p>
            <a:pPr algn="ctr" defTabSz="685783">
              <a:defRPr/>
            </a:pPr>
            <a:endParaRPr lang="en-US" sz="500" b="1" kern="0">
              <a:solidFill>
                <a:prstClr val="black"/>
              </a:solidFill>
              <a:latin typeface="Arial" panose="020B0604020202020204"/>
            </a:endParaRPr>
          </a:p>
        </p:txBody>
      </p:sp>
      <p:graphicFrame>
        <p:nvGraphicFramePr>
          <p:cNvPr id="40" name="Table 6">
            <a:extLst>
              <a:ext uri="{FF2B5EF4-FFF2-40B4-BE49-F238E27FC236}">
                <a16:creationId xmlns:a16="http://schemas.microsoft.com/office/drawing/2014/main" id="{F917F380-F586-084F-54A7-67BFEA173B63}"/>
              </a:ext>
            </a:extLst>
          </p:cNvPr>
          <p:cNvGraphicFramePr>
            <a:graphicFrameLocks noGrp="1"/>
          </p:cNvGraphicFramePr>
          <p:nvPr>
            <p:extLst>
              <p:ext uri="{D42A27DB-BD31-4B8C-83A1-F6EECF244321}">
                <p14:modId xmlns:p14="http://schemas.microsoft.com/office/powerpoint/2010/main" val="2197623708"/>
              </p:ext>
            </p:extLst>
          </p:nvPr>
        </p:nvGraphicFramePr>
        <p:xfrm>
          <a:off x="1075123" y="1518623"/>
          <a:ext cx="3401834" cy="1478280"/>
        </p:xfrm>
        <a:graphic>
          <a:graphicData uri="http://schemas.openxmlformats.org/drawingml/2006/table">
            <a:tbl>
              <a:tblPr firstRow="1" bandRow="1">
                <a:tableStyleId>{5C22544A-7EE6-4342-B048-85BDC9FD1C3A}</a:tableStyleId>
              </a:tblPr>
              <a:tblGrid>
                <a:gridCol w="3401834">
                  <a:extLst>
                    <a:ext uri="{9D8B030D-6E8A-4147-A177-3AD203B41FA5}">
                      <a16:colId xmlns:a16="http://schemas.microsoft.com/office/drawing/2014/main" val="1400955081"/>
                    </a:ext>
                  </a:extLst>
                </a:gridCol>
              </a:tblGrid>
              <a:tr h="205740">
                <a:tc>
                  <a:txBody>
                    <a:bodyPr/>
                    <a:lstStyle/>
                    <a:p>
                      <a:pPr algn="ctr">
                        <a:lnSpc>
                          <a:spcPct val="100000"/>
                        </a:lnSpc>
                      </a:pPr>
                      <a:r>
                        <a:rPr lang="en-US" sz="1100" u="sng">
                          <a:solidFill>
                            <a:schemeClr val="tx1"/>
                          </a:solidFill>
                          <a:latin typeface="Arial" panose="020B0604020202020204" pitchFamily="34" charset="0"/>
                          <a:cs typeface="Arial" panose="020B0604020202020204" pitchFamily="34" charset="0"/>
                        </a:rPr>
                        <a:t>Inclusion criteria</a:t>
                      </a:r>
                    </a:p>
                  </a:txBody>
                  <a:tcPr marL="20574" marR="13716"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3378670822"/>
                  </a:ext>
                </a:extLst>
              </a:tr>
              <a:tr h="697230">
                <a:tc>
                  <a:txBody>
                    <a:bodyPr/>
                    <a:lstStyle/>
                    <a:p>
                      <a:pPr marL="171450" indent="-114300">
                        <a:lnSpc>
                          <a:spcPct val="100000"/>
                        </a:lnSpc>
                        <a:buFont typeface="Arial" panose="020B0604020202020204" pitchFamily="34" charset="0"/>
                        <a:buChar char="•"/>
                      </a:pPr>
                      <a:r>
                        <a:rPr lang="en-US" sz="1100" i="0">
                          <a:solidFill>
                            <a:schemeClr val="tx1"/>
                          </a:solidFill>
                          <a:latin typeface="Arial" panose="020B0604020202020204" pitchFamily="34" charset="0"/>
                          <a:cs typeface="Arial" panose="020B0604020202020204" pitchFamily="34" charset="0"/>
                        </a:rPr>
                        <a:t>Age ≥16 years (or ≥18 years based on country)</a:t>
                      </a:r>
                    </a:p>
                    <a:p>
                      <a:pPr marL="171450" indent="-114300">
                        <a:lnSpc>
                          <a:spcPct val="100000"/>
                        </a:lnSpc>
                        <a:buFont typeface="Arial" panose="020B0604020202020204" pitchFamily="34" charset="0"/>
                        <a:buChar char="•"/>
                      </a:pPr>
                      <a:r>
                        <a:rPr lang="en-US" sz="1100" i="0">
                          <a:solidFill>
                            <a:schemeClr val="tx1"/>
                          </a:solidFill>
                          <a:latin typeface="Arial" panose="020B0604020202020204" pitchFamily="34" charset="0"/>
                          <a:cs typeface="Arial" panose="020B0604020202020204" pitchFamily="34" charset="0"/>
                        </a:rPr>
                        <a:t>No prior systemic treatment for metastatic disease</a:t>
                      </a:r>
                    </a:p>
                    <a:p>
                      <a:pPr marL="171450" indent="-114300">
                        <a:lnSpc>
                          <a:spcPct val="100000"/>
                        </a:lnSpc>
                        <a:buFont typeface="Arial" panose="020B0604020202020204" pitchFamily="34" charset="0"/>
                        <a:buChar char="•"/>
                      </a:pPr>
                      <a:r>
                        <a:rPr lang="en-US" sz="1100" i="0">
                          <a:solidFill>
                            <a:schemeClr val="tx1"/>
                          </a:solidFill>
                          <a:latin typeface="Arial" panose="020B0604020202020204" pitchFamily="34" charset="0"/>
                          <a:cs typeface="Arial" panose="020B0604020202020204" pitchFamily="34" charset="0"/>
                        </a:rPr>
                        <a:t>Measurable disease (RECIST 1.1) </a:t>
                      </a:r>
                    </a:p>
                    <a:p>
                      <a:pPr marL="171450" indent="-114300">
                        <a:lnSpc>
                          <a:spcPct val="100000"/>
                        </a:lnSpc>
                        <a:buFont typeface="Arial" panose="020B0604020202020204" pitchFamily="34" charset="0"/>
                        <a:buChar char="•"/>
                      </a:pPr>
                      <a:r>
                        <a:rPr lang="en-US" sz="1100" i="0">
                          <a:solidFill>
                            <a:schemeClr val="tx1"/>
                          </a:solidFill>
                          <a:latin typeface="Arial" panose="020B0604020202020204" pitchFamily="34" charset="0"/>
                          <a:cs typeface="Arial" panose="020B0604020202020204" pitchFamily="34" charset="0"/>
                        </a:rPr>
                        <a:t>BRAF V600E-mutant mCRC by local or central laboratory testing</a:t>
                      </a:r>
                    </a:p>
                    <a:p>
                      <a:pPr marL="171450" indent="-114300">
                        <a:lnSpc>
                          <a:spcPct val="100000"/>
                        </a:lnSpc>
                        <a:buFont typeface="Arial" panose="020B0604020202020204" pitchFamily="34" charset="0"/>
                        <a:buChar char="•"/>
                      </a:pPr>
                      <a:r>
                        <a:rPr lang="en-US" sz="1100" i="0">
                          <a:solidFill>
                            <a:schemeClr val="tx1"/>
                          </a:solidFill>
                          <a:latin typeface="Arial" panose="020B0604020202020204" pitchFamily="34" charset="0"/>
                          <a:cs typeface="Arial" panose="020B0604020202020204" pitchFamily="34" charset="0"/>
                        </a:rPr>
                        <a:t>ECOG PS 0 or 1 </a:t>
                      </a:r>
                    </a:p>
                    <a:p>
                      <a:pPr marL="171450" indent="-114300">
                        <a:lnSpc>
                          <a:spcPct val="100000"/>
                        </a:lnSpc>
                        <a:buFont typeface="Arial" panose="020B0604020202020204" pitchFamily="34" charset="0"/>
                        <a:buChar char="•"/>
                      </a:pPr>
                      <a:r>
                        <a:rPr lang="en-US" sz="1100" i="0">
                          <a:solidFill>
                            <a:schemeClr val="tx1"/>
                          </a:solidFill>
                          <a:latin typeface="Arial" panose="020B0604020202020204" pitchFamily="34" charset="0"/>
                          <a:cs typeface="Arial" panose="020B0604020202020204" pitchFamily="34" charset="0"/>
                        </a:rPr>
                        <a:t>Adequate bone marrow, hepatic, and renal function</a:t>
                      </a:r>
                      <a:endParaRPr lang="en-US" sz="1050" i="0">
                        <a:solidFill>
                          <a:schemeClr val="tx1"/>
                        </a:solidFill>
                        <a:latin typeface="Arial" panose="020B0604020202020204" pitchFamily="34" charset="0"/>
                        <a:cs typeface="Arial" panose="020B0604020202020204" pitchFamily="34" charset="0"/>
                      </a:endParaRPr>
                    </a:p>
                  </a:txBody>
                  <a:tcPr marL="20574" marR="13716"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43981597"/>
                  </a:ext>
                </a:extLst>
              </a:tr>
            </a:tbl>
          </a:graphicData>
        </a:graphic>
      </p:graphicFrame>
      <p:graphicFrame>
        <p:nvGraphicFramePr>
          <p:cNvPr id="41" name="Table 6">
            <a:extLst>
              <a:ext uri="{FF2B5EF4-FFF2-40B4-BE49-F238E27FC236}">
                <a16:creationId xmlns:a16="http://schemas.microsoft.com/office/drawing/2014/main" id="{95D9FE27-4A3D-30BF-FD95-E0D259F58D10}"/>
              </a:ext>
            </a:extLst>
          </p:cNvPr>
          <p:cNvGraphicFramePr>
            <a:graphicFrameLocks noGrp="1"/>
          </p:cNvGraphicFramePr>
          <p:nvPr>
            <p:extLst>
              <p:ext uri="{D42A27DB-BD31-4B8C-83A1-F6EECF244321}">
                <p14:modId xmlns:p14="http://schemas.microsoft.com/office/powerpoint/2010/main" val="399399968"/>
              </p:ext>
            </p:extLst>
          </p:nvPr>
        </p:nvGraphicFramePr>
        <p:xfrm>
          <a:off x="1075124" y="2994159"/>
          <a:ext cx="3401833" cy="1310640"/>
        </p:xfrm>
        <a:graphic>
          <a:graphicData uri="http://schemas.openxmlformats.org/drawingml/2006/table">
            <a:tbl>
              <a:tblPr firstRow="1" bandRow="1">
                <a:tableStyleId>{5C22544A-7EE6-4342-B048-85BDC9FD1C3A}</a:tableStyleId>
              </a:tblPr>
              <a:tblGrid>
                <a:gridCol w="3401833">
                  <a:extLst>
                    <a:ext uri="{9D8B030D-6E8A-4147-A177-3AD203B41FA5}">
                      <a16:colId xmlns:a16="http://schemas.microsoft.com/office/drawing/2014/main" val="1400955081"/>
                    </a:ext>
                  </a:extLst>
                </a:gridCol>
              </a:tblGrid>
              <a:tr h="205740">
                <a:tc>
                  <a:txBody>
                    <a:bodyPr/>
                    <a:lstStyle/>
                    <a:p>
                      <a:pPr algn="ctr">
                        <a:lnSpc>
                          <a:spcPct val="100000"/>
                        </a:lnSpc>
                      </a:pPr>
                      <a:r>
                        <a:rPr lang="en-US" sz="1100" u="sng">
                          <a:solidFill>
                            <a:schemeClr val="tx1"/>
                          </a:solidFill>
                          <a:latin typeface="Arial" panose="020B0604020202020204" pitchFamily="34" charset="0"/>
                          <a:cs typeface="Arial" panose="020B0604020202020204" pitchFamily="34" charset="0"/>
                        </a:rPr>
                        <a:t>Exclusion criteria</a:t>
                      </a:r>
                    </a:p>
                  </a:txBody>
                  <a:tcPr marL="20574" marR="13716"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3378670822"/>
                  </a:ext>
                </a:extLst>
              </a:tr>
              <a:tr h="697230">
                <a:tc>
                  <a:txBody>
                    <a:bodyPr/>
                    <a:lstStyle/>
                    <a:p>
                      <a:pPr marL="171450" indent="-114300">
                        <a:lnSpc>
                          <a:spcPct val="100000"/>
                        </a:lnSpc>
                        <a:buFont typeface="Arial" panose="020B0604020202020204" pitchFamily="34" charset="0"/>
                        <a:buChar char="•"/>
                      </a:pPr>
                      <a:r>
                        <a:rPr lang="en-US" sz="1100" i="0">
                          <a:solidFill>
                            <a:schemeClr val="tx1"/>
                          </a:solidFill>
                          <a:latin typeface="Arial" panose="020B0604020202020204" pitchFamily="34" charset="0"/>
                          <a:cs typeface="Arial" panose="020B0604020202020204" pitchFamily="34" charset="0"/>
                        </a:rPr>
                        <a:t>Prior BRAF or EGFR inhibitors</a:t>
                      </a:r>
                    </a:p>
                    <a:p>
                      <a:pPr marL="171450" indent="-114300">
                        <a:lnSpc>
                          <a:spcPct val="100000"/>
                        </a:lnSpc>
                        <a:buFont typeface="Arial" panose="020B0604020202020204" pitchFamily="34" charset="0"/>
                        <a:buChar char="•"/>
                      </a:pPr>
                      <a:r>
                        <a:rPr lang="en-US" sz="1100" i="0">
                          <a:solidFill>
                            <a:schemeClr val="tx1"/>
                          </a:solidFill>
                          <a:latin typeface="Arial" panose="020B0604020202020204" pitchFamily="34" charset="0"/>
                          <a:cs typeface="Arial" panose="020B0604020202020204" pitchFamily="34" charset="0"/>
                        </a:rPr>
                        <a:t>Symptomatic brain metastases </a:t>
                      </a:r>
                    </a:p>
                    <a:p>
                      <a:pPr marL="171450" indent="-114300">
                        <a:lnSpc>
                          <a:spcPct val="100000"/>
                        </a:lnSpc>
                        <a:buFont typeface="Arial" panose="020B0604020202020204" pitchFamily="34" charset="0"/>
                        <a:buChar char="•"/>
                      </a:pPr>
                      <a:r>
                        <a:rPr lang="en-US" sz="1100" i="0">
                          <a:solidFill>
                            <a:schemeClr val="tx1"/>
                          </a:solidFill>
                          <a:latin typeface="Arial" panose="020B0604020202020204" pitchFamily="34" charset="0"/>
                          <a:cs typeface="Arial" panose="020B0604020202020204" pitchFamily="34" charset="0"/>
                        </a:rPr>
                        <a:t>MSI-H/</a:t>
                      </a:r>
                      <a:r>
                        <a:rPr lang="en-US" sz="1100" i="0" err="1">
                          <a:solidFill>
                            <a:schemeClr val="tx1"/>
                          </a:solidFill>
                          <a:latin typeface="Arial" panose="020B0604020202020204" pitchFamily="34" charset="0"/>
                          <a:cs typeface="Arial" panose="020B0604020202020204" pitchFamily="34" charset="0"/>
                        </a:rPr>
                        <a:t>dMMR</a:t>
                      </a:r>
                      <a:r>
                        <a:rPr lang="en-US" sz="1100" i="0">
                          <a:solidFill>
                            <a:schemeClr val="tx1"/>
                          </a:solidFill>
                          <a:latin typeface="Arial" panose="020B0604020202020204" pitchFamily="34" charset="0"/>
                          <a:cs typeface="Arial" panose="020B0604020202020204" pitchFamily="34" charset="0"/>
                        </a:rPr>
                        <a:t> tumors (unless patients were ineligible to receive immune checkpoint inhibitors due to a pre-existing medical condition)</a:t>
                      </a:r>
                    </a:p>
                    <a:p>
                      <a:pPr marL="171450" indent="-114300">
                        <a:lnSpc>
                          <a:spcPct val="100000"/>
                        </a:lnSpc>
                        <a:buFont typeface="Arial" panose="020B0604020202020204" pitchFamily="34" charset="0"/>
                        <a:buChar char="•"/>
                      </a:pPr>
                      <a:r>
                        <a:rPr lang="en-US" sz="1100" i="0">
                          <a:solidFill>
                            <a:schemeClr val="tx1"/>
                          </a:solidFill>
                          <a:latin typeface="Arial" panose="020B0604020202020204" pitchFamily="34" charset="0"/>
                          <a:cs typeface="Arial" panose="020B0604020202020204" pitchFamily="34" charset="0"/>
                        </a:rPr>
                        <a:t>Presence of a </a:t>
                      </a:r>
                      <a:r>
                        <a:rPr lang="en-US" sz="1100" i="1">
                          <a:solidFill>
                            <a:schemeClr val="tx1"/>
                          </a:solidFill>
                          <a:latin typeface="Arial" panose="020B0604020202020204" pitchFamily="34" charset="0"/>
                          <a:cs typeface="Arial" panose="020B0604020202020204" pitchFamily="34" charset="0"/>
                        </a:rPr>
                        <a:t>RAS</a:t>
                      </a:r>
                      <a:r>
                        <a:rPr lang="en-US" sz="1100" i="0">
                          <a:solidFill>
                            <a:schemeClr val="tx1"/>
                          </a:solidFill>
                          <a:latin typeface="Arial" panose="020B0604020202020204" pitchFamily="34" charset="0"/>
                          <a:cs typeface="Arial" panose="020B0604020202020204" pitchFamily="34" charset="0"/>
                        </a:rPr>
                        <a:t> mutation</a:t>
                      </a:r>
                    </a:p>
                  </a:txBody>
                  <a:tcPr marL="20574" marR="13716"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43981597"/>
                  </a:ext>
                </a:extLst>
              </a:tr>
            </a:tbl>
          </a:graphicData>
        </a:graphic>
      </p:graphicFrame>
      <p:graphicFrame>
        <p:nvGraphicFramePr>
          <p:cNvPr id="7" name="Table 6">
            <a:extLst>
              <a:ext uri="{FF2B5EF4-FFF2-40B4-BE49-F238E27FC236}">
                <a16:creationId xmlns:a16="http://schemas.microsoft.com/office/drawing/2014/main" id="{8033632C-E29D-7AEB-E864-BD648834B31A}"/>
              </a:ext>
            </a:extLst>
          </p:cNvPr>
          <p:cNvGraphicFramePr>
            <a:graphicFrameLocks noGrp="1"/>
          </p:cNvGraphicFramePr>
          <p:nvPr>
            <p:extLst>
              <p:ext uri="{D42A27DB-BD31-4B8C-83A1-F6EECF244321}">
                <p14:modId xmlns:p14="http://schemas.microsoft.com/office/powerpoint/2010/main" val="1524561436"/>
              </p:ext>
            </p:extLst>
          </p:nvPr>
        </p:nvGraphicFramePr>
        <p:xfrm>
          <a:off x="8629728" y="1663462"/>
          <a:ext cx="3175032" cy="2319782"/>
        </p:xfrm>
        <a:graphic>
          <a:graphicData uri="http://schemas.openxmlformats.org/drawingml/2006/table">
            <a:tbl>
              <a:tblPr firstRow="1" bandRow="1">
                <a:tableStyleId>{5C22544A-7EE6-4342-B048-85BDC9FD1C3A}</a:tableStyleId>
              </a:tblPr>
              <a:tblGrid>
                <a:gridCol w="3175032">
                  <a:extLst>
                    <a:ext uri="{9D8B030D-6E8A-4147-A177-3AD203B41FA5}">
                      <a16:colId xmlns:a16="http://schemas.microsoft.com/office/drawing/2014/main" val="761217580"/>
                    </a:ext>
                  </a:extLst>
                </a:gridCol>
              </a:tblGrid>
              <a:tr h="1352315">
                <a:tc>
                  <a:txBody>
                    <a:bodyPr/>
                    <a:lstStyle/>
                    <a:p>
                      <a:pPr algn="ctr">
                        <a:lnSpc>
                          <a:spcPct val="100000"/>
                        </a:lnSpc>
                        <a:spcBef>
                          <a:spcPts val="0"/>
                        </a:spcBef>
                        <a:spcAft>
                          <a:spcPts val="200"/>
                        </a:spcAft>
                      </a:pPr>
                      <a:r>
                        <a:rPr lang="en-US" sz="1400" u="sng" dirty="0">
                          <a:solidFill>
                            <a:schemeClr val="tx1"/>
                          </a:solidFill>
                          <a:latin typeface="Arial" panose="020B0604020202020204" pitchFamily="34" charset="0"/>
                          <a:cs typeface="Arial" panose="020B0604020202020204" pitchFamily="34" charset="0"/>
                        </a:rPr>
                        <a:t>Dual primary endpoints: </a:t>
                      </a:r>
                    </a:p>
                    <a:p>
                      <a:pPr marL="0" marR="0" lvl="0" indent="0" algn="ctr" defTabSz="685800" rtl="0" eaLnBrk="1" fontAlgn="auto" latinLnBrk="0" hangingPunct="1">
                        <a:lnSpc>
                          <a:spcPct val="100000"/>
                        </a:lnSpc>
                        <a:spcBef>
                          <a:spcPts val="0"/>
                        </a:spcBef>
                        <a:spcAft>
                          <a:spcPts val="200"/>
                        </a:spcAft>
                        <a:buClrTx/>
                        <a:buSzTx/>
                        <a:buFont typeface="Arial" panose="020B0604020202020204" pitchFamily="34" charset="0"/>
                        <a:buNone/>
                        <a:tabLst/>
                        <a:defRPr/>
                      </a:pPr>
                      <a:r>
                        <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PFS and </a:t>
                      </a:r>
                      <a:r>
                        <a:rPr kumimoji="0" lang="en-US" sz="14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ORR</a:t>
                      </a:r>
                      <a:r>
                        <a:rPr kumimoji="0" lang="en-US" sz="1400" b="0" i="0" u="none" strike="noStrike" kern="1200" cap="none" spc="0" normalizeH="0" baseline="30000" noProof="0" dirty="0" err="1">
                          <a:ln>
                            <a:noFill/>
                          </a:ln>
                          <a:solidFill>
                            <a:prstClr val="black"/>
                          </a:solidFill>
                          <a:effectLst/>
                          <a:uLnTx/>
                          <a:uFillTx/>
                          <a:latin typeface="Arial" panose="020B0604020202020204" pitchFamily="34" charset="0"/>
                          <a:ea typeface="+mn-ea"/>
                          <a:cs typeface="Arial" panose="020B0604020202020204" pitchFamily="34" charset="0"/>
                        </a:rPr>
                        <a:t>d</a:t>
                      </a:r>
                      <a:r>
                        <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by BICR </a:t>
                      </a:r>
                      <a:br>
                        <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(EC + mFOLFOX6 vs SOC)</a:t>
                      </a:r>
                    </a:p>
                  </a:txBody>
                  <a:tcPr marL="68580" marR="0" marT="34290" marB="3429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DAE3F3"/>
                    </a:solidFill>
                  </a:tcPr>
                </a:tc>
                <a:extLst>
                  <a:ext uri="{0D108BD9-81ED-4DB2-BD59-A6C34878D82A}">
                    <a16:rowId xmlns:a16="http://schemas.microsoft.com/office/drawing/2014/main" val="2883398331"/>
                  </a:ext>
                </a:extLst>
              </a:tr>
              <a:tr h="967467">
                <a:tc>
                  <a:txBody>
                    <a:bodyPr/>
                    <a:lstStyle/>
                    <a:p>
                      <a:pPr marL="0" marR="0" lvl="0" indent="0" algn="ctr"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r>
                        <a:rPr kumimoji="0" lang="en-US" sz="1400" b="1"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Key secondary endpoint:</a:t>
                      </a:r>
                    </a:p>
                    <a:p>
                      <a:pPr marL="0" marR="0" lvl="0" indent="0" algn="ctr" defTabSz="685800" rtl="0" eaLnBrk="1" fontAlgn="auto" latinLnBrk="0" hangingPunct="1">
                        <a:lnSpc>
                          <a:spcPct val="100000"/>
                        </a:lnSpc>
                        <a:spcBef>
                          <a:spcPts val="0"/>
                        </a:spcBef>
                        <a:spcAft>
                          <a:spcPts val="200"/>
                        </a:spcAft>
                        <a:buClrTx/>
                        <a:buSzTx/>
                        <a:buFont typeface="Arial" panose="020B0604020202020204" pitchFamily="34" charset="0"/>
                        <a:buNone/>
                        <a:tabLst/>
                        <a:defRPr/>
                      </a:pPr>
                      <a:r>
                        <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OS (</a:t>
                      </a:r>
                      <a:r>
                        <a:rPr lang="en-GB" sz="1400" dirty="0">
                          <a:solidFill>
                            <a:schemeClr val="tx1"/>
                          </a:solidFill>
                          <a:latin typeface="Arial" panose="020B0604020202020204" pitchFamily="34" charset="0"/>
                          <a:cs typeface="Arial" panose="020B0604020202020204" pitchFamily="34" charset="0"/>
                        </a:rPr>
                        <a:t>EC + mFOLFOX6 vs SOC)</a:t>
                      </a:r>
                    </a:p>
                  </a:txBody>
                  <a:tcPr marL="68580" marR="0" marT="34290" marB="34290">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DAE3F3"/>
                    </a:solidFill>
                  </a:tcPr>
                </a:tc>
                <a:extLst>
                  <a:ext uri="{0D108BD9-81ED-4DB2-BD59-A6C34878D82A}">
                    <a16:rowId xmlns:a16="http://schemas.microsoft.com/office/drawing/2014/main" val="1100528216"/>
                  </a:ext>
                </a:extLst>
              </a:tr>
            </a:tbl>
          </a:graphicData>
        </a:graphic>
      </p:graphicFrame>
    </p:spTree>
    <p:extLst>
      <p:ext uri="{BB962C8B-B14F-4D97-AF65-F5344CB8AC3E}">
        <p14:creationId xmlns:p14="http://schemas.microsoft.com/office/powerpoint/2010/main" val="12870226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58B60B5-5140-4348-1068-E1A10ED68569}"/>
              </a:ext>
            </a:extLst>
          </p:cNvPr>
          <p:cNvSpPr>
            <a:spLocks noGrp="1"/>
          </p:cNvSpPr>
          <p:nvPr>
            <p:ph type="sldNum" sz="quarter" idx="12"/>
          </p:nvPr>
        </p:nvSpPr>
        <p:spPr/>
        <p:txBody>
          <a:bodyPr/>
          <a:lstStyle/>
          <a:p>
            <a:fld id="{BE33F7A0-71F0-446B-9DE8-6D75BE64EE0F}" type="slidenum">
              <a:rPr lang="en-US" smtClean="0">
                <a:solidFill>
                  <a:srgbClr val="002557"/>
                </a:solidFill>
              </a:rPr>
              <a:pPr/>
              <a:t>6</a:t>
            </a:fld>
            <a:endParaRPr lang="en-US">
              <a:solidFill>
                <a:srgbClr val="002557"/>
              </a:solidFill>
            </a:endParaRPr>
          </a:p>
        </p:txBody>
      </p:sp>
      <p:sp>
        <p:nvSpPr>
          <p:cNvPr id="6" name="Title 1">
            <a:extLst>
              <a:ext uri="{FF2B5EF4-FFF2-40B4-BE49-F238E27FC236}">
                <a16:creationId xmlns:a16="http://schemas.microsoft.com/office/drawing/2014/main" id="{3B59C992-82B0-2FDD-744F-7FA6E4550D0B}"/>
              </a:ext>
            </a:extLst>
          </p:cNvPr>
          <p:cNvSpPr txBox="1">
            <a:spLocks/>
          </p:cNvSpPr>
          <p:nvPr/>
        </p:nvSpPr>
        <p:spPr>
          <a:xfrm>
            <a:off x="640080" y="365124"/>
            <a:ext cx="10972800" cy="8451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rgbClr val="002557"/>
                </a:solidFill>
                <a:latin typeface="Arial" panose="020B0604020202020204" pitchFamily="34" charset="0"/>
                <a:ea typeface="+mj-ea"/>
                <a:cs typeface="Arial" panose="020B0604020202020204" pitchFamily="34" charset="0"/>
              </a:defRPr>
            </a:lvl1pPr>
          </a:lstStyle>
          <a:p>
            <a:r>
              <a:rPr lang="en-US" sz="3200"/>
              <a:t>BREAKWATER: Statistical Analysis </a:t>
            </a:r>
          </a:p>
        </p:txBody>
      </p:sp>
      <p:sp>
        <p:nvSpPr>
          <p:cNvPr id="2" name="Rectangle 1">
            <a:extLst>
              <a:ext uri="{FF2B5EF4-FFF2-40B4-BE49-F238E27FC236}">
                <a16:creationId xmlns:a16="http://schemas.microsoft.com/office/drawing/2014/main" id="{853D7ECA-7E28-60FA-958C-B598546B31F6}"/>
              </a:ext>
            </a:extLst>
          </p:cNvPr>
          <p:cNvSpPr/>
          <p:nvPr/>
        </p:nvSpPr>
        <p:spPr>
          <a:xfrm>
            <a:off x="4895549" y="1226929"/>
            <a:ext cx="2460043" cy="845111"/>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algn="ctr">
              <a:lnSpc>
                <a:spcPct val="90000"/>
              </a:lnSpc>
            </a:pPr>
            <a:r>
              <a:rPr lang="en-US" sz="1600" b="1" dirty="0">
                <a:solidFill>
                  <a:srgbClr val="002557"/>
                </a:solidFill>
              </a:rPr>
              <a:t>Dual primary endpoints:</a:t>
            </a:r>
          </a:p>
          <a:p>
            <a:pPr algn="ctr">
              <a:lnSpc>
                <a:spcPct val="90000"/>
              </a:lnSpc>
            </a:pPr>
            <a:r>
              <a:rPr lang="en-US" sz="1600" dirty="0">
                <a:solidFill>
                  <a:srgbClr val="002557"/>
                </a:solidFill>
              </a:rPr>
              <a:t>one-sided alpha 0.024</a:t>
            </a:r>
          </a:p>
        </p:txBody>
      </p:sp>
      <p:sp>
        <p:nvSpPr>
          <p:cNvPr id="5" name="Rectangle 4">
            <a:extLst>
              <a:ext uri="{FF2B5EF4-FFF2-40B4-BE49-F238E27FC236}">
                <a16:creationId xmlns:a16="http://schemas.microsoft.com/office/drawing/2014/main" id="{D3BE0A5D-E1AB-BA40-F45A-A737B40C8764}"/>
              </a:ext>
            </a:extLst>
          </p:cNvPr>
          <p:cNvSpPr/>
          <p:nvPr/>
        </p:nvSpPr>
        <p:spPr>
          <a:xfrm>
            <a:off x="2310371" y="2432286"/>
            <a:ext cx="2912400" cy="1178160"/>
          </a:xfrm>
          <a:prstGeom prst="rect">
            <a:avLst/>
          </a:prstGeom>
          <a:solidFill>
            <a:schemeClr val="bg2"/>
          </a:solidFill>
          <a:ln w="28575">
            <a:solidFill>
              <a:srgbClr val="203864"/>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90000"/>
              </a:lnSpc>
            </a:pPr>
            <a:r>
              <a:rPr lang="en-US" sz="1600" b="1">
                <a:solidFill>
                  <a:srgbClr val="002557"/>
                </a:solidFill>
              </a:rPr>
              <a:t>ORR by BICR (n=220):</a:t>
            </a:r>
          </a:p>
          <a:p>
            <a:pPr algn="ctr">
              <a:lnSpc>
                <a:spcPct val="90000"/>
              </a:lnSpc>
            </a:pPr>
            <a:r>
              <a:rPr lang="en-US" sz="1600">
                <a:solidFill>
                  <a:srgbClr val="002557"/>
                </a:solidFill>
              </a:rPr>
              <a:t>one-sided alpha 0.001</a:t>
            </a:r>
          </a:p>
        </p:txBody>
      </p:sp>
      <p:sp>
        <p:nvSpPr>
          <p:cNvPr id="7" name="Rectangle 6">
            <a:extLst>
              <a:ext uri="{FF2B5EF4-FFF2-40B4-BE49-F238E27FC236}">
                <a16:creationId xmlns:a16="http://schemas.microsoft.com/office/drawing/2014/main" id="{56057F07-0791-3699-C4CB-EA16692C3DE5}"/>
              </a:ext>
            </a:extLst>
          </p:cNvPr>
          <p:cNvSpPr/>
          <p:nvPr/>
        </p:nvSpPr>
        <p:spPr>
          <a:xfrm>
            <a:off x="6928863" y="2429793"/>
            <a:ext cx="2911235" cy="1178161"/>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90000"/>
              </a:lnSpc>
            </a:pPr>
            <a:r>
              <a:rPr lang="en-US" sz="1600" b="1">
                <a:solidFill>
                  <a:srgbClr val="002557"/>
                </a:solidFill>
              </a:rPr>
              <a:t>PFS by </a:t>
            </a:r>
            <a:r>
              <a:rPr lang="en-US" sz="1600" b="1" err="1">
                <a:solidFill>
                  <a:srgbClr val="002557"/>
                </a:solidFill>
              </a:rPr>
              <a:t>BICR</a:t>
            </a:r>
            <a:r>
              <a:rPr lang="en-US" sz="1600" b="1" baseline="30000" err="1">
                <a:solidFill>
                  <a:srgbClr val="002557"/>
                </a:solidFill>
              </a:rPr>
              <a:t>a</a:t>
            </a:r>
            <a:r>
              <a:rPr lang="en-US" sz="1600" b="1">
                <a:solidFill>
                  <a:srgbClr val="002557"/>
                </a:solidFill>
              </a:rPr>
              <a:t>:</a:t>
            </a:r>
          </a:p>
          <a:p>
            <a:pPr algn="ctr">
              <a:lnSpc>
                <a:spcPct val="90000"/>
              </a:lnSpc>
            </a:pPr>
            <a:r>
              <a:rPr lang="en-US" sz="1600">
                <a:solidFill>
                  <a:srgbClr val="002557"/>
                </a:solidFill>
              </a:rPr>
              <a:t>one-sided alpha 0.023</a:t>
            </a:r>
          </a:p>
        </p:txBody>
      </p:sp>
      <p:cxnSp>
        <p:nvCxnSpPr>
          <p:cNvPr id="20" name="Connector: Elbow 19">
            <a:extLst>
              <a:ext uri="{FF2B5EF4-FFF2-40B4-BE49-F238E27FC236}">
                <a16:creationId xmlns:a16="http://schemas.microsoft.com/office/drawing/2014/main" id="{FCE1933A-6069-9DAE-096D-D87F0D3BC1E1}"/>
              </a:ext>
            </a:extLst>
          </p:cNvPr>
          <p:cNvCxnSpPr>
            <a:cxnSpLocks/>
            <a:stCxn id="2" idx="2"/>
            <a:endCxn id="5" idx="0"/>
          </p:cNvCxnSpPr>
          <p:nvPr/>
        </p:nvCxnSpPr>
        <p:spPr>
          <a:xfrm rot="5400000">
            <a:off x="4765948" y="1072663"/>
            <a:ext cx="360246" cy="2359000"/>
          </a:xfrm>
          <a:prstGeom prst="bentConnector3">
            <a:avLst/>
          </a:prstGeom>
          <a:ln>
            <a:solidFill>
              <a:srgbClr val="002557"/>
            </a:solidFill>
            <a:tailEnd type="triangle"/>
          </a:ln>
        </p:spPr>
        <p:style>
          <a:lnRef idx="2">
            <a:schemeClr val="accent1"/>
          </a:lnRef>
          <a:fillRef idx="0">
            <a:schemeClr val="accent1"/>
          </a:fillRef>
          <a:effectRef idx="1">
            <a:schemeClr val="accent1"/>
          </a:effectRef>
          <a:fontRef idx="minor">
            <a:schemeClr val="tx1"/>
          </a:fontRef>
        </p:style>
      </p:cxnSp>
      <p:cxnSp>
        <p:nvCxnSpPr>
          <p:cNvPr id="21" name="Connector: Elbow 20">
            <a:extLst>
              <a:ext uri="{FF2B5EF4-FFF2-40B4-BE49-F238E27FC236}">
                <a16:creationId xmlns:a16="http://schemas.microsoft.com/office/drawing/2014/main" id="{0D889ACC-C8A4-EB12-53E3-FF5D511A969C}"/>
              </a:ext>
            </a:extLst>
          </p:cNvPr>
          <p:cNvCxnSpPr>
            <a:cxnSpLocks/>
            <a:stCxn id="2" idx="2"/>
            <a:endCxn id="7" idx="0"/>
          </p:cNvCxnSpPr>
          <p:nvPr/>
        </p:nvCxnSpPr>
        <p:spPr>
          <a:xfrm rot="16200000" flipH="1">
            <a:off x="7076150" y="1121461"/>
            <a:ext cx="357753" cy="2258910"/>
          </a:xfrm>
          <a:prstGeom prst="bentConnector3">
            <a:avLst>
              <a:gd name="adj1" fmla="val 50000"/>
            </a:avLst>
          </a:prstGeom>
          <a:ln>
            <a:solidFill>
              <a:srgbClr val="002557"/>
            </a:solidFill>
            <a:tailEnd type="triangle"/>
          </a:ln>
        </p:spPr>
        <p:style>
          <a:lnRef idx="2">
            <a:schemeClr val="accent1"/>
          </a:lnRef>
          <a:fillRef idx="0">
            <a:schemeClr val="accent1"/>
          </a:fillRef>
          <a:effectRef idx="1">
            <a:schemeClr val="accent1"/>
          </a:effectRef>
          <a:fontRef idx="minor">
            <a:schemeClr val="tx1"/>
          </a:fontRef>
        </p:style>
      </p:cxnSp>
      <p:sp>
        <p:nvSpPr>
          <p:cNvPr id="24" name="Rectangle 23">
            <a:extLst>
              <a:ext uri="{FF2B5EF4-FFF2-40B4-BE49-F238E27FC236}">
                <a16:creationId xmlns:a16="http://schemas.microsoft.com/office/drawing/2014/main" id="{DFE989F4-0FA9-58E5-C2B3-9939BAD98F73}"/>
              </a:ext>
            </a:extLst>
          </p:cNvPr>
          <p:cNvSpPr/>
          <p:nvPr/>
        </p:nvSpPr>
        <p:spPr>
          <a:xfrm>
            <a:off x="6928863" y="4275568"/>
            <a:ext cx="2911235" cy="1000614"/>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90000"/>
              </a:lnSpc>
            </a:pPr>
            <a:r>
              <a:rPr lang="en-US" sz="1600">
                <a:solidFill>
                  <a:srgbClr val="002557"/>
                </a:solidFill>
              </a:rPr>
              <a:t>OS interim:</a:t>
            </a:r>
          </a:p>
          <a:p>
            <a:pPr algn="ctr">
              <a:lnSpc>
                <a:spcPct val="90000"/>
              </a:lnSpc>
            </a:pPr>
            <a:r>
              <a:rPr lang="en-US" sz="1600">
                <a:solidFill>
                  <a:srgbClr val="002557"/>
                </a:solidFill>
              </a:rPr>
              <a:t>OS significant at a </a:t>
            </a:r>
            <a:r>
              <a:rPr lang="en-US" sz="1600" err="1">
                <a:solidFill>
                  <a:srgbClr val="002557"/>
                </a:solidFill>
              </a:rPr>
              <a:t>portion</a:t>
            </a:r>
            <a:r>
              <a:rPr lang="en-US" sz="1600" baseline="30000" err="1">
                <a:solidFill>
                  <a:srgbClr val="002557"/>
                </a:solidFill>
              </a:rPr>
              <a:t>b</a:t>
            </a:r>
            <a:r>
              <a:rPr lang="en-US" sz="1600">
                <a:solidFill>
                  <a:srgbClr val="002557"/>
                </a:solidFill>
              </a:rPr>
              <a:t> </a:t>
            </a:r>
            <a:br>
              <a:rPr lang="en-US" sz="1600">
                <a:solidFill>
                  <a:srgbClr val="002557"/>
                </a:solidFill>
              </a:rPr>
            </a:br>
            <a:r>
              <a:rPr lang="en-US" sz="1600">
                <a:solidFill>
                  <a:srgbClr val="002557"/>
                </a:solidFill>
              </a:rPr>
              <a:t>of 0.001? </a:t>
            </a:r>
          </a:p>
        </p:txBody>
      </p:sp>
      <p:sp>
        <p:nvSpPr>
          <p:cNvPr id="25" name="Diamond 24">
            <a:extLst>
              <a:ext uri="{FF2B5EF4-FFF2-40B4-BE49-F238E27FC236}">
                <a16:creationId xmlns:a16="http://schemas.microsoft.com/office/drawing/2014/main" id="{2CA6F362-0354-4378-4589-27D6AB27622B}"/>
              </a:ext>
            </a:extLst>
          </p:cNvPr>
          <p:cNvSpPr/>
          <p:nvPr/>
        </p:nvSpPr>
        <p:spPr>
          <a:xfrm>
            <a:off x="2377590" y="4198330"/>
            <a:ext cx="2845182" cy="1155090"/>
          </a:xfrm>
          <a:prstGeom prst="diamond">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45720" rtlCol="0" anchor="b"/>
          <a:lstStyle/>
          <a:p>
            <a:pPr algn="ctr">
              <a:lnSpc>
                <a:spcPct val="90000"/>
              </a:lnSpc>
            </a:pPr>
            <a:r>
              <a:rPr lang="en-US" sz="1600">
                <a:solidFill>
                  <a:srgbClr val="002557"/>
                </a:solidFill>
              </a:rPr>
              <a:t>ORR significant at 0.001?</a:t>
            </a:r>
          </a:p>
        </p:txBody>
      </p:sp>
      <p:sp>
        <p:nvSpPr>
          <p:cNvPr id="26" name="TextBox 25">
            <a:extLst>
              <a:ext uri="{FF2B5EF4-FFF2-40B4-BE49-F238E27FC236}">
                <a16:creationId xmlns:a16="http://schemas.microsoft.com/office/drawing/2014/main" id="{29829BD3-F750-AD60-E8FE-173C0C432FC2}"/>
              </a:ext>
            </a:extLst>
          </p:cNvPr>
          <p:cNvSpPr txBox="1"/>
          <p:nvPr/>
        </p:nvSpPr>
        <p:spPr>
          <a:xfrm>
            <a:off x="5597857" y="4485796"/>
            <a:ext cx="902158" cy="307777"/>
          </a:xfrm>
          <a:prstGeom prst="rect">
            <a:avLst/>
          </a:prstGeom>
          <a:noFill/>
        </p:spPr>
        <p:txBody>
          <a:bodyPr wrap="square" rtlCol="0">
            <a:spAutoFit/>
          </a:bodyPr>
          <a:lstStyle/>
          <a:p>
            <a:pPr algn="ctr"/>
            <a:r>
              <a:rPr lang="en-US" sz="1400" b="1">
                <a:solidFill>
                  <a:srgbClr val="002557"/>
                </a:solidFill>
              </a:rPr>
              <a:t>If yes</a:t>
            </a:r>
          </a:p>
        </p:txBody>
      </p:sp>
      <p:cxnSp>
        <p:nvCxnSpPr>
          <p:cNvPr id="27" name="Straight Arrow Connector 26">
            <a:extLst>
              <a:ext uri="{FF2B5EF4-FFF2-40B4-BE49-F238E27FC236}">
                <a16:creationId xmlns:a16="http://schemas.microsoft.com/office/drawing/2014/main" id="{C228EB9A-61B7-DA94-E46B-FEF8229C55AA}"/>
              </a:ext>
            </a:extLst>
          </p:cNvPr>
          <p:cNvCxnSpPr>
            <a:cxnSpLocks/>
            <a:stCxn id="25" idx="3"/>
            <a:endCxn id="24" idx="1"/>
          </p:cNvCxnSpPr>
          <p:nvPr/>
        </p:nvCxnSpPr>
        <p:spPr>
          <a:xfrm>
            <a:off x="5222772" y="4775875"/>
            <a:ext cx="1706091" cy="0"/>
          </a:xfrm>
          <a:prstGeom prst="straightConnector1">
            <a:avLst/>
          </a:prstGeom>
          <a:ln>
            <a:solidFill>
              <a:srgbClr val="002557"/>
            </a:solidFill>
            <a:tailEnd type="triangle"/>
          </a:ln>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A23DF159-75D4-02B6-410E-59F362AA28EE}"/>
              </a:ext>
            </a:extLst>
          </p:cNvPr>
          <p:cNvSpPr txBox="1"/>
          <p:nvPr/>
        </p:nvSpPr>
        <p:spPr>
          <a:xfrm>
            <a:off x="2310371" y="3005848"/>
            <a:ext cx="2912400" cy="590931"/>
          </a:xfrm>
          <a:prstGeom prst="rect">
            <a:avLst/>
          </a:prstGeom>
          <a:noFill/>
        </p:spPr>
        <p:txBody>
          <a:bodyPr wrap="square">
            <a:spAutoFit/>
          </a:bodyPr>
          <a:lstStyle/>
          <a:p>
            <a:pPr algn="ctr">
              <a:lnSpc>
                <a:spcPct val="90000"/>
              </a:lnSpc>
            </a:pPr>
            <a:r>
              <a:rPr lang="en-US" sz="1200" i="1">
                <a:solidFill>
                  <a:srgbClr val="203864"/>
                </a:solidFill>
              </a:rPr>
              <a:t>Analyzed in the first 110 patients randomized in each of the </a:t>
            </a:r>
            <a:br>
              <a:rPr lang="en-US" sz="1200" i="1">
                <a:solidFill>
                  <a:srgbClr val="203864"/>
                </a:solidFill>
              </a:rPr>
            </a:br>
            <a:r>
              <a:rPr lang="en-US" sz="1200" i="1">
                <a:solidFill>
                  <a:srgbClr val="203864"/>
                </a:solidFill>
              </a:rPr>
              <a:t>EC + mFOLFOX6 and SOC arms</a:t>
            </a:r>
            <a:endParaRPr lang="en-SG" sz="1200" i="1">
              <a:solidFill>
                <a:srgbClr val="203864"/>
              </a:solidFill>
            </a:endParaRPr>
          </a:p>
        </p:txBody>
      </p:sp>
      <p:sp>
        <p:nvSpPr>
          <p:cNvPr id="16" name="TextBox 15">
            <a:extLst>
              <a:ext uri="{FF2B5EF4-FFF2-40B4-BE49-F238E27FC236}">
                <a16:creationId xmlns:a16="http://schemas.microsoft.com/office/drawing/2014/main" id="{E4F0E4AF-0BF6-CD4C-4D76-1AED16943539}"/>
              </a:ext>
            </a:extLst>
          </p:cNvPr>
          <p:cNvSpPr txBox="1"/>
          <p:nvPr/>
        </p:nvSpPr>
        <p:spPr>
          <a:xfrm>
            <a:off x="661812" y="3632714"/>
            <a:ext cx="6197973" cy="523220"/>
          </a:xfrm>
          <a:prstGeom prst="rect">
            <a:avLst/>
          </a:prstGeom>
          <a:noFill/>
        </p:spPr>
        <p:txBody>
          <a:bodyPr wrap="square">
            <a:spAutoFit/>
          </a:bodyPr>
          <a:lstStyle/>
          <a:p>
            <a:pPr algn="ctr"/>
            <a:r>
              <a:rPr lang="en-US" sz="1400" b="0" i="1" u="none" strike="noStrike" baseline="0">
                <a:solidFill>
                  <a:srgbClr val="002557"/>
                </a:solidFill>
              </a:rPr>
              <a:t>For ORR, the following statistical hypothesis will be tested:</a:t>
            </a:r>
          </a:p>
          <a:p>
            <a:pPr algn="ctr"/>
            <a:r>
              <a:rPr lang="pt-BR" sz="1400" b="0" i="1" u="none" strike="noStrike" baseline="0">
                <a:solidFill>
                  <a:srgbClr val="002557"/>
                </a:solidFill>
              </a:rPr>
              <a:t>H</a:t>
            </a:r>
            <a:r>
              <a:rPr lang="pt-BR" sz="1400" b="0" i="1" u="none" strike="noStrike" baseline="-25000">
                <a:solidFill>
                  <a:srgbClr val="002557"/>
                </a:solidFill>
              </a:rPr>
              <a:t>0</a:t>
            </a:r>
            <a:r>
              <a:rPr lang="pt-BR" sz="1400" b="0" i="1" u="none" strike="noStrike" baseline="0">
                <a:solidFill>
                  <a:srgbClr val="002557"/>
                </a:solidFill>
              </a:rPr>
              <a:t>: OR ≤1 vs H</a:t>
            </a:r>
            <a:r>
              <a:rPr lang="pt-BR" sz="1400" b="0" i="1" u="none" strike="noStrike" baseline="-25000">
                <a:solidFill>
                  <a:srgbClr val="002557"/>
                </a:solidFill>
              </a:rPr>
              <a:t>1</a:t>
            </a:r>
            <a:r>
              <a:rPr lang="pt-BR" sz="1400" b="0" i="1" u="none" strike="noStrike" baseline="0">
                <a:solidFill>
                  <a:srgbClr val="002557"/>
                </a:solidFill>
              </a:rPr>
              <a:t>: OR &gt;1</a:t>
            </a:r>
          </a:p>
        </p:txBody>
      </p:sp>
      <p:sp>
        <p:nvSpPr>
          <p:cNvPr id="31" name="TextBox 30">
            <a:extLst>
              <a:ext uri="{FF2B5EF4-FFF2-40B4-BE49-F238E27FC236}">
                <a16:creationId xmlns:a16="http://schemas.microsoft.com/office/drawing/2014/main" id="{573B40F3-7241-38B8-F6FA-24E1A93C822D}"/>
              </a:ext>
            </a:extLst>
          </p:cNvPr>
          <p:cNvSpPr txBox="1"/>
          <p:nvPr/>
        </p:nvSpPr>
        <p:spPr>
          <a:xfrm>
            <a:off x="640079" y="5698136"/>
            <a:ext cx="11317971" cy="549569"/>
          </a:xfrm>
          <a:prstGeom prst="rect">
            <a:avLst/>
          </a:prstGeom>
          <a:noFill/>
        </p:spPr>
        <p:txBody>
          <a:bodyPr wrap="square" lIns="0" tIns="0" rIns="0" bIns="0" anchor="b">
            <a:noAutofit/>
          </a:bodyPr>
          <a:lstStyle/>
          <a:p>
            <a:r>
              <a:rPr lang="en-US" sz="1000" b="1" baseline="30000" err="1">
                <a:latin typeface="Arial" panose="020B0604020202020204" pitchFamily="34" charset="0"/>
                <a:cs typeface="Arial" panose="020B0604020202020204" pitchFamily="34" charset="0"/>
              </a:rPr>
              <a:t>a</a:t>
            </a:r>
            <a:r>
              <a:rPr lang="en-US" sz="1000" b="1" err="1"/>
              <a:t>PFS</a:t>
            </a:r>
            <a:r>
              <a:rPr lang="en-US" sz="1000" b="1"/>
              <a:t> by BICR in all randomized patients will be analyzed once the required number of events has been observed. </a:t>
            </a:r>
            <a:br>
              <a:rPr lang="en-US" sz="1000" b="1"/>
            </a:br>
            <a:r>
              <a:rPr lang="en-US" sz="1000" b="1" baseline="30000" err="1"/>
              <a:t>b</a:t>
            </a:r>
            <a:r>
              <a:rPr lang="en-US" sz="1000" b="1" err="1"/>
              <a:t>Following</a:t>
            </a:r>
            <a:r>
              <a:rPr lang="en-US" sz="1000" b="1"/>
              <a:t> a prespecified hierarchical testing procedure to control the family-wise type I error rate, based on the proportion of information fraction observed at the time of the OS </a:t>
            </a:r>
            <a:br>
              <a:rPr lang="en-US" sz="1000" b="1"/>
            </a:br>
            <a:r>
              <a:rPr lang="en-US" sz="1000" b="1"/>
              <a:t>interim analysis.</a:t>
            </a:r>
          </a:p>
          <a:p>
            <a:r>
              <a:rPr lang="en-US" sz="800">
                <a:solidFill>
                  <a:srgbClr val="000000"/>
                </a:solidFill>
                <a:effectLst/>
                <a:latin typeface="Arial" panose="020B0604020202020204" pitchFamily="34" charset="0"/>
                <a:cs typeface="Arial" panose="020B0604020202020204" pitchFamily="34" charset="0"/>
              </a:rPr>
              <a:t>BICR, blinded independent central review; </a:t>
            </a:r>
            <a:r>
              <a:rPr lang="en-US" sz="800">
                <a:solidFill>
                  <a:srgbClr val="000000"/>
                </a:solidFill>
                <a:latin typeface="Arial" panose="020B0604020202020204" pitchFamily="34" charset="0"/>
                <a:cs typeface="Arial" panose="020B0604020202020204" pitchFamily="34" charset="0"/>
              </a:rPr>
              <a:t>EC, encorafenib plus cetuximab; </a:t>
            </a:r>
            <a:r>
              <a:rPr lang="pt-BR" sz="800" b="0" i="0" u="none" strike="noStrike" baseline="0">
                <a:solidFill>
                  <a:srgbClr val="000000"/>
                </a:solidFill>
              </a:rPr>
              <a:t>H</a:t>
            </a:r>
            <a:r>
              <a:rPr lang="pt-BR" sz="800" b="0" i="0" u="none" strike="noStrike" baseline="-25000">
                <a:solidFill>
                  <a:srgbClr val="000000"/>
                </a:solidFill>
              </a:rPr>
              <a:t>0</a:t>
            </a:r>
            <a:r>
              <a:rPr lang="pt-BR" sz="800" b="0" i="0" u="none" strike="noStrike">
                <a:solidFill>
                  <a:srgbClr val="000000"/>
                </a:solidFill>
              </a:rPr>
              <a:t>, null hypothesis; </a:t>
            </a:r>
            <a:r>
              <a:rPr lang="pt-BR" sz="800" b="0" i="0" u="none" strike="noStrike" baseline="0">
                <a:solidFill>
                  <a:srgbClr val="000000"/>
                </a:solidFill>
              </a:rPr>
              <a:t>H</a:t>
            </a:r>
            <a:r>
              <a:rPr lang="pt-BR" sz="800" b="0" i="0" u="none" strike="noStrike" baseline="-25000">
                <a:solidFill>
                  <a:srgbClr val="000000"/>
                </a:solidFill>
              </a:rPr>
              <a:t>1</a:t>
            </a:r>
            <a:r>
              <a:rPr lang="pt-BR" sz="800" b="0" i="0" u="none" strike="noStrike">
                <a:solidFill>
                  <a:srgbClr val="000000"/>
                </a:solidFill>
              </a:rPr>
              <a:t>, alternative hypothesis; </a:t>
            </a:r>
            <a:r>
              <a:rPr lang="en-US" sz="800" spc="-20">
                <a:solidFill>
                  <a:srgbClr val="000000"/>
                </a:solidFill>
                <a:effectLst/>
                <a:latin typeface="Arial" panose="020B0604020202020204" pitchFamily="34" charset="0"/>
                <a:cs typeface="Arial" panose="020B0604020202020204" pitchFamily="34" charset="0"/>
              </a:rPr>
              <a:t>m</a:t>
            </a:r>
            <a:r>
              <a:rPr lang="en-US" sz="800">
                <a:solidFill>
                  <a:srgbClr val="000000"/>
                </a:solidFill>
                <a:effectLst/>
                <a:latin typeface="Arial" panose="020B0604020202020204" pitchFamily="34" charset="0"/>
                <a:cs typeface="Arial" panose="020B0604020202020204" pitchFamily="34" charset="0"/>
              </a:rPr>
              <a:t>FOLFOX6, modified fluorouracil/leucovorin/oxaliplatin; </a:t>
            </a:r>
            <a:r>
              <a:rPr lang="en-US" sz="800" b="0" i="0" u="none" strike="noStrike" baseline="0">
                <a:solidFill>
                  <a:srgbClr val="000000"/>
                </a:solidFill>
                <a:latin typeface="+mj-lt"/>
              </a:rPr>
              <a:t>OR, odds ratio for objective response of EC+mFOLFOX6 vs SOC; S</a:t>
            </a:r>
            <a:r>
              <a:rPr lang="en-US" sz="800">
                <a:solidFill>
                  <a:srgbClr val="000000"/>
                </a:solidFill>
                <a:effectLst/>
                <a:latin typeface="Arial" panose="020B0604020202020204" pitchFamily="34" charset="0"/>
                <a:cs typeface="Arial" panose="020B0604020202020204" pitchFamily="34" charset="0"/>
              </a:rPr>
              <a:t>OC, standard of care.</a:t>
            </a:r>
            <a:r>
              <a:rPr lang="en-US" sz="800" b="0" i="0" u="none" strike="noStrike" baseline="0">
                <a:solidFill>
                  <a:srgbClr val="000000"/>
                </a:solidFill>
                <a:latin typeface="TimesNewRoman"/>
              </a:rPr>
              <a:t> </a:t>
            </a:r>
            <a:endParaRPr lang="en-US" sz="800">
              <a:solidFill>
                <a:srgbClr val="000000"/>
              </a:solidFill>
              <a:latin typeface="+mj-lt"/>
            </a:endParaRPr>
          </a:p>
        </p:txBody>
      </p:sp>
    </p:spTree>
    <p:extLst>
      <p:ext uri="{BB962C8B-B14F-4D97-AF65-F5344CB8AC3E}">
        <p14:creationId xmlns:p14="http://schemas.microsoft.com/office/powerpoint/2010/main" val="1799048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B721E9-10BF-7805-6C98-1B7300DC0611}"/>
              </a:ext>
            </a:extLst>
          </p:cNvPr>
          <p:cNvSpPr>
            <a:spLocks noGrp="1"/>
          </p:cNvSpPr>
          <p:nvPr>
            <p:ph type="sldNum" sz="quarter" idx="12"/>
          </p:nvPr>
        </p:nvSpPr>
        <p:spPr/>
        <p:txBody>
          <a:bodyPr/>
          <a:lstStyle/>
          <a:p>
            <a:fld id="{BE33F7A0-71F0-446B-9DE8-6D75BE64EE0F}" type="slidenum">
              <a:rPr lang="en-US" smtClean="0">
                <a:solidFill>
                  <a:srgbClr val="002557"/>
                </a:solidFill>
              </a:rPr>
              <a:pPr/>
              <a:t>7</a:t>
            </a:fld>
            <a:endParaRPr lang="en-US">
              <a:solidFill>
                <a:srgbClr val="002557"/>
              </a:solidFill>
            </a:endParaRPr>
          </a:p>
        </p:txBody>
      </p:sp>
      <p:sp>
        <p:nvSpPr>
          <p:cNvPr id="10" name="TextBox 9">
            <a:extLst>
              <a:ext uri="{FF2B5EF4-FFF2-40B4-BE49-F238E27FC236}">
                <a16:creationId xmlns:a16="http://schemas.microsoft.com/office/drawing/2014/main" id="{F2787B92-9878-49FF-8155-948E7B39FCC7}"/>
              </a:ext>
            </a:extLst>
          </p:cNvPr>
          <p:cNvSpPr txBox="1"/>
          <p:nvPr/>
        </p:nvSpPr>
        <p:spPr>
          <a:xfrm>
            <a:off x="640080" y="5698136"/>
            <a:ext cx="10911840" cy="549569"/>
          </a:xfrm>
          <a:prstGeom prst="rect">
            <a:avLst/>
          </a:prstGeom>
          <a:noFill/>
        </p:spPr>
        <p:txBody>
          <a:bodyPr wrap="square" lIns="0" tIns="0" rIns="0" bIns="0" anchor="b">
            <a:noAutofit/>
          </a:bodyPr>
          <a:lstStyle/>
          <a:p>
            <a:r>
              <a:rPr lang="en-US" sz="1000" b="1">
                <a:latin typeface="Arial" panose="020B0604020202020204" pitchFamily="34" charset="0"/>
                <a:cs typeface="Arial" panose="020B0604020202020204" pitchFamily="34" charset="0"/>
              </a:rPr>
              <a:t>Data cutoff</a:t>
            </a:r>
            <a:r>
              <a:rPr lang="en-US" sz="1000" b="1">
                <a:effectLst/>
                <a:latin typeface="Arial" panose="020B0604020202020204" pitchFamily="34" charset="0"/>
                <a:cs typeface="Arial" panose="020B0604020202020204" pitchFamily="34" charset="0"/>
              </a:rPr>
              <a:t>: December 22, 2023.</a:t>
            </a:r>
          </a:p>
          <a:p>
            <a:r>
              <a:rPr lang="en-US" sz="1000" b="1" baseline="30000">
                <a:effectLst/>
                <a:latin typeface="Arial" panose="020B0604020202020204" pitchFamily="34" charset="0"/>
                <a:cs typeface="Arial" panose="020B0604020202020204" pitchFamily="34" charset="0"/>
              </a:rPr>
              <a:t>a</a:t>
            </a:r>
            <a:r>
              <a:rPr lang="en-US" sz="1000" b="1">
                <a:effectLst/>
                <a:latin typeface="Arial" panose="020B0604020202020204" pitchFamily="34" charset="0"/>
                <a:cs typeface="Arial" panose="020B0604020202020204" pitchFamily="34" charset="0"/>
              </a:rPr>
              <a:t>mFOLFOX6/FOLFOXIRI/CAPOX ± bevacizumab.</a:t>
            </a:r>
            <a:br>
              <a:rPr lang="en-US" sz="800">
                <a:effectLst/>
                <a:latin typeface="Arial" panose="020B0604020202020204" pitchFamily="34" charset="0"/>
                <a:cs typeface="Arial" panose="020B0604020202020204" pitchFamily="34" charset="0"/>
              </a:rPr>
            </a:br>
            <a:r>
              <a:rPr lang="en-US" sz="800">
                <a:effectLst/>
                <a:latin typeface="Arial" panose="020B0604020202020204" pitchFamily="34" charset="0"/>
                <a:cs typeface="Arial" panose="020B0604020202020204" pitchFamily="34" charset="0"/>
              </a:rPr>
              <a:t>AE, adverse event; CAPOX, capecitabine/oxaliplatin; </a:t>
            </a:r>
            <a:r>
              <a:rPr lang="en-US" sz="800">
                <a:latin typeface="Arial" panose="020B0604020202020204" pitchFamily="34" charset="0"/>
                <a:cs typeface="Arial" panose="020B0604020202020204" pitchFamily="34" charset="0"/>
              </a:rPr>
              <a:t>EC, </a:t>
            </a:r>
            <a:r>
              <a:rPr lang="en-US" sz="800" err="1">
                <a:latin typeface="Arial" panose="020B0604020202020204" pitchFamily="34" charset="0"/>
                <a:cs typeface="Arial" panose="020B0604020202020204" pitchFamily="34" charset="0"/>
              </a:rPr>
              <a:t>encorafenib</a:t>
            </a:r>
            <a:r>
              <a:rPr lang="en-US" sz="800">
                <a:latin typeface="Arial" panose="020B0604020202020204" pitchFamily="34" charset="0"/>
                <a:cs typeface="Arial" panose="020B0604020202020204" pitchFamily="34" charset="0"/>
              </a:rPr>
              <a:t> plus cetuximab; </a:t>
            </a:r>
            <a:r>
              <a:rPr lang="en-US" sz="800" spc="-20">
                <a:effectLst/>
                <a:latin typeface="Arial" panose="020B0604020202020204" pitchFamily="34" charset="0"/>
                <a:cs typeface="Arial" panose="020B0604020202020204" pitchFamily="34" charset="0"/>
              </a:rPr>
              <a:t>m</a:t>
            </a:r>
            <a:r>
              <a:rPr lang="en-US" sz="800">
                <a:effectLst/>
                <a:latin typeface="Arial" panose="020B0604020202020204" pitchFamily="34" charset="0"/>
                <a:cs typeface="Arial" panose="020B0604020202020204" pitchFamily="34" charset="0"/>
              </a:rPr>
              <a:t>FOLFOX6, modified fluorouracil/leucovorin/oxaliplatin; FOLFOXIRI, fluorouracil/leucovorin/oxaliplatin/irinotecan; SOC, standard of care.</a:t>
            </a:r>
            <a:endParaRPr lang="en-GB"/>
          </a:p>
        </p:txBody>
      </p:sp>
      <p:sp>
        <p:nvSpPr>
          <p:cNvPr id="8" name="Title 1">
            <a:extLst>
              <a:ext uri="{FF2B5EF4-FFF2-40B4-BE49-F238E27FC236}">
                <a16:creationId xmlns:a16="http://schemas.microsoft.com/office/drawing/2014/main" id="{D4EB6F30-2005-7148-2656-A2C19ADC8EBD}"/>
              </a:ext>
            </a:extLst>
          </p:cNvPr>
          <p:cNvSpPr txBox="1">
            <a:spLocks/>
          </p:cNvSpPr>
          <p:nvPr/>
        </p:nvSpPr>
        <p:spPr>
          <a:xfrm>
            <a:off x="640080" y="365124"/>
            <a:ext cx="10972800" cy="8451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rgbClr val="002557"/>
                </a:solidFill>
                <a:latin typeface="Arial" panose="020B0604020202020204" pitchFamily="34" charset="0"/>
                <a:ea typeface="+mj-ea"/>
                <a:cs typeface="Arial" panose="020B0604020202020204" pitchFamily="34" charset="0"/>
              </a:defRPr>
            </a:lvl1pPr>
          </a:lstStyle>
          <a:p>
            <a:r>
              <a:rPr lang="en-US" sz="3200"/>
              <a:t>Summary of Disposition</a:t>
            </a:r>
          </a:p>
        </p:txBody>
      </p:sp>
      <p:graphicFrame>
        <p:nvGraphicFramePr>
          <p:cNvPr id="2" name="Table 1">
            <a:extLst>
              <a:ext uri="{FF2B5EF4-FFF2-40B4-BE49-F238E27FC236}">
                <a16:creationId xmlns:a16="http://schemas.microsoft.com/office/drawing/2014/main" id="{65AE2451-176B-1EAC-6499-F2AA8E1413B8}"/>
              </a:ext>
            </a:extLst>
          </p:cNvPr>
          <p:cNvGraphicFramePr>
            <a:graphicFrameLocks noGrp="1"/>
          </p:cNvGraphicFramePr>
          <p:nvPr>
            <p:extLst>
              <p:ext uri="{D42A27DB-BD31-4B8C-83A1-F6EECF244321}">
                <p14:modId xmlns:p14="http://schemas.microsoft.com/office/powerpoint/2010/main" val="1356885082"/>
              </p:ext>
            </p:extLst>
          </p:nvPr>
        </p:nvGraphicFramePr>
        <p:xfrm>
          <a:off x="1596000" y="1428663"/>
          <a:ext cx="9000000" cy="3978366"/>
        </p:xfrm>
        <a:graphic>
          <a:graphicData uri="http://schemas.openxmlformats.org/drawingml/2006/table">
            <a:tbl>
              <a:tblPr/>
              <a:tblGrid>
                <a:gridCol w="5400000">
                  <a:extLst>
                    <a:ext uri="{9D8B030D-6E8A-4147-A177-3AD203B41FA5}">
                      <a16:colId xmlns:a16="http://schemas.microsoft.com/office/drawing/2014/main" val="3265284377"/>
                    </a:ext>
                  </a:extLst>
                </a:gridCol>
                <a:gridCol w="1800000">
                  <a:extLst>
                    <a:ext uri="{9D8B030D-6E8A-4147-A177-3AD203B41FA5}">
                      <a16:colId xmlns:a16="http://schemas.microsoft.com/office/drawing/2014/main" val="1091296164"/>
                    </a:ext>
                  </a:extLst>
                </a:gridCol>
                <a:gridCol w="1800000">
                  <a:extLst>
                    <a:ext uri="{9D8B030D-6E8A-4147-A177-3AD203B41FA5}">
                      <a16:colId xmlns:a16="http://schemas.microsoft.com/office/drawing/2014/main" val="2575075247"/>
                    </a:ext>
                  </a:extLst>
                </a:gridCol>
              </a:tblGrid>
              <a:tr h="248451">
                <a:tc rowSpan="2">
                  <a:txBody>
                    <a:bodyPr/>
                    <a:lstStyle/>
                    <a:p>
                      <a:pPr algn="l" rtl="0" fontAlgn="base"/>
                      <a:r>
                        <a:rPr lang="en-US" sz="1400" b="1" i="0">
                          <a:solidFill>
                            <a:schemeClr val="bg1"/>
                          </a:solidFill>
                          <a:effectLst/>
                          <a:latin typeface="Arial" panose="020B0604020202020204" pitchFamily="34" charset="0"/>
                        </a:rPr>
                        <a:t> </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03864"/>
                    </a:solidFill>
                  </a:tcPr>
                </a:tc>
                <a:tc>
                  <a:txBody>
                    <a:bodyPr/>
                    <a:lstStyle/>
                    <a:p>
                      <a:pPr algn="ctr" rtl="0" fontAlgn="base"/>
                      <a:r>
                        <a:rPr lang="en-US" sz="1400" b="1" i="0">
                          <a:solidFill>
                            <a:schemeClr val="bg1"/>
                          </a:solidFill>
                          <a:effectLst/>
                          <a:latin typeface="Arial" panose="020B0604020202020204" pitchFamily="34" charset="0"/>
                        </a:rPr>
                        <a:t>EC + mFOLFOX6</a:t>
                      </a:r>
                      <a:r>
                        <a:rPr lang="en-US" sz="1400" b="0" i="0">
                          <a:solidFill>
                            <a:schemeClr val="bg1"/>
                          </a:solidFill>
                          <a:effectLst/>
                          <a:latin typeface="WordVisiCarriageReturn_MSFontService"/>
                        </a:rPr>
                        <a:t> </a:t>
                      </a:r>
                      <a:endParaRPr lang="en-US" sz="1400" b="0" i="0">
                        <a:solidFill>
                          <a:schemeClr val="bg1"/>
                        </a:solidFill>
                        <a:effectLst/>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203864"/>
                    </a:solidFill>
                  </a:tcPr>
                </a:tc>
                <a:tc>
                  <a:txBody>
                    <a:bodyPr/>
                    <a:lstStyle/>
                    <a:p>
                      <a:pPr algn="ctr" rtl="0" fontAlgn="base"/>
                      <a:r>
                        <a:rPr lang="en-US" sz="1400" b="1" i="0" err="1">
                          <a:solidFill>
                            <a:schemeClr val="bg1"/>
                          </a:solidFill>
                          <a:effectLst/>
                          <a:latin typeface="Arial" panose="020B0604020202020204" pitchFamily="34" charset="0"/>
                        </a:rPr>
                        <a:t>SOC</a:t>
                      </a:r>
                      <a:r>
                        <a:rPr lang="en-US" sz="1400" b="1" i="0" baseline="30000" err="1">
                          <a:solidFill>
                            <a:schemeClr val="bg1"/>
                          </a:solidFill>
                          <a:effectLst/>
                          <a:latin typeface="Arial" panose="020B0604020202020204" pitchFamily="34" charset="0"/>
                        </a:rPr>
                        <a:t>a</a:t>
                      </a:r>
                      <a:r>
                        <a:rPr lang="en-US" sz="1400" b="1" i="0">
                          <a:solidFill>
                            <a:schemeClr val="bg1"/>
                          </a:solidFill>
                          <a:effectLst/>
                          <a:latin typeface="Arial" panose="020B0604020202020204" pitchFamily="34" charset="0"/>
                        </a:rPr>
                        <a:t> </a:t>
                      </a:r>
                      <a:endParaRPr lang="en-US" sz="1400" b="0" i="0">
                        <a:solidFill>
                          <a:schemeClr val="bg1"/>
                        </a:solidFill>
                        <a:effectLst/>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203864"/>
                    </a:solidFill>
                  </a:tcPr>
                </a:tc>
                <a:extLst>
                  <a:ext uri="{0D108BD9-81ED-4DB2-BD59-A6C34878D82A}">
                    <a16:rowId xmlns:a16="http://schemas.microsoft.com/office/drawing/2014/main" val="3237105610"/>
                  </a:ext>
                </a:extLst>
              </a:tr>
              <a:tr h="248451">
                <a:tc vMerge="1">
                  <a:txBody>
                    <a:bodyPr/>
                    <a:lstStyle/>
                    <a:p>
                      <a:endParaRPr lang="en-GB"/>
                    </a:p>
                  </a:txBody>
                  <a:tcPr/>
                </a:tc>
                <a:tc>
                  <a:txBody>
                    <a:bodyPr/>
                    <a:lstStyle/>
                    <a:p>
                      <a:pPr algn="ctr" rtl="0" fontAlgn="base"/>
                      <a:r>
                        <a:rPr lang="en-US" sz="1400" b="1" i="0">
                          <a:solidFill>
                            <a:schemeClr val="bg1"/>
                          </a:solidFill>
                          <a:effectLst/>
                          <a:latin typeface="Arial" panose="020B0604020202020204" pitchFamily="34" charset="0"/>
                        </a:rPr>
                        <a:t>n=236</a:t>
                      </a:r>
                      <a:endParaRPr lang="en-US" sz="1400" b="0" i="0">
                        <a:solidFill>
                          <a:schemeClr val="bg1"/>
                        </a:solidFill>
                        <a:effectLst/>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03864"/>
                    </a:solidFill>
                  </a:tcPr>
                </a:tc>
                <a:tc>
                  <a:txBody>
                    <a:bodyPr/>
                    <a:lstStyle/>
                    <a:p>
                      <a:pPr algn="ctr" rtl="0" fontAlgn="base"/>
                      <a:r>
                        <a:rPr lang="en-US" sz="1400" b="1" i="0">
                          <a:solidFill>
                            <a:schemeClr val="bg1"/>
                          </a:solidFill>
                          <a:effectLst/>
                          <a:latin typeface="Arial" panose="020B0604020202020204" pitchFamily="34" charset="0"/>
                        </a:rPr>
                        <a:t>n=243</a:t>
                      </a:r>
                      <a:endParaRPr lang="en-US" sz="1400" b="0" i="0">
                        <a:solidFill>
                          <a:schemeClr val="bg1"/>
                        </a:solidFill>
                        <a:effectLst/>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03864"/>
                    </a:solidFill>
                  </a:tcPr>
                </a:tc>
                <a:extLst>
                  <a:ext uri="{0D108BD9-81ED-4DB2-BD59-A6C34878D82A}">
                    <a16:rowId xmlns:a16="http://schemas.microsoft.com/office/drawing/2014/main" val="355634116"/>
                  </a:ext>
                </a:extLst>
              </a:tr>
              <a:tr h="290122">
                <a:tc>
                  <a:txBody>
                    <a:bodyPr/>
                    <a:lstStyle/>
                    <a:p>
                      <a:pPr algn="l" rtl="0" fontAlgn="base"/>
                      <a:r>
                        <a:rPr lang="en-US" sz="1400" b="1" i="0">
                          <a:effectLst/>
                        </a:rPr>
                        <a:t>Duration of treatment, median (range), weeks</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8E8"/>
                    </a:solidFill>
                  </a:tcPr>
                </a:tc>
                <a:tc>
                  <a:txBody>
                    <a:bodyPr/>
                    <a:lstStyle/>
                    <a:p>
                      <a:pPr algn="ctr" rtl="0" fontAlgn="base"/>
                      <a:r>
                        <a:rPr lang="en-US" sz="1400"/>
                        <a:t>28.1 (1.3-107.4)</a:t>
                      </a:r>
                      <a:endParaRPr lang="en-US" sz="14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8E8"/>
                    </a:solidFill>
                  </a:tcPr>
                </a:tc>
                <a:tc>
                  <a:txBody>
                    <a:bodyPr/>
                    <a:lstStyle/>
                    <a:p>
                      <a:pPr algn="ctr" rtl="0" fontAlgn="base"/>
                      <a:r>
                        <a:rPr lang="en-US" sz="1400"/>
                        <a:t>20.4 (1.1-98.3) </a:t>
                      </a:r>
                      <a:endParaRPr lang="en-US" sz="14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8E8"/>
                    </a:solidFill>
                  </a:tcPr>
                </a:tc>
                <a:extLst>
                  <a:ext uri="{0D108BD9-81ED-4DB2-BD59-A6C34878D82A}">
                    <a16:rowId xmlns:a16="http://schemas.microsoft.com/office/drawing/2014/main" val="3132549185"/>
                  </a:ext>
                </a:extLst>
              </a:tr>
              <a:tr h="290122">
                <a:tc>
                  <a:txBody>
                    <a:bodyPr/>
                    <a:lstStyle/>
                    <a:p>
                      <a:pPr algn="l" rtl="0" fontAlgn="base"/>
                      <a:r>
                        <a:rPr lang="en-US" sz="1400" b="1" i="0">
                          <a:effectLst/>
                        </a:rPr>
                        <a:t>Follow-up for OS, median (95% CI), months</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8E8"/>
                    </a:solidFill>
                  </a:tcPr>
                </a:tc>
                <a:tc>
                  <a:txBody>
                    <a:bodyPr/>
                    <a:lstStyle/>
                    <a:p>
                      <a:pPr algn="ctr" rtl="0" fontAlgn="base"/>
                      <a:r>
                        <a:rPr lang="en-US" sz="1400" b="0" i="0">
                          <a:effectLst/>
                        </a:rPr>
                        <a:t>10.3 (8.6-11.6) </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8E8"/>
                    </a:solidFill>
                  </a:tcPr>
                </a:tc>
                <a:tc>
                  <a:txBody>
                    <a:bodyPr/>
                    <a:lstStyle/>
                    <a:p>
                      <a:pPr algn="ctr" rtl="0" fontAlgn="base"/>
                      <a:r>
                        <a:rPr lang="en-US" sz="1400"/>
                        <a:t>9.8 (7.5-11.3)</a:t>
                      </a:r>
                      <a:endParaRPr lang="en-US" sz="14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8E8"/>
                    </a:solidFill>
                  </a:tcPr>
                </a:tc>
                <a:extLst>
                  <a:ext uri="{0D108BD9-81ED-4DB2-BD59-A6C34878D82A}">
                    <a16:rowId xmlns:a16="http://schemas.microsoft.com/office/drawing/2014/main" val="4160858121"/>
                  </a:ext>
                </a:extLst>
              </a:tr>
              <a:tr h="290122">
                <a:tc>
                  <a:txBody>
                    <a:bodyPr/>
                    <a:lstStyle/>
                    <a:p>
                      <a:pPr algn="l" rtl="0" fontAlgn="base"/>
                      <a:r>
                        <a:rPr lang="en-US" sz="1400" b="1" i="0">
                          <a:effectLst/>
                          <a:latin typeface="Arial" panose="020B0604020202020204" pitchFamily="34" charset="0"/>
                        </a:rPr>
                        <a:t>Randomized, n (%)</a:t>
                      </a:r>
                      <a:endParaRPr lang="en-US" sz="14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8E8"/>
                    </a:solidFill>
                  </a:tcPr>
                </a:tc>
                <a:tc>
                  <a:txBody>
                    <a:bodyPr/>
                    <a:lstStyle/>
                    <a:p>
                      <a:pPr algn="ctr" rtl="0" fontAlgn="base"/>
                      <a:r>
                        <a:rPr lang="en-US" sz="1400" b="0" i="0">
                          <a:effectLst/>
                        </a:rPr>
                        <a:t>236 (100)</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8E8"/>
                    </a:solidFill>
                  </a:tcPr>
                </a:tc>
                <a:tc>
                  <a:txBody>
                    <a:bodyPr/>
                    <a:lstStyle/>
                    <a:p>
                      <a:pPr algn="ctr" rtl="0" fontAlgn="base"/>
                      <a:r>
                        <a:rPr lang="en-US" sz="1400" b="0" i="0">
                          <a:effectLst/>
                        </a:rPr>
                        <a:t>243 (100)</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8E8"/>
                    </a:solidFill>
                  </a:tcPr>
                </a:tc>
                <a:extLst>
                  <a:ext uri="{0D108BD9-81ED-4DB2-BD59-A6C34878D82A}">
                    <a16:rowId xmlns:a16="http://schemas.microsoft.com/office/drawing/2014/main" val="2788376457"/>
                  </a:ext>
                </a:extLst>
              </a:tr>
              <a:tr h="290122">
                <a:tc>
                  <a:txBody>
                    <a:bodyPr/>
                    <a:lstStyle/>
                    <a:p>
                      <a:pPr algn="l" rtl="0" fontAlgn="base"/>
                      <a:r>
                        <a:rPr lang="en-US" sz="1400" b="1" i="0">
                          <a:effectLst/>
                          <a:latin typeface="Arial" panose="020B0604020202020204" pitchFamily="34" charset="0"/>
                        </a:rPr>
                        <a:t>Not treated, n (%)</a:t>
                      </a:r>
                      <a:endParaRPr lang="en-US" sz="14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8E8"/>
                    </a:solidFill>
                  </a:tcPr>
                </a:tc>
                <a:tc>
                  <a:txBody>
                    <a:bodyPr/>
                    <a:lstStyle/>
                    <a:p>
                      <a:pPr algn="ctr" rtl="0" fontAlgn="base"/>
                      <a:r>
                        <a:rPr lang="en-US" sz="1400" b="0" i="0">
                          <a:effectLst/>
                          <a:latin typeface="Arial" panose="020B0604020202020204" pitchFamily="34" charset="0"/>
                        </a:rPr>
                        <a:t>5 (2.1) </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8E8"/>
                    </a:solidFill>
                  </a:tcPr>
                </a:tc>
                <a:tc>
                  <a:txBody>
                    <a:bodyPr/>
                    <a:lstStyle/>
                    <a:p>
                      <a:pPr algn="ctr" rtl="0" fontAlgn="base"/>
                      <a:r>
                        <a:rPr lang="en-US" sz="1400" b="0" i="0">
                          <a:effectLst/>
                          <a:latin typeface="Arial" panose="020B0604020202020204" pitchFamily="34" charset="0"/>
                        </a:rPr>
                        <a:t>14 (5.8)</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8E8"/>
                    </a:solidFill>
                  </a:tcPr>
                </a:tc>
                <a:extLst>
                  <a:ext uri="{0D108BD9-81ED-4DB2-BD59-A6C34878D82A}">
                    <a16:rowId xmlns:a16="http://schemas.microsoft.com/office/drawing/2014/main" val="609596553"/>
                  </a:ext>
                </a:extLst>
              </a:tr>
              <a:tr h="290122">
                <a:tc>
                  <a:txBody>
                    <a:bodyPr/>
                    <a:lstStyle/>
                    <a:p>
                      <a:pPr algn="l" rtl="0" fontAlgn="base"/>
                      <a:r>
                        <a:rPr lang="en-US" sz="1400" b="1" i="0">
                          <a:effectLst/>
                        </a:rPr>
                        <a:t>Ongoing treatment</a:t>
                      </a:r>
                      <a:r>
                        <a:rPr lang="en-US" sz="1400" b="1" i="0">
                          <a:effectLst/>
                          <a:latin typeface="Arial" panose="020B0604020202020204" pitchFamily="34" charset="0"/>
                        </a:rPr>
                        <a:t>, n (%)</a:t>
                      </a:r>
                      <a:endParaRPr lang="en-US" sz="1400" b="1"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8E8"/>
                    </a:solidFill>
                  </a:tcPr>
                </a:tc>
                <a:tc>
                  <a:txBody>
                    <a:bodyPr/>
                    <a:lstStyle/>
                    <a:p>
                      <a:pPr algn="ctr" rtl="0" fontAlgn="base"/>
                      <a:r>
                        <a:rPr lang="en-US" sz="1400" b="0" i="0">
                          <a:effectLst/>
                          <a:latin typeface="Arial" panose="020B0604020202020204" pitchFamily="34" charset="0"/>
                        </a:rPr>
                        <a:t> 137 (58.1)</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8E8"/>
                    </a:solidFill>
                  </a:tcPr>
                </a:tc>
                <a:tc>
                  <a:txBody>
                    <a:bodyPr/>
                    <a:lstStyle/>
                    <a:p>
                      <a:pPr algn="ctr" rtl="0" fontAlgn="base"/>
                      <a:r>
                        <a:rPr lang="en-US" sz="1400" b="0" i="0">
                          <a:effectLst/>
                          <a:latin typeface="Arial" panose="020B0604020202020204" pitchFamily="34" charset="0"/>
                        </a:rPr>
                        <a:t>82 (33.7) </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8E8"/>
                    </a:solidFill>
                  </a:tcPr>
                </a:tc>
                <a:extLst>
                  <a:ext uri="{0D108BD9-81ED-4DB2-BD59-A6C34878D82A}">
                    <a16:rowId xmlns:a16="http://schemas.microsoft.com/office/drawing/2014/main" val="1120907911"/>
                  </a:ext>
                </a:extLst>
              </a:tr>
              <a:tr h="290122">
                <a:tc>
                  <a:txBody>
                    <a:bodyPr/>
                    <a:lstStyle/>
                    <a:p>
                      <a:pPr algn="l" rtl="0" fontAlgn="base"/>
                      <a:r>
                        <a:rPr lang="en-US" sz="1400" b="1" i="0">
                          <a:effectLst/>
                        </a:rPr>
                        <a:t>Discontinued study treatment</a:t>
                      </a:r>
                      <a:r>
                        <a:rPr lang="en-US" sz="1400" b="1" i="0">
                          <a:effectLst/>
                          <a:latin typeface="Arial" panose="020B0604020202020204" pitchFamily="34" charset="0"/>
                        </a:rPr>
                        <a:t>, n (%)</a:t>
                      </a:r>
                      <a:endParaRPr lang="en-US" sz="1400" b="1"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E8E8E8"/>
                    </a:solidFill>
                  </a:tcPr>
                </a:tc>
                <a:tc>
                  <a:txBody>
                    <a:bodyPr/>
                    <a:lstStyle/>
                    <a:p>
                      <a:pPr algn="ctr" rtl="0" fontAlgn="base"/>
                      <a:r>
                        <a:rPr lang="en-US" sz="1400" b="0" i="0">
                          <a:effectLst/>
                          <a:latin typeface="Arial" panose="020B0604020202020204" pitchFamily="34" charset="0"/>
                        </a:rPr>
                        <a:t>99 (41.9)</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E8E8E8"/>
                    </a:solidFill>
                  </a:tcPr>
                </a:tc>
                <a:tc>
                  <a:txBody>
                    <a:bodyPr/>
                    <a:lstStyle/>
                    <a:p>
                      <a:pPr algn="ctr" rtl="0" fontAlgn="base"/>
                      <a:r>
                        <a:rPr lang="en-US" sz="1400" b="0" i="0">
                          <a:effectLst/>
                          <a:latin typeface="Arial" panose="020B0604020202020204" pitchFamily="34" charset="0"/>
                        </a:rPr>
                        <a:t>161 (66.3)</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E8E8E8"/>
                    </a:solidFill>
                  </a:tcPr>
                </a:tc>
                <a:extLst>
                  <a:ext uri="{0D108BD9-81ED-4DB2-BD59-A6C34878D82A}">
                    <a16:rowId xmlns:a16="http://schemas.microsoft.com/office/drawing/2014/main" val="1850454799"/>
                  </a:ext>
                </a:extLst>
              </a:tr>
              <a:tr h="290122">
                <a:tc>
                  <a:txBody>
                    <a:bodyPr/>
                    <a:lstStyle/>
                    <a:p>
                      <a:pPr marL="0" indent="117475" algn="l" rtl="0" fontAlgn="base"/>
                      <a:r>
                        <a:rPr lang="en-US" sz="1400" b="0" i="0">
                          <a:effectLst/>
                        </a:rPr>
                        <a:t>AE</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11 (4.7)</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22 (9.1)</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923396698"/>
                  </a:ext>
                </a:extLst>
              </a:tr>
              <a:tr h="290122">
                <a:tc>
                  <a:txBody>
                    <a:bodyPr/>
                    <a:lstStyle/>
                    <a:p>
                      <a:pPr marL="0" indent="117475" algn="l" rtl="0" fontAlgn="base"/>
                      <a:r>
                        <a:rPr lang="en-US" sz="1400" b="0" i="0">
                          <a:effectLst/>
                        </a:rPr>
                        <a:t>Death</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8 (3.4)</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10 (4.1)</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748244554"/>
                  </a:ext>
                </a:extLst>
              </a:tr>
              <a:tr h="290122">
                <a:tc>
                  <a:txBody>
                    <a:bodyPr/>
                    <a:lstStyle/>
                    <a:p>
                      <a:pPr marL="0" indent="117475" algn="l" rtl="0" fontAlgn="base"/>
                      <a:r>
                        <a:rPr lang="en-US" sz="1400" b="0" i="0">
                          <a:effectLst/>
                        </a:rPr>
                        <a:t>Progressive disease</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49 (20.8)</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77 (31.7)</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179853281"/>
                  </a:ext>
                </a:extLst>
              </a:tr>
              <a:tr h="290122">
                <a:tc>
                  <a:txBody>
                    <a:bodyPr/>
                    <a:lstStyle/>
                    <a:p>
                      <a:pPr marL="0" indent="117475" algn="l" rtl="0" fontAlgn="base"/>
                      <a:r>
                        <a:rPr lang="en-US" sz="1400" b="0" i="0">
                          <a:effectLst/>
                        </a:rPr>
                        <a:t>Withdrawal by patient</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13 (5.5)</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28 (11.5)</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099975172"/>
                  </a:ext>
                </a:extLst>
              </a:tr>
              <a:tr h="290122">
                <a:tc>
                  <a:txBody>
                    <a:bodyPr/>
                    <a:lstStyle/>
                    <a:p>
                      <a:pPr marL="0" indent="117475" algn="l" rtl="0" fontAlgn="base"/>
                      <a:r>
                        <a:rPr lang="en-US" sz="1400" b="0" i="0">
                          <a:effectLst/>
                        </a:rPr>
                        <a:t>Global deterioration of health status</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8 (3.4)</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4 (1.6)</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4261203887"/>
                  </a:ext>
                </a:extLst>
              </a:tr>
              <a:tr h="290122">
                <a:tc>
                  <a:txBody>
                    <a:bodyPr/>
                    <a:lstStyle/>
                    <a:p>
                      <a:pPr marL="0" indent="117475" algn="l" rtl="0" fontAlgn="base"/>
                      <a:r>
                        <a:rPr lang="en-US" sz="1400" b="0" i="0">
                          <a:effectLst/>
                        </a:rPr>
                        <a:t>Other</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10 (4.2)</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ase"/>
                      <a:r>
                        <a:rPr lang="en-US" sz="1400" b="0" i="0">
                          <a:effectLst/>
                          <a:latin typeface="Arial" panose="020B0604020202020204" pitchFamily="34" charset="0"/>
                        </a:rPr>
                        <a:t>20 (8.2)</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3525405"/>
                  </a:ext>
                </a:extLst>
              </a:tr>
            </a:tbl>
          </a:graphicData>
        </a:graphic>
      </p:graphicFrame>
    </p:spTree>
    <p:extLst>
      <p:ext uri="{BB962C8B-B14F-4D97-AF65-F5344CB8AC3E}">
        <p14:creationId xmlns:p14="http://schemas.microsoft.com/office/powerpoint/2010/main" val="31447111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86C8D40-42E6-9570-A088-96FC6DBA81E8}"/>
              </a:ext>
            </a:extLst>
          </p:cNvPr>
          <p:cNvSpPr>
            <a:spLocks noGrp="1"/>
          </p:cNvSpPr>
          <p:nvPr>
            <p:ph type="sldNum" sz="quarter" idx="12"/>
          </p:nvPr>
        </p:nvSpPr>
        <p:spPr/>
        <p:txBody>
          <a:bodyPr/>
          <a:lstStyle/>
          <a:p>
            <a:fld id="{BE33F7A0-71F0-446B-9DE8-6D75BE64EE0F}" type="slidenum">
              <a:rPr lang="en-US" smtClean="0">
                <a:solidFill>
                  <a:srgbClr val="002557"/>
                </a:solidFill>
              </a:rPr>
              <a:pPr/>
              <a:t>8</a:t>
            </a:fld>
            <a:endParaRPr lang="en-US">
              <a:solidFill>
                <a:srgbClr val="002557"/>
              </a:solidFill>
            </a:endParaRPr>
          </a:p>
        </p:txBody>
      </p:sp>
      <p:graphicFrame>
        <p:nvGraphicFramePr>
          <p:cNvPr id="9" name="Table 8">
            <a:extLst>
              <a:ext uri="{FF2B5EF4-FFF2-40B4-BE49-F238E27FC236}">
                <a16:creationId xmlns:a16="http://schemas.microsoft.com/office/drawing/2014/main" id="{D9B55F93-A87D-39F3-A465-7DB1313BD82D}"/>
              </a:ext>
            </a:extLst>
          </p:cNvPr>
          <p:cNvGraphicFramePr>
            <a:graphicFrameLocks noGrp="1"/>
          </p:cNvGraphicFramePr>
          <p:nvPr>
            <p:extLst>
              <p:ext uri="{D42A27DB-BD31-4B8C-83A1-F6EECF244321}">
                <p14:modId xmlns:p14="http://schemas.microsoft.com/office/powerpoint/2010/main" val="1375487456"/>
              </p:ext>
            </p:extLst>
          </p:nvPr>
        </p:nvGraphicFramePr>
        <p:xfrm>
          <a:off x="1596000" y="1210235"/>
          <a:ext cx="9000000" cy="4379784"/>
        </p:xfrm>
        <a:graphic>
          <a:graphicData uri="http://schemas.openxmlformats.org/drawingml/2006/table">
            <a:tbl>
              <a:tblPr/>
              <a:tblGrid>
                <a:gridCol w="4680000">
                  <a:extLst>
                    <a:ext uri="{9D8B030D-6E8A-4147-A177-3AD203B41FA5}">
                      <a16:colId xmlns:a16="http://schemas.microsoft.com/office/drawing/2014/main" val="3265284377"/>
                    </a:ext>
                  </a:extLst>
                </a:gridCol>
                <a:gridCol w="1440000">
                  <a:extLst>
                    <a:ext uri="{9D8B030D-6E8A-4147-A177-3AD203B41FA5}">
                      <a16:colId xmlns:a16="http://schemas.microsoft.com/office/drawing/2014/main" val="1091296164"/>
                    </a:ext>
                  </a:extLst>
                </a:gridCol>
                <a:gridCol w="1440000">
                  <a:extLst>
                    <a:ext uri="{9D8B030D-6E8A-4147-A177-3AD203B41FA5}">
                      <a16:colId xmlns:a16="http://schemas.microsoft.com/office/drawing/2014/main" val="2575075247"/>
                    </a:ext>
                  </a:extLst>
                </a:gridCol>
                <a:gridCol w="1440000">
                  <a:extLst>
                    <a:ext uri="{9D8B030D-6E8A-4147-A177-3AD203B41FA5}">
                      <a16:colId xmlns:a16="http://schemas.microsoft.com/office/drawing/2014/main" val="663858652"/>
                    </a:ext>
                  </a:extLst>
                </a:gridCol>
              </a:tblGrid>
              <a:tr h="365175">
                <a:tc>
                  <a:txBody>
                    <a:bodyPr/>
                    <a:lstStyle/>
                    <a:p>
                      <a:pPr algn="l" rtl="0" fontAlgn="base">
                        <a:lnSpc>
                          <a:spcPct val="95000"/>
                        </a:lnSpc>
                      </a:pPr>
                      <a:r>
                        <a:rPr lang="en-US" sz="1200" b="1" i="0">
                          <a:solidFill>
                            <a:schemeClr val="bg1"/>
                          </a:solidFill>
                          <a:effectLst/>
                          <a:latin typeface="Arial" panose="020B0604020202020204" pitchFamily="34" charset="0"/>
                        </a:rPr>
                        <a:t> </a:t>
                      </a: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03864"/>
                    </a:solidFill>
                  </a:tcPr>
                </a:tc>
                <a:tc>
                  <a:txBody>
                    <a:bodyPr/>
                    <a:lstStyle/>
                    <a:p>
                      <a:pPr algn="ctr" rtl="0" fontAlgn="base">
                        <a:lnSpc>
                          <a:spcPct val="95000"/>
                        </a:lnSpc>
                      </a:pPr>
                      <a:r>
                        <a:rPr lang="en-US" sz="1200" b="1" i="0">
                          <a:solidFill>
                            <a:schemeClr val="bg1"/>
                          </a:solidFill>
                          <a:effectLst/>
                          <a:latin typeface="Arial" panose="020B0604020202020204" pitchFamily="34" charset="0"/>
                        </a:rPr>
                        <a:t>EC + mFOLFOX6</a:t>
                      </a:r>
                      <a:br>
                        <a:rPr lang="en-US" sz="1200" b="0" i="0">
                          <a:solidFill>
                            <a:schemeClr val="bg1"/>
                          </a:solidFill>
                          <a:effectLst/>
                          <a:latin typeface="WordVisiCarriageReturn_MSFontService"/>
                        </a:rPr>
                      </a:br>
                      <a:r>
                        <a:rPr lang="en-US" sz="1200" b="1" i="0">
                          <a:solidFill>
                            <a:schemeClr val="bg1"/>
                          </a:solidFill>
                          <a:effectLst/>
                          <a:latin typeface="Arial" panose="020B0604020202020204" pitchFamily="34" charset="0"/>
                        </a:rPr>
                        <a:t>n=236</a:t>
                      </a:r>
                      <a:endParaRPr lang="en-US" sz="1200" b="0" i="0">
                        <a:solidFill>
                          <a:schemeClr val="bg1"/>
                        </a:solidFill>
                        <a:effectLst/>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03864"/>
                    </a:solidFill>
                  </a:tcPr>
                </a:tc>
                <a:tc>
                  <a:txBody>
                    <a:bodyPr/>
                    <a:lstStyle/>
                    <a:p>
                      <a:pPr algn="ctr" rtl="0" fontAlgn="base">
                        <a:lnSpc>
                          <a:spcPct val="95000"/>
                        </a:lnSpc>
                      </a:pPr>
                      <a:r>
                        <a:rPr lang="en-US" sz="1200" b="1" i="0">
                          <a:solidFill>
                            <a:schemeClr val="bg1"/>
                          </a:solidFill>
                          <a:effectLst/>
                          <a:latin typeface="Arial" panose="020B0604020202020204" pitchFamily="34" charset="0"/>
                        </a:rPr>
                        <a:t>SOC</a:t>
                      </a:r>
                      <a:br>
                        <a:rPr lang="en-US" sz="1200" b="0" i="0">
                          <a:solidFill>
                            <a:schemeClr val="bg1"/>
                          </a:solidFill>
                          <a:effectLst/>
                          <a:latin typeface="WordVisiCarriageReturn_MSFontService"/>
                        </a:rPr>
                      </a:br>
                      <a:r>
                        <a:rPr lang="en-US" sz="1200" b="1" i="0">
                          <a:solidFill>
                            <a:schemeClr val="bg1"/>
                          </a:solidFill>
                          <a:effectLst/>
                          <a:latin typeface="Arial" panose="020B0604020202020204" pitchFamily="34" charset="0"/>
                        </a:rPr>
                        <a:t>n=243</a:t>
                      </a:r>
                      <a:endParaRPr lang="en-US" sz="1200" b="0" i="0">
                        <a:solidFill>
                          <a:schemeClr val="bg1"/>
                        </a:solidFill>
                        <a:effectLst/>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03864"/>
                    </a:solidFill>
                  </a:tcPr>
                </a:tc>
                <a:tc>
                  <a:txBody>
                    <a:bodyPr/>
                    <a:lstStyle/>
                    <a:p>
                      <a:pPr algn="ctr" rtl="0" fontAlgn="base">
                        <a:lnSpc>
                          <a:spcPct val="95000"/>
                        </a:lnSpc>
                      </a:pPr>
                      <a:r>
                        <a:rPr lang="en-US" sz="1200" b="1" i="0">
                          <a:solidFill>
                            <a:schemeClr val="bg1"/>
                          </a:solidFill>
                          <a:effectLst/>
                          <a:latin typeface="Arial" panose="020B0604020202020204" pitchFamily="34" charset="0"/>
                        </a:rPr>
                        <a:t>Total</a:t>
                      </a:r>
                      <a:br>
                        <a:rPr lang="en-US" sz="1200" b="0" i="0">
                          <a:solidFill>
                            <a:schemeClr val="bg1"/>
                          </a:solidFill>
                          <a:effectLst/>
                          <a:latin typeface="WordVisiCarriageReturn_MSFontService"/>
                        </a:rPr>
                      </a:br>
                      <a:r>
                        <a:rPr lang="en-US" sz="1200" b="1" i="0">
                          <a:solidFill>
                            <a:schemeClr val="bg1"/>
                          </a:solidFill>
                          <a:effectLst/>
                          <a:latin typeface="+mj-lt"/>
                        </a:rPr>
                        <a:t>N</a:t>
                      </a:r>
                      <a:r>
                        <a:rPr lang="en-US" sz="1200" b="1" i="0">
                          <a:solidFill>
                            <a:schemeClr val="bg1"/>
                          </a:solidFill>
                          <a:effectLst/>
                          <a:latin typeface="Arial" panose="020B0604020202020204" pitchFamily="34" charset="0"/>
                        </a:rPr>
                        <a:t>=479</a:t>
                      </a:r>
                      <a:endParaRPr lang="en-US" sz="1200" b="0" i="0">
                        <a:solidFill>
                          <a:schemeClr val="bg1"/>
                        </a:solidFill>
                        <a:effectLst/>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03864"/>
                    </a:solidFill>
                  </a:tcPr>
                </a:tc>
                <a:extLst>
                  <a:ext uri="{0D108BD9-81ED-4DB2-BD59-A6C34878D82A}">
                    <a16:rowId xmlns:a16="http://schemas.microsoft.com/office/drawing/2014/main" val="3237105610"/>
                  </a:ext>
                </a:extLst>
              </a:tr>
              <a:tr h="195549">
                <a:tc>
                  <a:txBody>
                    <a:bodyPr/>
                    <a:lstStyle/>
                    <a:p>
                      <a:pPr algn="l" rtl="0" fontAlgn="base">
                        <a:lnSpc>
                          <a:spcPct val="95000"/>
                        </a:lnSpc>
                      </a:pPr>
                      <a:r>
                        <a:rPr lang="en-US" sz="1200" b="1" i="0">
                          <a:effectLst/>
                          <a:latin typeface="Arial" panose="020B0604020202020204" pitchFamily="34" charset="0"/>
                        </a:rPr>
                        <a:t>Age, median (range), years</a:t>
                      </a:r>
                      <a:r>
                        <a:rPr lang="en-US" sz="1200" b="0" i="0">
                          <a:effectLst/>
                          <a:latin typeface="Arial" panose="020B0604020202020204" pitchFamily="34" charset="0"/>
                        </a:rPr>
                        <a:t>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8E8"/>
                    </a:solidFill>
                  </a:tcPr>
                </a:tc>
                <a:tc>
                  <a:txBody>
                    <a:bodyPr/>
                    <a:lstStyle/>
                    <a:p>
                      <a:pPr algn="ctr" rtl="0" fontAlgn="base">
                        <a:lnSpc>
                          <a:spcPct val="95000"/>
                        </a:lnSpc>
                      </a:pPr>
                      <a:r>
                        <a:rPr lang="en-US" sz="1200" b="0" i="0">
                          <a:effectLst/>
                          <a:latin typeface="Arial" panose="020B0604020202020204" pitchFamily="34" charset="0"/>
                        </a:rPr>
                        <a:t>60.0 (24-81)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8E8"/>
                    </a:solidFill>
                  </a:tcPr>
                </a:tc>
                <a:tc>
                  <a:txBody>
                    <a:bodyPr/>
                    <a:lstStyle/>
                    <a:p>
                      <a:pPr algn="ctr" rtl="0" fontAlgn="base">
                        <a:lnSpc>
                          <a:spcPct val="95000"/>
                        </a:lnSpc>
                      </a:pPr>
                      <a:r>
                        <a:rPr lang="en-US" sz="1200" b="0" i="0">
                          <a:effectLst/>
                          <a:latin typeface="Arial" panose="020B0604020202020204" pitchFamily="34" charset="0"/>
                        </a:rPr>
                        <a:t>62.0 (28-84)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8E8"/>
                    </a:solidFill>
                  </a:tcPr>
                </a:tc>
                <a:tc>
                  <a:txBody>
                    <a:bodyPr/>
                    <a:lstStyle/>
                    <a:p>
                      <a:pPr algn="ctr" rtl="0" fontAlgn="base">
                        <a:lnSpc>
                          <a:spcPct val="95000"/>
                        </a:lnSpc>
                      </a:pPr>
                      <a:r>
                        <a:rPr lang="en-US" sz="1200" b="0" i="0">
                          <a:effectLst/>
                          <a:latin typeface="Arial" panose="020B0604020202020204" pitchFamily="34" charset="0"/>
                        </a:rPr>
                        <a:t>61.0 (24-84)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8E8"/>
                    </a:solidFill>
                  </a:tcPr>
                </a:tc>
                <a:extLst>
                  <a:ext uri="{0D108BD9-81ED-4DB2-BD59-A6C34878D82A}">
                    <a16:rowId xmlns:a16="http://schemas.microsoft.com/office/drawing/2014/main" val="2788376457"/>
                  </a:ext>
                </a:extLst>
              </a:tr>
              <a:tr h="195549">
                <a:tc>
                  <a:txBody>
                    <a:bodyPr/>
                    <a:lstStyle/>
                    <a:p>
                      <a:pPr marL="0" indent="0" algn="l" rtl="0" fontAlgn="base">
                        <a:lnSpc>
                          <a:spcPct val="95000"/>
                        </a:lnSpc>
                      </a:pPr>
                      <a:r>
                        <a:rPr lang="en-US" sz="1200" b="1" i="0">
                          <a:effectLst/>
                        </a:rPr>
                        <a:t>Sex, n (%)</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E8E8E8"/>
                    </a:solidFill>
                  </a:tcPr>
                </a:tc>
                <a:tc>
                  <a:txBody>
                    <a:bodyPr/>
                    <a:lstStyle/>
                    <a:p>
                      <a:pPr algn="ctr" rtl="0" fontAlgn="base">
                        <a:lnSpc>
                          <a:spcPct val="95000"/>
                        </a:lnSpc>
                      </a:pP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E8E8E8"/>
                    </a:solidFill>
                  </a:tcPr>
                </a:tc>
                <a:tc>
                  <a:txBody>
                    <a:bodyPr/>
                    <a:lstStyle/>
                    <a:p>
                      <a:pPr algn="ctr" rtl="0" fontAlgn="base">
                        <a:lnSpc>
                          <a:spcPct val="95000"/>
                        </a:lnSpc>
                      </a:pP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E8E8E8"/>
                    </a:solidFill>
                  </a:tcPr>
                </a:tc>
                <a:tc>
                  <a:txBody>
                    <a:bodyPr/>
                    <a:lstStyle/>
                    <a:p>
                      <a:pPr algn="ctr" rtl="0" fontAlgn="base">
                        <a:lnSpc>
                          <a:spcPct val="95000"/>
                        </a:lnSpc>
                      </a:pP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E8E8E8"/>
                    </a:solidFill>
                  </a:tcPr>
                </a:tc>
                <a:extLst>
                  <a:ext uri="{0D108BD9-81ED-4DB2-BD59-A6C34878D82A}">
                    <a16:rowId xmlns:a16="http://schemas.microsoft.com/office/drawing/2014/main" val="3258714666"/>
                  </a:ext>
                </a:extLst>
              </a:tr>
              <a:tr h="195549">
                <a:tc>
                  <a:txBody>
                    <a:bodyPr/>
                    <a:lstStyle/>
                    <a:p>
                      <a:pPr marL="0" indent="112713" algn="l" rtl="0" fontAlgn="base">
                        <a:lnSpc>
                          <a:spcPct val="95000"/>
                        </a:lnSpc>
                      </a:pPr>
                      <a:r>
                        <a:rPr lang="en-US" sz="1200" b="0" i="0">
                          <a:effectLst/>
                          <a:latin typeface="Arial" panose="020B0604020202020204" pitchFamily="34" charset="0"/>
                        </a:rPr>
                        <a:t>Male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ctr" rtl="0" fontAlgn="base">
                        <a:lnSpc>
                          <a:spcPct val="95000"/>
                        </a:lnSpc>
                      </a:pPr>
                      <a:r>
                        <a:rPr lang="en-US" sz="1200" b="0" i="0">
                          <a:effectLst/>
                          <a:latin typeface="Arial" panose="020B0604020202020204" pitchFamily="34" charset="0"/>
                        </a:rPr>
                        <a:t>123 (52.1)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ctr" rtl="0" fontAlgn="base">
                        <a:lnSpc>
                          <a:spcPct val="95000"/>
                        </a:lnSpc>
                      </a:pPr>
                      <a:r>
                        <a:rPr lang="en-US" sz="1200" b="0" i="0">
                          <a:effectLst/>
                          <a:latin typeface="Arial" panose="020B0604020202020204" pitchFamily="34" charset="0"/>
                        </a:rPr>
                        <a:t>119 (49.0)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ctr" rtl="0" fontAlgn="base">
                        <a:lnSpc>
                          <a:spcPct val="95000"/>
                        </a:lnSpc>
                      </a:pPr>
                      <a:r>
                        <a:rPr lang="en-US" sz="1200" b="0" i="0">
                          <a:effectLst/>
                          <a:latin typeface="Arial" panose="020B0604020202020204" pitchFamily="34" charset="0"/>
                        </a:rPr>
                        <a:t>242 (50.5)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635096672"/>
                  </a:ext>
                </a:extLst>
              </a:tr>
              <a:tr h="195549">
                <a:tc>
                  <a:txBody>
                    <a:bodyPr/>
                    <a:lstStyle/>
                    <a:p>
                      <a:pPr marL="0" indent="112713" algn="l" rtl="0" fontAlgn="base">
                        <a:lnSpc>
                          <a:spcPct val="95000"/>
                        </a:lnSpc>
                      </a:pPr>
                      <a:r>
                        <a:rPr lang="en-US" sz="1200" b="0" i="0">
                          <a:effectLst/>
                          <a:latin typeface="Arial" panose="020B0604020202020204" pitchFamily="34" charset="0"/>
                        </a:rPr>
                        <a:t>Female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ase">
                        <a:lnSpc>
                          <a:spcPct val="95000"/>
                        </a:lnSpc>
                      </a:pPr>
                      <a:r>
                        <a:rPr lang="en-US" sz="1200" b="0" i="0">
                          <a:effectLst/>
                          <a:latin typeface="Arial" panose="020B0604020202020204" pitchFamily="34" charset="0"/>
                        </a:rPr>
                        <a:t>113 (47.9)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ase">
                        <a:lnSpc>
                          <a:spcPct val="95000"/>
                        </a:lnSpc>
                      </a:pPr>
                      <a:r>
                        <a:rPr lang="en-US" sz="1200" b="0" i="0">
                          <a:effectLst/>
                          <a:latin typeface="Arial" panose="020B0604020202020204" pitchFamily="34" charset="0"/>
                        </a:rPr>
                        <a:t>124 (51.0)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ase">
                        <a:lnSpc>
                          <a:spcPct val="95000"/>
                        </a:lnSpc>
                      </a:pPr>
                      <a:r>
                        <a:rPr lang="en-US" sz="1200" b="0" i="0">
                          <a:effectLst/>
                          <a:latin typeface="Arial" panose="020B0604020202020204" pitchFamily="34" charset="0"/>
                        </a:rPr>
                        <a:t>237 (49.5)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41743620"/>
                  </a:ext>
                </a:extLst>
              </a:tr>
              <a:tr h="195549">
                <a:tc>
                  <a:txBody>
                    <a:bodyPr/>
                    <a:lstStyle/>
                    <a:p>
                      <a:pPr algn="l" rtl="0" fontAlgn="base">
                        <a:lnSpc>
                          <a:spcPct val="95000"/>
                        </a:lnSpc>
                      </a:pPr>
                      <a:r>
                        <a:rPr lang="en-US" sz="1200" b="1" i="0" err="1">
                          <a:solidFill>
                            <a:schemeClr val="tx1"/>
                          </a:solidFill>
                          <a:effectLst/>
                          <a:latin typeface="Arial" panose="020B0604020202020204" pitchFamily="34" charset="0"/>
                        </a:rPr>
                        <a:t>ECOG</a:t>
                      </a:r>
                      <a:r>
                        <a:rPr lang="en-US" sz="1200" b="1" i="0">
                          <a:solidFill>
                            <a:schemeClr val="tx1"/>
                          </a:solidFill>
                          <a:effectLst/>
                          <a:latin typeface="Arial" panose="020B0604020202020204" pitchFamily="34" charset="0"/>
                        </a:rPr>
                        <a:t> PS, n (%)</a:t>
                      </a:r>
                      <a:endParaRPr lang="en-US" sz="1200" b="0" i="0">
                        <a:solidFill>
                          <a:schemeClr val="tx1"/>
                        </a:solidFill>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pPr algn="ctr" rtl="0" fontAlgn="base">
                        <a:lnSpc>
                          <a:spcPct val="95000"/>
                        </a:lnSpc>
                      </a:pPr>
                      <a:r>
                        <a:rPr lang="en-US" sz="1200" b="0" i="0">
                          <a:solidFill>
                            <a:schemeClr val="tx1"/>
                          </a:solidFill>
                          <a:effectLst/>
                          <a:latin typeface="Arial" panose="020B0604020202020204" pitchFamily="34" charset="0"/>
                        </a:rPr>
                        <a:t> </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pPr algn="ctr" rtl="0" fontAlgn="base">
                        <a:lnSpc>
                          <a:spcPct val="95000"/>
                        </a:lnSpc>
                      </a:pPr>
                      <a:r>
                        <a:rPr lang="en-US" sz="1200" b="0" i="0">
                          <a:solidFill>
                            <a:schemeClr val="tx1"/>
                          </a:solidFill>
                          <a:effectLst/>
                          <a:latin typeface="Arial" panose="020B0604020202020204" pitchFamily="34" charset="0"/>
                        </a:rPr>
                        <a:t> </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pPr algn="ctr" rtl="0" fontAlgn="base">
                        <a:lnSpc>
                          <a:spcPct val="95000"/>
                        </a:lnSpc>
                      </a:pPr>
                      <a:r>
                        <a:rPr lang="en-US" sz="1200" b="0" i="0">
                          <a:solidFill>
                            <a:schemeClr val="tx1"/>
                          </a:solidFill>
                          <a:effectLst/>
                          <a:latin typeface="Arial" panose="020B0604020202020204" pitchFamily="34" charset="0"/>
                        </a:rPr>
                        <a:t> </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extLst>
                  <a:ext uri="{0D108BD9-81ED-4DB2-BD59-A6C34878D82A}">
                    <a16:rowId xmlns:a16="http://schemas.microsoft.com/office/drawing/2014/main" val="1372636240"/>
                  </a:ext>
                </a:extLst>
              </a:tr>
              <a:tr h="195549">
                <a:tc>
                  <a:txBody>
                    <a:bodyPr/>
                    <a:lstStyle/>
                    <a:p>
                      <a:pPr marL="0" indent="117475" algn="l" rtl="0" fontAlgn="base">
                        <a:lnSpc>
                          <a:spcPct val="95000"/>
                        </a:lnSpc>
                      </a:pPr>
                      <a:r>
                        <a:rPr lang="en-US" sz="1200" b="0" i="0">
                          <a:solidFill>
                            <a:schemeClr val="tx1"/>
                          </a:solidFill>
                          <a:effectLst/>
                          <a:latin typeface="Arial" panose="020B0604020202020204" pitchFamily="34" charset="0"/>
                        </a:rPr>
                        <a:t>0 </a:t>
                      </a:r>
                      <a:endParaRPr lang="en-US" sz="1200" b="0" i="0">
                        <a:solidFill>
                          <a:schemeClr val="tx1"/>
                        </a:solidFill>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lnSpc>
                          <a:spcPct val="95000"/>
                        </a:lnSpc>
                      </a:pPr>
                      <a:r>
                        <a:rPr lang="en-US" sz="1200" b="0" i="0">
                          <a:solidFill>
                            <a:schemeClr val="tx1"/>
                          </a:solidFill>
                          <a:effectLst/>
                          <a:latin typeface="Arial" panose="020B0604020202020204" pitchFamily="34" charset="0"/>
                        </a:rPr>
                        <a:t>129 (54.7) </a:t>
                      </a:r>
                      <a:endParaRPr lang="en-US" sz="1200" b="0" i="0">
                        <a:solidFill>
                          <a:schemeClr val="tx1"/>
                        </a:solidFill>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lnSpc>
                          <a:spcPct val="95000"/>
                        </a:lnSpc>
                      </a:pPr>
                      <a:r>
                        <a:rPr lang="en-US" sz="1200" b="0" i="0">
                          <a:solidFill>
                            <a:schemeClr val="tx1"/>
                          </a:solidFill>
                          <a:effectLst/>
                          <a:latin typeface="Arial" panose="020B0604020202020204" pitchFamily="34" charset="0"/>
                        </a:rPr>
                        <a:t>131 (53.9) </a:t>
                      </a:r>
                      <a:endParaRPr lang="en-US" sz="1200" b="0" i="0">
                        <a:solidFill>
                          <a:schemeClr val="tx1"/>
                        </a:solidFill>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rtl="0" fontAlgn="base">
                        <a:lnSpc>
                          <a:spcPct val="95000"/>
                        </a:lnSpc>
                      </a:pPr>
                      <a:r>
                        <a:rPr lang="en-US" sz="1200" b="0" i="0">
                          <a:solidFill>
                            <a:schemeClr val="tx1"/>
                          </a:solidFill>
                          <a:effectLst/>
                          <a:latin typeface="Arial" panose="020B0604020202020204" pitchFamily="34" charset="0"/>
                        </a:rPr>
                        <a:t>260 (54.3) </a:t>
                      </a:r>
                      <a:endParaRPr lang="en-US" sz="1200" b="0" i="0">
                        <a:solidFill>
                          <a:schemeClr val="tx1"/>
                        </a:solidFill>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336434573"/>
                  </a:ext>
                </a:extLst>
              </a:tr>
              <a:tr h="195549">
                <a:tc>
                  <a:txBody>
                    <a:bodyPr/>
                    <a:lstStyle/>
                    <a:p>
                      <a:pPr marL="0" indent="117475" algn="l" rtl="0" fontAlgn="base">
                        <a:lnSpc>
                          <a:spcPct val="95000"/>
                        </a:lnSpc>
                      </a:pPr>
                      <a:r>
                        <a:rPr lang="en-US" sz="1200" b="0" i="0">
                          <a:solidFill>
                            <a:schemeClr val="tx1"/>
                          </a:solidFill>
                          <a:effectLst/>
                          <a:latin typeface="Arial" panose="020B0604020202020204" pitchFamily="34" charset="0"/>
                        </a:rPr>
                        <a:t>1 </a:t>
                      </a:r>
                      <a:endParaRPr lang="en-US" sz="1200" b="0" i="0">
                        <a:solidFill>
                          <a:schemeClr val="tx1"/>
                        </a:solidFill>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ase">
                        <a:lnSpc>
                          <a:spcPct val="95000"/>
                        </a:lnSpc>
                      </a:pPr>
                      <a:r>
                        <a:rPr lang="en-US" sz="1200" b="0" i="0">
                          <a:solidFill>
                            <a:schemeClr val="tx1"/>
                          </a:solidFill>
                          <a:effectLst/>
                          <a:latin typeface="Arial" panose="020B0604020202020204" pitchFamily="34" charset="0"/>
                        </a:rPr>
                        <a:t>103 (43.6) </a:t>
                      </a:r>
                      <a:endParaRPr lang="en-US" sz="1200" b="0" i="0">
                        <a:solidFill>
                          <a:schemeClr val="tx1"/>
                        </a:solidFill>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ase">
                        <a:lnSpc>
                          <a:spcPct val="95000"/>
                        </a:lnSpc>
                      </a:pPr>
                      <a:r>
                        <a:rPr lang="en-US" sz="1200" b="0" i="0">
                          <a:solidFill>
                            <a:schemeClr val="tx1"/>
                          </a:solidFill>
                          <a:effectLst/>
                          <a:latin typeface="Arial" panose="020B0604020202020204" pitchFamily="34" charset="0"/>
                        </a:rPr>
                        <a:t>98 (40.3) </a:t>
                      </a:r>
                      <a:endParaRPr lang="en-US" sz="1200" b="0" i="0">
                        <a:solidFill>
                          <a:schemeClr val="tx1"/>
                        </a:solidFill>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ase">
                        <a:lnSpc>
                          <a:spcPct val="95000"/>
                        </a:lnSpc>
                      </a:pPr>
                      <a:r>
                        <a:rPr lang="en-US" sz="1200" b="0" i="0">
                          <a:solidFill>
                            <a:schemeClr val="tx1"/>
                          </a:solidFill>
                          <a:effectLst/>
                          <a:latin typeface="Arial" panose="020B0604020202020204" pitchFamily="34" charset="0"/>
                        </a:rPr>
                        <a:t>201 (42.0) </a:t>
                      </a:r>
                      <a:endParaRPr lang="en-US" sz="1200" b="0" i="0">
                        <a:solidFill>
                          <a:schemeClr val="tx1"/>
                        </a:solidFill>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49105953"/>
                  </a:ext>
                </a:extLst>
              </a:tr>
              <a:tr h="195549">
                <a:tc>
                  <a:txBody>
                    <a:bodyPr/>
                    <a:lstStyle/>
                    <a:p>
                      <a:pPr algn="l" rtl="0" fontAlgn="base">
                        <a:lnSpc>
                          <a:spcPct val="95000"/>
                        </a:lnSpc>
                      </a:pPr>
                      <a:r>
                        <a:rPr lang="en-US" sz="1200" b="1" i="0">
                          <a:effectLst/>
                          <a:latin typeface="Arial" panose="020B0604020202020204" pitchFamily="34" charset="0"/>
                        </a:rPr>
                        <a:t>Side of tumor, n (%)</a:t>
                      </a:r>
                      <a:r>
                        <a:rPr lang="en-US" sz="1200" b="0" i="0">
                          <a:effectLst/>
                          <a:latin typeface="Arial" panose="020B0604020202020204" pitchFamily="34" charset="0"/>
                        </a:rPr>
                        <a:t>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8E8E8"/>
                    </a:solidFill>
                  </a:tcPr>
                </a:tc>
                <a:tc>
                  <a:txBody>
                    <a:bodyPr/>
                    <a:lstStyle/>
                    <a:p>
                      <a:pPr algn="ctr" rtl="0" fontAlgn="base">
                        <a:lnSpc>
                          <a:spcPct val="95000"/>
                        </a:lnSpc>
                      </a:pPr>
                      <a:r>
                        <a:rPr lang="en-US" sz="1200" b="0" i="0">
                          <a:effectLst/>
                          <a:latin typeface="Arial" panose="020B0604020202020204" pitchFamily="34" charset="0"/>
                        </a:rPr>
                        <a:t> </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8E8E8"/>
                    </a:solidFill>
                  </a:tcPr>
                </a:tc>
                <a:tc>
                  <a:txBody>
                    <a:bodyPr/>
                    <a:lstStyle/>
                    <a:p>
                      <a:pPr algn="ctr" rtl="0" fontAlgn="base">
                        <a:lnSpc>
                          <a:spcPct val="95000"/>
                        </a:lnSpc>
                      </a:pPr>
                      <a:r>
                        <a:rPr lang="en-US" sz="1200" b="0" i="0">
                          <a:effectLst/>
                          <a:latin typeface="Arial" panose="020B0604020202020204" pitchFamily="34" charset="0"/>
                        </a:rPr>
                        <a:t> </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8E8E8"/>
                    </a:solidFill>
                  </a:tcPr>
                </a:tc>
                <a:tc>
                  <a:txBody>
                    <a:bodyPr/>
                    <a:lstStyle/>
                    <a:p>
                      <a:pPr algn="ctr" rtl="0" fontAlgn="base">
                        <a:lnSpc>
                          <a:spcPct val="95000"/>
                        </a:lnSpc>
                      </a:pPr>
                      <a:r>
                        <a:rPr lang="en-US" sz="1200" b="0" i="0">
                          <a:effectLst/>
                          <a:latin typeface="Arial" panose="020B0604020202020204" pitchFamily="34" charset="0"/>
                        </a:rPr>
                        <a:t> </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8E8E8"/>
                    </a:solidFill>
                  </a:tcPr>
                </a:tc>
                <a:extLst>
                  <a:ext uri="{0D108BD9-81ED-4DB2-BD59-A6C34878D82A}">
                    <a16:rowId xmlns:a16="http://schemas.microsoft.com/office/drawing/2014/main" val="609596553"/>
                  </a:ext>
                </a:extLst>
              </a:tr>
              <a:tr h="195549">
                <a:tc>
                  <a:txBody>
                    <a:bodyPr/>
                    <a:lstStyle/>
                    <a:p>
                      <a:pPr marL="0" indent="117475" algn="l" rtl="0" fontAlgn="base">
                        <a:lnSpc>
                          <a:spcPct val="95000"/>
                        </a:lnSpc>
                      </a:pPr>
                      <a:r>
                        <a:rPr lang="en-US" sz="1200" b="0" i="0">
                          <a:effectLst/>
                          <a:latin typeface="Arial" panose="020B0604020202020204" pitchFamily="34" charset="0"/>
                        </a:rPr>
                        <a:t>Left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ctr" rtl="0" fontAlgn="base">
                        <a:lnSpc>
                          <a:spcPct val="95000"/>
                        </a:lnSpc>
                      </a:pPr>
                      <a:r>
                        <a:rPr lang="en-US" sz="1200" b="0" i="0">
                          <a:effectLst/>
                          <a:latin typeface="Arial" panose="020B0604020202020204" pitchFamily="34" charset="0"/>
                        </a:rPr>
                        <a:t>89 (37.7)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ctr" rtl="0" fontAlgn="base">
                        <a:lnSpc>
                          <a:spcPct val="95000"/>
                        </a:lnSpc>
                      </a:pPr>
                      <a:r>
                        <a:rPr lang="en-US" sz="1200" b="0" i="0">
                          <a:effectLst/>
                          <a:latin typeface="Arial" panose="020B0604020202020204" pitchFamily="34" charset="0"/>
                        </a:rPr>
                        <a:t>98 (40.3)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ctr" rtl="0" fontAlgn="base">
                        <a:lnSpc>
                          <a:spcPct val="95000"/>
                        </a:lnSpc>
                      </a:pPr>
                      <a:r>
                        <a:rPr lang="en-US" sz="1200" b="0" i="0">
                          <a:effectLst/>
                          <a:latin typeface="Arial" panose="020B0604020202020204" pitchFamily="34" charset="0"/>
                        </a:rPr>
                        <a:t>187 (39.0)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57299880"/>
                  </a:ext>
                </a:extLst>
              </a:tr>
              <a:tr h="195549">
                <a:tc>
                  <a:txBody>
                    <a:bodyPr/>
                    <a:lstStyle/>
                    <a:p>
                      <a:pPr marL="0" indent="117475" algn="l" rtl="0" fontAlgn="base">
                        <a:lnSpc>
                          <a:spcPct val="95000"/>
                        </a:lnSpc>
                      </a:pPr>
                      <a:r>
                        <a:rPr lang="en-US" sz="1200" b="0" i="0">
                          <a:effectLst/>
                          <a:latin typeface="Arial" panose="020B0604020202020204" pitchFamily="34" charset="0"/>
                        </a:rPr>
                        <a:t>Right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ase">
                        <a:lnSpc>
                          <a:spcPct val="95000"/>
                        </a:lnSpc>
                      </a:pPr>
                      <a:r>
                        <a:rPr lang="en-US" sz="1200" b="0" i="0">
                          <a:effectLst/>
                          <a:latin typeface="Arial" panose="020B0604020202020204" pitchFamily="34" charset="0"/>
                        </a:rPr>
                        <a:t>147 (62.3)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ase">
                        <a:lnSpc>
                          <a:spcPct val="95000"/>
                        </a:lnSpc>
                      </a:pPr>
                      <a:r>
                        <a:rPr lang="en-US" sz="1200" b="0" i="0">
                          <a:effectLst/>
                          <a:latin typeface="Arial" panose="020B0604020202020204" pitchFamily="34" charset="0"/>
                        </a:rPr>
                        <a:t>145 (59.7)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ase">
                        <a:lnSpc>
                          <a:spcPct val="95000"/>
                        </a:lnSpc>
                      </a:pPr>
                      <a:r>
                        <a:rPr lang="en-US" sz="1200" b="0" i="0">
                          <a:effectLst/>
                          <a:latin typeface="Arial" panose="020B0604020202020204" pitchFamily="34" charset="0"/>
                        </a:rPr>
                        <a:t>292 (61.0)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37420402"/>
                  </a:ext>
                </a:extLst>
              </a:tr>
              <a:tr h="195549">
                <a:tc>
                  <a:txBody>
                    <a:bodyPr/>
                    <a:lstStyle/>
                    <a:p>
                      <a:pPr algn="l" rtl="0" fontAlgn="base">
                        <a:lnSpc>
                          <a:spcPct val="95000"/>
                        </a:lnSpc>
                      </a:pPr>
                      <a:r>
                        <a:rPr lang="en-US" sz="1200" b="1" i="0">
                          <a:effectLst/>
                          <a:latin typeface="Arial" panose="020B0604020202020204" pitchFamily="34" charset="0"/>
                        </a:rPr>
                        <a:t>No. of organs involved, n (%)</a:t>
                      </a:r>
                      <a:r>
                        <a:rPr lang="en-US" sz="1200" b="1" i="0" baseline="30000">
                          <a:effectLst/>
                          <a:latin typeface="Arial" panose="020B0604020202020204" pitchFamily="34" charset="0"/>
                        </a:rPr>
                        <a:t>a</a:t>
                      </a:r>
                      <a:r>
                        <a:rPr lang="en-US" sz="1200" b="0" i="0">
                          <a:effectLst/>
                          <a:latin typeface="Arial" panose="020B0604020202020204" pitchFamily="34" charset="0"/>
                        </a:rPr>
                        <a:t>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8E8E8"/>
                    </a:solidFill>
                  </a:tcPr>
                </a:tc>
                <a:tc>
                  <a:txBody>
                    <a:bodyPr/>
                    <a:lstStyle/>
                    <a:p>
                      <a:pPr algn="ctr" rtl="0" fontAlgn="base">
                        <a:lnSpc>
                          <a:spcPct val="95000"/>
                        </a:lnSpc>
                      </a:pPr>
                      <a:r>
                        <a:rPr lang="en-US" sz="1200" b="0" i="0">
                          <a:effectLst/>
                          <a:latin typeface="Arial" panose="020B0604020202020204" pitchFamily="34" charset="0"/>
                        </a:rPr>
                        <a:t> </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8E8E8"/>
                    </a:solidFill>
                  </a:tcPr>
                </a:tc>
                <a:tc>
                  <a:txBody>
                    <a:bodyPr/>
                    <a:lstStyle/>
                    <a:p>
                      <a:pPr algn="ctr" rtl="0" fontAlgn="base">
                        <a:lnSpc>
                          <a:spcPct val="95000"/>
                        </a:lnSpc>
                      </a:pPr>
                      <a:r>
                        <a:rPr lang="en-US" sz="1200" b="0" i="0">
                          <a:effectLst/>
                          <a:latin typeface="Arial" panose="020B0604020202020204" pitchFamily="34" charset="0"/>
                        </a:rPr>
                        <a:t> </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8E8E8"/>
                    </a:solidFill>
                  </a:tcPr>
                </a:tc>
                <a:tc>
                  <a:txBody>
                    <a:bodyPr/>
                    <a:lstStyle/>
                    <a:p>
                      <a:pPr algn="ctr" rtl="0" fontAlgn="base">
                        <a:lnSpc>
                          <a:spcPct val="95000"/>
                        </a:lnSpc>
                      </a:pPr>
                      <a:r>
                        <a:rPr lang="en-US" sz="1200" b="0" i="0">
                          <a:effectLst/>
                          <a:latin typeface="Arial" panose="020B0604020202020204" pitchFamily="34" charset="0"/>
                        </a:rPr>
                        <a:t> </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8E8E8"/>
                    </a:solidFill>
                  </a:tcPr>
                </a:tc>
                <a:extLst>
                  <a:ext uri="{0D108BD9-81ED-4DB2-BD59-A6C34878D82A}">
                    <a16:rowId xmlns:a16="http://schemas.microsoft.com/office/drawing/2014/main" val="1120907911"/>
                  </a:ext>
                </a:extLst>
              </a:tr>
              <a:tr h="195549">
                <a:tc>
                  <a:txBody>
                    <a:bodyPr/>
                    <a:lstStyle/>
                    <a:p>
                      <a:pPr marL="0" indent="117475" algn="l" rtl="0" fontAlgn="base">
                        <a:lnSpc>
                          <a:spcPct val="95000"/>
                        </a:lnSpc>
                      </a:pPr>
                      <a:r>
                        <a:rPr lang="en-US" sz="1200" b="0" i="0">
                          <a:effectLst/>
                          <a:latin typeface="Arial" panose="020B0604020202020204" pitchFamily="34" charset="0"/>
                        </a:rPr>
                        <a:t>≤2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ctr" rtl="0" fontAlgn="base">
                        <a:lnSpc>
                          <a:spcPct val="95000"/>
                        </a:lnSpc>
                      </a:pPr>
                      <a:r>
                        <a:rPr lang="en-US" sz="1200" b="0" i="0">
                          <a:effectLst/>
                          <a:latin typeface="Arial" panose="020B0604020202020204" pitchFamily="34" charset="0"/>
                        </a:rPr>
                        <a:t>122 (51.7)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ctr" rtl="0" fontAlgn="base">
                        <a:lnSpc>
                          <a:spcPct val="95000"/>
                        </a:lnSpc>
                      </a:pPr>
                      <a:r>
                        <a:rPr lang="en-US" sz="1200" b="0" i="0">
                          <a:effectLst/>
                          <a:latin typeface="Arial" panose="020B0604020202020204" pitchFamily="34" charset="0"/>
                        </a:rPr>
                        <a:t>129 (53.1)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ctr" rtl="0" fontAlgn="base">
                        <a:lnSpc>
                          <a:spcPct val="95000"/>
                        </a:lnSpc>
                      </a:pPr>
                      <a:r>
                        <a:rPr lang="en-US" sz="1200" b="0" i="0">
                          <a:effectLst/>
                          <a:latin typeface="Arial" panose="020B0604020202020204" pitchFamily="34" charset="0"/>
                        </a:rPr>
                        <a:t>251 (52.4)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974451089"/>
                  </a:ext>
                </a:extLst>
              </a:tr>
              <a:tr h="195549">
                <a:tc>
                  <a:txBody>
                    <a:bodyPr/>
                    <a:lstStyle/>
                    <a:p>
                      <a:pPr marL="0" indent="117475" algn="l" rtl="0" fontAlgn="base">
                        <a:lnSpc>
                          <a:spcPct val="95000"/>
                        </a:lnSpc>
                      </a:pPr>
                      <a:r>
                        <a:rPr lang="en-US" sz="1200" b="0" i="0">
                          <a:effectLst/>
                          <a:latin typeface="Arial" panose="020B0604020202020204" pitchFamily="34" charset="0"/>
                        </a:rPr>
                        <a:t>≥3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ase">
                        <a:lnSpc>
                          <a:spcPct val="95000"/>
                        </a:lnSpc>
                      </a:pPr>
                      <a:r>
                        <a:rPr lang="en-US" sz="1200" b="0" i="0">
                          <a:effectLst/>
                          <a:latin typeface="Arial" panose="020B0604020202020204" pitchFamily="34" charset="0"/>
                        </a:rPr>
                        <a:t>114 (48.3)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ase">
                        <a:lnSpc>
                          <a:spcPct val="95000"/>
                        </a:lnSpc>
                      </a:pPr>
                      <a:r>
                        <a:rPr lang="en-US" sz="1200" b="0" i="0">
                          <a:effectLst/>
                          <a:latin typeface="Arial" panose="020B0604020202020204" pitchFamily="34" charset="0"/>
                        </a:rPr>
                        <a:t>114 (46.9)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ase">
                        <a:lnSpc>
                          <a:spcPct val="95000"/>
                        </a:lnSpc>
                      </a:pPr>
                      <a:r>
                        <a:rPr lang="en-US" sz="1200" b="0" i="0">
                          <a:effectLst/>
                          <a:latin typeface="Arial" panose="020B0604020202020204" pitchFamily="34" charset="0"/>
                        </a:rPr>
                        <a:t>228 (47.6)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4483932"/>
                  </a:ext>
                </a:extLst>
              </a:tr>
              <a:tr h="195549">
                <a:tc>
                  <a:txBody>
                    <a:bodyPr/>
                    <a:lstStyle/>
                    <a:p>
                      <a:pPr algn="l" rtl="0" fontAlgn="base">
                        <a:lnSpc>
                          <a:spcPct val="95000"/>
                        </a:lnSpc>
                      </a:pPr>
                      <a:r>
                        <a:rPr lang="en-GB" sz="1200" b="1" i="0">
                          <a:effectLst/>
                          <a:latin typeface="Arial" panose="020B0604020202020204" pitchFamily="34" charset="0"/>
                        </a:rPr>
                        <a:t>Liver metastases, n (%)</a:t>
                      </a:r>
                      <a:r>
                        <a:rPr lang="en-GB" sz="1200" b="1" i="0" baseline="30000">
                          <a:effectLst/>
                          <a:latin typeface="Arial" panose="020B0604020202020204" pitchFamily="34" charset="0"/>
                        </a:rPr>
                        <a:t>a</a:t>
                      </a:r>
                      <a:endParaRPr lang="en-GB"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8E8"/>
                    </a:solidFill>
                  </a:tcPr>
                </a:tc>
                <a:tc>
                  <a:txBody>
                    <a:bodyPr/>
                    <a:lstStyle/>
                    <a:p>
                      <a:pPr algn="ctr" rtl="0" fontAlgn="base">
                        <a:lnSpc>
                          <a:spcPct val="95000"/>
                        </a:lnSpc>
                      </a:pPr>
                      <a:r>
                        <a:rPr lang="en-US" sz="1200" b="0" i="0">
                          <a:effectLst/>
                          <a:latin typeface="Arial" panose="020B0604020202020204" pitchFamily="34" charset="0"/>
                        </a:rPr>
                        <a:t>144 (61.0)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8E8"/>
                    </a:solidFill>
                  </a:tcPr>
                </a:tc>
                <a:tc>
                  <a:txBody>
                    <a:bodyPr/>
                    <a:lstStyle/>
                    <a:p>
                      <a:pPr algn="ctr" rtl="0" fontAlgn="base">
                        <a:lnSpc>
                          <a:spcPct val="95000"/>
                        </a:lnSpc>
                      </a:pPr>
                      <a:r>
                        <a:rPr lang="en-US" sz="1200" b="0" i="0">
                          <a:effectLst/>
                          <a:latin typeface="Arial" panose="020B0604020202020204" pitchFamily="34" charset="0"/>
                        </a:rPr>
                        <a:t>156 (64.2)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8E8"/>
                    </a:solidFill>
                  </a:tcPr>
                </a:tc>
                <a:tc>
                  <a:txBody>
                    <a:bodyPr/>
                    <a:lstStyle/>
                    <a:p>
                      <a:pPr algn="ctr" rtl="0" fontAlgn="base">
                        <a:lnSpc>
                          <a:spcPct val="95000"/>
                        </a:lnSpc>
                      </a:pPr>
                      <a:r>
                        <a:rPr lang="en-US" sz="1200" b="0" i="0">
                          <a:effectLst/>
                          <a:latin typeface="Arial" panose="020B0604020202020204" pitchFamily="34" charset="0"/>
                        </a:rPr>
                        <a:t>300 (62.6)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8E8"/>
                    </a:solidFill>
                  </a:tcPr>
                </a:tc>
                <a:extLst>
                  <a:ext uri="{0D108BD9-81ED-4DB2-BD59-A6C34878D82A}">
                    <a16:rowId xmlns:a16="http://schemas.microsoft.com/office/drawing/2014/main" val="1386971407"/>
                  </a:ext>
                </a:extLst>
              </a:tr>
              <a:tr h="195549">
                <a:tc>
                  <a:txBody>
                    <a:bodyPr/>
                    <a:lstStyle/>
                    <a:p>
                      <a:pPr algn="l" rtl="0" fontAlgn="base">
                        <a:lnSpc>
                          <a:spcPct val="95000"/>
                        </a:lnSpc>
                      </a:pPr>
                      <a:r>
                        <a:rPr lang="en-US" sz="1200" b="1" i="0">
                          <a:effectLst/>
                          <a:latin typeface="Arial" panose="020B0604020202020204" pitchFamily="34" charset="0"/>
                        </a:rPr>
                        <a:t>CEA at baseline, n (%)</a:t>
                      </a:r>
                      <a:r>
                        <a:rPr lang="en-US" sz="1200" b="0" i="0">
                          <a:effectLst/>
                          <a:latin typeface="Arial" panose="020B0604020202020204" pitchFamily="34" charset="0"/>
                        </a:rPr>
                        <a:t>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8E8E8"/>
                    </a:solidFill>
                  </a:tcPr>
                </a:tc>
                <a:tc>
                  <a:txBody>
                    <a:bodyPr/>
                    <a:lstStyle/>
                    <a:p>
                      <a:pPr algn="ctr" rtl="0" fontAlgn="base">
                        <a:lnSpc>
                          <a:spcPct val="95000"/>
                        </a:lnSpc>
                      </a:pPr>
                      <a:r>
                        <a:rPr lang="en-US" sz="1200" b="0" i="0">
                          <a:effectLst/>
                          <a:latin typeface="Arial" panose="020B0604020202020204" pitchFamily="34" charset="0"/>
                        </a:rPr>
                        <a:t> </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8E8E8"/>
                    </a:solidFill>
                  </a:tcPr>
                </a:tc>
                <a:tc>
                  <a:txBody>
                    <a:bodyPr/>
                    <a:lstStyle/>
                    <a:p>
                      <a:pPr algn="ctr" rtl="0" fontAlgn="base">
                        <a:lnSpc>
                          <a:spcPct val="95000"/>
                        </a:lnSpc>
                      </a:pPr>
                      <a:r>
                        <a:rPr lang="en-US" sz="1200" b="0" i="0">
                          <a:effectLst/>
                          <a:latin typeface="Arial" panose="020B0604020202020204" pitchFamily="34" charset="0"/>
                        </a:rPr>
                        <a:t> </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8E8E8"/>
                    </a:solidFill>
                  </a:tcPr>
                </a:tc>
                <a:tc>
                  <a:txBody>
                    <a:bodyPr/>
                    <a:lstStyle/>
                    <a:p>
                      <a:pPr algn="ctr" rtl="0" fontAlgn="base">
                        <a:lnSpc>
                          <a:spcPct val="95000"/>
                        </a:lnSpc>
                      </a:pPr>
                      <a:r>
                        <a:rPr lang="en-US" sz="1200" b="0" i="0">
                          <a:effectLst/>
                          <a:latin typeface="Arial" panose="020B0604020202020204" pitchFamily="34" charset="0"/>
                        </a:rPr>
                        <a:t> </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8E8E8"/>
                    </a:solidFill>
                  </a:tcPr>
                </a:tc>
                <a:extLst>
                  <a:ext uri="{0D108BD9-81ED-4DB2-BD59-A6C34878D82A}">
                    <a16:rowId xmlns:a16="http://schemas.microsoft.com/office/drawing/2014/main" val="49584065"/>
                  </a:ext>
                </a:extLst>
              </a:tr>
              <a:tr h="195549">
                <a:tc>
                  <a:txBody>
                    <a:bodyPr/>
                    <a:lstStyle/>
                    <a:p>
                      <a:pPr marL="0" indent="117475" algn="l" rtl="0" fontAlgn="base">
                        <a:lnSpc>
                          <a:spcPct val="95000"/>
                        </a:lnSpc>
                      </a:pPr>
                      <a:r>
                        <a:rPr lang="el-GR" sz="1200" b="0" i="0">
                          <a:effectLst/>
                          <a:latin typeface="Arial" panose="020B0604020202020204" pitchFamily="34" charset="0"/>
                        </a:rPr>
                        <a:t>≤5 μ</a:t>
                      </a:r>
                      <a:r>
                        <a:rPr lang="en-US" sz="1200" b="0" i="0">
                          <a:effectLst/>
                          <a:latin typeface="Arial" panose="020B0604020202020204" pitchFamily="34" charset="0"/>
                        </a:rPr>
                        <a:t>g/L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ctr" rtl="0" fontAlgn="base">
                        <a:lnSpc>
                          <a:spcPct val="95000"/>
                        </a:lnSpc>
                      </a:pPr>
                      <a:r>
                        <a:rPr lang="en-US" sz="1200" b="0" i="0">
                          <a:effectLst/>
                          <a:latin typeface="Arial" panose="020B0604020202020204" pitchFamily="34" charset="0"/>
                        </a:rPr>
                        <a:t>65 (27.5)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ctr" rtl="0" fontAlgn="base">
                        <a:lnSpc>
                          <a:spcPct val="95000"/>
                        </a:lnSpc>
                      </a:pPr>
                      <a:r>
                        <a:rPr lang="en-US" sz="1200" b="0" i="0">
                          <a:effectLst/>
                          <a:latin typeface="Arial" panose="020B0604020202020204" pitchFamily="34" charset="0"/>
                        </a:rPr>
                        <a:t>63 (25.9)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ctr" rtl="0" fontAlgn="base">
                        <a:lnSpc>
                          <a:spcPct val="95000"/>
                        </a:lnSpc>
                      </a:pPr>
                      <a:r>
                        <a:rPr lang="en-US" sz="1200" b="0" i="0">
                          <a:effectLst/>
                          <a:latin typeface="Arial" panose="020B0604020202020204" pitchFamily="34" charset="0"/>
                        </a:rPr>
                        <a:t>128 (26.7)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210066983"/>
                  </a:ext>
                </a:extLst>
              </a:tr>
              <a:tr h="195549">
                <a:tc>
                  <a:txBody>
                    <a:bodyPr/>
                    <a:lstStyle/>
                    <a:p>
                      <a:pPr marL="0" indent="117475" algn="l" rtl="0" fontAlgn="base">
                        <a:lnSpc>
                          <a:spcPct val="95000"/>
                        </a:lnSpc>
                      </a:pPr>
                      <a:r>
                        <a:rPr lang="el-GR" sz="1200" b="0" i="0">
                          <a:effectLst/>
                          <a:latin typeface="Arial" panose="020B0604020202020204" pitchFamily="34" charset="0"/>
                        </a:rPr>
                        <a:t>&gt;5 μ</a:t>
                      </a:r>
                      <a:r>
                        <a:rPr lang="en-US" sz="1200" b="0" i="0">
                          <a:effectLst/>
                          <a:latin typeface="Arial" panose="020B0604020202020204" pitchFamily="34" charset="0"/>
                        </a:rPr>
                        <a:t>g/L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ase">
                        <a:lnSpc>
                          <a:spcPct val="95000"/>
                        </a:lnSpc>
                      </a:pPr>
                      <a:r>
                        <a:rPr lang="en-US" sz="1200" b="0" i="0">
                          <a:effectLst/>
                          <a:latin typeface="Arial" panose="020B0604020202020204" pitchFamily="34" charset="0"/>
                        </a:rPr>
                        <a:t>166 (70.3)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ase">
                        <a:lnSpc>
                          <a:spcPct val="95000"/>
                        </a:lnSpc>
                      </a:pPr>
                      <a:r>
                        <a:rPr lang="en-US" sz="1200" b="0" i="0">
                          <a:effectLst/>
                          <a:latin typeface="Arial" panose="020B0604020202020204" pitchFamily="34" charset="0"/>
                        </a:rPr>
                        <a:t>163 (67.1)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ase">
                        <a:lnSpc>
                          <a:spcPct val="95000"/>
                        </a:lnSpc>
                      </a:pPr>
                      <a:r>
                        <a:rPr lang="en-US" sz="1200" b="0" i="0">
                          <a:effectLst/>
                          <a:latin typeface="Arial" panose="020B0604020202020204" pitchFamily="34" charset="0"/>
                        </a:rPr>
                        <a:t>329 (68.7)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3076582"/>
                  </a:ext>
                </a:extLst>
              </a:tr>
              <a:tr h="195549">
                <a:tc>
                  <a:txBody>
                    <a:bodyPr/>
                    <a:lstStyle/>
                    <a:p>
                      <a:pPr algn="l" rtl="0" fontAlgn="base">
                        <a:lnSpc>
                          <a:spcPct val="95000"/>
                        </a:lnSpc>
                      </a:pPr>
                      <a:r>
                        <a:rPr lang="en-US" sz="1200" b="1" i="0">
                          <a:effectLst/>
                          <a:latin typeface="Arial" panose="020B0604020202020204" pitchFamily="34" charset="0"/>
                        </a:rPr>
                        <a:t>CRP at baseline, n (%)</a:t>
                      </a:r>
                      <a:r>
                        <a:rPr lang="en-US" sz="1200" b="0" i="0">
                          <a:effectLst/>
                          <a:latin typeface="Arial" panose="020B0604020202020204" pitchFamily="34" charset="0"/>
                        </a:rPr>
                        <a:t>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8E8E8"/>
                    </a:solidFill>
                  </a:tcPr>
                </a:tc>
                <a:tc>
                  <a:txBody>
                    <a:bodyPr/>
                    <a:lstStyle/>
                    <a:p>
                      <a:pPr algn="ctr" rtl="0" fontAlgn="base">
                        <a:lnSpc>
                          <a:spcPct val="95000"/>
                        </a:lnSpc>
                      </a:pPr>
                      <a:r>
                        <a:rPr lang="en-US" sz="1200" b="0" i="0">
                          <a:effectLst/>
                          <a:latin typeface="Arial" panose="020B0604020202020204" pitchFamily="34" charset="0"/>
                        </a:rPr>
                        <a:t> </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8E8E8"/>
                    </a:solidFill>
                  </a:tcPr>
                </a:tc>
                <a:tc>
                  <a:txBody>
                    <a:bodyPr/>
                    <a:lstStyle/>
                    <a:p>
                      <a:pPr algn="ctr" rtl="0" fontAlgn="base">
                        <a:lnSpc>
                          <a:spcPct val="95000"/>
                        </a:lnSpc>
                      </a:pPr>
                      <a:r>
                        <a:rPr lang="en-US" sz="1200" b="0" i="0">
                          <a:effectLst/>
                          <a:latin typeface="Arial" panose="020B0604020202020204" pitchFamily="34" charset="0"/>
                        </a:rPr>
                        <a:t> </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8E8E8"/>
                    </a:solidFill>
                  </a:tcPr>
                </a:tc>
                <a:tc>
                  <a:txBody>
                    <a:bodyPr/>
                    <a:lstStyle/>
                    <a:p>
                      <a:pPr algn="ctr" rtl="0" fontAlgn="base">
                        <a:lnSpc>
                          <a:spcPct val="95000"/>
                        </a:lnSpc>
                      </a:pPr>
                      <a:r>
                        <a:rPr lang="en-US" sz="1200" b="0" i="0">
                          <a:effectLst/>
                          <a:latin typeface="Arial" panose="020B0604020202020204" pitchFamily="34" charset="0"/>
                        </a:rPr>
                        <a:t> </a:t>
                      </a: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8E8E8"/>
                    </a:solidFill>
                  </a:tcPr>
                </a:tc>
                <a:extLst>
                  <a:ext uri="{0D108BD9-81ED-4DB2-BD59-A6C34878D82A}">
                    <a16:rowId xmlns:a16="http://schemas.microsoft.com/office/drawing/2014/main" val="1111517445"/>
                  </a:ext>
                </a:extLst>
              </a:tr>
              <a:tr h="195549">
                <a:tc>
                  <a:txBody>
                    <a:bodyPr/>
                    <a:lstStyle/>
                    <a:p>
                      <a:pPr marL="0" indent="117475" algn="l" rtl="0" fontAlgn="base">
                        <a:lnSpc>
                          <a:spcPct val="95000"/>
                        </a:lnSpc>
                      </a:pPr>
                      <a:r>
                        <a:rPr lang="en-US" sz="1200" b="0" i="0">
                          <a:effectLst/>
                          <a:latin typeface="Arial" panose="020B0604020202020204" pitchFamily="34" charset="0"/>
                        </a:rPr>
                        <a:t>≤10 mg/L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ctr" rtl="0" fontAlgn="base">
                        <a:lnSpc>
                          <a:spcPct val="95000"/>
                        </a:lnSpc>
                      </a:pPr>
                      <a:r>
                        <a:rPr lang="en-US" sz="1200" b="0" i="0">
                          <a:effectLst/>
                          <a:latin typeface="Arial" panose="020B0604020202020204" pitchFamily="34" charset="0"/>
                        </a:rPr>
                        <a:t>125 (53.0)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ctr" rtl="0" fontAlgn="base">
                        <a:lnSpc>
                          <a:spcPct val="95000"/>
                        </a:lnSpc>
                      </a:pPr>
                      <a:r>
                        <a:rPr lang="en-US" sz="1200" b="0" i="0">
                          <a:effectLst/>
                          <a:latin typeface="Arial" panose="020B0604020202020204" pitchFamily="34" charset="0"/>
                        </a:rPr>
                        <a:t>119 (49.0)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ctr" rtl="0" fontAlgn="base">
                        <a:lnSpc>
                          <a:spcPct val="95000"/>
                        </a:lnSpc>
                      </a:pPr>
                      <a:r>
                        <a:rPr lang="en-US" sz="1200" b="0" i="0">
                          <a:effectLst/>
                          <a:latin typeface="Arial" panose="020B0604020202020204" pitchFamily="34" charset="0"/>
                        </a:rPr>
                        <a:t>244 (50.9)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944344837"/>
                  </a:ext>
                </a:extLst>
              </a:tr>
              <a:tr h="195549">
                <a:tc>
                  <a:txBody>
                    <a:bodyPr/>
                    <a:lstStyle/>
                    <a:p>
                      <a:pPr marL="0" indent="117475" algn="l" rtl="0" fontAlgn="base">
                        <a:lnSpc>
                          <a:spcPct val="95000"/>
                        </a:lnSpc>
                      </a:pPr>
                      <a:r>
                        <a:rPr lang="en-US" sz="1200" b="0" i="0">
                          <a:effectLst/>
                          <a:latin typeface="Arial" panose="020B0604020202020204" pitchFamily="34" charset="0"/>
                        </a:rPr>
                        <a:t>&gt;10 mg/L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ase">
                        <a:lnSpc>
                          <a:spcPct val="95000"/>
                        </a:lnSpc>
                      </a:pPr>
                      <a:r>
                        <a:rPr lang="en-US" sz="1200" b="0" i="0">
                          <a:effectLst/>
                          <a:latin typeface="Arial" panose="020B0604020202020204" pitchFamily="34" charset="0"/>
                        </a:rPr>
                        <a:t>105 (44.5)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ase">
                        <a:lnSpc>
                          <a:spcPct val="95000"/>
                        </a:lnSpc>
                      </a:pPr>
                      <a:r>
                        <a:rPr lang="en-US" sz="1200" b="0" i="0">
                          <a:effectLst/>
                          <a:latin typeface="Arial" panose="020B0604020202020204" pitchFamily="34" charset="0"/>
                        </a:rPr>
                        <a:t>107 (44.0)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ase">
                        <a:lnSpc>
                          <a:spcPct val="95000"/>
                        </a:lnSpc>
                      </a:pPr>
                      <a:r>
                        <a:rPr lang="en-US" sz="1200" b="0" i="0">
                          <a:effectLst/>
                          <a:latin typeface="Arial" panose="020B0604020202020204" pitchFamily="34" charset="0"/>
                        </a:rPr>
                        <a:t>212 (44.3) </a:t>
                      </a:r>
                      <a:endParaRPr lang="en-US" sz="1200" b="0" i="0">
                        <a:effectLst/>
                      </a:endParaRPr>
                    </a:p>
                  </a:txBody>
                  <a:tcPr marL="26553" marR="26553" marT="13276" marB="13276">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5820227"/>
                  </a:ext>
                </a:extLst>
              </a:tr>
            </a:tbl>
          </a:graphicData>
        </a:graphic>
      </p:graphicFrame>
      <p:sp>
        <p:nvSpPr>
          <p:cNvPr id="12" name="TextBox 11">
            <a:extLst>
              <a:ext uri="{FF2B5EF4-FFF2-40B4-BE49-F238E27FC236}">
                <a16:creationId xmlns:a16="http://schemas.microsoft.com/office/drawing/2014/main" id="{119BD9FD-08B0-EEDB-03B7-670C5C443823}"/>
              </a:ext>
            </a:extLst>
          </p:cNvPr>
          <p:cNvSpPr txBox="1"/>
          <p:nvPr/>
        </p:nvSpPr>
        <p:spPr>
          <a:xfrm>
            <a:off x="640080" y="5698136"/>
            <a:ext cx="10911840" cy="549569"/>
          </a:xfrm>
          <a:prstGeom prst="rect">
            <a:avLst/>
          </a:prstGeom>
          <a:noFill/>
        </p:spPr>
        <p:txBody>
          <a:bodyPr wrap="square" lIns="0" tIns="0" rIns="0" bIns="0" anchor="b">
            <a:noAutofit/>
          </a:bodyPr>
          <a:lstStyle/>
          <a:p>
            <a:r>
              <a:rPr lang="en-US" sz="1000" b="1">
                <a:latin typeface="Arial" panose="020B0604020202020204" pitchFamily="34" charset="0"/>
                <a:cs typeface="Arial" panose="020B0604020202020204" pitchFamily="34" charset="0"/>
              </a:rPr>
              <a:t>Data cutoff</a:t>
            </a:r>
            <a:r>
              <a:rPr lang="en-US" sz="1000" b="1">
                <a:effectLst/>
                <a:latin typeface="Arial" panose="020B0604020202020204" pitchFamily="34" charset="0"/>
                <a:cs typeface="Arial" panose="020B0604020202020204" pitchFamily="34" charset="0"/>
              </a:rPr>
              <a:t>: December 22, 2023.</a:t>
            </a:r>
            <a:endParaRPr lang="en-US" sz="1000" baseline="30000">
              <a:latin typeface="Arial" panose="020B0604020202020204" pitchFamily="34" charset="0"/>
              <a:cs typeface="Arial" panose="020B0604020202020204" pitchFamily="34" charset="0"/>
            </a:endParaRPr>
          </a:p>
          <a:p>
            <a:r>
              <a:rPr lang="en-US" sz="1000" b="1" baseline="30000" err="1">
                <a:latin typeface="Arial" panose="020B0604020202020204" pitchFamily="34" charset="0"/>
                <a:cs typeface="Arial" panose="020B0604020202020204" pitchFamily="34" charset="0"/>
              </a:rPr>
              <a:t>a</a:t>
            </a:r>
            <a:r>
              <a:rPr lang="en-US" sz="1000" b="1" err="1">
                <a:effectLst/>
                <a:latin typeface="Arial" panose="020B0604020202020204" pitchFamily="34" charset="0"/>
                <a:cs typeface="Arial" panose="020B0604020202020204" pitchFamily="34" charset="0"/>
              </a:rPr>
              <a:t>Based</a:t>
            </a:r>
            <a:r>
              <a:rPr lang="en-US" sz="1000" b="1">
                <a:effectLst/>
                <a:latin typeface="Arial" panose="020B0604020202020204" pitchFamily="34" charset="0"/>
                <a:cs typeface="Arial" panose="020B0604020202020204" pitchFamily="34" charset="0"/>
              </a:rPr>
              <a:t> on BICR. </a:t>
            </a:r>
            <a:br>
              <a:rPr lang="en-US" sz="800">
                <a:effectLst/>
                <a:latin typeface="Arial" panose="020B0604020202020204" pitchFamily="34" charset="0"/>
                <a:cs typeface="Arial" panose="020B0604020202020204" pitchFamily="34" charset="0"/>
              </a:rPr>
            </a:br>
            <a:r>
              <a:rPr lang="en-US" sz="800">
                <a:effectLst/>
                <a:latin typeface="Arial" panose="020B0604020202020204" pitchFamily="34" charset="0"/>
                <a:cs typeface="Arial" panose="020B0604020202020204" pitchFamily="34" charset="0"/>
              </a:rPr>
              <a:t>BICR, blinded independent central review; CEA, carcinoembryonic antigen; CRP, C-reactive protein; </a:t>
            </a:r>
            <a:r>
              <a:rPr lang="en-US" sz="800">
                <a:latin typeface="Arial" panose="020B0604020202020204" pitchFamily="34" charset="0"/>
                <a:cs typeface="Arial" panose="020B0604020202020204" pitchFamily="34" charset="0"/>
              </a:rPr>
              <a:t>EC, </a:t>
            </a:r>
            <a:r>
              <a:rPr lang="en-US" sz="800" err="1">
                <a:latin typeface="Arial" panose="020B0604020202020204" pitchFamily="34" charset="0"/>
                <a:cs typeface="Arial" panose="020B0604020202020204" pitchFamily="34" charset="0"/>
              </a:rPr>
              <a:t>encorafenib</a:t>
            </a:r>
            <a:r>
              <a:rPr lang="en-US" sz="800">
                <a:latin typeface="Arial" panose="020B0604020202020204" pitchFamily="34" charset="0"/>
                <a:cs typeface="Arial" panose="020B0604020202020204" pitchFamily="34" charset="0"/>
              </a:rPr>
              <a:t> plus cetuximab; </a:t>
            </a:r>
            <a:r>
              <a:rPr lang="en-US" sz="800">
                <a:effectLst/>
                <a:latin typeface="Arial" panose="020B0604020202020204" pitchFamily="34" charset="0"/>
                <a:cs typeface="Arial" panose="020B0604020202020204" pitchFamily="34" charset="0"/>
              </a:rPr>
              <a:t>ECOG PS, </a:t>
            </a:r>
            <a:r>
              <a:rPr lang="en-GB" sz="800">
                <a:effectLst/>
                <a:latin typeface="Arial" panose="020B0604020202020204" pitchFamily="34" charset="0"/>
                <a:cs typeface="Arial" panose="020B0604020202020204" pitchFamily="34" charset="0"/>
              </a:rPr>
              <a:t>Eastern Cooperative Oncology Group performance status</a:t>
            </a:r>
            <a:r>
              <a:rPr lang="en-US" sz="800">
                <a:effectLst/>
                <a:latin typeface="Arial" panose="020B0604020202020204" pitchFamily="34" charset="0"/>
                <a:cs typeface="Arial" panose="020B0604020202020204" pitchFamily="34" charset="0"/>
              </a:rPr>
              <a:t>; </a:t>
            </a:r>
            <a:br>
              <a:rPr lang="en-US" sz="800">
                <a:effectLst/>
                <a:latin typeface="Arial" panose="020B0604020202020204" pitchFamily="34" charset="0"/>
                <a:cs typeface="Arial" panose="020B0604020202020204" pitchFamily="34" charset="0"/>
              </a:rPr>
            </a:br>
            <a:r>
              <a:rPr lang="en-US" sz="800" spc="-20">
                <a:effectLst/>
                <a:latin typeface="Arial" panose="020B0604020202020204" pitchFamily="34" charset="0"/>
                <a:cs typeface="Arial" panose="020B0604020202020204" pitchFamily="34" charset="0"/>
              </a:rPr>
              <a:t>m</a:t>
            </a:r>
            <a:r>
              <a:rPr lang="en-US" sz="800">
                <a:effectLst/>
                <a:latin typeface="Arial" panose="020B0604020202020204" pitchFamily="34" charset="0"/>
                <a:cs typeface="Arial" panose="020B0604020202020204" pitchFamily="34" charset="0"/>
              </a:rPr>
              <a:t>FOLFOX6, modified fluorouracil/leucovorin/oxaliplatin; SOC, standard of care.</a:t>
            </a:r>
            <a:endParaRPr lang="en-GB"/>
          </a:p>
        </p:txBody>
      </p:sp>
      <p:sp>
        <p:nvSpPr>
          <p:cNvPr id="8" name="Title 1">
            <a:extLst>
              <a:ext uri="{FF2B5EF4-FFF2-40B4-BE49-F238E27FC236}">
                <a16:creationId xmlns:a16="http://schemas.microsoft.com/office/drawing/2014/main" id="{2DCC4846-6311-B6D4-E1FA-193D64CEE611}"/>
              </a:ext>
            </a:extLst>
          </p:cNvPr>
          <p:cNvSpPr txBox="1">
            <a:spLocks/>
          </p:cNvSpPr>
          <p:nvPr/>
        </p:nvSpPr>
        <p:spPr>
          <a:xfrm>
            <a:off x="640080" y="365124"/>
            <a:ext cx="11551920" cy="8451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kern="1200">
                <a:solidFill>
                  <a:srgbClr val="002557"/>
                </a:solidFill>
                <a:latin typeface="Arial" panose="020B0604020202020204" pitchFamily="34" charset="0"/>
                <a:ea typeface="+mj-ea"/>
                <a:cs typeface="Arial" panose="020B0604020202020204" pitchFamily="34" charset="0"/>
              </a:defRPr>
            </a:lvl1pPr>
          </a:lstStyle>
          <a:p>
            <a:r>
              <a:rPr lang="en-US" sz="3200"/>
              <a:t>Key Demographic and Baseline Disease Characteristics</a:t>
            </a:r>
          </a:p>
        </p:txBody>
      </p:sp>
    </p:spTree>
    <p:extLst>
      <p:ext uri="{BB962C8B-B14F-4D97-AF65-F5344CB8AC3E}">
        <p14:creationId xmlns:p14="http://schemas.microsoft.com/office/powerpoint/2010/main" val="27175155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82C6BB9-84CC-3114-AD56-F053AE7F4218}"/>
              </a:ext>
            </a:extLst>
          </p:cNvPr>
          <p:cNvSpPr>
            <a:spLocks noGrp="1"/>
          </p:cNvSpPr>
          <p:nvPr>
            <p:ph type="sldNum" sz="quarter" idx="12"/>
          </p:nvPr>
        </p:nvSpPr>
        <p:spPr/>
        <p:txBody>
          <a:bodyPr/>
          <a:lstStyle/>
          <a:p>
            <a:fld id="{BE33F7A0-71F0-446B-9DE8-6D75BE64EE0F}" type="slidenum">
              <a:rPr lang="en-US" smtClean="0">
                <a:solidFill>
                  <a:srgbClr val="002557"/>
                </a:solidFill>
              </a:rPr>
              <a:pPr/>
              <a:t>9</a:t>
            </a:fld>
            <a:endParaRPr lang="en-US">
              <a:solidFill>
                <a:srgbClr val="002557"/>
              </a:solidFill>
            </a:endParaRPr>
          </a:p>
        </p:txBody>
      </p:sp>
      <p:graphicFrame>
        <p:nvGraphicFramePr>
          <p:cNvPr id="13" name="Content Placeholder 12">
            <a:extLst>
              <a:ext uri="{FF2B5EF4-FFF2-40B4-BE49-F238E27FC236}">
                <a16:creationId xmlns:a16="http://schemas.microsoft.com/office/drawing/2014/main" id="{D5E6834E-9807-C8BB-9077-028194734ED8}"/>
              </a:ext>
            </a:extLst>
          </p:cNvPr>
          <p:cNvGraphicFramePr>
            <a:graphicFrameLocks noGrp="1"/>
          </p:cNvGraphicFramePr>
          <p:nvPr>
            <p:ph sz="quarter" idx="13"/>
          </p:nvPr>
        </p:nvGraphicFramePr>
        <p:xfrm>
          <a:off x="579120" y="1575577"/>
          <a:ext cx="5010684" cy="3746587"/>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Box 13">
            <a:extLst>
              <a:ext uri="{FF2B5EF4-FFF2-40B4-BE49-F238E27FC236}">
                <a16:creationId xmlns:a16="http://schemas.microsoft.com/office/drawing/2014/main" id="{E1007854-5426-C48C-9639-443B2368FF1D}"/>
              </a:ext>
            </a:extLst>
          </p:cNvPr>
          <p:cNvSpPr txBox="1"/>
          <p:nvPr/>
        </p:nvSpPr>
        <p:spPr>
          <a:xfrm>
            <a:off x="1565368" y="2207100"/>
            <a:ext cx="1409251" cy="492443"/>
          </a:xfrm>
          <a:prstGeom prst="rect">
            <a:avLst/>
          </a:prstGeom>
          <a:noFill/>
        </p:spPr>
        <p:txBody>
          <a:bodyPr wrap="square" lIns="91440" tIns="45720" rIns="91440" bIns="45720" rtlCol="0" anchor="t">
            <a:spAutoFit/>
          </a:bodyPr>
          <a:lstStyle/>
          <a:p>
            <a:pPr algn="ctr"/>
            <a:r>
              <a:rPr lang="en-US" sz="1300" b="1"/>
              <a:t>60.9%</a:t>
            </a:r>
            <a:br>
              <a:rPr lang="en-US" sz="1300"/>
            </a:br>
            <a:r>
              <a:rPr lang="en-US" sz="1300"/>
              <a:t>(51.6%-69.5%)</a:t>
            </a:r>
            <a:endParaRPr lang="en-GB" sz="1300"/>
          </a:p>
        </p:txBody>
      </p:sp>
      <p:sp>
        <p:nvSpPr>
          <p:cNvPr id="15" name="TextBox 14">
            <a:extLst>
              <a:ext uri="{FF2B5EF4-FFF2-40B4-BE49-F238E27FC236}">
                <a16:creationId xmlns:a16="http://schemas.microsoft.com/office/drawing/2014/main" id="{5E44902F-41FE-7A68-0286-8F3534DF3ABA}"/>
              </a:ext>
            </a:extLst>
          </p:cNvPr>
          <p:cNvSpPr txBox="1"/>
          <p:nvPr/>
        </p:nvSpPr>
        <p:spPr>
          <a:xfrm>
            <a:off x="3692042" y="2818942"/>
            <a:ext cx="1356562" cy="492443"/>
          </a:xfrm>
          <a:prstGeom prst="rect">
            <a:avLst/>
          </a:prstGeom>
          <a:noFill/>
        </p:spPr>
        <p:txBody>
          <a:bodyPr wrap="square" lIns="91440" tIns="45720" rIns="91440" bIns="45720" rtlCol="0" anchor="t">
            <a:spAutoFit/>
          </a:bodyPr>
          <a:lstStyle/>
          <a:p>
            <a:pPr algn="ctr"/>
            <a:r>
              <a:rPr lang="en-US" sz="1300" b="1"/>
              <a:t>40.0%</a:t>
            </a:r>
            <a:br>
              <a:rPr lang="en-US" sz="1300"/>
            </a:br>
            <a:r>
              <a:rPr lang="en-US" sz="1300"/>
              <a:t>(31.3%-49.3%)</a:t>
            </a:r>
            <a:endParaRPr lang="en-GB" sz="1300"/>
          </a:p>
        </p:txBody>
      </p:sp>
      <p:sp>
        <p:nvSpPr>
          <p:cNvPr id="16" name="TextBox 15">
            <a:extLst>
              <a:ext uri="{FF2B5EF4-FFF2-40B4-BE49-F238E27FC236}">
                <a16:creationId xmlns:a16="http://schemas.microsoft.com/office/drawing/2014/main" id="{596E74AE-C8AB-1038-AB2E-8A7AE3E71DD3}"/>
              </a:ext>
            </a:extLst>
          </p:cNvPr>
          <p:cNvSpPr txBox="1"/>
          <p:nvPr/>
        </p:nvSpPr>
        <p:spPr>
          <a:xfrm>
            <a:off x="1377482" y="1680640"/>
            <a:ext cx="3926298" cy="523220"/>
          </a:xfrm>
          <a:prstGeom prst="rect">
            <a:avLst/>
          </a:prstGeom>
          <a:noFill/>
        </p:spPr>
        <p:txBody>
          <a:bodyPr wrap="square" rtlCol="0">
            <a:spAutoFit/>
          </a:bodyPr>
          <a:lstStyle/>
          <a:p>
            <a:pPr algn="ctr"/>
            <a:r>
              <a:rPr lang="en-US" sz="1400" b="1" i="1"/>
              <a:t>Odds ratio (95% CI): 2.443 (1.403-4.253)</a:t>
            </a:r>
          </a:p>
          <a:p>
            <a:pPr algn="ctr"/>
            <a:r>
              <a:rPr lang="en-US" sz="1400" b="1" i="1"/>
              <a:t>One-sided P-value=0.0008</a:t>
            </a:r>
            <a:endParaRPr lang="en-GB" sz="1400" b="1" i="1"/>
          </a:p>
        </p:txBody>
      </p:sp>
      <p:sp>
        <p:nvSpPr>
          <p:cNvPr id="19" name="TextBox 18">
            <a:extLst>
              <a:ext uri="{FF2B5EF4-FFF2-40B4-BE49-F238E27FC236}">
                <a16:creationId xmlns:a16="http://schemas.microsoft.com/office/drawing/2014/main" id="{BE26FD90-3501-CF05-2646-04F01C22D11C}"/>
              </a:ext>
            </a:extLst>
          </p:cNvPr>
          <p:cNvSpPr txBox="1"/>
          <p:nvPr/>
        </p:nvSpPr>
        <p:spPr>
          <a:xfrm>
            <a:off x="1565368" y="5213686"/>
            <a:ext cx="1409251" cy="292388"/>
          </a:xfrm>
          <a:prstGeom prst="rect">
            <a:avLst/>
          </a:prstGeom>
          <a:noFill/>
        </p:spPr>
        <p:txBody>
          <a:bodyPr wrap="square" rtlCol="0">
            <a:spAutoFit/>
          </a:bodyPr>
          <a:lstStyle/>
          <a:p>
            <a:pPr algn="ctr"/>
            <a:r>
              <a:rPr lang="en-US" sz="1300"/>
              <a:t>n=110</a:t>
            </a:r>
            <a:endParaRPr lang="en-GB" sz="1300"/>
          </a:p>
        </p:txBody>
      </p:sp>
      <p:sp>
        <p:nvSpPr>
          <p:cNvPr id="20" name="TextBox 19">
            <a:extLst>
              <a:ext uri="{FF2B5EF4-FFF2-40B4-BE49-F238E27FC236}">
                <a16:creationId xmlns:a16="http://schemas.microsoft.com/office/drawing/2014/main" id="{8B5ECB56-5FF8-122C-C167-E490701CCEBD}"/>
              </a:ext>
            </a:extLst>
          </p:cNvPr>
          <p:cNvSpPr txBox="1"/>
          <p:nvPr/>
        </p:nvSpPr>
        <p:spPr>
          <a:xfrm>
            <a:off x="3692041" y="5213163"/>
            <a:ext cx="1409251" cy="292388"/>
          </a:xfrm>
          <a:prstGeom prst="rect">
            <a:avLst/>
          </a:prstGeom>
          <a:noFill/>
        </p:spPr>
        <p:txBody>
          <a:bodyPr wrap="square" rtlCol="0">
            <a:spAutoFit/>
          </a:bodyPr>
          <a:lstStyle/>
          <a:p>
            <a:pPr algn="ctr"/>
            <a:r>
              <a:rPr lang="en-US" sz="1300"/>
              <a:t>n=110</a:t>
            </a:r>
            <a:endParaRPr lang="en-GB" sz="1300"/>
          </a:p>
        </p:txBody>
      </p:sp>
      <p:sp>
        <p:nvSpPr>
          <p:cNvPr id="22" name="TextBox 21">
            <a:extLst>
              <a:ext uri="{FF2B5EF4-FFF2-40B4-BE49-F238E27FC236}">
                <a16:creationId xmlns:a16="http://schemas.microsoft.com/office/drawing/2014/main" id="{D718D5AA-011D-B597-459F-D6071752F925}"/>
              </a:ext>
            </a:extLst>
          </p:cNvPr>
          <p:cNvSpPr txBox="1"/>
          <p:nvPr/>
        </p:nvSpPr>
        <p:spPr>
          <a:xfrm>
            <a:off x="640080" y="5698136"/>
            <a:ext cx="10911840" cy="549569"/>
          </a:xfrm>
          <a:prstGeom prst="rect">
            <a:avLst/>
          </a:prstGeom>
          <a:noFill/>
        </p:spPr>
        <p:txBody>
          <a:bodyPr wrap="square" lIns="0" tIns="0" rIns="0" bIns="0" anchor="b">
            <a:noAutofit/>
          </a:bodyPr>
          <a:lstStyle/>
          <a:p>
            <a:br>
              <a:rPr lang="en-US" sz="800">
                <a:effectLst/>
                <a:latin typeface="Arial" panose="020B0604020202020204" pitchFamily="34" charset="0"/>
                <a:cs typeface="Arial" panose="020B0604020202020204" pitchFamily="34" charset="0"/>
              </a:rPr>
            </a:br>
            <a:r>
              <a:rPr lang="en-US" sz="1000" b="1">
                <a:latin typeface="Arial" panose="020B0604020202020204" pitchFamily="34" charset="0"/>
                <a:cs typeface="Arial" panose="020B0604020202020204" pitchFamily="34" charset="0"/>
              </a:rPr>
              <a:t>Data cutoff</a:t>
            </a:r>
            <a:r>
              <a:rPr lang="en-US" sz="1000" b="1">
                <a:effectLst/>
                <a:latin typeface="Arial" panose="020B0604020202020204" pitchFamily="34" charset="0"/>
                <a:cs typeface="Arial" panose="020B0604020202020204" pitchFamily="34" charset="0"/>
              </a:rPr>
              <a:t>: December 22, 2023.</a:t>
            </a:r>
            <a:endParaRPr lang="en-US" sz="1000">
              <a:effectLst/>
              <a:latin typeface="Arial" panose="020B0604020202020204" pitchFamily="34" charset="0"/>
              <a:cs typeface="Arial" panose="020B0604020202020204" pitchFamily="34" charset="0"/>
            </a:endParaRPr>
          </a:p>
          <a:p>
            <a:r>
              <a:rPr lang="en-US" sz="800">
                <a:effectLst/>
                <a:latin typeface="Arial" panose="020B0604020202020204" pitchFamily="34" charset="0"/>
                <a:cs typeface="Arial" panose="020B0604020202020204" pitchFamily="34" charset="0"/>
              </a:rPr>
              <a:t>BICR, blinded independent central review; CR, complete response; DOR, duration of response; </a:t>
            </a:r>
            <a:r>
              <a:rPr lang="en-US" sz="800">
                <a:latin typeface="Arial" panose="020B0604020202020204" pitchFamily="34" charset="0"/>
                <a:cs typeface="Arial" panose="020B0604020202020204" pitchFamily="34" charset="0"/>
              </a:rPr>
              <a:t>EC, encorafenib plus cetuximab; </a:t>
            </a:r>
            <a:r>
              <a:rPr lang="en-US" sz="800" spc="-20">
                <a:effectLst/>
                <a:latin typeface="Arial" panose="020B0604020202020204" pitchFamily="34" charset="0"/>
                <a:cs typeface="Arial" panose="020B0604020202020204" pitchFamily="34" charset="0"/>
              </a:rPr>
              <a:t>m</a:t>
            </a:r>
            <a:r>
              <a:rPr lang="en-US" sz="800">
                <a:effectLst/>
                <a:latin typeface="Arial" panose="020B0604020202020204" pitchFamily="34" charset="0"/>
                <a:cs typeface="Arial" panose="020B0604020202020204" pitchFamily="34" charset="0"/>
              </a:rPr>
              <a:t>FOLFOX6, modified fluorouracil/leucovorin/oxaliplatin; NE, not estimable; PD, progressive disease; PR, partial response; SD, stable disease; SOC, standard of care; TTR, time to response.</a:t>
            </a:r>
            <a:endParaRPr lang="en-GB"/>
          </a:p>
        </p:txBody>
      </p:sp>
      <p:grpSp>
        <p:nvGrpSpPr>
          <p:cNvPr id="4" name="Group 3">
            <a:extLst>
              <a:ext uri="{FF2B5EF4-FFF2-40B4-BE49-F238E27FC236}">
                <a16:creationId xmlns:a16="http://schemas.microsoft.com/office/drawing/2014/main" id="{8F1449D8-C58D-67B7-3862-0A434F6E7660}"/>
              </a:ext>
            </a:extLst>
          </p:cNvPr>
          <p:cNvGrpSpPr/>
          <p:nvPr/>
        </p:nvGrpSpPr>
        <p:grpSpPr>
          <a:xfrm>
            <a:off x="1755682" y="5452273"/>
            <a:ext cx="1174708" cy="299142"/>
            <a:chOff x="1682639" y="5395754"/>
            <a:chExt cx="1174708" cy="299142"/>
          </a:xfrm>
        </p:grpSpPr>
        <p:sp>
          <p:nvSpPr>
            <p:cNvPr id="24" name="Rectangle 23">
              <a:extLst>
                <a:ext uri="{FF2B5EF4-FFF2-40B4-BE49-F238E27FC236}">
                  <a16:creationId xmlns:a16="http://schemas.microsoft.com/office/drawing/2014/main" id="{5CF23877-EDCB-4DFB-7E9A-B8B2744A44BD}"/>
                </a:ext>
              </a:extLst>
            </p:cNvPr>
            <p:cNvSpPr/>
            <p:nvPr/>
          </p:nvSpPr>
          <p:spPr>
            <a:xfrm>
              <a:off x="1682639" y="5461480"/>
              <a:ext cx="180000" cy="180000"/>
            </a:xfrm>
            <a:prstGeom prst="rect">
              <a:avLst/>
            </a:prstGeom>
            <a:solidFill>
              <a:srgbClr val="2F559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E42C35AB-0ADF-D33E-CDD7-BB053816590B}"/>
                </a:ext>
              </a:extLst>
            </p:cNvPr>
            <p:cNvSpPr/>
            <p:nvPr/>
          </p:nvSpPr>
          <p:spPr>
            <a:xfrm>
              <a:off x="2232533" y="5458094"/>
              <a:ext cx="180000" cy="180000"/>
            </a:xfrm>
            <a:prstGeom prst="rect">
              <a:avLst/>
            </a:prstGeom>
            <a:solidFill>
              <a:srgbClr val="B4C7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TextBox 27">
              <a:extLst>
                <a:ext uri="{FF2B5EF4-FFF2-40B4-BE49-F238E27FC236}">
                  <a16:creationId xmlns:a16="http://schemas.microsoft.com/office/drawing/2014/main" id="{3AEFDAFC-5A96-AF16-D2F4-A2DF1687A664}"/>
                </a:ext>
              </a:extLst>
            </p:cNvPr>
            <p:cNvSpPr txBox="1"/>
            <p:nvPr/>
          </p:nvSpPr>
          <p:spPr>
            <a:xfrm>
              <a:off x="1802046" y="5402508"/>
              <a:ext cx="579120" cy="292388"/>
            </a:xfrm>
            <a:prstGeom prst="rect">
              <a:avLst/>
            </a:prstGeom>
            <a:noFill/>
          </p:spPr>
          <p:txBody>
            <a:bodyPr wrap="square" rtlCol="0">
              <a:spAutoFit/>
            </a:bodyPr>
            <a:lstStyle/>
            <a:p>
              <a:r>
                <a:rPr lang="en-US" sz="1300"/>
                <a:t>CR</a:t>
              </a:r>
              <a:endParaRPr lang="en-GB" sz="1300"/>
            </a:p>
          </p:txBody>
        </p:sp>
        <p:sp>
          <p:nvSpPr>
            <p:cNvPr id="29" name="TextBox 28">
              <a:extLst>
                <a:ext uri="{FF2B5EF4-FFF2-40B4-BE49-F238E27FC236}">
                  <a16:creationId xmlns:a16="http://schemas.microsoft.com/office/drawing/2014/main" id="{69ED936B-496A-36D0-9E4A-47E0D31EA325}"/>
                </a:ext>
              </a:extLst>
            </p:cNvPr>
            <p:cNvSpPr txBox="1"/>
            <p:nvPr/>
          </p:nvSpPr>
          <p:spPr>
            <a:xfrm>
              <a:off x="2357494" y="5395754"/>
              <a:ext cx="499853" cy="292388"/>
            </a:xfrm>
            <a:prstGeom prst="rect">
              <a:avLst/>
            </a:prstGeom>
            <a:noFill/>
          </p:spPr>
          <p:txBody>
            <a:bodyPr wrap="square" rtlCol="0">
              <a:spAutoFit/>
            </a:bodyPr>
            <a:lstStyle/>
            <a:p>
              <a:r>
                <a:rPr lang="en-US" sz="1300"/>
                <a:t>PR</a:t>
              </a:r>
              <a:endParaRPr lang="en-GB" sz="1300"/>
            </a:p>
          </p:txBody>
        </p:sp>
      </p:grpSp>
      <p:graphicFrame>
        <p:nvGraphicFramePr>
          <p:cNvPr id="2" name="Table 1">
            <a:extLst>
              <a:ext uri="{FF2B5EF4-FFF2-40B4-BE49-F238E27FC236}">
                <a16:creationId xmlns:a16="http://schemas.microsoft.com/office/drawing/2014/main" id="{B06926D2-96E1-47AB-D33F-9825E936830C}"/>
              </a:ext>
            </a:extLst>
          </p:cNvPr>
          <p:cNvGraphicFramePr>
            <a:graphicFrameLocks noGrp="1"/>
          </p:cNvGraphicFramePr>
          <p:nvPr>
            <p:extLst>
              <p:ext uri="{D42A27DB-BD31-4B8C-83A1-F6EECF244321}">
                <p14:modId xmlns:p14="http://schemas.microsoft.com/office/powerpoint/2010/main" val="2077791158"/>
              </p:ext>
            </p:extLst>
          </p:nvPr>
        </p:nvGraphicFramePr>
        <p:xfrm>
          <a:off x="5946511" y="1671588"/>
          <a:ext cx="5729979" cy="3279593"/>
        </p:xfrm>
        <a:graphic>
          <a:graphicData uri="http://schemas.openxmlformats.org/drawingml/2006/table">
            <a:tbl>
              <a:tblPr/>
              <a:tblGrid>
                <a:gridCol w="3108960">
                  <a:extLst>
                    <a:ext uri="{9D8B030D-6E8A-4147-A177-3AD203B41FA5}">
                      <a16:colId xmlns:a16="http://schemas.microsoft.com/office/drawing/2014/main" val="3265284377"/>
                    </a:ext>
                  </a:extLst>
                </a:gridCol>
                <a:gridCol w="1347971">
                  <a:extLst>
                    <a:ext uri="{9D8B030D-6E8A-4147-A177-3AD203B41FA5}">
                      <a16:colId xmlns:a16="http://schemas.microsoft.com/office/drawing/2014/main" val="1091296164"/>
                    </a:ext>
                  </a:extLst>
                </a:gridCol>
                <a:gridCol w="1273048">
                  <a:extLst>
                    <a:ext uri="{9D8B030D-6E8A-4147-A177-3AD203B41FA5}">
                      <a16:colId xmlns:a16="http://schemas.microsoft.com/office/drawing/2014/main" val="2575075247"/>
                    </a:ext>
                  </a:extLst>
                </a:gridCol>
              </a:tblGrid>
              <a:tr h="362109">
                <a:tc>
                  <a:txBody>
                    <a:bodyPr/>
                    <a:lstStyle/>
                    <a:p>
                      <a:pPr algn="l" rtl="0" fontAlgn="base"/>
                      <a:endParaRPr lang="en-US" sz="1200" b="1" i="0">
                        <a:solidFill>
                          <a:schemeClr val="bg1"/>
                        </a:solidFill>
                        <a:effectLst/>
                        <a:latin typeface="Arial" panose="020B0604020202020204" pitchFamily="34" charset="0"/>
                      </a:endParaRPr>
                    </a:p>
                  </a:txBody>
                  <a:tcPr marL="45720"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03864"/>
                    </a:solidFill>
                  </a:tcPr>
                </a:tc>
                <a:tc>
                  <a:txBody>
                    <a:bodyPr/>
                    <a:lstStyle/>
                    <a:p>
                      <a:pPr algn="ctr" rtl="0" fontAlgn="base"/>
                      <a:r>
                        <a:rPr lang="en-US" sz="1200" b="1" i="0">
                          <a:solidFill>
                            <a:schemeClr val="bg1"/>
                          </a:solidFill>
                          <a:effectLst/>
                          <a:latin typeface="Arial" panose="020B0604020202020204" pitchFamily="34" charset="0"/>
                        </a:rPr>
                        <a:t>EC + mFOLFOX6</a:t>
                      </a:r>
                      <a:r>
                        <a:rPr lang="en-US" sz="1200" b="0" i="0">
                          <a:solidFill>
                            <a:schemeClr val="bg1"/>
                          </a:solidFill>
                          <a:effectLst/>
                          <a:latin typeface="WordVisiCarriageReturn_MSFontService"/>
                        </a:rPr>
                        <a:t> </a:t>
                      </a:r>
                      <a:br>
                        <a:rPr lang="en-US" sz="1200" b="0" i="0">
                          <a:solidFill>
                            <a:schemeClr val="bg1"/>
                          </a:solidFill>
                          <a:effectLst/>
                          <a:latin typeface="WordVisiCarriageReturn_MSFontService"/>
                        </a:rPr>
                      </a:br>
                      <a:r>
                        <a:rPr lang="en-US" sz="1200" b="1" i="0">
                          <a:solidFill>
                            <a:schemeClr val="bg1"/>
                          </a:solidFill>
                          <a:effectLst/>
                          <a:latin typeface="Arial" panose="020B0604020202020204" pitchFamily="34" charset="0"/>
                        </a:rPr>
                        <a:t>n=110</a:t>
                      </a:r>
                      <a:endParaRPr lang="en-US" sz="1200" b="0" i="0">
                        <a:solidFill>
                          <a:schemeClr val="bg1"/>
                        </a:solidFill>
                        <a:effectLst/>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03864"/>
                    </a:solidFill>
                  </a:tcPr>
                </a:tc>
                <a:tc>
                  <a:txBody>
                    <a:bodyPr/>
                    <a:lstStyle/>
                    <a:p>
                      <a:pPr algn="ctr" rtl="0" fontAlgn="base"/>
                      <a:r>
                        <a:rPr lang="en-US" sz="1200" b="1" i="0">
                          <a:solidFill>
                            <a:schemeClr val="bg1"/>
                          </a:solidFill>
                          <a:effectLst/>
                          <a:latin typeface="Arial" panose="020B0604020202020204" pitchFamily="34" charset="0"/>
                        </a:rPr>
                        <a:t>SOC</a:t>
                      </a:r>
                      <a:endParaRPr lang="en-US" sz="1200" b="0" i="0">
                        <a:solidFill>
                          <a:schemeClr val="bg1"/>
                        </a:solidFill>
                        <a:effectLst/>
                        <a:latin typeface="WordVisiCarriageReturn_MSFontService"/>
                      </a:endParaRPr>
                    </a:p>
                    <a:p>
                      <a:pPr algn="ctr" rtl="0" fontAlgn="base"/>
                      <a:r>
                        <a:rPr lang="en-US" sz="1200" b="1" i="0">
                          <a:solidFill>
                            <a:schemeClr val="bg1"/>
                          </a:solidFill>
                          <a:effectLst/>
                          <a:latin typeface="Arial" panose="020B0604020202020204" pitchFamily="34" charset="0"/>
                        </a:rPr>
                        <a:t>n=110</a:t>
                      </a:r>
                      <a:endParaRPr lang="en-US" sz="1200" b="0" i="0">
                        <a:solidFill>
                          <a:schemeClr val="bg1"/>
                        </a:solidFill>
                        <a:effectLst/>
                      </a:endParaRPr>
                    </a:p>
                  </a:txBody>
                  <a:tcPr marL="26553" marR="26553"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03864"/>
                    </a:solidFill>
                  </a:tcPr>
                </a:tc>
                <a:extLst>
                  <a:ext uri="{0D108BD9-81ED-4DB2-BD59-A6C34878D82A}">
                    <a16:rowId xmlns:a16="http://schemas.microsoft.com/office/drawing/2014/main" val="3237105610"/>
                  </a:ext>
                </a:extLst>
              </a:tr>
              <a:tr h="243284">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GB" sz="1200" b="1"/>
                        <a:t>Confirmed best overall response, n (%)</a:t>
                      </a:r>
                    </a:p>
                  </a:txBody>
                  <a:tcPr marL="45720" marR="25200"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8E8E8"/>
                    </a:solidFill>
                  </a:tcPr>
                </a:tc>
                <a:tc>
                  <a:txBody>
                    <a:bodyPr/>
                    <a:lstStyle/>
                    <a:p>
                      <a:pPr algn="ctr">
                        <a:lnSpc>
                          <a:spcPct val="107000"/>
                        </a:lnSpc>
                        <a:spcBef>
                          <a:spcPts val="600"/>
                        </a:spcBef>
                        <a:spcAft>
                          <a:spcPts val="1400"/>
                        </a:spcAft>
                      </a:pPr>
                      <a:endParaRPr lang="en-GB" sz="1200" b="0" i="0" kern="1200">
                        <a:solidFill>
                          <a:schemeClr val="tx1"/>
                        </a:solidFill>
                        <a:effectLst/>
                        <a:latin typeface="Arial" panose="020B0604020202020204" pitchFamily="34" charset="0"/>
                        <a:ea typeface="+mn-ea"/>
                        <a:cs typeface="+mn-cs"/>
                      </a:endParaRPr>
                    </a:p>
                  </a:txBody>
                  <a:tcPr marL="68580" marR="6858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8E8E8"/>
                    </a:solidFill>
                  </a:tcPr>
                </a:tc>
                <a:tc>
                  <a:txBody>
                    <a:bodyPr/>
                    <a:lstStyle/>
                    <a:p>
                      <a:pPr algn="ctr">
                        <a:lnSpc>
                          <a:spcPct val="107000"/>
                        </a:lnSpc>
                        <a:spcBef>
                          <a:spcPts val="600"/>
                        </a:spcBef>
                        <a:spcAft>
                          <a:spcPts val="1400"/>
                        </a:spcAft>
                      </a:pPr>
                      <a:endParaRPr lang="en-GB" sz="1200" b="0" i="0" kern="1200">
                        <a:solidFill>
                          <a:schemeClr val="tx1"/>
                        </a:solidFill>
                        <a:effectLst/>
                        <a:latin typeface="Arial" panose="020B0604020202020204" pitchFamily="34" charset="0"/>
                        <a:ea typeface="+mn-ea"/>
                        <a:cs typeface="+mn-cs"/>
                      </a:endParaRPr>
                    </a:p>
                  </a:txBody>
                  <a:tcPr marL="68580" marR="6858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8E8E8"/>
                    </a:solidFill>
                  </a:tcPr>
                </a:tc>
                <a:extLst>
                  <a:ext uri="{0D108BD9-81ED-4DB2-BD59-A6C34878D82A}">
                    <a16:rowId xmlns:a16="http://schemas.microsoft.com/office/drawing/2014/main" val="2751023123"/>
                  </a:ext>
                </a:extLst>
              </a:tr>
              <a:tr h="243284">
                <a:tc>
                  <a:txBody>
                    <a:bodyPr/>
                    <a:lstStyle/>
                    <a:p>
                      <a:pPr marL="0" marR="0" lvl="0" indent="118800" algn="l" defTabSz="914400" rtl="0" eaLnBrk="1" fontAlgn="base" latinLnBrk="0" hangingPunct="1">
                        <a:lnSpc>
                          <a:spcPct val="100000"/>
                        </a:lnSpc>
                        <a:spcBef>
                          <a:spcPts val="0"/>
                        </a:spcBef>
                        <a:spcAft>
                          <a:spcPts val="0"/>
                        </a:spcAft>
                        <a:buClrTx/>
                        <a:buSzTx/>
                        <a:buFontTx/>
                        <a:buNone/>
                        <a:tabLst/>
                        <a:defRPr/>
                      </a:pPr>
                      <a:r>
                        <a:rPr lang="en-US" sz="1200" b="0"/>
                        <a:t>CR</a:t>
                      </a:r>
                      <a:endParaRPr lang="en-GB" sz="1200" b="0"/>
                    </a:p>
                  </a:txBody>
                  <a:tcPr marL="45720" marR="25200"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lnSpc>
                          <a:spcPct val="107000"/>
                        </a:lnSpc>
                        <a:spcBef>
                          <a:spcPts val="600"/>
                        </a:spcBef>
                        <a:spcAft>
                          <a:spcPts val="1400"/>
                        </a:spcAft>
                      </a:pPr>
                      <a:r>
                        <a:rPr lang="en-US" sz="1200" b="0" i="0" kern="1200">
                          <a:solidFill>
                            <a:schemeClr val="tx1"/>
                          </a:solidFill>
                          <a:effectLst/>
                          <a:latin typeface="Arial" panose="020B0604020202020204" pitchFamily="34" charset="0"/>
                          <a:ea typeface="+mn-ea"/>
                          <a:cs typeface="+mn-cs"/>
                        </a:rPr>
                        <a:t>3 (2.7)</a:t>
                      </a:r>
                      <a:endParaRPr lang="en-GB" sz="1200" b="0" i="0" kern="1200">
                        <a:solidFill>
                          <a:schemeClr val="tx1"/>
                        </a:solidFill>
                        <a:effectLst/>
                        <a:latin typeface="Arial" panose="020B0604020202020204" pitchFamily="34" charset="0"/>
                        <a:ea typeface="+mn-ea"/>
                        <a:cs typeface="+mn-cs"/>
                      </a:endParaRPr>
                    </a:p>
                  </a:txBody>
                  <a:tcPr marL="68580" marR="6858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lnSpc>
                          <a:spcPct val="107000"/>
                        </a:lnSpc>
                        <a:spcBef>
                          <a:spcPts val="600"/>
                        </a:spcBef>
                        <a:spcAft>
                          <a:spcPts val="1400"/>
                        </a:spcAft>
                      </a:pPr>
                      <a:r>
                        <a:rPr lang="en-US" sz="1200" b="0" i="0" kern="1200">
                          <a:solidFill>
                            <a:schemeClr val="tx1"/>
                          </a:solidFill>
                          <a:effectLst/>
                          <a:latin typeface="Arial" panose="020B0604020202020204" pitchFamily="34" charset="0"/>
                          <a:ea typeface="+mn-ea"/>
                          <a:cs typeface="+mn-cs"/>
                        </a:rPr>
                        <a:t>2 (1.8)</a:t>
                      </a:r>
                      <a:endParaRPr lang="en-GB" sz="1200" b="0" i="0" kern="1200">
                        <a:solidFill>
                          <a:schemeClr val="tx1"/>
                        </a:solidFill>
                        <a:effectLst/>
                        <a:latin typeface="Arial" panose="020B0604020202020204" pitchFamily="34" charset="0"/>
                        <a:ea typeface="+mn-ea"/>
                        <a:cs typeface="+mn-cs"/>
                      </a:endParaRPr>
                    </a:p>
                  </a:txBody>
                  <a:tcPr marL="68580" marR="6858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2788376457"/>
                  </a:ext>
                </a:extLst>
              </a:tr>
              <a:tr h="243284">
                <a:tc>
                  <a:txBody>
                    <a:bodyPr/>
                    <a:lstStyle/>
                    <a:p>
                      <a:pPr marL="0" marR="0" lvl="0" indent="118800" algn="l" defTabSz="914400" rtl="0" eaLnBrk="1" fontAlgn="auto" latinLnBrk="0" hangingPunct="1">
                        <a:lnSpc>
                          <a:spcPct val="107000"/>
                        </a:lnSpc>
                        <a:spcBef>
                          <a:spcPts val="600"/>
                        </a:spcBef>
                        <a:spcAft>
                          <a:spcPts val="1400"/>
                        </a:spcAft>
                        <a:buClrTx/>
                        <a:buSzTx/>
                        <a:buFontTx/>
                        <a:buNone/>
                        <a:tabLst/>
                        <a:defRPr/>
                      </a:pPr>
                      <a:r>
                        <a:rPr lang="en-US" sz="1200" b="0"/>
                        <a:t>PR</a:t>
                      </a:r>
                      <a:endParaRPr lang="en-GB" sz="1200" b="0"/>
                    </a:p>
                  </a:txBody>
                  <a:tcPr marL="45720" marR="2520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lnSpc>
                          <a:spcPct val="107000"/>
                        </a:lnSpc>
                        <a:spcBef>
                          <a:spcPts val="600"/>
                        </a:spcBef>
                        <a:spcAft>
                          <a:spcPts val="1400"/>
                        </a:spcAft>
                      </a:pPr>
                      <a:r>
                        <a:rPr lang="en-US" sz="1200" b="0" i="0" kern="1200">
                          <a:solidFill>
                            <a:schemeClr val="tx1"/>
                          </a:solidFill>
                          <a:effectLst/>
                          <a:latin typeface="Arial" panose="020B0604020202020204" pitchFamily="34" charset="0"/>
                          <a:ea typeface="+mn-ea"/>
                          <a:cs typeface="+mn-cs"/>
                        </a:rPr>
                        <a:t>64 (58.2)</a:t>
                      </a:r>
                      <a:endParaRPr lang="en-GB" sz="1200" b="0" i="0" kern="1200">
                        <a:solidFill>
                          <a:schemeClr val="tx1"/>
                        </a:solidFill>
                        <a:effectLst/>
                        <a:latin typeface="Arial" panose="020B0604020202020204" pitchFamily="34" charset="0"/>
                        <a:ea typeface="+mn-ea"/>
                        <a:cs typeface="+mn-cs"/>
                      </a:endParaRPr>
                    </a:p>
                  </a:txBody>
                  <a:tcPr marL="68580" marR="6858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lnSpc>
                          <a:spcPct val="107000"/>
                        </a:lnSpc>
                        <a:spcBef>
                          <a:spcPts val="600"/>
                        </a:spcBef>
                        <a:spcAft>
                          <a:spcPts val="1400"/>
                        </a:spcAft>
                      </a:pPr>
                      <a:r>
                        <a:rPr lang="en-US" sz="1200" b="0" i="0" kern="1200">
                          <a:solidFill>
                            <a:schemeClr val="tx1"/>
                          </a:solidFill>
                          <a:effectLst/>
                          <a:latin typeface="Arial" panose="020B0604020202020204" pitchFamily="34" charset="0"/>
                          <a:ea typeface="+mn-ea"/>
                          <a:cs typeface="+mn-cs"/>
                        </a:rPr>
                        <a:t>42 (38.2)</a:t>
                      </a:r>
                      <a:endParaRPr lang="en-GB" sz="1200" b="0" i="0" kern="1200">
                        <a:solidFill>
                          <a:schemeClr val="tx1"/>
                        </a:solidFill>
                        <a:effectLst/>
                        <a:latin typeface="Arial" panose="020B0604020202020204" pitchFamily="34" charset="0"/>
                        <a:ea typeface="+mn-ea"/>
                        <a:cs typeface="+mn-cs"/>
                      </a:endParaRPr>
                    </a:p>
                  </a:txBody>
                  <a:tcPr marL="68580" marR="6858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609596553"/>
                  </a:ext>
                </a:extLst>
              </a:tr>
              <a:tr h="243284">
                <a:tc>
                  <a:txBody>
                    <a:bodyPr/>
                    <a:lstStyle/>
                    <a:p>
                      <a:pPr indent="118800">
                        <a:lnSpc>
                          <a:spcPct val="107000"/>
                        </a:lnSpc>
                        <a:spcBef>
                          <a:spcPts val="600"/>
                        </a:spcBef>
                        <a:spcAft>
                          <a:spcPts val="1400"/>
                        </a:spcAft>
                      </a:pPr>
                      <a:r>
                        <a:rPr lang="en-US" sz="1200" b="0" i="0" kern="1200">
                          <a:solidFill>
                            <a:schemeClr val="tx1"/>
                          </a:solidFill>
                          <a:effectLst/>
                          <a:latin typeface="Arial" panose="020B0604020202020204" pitchFamily="34" charset="0"/>
                          <a:ea typeface="+mn-ea"/>
                          <a:cs typeface="+mn-cs"/>
                        </a:rPr>
                        <a:t>SD</a:t>
                      </a:r>
                      <a:endParaRPr lang="en-GB" sz="1200" b="0" i="0" kern="1200">
                        <a:solidFill>
                          <a:schemeClr val="tx1"/>
                        </a:solidFill>
                        <a:effectLst/>
                        <a:latin typeface="Arial" panose="020B0604020202020204" pitchFamily="34" charset="0"/>
                        <a:ea typeface="+mn-ea"/>
                        <a:cs typeface="+mn-cs"/>
                      </a:endParaRPr>
                    </a:p>
                  </a:txBody>
                  <a:tcPr marL="45720" marR="2520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lnSpc>
                          <a:spcPct val="107000"/>
                        </a:lnSpc>
                        <a:spcBef>
                          <a:spcPts val="600"/>
                        </a:spcBef>
                        <a:spcAft>
                          <a:spcPts val="1400"/>
                        </a:spcAft>
                      </a:pPr>
                      <a:r>
                        <a:rPr lang="en-US" sz="1200" b="0" i="0" kern="1200">
                          <a:solidFill>
                            <a:schemeClr val="tx1"/>
                          </a:solidFill>
                          <a:effectLst/>
                          <a:latin typeface="Arial" panose="020B0604020202020204" pitchFamily="34" charset="0"/>
                          <a:ea typeface="+mn-ea"/>
                          <a:cs typeface="+mn-cs"/>
                        </a:rPr>
                        <a:t>31 (28.2)</a:t>
                      </a:r>
                      <a:endParaRPr lang="en-GB" sz="1200" b="0" i="0" kern="1200">
                        <a:solidFill>
                          <a:schemeClr val="tx1"/>
                        </a:solidFill>
                        <a:effectLst/>
                        <a:latin typeface="Arial" panose="020B0604020202020204" pitchFamily="34" charset="0"/>
                        <a:ea typeface="+mn-ea"/>
                        <a:cs typeface="+mn-cs"/>
                      </a:endParaRPr>
                    </a:p>
                  </a:txBody>
                  <a:tcPr marL="68580" marR="6858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lnSpc>
                          <a:spcPct val="107000"/>
                        </a:lnSpc>
                        <a:spcBef>
                          <a:spcPts val="600"/>
                        </a:spcBef>
                        <a:spcAft>
                          <a:spcPts val="1400"/>
                        </a:spcAft>
                      </a:pPr>
                      <a:r>
                        <a:rPr lang="en-US" sz="1200" b="0" i="0" kern="1200">
                          <a:solidFill>
                            <a:schemeClr val="tx1"/>
                          </a:solidFill>
                          <a:effectLst/>
                          <a:latin typeface="Arial" panose="020B0604020202020204" pitchFamily="34" charset="0"/>
                          <a:ea typeface="+mn-ea"/>
                          <a:cs typeface="+mn-cs"/>
                        </a:rPr>
                        <a:t>34 (30.9)</a:t>
                      </a:r>
                      <a:endParaRPr lang="en-GB" sz="1200" b="0" i="0" kern="1200">
                        <a:solidFill>
                          <a:schemeClr val="tx1"/>
                        </a:solidFill>
                        <a:effectLst/>
                        <a:latin typeface="Arial" panose="020B0604020202020204" pitchFamily="34" charset="0"/>
                        <a:ea typeface="+mn-ea"/>
                        <a:cs typeface="+mn-cs"/>
                      </a:endParaRPr>
                    </a:p>
                  </a:txBody>
                  <a:tcPr marL="68580" marR="6858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120907911"/>
                  </a:ext>
                </a:extLst>
              </a:tr>
              <a:tr h="243284">
                <a:tc>
                  <a:txBody>
                    <a:bodyPr/>
                    <a:lstStyle/>
                    <a:p>
                      <a:pPr indent="118800">
                        <a:lnSpc>
                          <a:spcPct val="107000"/>
                        </a:lnSpc>
                        <a:spcBef>
                          <a:spcPts val="600"/>
                        </a:spcBef>
                        <a:spcAft>
                          <a:spcPts val="1400"/>
                        </a:spcAft>
                      </a:pPr>
                      <a:r>
                        <a:rPr lang="en-US" sz="1200" b="0" i="0" kern="1200">
                          <a:solidFill>
                            <a:schemeClr val="tx1"/>
                          </a:solidFill>
                          <a:effectLst/>
                          <a:latin typeface="Arial" panose="020B0604020202020204" pitchFamily="34" charset="0"/>
                          <a:ea typeface="+mn-ea"/>
                          <a:cs typeface="+mn-cs"/>
                        </a:rPr>
                        <a:t>Non-CR/non-PD</a:t>
                      </a:r>
                      <a:endParaRPr lang="en-GB" sz="1200" b="0" i="0" kern="1200">
                        <a:solidFill>
                          <a:schemeClr val="tx1"/>
                        </a:solidFill>
                        <a:effectLst/>
                        <a:latin typeface="Arial" panose="020B0604020202020204" pitchFamily="34" charset="0"/>
                        <a:ea typeface="+mn-ea"/>
                        <a:cs typeface="+mn-cs"/>
                      </a:endParaRPr>
                    </a:p>
                  </a:txBody>
                  <a:tcPr marL="45720" marR="2520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lnSpc>
                          <a:spcPct val="107000"/>
                        </a:lnSpc>
                        <a:spcBef>
                          <a:spcPts val="600"/>
                        </a:spcBef>
                        <a:spcAft>
                          <a:spcPts val="1400"/>
                        </a:spcAft>
                      </a:pPr>
                      <a:r>
                        <a:rPr lang="en-US" sz="1200" b="0" i="0" kern="1200">
                          <a:solidFill>
                            <a:schemeClr val="tx1"/>
                          </a:solidFill>
                          <a:effectLst/>
                          <a:latin typeface="Arial" panose="020B0604020202020204" pitchFamily="34" charset="0"/>
                          <a:ea typeface="+mn-ea"/>
                          <a:cs typeface="+mn-cs"/>
                        </a:rPr>
                        <a:t>3 (2.7)</a:t>
                      </a:r>
                      <a:endParaRPr lang="en-GB" sz="1200" b="0" i="0" kern="1200">
                        <a:solidFill>
                          <a:schemeClr val="tx1"/>
                        </a:solidFill>
                        <a:effectLst/>
                        <a:latin typeface="Arial" panose="020B0604020202020204" pitchFamily="34" charset="0"/>
                        <a:ea typeface="+mn-ea"/>
                        <a:cs typeface="+mn-cs"/>
                      </a:endParaRPr>
                    </a:p>
                  </a:txBody>
                  <a:tcPr marL="68580" marR="6858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lnSpc>
                          <a:spcPct val="107000"/>
                        </a:lnSpc>
                        <a:spcBef>
                          <a:spcPts val="600"/>
                        </a:spcBef>
                        <a:spcAft>
                          <a:spcPts val="1400"/>
                        </a:spcAft>
                      </a:pPr>
                      <a:r>
                        <a:rPr lang="en-US" sz="1200" b="0" i="0" kern="1200">
                          <a:solidFill>
                            <a:schemeClr val="tx1"/>
                          </a:solidFill>
                          <a:effectLst/>
                          <a:latin typeface="Arial" panose="020B0604020202020204" pitchFamily="34" charset="0"/>
                          <a:ea typeface="+mn-ea"/>
                          <a:cs typeface="+mn-cs"/>
                        </a:rPr>
                        <a:t>4 (3.6)</a:t>
                      </a:r>
                      <a:endParaRPr lang="en-GB" sz="1200" b="0" i="0" kern="1200">
                        <a:solidFill>
                          <a:schemeClr val="tx1"/>
                        </a:solidFill>
                        <a:effectLst/>
                        <a:latin typeface="Arial" panose="020B0604020202020204" pitchFamily="34" charset="0"/>
                        <a:ea typeface="+mn-ea"/>
                        <a:cs typeface="+mn-cs"/>
                      </a:endParaRPr>
                    </a:p>
                  </a:txBody>
                  <a:tcPr marL="68580" marR="6858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850454799"/>
                  </a:ext>
                </a:extLst>
              </a:tr>
              <a:tr h="243284">
                <a:tc>
                  <a:txBody>
                    <a:bodyPr/>
                    <a:lstStyle/>
                    <a:p>
                      <a:pPr indent="118800">
                        <a:lnSpc>
                          <a:spcPct val="107000"/>
                        </a:lnSpc>
                        <a:spcBef>
                          <a:spcPts val="600"/>
                        </a:spcBef>
                        <a:spcAft>
                          <a:spcPts val="1400"/>
                        </a:spcAft>
                      </a:pPr>
                      <a:r>
                        <a:rPr lang="en-US" sz="1200" b="0" i="0" kern="1200">
                          <a:solidFill>
                            <a:schemeClr val="tx1"/>
                          </a:solidFill>
                          <a:effectLst/>
                          <a:latin typeface="Arial" panose="020B0604020202020204" pitchFamily="34" charset="0"/>
                          <a:ea typeface="+mn-ea"/>
                          <a:cs typeface="+mn-cs"/>
                        </a:rPr>
                        <a:t>PD</a:t>
                      </a:r>
                      <a:endParaRPr lang="en-GB" sz="1200" b="0" i="0" kern="1200">
                        <a:solidFill>
                          <a:schemeClr val="tx1"/>
                        </a:solidFill>
                        <a:effectLst/>
                        <a:latin typeface="Arial" panose="020B0604020202020204" pitchFamily="34" charset="0"/>
                        <a:ea typeface="+mn-ea"/>
                        <a:cs typeface="+mn-cs"/>
                      </a:endParaRPr>
                    </a:p>
                  </a:txBody>
                  <a:tcPr marL="45720" marR="2520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lnSpc>
                          <a:spcPct val="107000"/>
                        </a:lnSpc>
                        <a:spcBef>
                          <a:spcPts val="600"/>
                        </a:spcBef>
                        <a:spcAft>
                          <a:spcPts val="1400"/>
                        </a:spcAft>
                      </a:pPr>
                      <a:r>
                        <a:rPr lang="en-US" sz="1200" b="0" i="0" kern="1200">
                          <a:solidFill>
                            <a:schemeClr val="tx1"/>
                          </a:solidFill>
                          <a:effectLst/>
                          <a:latin typeface="Arial" panose="020B0604020202020204" pitchFamily="34" charset="0"/>
                          <a:ea typeface="+mn-ea"/>
                          <a:cs typeface="+mn-cs"/>
                        </a:rPr>
                        <a:t>3 (2.7)</a:t>
                      </a:r>
                      <a:endParaRPr lang="en-GB" sz="1200" b="0" i="0" kern="1200">
                        <a:solidFill>
                          <a:schemeClr val="tx1"/>
                        </a:solidFill>
                        <a:effectLst/>
                        <a:latin typeface="Arial" panose="020B0604020202020204" pitchFamily="34" charset="0"/>
                        <a:ea typeface="+mn-ea"/>
                        <a:cs typeface="+mn-cs"/>
                      </a:endParaRPr>
                    </a:p>
                  </a:txBody>
                  <a:tcPr marL="68580" marR="6858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lnSpc>
                          <a:spcPct val="107000"/>
                        </a:lnSpc>
                        <a:spcBef>
                          <a:spcPts val="600"/>
                        </a:spcBef>
                        <a:spcAft>
                          <a:spcPts val="1400"/>
                        </a:spcAft>
                      </a:pPr>
                      <a:r>
                        <a:rPr lang="en-US" sz="1200" b="0" i="0" kern="1200">
                          <a:solidFill>
                            <a:schemeClr val="tx1"/>
                          </a:solidFill>
                          <a:effectLst/>
                          <a:latin typeface="Arial" panose="020B0604020202020204" pitchFamily="34" charset="0"/>
                          <a:ea typeface="+mn-ea"/>
                          <a:cs typeface="+mn-cs"/>
                        </a:rPr>
                        <a:t>9 (8.2)</a:t>
                      </a:r>
                      <a:endParaRPr lang="en-GB" sz="1200" b="0" i="0" kern="1200">
                        <a:solidFill>
                          <a:schemeClr val="tx1"/>
                        </a:solidFill>
                        <a:effectLst/>
                        <a:latin typeface="Arial" panose="020B0604020202020204" pitchFamily="34" charset="0"/>
                        <a:ea typeface="+mn-ea"/>
                        <a:cs typeface="+mn-cs"/>
                      </a:endParaRPr>
                    </a:p>
                  </a:txBody>
                  <a:tcPr marL="68580" marR="6858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4131592529"/>
                  </a:ext>
                </a:extLst>
              </a:tr>
              <a:tr h="243284">
                <a:tc>
                  <a:txBody>
                    <a:bodyPr/>
                    <a:lstStyle/>
                    <a:p>
                      <a:pPr indent="118800">
                        <a:lnSpc>
                          <a:spcPct val="107000"/>
                        </a:lnSpc>
                        <a:spcBef>
                          <a:spcPts val="600"/>
                        </a:spcBef>
                        <a:spcAft>
                          <a:spcPts val="1400"/>
                        </a:spcAft>
                      </a:pPr>
                      <a:r>
                        <a:rPr lang="en-US" sz="1200" b="0" i="0" kern="1200">
                          <a:solidFill>
                            <a:schemeClr val="tx1"/>
                          </a:solidFill>
                          <a:effectLst/>
                          <a:latin typeface="Arial" panose="020B0604020202020204" pitchFamily="34" charset="0"/>
                          <a:ea typeface="+mn-ea"/>
                          <a:cs typeface="+mn-cs"/>
                        </a:rPr>
                        <a:t>NE</a:t>
                      </a:r>
                      <a:endParaRPr lang="en-GB" sz="1200" b="0" i="0" kern="1200">
                        <a:solidFill>
                          <a:schemeClr val="tx1"/>
                        </a:solidFill>
                        <a:effectLst/>
                        <a:latin typeface="Arial" panose="020B0604020202020204" pitchFamily="34" charset="0"/>
                        <a:ea typeface="+mn-ea"/>
                        <a:cs typeface="+mn-cs"/>
                      </a:endParaRPr>
                    </a:p>
                  </a:txBody>
                  <a:tcPr marL="45720" marR="2520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Bef>
                          <a:spcPts val="600"/>
                        </a:spcBef>
                        <a:spcAft>
                          <a:spcPts val="1400"/>
                        </a:spcAft>
                      </a:pPr>
                      <a:r>
                        <a:rPr lang="en-US" sz="1200" b="0" i="0" kern="1200">
                          <a:solidFill>
                            <a:schemeClr val="tx1"/>
                          </a:solidFill>
                          <a:effectLst/>
                          <a:latin typeface="Arial" panose="020B0604020202020204" pitchFamily="34" charset="0"/>
                          <a:ea typeface="+mn-ea"/>
                          <a:cs typeface="+mn-cs"/>
                        </a:rPr>
                        <a:t>6 (5.5)</a:t>
                      </a:r>
                      <a:endParaRPr lang="en-GB" sz="1200" b="0" i="0" kern="1200">
                        <a:solidFill>
                          <a:schemeClr val="tx1"/>
                        </a:solidFill>
                        <a:effectLst/>
                        <a:latin typeface="Arial" panose="020B0604020202020204" pitchFamily="34" charset="0"/>
                        <a:ea typeface="+mn-ea"/>
                        <a:cs typeface="+mn-cs"/>
                      </a:endParaRPr>
                    </a:p>
                  </a:txBody>
                  <a:tcPr marL="68580" marR="6858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Bef>
                          <a:spcPts val="600"/>
                        </a:spcBef>
                        <a:spcAft>
                          <a:spcPts val="1400"/>
                        </a:spcAft>
                      </a:pPr>
                      <a:r>
                        <a:rPr lang="en-US" sz="1200" b="0" i="0" kern="1200">
                          <a:solidFill>
                            <a:schemeClr val="tx1"/>
                          </a:solidFill>
                          <a:effectLst/>
                          <a:latin typeface="Arial" panose="020B0604020202020204" pitchFamily="34" charset="0"/>
                          <a:ea typeface="+mn-ea"/>
                          <a:cs typeface="+mn-cs"/>
                        </a:rPr>
                        <a:t>19 (17.3)</a:t>
                      </a:r>
                      <a:endParaRPr lang="en-GB" sz="1200" b="0" i="0" kern="1200">
                        <a:solidFill>
                          <a:schemeClr val="tx1"/>
                        </a:solidFill>
                        <a:effectLst/>
                        <a:latin typeface="Arial" panose="020B0604020202020204" pitchFamily="34" charset="0"/>
                        <a:ea typeface="+mn-ea"/>
                        <a:cs typeface="+mn-cs"/>
                      </a:endParaRPr>
                    </a:p>
                  </a:txBody>
                  <a:tcPr marL="68580" marR="6858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82214627"/>
                  </a:ext>
                </a:extLst>
              </a:tr>
              <a:tr h="209687">
                <a:tc>
                  <a:txBody>
                    <a:bodyPr/>
                    <a:lstStyle/>
                    <a:p>
                      <a:pPr>
                        <a:lnSpc>
                          <a:spcPct val="107000"/>
                        </a:lnSpc>
                        <a:spcBef>
                          <a:spcPts val="600"/>
                        </a:spcBef>
                        <a:spcAft>
                          <a:spcPts val="1400"/>
                        </a:spcAft>
                      </a:pPr>
                      <a:endParaRPr lang="en-GB" sz="1200" b="0" i="0" kern="1200">
                        <a:solidFill>
                          <a:schemeClr val="tx1"/>
                        </a:solidFill>
                        <a:effectLst/>
                        <a:latin typeface="Arial" panose="020B0604020202020204" pitchFamily="34" charset="0"/>
                        <a:ea typeface="+mn-ea"/>
                        <a:cs typeface="+mn-cs"/>
                      </a:endParaRPr>
                    </a:p>
                  </a:txBody>
                  <a:tcPr marL="45720" marR="2520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203864"/>
                    </a:solidFill>
                  </a:tcPr>
                </a:tc>
                <a:tc>
                  <a:txBody>
                    <a:bodyPr/>
                    <a:lstStyle/>
                    <a:p>
                      <a:pPr algn="ctr">
                        <a:lnSpc>
                          <a:spcPct val="107000"/>
                        </a:lnSpc>
                        <a:spcBef>
                          <a:spcPts val="600"/>
                        </a:spcBef>
                        <a:spcAft>
                          <a:spcPts val="1400"/>
                        </a:spcAft>
                      </a:pPr>
                      <a:r>
                        <a:rPr lang="en-GB" sz="1200" b="1" i="0" kern="1200">
                          <a:solidFill>
                            <a:schemeClr val="bg1"/>
                          </a:solidFill>
                          <a:effectLst/>
                          <a:latin typeface="Arial" panose="020B0604020202020204" pitchFamily="34" charset="0"/>
                          <a:ea typeface="+mn-ea"/>
                          <a:cs typeface="+mn-cs"/>
                        </a:rPr>
                        <a:t>n=67 </a:t>
                      </a:r>
                    </a:p>
                  </a:txBody>
                  <a:tcPr marL="68580" marR="6858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203864"/>
                    </a:solidFill>
                  </a:tcPr>
                </a:tc>
                <a:tc>
                  <a:txBody>
                    <a:bodyPr/>
                    <a:lstStyle/>
                    <a:p>
                      <a:pPr algn="ctr">
                        <a:lnSpc>
                          <a:spcPct val="107000"/>
                        </a:lnSpc>
                        <a:spcBef>
                          <a:spcPts val="600"/>
                        </a:spcBef>
                        <a:spcAft>
                          <a:spcPts val="1400"/>
                        </a:spcAft>
                      </a:pPr>
                      <a:r>
                        <a:rPr lang="en-GB" sz="1200" b="1" i="0" kern="1200">
                          <a:solidFill>
                            <a:schemeClr val="bg1"/>
                          </a:solidFill>
                          <a:effectLst/>
                          <a:latin typeface="Arial" panose="020B0604020202020204" pitchFamily="34" charset="0"/>
                          <a:ea typeface="+mn-ea"/>
                          <a:cs typeface="+mn-cs"/>
                        </a:rPr>
                        <a:t>n=44</a:t>
                      </a:r>
                    </a:p>
                  </a:txBody>
                  <a:tcPr marL="68580" marR="6858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203864"/>
                    </a:solidFill>
                  </a:tcPr>
                </a:tc>
                <a:extLst>
                  <a:ext uri="{0D108BD9-81ED-4DB2-BD59-A6C34878D82A}">
                    <a16:rowId xmlns:a16="http://schemas.microsoft.com/office/drawing/2014/main" val="2265159390"/>
                  </a:ext>
                </a:extLst>
              </a:tr>
              <a:tr h="244754">
                <a:tc>
                  <a:txBody>
                    <a:bodyPr/>
                    <a:lstStyle/>
                    <a:p>
                      <a:pPr algn="l" rtl="0" fontAlgn="base"/>
                      <a:r>
                        <a:rPr lang="en-US" sz="1200" b="1" i="0">
                          <a:effectLst/>
                          <a:latin typeface="Arial" panose="020B0604020202020204" pitchFamily="34" charset="0"/>
                        </a:rPr>
                        <a:t>TTR, median (range), weeks</a:t>
                      </a:r>
                      <a:endParaRPr lang="en-US" sz="1200" b="0" i="0">
                        <a:effectLst/>
                      </a:endParaRPr>
                    </a:p>
                  </a:txBody>
                  <a:tcPr marL="45720" marR="25200" marT="13276" marB="1327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8E8"/>
                    </a:solidFill>
                  </a:tcPr>
                </a:tc>
                <a:tc>
                  <a:txBody>
                    <a:bodyPr/>
                    <a:lstStyle/>
                    <a:p>
                      <a:pPr algn="ctr">
                        <a:lnSpc>
                          <a:spcPct val="107000"/>
                        </a:lnSpc>
                        <a:spcBef>
                          <a:spcPts val="600"/>
                        </a:spcBef>
                        <a:spcAft>
                          <a:spcPts val="1400"/>
                        </a:spcAft>
                      </a:pPr>
                      <a:r>
                        <a:rPr lang="en-US" sz="1200" b="0" i="0" kern="1200">
                          <a:solidFill>
                            <a:schemeClr val="tx1"/>
                          </a:solidFill>
                          <a:effectLst/>
                          <a:latin typeface="Arial" panose="020B0604020202020204" pitchFamily="34" charset="0"/>
                          <a:ea typeface="+mn-ea"/>
                          <a:cs typeface="+mn-cs"/>
                        </a:rPr>
                        <a:t>7.1 (5.7-53.7)</a:t>
                      </a:r>
                      <a:endParaRPr lang="en-GB" sz="1200" b="0" i="0" kern="1200">
                        <a:solidFill>
                          <a:schemeClr val="tx1"/>
                        </a:solidFill>
                        <a:effectLst/>
                        <a:latin typeface="Arial" panose="020B0604020202020204" pitchFamily="34" charset="0"/>
                        <a:ea typeface="+mn-ea"/>
                        <a:cs typeface="+mn-cs"/>
                      </a:endParaRPr>
                    </a:p>
                  </a:txBody>
                  <a:tcPr marL="25200" marR="2520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8E8"/>
                    </a:solidFill>
                  </a:tcPr>
                </a:tc>
                <a:tc>
                  <a:txBody>
                    <a:bodyPr/>
                    <a:lstStyle/>
                    <a:p>
                      <a:pPr algn="ctr">
                        <a:lnSpc>
                          <a:spcPct val="107000"/>
                        </a:lnSpc>
                        <a:spcBef>
                          <a:spcPts val="600"/>
                        </a:spcBef>
                        <a:spcAft>
                          <a:spcPts val="1400"/>
                        </a:spcAft>
                      </a:pPr>
                      <a:r>
                        <a:rPr lang="en-US" sz="1200" b="0" i="0" kern="1200">
                          <a:solidFill>
                            <a:schemeClr val="tx1"/>
                          </a:solidFill>
                          <a:effectLst/>
                          <a:latin typeface="Arial" panose="020B0604020202020204" pitchFamily="34" charset="0"/>
                          <a:ea typeface="+mn-ea"/>
                          <a:cs typeface="+mn-cs"/>
                        </a:rPr>
                        <a:t>7.3 (5.4-48.0)</a:t>
                      </a:r>
                      <a:endParaRPr lang="en-GB" sz="1200" b="0" i="0" kern="1200">
                        <a:solidFill>
                          <a:schemeClr val="tx1"/>
                        </a:solidFill>
                        <a:effectLst/>
                        <a:latin typeface="Arial" panose="020B0604020202020204" pitchFamily="34" charset="0"/>
                        <a:ea typeface="+mn-ea"/>
                        <a:cs typeface="+mn-cs"/>
                      </a:endParaRPr>
                    </a:p>
                  </a:txBody>
                  <a:tcPr marL="25200" marR="2520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8E8"/>
                    </a:solidFill>
                  </a:tcPr>
                </a:tc>
                <a:extLst>
                  <a:ext uri="{0D108BD9-81ED-4DB2-BD59-A6C34878D82A}">
                    <a16:rowId xmlns:a16="http://schemas.microsoft.com/office/drawing/2014/main" val="2005368154"/>
                  </a:ext>
                </a:extLst>
              </a:tr>
              <a:tr h="243284">
                <a:tc>
                  <a:txBody>
                    <a:bodyPr/>
                    <a:lstStyle/>
                    <a:p>
                      <a:pPr>
                        <a:lnSpc>
                          <a:spcPct val="107000"/>
                        </a:lnSpc>
                        <a:spcBef>
                          <a:spcPts val="600"/>
                        </a:spcBef>
                        <a:spcAft>
                          <a:spcPts val="1400"/>
                        </a:spcAft>
                      </a:pPr>
                      <a:r>
                        <a:rPr lang="en-US" sz="1200" b="1" i="0" kern="1200">
                          <a:solidFill>
                            <a:schemeClr val="tx1"/>
                          </a:solidFill>
                          <a:effectLst/>
                          <a:latin typeface="Arial" panose="020B0604020202020204" pitchFamily="34" charset="0"/>
                          <a:ea typeface="+mn-ea"/>
                          <a:cs typeface="+mn-cs"/>
                        </a:rPr>
                        <a:t>Estimated DOR, median (range), months</a:t>
                      </a:r>
                      <a:endParaRPr lang="en-GB" sz="1200" b="1" i="0" kern="1200">
                        <a:solidFill>
                          <a:schemeClr val="tx1"/>
                        </a:solidFill>
                        <a:effectLst/>
                        <a:latin typeface="Arial" panose="020B0604020202020204" pitchFamily="34" charset="0"/>
                        <a:ea typeface="+mn-ea"/>
                        <a:cs typeface="+mn-cs"/>
                      </a:endParaRPr>
                    </a:p>
                  </a:txBody>
                  <a:tcPr marL="45720" marR="2520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C00000"/>
                      </a:solidFill>
                      <a:prstDash val="solid"/>
                      <a:round/>
                      <a:headEnd type="none" w="med" len="med"/>
                      <a:tailEnd type="none" w="med" len="med"/>
                    </a:lnB>
                    <a:solidFill>
                      <a:srgbClr val="E8E8E8"/>
                    </a:solidFill>
                  </a:tcPr>
                </a:tc>
                <a:tc>
                  <a:txBody>
                    <a:bodyPr/>
                    <a:lstStyle/>
                    <a:p>
                      <a:pPr algn="ctr">
                        <a:lnSpc>
                          <a:spcPct val="107000"/>
                        </a:lnSpc>
                        <a:spcBef>
                          <a:spcPts val="600"/>
                        </a:spcBef>
                        <a:spcAft>
                          <a:spcPts val="1400"/>
                        </a:spcAft>
                      </a:pPr>
                      <a:r>
                        <a:rPr lang="en-US" sz="1200" b="0" i="0" kern="1200">
                          <a:solidFill>
                            <a:schemeClr val="tx1"/>
                          </a:solidFill>
                          <a:effectLst/>
                          <a:latin typeface="Arial" panose="020B0604020202020204" pitchFamily="34" charset="0"/>
                          <a:ea typeface="+mn-ea"/>
                          <a:cs typeface="+mn-cs"/>
                        </a:rPr>
                        <a:t>13.9 (8.5-NE)</a:t>
                      </a:r>
                      <a:endParaRPr lang="en-GB" sz="1200" b="0" i="0" kern="1200">
                        <a:solidFill>
                          <a:schemeClr val="tx1"/>
                        </a:solidFill>
                        <a:effectLst/>
                        <a:latin typeface="Arial" panose="020B0604020202020204" pitchFamily="34" charset="0"/>
                        <a:ea typeface="+mn-ea"/>
                        <a:cs typeface="+mn-cs"/>
                      </a:endParaRPr>
                    </a:p>
                  </a:txBody>
                  <a:tcPr marL="25200" marR="2520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C00000"/>
                      </a:solidFill>
                      <a:prstDash val="solid"/>
                      <a:round/>
                      <a:headEnd type="none" w="med" len="med"/>
                      <a:tailEnd type="none" w="med" len="med"/>
                    </a:lnB>
                    <a:solidFill>
                      <a:srgbClr val="E8E8E8"/>
                    </a:solidFill>
                  </a:tcPr>
                </a:tc>
                <a:tc>
                  <a:txBody>
                    <a:bodyPr/>
                    <a:lstStyle/>
                    <a:p>
                      <a:pPr algn="ctr">
                        <a:lnSpc>
                          <a:spcPct val="107000"/>
                        </a:lnSpc>
                        <a:spcBef>
                          <a:spcPts val="600"/>
                        </a:spcBef>
                        <a:spcAft>
                          <a:spcPts val="1400"/>
                        </a:spcAft>
                      </a:pPr>
                      <a:r>
                        <a:rPr lang="en-US" sz="1200" b="0" i="0" kern="1200">
                          <a:solidFill>
                            <a:schemeClr val="tx1"/>
                          </a:solidFill>
                          <a:effectLst/>
                          <a:latin typeface="Arial" panose="020B0604020202020204" pitchFamily="34" charset="0"/>
                          <a:ea typeface="+mn-ea"/>
                          <a:cs typeface="+mn-cs"/>
                        </a:rPr>
                        <a:t>11.1 (6.7-12.7)</a:t>
                      </a:r>
                      <a:endParaRPr lang="en-GB" sz="1200" b="0" i="0" kern="1200">
                        <a:solidFill>
                          <a:schemeClr val="tx1"/>
                        </a:solidFill>
                        <a:effectLst/>
                        <a:latin typeface="Arial" panose="020B0604020202020204" pitchFamily="34" charset="0"/>
                        <a:ea typeface="+mn-ea"/>
                        <a:cs typeface="+mn-cs"/>
                      </a:endParaRPr>
                    </a:p>
                  </a:txBody>
                  <a:tcPr marL="25200" marR="2520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C00000"/>
                      </a:solidFill>
                      <a:prstDash val="solid"/>
                      <a:round/>
                      <a:headEnd type="none" w="med" len="med"/>
                      <a:tailEnd type="none" w="med" len="med"/>
                    </a:lnB>
                    <a:solidFill>
                      <a:srgbClr val="E8E8E8"/>
                    </a:solidFill>
                  </a:tcPr>
                </a:tc>
                <a:extLst>
                  <a:ext uri="{0D108BD9-81ED-4DB2-BD59-A6C34878D82A}">
                    <a16:rowId xmlns:a16="http://schemas.microsoft.com/office/drawing/2014/main" val="2969145920"/>
                  </a:ext>
                </a:extLst>
              </a:tr>
              <a:tr h="243284">
                <a:tc>
                  <a:txBody>
                    <a:bodyPr/>
                    <a:lstStyle/>
                    <a:p>
                      <a:pPr indent="0">
                        <a:lnSpc>
                          <a:spcPct val="107000"/>
                        </a:lnSpc>
                        <a:spcBef>
                          <a:spcPts val="600"/>
                        </a:spcBef>
                        <a:spcAft>
                          <a:spcPts val="1400"/>
                        </a:spcAft>
                      </a:pPr>
                      <a:r>
                        <a:rPr lang="en-US" sz="1200" b="1" i="0" kern="1200">
                          <a:solidFill>
                            <a:schemeClr val="tx1"/>
                          </a:solidFill>
                          <a:effectLst/>
                          <a:latin typeface="Arial" panose="020B0604020202020204" pitchFamily="34" charset="0"/>
                          <a:ea typeface="+mn-ea"/>
                          <a:cs typeface="+mn-cs"/>
                        </a:rPr>
                        <a:t>Patients with a DOR of ≥6 months, n (%)</a:t>
                      </a:r>
                      <a:endParaRPr lang="en-GB" sz="1200" b="1" i="0" kern="1200">
                        <a:solidFill>
                          <a:schemeClr val="tx1"/>
                        </a:solidFill>
                        <a:effectLst/>
                        <a:latin typeface="Arial" panose="020B0604020202020204" pitchFamily="34" charset="0"/>
                        <a:ea typeface="+mn-ea"/>
                        <a:cs typeface="+mn-cs"/>
                      </a:endParaRPr>
                    </a:p>
                  </a:txBody>
                  <a:tcPr marL="45720" marR="25200" marT="0" marB="0" anchor="ctr">
                    <a:lnL w="28575" cap="flat" cmpd="sng" algn="ctr">
                      <a:solidFill>
                        <a:srgbClr val="C00000"/>
                      </a:solidFill>
                      <a:prstDash val="solid"/>
                      <a:round/>
                      <a:headEnd type="none" w="med" len="med"/>
                      <a:tailEnd type="none" w="med" len="med"/>
                    </a:lnL>
                    <a:lnR w="9525" cap="flat" cmpd="sng" algn="ctr">
                      <a:solidFill>
                        <a:schemeClr val="bg1"/>
                      </a:solidFill>
                      <a:prstDash val="solid"/>
                      <a:round/>
                      <a:headEnd type="none" w="med" len="med"/>
                      <a:tailEnd type="none" w="med" len="med"/>
                    </a:lnR>
                    <a:lnT w="28575" cap="flat" cmpd="sng" algn="ctr">
                      <a:solidFill>
                        <a:srgbClr val="C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8E8"/>
                    </a:solidFill>
                  </a:tcPr>
                </a:tc>
                <a:tc>
                  <a:txBody>
                    <a:bodyPr/>
                    <a:lstStyle/>
                    <a:p>
                      <a:pPr algn="ctr">
                        <a:lnSpc>
                          <a:spcPct val="107000"/>
                        </a:lnSpc>
                        <a:spcBef>
                          <a:spcPts val="600"/>
                        </a:spcBef>
                        <a:spcAft>
                          <a:spcPts val="1400"/>
                        </a:spcAft>
                      </a:pPr>
                      <a:r>
                        <a:rPr lang="en-US" sz="1200" b="0" i="0" kern="1200">
                          <a:solidFill>
                            <a:schemeClr val="tx1"/>
                          </a:solidFill>
                          <a:effectLst/>
                          <a:latin typeface="Arial" panose="020B0604020202020204" pitchFamily="34" charset="0"/>
                          <a:ea typeface="+mn-ea"/>
                          <a:cs typeface="+mn-cs"/>
                        </a:rPr>
                        <a:t>46 (68.7)</a:t>
                      </a:r>
                      <a:endParaRPr lang="en-GB" sz="1200" b="0" i="0" kern="1200">
                        <a:solidFill>
                          <a:schemeClr val="tx1"/>
                        </a:solidFill>
                        <a:effectLst/>
                        <a:latin typeface="Arial" panose="020B0604020202020204" pitchFamily="34" charset="0"/>
                        <a:ea typeface="+mn-ea"/>
                        <a:cs typeface="+mn-cs"/>
                      </a:endParaRPr>
                    </a:p>
                  </a:txBody>
                  <a:tcPr marL="25200" marR="2520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28575" cap="flat" cmpd="sng" algn="ctr">
                      <a:solidFill>
                        <a:srgbClr val="C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8E8"/>
                    </a:solidFill>
                  </a:tcPr>
                </a:tc>
                <a:tc>
                  <a:txBody>
                    <a:bodyPr/>
                    <a:lstStyle/>
                    <a:p>
                      <a:pPr algn="ctr">
                        <a:lnSpc>
                          <a:spcPct val="107000"/>
                        </a:lnSpc>
                        <a:spcBef>
                          <a:spcPts val="600"/>
                        </a:spcBef>
                        <a:spcAft>
                          <a:spcPts val="1400"/>
                        </a:spcAft>
                      </a:pPr>
                      <a:r>
                        <a:rPr lang="en-US" sz="1200" b="0" i="0" kern="1200">
                          <a:solidFill>
                            <a:schemeClr val="tx1"/>
                          </a:solidFill>
                          <a:effectLst/>
                          <a:latin typeface="Arial" panose="020B0604020202020204" pitchFamily="34" charset="0"/>
                          <a:ea typeface="+mn-ea"/>
                          <a:cs typeface="+mn-cs"/>
                        </a:rPr>
                        <a:t>15 (34.1)</a:t>
                      </a:r>
                      <a:endParaRPr lang="en-GB" sz="1200" b="0" i="0" kern="1200">
                        <a:solidFill>
                          <a:schemeClr val="tx1"/>
                        </a:solidFill>
                        <a:effectLst/>
                        <a:latin typeface="Arial" panose="020B0604020202020204" pitchFamily="34" charset="0"/>
                        <a:ea typeface="+mn-ea"/>
                        <a:cs typeface="+mn-cs"/>
                      </a:endParaRPr>
                    </a:p>
                  </a:txBody>
                  <a:tcPr marL="25200" marR="25200" marT="0" marB="0" anchor="ctr">
                    <a:lnL w="9525" cap="flat" cmpd="sng" algn="ctr">
                      <a:solidFill>
                        <a:schemeClr val="bg1"/>
                      </a:solidFill>
                      <a:prstDash val="solid"/>
                      <a:round/>
                      <a:headEnd type="none" w="med" len="med"/>
                      <a:tailEnd type="none" w="med" len="med"/>
                    </a:lnL>
                    <a:lnR w="28575" cap="flat" cmpd="sng" algn="ctr">
                      <a:solidFill>
                        <a:srgbClr val="C00000"/>
                      </a:solidFill>
                      <a:prstDash val="solid"/>
                      <a:round/>
                      <a:headEnd type="none" w="med" len="med"/>
                      <a:tailEnd type="none" w="med" len="med"/>
                    </a:lnR>
                    <a:lnT w="28575" cap="flat" cmpd="sng" algn="ctr">
                      <a:solidFill>
                        <a:srgbClr val="C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8E8"/>
                    </a:solidFill>
                  </a:tcPr>
                </a:tc>
                <a:extLst>
                  <a:ext uri="{0D108BD9-81ED-4DB2-BD59-A6C34878D82A}">
                    <a16:rowId xmlns:a16="http://schemas.microsoft.com/office/drawing/2014/main" val="3531219441"/>
                  </a:ext>
                </a:extLst>
              </a:tr>
              <a:tr h="243284">
                <a:tc>
                  <a:txBody>
                    <a:bodyPr/>
                    <a:lstStyle/>
                    <a:p>
                      <a:pPr indent="0">
                        <a:lnSpc>
                          <a:spcPct val="107000"/>
                        </a:lnSpc>
                        <a:spcBef>
                          <a:spcPts val="600"/>
                        </a:spcBef>
                        <a:spcAft>
                          <a:spcPts val="1400"/>
                        </a:spcAft>
                      </a:pPr>
                      <a:r>
                        <a:rPr lang="en-US" sz="1200" b="1" i="0" kern="1200">
                          <a:solidFill>
                            <a:schemeClr val="tx1"/>
                          </a:solidFill>
                          <a:effectLst/>
                          <a:latin typeface="Arial" panose="020B0604020202020204" pitchFamily="34" charset="0"/>
                          <a:ea typeface="+mn-ea"/>
                          <a:cs typeface="+mn-cs"/>
                        </a:rPr>
                        <a:t>Patients with a DOR of ≥12 months, n (%)</a:t>
                      </a:r>
                      <a:endParaRPr lang="en-GB" sz="1200" b="1" i="0" kern="1200">
                        <a:solidFill>
                          <a:schemeClr val="tx1"/>
                        </a:solidFill>
                        <a:effectLst/>
                        <a:latin typeface="Arial" panose="020B0604020202020204" pitchFamily="34" charset="0"/>
                        <a:ea typeface="+mn-ea"/>
                        <a:cs typeface="+mn-cs"/>
                      </a:endParaRPr>
                    </a:p>
                  </a:txBody>
                  <a:tcPr marL="45720" marR="25200" marT="0" marB="0" anchor="ctr">
                    <a:lnL w="28575" cap="flat" cmpd="sng" algn="ctr">
                      <a:solidFill>
                        <a:srgbClr val="C00000"/>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C00000"/>
                      </a:solidFill>
                      <a:prstDash val="solid"/>
                      <a:round/>
                      <a:headEnd type="none" w="med" len="med"/>
                      <a:tailEnd type="none" w="med" len="med"/>
                    </a:lnB>
                    <a:solidFill>
                      <a:srgbClr val="E8E8E8"/>
                    </a:solidFill>
                  </a:tcPr>
                </a:tc>
                <a:tc>
                  <a:txBody>
                    <a:bodyPr/>
                    <a:lstStyle/>
                    <a:p>
                      <a:pPr algn="ctr">
                        <a:lnSpc>
                          <a:spcPct val="107000"/>
                        </a:lnSpc>
                        <a:spcBef>
                          <a:spcPts val="600"/>
                        </a:spcBef>
                        <a:spcAft>
                          <a:spcPts val="1400"/>
                        </a:spcAft>
                      </a:pPr>
                      <a:r>
                        <a:rPr lang="en-US" sz="1200" b="0" i="0" kern="1200">
                          <a:solidFill>
                            <a:schemeClr val="tx1"/>
                          </a:solidFill>
                          <a:effectLst/>
                          <a:latin typeface="Arial" panose="020B0604020202020204" pitchFamily="34" charset="0"/>
                          <a:ea typeface="+mn-ea"/>
                          <a:cs typeface="+mn-cs"/>
                        </a:rPr>
                        <a:t>15 (22.4)</a:t>
                      </a:r>
                      <a:endParaRPr lang="en-GB" sz="1200" b="0" i="0" kern="1200">
                        <a:solidFill>
                          <a:schemeClr val="tx1"/>
                        </a:solidFill>
                        <a:effectLst/>
                        <a:latin typeface="Arial" panose="020B0604020202020204" pitchFamily="34" charset="0"/>
                        <a:ea typeface="+mn-ea"/>
                        <a:cs typeface="+mn-cs"/>
                      </a:endParaRPr>
                    </a:p>
                  </a:txBody>
                  <a:tcPr marL="25200" marR="2520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C00000"/>
                      </a:solidFill>
                      <a:prstDash val="solid"/>
                      <a:round/>
                      <a:headEnd type="none" w="med" len="med"/>
                      <a:tailEnd type="none" w="med" len="med"/>
                    </a:lnB>
                    <a:solidFill>
                      <a:srgbClr val="E8E8E8"/>
                    </a:solidFill>
                  </a:tcPr>
                </a:tc>
                <a:tc>
                  <a:txBody>
                    <a:bodyPr/>
                    <a:lstStyle/>
                    <a:p>
                      <a:pPr algn="ctr">
                        <a:lnSpc>
                          <a:spcPct val="107000"/>
                        </a:lnSpc>
                        <a:spcBef>
                          <a:spcPts val="600"/>
                        </a:spcBef>
                        <a:spcAft>
                          <a:spcPts val="1400"/>
                        </a:spcAft>
                      </a:pPr>
                      <a:r>
                        <a:rPr lang="en-US" sz="1200" b="0" i="0" kern="1200">
                          <a:solidFill>
                            <a:schemeClr val="tx1"/>
                          </a:solidFill>
                          <a:effectLst/>
                          <a:latin typeface="Arial" panose="020B0604020202020204" pitchFamily="34" charset="0"/>
                          <a:ea typeface="+mn-ea"/>
                          <a:cs typeface="+mn-cs"/>
                        </a:rPr>
                        <a:t>5 (11.4)</a:t>
                      </a:r>
                      <a:endParaRPr lang="en-GB" sz="1200" b="0" i="0" kern="1200">
                        <a:solidFill>
                          <a:schemeClr val="tx1"/>
                        </a:solidFill>
                        <a:effectLst/>
                        <a:latin typeface="Arial" panose="020B0604020202020204" pitchFamily="34" charset="0"/>
                        <a:ea typeface="+mn-ea"/>
                        <a:cs typeface="+mn-cs"/>
                      </a:endParaRPr>
                    </a:p>
                  </a:txBody>
                  <a:tcPr marL="25200" marR="25200" marT="0" marB="0" anchor="ctr">
                    <a:lnL w="9525" cap="flat" cmpd="sng" algn="ctr">
                      <a:solidFill>
                        <a:schemeClr val="bg1"/>
                      </a:solidFill>
                      <a:prstDash val="solid"/>
                      <a:round/>
                      <a:headEnd type="none" w="med" len="med"/>
                      <a:tailEnd type="none" w="med" len="med"/>
                    </a:lnL>
                    <a:lnR w="28575" cap="flat" cmpd="sng" algn="ctr">
                      <a:solidFill>
                        <a:srgbClr val="C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C00000"/>
                      </a:solidFill>
                      <a:prstDash val="solid"/>
                      <a:round/>
                      <a:headEnd type="none" w="med" len="med"/>
                      <a:tailEnd type="none" w="med" len="med"/>
                    </a:lnB>
                    <a:solidFill>
                      <a:srgbClr val="E8E8E8"/>
                    </a:solidFill>
                  </a:tcPr>
                </a:tc>
                <a:extLst>
                  <a:ext uri="{0D108BD9-81ED-4DB2-BD59-A6C34878D82A}">
                    <a16:rowId xmlns:a16="http://schemas.microsoft.com/office/drawing/2014/main" val="3174165426"/>
                  </a:ext>
                </a:extLst>
              </a:tr>
            </a:tbl>
          </a:graphicData>
        </a:graphic>
      </p:graphicFrame>
      <p:sp>
        <p:nvSpPr>
          <p:cNvPr id="6" name="TextBox 5">
            <a:extLst>
              <a:ext uri="{FF2B5EF4-FFF2-40B4-BE49-F238E27FC236}">
                <a16:creationId xmlns:a16="http://schemas.microsoft.com/office/drawing/2014/main" id="{61DBF201-4278-219F-5795-F925B5F6DF8D}"/>
              </a:ext>
            </a:extLst>
          </p:cNvPr>
          <p:cNvSpPr txBox="1"/>
          <p:nvPr/>
        </p:nvSpPr>
        <p:spPr>
          <a:xfrm rot="16200000">
            <a:off x="-577063" y="3165190"/>
            <a:ext cx="2180920" cy="292388"/>
          </a:xfrm>
          <a:prstGeom prst="rect">
            <a:avLst/>
          </a:prstGeom>
          <a:noFill/>
        </p:spPr>
        <p:txBody>
          <a:bodyPr wrap="square" rtlCol="0">
            <a:spAutoFit/>
          </a:bodyPr>
          <a:lstStyle/>
          <a:p>
            <a:pPr algn="ctr"/>
            <a:r>
              <a:rPr lang="en-US" sz="1300" b="1"/>
              <a:t>Percentage of patients</a:t>
            </a:r>
            <a:endParaRPr lang="en-GB" sz="1300" b="1"/>
          </a:p>
        </p:txBody>
      </p:sp>
      <p:sp>
        <p:nvSpPr>
          <p:cNvPr id="7" name="Title 1">
            <a:extLst>
              <a:ext uri="{FF2B5EF4-FFF2-40B4-BE49-F238E27FC236}">
                <a16:creationId xmlns:a16="http://schemas.microsoft.com/office/drawing/2014/main" id="{CA78FB8E-27D5-15FD-9B64-2993FC8F348A}"/>
              </a:ext>
            </a:extLst>
          </p:cNvPr>
          <p:cNvSpPr txBox="1">
            <a:spLocks/>
          </p:cNvSpPr>
          <p:nvPr/>
        </p:nvSpPr>
        <p:spPr>
          <a:xfrm>
            <a:off x="640080" y="365124"/>
            <a:ext cx="11551920" cy="8451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rgbClr val="002557"/>
                </a:solidFill>
                <a:latin typeface="Arial" panose="020B0604020202020204" pitchFamily="34" charset="0"/>
                <a:ea typeface="+mj-ea"/>
                <a:cs typeface="Arial" panose="020B0604020202020204" pitchFamily="34" charset="0"/>
              </a:defRPr>
            </a:lvl1pPr>
          </a:lstStyle>
          <a:p>
            <a:r>
              <a:rPr lang="en-US" sz="3200"/>
              <a:t>Overview of Response by BICR</a:t>
            </a:r>
          </a:p>
        </p:txBody>
      </p:sp>
      <p:grpSp>
        <p:nvGrpSpPr>
          <p:cNvPr id="21" name="Group 20">
            <a:extLst>
              <a:ext uri="{FF2B5EF4-FFF2-40B4-BE49-F238E27FC236}">
                <a16:creationId xmlns:a16="http://schemas.microsoft.com/office/drawing/2014/main" id="{904A954B-B9BD-6F3B-FD0E-BF023CCF71DB}"/>
              </a:ext>
            </a:extLst>
          </p:cNvPr>
          <p:cNvGrpSpPr/>
          <p:nvPr/>
        </p:nvGrpSpPr>
        <p:grpSpPr>
          <a:xfrm>
            <a:off x="3873895" y="5459027"/>
            <a:ext cx="1174708" cy="299142"/>
            <a:chOff x="9578750" y="2269786"/>
            <a:chExt cx="1174708" cy="299142"/>
          </a:xfrm>
        </p:grpSpPr>
        <p:sp>
          <p:nvSpPr>
            <p:cNvPr id="31" name="Rectangle 30">
              <a:extLst>
                <a:ext uri="{FF2B5EF4-FFF2-40B4-BE49-F238E27FC236}">
                  <a16:creationId xmlns:a16="http://schemas.microsoft.com/office/drawing/2014/main" id="{7B4BCFE7-D03A-845D-8AA6-5704313D4F80}"/>
                </a:ext>
              </a:extLst>
            </p:cNvPr>
            <p:cNvSpPr/>
            <p:nvPr/>
          </p:nvSpPr>
          <p:spPr>
            <a:xfrm>
              <a:off x="9578750" y="2335512"/>
              <a:ext cx="180000" cy="180000"/>
            </a:xfrm>
            <a:prstGeom prst="rect">
              <a:avLst/>
            </a:prstGeom>
            <a:solidFill>
              <a:srgbClr val="76717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Rectangle 31">
              <a:extLst>
                <a:ext uri="{FF2B5EF4-FFF2-40B4-BE49-F238E27FC236}">
                  <a16:creationId xmlns:a16="http://schemas.microsoft.com/office/drawing/2014/main" id="{3CF77F29-3D82-F4C9-2CD0-CF03AC77B2A0}"/>
                </a:ext>
              </a:extLst>
            </p:cNvPr>
            <p:cNvSpPr/>
            <p:nvPr/>
          </p:nvSpPr>
          <p:spPr>
            <a:xfrm>
              <a:off x="10128644" y="2332126"/>
              <a:ext cx="180000" cy="180000"/>
            </a:xfrm>
            <a:prstGeom prst="rect">
              <a:avLst/>
            </a:prstGeom>
            <a:solidFill>
              <a:srgbClr val="C2C2C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TextBox 32">
              <a:extLst>
                <a:ext uri="{FF2B5EF4-FFF2-40B4-BE49-F238E27FC236}">
                  <a16:creationId xmlns:a16="http://schemas.microsoft.com/office/drawing/2014/main" id="{D2A9F80B-247D-CC41-91C0-A09DB3E0F1A7}"/>
                </a:ext>
              </a:extLst>
            </p:cNvPr>
            <p:cNvSpPr txBox="1"/>
            <p:nvPr/>
          </p:nvSpPr>
          <p:spPr>
            <a:xfrm>
              <a:off x="9698158" y="2276540"/>
              <a:ext cx="453450" cy="292388"/>
            </a:xfrm>
            <a:prstGeom prst="rect">
              <a:avLst/>
            </a:prstGeom>
            <a:noFill/>
          </p:spPr>
          <p:txBody>
            <a:bodyPr wrap="square" rtlCol="0">
              <a:spAutoFit/>
            </a:bodyPr>
            <a:lstStyle/>
            <a:p>
              <a:r>
                <a:rPr lang="en-US" sz="1300"/>
                <a:t>CR</a:t>
              </a:r>
              <a:endParaRPr lang="en-GB" sz="1300"/>
            </a:p>
          </p:txBody>
        </p:sp>
        <p:sp>
          <p:nvSpPr>
            <p:cNvPr id="34" name="TextBox 33">
              <a:extLst>
                <a:ext uri="{FF2B5EF4-FFF2-40B4-BE49-F238E27FC236}">
                  <a16:creationId xmlns:a16="http://schemas.microsoft.com/office/drawing/2014/main" id="{F4F81192-5C80-1B82-3A4D-632C455503A2}"/>
                </a:ext>
              </a:extLst>
            </p:cNvPr>
            <p:cNvSpPr txBox="1"/>
            <p:nvPr/>
          </p:nvSpPr>
          <p:spPr>
            <a:xfrm>
              <a:off x="10253605" y="2269786"/>
              <a:ext cx="499853" cy="292388"/>
            </a:xfrm>
            <a:prstGeom prst="rect">
              <a:avLst/>
            </a:prstGeom>
            <a:noFill/>
          </p:spPr>
          <p:txBody>
            <a:bodyPr wrap="square" rtlCol="0">
              <a:spAutoFit/>
            </a:bodyPr>
            <a:lstStyle/>
            <a:p>
              <a:r>
                <a:rPr lang="en-US" sz="1300"/>
                <a:t>PR</a:t>
              </a:r>
              <a:endParaRPr lang="en-GB" sz="1300"/>
            </a:p>
          </p:txBody>
        </p:sp>
      </p:grpSp>
      <p:sp>
        <p:nvSpPr>
          <p:cNvPr id="5" name="TextBox 4">
            <a:extLst>
              <a:ext uri="{FF2B5EF4-FFF2-40B4-BE49-F238E27FC236}">
                <a16:creationId xmlns:a16="http://schemas.microsoft.com/office/drawing/2014/main" id="{6F226594-6C3B-EF52-D761-A0EEC580FAC0}"/>
              </a:ext>
            </a:extLst>
          </p:cNvPr>
          <p:cNvSpPr txBox="1"/>
          <p:nvPr/>
        </p:nvSpPr>
        <p:spPr>
          <a:xfrm>
            <a:off x="1377482" y="1214872"/>
            <a:ext cx="3926298" cy="307777"/>
          </a:xfrm>
          <a:prstGeom prst="rect">
            <a:avLst/>
          </a:prstGeom>
          <a:noFill/>
        </p:spPr>
        <p:txBody>
          <a:bodyPr wrap="square" rtlCol="0">
            <a:spAutoFit/>
          </a:bodyPr>
          <a:lstStyle/>
          <a:p>
            <a:pPr algn="ctr"/>
            <a:r>
              <a:rPr lang="en-US" sz="1400" b="1"/>
              <a:t>Confirmed ORR by BICR</a:t>
            </a:r>
            <a:endParaRPr lang="en-GB" sz="1400" b="1"/>
          </a:p>
        </p:txBody>
      </p:sp>
      <p:sp>
        <p:nvSpPr>
          <p:cNvPr id="8" name="TextBox 7">
            <a:extLst>
              <a:ext uri="{FF2B5EF4-FFF2-40B4-BE49-F238E27FC236}">
                <a16:creationId xmlns:a16="http://schemas.microsoft.com/office/drawing/2014/main" id="{2AD72B50-F239-D56B-44A9-C688A0C59C15}"/>
              </a:ext>
            </a:extLst>
          </p:cNvPr>
          <p:cNvSpPr txBox="1"/>
          <p:nvPr/>
        </p:nvSpPr>
        <p:spPr>
          <a:xfrm>
            <a:off x="6161235" y="1209657"/>
            <a:ext cx="5173309" cy="307777"/>
          </a:xfrm>
          <a:prstGeom prst="rect">
            <a:avLst/>
          </a:prstGeom>
          <a:noFill/>
        </p:spPr>
        <p:txBody>
          <a:bodyPr wrap="square" rtlCol="0">
            <a:spAutoFit/>
          </a:bodyPr>
          <a:lstStyle/>
          <a:p>
            <a:pPr algn="ctr"/>
            <a:r>
              <a:rPr lang="en-US" sz="1400" b="1"/>
              <a:t>Confirmed Best Overall Response, TTR, and DOR by BICR </a:t>
            </a:r>
            <a:endParaRPr lang="en-GB" sz="1400" b="1"/>
          </a:p>
        </p:txBody>
      </p:sp>
    </p:spTree>
    <p:extLst>
      <p:ext uri="{BB962C8B-B14F-4D97-AF65-F5344CB8AC3E}">
        <p14:creationId xmlns:p14="http://schemas.microsoft.com/office/powerpoint/2010/main" val="1633719537"/>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Custom 25">
    <a:dk1>
      <a:srgbClr val="000000"/>
    </a:dk1>
    <a:lt1>
      <a:srgbClr val="FFFFFF"/>
    </a:lt1>
    <a:dk2>
      <a:srgbClr val="000000"/>
    </a:dk2>
    <a:lt2>
      <a:srgbClr val="FFFFFF"/>
    </a:lt2>
    <a:accent1>
      <a:srgbClr val="D02833"/>
    </a:accent1>
    <a:accent2>
      <a:srgbClr val="006642"/>
    </a:accent2>
    <a:accent3>
      <a:srgbClr val="F58627"/>
    </a:accent3>
    <a:accent4>
      <a:srgbClr val="82BD41"/>
    </a:accent4>
    <a:accent5>
      <a:srgbClr val="0078B7"/>
    </a:accent5>
    <a:accent6>
      <a:srgbClr val="064A96"/>
    </a:accent6>
    <a:hlink>
      <a:srgbClr val="000000"/>
    </a:hlink>
    <a:folHlink>
      <a:srgbClr val="000000"/>
    </a:folHlink>
  </a:clrScheme>
  <a:fontScheme name="Custom 14">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CCCB4201A5536439D94A6BE968FF8D1" ma:contentTypeVersion="6" ma:contentTypeDescription="Create a new document." ma:contentTypeScope="" ma:versionID="71f727ba95147fdd78aad71c06a1549f">
  <xsd:schema xmlns:xsd="http://www.w3.org/2001/XMLSchema" xmlns:xs="http://www.w3.org/2001/XMLSchema" xmlns:p="http://schemas.microsoft.com/office/2006/metadata/properties" xmlns:ns2="21625d34-2fd9-4955-8185-01f224360f82" xmlns:ns3="81b3c0ca-03de-4d74-9e79-922596bc9a53" targetNamespace="http://schemas.microsoft.com/office/2006/metadata/properties" ma:root="true" ma:fieldsID="88ba9811eb8b79da66249d162d7bab35" ns2:_="" ns3:_="">
    <xsd:import namespace="21625d34-2fd9-4955-8185-01f224360f82"/>
    <xsd:import namespace="81b3c0ca-03de-4d74-9e79-922596bc9a5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625d34-2fd9-4955-8185-01f224360f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1b3c0ca-03de-4d74-9e79-922596bc9a5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2DADEDA-DA26-4CB9-BC79-FD75FA864C23}">
  <ds:schemaRefs>
    <ds:schemaRef ds:uri="http://schemas.microsoft.com/sharepoint/v3/contenttype/forms"/>
  </ds:schemaRefs>
</ds:datastoreItem>
</file>

<file path=customXml/itemProps2.xml><?xml version="1.0" encoding="utf-8"?>
<ds:datastoreItem xmlns:ds="http://schemas.openxmlformats.org/officeDocument/2006/customXml" ds:itemID="{8AD1D816-EAEE-4710-B67F-F8D052AA6A74}">
  <ds:schemaRefs>
    <ds:schemaRef ds:uri="21625d34-2fd9-4955-8185-01f224360f82"/>
    <ds:schemaRef ds:uri="81b3c0ca-03de-4d74-9e79-922596bc9a5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E368F710-D0CC-4BB1-B172-6DC00C30071E}">
  <ds:schemaRefs>
    <ds:schemaRef ds:uri="21625d34-2fd9-4955-8185-01f224360f82"/>
    <ds:schemaRef ds:uri="81b3c0ca-03de-4d74-9e79-922596bc9a5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53</TotalTime>
  <Words>3940</Words>
  <Application>Microsoft Office PowerPoint</Application>
  <PresentationFormat>Widescreen</PresentationFormat>
  <Paragraphs>580</Paragraphs>
  <Slides>17</Slides>
  <Notes>17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Aptos</vt:lpstr>
      <vt:lpstr>Aptos Narrow</vt:lpstr>
      <vt:lpstr>Arial</vt:lpstr>
      <vt:lpstr>Courier New</vt:lpstr>
      <vt:lpstr>TimesNewRoman</vt:lpstr>
      <vt:lpstr>Wingdings</vt:lpstr>
      <vt:lpstr>WordVisiCarriageReturn_MSFontService</vt:lpstr>
      <vt:lpstr>1_Office Theme</vt:lpstr>
      <vt:lpstr>BREAKWATER: Analysis of first-line encorafenib + cetuximab + chemotherapy in BRAF V600E-mutant metastatic colorectal cancer</vt:lpstr>
      <vt:lpstr>PowerPoint Presentation</vt:lpstr>
      <vt:lpstr>PowerPoint Presentation</vt:lpstr>
      <vt:lpstr>BREAKWATER: Background</vt:lpstr>
      <vt:lpstr>BREAKWATER: Study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Danny Grayson</dc:creator>
  <cp:lastModifiedBy>Asu Erden, PhD</cp:lastModifiedBy>
  <cp:revision>5</cp:revision>
  <dcterms:created xsi:type="dcterms:W3CDTF">2024-04-18T18:56:01Z</dcterms:created>
  <dcterms:modified xsi:type="dcterms:W3CDTF">2025-01-15T17:09:59Z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0x010100ACCCB4201A5536439D94A6BE968FF8D1</vt:lpwstr>
  </property>
  <property fmtid="{D5CDD505-2E9C-101B-9397-08002B2CF9AE}" pid="3" name="MediaServiceImageTags">
    <vt:lpwstr/>
  </property>
  <property fmtid="{D5CDD505-2E9C-101B-9397-08002B2CF9AE}" pid="4" name="MSIP_Label_e96f34de-6201-4396-9b5e-7ee7670aa56c_Enabled">
    <vt:lpwstr>true</vt:lpwstr>
  </property>
  <property fmtid="{D5CDD505-2E9C-101B-9397-08002B2CF9AE}" pid="5" name="MSIP_Label_e96f34de-6201-4396-9b5e-7ee7670aa56c_SetDate">
    <vt:lpwstr>2024-11-13T18:27:05Z</vt:lpwstr>
  </property>
  <property fmtid="{D5CDD505-2E9C-101B-9397-08002B2CF9AE}" pid="6" name="MSIP_Label_e96f34de-6201-4396-9b5e-7ee7670aa56c_Method">
    <vt:lpwstr>Privileged</vt:lpwstr>
  </property>
  <property fmtid="{D5CDD505-2E9C-101B-9397-08002B2CF9AE}" pid="7" name="MSIP_Label_e96f34de-6201-4396-9b5e-7ee7670aa56c_Name">
    <vt:lpwstr>e96f34de-6201-4396-9b5e-7ee7670aa56c</vt:lpwstr>
  </property>
  <property fmtid="{D5CDD505-2E9C-101B-9397-08002B2CF9AE}" pid="8" name="MSIP_Label_e96f34de-6201-4396-9b5e-7ee7670aa56c_SiteId">
    <vt:lpwstr>7a916015-20ae-4ad1-9170-eefd915e9272</vt:lpwstr>
  </property>
  <property fmtid="{D5CDD505-2E9C-101B-9397-08002B2CF9AE}" pid="9" name="MSIP_Label_e96f34de-6201-4396-9b5e-7ee7670aa56c_ActionId">
    <vt:lpwstr>f74bfb1c-539c-47a8-b46e-2c4ab61ee75a</vt:lpwstr>
  </property>
  <property fmtid="{D5CDD505-2E9C-101B-9397-08002B2CF9AE}" pid="10" name="MSIP_Label_e96f34de-6201-4396-9b5e-7ee7670aa56c_ContentBits">
    <vt:lpwstr>0</vt:lpwstr>
  </property>
</Properties>
</file>