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4"/>
  </p:sldMasterIdLst>
  <p:notesMasterIdLst>
    <p:notesMasterId r:id="rId16"/>
  </p:notesMasterIdLst>
  <p:sldIdLst>
    <p:sldId id="2134958881" r:id="rId5"/>
    <p:sldId id="2134958897" r:id="rId6"/>
    <p:sldId id="2134958890" r:id="rId7"/>
    <p:sldId id="2134958898" r:id="rId8"/>
    <p:sldId id="2134959392" r:id="rId9"/>
    <p:sldId id="2134959394" r:id="rId10"/>
    <p:sldId id="2134959400" r:id="rId11"/>
    <p:sldId id="2134959402" r:id="rId12"/>
    <p:sldId id="2134959401" r:id="rId13"/>
    <p:sldId id="2134959403" r:id="rId14"/>
    <p:sldId id="2134959399" r:id="rId15"/>
  </p:sldIdLst>
  <p:sldSz cx="9144000" cy="5143500" type="screen16x9"/>
  <p:notesSz cx="6858000" cy="9144000"/>
  <p:defaultTextStyle>
    <a:defPPr>
      <a:defRPr lang="en-US"/>
    </a:defPPr>
    <a:lvl1pPr marL="0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84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66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49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32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15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297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180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064" algn="l" defTabSz="68576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 Oral (5 mins)" id="{12916B98-9396-4CE3-84D1-830D8B20AE69}">
          <p14:sldIdLst>
            <p14:sldId id="2134958881"/>
            <p14:sldId id="2134958897"/>
            <p14:sldId id="2134958890"/>
            <p14:sldId id="2134958898"/>
            <p14:sldId id="2134959392"/>
            <p14:sldId id="2134959394"/>
            <p14:sldId id="2134959400"/>
            <p14:sldId id="2134959402"/>
            <p14:sldId id="2134959401"/>
            <p14:sldId id="2134959403"/>
            <p14:sldId id="2134959399"/>
          </p14:sldIdLst>
        </p14:section>
      </p14:sectionLst>
    </p:ext>
    <p:ext uri="{EFAFB233-063F-42B5-8137-9DF3F51BA10A}">
      <p15:sldGuideLst xmlns:p15="http://schemas.microsoft.com/office/powerpoint/2012/main">
        <p15:guide id="1" pos="192" userDrawn="1">
          <p15:clr>
            <a:srgbClr val="A4A3A4"/>
          </p15:clr>
        </p15:guide>
        <p15:guide id="4" orient="horz" pos="3185" userDrawn="1">
          <p15:clr>
            <a:srgbClr val="A4A3A4"/>
          </p15:clr>
        </p15:guide>
        <p15:guide id="5" orient="horz" pos="6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9AE106-B1E2-3629-A115-12C2FC3BE10C}" name="Seema Gorla" initials="SG" userId="Seema Gorla" providerId="None"/>
  <p188:author id="{CD406410-502C-BA68-D17C-7263AA370A4E}" name="Asu Erden" initials="AE" userId="Asu Erden" providerId="None"/>
  <p188:author id="{66DF2022-495A-DAED-B791-D2FA7AA5110A}" name="Asu Erden, PhD (HI)" initials="AEP(" userId="Asu Erden, PhD (HI)" providerId="None"/>
  <p188:author id="{993CCB22-252D-2D0E-DE3B-112CFEE446B9}" name="John Lu" initials="JL" userId="S::jlu@seagen.com::cf930b8c-be39-443d-ae88-b532d1d4a635" providerId="AD"/>
  <p188:author id="{1452E13B-0531-6EEF-546B-D0EEEB409CB1}" name="Blaise Low" initials="BL" userId="S::Blaise.Low@nucleusglobal.com::1bce0d92-666e-4f06-b1ee-4aeda572f500" providerId="AD"/>
  <p188:author id="{FFC6C83D-3954-ABD6-293E-CA8ECDF6B50F}" name="Hahn, Erik M" initials="HEM" userId="S::HAHNE04@pfizer.com::268c497a-3381-483c-94d9-b15d59c5ba1d" providerId="AD"/>
  <p188:author id="{AB458B3F-1992-9A0F-4B01-921D643020C9}" name="Danielle Walsh (CHR)" initials="DW(" userId="S::Danielle.Walsh@chrysalismedical.com::045e4589-1ae1-4cac-9b8e-c6f59de14883" providerId="AD"/>
  <p188:author id="{7A553C46-B26A-F191-B579-4C0AA3B97F17}" name="Cindy Yu" initials="CY" userId="S::XYu@seagen.com::ed55981c-518e-41f9-8132-acdb75dfa897" providerId="AD"/>
  <p188:author id="{7DFEC447-7CC8-24F7-D727-7323CDE0B3FE}" name="Leah Hogdal" initials="LH" userId="Leah Hogdal" providerId="None"/>
  <p188:author id="{24092953-BE73-2D02-F039-B390D971663D}" name="Kristi Allard" initials="KA" userId="Kristi Allard" providerId="None"/>
  <p188:author id="{25C98054-A887-C12B-A730-286A90B30672}" name="Cindy Yu" initials="CY" userId="S::xyu@seagen.com::ed55981c-518e-41f9-8132-acdb75dfa897" providerId="AD"/>
  <p188:author id="{FCCECF5B-2DFB-4EE5-5B02-7C8028F77FBE}" name="Yu, Judy" initials="YJ" userId="S::yuh97@pfizer.com::cd2613ca-16a8-4f76-9513-33d35f2550d1" providerId="AD"/>
  <p188:author id="{DCF25E69-7837-DDC5-31A8-687A9C110E44}" name="Kshipra Desai, PhD, CMPP" initials="KDPC" userId="Kshipra Desai, PhD, CMPP" providerId="None"/>
  <p188:author id="{720CBA6F-8A71-4C77-3574-BAD0035C7360}" name="Zhang, Susan" initials="ZS" userId="S::ZHANX506@pfizer.com::d5279647-f143-4a1f-b124-d06541525d6c" providerId="AD"/>
  <p188:author id="{097C4679-5BBF-CE21-92CC-3B5219AC684F}" name="Wozniak, Michele" initials="WM" userId="S::AM00405658@astellas.com::840e6821-7ce6-47e4-b2b4-2fcd1bdd68e0" providerId="AD"/>
  <p188:author id="{C89B6F7C-43BA-847E-2C6A-18516CFCD3EB}" name="Eleanor Porteous" initials="EP" userId="Eleanor Porteous" providerId="None"/>
  <p188:author id="{037C027D-5768-D5C7-AB15-2BA48E6FAD00}" name="Lill, Jennifer Susan" initials="LJS" userId="S::LILLJ01@pfizer.com::02a5aada-2335-40a9-87d8-b1cfbadf2366" providerId="AD"/>
  <p188:author id="{E973987D-7FED-B1C2-2058-B31D28DA9336}" name="Amber Wood (MTM)" initials="AW(" userId="S::Amber.Wood@meditechmedia.com::af8390e6-b191-458b-b6b4-3e3ca497da2f" providerId="AD"/>
  <p188:author id="{CC024782-6128-76E7-8821-61524F88F61E}" name="Sujata Narayanan" initials="SN" userId="S::snarayanan@seagen.com::54b63563-2fb1-4fcb-9264-1bb818eab467" providerId="AD"/>
  <p188:author id="{D1305784-50D8-A2DD-286F-47C31EAB0B1B}" name="Josep Tabernero" initials="JT" userId="S::jtabernero@vhio.net::389f40a9-d65e-44a6-bebe-f5b4d70206ae" providerId="AD"/>
  <p188:author id="{F74F1888-35B8-FF05-804A-16913CB3C012}" name="Zejing Wang" initials="ZW" userId="S::zwang@seagen.com::9042960e-1b05-492f-bcbc-b971ea1e2125" providerId="AD"/>
  <p188:author id="{5DE99389-3971-2FFA-1192-D6DB597D5EA5}" name="Michael Williams, PhD (HI)" initials="MWP(" userId="S::Michael.Williams@healthinteractions.com::fd606cdb-c247-4d8d-a70e-ab2b53f7eff8" providerId="AD"/>
  <p188:author id="{F43FB291-5AA1-A1DA-CC4E-AA5E1FF38A7D}" name="Matt Gooding" initials="MG" userId="Matt Gooding" providerId="None"/>
  <p188:author id="{46E20692-B75C-8E11-4FF6-3A4D07123232}" name="Blaise Low" initials="BL" userId="Blaise Low" providerId="None"/>
  <p188:author id="{2C979992-4467-388F-FEEA-C959D2F98A44}" name="Kshipra Desai, PhD, CMPP (HI)" initials="KDPC(" userId="S::Kshipra.Desai@healthinteractions.com::7d13ed7b-8e48-4ed7-938a-9a260b4d2b22" providerId="AD"/>
  <p188:author id="{A31A6A96-AF38-554F-509E-F44C1F9A280F}" name="Leah Hogdal" initials="LH" userId="S::lhogdal@seagen.com::471d5f1b-ea66-4be1-87ec-fd7d3f7cf10b" providerId="AD"/>
  <p188:author id="{8D8DB396-CB6B-0BD1-C206-A141B2C2F342}" name="Asu Erden, PhD (HI)" initials="AEP(" userId="S::Asu.Erden@healthinteractions.com::f7e6c3ee-1597-4c1b-a6c0-dfa5502e492f" providerId="AD"/>
  <p188:author id="{2152F7B3-FC22-B726-CABD-DBB2B420B73A}" name="Qing Yun Chong" initials="QC" userId="Qing Yun Chong" providerId="None"/>
  <p188:author id="{78654EB8-3D7C-DB95-5643-4E8C0DCCC0A5}" name="Ed Carter" initials="EC" userId="Ed Carter" providerId="None"/>
  <p188:author id="{962214B9-E404-74F3-1A13-760A46C2DA85}" name="Ichimaru, Mari Chiyoko" initials="IMC" userId="S::ICHIMM06@pfizer.com::92426b98-7f95-4b25-a664-dd4982cab0dc" providerId="AD"/>
  <p188:author id="{78E35FC4-D743-50FE-06F2-9181DE452F18}" name="Jessica Bessler, PhD, CMPP (HI)" initials="JBPC(" userId="S::Jessica.Bessler@healthinteractions.com::56a6ce0f-48f1-4feb-997e-92d4e02918ba" providerId="AD"/>
  <p188:author id="{CDA5C9C4-4B90-DA5B-D040-4ECEF18F58C8}" name="Marcia Gamboa, PhD" initials="MGP" userId="Marcia Gamboa, PhD" providerId="None"/>
  <p188:author id="{F9BB34D7-9C55-E319-CE8A-EC02DF1B805B}" name="Yu, Judy" initials="YJ" userId="S::YUH97@pfizer.com::cd2613ca-16a8-4f76-9513-33d35f2550d1" providerId="AD"/>
  <p188:author id="{5037E0E0-7F90-E0CF-D167-0AC4B6BFCE8B}" name="Nucleus Global" initials="NG" userId="Nucleus Global" providerId="None"/>
  <p188:author id="{5EEE56E5-8417-286D-39A3-B7AEB2B74207}" name="Edward Carter" initials="EC" userId="Edward Carter" providerId="None"/>
  <p188:author id="{6B35A3E9-3894-9FF7-98CF-344F57F5465A}" name="Mills-Lujan, Kate" initials="MLK" userId="S::A4041188@astellas.com::f7fc475d-f45d-46f5-8572-63b26939afcb" providerId="AD"/>
  <p188:author id="{CAEB92F0-0C50-E130-8B1D-56ABBEF38E76}" name="Monica Smart" initials="MS" userId="S::Monica.Smart@inizio.com::8cc9a80e-1230-47d6-a209-c17e0d71b2f8" providerId="AD"/>
  <p188:author id="{6C7457F1-8CAC-E7B8-2771-92E2E37B5077}" name="Keane, Sharone" initials="KS" userId="S::KEANES04@pfizer.com::18adfe84-6b78-4880-8859-98a91f6ee43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ley Pratt, PhD, CMPP (HI)" initials="APPC(" lastIdx="21" clrIdx="0">
    <p:extLst>
      <p:ext uri="{19B8F6BF-5375-455C-9EA6-DF929625EA0E}">
        <p15:presenceInfo xmlns:p15="http://schemas.microsoft.com/office/powerpoint/2012/main" userId="S::Ashley.Pratt@healthinteractions.com::7d6b38b0-b691-4431-9771-fe5ba5e885d4" providerId="AD"/>
      </p:ext>
    </p:extLst>
  </p:cmAuthor>
  <p:cmAuthor id="2" name="Jessica Bessler, PhD, CMPP (HI)" initials="JBPC(" lastIdx="18" clrIdx="1">
    <p:extLst>
      <p:ext uri="{19B8F6BF-5375-455C-9EA6-DF929625EA0E}">
        <p15:presenceInfo xmlns:p15="http://schemas.microsoft.com/office/powerpoint/2012/main" userId="S::Jessica.Bessler@healthinteractions.com::56a6ce0f-48f1-4feb-997e-92d4e02918ba" providerId="AD"/>
      </p:ext>
    </p:extLst>
  </p:cmAuthor>
  <p:cmAuthor id="3" name="Galsky, Matthew" initials="GM" lastIdx="7" clrIdx="2">
    <p:extLst>
      <p:ext uri="{19B8F6BF-5375-455C-9EA6-DF929625EA0E}">
        <p15:presenceInfo xmlns:p15="http://schemas.microsoft.com/office/powerpoint/2012/main" userId="S::matthew.galsky@mssm.edu::4f3f21b4-a761-4145-9bb2-1bf55e17b8af" providerId="AD"/>
      </p:ext>
    </p:extLst>
  </p:cmAuthor>
  <p:cmAuthor id="4" name="Allison Battista (NC)" initials="AB(" lastIdx="35" clrIdx="3">
    <p:extLst>
      <p:ext uri="{19B8F6BF-5375-455C-9EA6-DF929625EA0E}">
        <p15:presenceInfo xmlns:p15="http://schemas.microsoft.com/office/powerpoint/2012/main" userId="S::allison.battista@nucleuscentral.com::890fbff6-296b-4586-be53-3cf8917dd1b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416B"/>
    <a:srgbClr val="000000"/>
    <a:srgbClr val="EA9AE0"/>
    <a:srgbClr val="A5A5A5"/>
    <a:srgbClr val="DBDBDB"/>
    <a:srgbClr val="203864"/>
    <a:srgbClr val="44546A"/>
    <a:srgbClr val="FFE7E7"/>
    <a:srgbClr val="AB0C23"/>
    <a:srgbClr val="5F5D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6" autoAdjust="0"/>
    <p:restoredTop sz="97474" autoAdjust="0"/>
  </p:normalViewPr>
  <p:slideViewPr>
    <p:cSldViewPr snapToGrid="0">
      <p:cViewPr varScale="1">
        <p:scale>
          <a:sx n="99" d="100"/>
          <a:sy n="99" d="100"/>
        </p:scale>
        <p:origin x="292" y="56"/>
      </p:cViewPr>
      <p:guideLst>
        <p:guide pos="192"/>
        <p:guide orient="horz" pos="3185"/>
        <p:guide orient="horz" pos="6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EDBD6-D531-A749-A65F-872CC3E394BB}" type="datetimeFigureOut">
              <a:rPr lang="en-US" smtClean="0"/>
              <a:t>9/13/2024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2024F-17D4-8B49-9F26-4BCB771E54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98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84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66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49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32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15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97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80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064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2024F-17D4-8B49-9F26-4BCB771E54B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076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2024F-17D4-8B49-9F26-4BCB771E54B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35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5506313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805451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0639976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itle Presentation">
  <p:cSld name="1_Title Presentation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3"/>
          <p:cNvSpPr txBox="1">
            <a:spLocks noGrp="1"/>
          </p:cNvSpPr>
          <p:nvPr>
            <p:ph type="ctrTitle"/>
          </p:nvPr>
        </p:nvSpPr>
        <p:spPr>
          <a:xfrm>
            <a:off x="360003" y="1870902"/>
            <a:ext cx="493711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5416B"/>
              </a:buClr>
              <a:buSzPts val="1400"/>
              <a:buFont typeface="Arial Narrow"/>
              <a:buNone/>
              <a:defRPr sz="2700" b="1" i="0" u="none" strike="noStrike" cap="none">
                <a:solidFill>
                  <a:srgbClr val="0541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 Narrow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0" u="none" strike="noStrike" cap="none">
                <a:solidFill>
                  <a:srgbClr val="81104F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ubTitle" idx="1"/>
          </p:nvPr>
        </p:nvSpPr>
        <p:spPr>
          <a:xfrm>
            <a:off x="360003" y="2770902"/>
            <a:ext cx="4937117" cy="4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5416B"/>
              </a:buClr>
              <a:buSzPts val="700"/>
              <a:buFont typeface="Noto Sans Symbols"/>
              <a:buNone/>
              <a:defRPr sz="1200" b="0" i="0" u="none" strike="noStrike" cap="none">
                <a:solidFill>
                  <a:srgbClr val="0541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 Narrow"/>
              </a:defRPr>
            </a:lvl1pPr>
            <a:lvl2pPr marR="0" lvl="1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56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56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body" idx="2"/>
          </p:nvPr>
        </p:nvSpPr>
        <p:spPr>
          <a:xfrm>
            <a:off x="367250" y="3435600"/>
            <a:ext cx="4937100" cy="144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Noto Sans Symbols"/>
              <a:buNone/>
              <a:defRPr sz="600" b="0" i="0" u="none" strike="noStrike" cap="none">
                <a:solidFill>
                  <a:srgbClr val="0541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 Narrow"/>
              </a:defRPr>
            </a:lvl1pPr>
            <a:lvl2pPr marL="914333" marR="0" lvl="1" indent="-33017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Noto Sans Symbols"/>
              <a:buChar char="○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498" marR="0" lvl="2" indent="-33017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664" marR="0" lvl="3" indent="-33017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5829" marR="0" lvl="4" indent="-33017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2995" marR="0" lvl="5" indent="-33017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3200160" marR="0" lvl="6" indent="-33017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Arial"/>
              <a:buChar char="●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3657326" marR="0" lvl="7" indent="-33017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Arial"/>
              <a:buChar char="○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4114493" marR="0" lvl="8" indent="-33017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5416B"/>
              </a:buClr>
              <a:buSzPts val="1600"/>
              <a:buFont typeface="Arial"/>
              <a:buChar char="■"/>
              <a:defRPr sz="1600" b="0" i="0" u="none" strike="noStrike" cap="none">
                <a:solidFill>
                  <a:srgbClr val="05416B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545286-A212-267C-13FC-E695B72B8D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52030" y="274320"/>
            <a:ext cx="3991970" cy="4867835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ABA01A2E-9BCA-5287-BA9B-7FB98983DC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316" y="332287"/>
            <a:ext cx="2535941" cy="43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1331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FA1CA-E7E4-2D46-BC1F-DA17ED86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C305F-798C-7B43-B4DD-36DEB1320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1DA9E09-229F-4F26-AD46-39E45D6A8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0337" y="4806000"/>
            <a:ext cx="8614602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8275514-A34C-4DCA-97F5-453BC25102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0097" y="4818894"/>
            <a:ext cx="338864" cy="273844"/>
          </a:xfrm>
          <a:prstGeom prst="rect">
            <a:avLst/>
          </a:prstGeom>
        </p:spPr>
        <p:txBody>
          <a:bodyPr vert="horz" wrap="none" lIns="18288" tIns="18288" rIns="18288" bIns="18288" rtlCol="0" anchor="b"/>
          <a:lstStyle>
            <a:lvl1pPr algn="r">
              <a:defRPr lang="en-US" sz="750" b="0" i="0" kern="1200" smtClean="0">
                <a:solidFill>
                  <a:srgbClr val="D1A769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142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6545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00529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3427649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834131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025706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9588626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838649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220755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/>
              <a:pPr defTabSz="914333">
                <a:buClr>
                  <a:srgbClr val="000000"/>
                </a:buClr>
                <a:defRPr/>
              </a:pPr>
              <a:t>‹#›</a:t>
            </a:fld>
            <a:endParaRPr lang="en-GB" dirty="0"/>
          </a:p>
        </p:txBody>
      </p:sp>
      <p:sp>
        <p:nvSpPr>
          <p:cNvPr id="7" name="Google Shape;38;p7">
            <a:extLst>
              <a:ext uri="{FF2B5EF4-FFF2-40B4-BE49-F238E27FC236}">
                <a16:creationId xmlns:a16="http://schemas.microsoft.com/office/drawing/2014/main" id="{3109B16D-631F-D05D-90FE-AAA8890C5157}"/>
              </a:ext>
            </a:extLst>
          </p:cNvPr>
          <p:cNvSpPr txBox="1"/>
          <p:nvPr userDrawn="1"/>
        </p:nvSpPr>
        <p:spPr>
          <a:xfrm>
            <a:off x="2271774" y="4884990"/>
            <a:ext cx="233722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13716" tIns="13716" rIns="13716" bIns="13716" anchor="b" anchorCtr="0">
            <a:noAutofit/>
          </a:bodyPr>
          <a:lstStyle/>
          <a:p>
            <a:pPr marL="0" marR="0" lvl="0" indent="0" algn="ctr" defTabSz="9143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713" b="0" i="0" kern="1200" noProof="0" dirty="0">
              <a:solidFill>
                <a:srgbClr val="B4712B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E2D06D3-F54C-139A-CAFF-78BA11CBAF7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2758" y="268288"/>
            <a:ext cx="1382400" cy="23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59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50" r:id="rId13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1206540-FDAD-C029-6CAE-55F0B7AFDAAF}"/>
              </a:ext>
            </a:extLst>
          </p:cNvPr>
          <p:cNvSpPr txBox="1">
            <a:spLocks/>
          </p:cNvSpPr>
          <p:nvPr/>
        </p:nvSpPr>
        <p:spPr>
          <a:xfrm>
            <a:off x="259838" y="4777364"/>
            <a:ext cx="2778919" cy="3333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b" anchorCtr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GB" sz="900" b="1" i="0" u="none" strike="noStrike" kern="1200" cap="none" dirty="0">
                <a:solidFill>
                  <a:srgbClr val="05416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76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4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2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9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  <a:buClr>
                <a:srgbClr val="05416B"/>
              </a:buClr>
              <a:buSzPts val="1400"/>
              <a:buNone/>
            </a:pPr>
            <a:r>
              <a:rPr lang="en-US" sz="675" dirty="0"/>
              <a:t>NCT04879329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231819C4-4C1A-52FE-CB6B-E4018CBF4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693" y="1974875"/>
            <a:ext cx="5260347" cy="900113"/>
          </a:xfr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GB" sz="2000" dirty="0"/>
              <a:t>Preliminary Efficacy and Safety of Disitamab Vedotin (DV) With Pembrolizumab (P) in Treatment </a:t>
            </a:r>
            <a:br>
              <a:rPr lang="en-GB" sz="2000" dirty="0"/>
            </a:br>
            <a:r>
              <a:rPr lang="en-GB" sz="2000" dirty="0"/>
              <a:t>(Tx)-Naive HER2-Expressing, Locally Advanced or Metastatic Urothelial Carcinoma (la/mUC): RC48G001 Cohort C</a:t>
            </a:r>
          </a:p>
        </p:txBody>
      </p:sp>
      <p:sp>
        <p:nvSpPr>
          <p:cNvPr id="17" name="Subtitle 5">
            <a:extLst>
              <a:ext uri="{FF2B5EF4-FFF2-40B4-BE49-F238E27FC236}">
                <a16:creationId xmlns:a16="http://schemas.microsoft.com/office/drawing/2014/main" id="{3DEE32A0-AD9F-298D-8247-5F4112F1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124" y="2843030"/>
            <a:ext cx="5260347" cy="450000"/>
          </a:xfrm>
        </p:spPr>
        <p:txBody>
          <a:bodyPr/>
          <a:lstStyle/>
          <a:p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D. Galsky</a:t>
            </a:r>
            <a:r>
              <a:rPr lang="en-GB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Vadim S. Koshkin</a:t>
            </a:r>
            <a:r>
              <a:rPr lang="en-GB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T. Campbell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Alexandra Drakaki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Isaac Bowman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April A.N. Rose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Jason R. Brown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Jeanny B. Aragon-Ching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Saikrishna Gadde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Amir Harandi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Jonathan E. Rosenberg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Nobuaki Matsubara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Kevin M. Sokolowski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Mari Ichimaru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Stephanie Chan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Sonia Franco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Thomas B. Powles</a:t>
            </a:r>
            <a:r>
              <a:rPr lang="en-US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000" baseline="30000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92C58D1-90CC-6F26-FFE8-065E21A72DF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60376" y="4063919"/>
            <a:ext cx="5143176" cy="783120"/>
          </a:xfrm>
        </p:spPr>
        <p:txBody>
          <a:bodyPr/>
          <a:lstStyle/>
          <a:p>
            <a:pPr>
              <a:spcBef>
                <a:spcPts val="0"/>
              </a:spcBef>
              <a:tabLst>
                <a:tab pos="274320" algn="l"/>
              </a:tabLst>
            </a:pPr>
            <a:r>
              <a:rPr lang="en-GB" baseline="30000" dirty="0">
                <a:effectLst/>
                <a:ea typeface="Times New Roman" panose="02020603050405020304" pitchFamily="18" charset="0"/>
              </a:rPr>
              <a:t>1</a:t>
            </a:r>
            <a:r>
              <a:rPr lang="en-US" dirty="0">
                <a:effectLst/>
                <a:ea typeface="Times New Roman" panose="02020603050405020304" pitchFamily="18" charset="0"/>
              </a:rPr>
              <a:t>Mount Sinai Medical Center, New York, NY,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dirty="0">
                <a:effectLst/>
                <a:ea typeface="Times New Roman" panose="02020603050405020304" pitchFamily="18" charset="0"/>
              </a:rPr>
              <a:t>University of California San Francisco, CA,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dirty="0">
                <a:effectLst/>
                <a:ea typeface="Times New Roman" panose="02020603050405020304" pitchFamily="18" charset="0"/>
              </a:rPr>
              <a:t>MD Anderson Cancer Center, Houston, TX,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4</a:t>
            </a:r>
            <a:r>
              <a:rPr lang="en-GB" dirty="0">
                <a:effectLst/>
                <a:ea typeface="Times New Roman" panose="02020603050405020304" pitchFamily="18" charset="0"/>
              </a:rPr>
              <a:t>David Geffen School of Medicine, Division of Hematology Oncology, University of California, Los Angeles, CA, USA</a:t>
            </a:r>
            <a:r>
              <a:rPr lang="en-US" dirty="0">
                <a:effectLst/>
                <a:ea typeface="Times New Roman" panose="02020603050405020304" pitchFamily="18" charset="0"/>
              </a:rPr>
              <a:t>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5</a:t>
            </a:r>
            <a:r>
              <a:rPr lang="en-US" dirty="0">
                <a:effectLst/>
                <a:ea typeface="Times New Roman" panose="02020603050405020304" pitchFamily="18" charset="0"/>
              </a:rPr>
              <a:t>Banner MD Anderson, Gilbert, AZ,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6</a:t>
            </a:r>
            <a:r>
              <a:rPr lang="en-US" dirty="0">
                <a:effectLst/>
                <a:ea typeface="Times New Roman" panose="02020603050405020304" pitchFamily="18" charset="0"/>
              </a:rPr>
              <a:t>Jewish General Hospital, Montreal, QC, Canada;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7</a:t>
            </a:r>
            <a:r>
              <a:rPr lang="en-US" dirty="0">
                <a:effectLst/>
                <a:ea typeface="Times New Roman" panose="02020603050405020304" pitchFamily="18" charset="0"/>
              </a:rPr>
              <a:t>University Hospitals Cleveland Medical Center, Cleveland, OH, USA; </a:t>
            </a:r>
            <a:br>
              <a:rPr lang="en-US" dirty="0">
                <a:effectLst/>
                <a:ea typeface="Times New Roman" panose="02020603050405020304" pitchFamily="18" charset="0"/>
              </a:rPr>
            </a:br>
            <a:r>
              <a:rPr lang="en-US" baseline="30000" dirty="0">
                <a:effectLst/>
                <a:ea typeface="Times New Roman" panose="02020603050405020304" pitchFamily="18" charset="0"/>
              </a:rPr>
              <a:t>8</a:t>
            </a:r>
            <a:r>
              <a:rPr lang="en-US" dirty="0">
                <a:effectLst/>
                <a:ea typeface="Times New Roman" panose="02020603050405020304" pitchFamily="18" charset="0"/>
              </a:rPr>
              <a:t>Inova Schar Cancer Institute, Fairfax, VA,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9</a:t>
            </a:r>
            <a:r>
              <a:rPr lang="en-US" dirty="0">
                <a:effectLst/>
                <a:ea typeface="Times New Roman" panose="02020603050405020304" pitchFamily="18" charset="0"/>
              </a:rPr>
              <a:t>University of Tennessee Medical Center, Knoxville, TN,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10</a:t>
            </a:r>
            <a:r>
              <a:rPr lang="en-US" dirty="0">
                <a:effectLst/>
                <a:ea typeface="Times New Roman" panose="02020603050405020304" pitchFamily="18" charset="0"/>
              </a:rPr>
              <a:t>SCRI Florida Cancer Specialists, Bradenton, FL,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11</a:t>
            </a:r>
            <a:r>
              <a:rPr lang="en-US" dirty="0">
                <a:effectLst/>
                <a:ea typeface="Times New Roman" panose="02020603050405020304" pitchFamily="18" charset="0"/>
              </a:rPr>
              <a:t>MSKCC, New York, NY,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12</a:t>
            </a:r>
            <a:r>
              <a:rPr lang="en-US" dirty="0">
                <a:effectLst/>
                <a:ea typeface="Times New Roman" panose="02020603050405020304" pitchFamily="18" charset="0"/>
              </a:rPr>
              <a:t>National Cancer Center Hospital East, Chiba, Japan;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13</a:t>
            </a:r>
            <a:r>
              <a:rPr lang="en-US" dirty="0">
                <a:effectLst/>
                <a:ea typeface="Times New Roman" panose="02020603050405020304" pitchFamily="18" charset="0"/>
              </a:rPr>
              <a:t>Pfizer Inc., South San Francisco, CA,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14</a:t>
            </a:r>
            <a:r>
              <a:rPr lang="en-US" dirty="0">
                <a:effectLst/>
                <a:ea typeface="Times New Roman" panose="02020603050405020304" pitchFamily="18" charset="0"/>
              </a:rPr>
              <a:t>Pfizer Inc., Bothell, WA,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15</a:t>
            </a:r>
            <a:r>
              <a:rPr lang="en-US" dirty="0">
                <a:effectLst/>
                <a:ea typeface="Times New Roman" panose="02020603050405020304" pitchFamily="18" charset="0"/>
              </a:rPr>
              <a:t>Merck &amp; Co., Inc., Rahway, NJ, USA; </a:t>
            </a:r>
            <a:r>
              <a:rPr lang="en-US" baseline="30000" dirty="0">
                <a:effectLst/>
                <a:ea typeface="Times New Roman" panose="02020603050405020304" pitchFamily="18" charset="0"/>
              </a:rPr>
              <a:t>16</a:t>
            </a:r>
            <a:r>
              <a:rPr lang="en-US" dirty="0">
                <a:effectLst/>
                <a:ea typeface="Times New Roman" panose="02020603050405020304" pitchFamily="18" charset="0"/>
              </a:rPr>
              <a:t>Barts Cancer Centre, QMUL, London, UK</a:t>
            </a:r>
            <a:endParaRPr lang="en-GB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E7CD02-19AA-DF72-4962-91A3901E582A}"/>
              </a:ext>
            </a:extLst>
          </p:cNvPr>
          <p:cNvSpPr txBox="1"/>
          <p:nvPr/>
        </p:nvSpPr>
        <p:spPr>
          <a:xfrm>
            <a:off x="8066314" y="0"/>
            <a:ext cx="1077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541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1967MO</a:t>
            </a:r>
          </a:p>
        </p:txBody>
      </p:sp>
    </p:spTree>
    <p:extLst>
      <p:ext uri="{BB962C8B-B14F-4D97-AF65-F5344CB8AC3E}">
        <p14:creationId xmlns:p14="http://schemas.microsoft.com/office/powerpoint/2010/main" val="4124937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74A4D2F-656E-EB3F-0D37-CB61E5663743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6962398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</a:rPr>
              <a:t>Conclusions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7BC9AEA3-7EB0-F9DD-DCBF-2462C635E91B}"/>
              </a:ext>
            </a:extLst>
          </p:cNvPr>
          <p:cNvSpPr txBox="1">
            <a:spLocks/>
          </p:cNvSpPr>
          <p:nvPr/>
        </p:nvSpPr>
        <p:spPr>
          <a:xfrm>
            <a:off x="378203" y="1099751"/>
            <a:ext cx="8619317" cy="332487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76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4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2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9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Disitamab vedotin plus pembrolizumab (DV+P) demonstrated encouraging preliminary activity in treatment‑naive patients with HER2-expressing</a:t>
            </a:r>
            <a:r>
              <a:rPr lang="en-GB" sz="1400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la/mUC</a:t>
            </a:r>
            <a:endParaRPr lang="en-GB" sz="1400" strike="sngStrike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1775" lvl="1" indent="-231775" defTabSz="685766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Responses to DV+P were observed in both patients with HER2-positive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and HER2-low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la/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mUC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DV+P had a manageable safety profile consistent with prior studies</a:t>
            </a:r>
            <a:r>
              <a:rPr lang="en-GB" sz="1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These r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esults with DV+P are consistent with updated data from the phase 1b/2 study of DV </a:t>
            </a: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plus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PD-1 inhibitor </a:t>
            </a:r>
            <a:r>
              <a:rPr lang="en-GB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tori</a:t>
            </a:r>
            <a:r>
              <a:rPr lang="en-GB" sz="1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pali</a:t>
            </a:r>
            <a:r>
              <a:rPr lang="en-GB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mab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(completed in China)</a:t>
            </a:r>
            <a:r>
              <a:rPr lang="en-GB" sz="1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efficacy and safety of 1L DV+P compared with chemotherapy are currently being evaluated in a phase</a:t>
            </a: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study (SGNDV-001; NCT05911295); enrollment is ongoing/planned in the North America, 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Latin America, Europe, Australia, and Asia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394B2CE-99E3-2EF9-D051-90A344A237DE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10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66FDD6D-1089-33F2-9BA7-A2F1653A4042}"/>
              </a:ext>
            </a:extLst>
          </p:cNvPr>
          <p:cNvSpPr txBox="1">
            <a:spLocks/>
          </p:cNvSpPr>
          <p:nvPr/>
        </p:nvSpPr>
        <p:spPr>
          <a:xfrm>
            <a:off x="308227" y="4690501"/>
            <a:ext cx="8009296" cy="364418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1L, first line; AE, adverse event; BICR, blinded independent central review; CR, complete response; DV, disitamab vedotin; </a:t>
            </a:r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HER2, human epidermal growth factor receptor 2;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IHC, immunohistochemistry; ISH, in situ hybridization; </a:t>
            </a:r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la/</a:t>
            </a:r>
            <a:r>
              <a:rPr lang="en-GB" sz="600" dirty="0" err="1">
                <a:latin typeface="Arial" panose="020B0604020202020204" pitchFamily="34" charset="0"/>
                <a:cs typeface="Arial" panose="020B0604020202020204" pitchFamily="34" charset="0"/>
              </a:rPr>
              <a:t>mUC</a:t>
            </a:r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, locally advanced or metastatic urothelial cancer; ORR, objective response rate;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P, pembrolizumab.</a:t>
            </a:r>
            <a:b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HER2-positive: IHC 3+, or IHC 2+ and ISH-positive; HER2-low: IHC 2+ and ISH-negative, or IHC 1+.</a:t>
            </a:r>
            <a:b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1. Xu H, et al. J Clin Oncol. 2022;40(suppl 16):Abstract P4519. 2. Sheng X, et al. J Clin Oncol. </a:t>
            </a:r>
            <a:r>
              <a:rPr lang="en-US" sz="600">
                <a:latin typeface="Arial" panose="020B0604020202020204" pitchFamily="34" charset="0"/>
                <a:cs typeface="Arial" panose="020B0604020202020204" pitchFamily="34" charset="0"/>
              </a:rPr>
              <a:t>2024;42:1391-1402.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3. Zhou L, et al. ESMO 2024. Poster 1979P. </a:t>
            </a:r>
          </a:p>
        </p:txBody>
      </p:sp>
    </p:spTree>
    <p:extLst>
      <p:ext uri="{BB962C8B-B14F-4D97-AF65-F5344CB8AC3E}">
        <p14:creationId xmlns:p14="http://schemas.microsoft.com/office/powerpoint/2010/main" val="3022554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B4DC09-3EF8-E1FB-A557-9789D8B34838}"/>
              </a:ext>
            </a:extLst>
          </p:cNvPr>
          <p:cNvSpPr txBox="1"/>
          <p:nvPr/>
        </p:nvSpPr>
        <p:spPr>
          <a:xfrm>
            <a:off x="1705822" y="2477407"/>
            <a:ext cx="16707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E92549-C7C4-11B7-6E3D-F1AD3B8AF63D}"/>
              </a:ext>
            </a:extLst>
          </p:cNvPr>
          <p:cNvSpPr txBox="1"/>
          <p:nvPr/>
        </p:nvSpPr>
        <p:spPr>
          <a:xfrm>
            <a:off x="5547455" y="2477407"/>
            <a:ext cx="2024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PLS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C7ACB8-B391-5A05-E2A3-BA3DDFC8CE86}"/>
              </a:ext>
            </a:extLst>
          </p:cNvPr>
          <p:cNvSpPr txBox="1"/>
          <p:nvPr/>
        </p:nvSpPr>
        <p:spPr>
          <a:xfrm>
            <a:off x="536928" y="4242056"/>
            <a:ext cx="400852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Copies of this presentation obtained through the Quick Response (QR) code are for personal use only and may not be reproduced without permission from the author of this poster.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56BB3C-0455-400B-D09B-6449F9BCCF3B}"/>
              </a:ext>
            </a:extLst>
          </p:cNvPr>
          <p:cNvSpPr txBox="1"/>
          <p:nvPr/>
        </p:nvSpPr>
        <p:spPr>
          <a:xfrm>
            <a:off x="4736851" y="4242056"/>
            <a:ext cx="374482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scan this QR code with your smartphone </a:t>
            </a:r>
            <a:br>
              <a:rPr lang="en-GB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view a plain language summary.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F6F465D-AE73-0805-48BE-ECBCE16D906E}"/>
              </a:ext>
            </a:extLst>
          </p:cNvPr>
          <p:cNvSpPr txBox="1">
            <a:spLocks/>
          </p:cNvSpPr>
          <p:nvPr/>
        </p:nvSpPr>
        <p:spPr>
          <a:xfrm>
            <a:off x="352802" y="280800"/>
            <a:ext cx="6985353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Acknowledgments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D643D176-3A04-B699-4FE2-846A01491116}"/>
              </a:ext>
            </a:extLst>
          </p:cNvPr>
          <p:cNvSpPr txBox="1">
            <a:spLocks/>
          </p:cNvSpPr>
          <p:nvPr/>
        </p:nvSpPr>
        <p:spPr>
          <a:xfrm>
            <a:off x="352801" y="861346"/>
            <a:ext cx="8657709" cy="268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89" indent="-228589" algn="l" defTabSz="914354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78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3966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10755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7544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89" marR="0" lvl="0" indent="-228589" algn="l" defTabSz="914354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authors would like to thank participants, their families, </a:t>
            </a:r>
            <a:r>
              <a:rPr lang="en-US" sz="1400" dirty="0">
                <a:solidFill>
                  <a:sysClr val="windowText" lastClr="000000"/>
                </a:solidFill>
              </a:rPr>
              <a:t>and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the staff at the participating sites</a:t>
            </a:r>
          </a:p>
          <a:p>
            <a:pPr marL="228589" marR="0" lvl="0" indent="-228589" algn="l" defTabSz="914354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RC48G001 study was funded by Seagen Inc., Bothell, WA, USA, which was acquired by Pfizer </a:t>
            </a:r>
            <a:b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December 2023,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Merck Sharp &amp; Dohme LLC, a subsidiary of Merck &amp; Co., Inc., Rahway, NJ, USA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589" marR="0" lvl="0" indent="-228589" algn="l" defTabSz="914354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Medical writing support was provided by Kiran Verma, MSc, of Nucleus Global, an Inizio Company, and was funded by Pfizer</a:t>
            </a:r>
          </a:p>
        </p:txBody>
      </p:sp>
      <p:pic>
        <p:nvPicPr>
          <p:cNvPr id="9" name="Picture 8" descr="A qr code with black squares&#10;&#10;Description automatically generated">
            <a:extLst>
              <a:ext uri="{FF2B5EF4-FFF2-40B4-BE49-F238E27FC236}">
                <a16:creationId xmlns:a16="http://schemas.microsoft.com/office/drawing/2014/main" id="{DF83A252-F3F2-9684-4607-563D0D78A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038" y="2801531"/>
            <a:ext cx="1391439" cy="1392832"/>
          </a:xfrm>
          <a:prstGeom prst="rect">
            <a:avLst/>
          </a:prstGeom>
        </p:spPr>
      </p:pic>
      <p:pic>
        <p:nvPicPr>
          <p:cNvPr id="15" name="Picture 14" descr="A qr code with black squares&#10;&#10;Description automatically generated">
            <a:extLst>
              <a:ext uri="{FF2B5EF4-FFF2-40B4-BE49-F238E27FC236}">
                <a16:creationId xmlns:a16="http://schemas.microsoft.com/office/drawing/2014/main" id="{9FD7331F-14E9-04AF-6F14-FC3E83CF4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5471" y="2801531"/>
            <a:ext cx="1391439" cy="1391439"/>
          </a:xfrm>
          <a:prstGeom prst="rect">
            <a:avLst/>
          </a:prstGeom>
        </p:spPr>
      </p:pic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5291B2D-98D4-7759-5BFB-8A22AC59928A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11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55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5A431BB8-E399-9DE9-D2EE-ECFD6A9A4399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6935700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Declaration of Interests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D5072C0-40B9-E216-0128-B2C0F621A28C}"/>
              </a:ext>
            </a:extLst>
          </p:cNvPr>
          <p:cNvSpPr txBox="1">
            <a:spLocks/>
          </p:cNvSpPr>
          <p:nvPr/>
        </p:nvSpPr>
        <p:spPr>
          <a:xfrm>
            <a:off x="379565" y="1143177"/>
            <a:ext cx="8477832" cy="339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89" indent="-228589" algn="l" defTabSz="914354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78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3966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10755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7544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89" marR="0" lvl="0" indent="-228589" algn="l" defTabSz="914354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authors were responsible for all content and editorial decisions </a:t>
            </a:r>
          </a:p>
          <a:p>
            <a:pPr marL="228589" marR="0" lvl="0" indent="-228589" algn="l" defTabSz="914354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 Matthew Galsky has the following to disclose:</a:t>
            </a:r>
          </a:p>
          <a:p>
            <a:pPr marL="457178" marR="0" lvl="1" indent="-228589" algn="l" defTabSz="914354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−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Consultancy/advisory fees from AbbVie,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Aktis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Alligator, Analog Devices,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Asieris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Astellas, AstraZeneca,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Basilea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Bicycle, Bristol Myers Squibb,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Curis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Daiichi, Dragonfly, EMD Serono, Fujifilm, Genentech, Gilead, GlaxoSmithKline, Janssen, Merck,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Numab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Pfizer,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Rappta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Therapeutics,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Seagen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Inc., Silverback,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UroGen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Veracyte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228589" marR="0" lvl="0" indent="-228589" algn="l" defTabSz="914354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RC48G001 study was funded by Seagen Inc., Bothell, WA, USA, which was acquired by Pfizer in December 2023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45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6">
            <a:extLst>
              <a:ext uri="{FF2B5EF4-FFF2-40B4-BE49-F238E27FC236}">
                <a16:creationId xmlns:a16="http://schemas.microsoft.com/office/drawing/2014/main" id="{B31B6223-8151-2576-2959-8E108C8FD023}"/>
              </a:ext>
            </a:extLst>
          </p:cNvPr>
          <p:cNvSpPr txBox="1">
            <a:spLocks/>
          </p:cNvSpPr>
          <p:nvPr/>
        </p:nvSpPr>
        <p:spPr>
          <a:xfrm>
            <a:off x="284672" y="907201"/>
            <a:ext cx="8577832" cy="3337114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76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4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2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9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GB" sz="1100" dirty="0">
                <a:latin typeface="Arial"/>
                <a:cs typeface="Arial"/>
              </a:rPr>
              <a:t>Vedotin-based ADCs have changed the landscape of previously untreated la/mUC</a:t>
            </a:r>
            <a:r>
              <a:rPr lang="en-GB" sz="1100" baseline="30000" dirty="0">
                <a:latin typeface="Arial"/>
                <a:cs typeface="Arial"/>
              </a:rPr>
              <a:t>1</a:t>
            </a:r>
            <a:endParaRPr lang="en-GB" sz="1100" dirty="0">
              <a:latin typeface="Arial"/>
              <a:cs typeface="Arial"/>
            </a:endParaRPr>
          </a:p>
          <a:p>
            <a:pPr marL="457200" lvl="1">
              <a:spcBef>
                <a:spcPts val="200"/>
              </a:spcBef>
              <a:spcAft>
                <a:spcPts val="600"/>
              </a:spcAft>
              <a:tabLst>
                <a:tab pos="628650" algn="l"/>
              </a:tabLst>
            </a:pPr>
            <a:r>
              <a:rPr lang="en-US" sz="1100" dirty="0"/>
              <a:t>Novel biomarker-informed treatments may improve outcomes further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100" dirty="0">
                <a:latin typeface="Arial"/>
                <a:cs typeface="Arial"/>
              </a:rPr>
              <a:t>Studies have shown that approximately 60% to 80% of patients with UC have tumors that demonstrate HER2 expression</a:t>
            </a:r>
            <a:r>
              <a:rPr lang="en-GB" sz="1100" baseline="30000" dirty="0">
                <a:latin typeface="Arial"/>
                <a:cs typeface="Arial"/>
              </a:rPr>
              <a:t>2-4</a:t>
            </a:r>
            <a:endParaRPr lang="en-GB" sz="1100" dirty="0">
              <a:latin typeface="Arial"/>
              <a:cs typeface="Arial"/>
            </a:endParaRP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GB" sz="1100" dirty="0"/>
              <a:t>Disitamab vedotin (DV; RC48-ADC) is an investigational ADC comprising a fully humanized HER2-directed monoclonal antibody, disitamab, conjugated to the microtubule-disrupting agent MMAE via a protease-cleavable mc-vc linker</a:t>
            </a:r>
            <a:r>
              <a:rPr lang="en-GB" sz="1100" baseline="30000" dirty="0"/>
              <a:t>5</a:t>
            </a:r>
          </a:p>
          <a:p>
            <a:pPr marL="447675" lvl="1">
              <a:spcBef>
                <a:spcPts val="200"/>
              </a:spcBef>
              <a:spcAft>
                <a:spcPts val="600"/>
              </a:spcAft>
            </a:pPr>
            <a:r>
              <a:rPr lang="en-GB" sz="1100" dirty="0">
                <a:latin typeface="Arial"/>
                <a:cs typeface="Arial"/>
              </a:rPr>
              <a:t>Similar to other vedotin-based ADCs, DV can mediate immunogenic cell death following the release of MMAE within target tumor cells, providing the rationale to combine DV with immune checkpoint inhibitors</a:t>
            </a:r>
            <a:r>
              <a:rPr lang="en-GB" sz="1100" baseline="30000" dirty="0">
                <a:latin typeface="Arial"/>
                <a:cs typeface="Arial"/>
              </a:rPr>
              <a:t>6-11 </a:t>
            </a:r>
          </a:p>
          <a:p>
            <a:pPr marL="447675" lvl="1">
              <a:spcBef>
                <a:spcPts val="200"/>
              </a:spcBef>
              <a:spcAft>
                <a:spcPts val="600"/>
              </a:spcAft>
            </a:pPr>
            <a:r>
              <a:rPr lang="en-GB" sz="1100" dirty="0">
                <a:latin typeface="Arial"/>
                <a:cs typeface="Arial"/>
              </a:rPr>
              <a:t>DV also elicits antitumor activity through the bystander effect, wherein intracellular MMAE released from DV can diffuse across cell membranes and cause apoptosis in adjacent cells</a:t>
            </a:r>
            <a:r>
              <a:rPr lang="en-GB" sz="1100" baseline="30000" dirty="0">
                <a:latin typeface="Arial"/>
                <a:cs typeface="Arial"/>
              </a:rPr>
              <a:t>10,12-14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GB" sz="1100" dirty="0"/>
              <a:t>DV combined with PD-1 inhibitors, such as </a:t>
            </a:r>
            <a:r>
              <a:rPr lang="en-GB" sz="1100" dirty="0" err="1"/>
              <a:t>toripalimab</a:t>
            </a:r>
            <a:r>
              <a:rPr lang="en-GB" sz="1100" dirty="0"/>
              <a:t>, has previously demonstrated promising antitumor activity with a manageable safety profile in patients with la/mUC</a:t>
            </a:r>
            <a:r>
              <a:rPr lang="en-GB" sz="1100" baseline="30000" dirty="0"/>
              <a:t>15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GB" sz="1100" dirty="0">
                <a:latin typeface="Arial"/>
                <a:cs typeface="Arial"/>
              </a:rPr>
              <a:t>Herein, we report the safety and preliminary efficacy results of the safety run-in (Part 1) of Cohort C (DV+P) in the open‑label, phase 2, multicenter study RC48G001 (NCT04879329) in treatment-naive patients with HER2-expressing la/mUC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C669DF8-AE71-8E50-1058-40D4A39466FC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6969072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1A579893-08FC-F0BA-FC28-29BFDCF83DEB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3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F454269D-63E1-3BFA-BF2C-81073819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974" y="4539727"/>
            <a:ext cx="8343158" cy="516461"/>
          </a:xfrm>
        </p:spPr>
        <p:txBody>
          <a:bodyPr anchor="b"/>
          <a:lstStyle/>
          <a:p>
            <a:pPr algn="l"/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ADC, antibody-drug conjugate; HER2, human epidermal growth factor receptor 2; la/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locally advanced or metastatic urothelial cancer; MMAE, monomethyl auristatin E; P, pembrolizumab; PD-1, programmed cell death protein 1; </a:t>
            </a:r>
            <a:b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UC, urothelial cancer.</a:t>
            </a:r>
          </a:p>
          <a:p>
            <a:pPr algn="l"/>
            <a:r>
              <a:rPr lang="da-DK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Powles T, et al. N Engl J Med. 2021;384:1125-35. 2. Uzunparmak B, et al. Ann Oncol. 2023;34:1035-46. 3. Aggen DH, et al. J Clin Oncol. 2024;42(suppl 16):Abstract P538.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4. Chan E, et al. USCAP 2024:Poster 98. 5. Deeks ED. Drugs. 2021;82:1929-35. 6.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Klussman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K, et al. JITC 2020:Abstract 618. 7. Yao X, et al. Breast Cancer Res Treat. 2015;153:123-33. 8. Li H, et al. Cancer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2016;17:346-54. 9. Barroso-Sousa R &amp;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Tolaney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SM.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BioDrugs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2021;35:159-74. </a:t>
            </a:r>
            <a:b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Li L, et al.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Rev Med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Sci. 2020;24:12929-37. 11. Cao AT, et al. Cancer Res. 2016;76(suppl_14):Abstract 4914. 12. Burton JK, et al. AAPS J. 2019:12. 13. Khera E, et al. Neoplasia. 2021;23:210-21. 14. Xu Y, et al. Gastric Cancer. 2021;24:913-25. 15. Sheng X et al. J Clin Oncol. 2023;41(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16):Abstract P4566.</a:t>
            </a:r>
          </a:p>
        </p:txBody>
      </p:sp>
    </p:spTree>
    <p:extLst>
      <p:ext uri="{BB962C8B-B14F-4D97-AF65-F5344CB8AC3E}">
        <p14:creationId xmlns:p14="http://schemas.microsoft.com/office/powerpoint/2010/main" val="185788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4F5D99-EA8E-B89C-429E-A11510EE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548" y="4607432"/>
            <a:ext cx="8632592" cy="449629"/>
          </a:xfrm>
        </p:spPr>
        <p:txBody>
          <a:bodyPr anchor="b"/>
          <a:lstStyle/>
          <a:p>
            <a:pPr algn="l"/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BICR, blinded independent central review; C1D1, Cycle 1 Day 1; 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CrCl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creatine clearance; ECOG PS, Eastern Cooperative Oncology Group performance status; HER2, human epidermal growth factor receptor 2; </a:t>
            </a:r>
            <a:b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IHC, immunohistochemistry; ISH, in situ hybridization; la/</a:t>
            </a:r>
            <a:r>
              <a:rPr lang="en-GB" sz="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</a:t>
            </a:r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locally advanced or metastatic urothelial cancer; Q2W: every 2 weeks; Q6W: every 6 weeks; Q8W: every 8 weeks; Q12W: every 12 weeks.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94E3090-D1A9-3F08-0227-1045E0DD6D55}"/>
              </a:ext>
            </a:extLst>
          </p:cNvPr>
          <p:cNvSpPr txBox="1">
            <a:spLocks/>
          </p:cNvSpPr>
          <p:nvPr/>
        </p:nvSpPr>
        <p:spPr>
          <a:xfrm>
            <a:off x="352802" y="280800"/>
            <a:ext cx="7009119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Study Design and Methods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5E8D80-0648-250B-4669-0B72EC293591}"/>
              </a:ext>
            </a:extLst>
          </p:cNvPr>
          <p:cNvSpPr/>
          <p:nvPr/>
        </p:nvSpPr>
        <p:spPr>
          <a:xfrm>
            <a:off x="118568" y="1434642"/>
            <a:ext cx="2344040" cy="2487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t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 Population (N=170)</a:t>
            </a:r>
          </a:p>
          <a:p>
            <a:pPr algn="ctr">
              <a:spcBef>
                <a:spcPts val="600"/>
              </a:spcBef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Previously untreated</a:t>
            </a:r>
            <a:r>
              <a:rPr lang="en-GB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HER2-positive/</a:t>
            </a:r>
            <a:b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HER2-low</a:t>
            </a:r>
            <a:r>
              <a:rPr lang="en-GB" sz="9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expressing la/mUC</a:t>
            </a:r>
            <a:endParaRPr lang="en-GB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Eligibility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≥18 years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la/mUC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HER2 status:</a:t>
            </a:r>
            <a:r>
              <a:rPr lang="en-GB" sz="9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171450">
              <a:buFont typeface="Arial" panose="020B0604020202020204" pitchFamily="34" charset="0"/>
              <a:buChar char="–"/>
              <a:tabLst>
                <a:tab pos="287338" algn="l"/>
              </a:tabLs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HER2-positive: IHC 3+, </a:t>
            </a:r>
            <a:r>
              <a:rPr lang="en-GB" sz="9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IHC 2+ and ISH-positive</a:t>
            </a:r>
          </a:p>
          <a:p>
            <a:pPr marL="287338" lvl="1" indent="-171450">
              <a:buFont typeface="Arial" panose="020B0604020202020204" pitchFamily="34" charset="0"/>
              <a:buChar char="–"/>
              <a:tabLst>
                <a:tab pos="287338" algn="l"/>
              </a:tabLst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HER2-low: IHC 2+ and ISH-negative, </a:t>
            </a:r>
            <a:r>
              <a:rPr lang="en-GB" sz="9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IHC 1+</a:t>
            </a:r>
            <a:endParaRPr lang="en-GB" sz="900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ECOG PS of 0-2</a:t>
            </a:r>
            <a:r>
              <a:rPr lang="en-GB" sz="9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endParaRPr lang="en-US" sz="700" baseline="30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</a:pPr>
            <a:r>
              <a:rPr lang="en-US" sz="7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HER2 IHC status will be determined by </a:t>
            </a:r>
            <a:b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laboratory. </a:t>
            </a:r>
          </a:p>
          <a:p>
            <a:pPr>
              <a:lnSpc>
                <a:spcPct val="95000"/>
              </a:lnSpc>
            </a:pPr>
            <a:r>
              <a:rPr lang="en-US" sz="7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ECOG PS of 2 was allowed </a:t>
            </a: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hemoglobin ≥10 g/dL </a:t>
            </a:r>
            <a:b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CrCl ≥50 mL/min.</a:t>
            </a:r>
            <a:endParaRPr lang="en-US" sz="700" baseline="30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326F2A-F3D1-9676-A855-9C1ADF4570C7}"/>
              </a:ext>
            </a:extLst>
          </p:cNvPr>
          <p:cNvSpPr/>
          <p:nvPr/>
        </p:nvSpPr>
        <p:spPr>
          <a:xfrm>
            <a:off x="2741499" y="2209312"/>
            <a:ext cx="1958811" cy="77158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Disitamab vedotin Q2W + pembrolizumab Q6W</a:t>
            </a:r>
            <a:endParaRPr lang="en-GB" sz="900" i="1" strike="sngStrik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6-week cycles</a:t>
            </a:r>
          </a:p>
          <a:p>
            <a:pPr algn="ctr"/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N=20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C4EBB3-3869-9448-29A8-F659A602C3FE}"/>
              </a:ext>
            </a:extLst>
          </p:cNvPr>
          <p:cNvSpPr/>
          <p:nvPr/>
        </p:nvSpPr>
        <p:spPr>
          <a:xfrm>
            <a:off x="5098253" y="2896550"/>
            <a:ext cx="355317" cy="35531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b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C6B01-B225-6C9F-5F62-1E570839A886}"/>
              </a:ext>
            </a:extLst>
          </p:cNvPr>
          <p:cNvSpPr/>
          <p:nvPr/>
        </p:nvSpPr>
        <p:spPr>
          <a:xfrm>
            <a:off x="5537467" y="2243358"/>
            <a:ext cx="1493954" cy="70088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Disitamab vedotin Q2W + pembrolizumab Q6W</a:t>
            </a:r>
          </a:p>
          <a:p>
            <a:pPr algn="ctr"/>
            <a:r>
              <a:rPr lang="en-GB" sz="900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6-week cycles</a:t>
            </a:r>
          </a:p>
          <a:p>
            <a:pPr algn="ctr"/>
            <a:endParaRPr lang="en-GB" sz="9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n=75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7284E3-0664-698A-8F38-2E2214138AE0}"/>
              </a:ext>
            </a:extLst>
          </p:cNvPr>
          <p:cNvSpPr/>
          <p:nvPr/>
        </p:nvSpPr>
        <p:spPr>
          <a:xfrm>
            <a:off x="5537466" y="3207639"/>
            <a:ext cx="1493954" cy="5891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Disitamab vedotin Q2W</a:t>
            </a:r>
            <a:b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6-week cycles</a:t>
            </a:r>
          </a:p>
          <a:p>
            <a:pPr algn="ctr"/>
            <a:endParaRPr lang="en-GB" sz="9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9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n=75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CAC62D8-F677-034E-7C99-6BDB7C0A2D05}"/>
              </a:ext>
            </a:extLst>
          </p:cNvPr>
          <p:cNvSpPr/>
          <p:nvPr/>
        </p:nvSpPr>
        <p:spPr>
          <a:xfrm>
            <a:off x="7361921" y="1934441"/>
            <a:ext cx="1657143" cy="15534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Endpoint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 per BICR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Endpoints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 per investigator assessment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DOR, PFS, DCR per BICR and investigator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</a:p>
          <a:p>
            <a:pPr marL="115888" indent="-1158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7C60A9F-C2D6-FDCA-10CF-0C1CD619E2B2}"/>
              </a:ext>
            </a:extLst>
          </p:cNvPr>
          <p:cNvSpPr txBox="1"/>
          <p:nvPr/>
        </p:nvSpPr>
        <p:spPr>
          <a:xfrm>
            <a:off x="1451651" y="4082409"/>
            <a:ext cx="62406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Disease assessments Q8W from C1D1 for 72 weeks, then Q12W until progression per BICR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FFCE0E2-080D-91C7-40A8-E2D3ECA442B1}"/>
              </a:ext>
            </a:extLst>
          </p:cNvPr>
          <p:cNvSpPr txBox="1"/>
          <p:nvPr/>
        </p:nvSpPr>
        <p:spPr>
          <a:xfrm>
            <a:off x="118568" y="1042178"/>
            <a:ext cx="7651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RC48G001 Cohort C Study Design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EBD5410-F39D-103E-8FCC-DB1DFE90C0E7}"/>
              </a:ext>
            </a:extLst>
          </p:cNvPr>
          <p:cNvSpPr txBox="1"/>
          <p:nvPr/>
        </p:nvSpPr>
        <p:spPr>
          <a:xfrm>
            <a:off x="2762209" y="1562981"/>
            <a:ext cx="19173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Part 1 (Safety Run-In)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8B14A67-2943-1700-E21E-1A5C9AF00069}"/>
              </a:ext>
            </a:extLst>
          </p:cNvPr>
          <p:cNvSpPr txBox="1"/>
          <p:nvPr/>
        </p:nvSpPr>
        <p:spPr>
          <a:xfrm>
            <a:off x="5050269" y="1562981"/>
            <a:ext cx="2165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 </a:t>
            </a:r>
            <a:br>
              <a:rPr lang="en-GB" sz="1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(Randomized; </a:t>
            </a:r>
            <a:br>
              <a:rPr lang="en-GB" sz="1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Currently Enrolling)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7C1669-1415-E66E-353F-D8DDCEA95DAC}"/>
              </a:ext>
            </a:extLst>
          </p:cNvPr>
          <p:cNvSpPr/>
          <p:nvPr/>
        </p:nvSpPr>
        <p:spPr>
          <a:xfrm>
            <a:off x="2594646" y="1434024"/>
            <a:ext cx="2271311" cy="181784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0391BE-099E-C6AD-2D72-7F104BA1D48F}"/>
              </a:ext>
            </a:extLst>
          </p:cNvPr>
          <p:cNvSpPr/>
          <p:nvPr/>
        </p:nvSpPr>
        <p:spPr>
          <a:xfrm>
            <a:off x="5050269" y="1434022"/>
            <a:ext cx="2165521" cy="2564663"/>
          </a:xfrm>
          <a:prstGeom prst="rect">
            <a:avLst/>
          </a:prstGeom>
          <a:noFill/>
          <a:ln w="38100">
            <a:solidFill>
              <a:srgbClr val="A5A5A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71B8D9EB-1262-9EE4-CD39-A4F1A47914F0}"/>
              </a:ext>
            </a:extLst>
          </p:cNvPr>
          <p:cNvCxnSpPr>
            <a:cxnSpLocks/>
            <a:stCxn id="6" idx="0"/>
            <a:endCxn id="7" idx="1"/>
          </p:cNvCxnSpPr>
          <p:nvPr/>
        </p:nvCxnSpPr>
        <p:spPr>
          <a:xfrm rot="5400000" flipH="1" flipV="1">
            <a:off x="5255315" y="2614399"/>
            <a:ext cx="302748" cy="261555"/>
          </a:xfrm>
          <a:prstGeom prst="bentConnector2">
            <a:avLst/>
          </a:prstGeom>
          <a:ln w="19050">
            <a:solidFill>
              <a:srgbClr val="DBDB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031836DE-98D6-972D-B45A-94C72B03406B}"/>
              </a:ext>
            </a:extLst>
          </p:cNvPr>
          <p:cNvCxnSpPr>
            <a:cxnSpLocks/>
            <a:stCxn id="6" idx="4"/>
            <a:endCxn id="9" idx="1"/>
          </p:cNvCxnSpPr>
          <p:nvPr/>
        </p:nvCxnSpPr>
        <p:spPr>
          <a:xfrm rot="16200000" flipH="1">
            <a:off x="5281506" y="3246273"/>
            <a:ext cx="250367" cy="261554"/>
          </a:xfrm>
          <a:prstGeom prst="bentConnector2">
            <a:avLst/>
          </a:prstGeom>
          <a:ln w="19050">
            <a:solidFill>
              <a:srgbClr val="DBDB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B3FD0DC6-D43E-9379-0ECC-FBE4F8C369B0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4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387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B17232E-4F1B-2C10-003E-6836D4727FDC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7022468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Baseline Characteristics, Patient Disposition, </a:t>
            </a:r>
          </a:p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/>
              <a:t>a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nd Exposure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5F67A9-6AA5-1080-D858-D83513167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156243"/>
              </p:ext>
            </p:extLst>
          </p:nvPr>
        </p:nvGraphicFramePr>
        <p:xfrm>
          <a:off x="419100" y="1078463"/>
          <a:ext cx="3863976" cy="3316829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392866">
                  <a:extLst>
                    <a:ext uri="{9D8B030D-6E8A-4147-A177-3AD203B41FA5}">
                      <a16:colId xmlns:a16="http://schemas.microsoft.com/office/drawing/2014/main" val="1907652944"/>
                    </a:ext>
                  </a:extLst>
                </a:gridCol>
                <a:gridCol w="1471110">
                  <a:extLst>
                    <a:ext uri="{9D8B030D-6E8A-4147-A177-3AD203B41FA5}">
                      <a16:colId xmlns:a16="http://schemas.microsoft.com/office/drawing/2014/main" val="1114803718"/>
                    </a:ext>
                  </a:extLst>
                </a:gridCol>
              </a:tblGrid>
              <a:tr h="243347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Baseline Characteristics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Cohort C</a:t>
                      </a:r>
                    </a:p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N=20</a:t>
                      </a:r>
                      <a:endParaRPr lang="en-US" sz="900" b="1" i="0" u="none" strike="sng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566909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 (%)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(75.0)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752321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(years), median (range)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75.0 (58-86)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9206068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 (%)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(85.0)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3668376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ECOG PS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 (%)</a:t>
                      </a:r>
                      <a:r>
                        <a:rPr lang="en-US" sz="900" u="none" strike="noStrike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1357730"/>
                  </a:ext>
                </a:extLst>
              </a:tr>
              <a:tr h="126704">
                <a:tc>
                  <a:txBody>
                    <a:bodyPr/>
                    <a:lstStyle/>
                    <a:p>
                      <a:pPr marL="0" indent="176213" algn="l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(40.0)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7860133"/>
                  </a:ext>
                </a:extLst>
              </a:tr>
              <a:tr h="126704">
                <a:tc>
                  <a:txBody>
                    <a:bodyPr/>
                    <a:lstStyle/>
                    <a:p>
                      <a:pPr marL="0" indent="176213" algn="l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(60.0)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7144379"/>
                  </a:ext>
                </a:extLst>
              </a:tr>
              <a:tr h="126704">
                <a:tc>
                  <a:txBody>
                    <a:bodyPr/>
                    <a:lstStyle/>
                    <a:p>
                      <a:pPr marL="0" indent="0" algn="l" rtl="0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HER2 status</a:t>
                      </a:r>
                      <a: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 (%)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95000"/>
                        </a:lnSpc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485848"/>
                  </a:ext>
                </a:extLst>
              </a:tr>
              <a:tr h="228851">
                <a:tc>
                  <a:txBody>
                    <a:bodyPr/>
                    <a:lstStyle/>
                    <a:p>
                      <a:pPr marL="265113" indent="-88900" algn="l" rtl="0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HER2-positive </a:t>
                      </a:r>
                      <a:b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8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IHC 3+, </a:t>
                      </a:r>
                      <a:r>
                        <a:rPr lang="en-GB" sz="800" b="1" i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IHC 2+ and ISH-positive)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(30.0)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862223"/>
                  </a:ext>
                </a:extLst>
              </a:tr>
              <a:tr h="269027">
                <a:tc>
                  <a:txBody>
                    <a:bodyPr/>
                    <a:lstStyle/>
                    <a:p>
                      <a:pPr marL="265113" indent="-88900" algn="l" rtl="0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HER2-low</a:t>
                      </a:r>
                      <a:b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8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IHC 2+ and ISH-negative, </a:t>
                      </a:r>
                      <a:r>
                        <a:rPr lang="en-GB" sz="800" b="1" i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IHC 1+)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(70.0)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66561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95000"/>
                        </a:lnSpc>
                      </a:pP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PD-L1 status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 (%)</a:t>
                      </a: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(90.0)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671419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marL="179388" indent="0" algn="l" rtl="0" fontAlgn="b">
                        <a:lnSpc>
                          <a:spcPct val="95000"/>
                        </a:lnSpc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CPS ≥10</a:t>
                      </a: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(40.0)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8450398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marL="179388" indent="0" algn="l" rtl="0" fontAlgn="b">
                        <a:lnSpc>
                          <a:spcPct val="95000"/>
                        </a:lnSpc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CPS &lt;10</a:t>
                      </a:r>
                      <a:endParaRPr lang="en-US" sz="900" b="0" i="0" u="none" strike="sng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(50.0)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6934248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tumor location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 (%)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2771393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marL="0" indent="176213" algn="l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Bladder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(60.0)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8089149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marL="0" indent="176213" algn="l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Renal pelvis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(30.0)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6037486"/>
                  </a:ext>
                </a:extLst>
              </a:tr>
              <a:tr h="125169">
                <a:tc>
                  <a:txBody>
                    <a:bodyPr/>
                    <a:lstStyle/>
                    <a:p>
                      <a:pPr marL="0" indent="176213" algn="l" rtl="0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Ureter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525" marT="952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(10.0)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8516327"/>
                  </a:ext>
                </a:extLst>
              </a:tr>
              <a:tr h="124783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Metastatic disease sites,</a:t>
                      </a:r>
                      <a:r>
                        <a:rPr lang="en-US" sz="9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 (%)</a:t>
                      </a:r>
                      <a:r>
                        <a:rPr lang="en-US" sz="900" b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094" marT="9094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4" marR="9094" marT="9094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170086"/>
                  </a:ext>
                </a:extLst>
              </a:tr>
              <a:tr h="124783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Visceral disease</a:t>
                      </a:r>
                    </a:p>
                  </a:txBody>
                  <a:tcPr marL="27432" marR="9094" marT="9094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(75.0)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4" marR="9094" marT="9094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754908"/>
                  </a:ext>
                </a:extLst>
              </a:tr>
              <a:tr h="124783">
                <a:tc>
                  <a:txBody>
                    <a:bodyPr/>
                    <a:lstStyle/>
                    <a:p>
                      <a:pPr marL="179388" indent="0" algn="l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Liver</a:t>
                      </a:r>
                    </a:p>
                  </a:txBody>
                  <a:tcPr marL="27432" marR="9094" marT="9094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(20.0)</a:t>
                      </a:r>
                    </a:p>
                  </a:txBody>
                  <a:tcPr marL="9094" marR="9094" marT="9094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664544"/>
                  </a:ext>
                </a:extLst>
              </a:tr>
              <a:tr h="124783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Lymph node–only disease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9094" marT="9094" marB="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(20.0)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4" marR="9094" marT="9094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607762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5A269B1-4EF5-27DC-5065-07B4F663CC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648092"/>
              </p:ext>
            </p:extLst>
          </p:nvPr>
        </p:nvGraphicFramePr>
        <p:xfrm>
          <a:off x="4600775" y="1078461"/>
          <a:ext cx="4279592" cy="175011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116020">
                  <a:extLst>
                    <a:ext uri="{9D8B030D-6E8A-4147-A177-3AD203B41FA5}">
                      <a16:colId xmlns:a16="http://schemas.microsoft.com/office/drawing/2014/main" val="3270130101"/>
                    </a:ext>
                  </a:extLst>
                </a:gridCol>
                <a:gridCol w="1163572">
                  <a:extLst>
                    <a:ext uri="{9D8B030D-6E8A-4147-A177-3AD203B41FA5}">
                      <a16:colId xmlns:a16="http://schemas.microsoft.com/office/drawing/2014/main" val="171915952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 Disposition and Exposure</a:t>
                      </a:r>
                    </a:p>
                  </a:txBody>
                  <a:tcPr marL="96764" marR="96764" marT="48382" marB="48382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Cohort C</a:t>
                      </a:r>
                    </a:p>
                    <a:p>
                      <a:pPr algn="ctr" rtl="0" fontAlgn="ctr">
                        <a:lnSpc>
                          <a:spcPct val="95000"/>
                        </a:lnSpc>
                      </a:pP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N=20</a:t>
                      </a:r>
                      <a:endParaRPr lang="en-US" sz="900" b="1" i="0" u="none" strike="sng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42" marR="64842" marT="0" marB="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25865"/>
                  </a:ext>
                </a:extLst>
              </a:tr>
              <a:tr h="24596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Median follow-up (months)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median (range)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5025" marR="25025" marT="12307" marB="12307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9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 (4-16)</a:t>
                      </a:r>
                      <a:endParaRPr kumimoji="0"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54" marR="6154" marT="6154" marB="0" anchor="ctr">
                    <a:lnL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420742"/>
                  </a:ext>
                </a:extLst>
              </a:tr>
              <a:tr h="24596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Median number of doses for DV (Q2W)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(range)</a:t>
                      </a:r>
                      <a:r>
                        <a:rPr lang="en-GB" sz="900" b="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64" marR="25025" marT="12307" marB="12307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 (3-18)</a:t>
                      </a:r>
                    </a:p>
                  </a:txBody>
                  <a:tcPr marL="6154" marR="6154" marT="615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8913936"/>
                  </a:ext>
                </a:extLst>
              </a:tr>
              <a:tr h="24596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Median number of doses for P (Q6W)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(range)</a:t>
                      </a:r>
                      <a:r>
                        <a:rPr lang="en-GB" sz="900" b="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64" marR="25025" marT="12307" marB="12307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 (1-11)</a:t>
                      </a:r>
                    </a:p>
                  </a:txBody>
                  <a:tcPr marL="6154" marR="6154" marT="615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339654"/>
                  </a:ext>
                </a:extLst>
              </a:tr>
              <a:tr h="24596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on treatment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64" marR="25025" marT="12307" marB="12307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95000"/>
                        </a:lnSpc>
                        <a:buNone/>
                      </a:pPr>
                      <a:r>
                        <a:rPr lang="en-US" sz="900" b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(30.0)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25" marR="25025" marT="12307" marB="12307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44055"/>
                  </a:ext>
                </a:extLst>
              </a:tr>
              <a:tr h="24596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off treatment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  <a:r>
                        <a:rPr lang="en-GB" sz="900" b="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900" b="0" kern="1200" baseline="30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64" marR="25025" marT="12307" marB="12307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95000"/>
                        </a:lnSpc>
                        <a:buNone/>
                      </a:pPr>
                      <a:r>
                        <a:rPr lang="en-US" sz="900" b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(70.0)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25" marR="25025" marT="12307" marB="12307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3179103"/>
                  </a:ext>
                </a:extLst>
              </a:tr>
              <a:tr h="24596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off study,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  <a:endParaRPr lang="en-GB" sz="900" b="0" strike="sngStrike" baseline="30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64" marR="25025" marT="12307" marB="12307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(25.0)</a:t>
                      </a:r>
                      <a:endParaRPr kumimoji="0"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54" marR="6154" marT="615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431807"/>
                  </a:ext>
                </a:extLst>
              </a:tr>
            </a:tbl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861073C-7A69-5112-0464-BF8E286D537E}"/>
              </a:ext>
            </a:extLst>
          </p:cNvPr>
          <p:cNvSpPr txBox="1">
            <a:spLocks/>
          </p:cNvSpPr>
          <p:nvPr/>
        </p:nvSpPr>
        <p:spPr>
          <a:xfrm>
            <a:off x="308227" y="4695516"/>
            <a:ext cx="8239571" cy="359403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CPS, combined positive score; CRF, case report form; DV, disitamab vedotin; ECOG PS, Eastern Cooperative Oncology Group performance status; HER2, </a:t>
            </a:r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human epidermal growth factor receptor 2; IHC, immunohistochemistry;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ISH, in situ hybridization; P, pembrolizumab; </a:t>
            </a:r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PD-1, programmed cell death protein 1; Q2W, every 2 weeks; Q6W, every 6 weeks.</a:t>
            </a:r>
            <a:b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Data cutoff: 31 May 2024. </a:t>
            </a:r>
            <a:r>
              <a:rPr lang="en-US" sz="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700" b="1" dirty="0">
                <a:latin typeface="Arial" panose="020B0604020202020204" pitchFamily="34" charset="0"/>
                <a:cs typeface="Arial" panose="020B0604020202020204" pitchFamily="34" charset="0"/>
              </a:rPr>
              <a:t>The last non-missing value before or on the day of the first dose of study treatment. </a:t>
            </a:r>
            <a:r>
              <a:rPr lang="en-GB" sz="7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700" b="1" dirty="0" err="1"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en-GB" sz="700" b="1" dirty="0">
                <a:latin typeface="Arial" panose="020B0604020202020204" pitchFamily="34" charset="0"/>
                <a:cs typeface="Arial" panose="020B0604020202020204" pitchFamily="34" charset="0"/>
              </a:rPr>
              <a:t> with multiple metastatic disease sites are counted more than once. </a:t>
            </a:r>
            <a:r>
              <a:rPr lang="en-GB" sz="7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700" b="1" dirty="0" err="1"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  <a:r>
              <a:rPr lang="en-GB" sz="700" b="1" dirty="0">
                <a:latin typeface="Arial" panose="020B0604020202020204" pitchFamily="34" charset="0"/>
                <a:cs typeface="Arial" panose="020B0604020202020204" pitchFamily="34" charset="0"/>
              </a:rPr>
              <a:t> duration of exposure was 20.8 weeks (range: 10-52) for DV and 23.6 weeks (range: 6-68) for P. </a:t>
            </a:r>
            <a:r>
              <a:rPr lang="en-GB" sz="7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700" b="1" dirty="0" err="1">
                <a:latin typeface="Arial" panose="020B0604020202020204" pitchFamily="34" charset="0"/>
                <a:cs typeface="Arial" panose="020B0604020202020204" pitchFamily="34" charset="0"/>
              </a:rPr>
              <a:t>Reasons</a:t>
            </a:r>
            <a:r>
              <a:rPr lang="en-GB" sz="700" b="1" dirty="0">
                <a:latin typeface="Arial" panose="020B0604020202020204" pitchFamily="34" charset="0"/>
                <a:cs typeface="Arial" panose="020B0604020202020204" pitchFamily="34" charset="0"/>
              </a:rPr>
              <a:t> for treatment discontinuation were progressive disease (n=7), adverse event (n=5), and patient decision (n=2); includes patients on and off study.</a:t>
            </a:r>
            <a:r>
              <a:rPr lang="en-GB" sz="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600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C7B95B1-5C72-1EC4-7ACD-7FC7C0CBFFE6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5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297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74A4D2F-656E-EB3F-0D37-CB61E5663743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6962398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Confirmed ORR per BICR</a:t>
            </a:r>
            <a:b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0" i="1" dirty="0"/>
              <a:t>Patients in both the HER2-positive and HER2-low groups responded to DV+P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A140E8E3-B45A-6FFD-8A00-8A22895C756C}"/>
              </a:ext>
            </a:extLst>
          </p:cNvPr>
          <p:cNvSpPr txBox="1">
            <a:spLocks/>
          </p:cNvSpPr>
          <p:nvPr/>
        </p:nvSpPr>
        <p:spPr>
          <a:xfrm>
            <a:off x="308173" y="4629473"/>
            <a:ext cx="8867398" cy="426644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CR, complete response; DOR, duration of response; DV, disitamab vedotin; HER2, human epidermal growth factor receptor 2; NR, not reached; ORR, objective response rate; P, pembrolizumab; PR, partial response; </a:t>
            </a:r>
            <a:b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RECIST, Response Criteria in Solid Tumors.</a:t>
            </a:r>
            <a:b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Data cutoff: 31 May 2024. All patients had a minimum of 2 scans.</a:t>
            </a:r>
            <a:b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700" b="1" dirty="0">
                <a:latin typeface="Arial" panose="020B0604020202020204" pitchFamily="34" charset="0"/>
                <a:cs typeface="Arial" panose="020B0604020202020204" pitchFamily="34" charset="0"/>
              </a:rPr>
              <a:t>Confirmed objective response is confirmed CR or PR according to RECIST 1.1.</a:t>
            </a: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7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Confirmed</a:t>
            </a:r>
            <a:r>
              <a:rPr lang="en-US" sz="7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best overall response assessed per RECIST 1.1. 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2242725-ADD4-8C04-DBE0-700F79EC5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848263"/>
              </p:ext>
            </p:extLst>
          </p:nvPr>
        </p:nvGraphicFramePr>
        <p:xfrm>
          <a:off x="1410056" y="1095289"/>
          <a:ext cx="6323887" cy="2491257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372373">
                  <a:extLst>
                    <a:ext uri="{9D8B030D-6E8A-4147-A177-3AD203B41FA5}">
                      <a16:colId xmlns:a16="http://schemas.microsoft.com/office/drawing/2014/main" val="3270130101"/>
                    </a:ext>
                  </a:extLst>
                </a:gridCol>
                <a:gridCol w="1951514">
                  <a:extLst>
                    <a:ext uri="{9D8B030D-6E8A-4147-A177-3AD203B41FA5}">
                      <a16:colId xmlns:a16="http://schemas.microsoft.com/office/drawing/2014/main" val="1719159525"/>
                    </a:ext>
                  </a:extLst>
                </a:gridCol>
              </a:tblGrid>
              <a:tr h="360313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Overall Population</a:t>
                      </a:r>
                    </a:p>
                  </a:txBody>
                  <a:tcPr marL="27432" marR="27432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Cohort C</a:t>
                      </a:r>
                    </a:p>
                    <a:p>
                      <a:pPr algn="ctr" rtl="0" fontAlgn="ctr"/>
                      <a:r>
                        <a:rPr lang="en-US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N=20</a:t>
                      </a:r>
                      <a:endParaRPr lang="en-US" sz="1050" b="1" i="0" u="none" strike="sng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25865"/>
                  </a:ext>
                </a:extLst>
              </a:tr>
              <a:tr h="205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Confirmed ORR, n (%)</a:t>
                      </a:r>
                      <a:r>
                        <a:rPr lang="en-GB" sz="1050" b="1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(75.0) [95% CI: </a:t>
                      </a:r>
                      <a:r>
                        <a:rPr kumimoji="0" lang="en-US" sz="105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50.9-91.3]</a:t>
                      </a: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1880595"/>
                  </a:ext>
                </a:extLst>
              </a:tr>
              <a:tr h="19531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 overall response, n (%)</a:t>
                      </a:r>
                      <a:r>
                        <a:rPr lang="en-GB" sz="1050" b="1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GB" sz="105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3179103"/>
                  </a:ext>
                </a:extLst>
              </a:tr>
              <a:tr h="195314">
                <a:tc>
                  <a:txBody>
                    <a:bodyPr/>
                    <a:lstStyle/>
                    <a:p>
                      <a:pPr marL="268288" indent="0" algn="l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 response </a:t>
                      </a: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105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(35.0)</a:t>
                      </a: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6208893"/>
                  </a:ext>
                </a:extLst>
              </a:tr>
              <a:tr h="226966">
                <a:tc>
                  <a:txBody>
                    <a:bodyPr/>
                    <a:lstStyle/>
                    <a:p>
                      <a:pPr marL="268288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Partial response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105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(40.0)</a:t>
                      </a: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3131216"/>
                  </a:ext>
                </a:extLst>
              </a:tr>
              <a:tr h="205488">
                <a:tc>
                  <a:txBody>
                    <a:bodyPr/>
                    <a:lstStyle/>
                    <a:p>
                      <a:pPr marL="268288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Stable disease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105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(20.0)</a:t>
                      </a: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2993755"/>
                  </a:ext>
                </a:extLst>
              </a:tr>
              <a:tr h="205488">
                <a:tc>
                  <a:txBody>
                    <a:bodyPr/>
                    <a:lstStyle/>
                    <a:p>
                      <a:pPr marL="268288" lvl="0" indent="0">
                        <a:lnSpc>
                          <a:spcPct val="114999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050" b="0" u="none" strike="noStrike" cap="non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Progressive disease</a:t>
                      </a:r>
                      <a:endParaRPr lang="en-US" sz="1050" b="0" i="0" u="none" strike="noStrike" cap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105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942905"/>
                  </a:ext>
                </a:extLst>
              </a:tr>
              <a:tr h="230466">
                <a:tc>
                  <a:txBody>
                    <a:bodyPr/>
                    <a:lstStyle/>
                    <a:p>
                      <a:pPr marL="88900" lvl="0" indent="0">
                        <a:lnSpc>
                          <a:spcPct val="114999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05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HER2-Positive Group</a:t>
                      </a: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105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n=6</a:t>
                      </a:r>
                      <a:endParaRPr kumimoji="0" lang="en-US" sz="105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014206"/>
                  </a:ext>
                </a:extLst>
              </a:tr>
              <a:tr h="230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Confirmed ORR, n (%)</a:t>
                      </a:r>
                      <a:r>
                        <a:rPr lang="en-GB" sz="1050" b="1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(66.7) [95% CI: </a:t>
                      </a:r>
                      <a:r>
                        <a:rPr kumimoji="0" lang="en-US" sz="105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22.3-95.7]</a:t>
                      </a:r>
                      <a:endParaRPr kumimoji="0" lang="en-US" sz="10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496442"/>
                  </a:ext>
                </a:extLst>
              </a:tr>
              <a:tr h="230466">
                <a:tc>
                  <a:txBody>
                    <a:bodyPr/>
                    <a:lstStyle/>
                    <a:p>
                      <a:pPr marL="88900" lvl="0" indent="0">
                        <a:lnSpc>
                          <a:spcPct val="114999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05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HER2-Low Group</a:t>
                      </a: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en-US" sz="105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n=14</a:t>
                      </a:r>
                      <a:endParaRPr kumimoji="0" lang="en-US" sz="105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585445"/>
                  </a:ext>
                </a:extLst>
              </a:tr>
              <a:tr h="205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Confirmed ORR, n (%)</a:t>
                      </a:r>
                      <a:r>
                        <a:rPr lang="en-GB" sz="1050" b="1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(78.6) [95% CI: </a:t>
                      </a:r>
                      <a:r>
                        <a:rPr kumimoji="0" lang="en-US" sz="105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49.2-95.3]</a:t>
                      </a:r>
                      <a:endParaRPr kumimoji="0" lang="en-US" sz="10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432" marR="27432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185296"/>
                  </a:ext>
                </a:extLst>
              </a:tr>
            </a:tbl>
          </a:graphicData>
        </a:graphic>
      </p:graphicFrame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32AB9106-01DA-9523-C18E-C3D42991C4D4}"/>
              </a:ext>
            </a:extLst>
          </p:cNvPr>
          <p:cNvSpPr txBox="1">
            <a:spLocks/>
          </p:cNvSpPr>
          <p:nvPr/>
        </p:nvSpPr>
        <p:spPr>
          <a:xfrm>
            <a:off x="3139717" y="3822700"/>
            <a:ext cx="2864566" cy="341184"/>
          </a:xfrm>
          <a:prstGeom prst="rect">
            <a:avLst/>
          </a:prstGeom>
          <a:solidFill>
            <a:srgbClr val="203864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589" indent="-228589" algn="l" defTabSz="914354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78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3966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10755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7544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54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Median DOR was not reached 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(95% CI, 3.9 to NR)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B80E5E-D474-39D9-D159-5433F1C23E9C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6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462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74A4D2F-656E-EB3F-0D37-CB61E5663743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6962398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71650" algn="l"/>
              </a:tabLst>
              <a:defRPr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Percent Change in Sum of Diameters </a:t>
            </a:r>
            <a:r>
              <a:rPr lang="en-GB" sz="2400" dirty="0"/>
              <a:t>F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rom Baseline per BICR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3150FC-1ADB-F558-5002-628CFA9FF24D}"/>
              </a:ext>
            </a:extLst>
          </p:cNvPr>
          <p:cNvSpPr txBox="1">
            <a:spLocks/>
          </p:cNvSpPr>
          <p:nvPr/>
        </p:nvSpPr>
        <p:spPr>
          <a:xfrm>
            <a:off x="308227" y="4715558"/>
            <a:ext cx="8867398" cy="340557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BICR, blinded independent central review; CR, complete response; HER2, human epidermal growth factor receptor 2; IHC, immunohistochemistry; PD, progressive disease; PR, partial response; SD, stable disease. 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Data cutoff: 31 May 2024. All patients had a minimum of 2 scans.</a:t>
            </a:r>
            <a:r>
              <a:rPr lang="en-US" sz="7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Responses are confirmed responses.</a:t>
            </a:r>
          </a:p>
          <a:p>
            <a:r>
              <a:rPr lang="en-US" sz="7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7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 3 participants who had CR but not 100% change from baseline had lymph node–only disease.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C59BB6-5294-8FA4-2FE1-53D6F89AE104}"/>
              </a:ext>
            </a:extLst>
          </p:cNvPr>
          <p:cNvSpPr txBox="1"/>
          <p:nvPr/>
        </p:nvSpPr>
        <p:spPr>
          <a:xfrm>
            <a:off x="4732978" y="1281422"/>
            <a:ext cx="419201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50"/>
              </a:spcBef>
              <a:spcAft>
                <a:spcPts val="5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Percent Change in Sum of Diameters From Baseline Over Time per BICR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0DD4547-FE35-B816-125F-FF231B21CF8B}"/>
              </a:ext>
            </a:extLst>
          </p:cNvPr>
          <p:cNvGrpSpPr/>
          <p:nvPr/>
        </p:nvGrpSpPr>
        <p:grpSpPr>
          <a:xfrm>
            <a:off x="4744387" y="1522280"/>
            <a:ext cx="4216606" cy="2732576"/>
            <a:chOff x="4704676" y="1510284"/>
            <a:chExt cx="4400617" cy="285182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95172AA-3581-21EA-73AD-3E5E472205D8}"/>
                </a:ext>
              </a:extLst>
            </p:cNvPr>
            <p:cNvGrpSpPr/>
            <p:nvPr/>
          </p:nvGrpSpPr>
          <p:grpSpPr>
            <a:xfrm>
              <a:off x="4704676" y="1510284"/>
              <a:ext cx="4400617" cy="2851825"/>
              <a:chOff x="4704676" y="1510284"/>
              <a:chExt cx="4400617" cy="2851825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6995AAFC-6145-4F66-E524-9B2D7B5ACB80}"/>
                  </a:ext>
                </a:extLst>
              </p:cNvPr>
              <p:cNvGrpSpPr/>
              <p:nvPr userDrawn="1"/>
            </p:nvGrpSpPr>
            <p:grpSpPr>
              <a:xfrm>
                <a:off x="4704676" y="1510284"/>
                <a:ext cx="4400617" cy="2851825"/>
                <a:chOff x="4821516" y="1510284"/>
                <a:chExt cx="4400617" cy="2851825"/>
              </a:xfrm>
            </p:grpSpPr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3AEE8DB5-2E14-E1B0-92DB-28A1A91C7E25}"/>
                    </a:ext>
                  </a:extLst>
                </p:cNvPr>
                <p:cNvGrpSpPr/>
                <p:nvPr/>
              </p:nvGrpSpPr>
              <p:grpSpPr>
                <a:xfrm>
                  <a:off x="4821516" y="1510284"/>
                  <a:ext cx="4117041" cy="2851825"/>
                  <a:chOff x="4821516" y="1510284"/>
                  <a:chExt cx="4117041" cy="2851825"/>
                </a:xfrm>
              </p:grpSpPr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id="{AF0C7C5C-5B2F-BDDC-CBA5-CCE346FB0EFC}"/>
                      </a:ext>
                    </a:extLst>
                  </p:cNvPr>
                  <p:cNvGrpSpPr/>
                  <p:nvPr/>
                </p:nvGrpSpPr>
                <p:grpSpPr>
                  <a:xfrm>
                    <a:off x="4821516" y="1510284"/>
                    <a:ext cx="4106564" cy="2734874"/>
                    <a:chOff x="4821516" y="1510284"/>
                    <a:chExt cx="4106564" cy="2734874"/>
                  </a:xfrm>
                </p:grpSpPr>
                <p:grpSp>
                  <p:nvGrpSpPr>
                    <p:cNvPr id="163" name="Group 162">
                      <a:extLst>
                        <a:ext uri="{FF2B5EF4-FFF2-40B4-BE49-F238E27FC236}">
                          <a16:creationId xmlns:a16="http://schemas.microsoft.com/office/drawing/2014/main" id="{5DAED263-595B-6165-9AD2-7769916D1F1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821516" y="1510284"/>
                      <a:ext cx="4039549" cy="2561094"/>
                      <a:chOff x="4821516" y="1510284"/>
                      <a:chExt cx="4039549" cy="2561094"/>
                    </a:xfrm>
                  </p:grpSpPr>
                  <p:grpSp>
                    <p:nvGrpSpPr>
                      <p:cNvPr id="207" name="Group 206">
                        <a:extLst>
                          <a:ext uri="{FF2B5EF4-FFF2-40B4-BE49-F238E27FC236}">
                            <a16:creationId xmlns:a16="http://schemas.microsoft.com/office/drawing/2014/main" id="{D6A5E884-C185-2AB9-BF0D-04E6E6DC06C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88780" y="1712470"/>
                        <a:ext cx="3672285" cy="2358908"/>
                        <a:chOff x="472939" y="1708049"/>
                        <a:chExt cx="3672285" cy="2396275"/>
                      </a:xfrm>
                    </p:grpSpPr>
                    <p:cxnSp>
                      <p:nvCxnSpPr>
                        <p:cNvPr id="244" name="Straight Connector 243">
                          <a:extLst>
                            <a:ext uri="{FF2B5EF4-FFF2-40B4-BE49-F238E27FC236}">
                              <a16:creationId xmlns:a16="http://schemas.microsoft.com/office/drawing/2014/main" id="{312BF97B-3BAC-D506-0725-33C08B6E6B4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72939" y="1708049"/>
                          <a:ext cx="0" cy="2396275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5" name="Straight Connector 244">
                          <a:extLst>
                            <a:ext uri="{FF2B5EF4-FFF2-40B4-BE49-F238E27FC236}">
                              <a16:creationId xmlns:a16="http://schemas.microsoft.com/office/drawing/2014/main" id="{CB94D4C1-327D-C7CF-0F36-D8C7FFC3E7D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472939" y="4104324"/>
                          <a:ext cx="3672285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08" name="Group 207">
                        <a:extLst>
                          <a:ext uri="{FF2B5EF4-FFF2-40B4-BE49-F238E27FC236}">
                            <a16:creationId xmlns:a16="http://schemas.microsoft.com/office/drawing/2014/main" id="{1F5C26CA-0423-2E9E-55B0-88D4BFC74C4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821516" y="1510284"/>
                        <a:ext cx="363175" cy="2480686"/>
                        <a:chOff x="4821516" y="1510284"/>
                        <a:chExt cx="363175" cy="2480686"/>
                      </a:xfrm>
                    </p:grpSpPr>
                    <p:sp>
                      <p:nvSpPr>
                        <p:cNvPr id="209" name="TextBox 208">
                          <a:extLst>
                            <a:ext uri="{FF2B5EF4-FFF2-40B4-BE49-F238E27FC236}">
                              <a16:creationId xmlns:a16="http://schemas.microsoft.com/office/drawing/2014/main" id="{F507ED2C-2F28-DF26-32A7-1155DCCE7FC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 rot="16200000">
                          <a:off x="3635034" y="2696766"/>
                          <a:ext cx="2480686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Change from baseline, %</a:t>
                          </a:r>
                        </a:p>
                      </p:txBody>
                    </p:sp>
                    <p:grpSp>
                      <p:nvGrpSpPr>
                        <p:cNvPr id="210" name="Group 209">
                          <a:extLst>
                            <a:ext uri="{FF2B5EF4-FFF2-40B4-BE49-F238E27FC236}">
                              <a16:creationId xmlns:a16="http://schemas.microsoft.com/office/drawing/2014/main" id="{B4F30867-09D1-4336-5112-8F2E4DFE443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918404" y="1656324"/>
                          <a:ext cx="266287" cy="1992258"/>
                          <a:chOff x="4918404" y="1656324"/>
                          <a:chExt cx="266287" cy="1992258"/>
                        </a:xfrm>
                      </p:grpSpPr>
                      <p:grpSp>
                        <p:nvGrpSpPr>
                          <p:cNvPr id="211" name="Group 210">
                            <a:extLst>
                              <a:ext uri="{FF2B5EF4-FFF2-40B4-BE49-F238E27FC236}">
                                <a16:creationId xmlns:a16="http://schemas.microsoft.com/office/drawing/2014/main" id="{E03FD1A3-AAC7-BE55-2CD9-8AAA3978363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3542540"/>
                            <a:ext cx="266287" cy="106042"/>
                            <a:chOff x="4918404" y="3900525"/>
                            <a:chExt cx="266287" cy="106042"/>
                          </a:xfrm>
                        </p:grpSpPr>
                        <p:cxnSp>
                          <p:nvCxnSpPr>
                            <p:cNvPr id="242" name="Straight Connector 241">
                              <a:extLst>
                                <a:ext uri="{FF2B5EF4-FFF2-40B4-BE49-F238E27FC236}">
                                  <a16:creationId xmlns:a16="http://schemas.microsoft.com/office/drawing/2014/main" id="{2865EDDD-94A8-00FC-804E-3339418E52C5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3953546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43" name="TextBox 242">
                              <a:extLst>
                                <a:ext uri="{FF2B5EF4-FFF2-40B4-BE49-F238E27FC236}">
                                  <a16:creationId xmlns:a16="http://schemas.microsoft.com/office/drawing/2014/main" id="{47BC247F-31BC-DE5C-AEE8-B86FD401B3F0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3900525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-100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2" name="Group 211">
                            <a:extLst>
                              <a:ext uri="{FF2B5EF4-FFF2-40B4-BE49-F238E27FC236}">
                                <a16:creationId xmlns:a16="http://schemas.microsoft.com/office/drawing/2014/main" id="{D69F645F-27B7-BEAC-3399-3242B36892C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3353922"/>
                            <a:ext cx="266287" cy="106042"/>
                            <a:chOff x="4918404" y="3675490"/>
                            <a:chExt cx="266287" cy="106042"/>
                          </a:xfrm>
                        </p:grpSpPr>
                        <p:cxnSp>
                          <p:nvCxnSpPr>
                            <p:cNvPr id="240" name="Straight Connector 239">
                              <a:extLst>
                                <a:ext uri="{FF2B5EF4-FFF2-40B4-BE49-F238E27FC236}">
                                  <a16:creationId xmlns:a16="http://schemas.microsoft.com/office/drawing/2014/main" id="{0BD78D10-62D7-6907-70A5-14DEB6B56182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3730069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41" name="TextBox 240">
                              <a:extLst>
                                <a:ext uri="{FF2B5EF4-FFF2-40B4-BE49-F238E27FC236}">
                                  <a16:creationId xmlns:a16="http://schemas.microsoft.com/office/drawing/2014/main" id="{8E4B4D4E-CA57-62C2-AE35-42DA4A3B8C5E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3675490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-80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3" name="Group 212">
                            <a:extLst>
                              <a:ext uri="{FF2B5EF4-FFF2-40B4-BE49-F238E27FC236}">
                                <a16:creationId xmlns:a16="http://schemas.microsoft.com/office/drawing/2014/main" id="{28F79DF4-AECE-22E6-A0F4-143D49E4253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3165300"/>
                            <a:ext cx="266287" cy="106042"/>
                            <a:chOff x="4918404" y="3450454"/>
                            <a:chExt cx="266287" cy="106042"/>
                          </a:xfrm>
                        </p:grpSpPr>
                        <p:cxnSp>
                          <p:nvCxnSpPr>
                            <p:cNvPr id="238" name="Straight Connector 237">
                              <a:extLst>
                                <a:ext uri="{FF2B5EF4-FFF2-40B4-BE49-F238E27FC236}">
                                  <a16:creationId xmlns:a16="http://schemas.microsoft.com/office/drawing/2014/main" id="{BDBC1746-BE9E-3E31-07C9-66B5895CB6FB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3506597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39" name="TextBox 238">
                              <a:extLst>
                                <a:ext uri="{FF2B5EF4-FFF2-40B4-BE49-F238E27FC236}">
                                  <a16:creationId xmlns:a16="http://schemas.microsoft.com/office/drawing/2014/main" id="{148AEFF4-4E84-9876-95A9-4E23D74A00DC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3450454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-60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4" name="Group 213">
                            <a:extLst>
                              <a:ext uri="{FF2B5EF4-FFF2-40B4-BE49-F238E27FC236}">
                                <a16:creationId xmlns:a16="http://schemas.microsoft.com/office/drawing/2014/main" id="{F57A9FB6-37E0-10E7-0CFC-E91FBB91870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2976678"/>
                            <a:ext cx="266287" cy="106042"/>
                            <a:chOff x="4918404" y="3225419"/>
                            <a:chExt cx="266287" cy="106042"/>
                          </a:xfrm>
                        </p:grpSpPr>
                        <p:cxnSp>
                          <p:nvCxnSpPr>
                            <p:cNvPr id="236" name="Straight Connector 235">
                              <a:extLst>
                                <a:ext uri="{FF2B5EF4-FFF2-40B4-BE49-F238E27FC236}">
                                  <a16:creationId xmlns:a16="http://schemas.microsoft.com/office/drawing/2014/main" id="{8A59D2C8-6EF9-5D7E-0EF4-E8D38CDB658B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3283125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37" name="TextBox 236">
                              <a:extLst>
                                <a:ext uri="{FF2B5EF4-FFF2-40B4-BE49-F238E27FC236}">
                                  <a16:creationId xmlns:a16="http://schemas.microsoft.com/office/drawing/2014/main" id="{F480BC38-85A2-91AA-AF18-ED7A37C9EA63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3225419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-40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5" name="Group 214">
                            <a:extLst>
                              <a:ext uri="{FF2B5EF4-FFF2-40B4-BE49-F238E27FC236}">
                                <a16:creationId xmlns:a16="http://schemas.microsoft.com/office/drawing/2014/main" id="{3C609F39-0FF9-8446-5A69-B73198CF5B4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2788056"/>
                            <a:ext cx="266287" cy="106042"/>
                            <a:chOff x="4918404" y="3003509"/>
                            <a:chExt cx="266287" cy="106042"/>
                          </a:xfrm>
                        </p:grpSpPr>
                        <p:cxnSp>
                          <p:nvCxnSpPr>
                            <p:cNvPr id="234" name="Straight Connector 233">
                              <a:extLst>
                                <a:ext uri="{FF2B5EF4-FFF2-40B4-BE49-F238E27FC236}">
                                  <a16:creationId xmlns:a16="http://schemas.microsoft.com/office/drawing/2014/main" id="{9F81A1E6-B374-BDBE-040B-A5123879550F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3059653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35" name="TextBox 234">
                              <a:extLst>
                                <a:ext uri="{FF2B5EF4-FFF2-40B4-BE49-F238E27FC236}">
                                  <a16:creationId xmlns:a16="http://schemas.microsoft.com/office/drawing/2014/main" id="{3092554C-95CD-1653-74D0-DD71CFD73264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3003509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-20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6" name="Group 215">
                            <a:extLst>
                              <a:ext uri="{FF2B5EF4-FFF2-40B4-BE49-F238E27FC236}">
                                <a16:creationId xmlns:a16="http://schemas.microsoft.com/office/drawing/2014/main" id="{8E1C2B96-F929-7C71-B6CF-4051E0A81AE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2599434"/>
                            <a:ext cx="266287" cy="106042"/>
                            <a:chOff x="4918404" y="2778474"/>
                            <a:chExt cx="266287" cy="106042"/>
                          </a:xfrm>
                        </p:grpSpPr>
                        <p:cxnSp>
                          <p:nvCxnSpPr>
                            <p:cNvPr id="232" name="Straight Connector 231">
                              <a:extLst>
                                <a:ext uri="{FF2B5EF4-FFF2-40B4-BE49-F238E27FC236}">
                                  <a16:creationId xmlns:a16="http://schemas.microsoft.com/office/drawing/2014/main" id="{BD58FE1E-2C9C-85AC-8DAC-1FF529201F65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2836181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33" name="TextBox 232">
                              <a:extLst>
                                <a:ext uri="{FF2B5EF4-FFF2-40B4-BE49-F238E27FC236}">
                                  <a16:creationId xmlns:a16="http://schemas.microsoft.com/office/drawing/2014/main" id="{85C4CB5A-B01C-656E-7223-68C1CA32EA6F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2778474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7" name="Group 216">
                            <a:extLst>
                              <a:ext uri="{FF2B5EF4-FFF2-40B4-BE49-F238E27FC236}">
                                <a16:creationId xmlns:a16="http://schemas.microsoft.com/office/drawing/2014/main" id="{C9080C83-02F0-88F8-E804-BD42B89662A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2410812"/>
                            <a:ext cx="266287" cy="106042"/>
                            <a:chOff x="4918404" y="2556564"/>
                            <a:chExt cx="266287" cy="106042"/>
                          </a:xfrm>
                        </p:grpSpPr>
                        <p:cxnSp>
                          <p:nvCxnSpPr>
                            <p:cNvPr id="230" name="Straight Connector 229">
                              <a:extLst>
                                <a:ext uri="{FF2B5EF4-FFF2-40B4-BE49-F238E27FC236}">
                                  <a16:creationId xmlns:a16="http://schemas.microsoft.com/office/drawing/2014/main" id="{63C9A40A-841B-EEAD-70EA-9915569C8E9B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2612709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31" name="TextBox 230">
                              <a:extLst>
                                <a:ext uri="{FF2B5EF4-FFF2-40B4-BE49-F238E27FC236}">
                                  <a16:creationId xmlns:a16="http://schemas.microsoft.com/office/drawing/2014/main" id="{A5CED424-68B2-C3D0-D9F2-A395D7215EA3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2556564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20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8" name="Group 217">
                            <a:extLst>
                              <a:ext uri="{FF2B5EF4-FFF2-40B4-BE49-F238E27FC236}">
                                <a16:creationId xmlns:a16="http://schemas.microsoft.com/office/drawing/2014/main" id="{36EAD8C4-8A84-AE40-9EBE-794BC54511D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2222190"/>
                            <a:ext cx="266287" cy="106042"/>
                            <a:chOff x="4918404" y="2331529"/>
                            <a:chExt cx="266287" cy="106042"/>
                          </a:xfrm>
                        </p:grpSpPr>
                        <p:cxnSp>
                          <p:nvCxnSpPr>
                            <p:cNvPr id="228" name="Straight Connector 227">
                              <a:extLst>
                                <a:ext uri="{FF2B5EF4-FFF2-40B4-BE49-F238E27FC236}">
                                  <a16:creationId xmlns:a16="http://schemas.microsoft.com/office/drawing/2014/main" id="{5BA926F4-E2A0-926A-CED4-FD6B36D09285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2389237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29" name="TextBox 228">
                              <a:extLst>
                                <a:ext uri="{FF2B5EF4-FFF2-40B4-BE49-F238E27FC236}">
                                  <a16:creationId xmlns:a16="http://schemas.microsoft.com/office/drawing/2014/main" id="{AAA62F59-E505-9B4F-9400-CA46C84BD021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2331529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40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19" name="Group 218">
                            <a:extLst>
                              <a:ext uri="{FF2B5EF4-FFF2-40B4-BE49-F238E27FC236}">
                                <a16:creationId xmlns:a16="http://schemas.microsoft.com/office/drawing/2014/main" id="{C9A37B46-AB5B-7D8C-276B-BBA0877D809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2033568"/>
                            <a:ext cx="266287" cy="106042"/>
                            <a:chOff x="4918404" y="2112745"/>
                            <a:chExt cx="266287" cy="106042"/>
                          </a:xfrm>
                        </p:grpSpPr>
                        <p:cxnSp>
                          <p:nvCxnSpPr>
                            <p:cNvPr id="226" name="Straight Connector 225">
                              <a:extLst>
                                <a:ext uri="{FF2B5EF4-FFF2-40B4-BE49-F238E27FC236}">
                                  <a16:creationId xmlns:a16="http://schemas.microsoft.com/office/drawing/2014/main" id="{B7AF51F9-C741-A43E-9400-0502B4421D1B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2165765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27" name="TextBox 226">
                              <a:extLst>
                                <a:ext uri="{FF2B5EF4-FFF2-40B4-BE49-F238E27FC236}">
                                  <a16:creationId xmlns:a16="http://schemas.microsoft.com/office/drawing/2014/main" id="{F7A5A6A2-6F44-BB94-0B04-F944DAC44C6A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2112745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60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20" name="Group 219">
                            <a:extLst>
                              <a:ext uri="{FF2B5EF4-FFF2-40B4-BE49-F238E27FC236}">
                                <a16:creationId xmlns:a16="http://schemas.microsoft.com/office/drawing/2014/main" id="{00E2BBED-56E0-671E-8D2E-70A38B4BA98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1844946"/>
                            <a:ext cx="266287" cy="106042"/>
                            <a:chOff x="4918404" y="1887709"/>
                            <a:chExt cx="266287" cy="106042"/>
                          </a:xfrm>
                        </p:grpSpPr>
                        <p:cxnSp>
                          <p:nvCxnSpPr>
                            <p:cNvPr id="224" name="Straight Connector 223">
                              <a:extLst>
                                <a:ext uri="{FF2B5EF4-FFF2-40B4-BE49-F238E27FC236}">
                                  <a16:creationId xmlns:a16="http://schemas.microsoft.com/office/drawing/2014/main" id="{3C34DBBF-E1C1-4C80-17DA-7AFB43B67B9D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1942293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25" name="TextBox 224">
                              <a:extLst>
                                <a:ext uri="{FF2B5EF4-FFF2-40B4-BE49-F238E27FC236}">
                                  <a16:creationId xmlns:a16="http://schemas.microsoft.com/office/drawing/2014/main" id="{94CA16CF-3DF4-880E-D9A1-F6E92F9C1F5D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1887709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80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221" name="Group 220">
                            <a:extLst>
                              <a:ext uri="{FF2B5EF4-FFF2-40B4-BE49-F238E27FC236}">
                                <a16:creationId xmlns:a16="http://schemas.microsoft.com/office/drawing/2014/main" id="{57462F01-499D-825E-0C2F-FC19E7031DB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4918404" y="1656324"/>
                            <a:ext cx="266287" cy="106042"/>
                            <a:chOff x="4918404" y="1662674"/>
                            <a:chExt cx="266287" cy="106042"/>
                          </a:xfrm>
                        </p:grpSpPr>
                        <p:cxnSp>
                          <p:nvCxnSpPr>
                            <p:cNvPr id="222" name="Straight Connector 221">
                              <a:extLst>
                                <a:ext uri="{FF2B5EF4-FFF2-40B4-BE49-F238E27FC236}">
                                  <a16:creationId xmlns:a16="http://schemas.microsoft.com/office/drawing/2014/main" id="{6DBE3BA7-C484-9F47-88C6-BAF638AF6205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5148691" y="1718821"/>
                              <a:ext cx="36000" cy="0"/>
                            </a:xfrm>
                            <a:prstGeom prst="line">
                              <a:avLst/>
                            </a:prstGeom>
                            <a:ln w="12700" cap="sq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23" name="TextBox 222">
                              <a:extLst>
                                <a:ext uri="{FF2B5EF4-FFF2-40B4-BE49-F238E27FC236}">
                                  <a16:creationId xmlns:a16="http://schemas.microsoft.com/office/drawing/2014/main" id="{C8502EA7-C16F-046D-7798-B41D67CF6891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8404" y="1662674"/>
                              <a:ext cx="198627" cy="106042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tIns="0" rIns="0" bIns="0" rtlCol="0">
                              <a:spAutoFit/>
                            </a:bodyPr>
                            <a:lstStyle/>
                            <a:p>
                              <a:pPr algn="r"/>
                              <a:r>
                                <a:rPr lang="en-US" sz="700" dirty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a:t>100</a:t>
                              </a:r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164" name="Group 163">
                      <a:extLst>
                        <a:ext uri="{FF2B5EF4-FFF2-40B4-BE49-F238E27FC236}">
                          <a16:creationId xmlns:a16="http://schemas.microsoft.com/office/drawing/2014/main" id="{4F7D3485-B88D-08DE-6708-264BD0C83AE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21708" y="4074537"/>
                      <a:ext cx="3706372" cy="170621"/>
                      <a:chOff x="5221708" y="4074537"/>
                      <a:chExt cx="3706372" cy="170621"/>
                    </a:xfrm>
                  </p:grpSpPr>
                  <p:grpSp>
                    <p:nvGrpSpPr>
                      <p:cNvPr id="165" name="Group 164">
                        <a:extLst>
                          <a:ext uri="{FF2B5EF4-FFF2-40B4-BE49-F238E27FC236}">
                            <a16:creationId xmlns:a16="http://schemas.microsoft.com/office/drawing/2014/main" id="{3018F7AF-804B-145C-EC3F-2438F2BCC32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221708" y="4074537"/>
                        <a:ext cx="67765" cy="161394"/>
                        <a:chOff x="5221708" y="4074537"/>
                        <a:chExt cx="67765" cy="161394"/>
                      </a:xfrm>
                    </p:grpSpPr>
                    <p:cxnSp>
                      <p:nvCxnSpPr>
                        <p:cNvPr id="205" name="Straight Connector 204">
                          <a:extLst>
                            <a:ext uri="{FF2B5EF4-FFF2-40B4-BE49-F238E27FC236}">
                              <a16:creationId xmlns:a16="http://schemas.microsoft.com/office/drawing/2014/main" id="{4E8F1880-F9A4-B758-3BDB-87A472EABBB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523759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06" name="TextBox 205">
                          <a:extLst>
                            <a:ext uri="{FF2B5EF4-FFF2-40B4-BE49-F238E27FC236}">
                              <a16:creationId xmlns:a16="http://schemas.microsoft.com/office/drawing/2014/main" id="{6054421B-C391-43D3-1CDF-018FF09C375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5221708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0</a:t>
                          </a:r>
                        </a:p>
                      </p:txBody>
                    </p:sp>
                  </p:grpSp>
                  <p:grpSp>
                    <p:nvGrpSpPr>
                      <p:cNvPr id="166" name="Group 165">
                        <a:extLst>
                          <a:ext uri="{FF2B5EF4-FFF2-40B4-BE49-F238E27FC236}">
                            <a16:creationId xmlns:a16="http://schemas.microsoft.com/office/drawing/2014/main" id="{EA32E8DA-F99F-B802-4FC2-86115F26E9E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497933" y="4074537"/>
                        <a:ext cx="67765" cy="161394"/>
                        <a:chOff x="5497933" y="4074537"/>
                        <a:chExt cx="67765" cy="161394"/>
                      </a:xfrm>
                    </p:grpSpPr>
                    <p:cxnSp>
                      <p:nvCxnSpPr>
                        <p:cNvPr id="203" name="Straight Connector 202">
                          <a:extLst>
                            <a:ext uri="{FF2B5EF4-FFF2-40B4-BE49-F238E27FC236}">
                              <a16:creationId xmlns:a16="http://schemas.microsoft.com/office/drawing/2014/main" id="{44546E9E-9E37-0120-4BBB-0C68E37640C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551528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04" name="TextBox 203">
                          <a:extLst>
                            <a:ext uri="{FF2B5EF4-FFF2-40B4-BE49-F238E27FC236}">
                              <a16:creationId xmlns:a16="http://schemas.microsoft.com/office/drawing/2014/main" id="{0EB7F2E6-9910-E05C-D6A1-2B3B16E820A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5497933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</a:p>
                      </p:txBody>
                    </p:sp>
                  </p:grpSp>
                  <p:grpSp>
                    <p:nvGrpSpPr>
                      <p:cNvPr id="167" name="Group 166">
                        <a:extLst>
                          <a:ext uri="{FF2B5EF4-FFF2-40B4-BE49-F238E27FC236}">
                            <a16:creationId xmlns:a16="http://schemas.microsoft.com/office/drawing/2014/main" id="{317C3270-1597-C1D3-319B-A2294A42B2F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770983" y="4074537"/>
                        <a:ext cx="67765" cy="161394"/>
                        <a:chOff x="5770983" y="4074537"/>
                        <a:chExt cx="67765" cy="161394"/>
                      </a:xfrm>
                    </p:grpSpPr>
                    <p:cxnSp>
                      <p:nvCxnSpPr>
                        <p:cNvPr id="201" name="Straight Connector 200">
                          <a:extLst>
                            <a:ext uri="{FF2B5EF4-FFF2-40B4-BE49-F238E27FC236}">
                              <a16:creationId xmlns:a16="http://schemas.microsoft.com/office/drawing/2014/main" id="{CA234323-75ED-0459-3050-D731525A57E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579297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02" name="TextBox 201">
                          <a:extLst>
                            <a:ext uri="{FF2B5EF4-FFF2-40B4-BE49-F238E27FC236}">
                              <a16:creationId xmlns:a16="http://schemas.microsoft.com/office/drawing/2014/main" id="{93C0BA7E-2BE1-3692-AA06-7B0E3CDB926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5770983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</a:p>
                      </p:txBody>
                    </p:sp>
                  </p:grpSp>
                  <p:grpSp>
                    <p:nvGrpSpPr>
                      <p:cNvPr id="168" name="Group 167">
                        <a:extLst>
                          <a:ext uri="{FF2B5EF4-FFF2-40B4-BE49-F238E27FC236}">
                            <a16:creationId xmlns:a16="http://schemas.microsoft.com/office/drawing/2014/main" id="{E4E71BA6-ABD0-CBAB-342B-CA9BB5601A5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053558" y="4074537"/>
                        <a:ext cx="67765" cy="161394"/>
                        <a:chOff x="6053558" y="4074537"/>
                        <a:chExt cx="67765" cy="161394"/>
                      </a:xfrm>
                    </p:grpSpPr>
                    <p:cxnSp>
                      <p:nvCxnSpPr>
                        <p:cNvPr id="199" name="Straight Connector 198">
                          <a:extLst>
                            <a:ext uri="{FF2B5EF4-FFF2-40B4-BE49-F238E27FC236}">
                              <a16:creationId xmlns:a16="http://schemas.microsoft.com/office/drawing/2014/main" id="{DEC3C9AB-A64D-8279-8DDB-CDD29148D88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607066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200" name="TextBox 199">
                          <a:extLst>
                            <a:ext uri="{FF2B5EF4-FFF2-40B4-BE49-F238E27FC236}">
                              <a16:creationId xmlns:a16="http://schemas.microsoft.com/office/drawing/2014/main" id="{E809DA35-D85B-21C0-AC15-49FA1D48580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053558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</a:p>
                      </p:txBody>
                    </p:sp>
                  </p:grpSp>
                  <p:grpSp>
                    <p:nvGrpSpPr>
                      <p:cNvPr id="169" name="Group 168">
                        <a:extLst>
                          <a:ext uri="{FF2B5EF4-FFF2-40B4-BE49-F238E27FC236}">
                            <a16:creationId xmlns:a16="http://schemas.microsoft.com/office/drawing/2014/main" id="{6F60EBB4-122F-6793-7E6C-3C75BDC3D8F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326608" y="4074537"/>
                        <a:ext cx="67765" cy="161394"/>
                        <a:chOff x="6326608" y="4074537"/>
                        <a:chExt cx="67765" cy="161394"/>
                      </a:xfrm>
                    </p:grpSpPr>
                    <p:cxnSp>
                      <p:nvCxnSpPr>
                        <p:cNvPr id="197" name="Straight Connector 196">
                          <a:extLst>
                            <a:ext uri="{FF2B5EF4-FFF2-40B4-BE49-F238E27FC236}">
                              <a16:creationId xmlns:a16="http://schemas.microsoft.com/office/drawing/2014/main" id="{DF225CF1-67A7-39BA-8ABE-6AC99A091AB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634835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98" name="TextBox 197">
                          <a:extLst>
                            <a:ext uri="{FF2B5EF4-FFF2-40B4-BE49-F238E27FC236}">
                              <a16:creationId xmlns:a16="http://schemas.microsoft.com/office/drawing/2014/main" id="{78063BAB-3015-B856-8B52-FA0D955A652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326608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</a:p>
                      </p:txBody>
                    </p:sp>
                  </p:grpSp>
                  <p:grpSp>
                    <p:nvGrpSpPr>
                      <p:cNvPr id="170" name="Group 169">
                        <a:extLst>
                          <a:ext uri="{FF2B5EF4-FFF2-40B4-BE49-F238E27FC236}">
                            <a16:creationId xmlns:a16="http://schemas.microsoft.com/office/drawing/2014/main" id="{2CCFA7A8-2A35-7881-602C-EBAB3553109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612358" y="4074537"/>
                        <a:ext cx="67765" cy="161394"/>
                        <a:chOff x="6612358" y="4074537"/>
                        <a:chExt cx="67765" cy="161394"/>
                      </a:xfrm>
                    </p:grpSpPr>
                    <p:cxnSp>
                      <p:nvCxnSpPr>
                        <p:cNvPr id="195" name="Straight Connector 194">
                          <a:extLst>
                            <a:ext uri="{FF2B5EF4-FFF2-40B4-BE49-F238E27FC236}">
                              <a16:creationId xmlns:a16="http://schemas.microsoft.com/office/drawing/2014/main" id="{37441CCD-01CB-C8BC-22A0-39CC48DCA80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662604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96" name="TextBox 195">
                          <a:extLst>
                            <a:ext uri="{FF2B5EF4-FFF2-40B4-BE49-F238E27FC236}">
                              <a16:creationId xmlns:a16="http://schemas.microsoft.com/office/drawing/2014/main" id="{A2009DAD-0F0F-E0B5-3E90-4FA5517F356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12358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5</a:t>
                          </a:r>
                        </a:p>
                      </p:txBody>
                    </p:sp>
                  </p:grpSp>
                  <p:grpSp>
                    <p:nvGrpSpPr>
                      <p:cNvPr id="171" name="Group 170">
                        <a:extLst>
                          <a:ext uri="{FF2B5EF4-FFF2-40B4-BE49-F238E27FC236}">
                            <a16:creationId xmlns:a16="http://schemas.microsoft.com/office/drawing/2014/main" id="{D4BD32A0-B0AC-A03D-9C55-51CD8650728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885408" y="4074537"/>
                        <a:ext cx="67765" cy="161394"/>
                        <a:chOff x="6885408" y="4074537"/>
                        <a:chExt cx="67765" cy="161394"/>
                      </a:xfrm>
                    </p:grpSpPr>
                    <p:cxnSp>
                      <p:nvCxnSpPr>
                        <p:cNvPr id="193" name="Straight Connector 192">
                          <a:extLst>
                            <a:ext uri="{FF2B5EF4-FFF2-40B4-BE49-F238E27FC236}">
                              <a16:creationId xmlns:a16="http://schemas.microsoft.com/office/drawing/2014/main" id="{58738B64-9351-0122-E5D4-BB5EAE2BB9E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690373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94" name="TextBox 193">
                          <a:extLst>
                            <a:ext uri="{FF2B5EF4-FFF2-40B4-BE49-F238E27FC236}">
                              <a16:creationId xmlns:a16="http://schemas.microsoft.com/office/drawing/2014/main" id="{299AD5F9-3935-305F-5958-A6035092665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885408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6</a:t>
                          </a:r>
                        </a:p>
                      </p:txBody>
                    </p:sp>
                  </p:grpSp>
                  <p:grpSp>
                    <p:nvGrpSpPr>
                      <p:cNvPr id="172" name="Group 171">
                        <a:extLst>
                          <a:ext uri="{FF2B5EF4-FFF2-40B4-BE49-F238E27FC236}">
                            <a16:creationId xmlns:a16="http://schemas.microsoft.com/office/drawing/2014/main" id="{8EA0D2B9-F230-E518-DAF1-68F3CA2BDBF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164808" y="4074537"/>
                        <a:ext cx="67765" cy="161394"/>
                        <a:chOff x="7164808" y="4074537"/>
                        <a:chExt cx="67765" cy="161394"/>
                      </a:xfrm>
                    </p:grpSpPr>
                    <p:cxnSp>
                      <p:nvCxnSpPr>
                        <p:cNvPr id="191" name="Straight Connector 190">
                          <a:extLst>
                            <a:ext uri="{FF2B5EF4-FFF2-40B4-BE49-F238E27FC236}">
                              <a16:creationId xmlns:a16="http://schemas.microsoft.com/office/drawing/2014/main" id="{0F13CC5A-4326-CD97-607E-89A5F32AFE2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718142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92" name="TextBox 191">
                          <a:extLst>
                            <a:ext uri="{FF2B5EF4-FFF2-40B4-BE49-F238E27FC236}">
                              <a16:creationId xmlns:a16="http://schemas.microsoft.com/office/drawing/2014/main" id="{0C145A57-3FBD-78E8-78EA-B7F0EDA1D82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164808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7</a:t>
                          </a:r>
                        </a:p>
                      </p:txBody>
                    </p:sp>
                  </p:grpSp>
                  <p:grpSp>
                    <p:nvGrpSpPr>
                      <p:cNvPr id="173" name="Group 172">
                        <a:extLst>
                          <a:ext uri="{FF2B5EF4-FFF2-40B4-BE49-F238E27FC236}">
                            <a16:creationId xmlns:a16="http://schemas.microsoft.com/office/drawing/2014/main" id="{8EC1CECC-7712-756F-A623-196C7A3BAB8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441033" y="4074537"/>
                        <a:ext cx="67765" cy="161394"/>
                        <a:chOff x="7441033" y="4074537"/>
                        <a:chExt cx="67765" cy="161394"/>
                      </a:xfrm>
                    </p:grpSpPr>
                    <p:cxnSp>
                      <p:nvCxnSpPr>
                        <p:cNvPr id="189" name="Straight Connector 188">
                          <a:extLst>
                            <a:ext uri="{FF2B5EF4-FFF2-40B4-BE49-F238E27FC236}">
                              <a16:creationId xmlns:a16="http://schemas.microsoft.com/office/drawing/2014/main" id="{4E04EE4E-EB3A-BC36-597F-7BC8FB22B8B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745911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90" name="TextBox 189">
                          <a:extLst>
                            <a:ext uri="{FF2B5EF4-FFF2-40B4-BE49-F238E27FC236}">
                              <a16:creationId xmlns:a16="http://schemas.microsoft.com/office/drawing/2014/main" id="{53DE741B-F6D5-7B32-CEC1-035A93A464B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441033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8</a:t>
                          </a:r>
                        </a:p>
                      </p:txBody>
                    </p:sp>
                  </p:grpSp>
                  <p:grpSp>
                    <p:nvGrpSpPr>
                      <p:cNvPr id="174" name="Group 173">
                        <a:extLst>
                          <a:ext uri="{FF2B5EF4-FFF2-40B4-BE49-F238E27FC236}">
                            <a16:creationId xmlns:a16="http://schemas.microsoft.com/office/drawing/2014/main" id="{C5FA4B48-069C-E2C2-0E5F-663EEB23081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717258" y="4074537"/>
                        <a:ext cx="67765" cy="161394"/>
                        <a:chOff x="7717258" y="4074537"/>
                        <a:chExt cx="67765" cy="161394"/>
                      </a:xfrm>
                    </p:grpSpPr>
                    <p:cxnSp>
                      <p:nvCxnSpPr>
                        <p:cNvPr id="187" name="Straight Connector 186">
                          <a:extLst>
                            <a:ext uri="{FF2B5EF4-FFF2-40B4-BE49-F238E27FC236}">
                              <a16:creationId xmlns:a16="http://schemas.microsoft.com/office/drawing/2014/main" id="{421603CE-2942-88CE-0AEA-29E2E427537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773680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88" name="TextBox 187">
                          <a:extLst>
                            <a:ext uri="{FF2B5EF4-FFF2-40B4-BE49-F238E27FC236}">
                              <a16:creationId xmlns:a16="http://schemas.microsoft.com/office/drawing/2014/main" id="{F157FF5C-A75F-6F59-2FC3-3FE1B70D793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717258" y="4128209"/>
                          <a:ext cx="67765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9</a:t>
                          </a:r>
                        </a:p>
                      </p:txBody>
                    </p:sp>
                  </p:grpSp>
                  <p:grpSp>
                    <p:nvGrpSpPr>
                      <p:cNvPr id="175" name="Group 174">
                        <a:extLst>
                          <a:ext uri="{FF2B5EF4-FFF2-40B4-BE49-F238E27FC236}">
                            <a16:creationId xmlns:a16="http://schemas.microsoft.com/office/drawing/2014/main" id="{B5ED9A7A-C161-846D-CCCE-BD836C4E4FC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965428" y="4074537"/>
                        <a:ext cx="148175" cy="167592"/>
                        <a:chOff x="7965428" y="4074537"/>
                        <a:chExt cx="148175" cy="167592"/>
                      </a:xfrm>
                    </p:grpSpPr>
                    <p:cxnSp>
                      <p:nvCxnSpPr>
                        <p:cNvPr id="185" name="Straight Connector 184">
                          <a:extLst>
                            <a:ext uri="{FF2B5EF4-FFF2-40B4-BE49-F238E27FC236}">
                              <a16:creationId xmlns:a16="http://schemas.microsoft.com/office/drawing/2014/main" id="{BD61F011-5097-42A0-F8DC-CCA0DA17C80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801449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86" name="TextBox 185">
                          <a:extLst>
                            <a:ext uri="{FF2B5EF4-FFF2-40B4-BE49-F238E27FC236}">
                              <a16:creationId xmlns:a16="http://schemas.microsoft.com/office/drawing/2014/main" id="{327BCFC1-B47D-141C-873D-930CEEDC67C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965428" y="4129706"/>
                          <a:ext cx="148175" cy="11242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10</a:t>
                          </a:r>
                        </a:p>
                      </p:txBody>
                    </p:sp>
                  </p:grpSp>
                  <p:grpSp>
                    <p:nvGrpSpPr>
                      <p:cNvPr id="176" name="Group 175">
                        <a:extLst>
                          <a:ext uri="{FF2B5EF4-FFF2-40B4-BE49-F238E27FC236}">
                            <a16:creationId xmlns:a16="http://schemas.microsoft.com/office/drawing/2014/main" id="{AF7FC3C6-1D57-8B7C-246C-EBDA9F08CD7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248003" y="4074537"/>
                        <a:ext cx="141286" cy="170621"/>
                        <a:chOff x="8248003" y="4074537"/>
                        <a:chExt cx="141286" cy="170621"/>
                      </a:xfrm>
                    </p:grpSpPr>
                    <p:cxnSp>
                      <p:nvCxnSpPr>
                        <p:cNvPr id="183" name="Straight Connector 182">
                          <a:extLst>
                            <a:ext uri="{FF2B5EF4-FFF2-40B4-BE49-F238E27FC236}">
                              <a16:creationId xmlns:a16="http://schemas.microsoft.com/office/drawing/2014/main" id="{ED6CF907-47A1-4B83-75D3-9A10C700663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829218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84" name="TextBox 183">
                          <a:extLst>
                            <a:ext uri="{FF2B5EF4-FFF2-40B4-BE49-F238E27FC236}">
                              <a16:creationId xmlns:a16="http://schemas.microsoft.com/office/drawing/2014/main" id="{B21F50B1-668A-F323-9DC9-9484468EE6A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8248003" y="4132735"/>
                          <a:ext cx="141286" cy="11242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11</a:t>
                          </a:r>
                        </a:p>
                      </p:txBody>
                    </p:sp>
                  </p:grpSp>
                  <p:grpSp>
                    <p:nvGrpSpPr>
                      <p:cNvPr id="177" name="Group 176">
                        <a:extLst>
                          <a:ext uri="{FF2B5EF4-FFF2-40B4-BE49-F238E27FC236}">
                            <a16:creationId xmlns:a16="http://schemas.microsoft.com/office/drawing/2014/main" id="{AEDB2155-93B2-66C3-61DA-9DC4A98A33A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530579" y="4074537"/>
                        <a:ext cx="124395" cy="170621"/>
                        <a:chOff x="8530579" y="4074537"/>
                        <a:chExt cx="124395" cy="170621"/>
                      </a:xfrm>
                    </p:grpSpPr>
                    <p:cxnSp>
                      <p:nvCxnSpPr>
                        <p:cNvPr id="181" name="Straight Connector 180">
                          <a:extLst>
                            <a:ext uri="{FF2B5EF4-FFF2-40B4-BE49-F238E27FC236}">
                              <a16:creationId xmlns:a16="http://schemas.microsoft.com/office/drawing/2014/main" id="{037FC811-16C4-DD6B-F20F-C19C278586A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8569871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82" name="TextBox 181">
                          <a:extLst>
                            <a:ext uri="{FF2B5EF4-FFF2-40B4-BE49-F238E27FC236}">
                              <a16:creationId xmlns:a16="http://schemas.microsoft.com/office/drawing/2014/main" id="{DEA2B4F9-278F-75CA-07E4-206F70D8B65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8530579" y="4132735"/>
                          <a:ext cx="124395" cy="11242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12</a:t>
                          </a:r>
                        </a:p>
                      </p:txBody>
                    </p:sp>
                  </p:grpSp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99A335CB-09DB-881A-AD50-286A506C1C9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794653" y="4074537"/>
                        <a:ext cx="133427" cy="170621"/>
                        <a:chOff x="8794653" y="4074537"/>
                        <a:chExt cx="133427" cy="170621"/>
                      </a:xfrm>
                    </p:grpSpPr>
                    <p:cxnSp>
                      <p:nvCxnSpPr>
                        <p:cNvPr id="179" name="Straight Connector 178">
                          <a:extLst>
                            <a:ext uri="{FF2B5EF4-FFF2-40B4-BE49-F238E27FC236}">
                              <a16:creationId xmlns:a16="http://schemas.microsoft.com/office/drawing/2014/main" id="{82CC1420-A78E-C1EF-10EC-7D1CF3F0F9B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8847566" y="4092537"/>
                          <a:ext cx="36000" cy="0"/>
                        </a:xfrm>
                        <a:prstGeom prst="line">
                          <a:avLst/>
                        </a:prstGeom>
                        <a:ln w="12700" cap="sq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80" name="TextBox 179">
                          <a:extLst>
                            <a:ext uri="{FF2B5EF4-FFF2-40B4-BE49-F238E27FC236}">
                              <a16:creationId xmlns:a16="http://schemas.microsoft.com/office/drawing/2014/main" id="{B1BBA896-5E0B-2582-BEC4-78F27A37ED0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8794653" y="4132735"/>
                          <a:ext cx="133427" cy="112423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13</a:t>
                          </a:r>
                        </a:p>
                      </p:txBody>
                    </p:sp>
                  </p:grpSp>
                </p:grpSp>
              </p:grpSp>
              <p:sp>
                <p:nvSpPr>
                  <p:cNvPr id="162" name="TextBox 161">
                    <a:extLst>
                      <a:ext uri="{FF2B5EF4-FFF2-40B4-BE49-F238E27FC236}">
                        <a16:creationId xmlns:a16="http://schemas.microsoft.com/office/drawing/2014/main" id="{A78C7051-0CC1-9A3C-05BD-021A6689D106}"/>
                      </a:ext>
                    </a:extLst>
                  </p:cNvPr>
                  <p:cNvSpPr txBox="1"/>
                  <p:nvPr/>
                </p:nvSpPr>
                <p:spPr>
                  <a:xfrm>
                    <a:off x="5184690" y="4254387"/>
                    <a:ext cx="3753867" cy="10772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/>
                    <a:r>
                      <a:rPr lang="en-US" sz="7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Months</a:t>
                    </a:r>
                  </a:p>
                </p:txBody>
              </p:sp>
            </p:grpSp>
            <p:grpSp>
              <p:nvGrpSpPr>
                <p:cNvPr id="155" name="Group 154">
                  <a:extLst>
                    <a:ext uri="{FF2B5EF4-FFF2-40B4-BE49-F238E27FC236}">
                      <a16:creationId xmlns:a16="http://schemas.microsoft.com/office/drawing/2014/main" id="{12D7C779-3A6D-4655-B5BB-E9E2E177DEA5}"/>
                    </a:ext>
                  </a:extLst>
                </p:cNvPr>
                <p:cNvGrpSpPr/>
                <p:nvPr/>
              </p:nvGrpSpPr>
              <p:grpSpPr>
                <a:xfrm>
                  <a:off x="5184690" y="2404052"/>
                  <a:ext cx="4037443" cy="575408"/>
                  <a:chOff x="5184690" y="2404052"/>
                  <a:chExt cx="4037443" cy="575408"/>
                </a:xfrm>
              </p:grpSpPr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94BB849A-1572-319B-F261-C2E995039D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184690" y="2657141"/>
                    <a:ext cx="3769518" cy="0"/>
                  </a:xfrm>
                  <a:prstGeom prst="line">
                    <a:avLst/>
                  </a:prstGeom>
                  <a:ln w="9525" cap="sq"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1B2EC9E6-8185-7CE4-43FB-4C073DA8D4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184690" y="2467037"/>
                    <a:ext cx="3769518" cy="0"/>
                  </a:xfrm>
                  <a:prstGeom prst="line">
                    <a:avLst/>
                  </a:prstGeom>
                  <a:ln w="9525" cap="sq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8D6BB9A1-B09C-DC6B-2A91-3DDB365F17D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184690" y="2936959"/>
                    <a:ext cx="3769518" cy="0"/>
                  </a:xfrm>
                  <a:prstGeom prst="line">
                    <a:avLst/>
                  </a:prstGeom>
                  <a:ln w="9525" cap="sq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9" name="TextBox 158">
                    <a:extLst>
                      <a:ext uri="{FF2B5EF4-FFF2-40B4-BE49-F238E27FC236}">
                        <a16:creationId xmlns:a16="http://schemas.microsoft.com/office/drawing/2014/main" id="{596BAC1E-3BC5-9F4F-853D-0D5471C8B33E}"/>
                      </a:ext>
                    </a:extLst>
                  </p:cNvPr>
                  <p:cNvSpPr txBox="1"/>
                  <p:nvPr/>
                </p:nvSpPr>
                <p:spPr>
                  <a:xfrm>
                    <a:off x="9000593" y="2871738"/>
                    <a:ext cx="221540" cy="10772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r>
                      <a:rPr lang="en-US" sz="7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-30%</a:t>
                    </a:r>
                  </a:p>
                </p:txBody>
              </p:sp>
              <p:sp>
                <p:nvSpPr>
                  <p:cNvPr id="160" name="TextBox 159">
                    <a:extLst>
                      <a:ext uri="{FF2B5EF4-FFF2-40B4-BE49-F238E27FC236}">
                        <a16:creationId xmlns:a16="http://schemas.microsoft.com/office/drawing/2014/main" id="{A61A1EA4-7091-FAA5-07C6-F9569361F679}"/>
                      </a:ext>
                    </a:extLst>
                  </p:cNvPr>
                  <p:cNvSpPr txBox="1"/>
                  <p:nvPr/>
                </p:nvSpPr>
                <p:spPr>
                  <a:xfrm>
                    <a:off x="9000593" y="2404052"/>
                    <a:ext cx="221540" cy="10772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r>
                      <a:rPr lang="en-US" sz="7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20%</a:t>
                    </a:r>
                  </a:p>
                </p:txBody>
              </p:sp>
            </p:grp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14C1CDAE-8006-AA20-A72B-AB743668534F}"/>
                  </a:ext>
                </a:extLst>
              </p:cNvPr>
              <p:cNvGrpSpPr/>
              <p:nvPr/>
            </p:nvGrpSpPr>
            <p:grpSpPr>
              <a:xfrm>
                <a:off x="5119151" y="2595476"/>
                <a:ext cx="3625075" cy="1037823"/>
                <a:chOff x="5119151" y="2595476"/>
                <a:chExt cx="3625075" cy="1037823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B2EA3422-536A-0A5A-F54E-1647E4446D16}"/>
                    </a:ext>
                  </a:extLst>
                </p:cNvPr>
                <p:cNvGrpSpPr/>
                <p:nvPr/>
              </p:nvGrpSpPr>
              <p:grpSpPr>
                <a:xfrm>
                  <a:off x="5119151" y="2595476"/>
                  <a:ext cx="3625075" cy="1037823"/>
                  <a:chOff x="5119151" y="2595476"/>
                  <a:chExt cx="3625075" cy="1037823"/>
                </a:xfrm>
              </p:grpSpPr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id="{FD0C24EE-9D8A-5993-D0A3-A7334B704AA1}"/>
                      </a:ext>
                    </a:extLst>
                  </p:cNvPr>
                  <p:cNvGrpSpPr/>
                  <p:nvPr/>
                </p:nvGrpSpPr>
                <p:grpSpPr>
                  <a:xfrm>
                    <a:off x="5135590" y="2618508"/>
                    <a:ext cx="3587578" cy="1014791"/>
                    <a:chOff x="5135590" y="2618508"/>
                    <a:chExt cx="3587578" cy="1014791"/>
                  </a:xfrm>
                </p:grpSpPr>
                <p:grpSp>
                  <p:nvGrpSpPr>
                    <p:cNvPr id="127" name="Group 126">
                      <a:extLst>
                        <a:ext uri="{FF2B5EF4-FFF2-40B4-BE49-F238E27FC236}">
                          <a16:creationId xmlns:a16="http://schemas.microsoft.com/office/drawing/2014/main" id="{F65A42DC-442A-FFAC-1BCB-4B0043CFD0A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135590" y="2618508"/>
                      <a:ext cx="3587578" cy="978444"/>
                      <a:chOff x="5135590" y="2581997"/>
                      <a:chExt cx="3683938" cy="1020375"/>
                    </a:xfrm>
                  </p:grpSpPr>
                  <p:sp>
                    <p:nvSpPr>
                      <p:cNvPr id="134" name="Freeform 985">
                        <a:extLst>
                          <a:ext uri="{FF2B5EF4-FFF2-40B4-BE49-F238E27FC236}">
                            <a16:creationId xmlns:a16="http://schemas.microsoft.com/office/drawing/2014/main" id="{28D2A858-104D-77EC-9CFE-756A2FF64E7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3683938" cy="969588"/>
                      </a:xfrm>
                      <a:custGeom>
                        <a:avLst/>
                        <a:gdLst>
                          <a:gd name="connsiteX0" fmla="*/ 0 w 3683938"/>
                          <a:gd name="connsiteY0" fmla="*/ 0 h 969588"/>
                          <a:gd name="connsiteX1" fmla="*/ 461305 w 3683938"/>
                          <a:gd name="connsiteY1" fmla="*/ 969588 h 969588"/>
                          <a:gd name="connsiteX2" fmla="*/ 3683939 w 3683938"/>
                          <a:gd name="connsiteY2" fmla="*/ 969588 h 96958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3683938" h="969588">
                            <a:moveTo>
                              <a:pt x="0" y="0"/>
                            </a:moveTo>
                            <a:lnTo>
                              <a:pt x="461305" y="969588"/>
                            </a:lnTo>
                            <a:lnTo>
                              <a:pt x="3683939" y="96958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35" name="Freeform 986">
                        <a:extLst>
                          <a:ext uri="{FF2B5EF4-FFF2-40B4-BE49-F238E27FC236}">
                            <a16:creationId xmlns:a16="http://schemas.microsoft.com/office/drawing/2014/main" id="{D162F5FE-8A7C-EED5-9C13-695542401AB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581997"/>
                        <a:ext cx="745883" cy="69997"/>
                      </a:xfrm>
                      <a:custGeom>
                        <a:avLst/>
                        <a:gdLst>
                          <a:gd name="connsiteX0" fmla="*/ 745884 w 745883"/>
                          <a:gd name="connsiteY0" fmla="*/ 69997 h 69997"/>
                          <a:gd name="connsiteX1" fmla="*/ 466502 w 745883"/>
                          <a:gd name="connsiteY1" fmla="*/ 0 h 69997"/>
                          <a:gd name="connsiteX2" fmla="*/ 0 w 745883"/>
                          <a:gd name="connsiteY2" fmla="*/ 45368 h 69997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745883" h="69997">
                            <a:moveTo>
                              <a:pt x="745884" y="69997"/>
                            </a:moveTo>
                            <a:lnTo>
                              <a:pt x="466502" y="0"/>
                            </a:lnTo>
                            <a:lnTo>
                              <a:pt x="0" y="4536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36" name="Freeform 987">
                        <a:extLst>
                          <a:ext uri="{FF2B5EF4-FFF2-40B4-BE49-F238E27FC236}">
                            <a16:creationId xmlns:a16="http://schemas.microsoft.com/office/drawing/2014/main" id="{E378E398-5FD1-B8C2-FCB0-A33F9EA5908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32784"/>
                        <a:ext cx="2666470" cy="969588"/>
                      </a:xfrm>
                      <a:custGeom>
                        <a:avLst/>
                        <a:gdLst>
                          <a:gd name="connsiteX0" fmla="*/ 0 w 2666470"/>
                          <a:gd name="connsiteY0" fmla="*/ 0 h 969588"/>
                          <a:gd name="connsiteX1" fmla="*/ 521079 w 2666470"/>
                          <a:gd name="connsiteY1" fmla="*/ 764782 h 969588"/>
                          <a:gd name="connsiteX2" fmla="*/ 1130521 w 2666470"/>
                          <a:gd name="connsiteY2" fmla="*/ 969588 h 969588"/>
                          <a:gd name="connsiteX3" fmla="*/ 2666470 w 2666470"/>
                          <a:gd name="connsiteY3" fmla="*/ 969588 h 96958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2666470" h="969588">
                            <a:moveTo>
                              <a:pt x="0" y="0"/>
                            </a:moveTo>
                            <a:lnTo>
                              <a:pt x="521079" y="764782"/>
                            </a:lnTo>
                            <a:lnTo>
                              <a:pt x="1130521" y="969588"/>
                            </a:lnTo>
                            <a:lnTo>
                              <a:pt x="2666470" y="96958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37" name="Freeform 988">
                        <a:extLst>
                          <a:ext uri="{FF2B5EF4-FFF2-40B4-BE49-F238E27FC236}">
                            <a16:creationId xmlns:a16="http://schemas.microsoft.com/office/drawing/2014/main" id="{FF06EB6D-747B-1224-4B1E-0B320618A60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2146690" cy="220360"/>
                      </a:xfrm>
                      <a:custGeom>
                        <a:avLst/>
                        <a:gdLst>
                          <a:gd name="connsiteX0" fmla="*/ 0 w 2146690"/>
                          <a:gd name="connsiteY0" fmla="*/ 0 h 220360"/>
                          <a:gd name="connsiteX1" fmla="*/ 543170 w 2146690"/>
                          <a:gd name="connsiteY1" fmla="*/ 137402 h 220360"/>
                          <a:gd name="connsiteX2" fmla="*/ 816054 w 2146690"/>
                          <a:gd name="connsiteY2" fmla="*/ 84256 h 220360"/>
                          <a:gd name="connsiteX3" fmla="*/ 1624312 w 2146690"/>
                          <a:gd name="connsiteY3" fmla="*/ 220361 h 220360"/>
                          <a:gd name="connsiteX4" fmla="*/ 2146691 w 2146690"/>
                          <a:gd name="connsiteY4" fmla="*/ 10370 h 22036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146690" h="220360">
                            <a:moveTo>
                              <a:pt x="0" y="0"/>
                            </a:moveTo>
                            <a:lnTo>
                              <a:pt x="543170" y="137402"/>
                            </a:lnTo>
                            <a:lnTo>
                              <a:pt x="816054" y="84256"/>
                            </a:lnTo>
                            <a:lnTo>
                              <a:pt x="1624312" y="220361"/>
                            </a:lnTo>
                            <a:lnTo>
                              <a:pt x="2146691" y="10370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38" name="Freeform 989">
                        <a:extLst>
                          <a:ext uri="{FF2B5EF4-FFF2-40B4-BE49-F238E27FC236}">
                            <a16:creationId xmlns:a16="http://schemas.microsoft.com/office/drawing/2014/main" id="{A959555B-0B06-BDC0-DE32-7C6F2933542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1607418" cy="523681"/>
                      </a:xfrm>
                      <a:custGeom>
                        <a:avLst/>
                        <a:gdLst>
                          <a:gd name="connsiteX0" fmla="*/ 0 w 1607418"/>
                          <a:gd name="connsiteY0" fmla="*/ 0 h 523681"/>
                          <a:gd name="connsiteX1" fmla="*/ 543170 w 1607418"/>
                          <a:gd name="connsiteY1" fmla="*/ 137402 h 523681"/>
                          <a:gd name="connsiteX2" fmla="*/ 1101933 w 1607418"/>
                          <a:gd name="connsiteY2" fmla="*/ 523681 h 523681"/>
                          <a:gd name="connsiteX3" fmla="*/ 1607419 w 1607418"/>
                          <a:gd name="connsiteY3" fmla="*/ 484794 h 523681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1607418" h="523681">
                            <a:moveTo>
                              <a:pt x="0" y="0"/>
                            </a:moveTo>
                            <a:lnTo>
                              <a:pt x="543170" y="137402"/>
                            </a:lnTo>
                            <a:lnTo>
                              <a:pt x="1101933" y="523681"/>
                            </a:lnTo>
                            <a:lnTo>
                              <a:pt x="1607419" y="48479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39" name="Freeform 990">
                        <a:extLst>
                          <a:ext uri="{FF2B5EF4-FFF2-40B4-BE49-F238E27FC236}">
                            <a16:creationId xmlns:a16="http://schemas.microsoft.com/office/drawing/2014/main" id="{DD96BC62-29FC-DD12-EB7C-7ABDCBEE2D7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562661" cy="82959"/>
                      </a:xfrm>
                      <a:custGeom>
                        <a:avLst/>
                        <a:gdLst>
                          <a:gd name="connsiteX0" fmla="*/ 0 w 562661"/>
                          <a:gd name="connsiteY0" fmla="*/ 0 h 82959"/>
                          <a:gd name="connsiteX1" fmla="*/ 562661 w 562661"/>
                          <a:gd name="connsiteY1" fmla="*/ 82959 h 82959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</a:cxnLst>
                        <a:rect l="l" t="t" r="r" b="b"/>
                        <a:pathLst>
                          <a:path w="562661" h="82959">
                            <a:moveTo>
                              <a:pt x="0" y="0"/>
                            </a:moveTo>
                            <a:lnTo>
                              <a:pt x="562661" y="82959"/>
                            </a:lnTo>
                          </a:path>
                        </a:pathLst>
                      </a:custGeom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0" name="Freeform 991">
                        <a:extLst>
                          <a:ext uri="{FF2B5EF4-FFF2-40B4-BE49-F238E27FC236}">
                            <a16:creationId xmlns:a16="http://schemas.microsoft.com/office/drawing/2014/main" id="{1E62483C-1A5D-F36B-B18F-1819AA462CC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2105107" cy="784225"/>
                      </a:xfrm>
                      <a:custGeom>
                        <a:avLst/>
                        <a:gdLst>
                          <a:gd name="connsiteX0" fmla="*/ 0 w 2105107"/>
                          <a:gd name="connsiteY0" fmla="*/ 0 h 784225"/>
                          <a:gd name="connsiteX1" fmla="*/ 562661 w 2105107"/>
                          <a:gd name="connsiteY1" fmla="*/ 655898 h 784225"/>
                          <a:gd name="connsiteX2" fmla="*/ 1056452 w 2105107"/>
                          <a:gd name="connsiteY2" fmla="*/ 680526 h 784225"/>
                          <a:gd name="connsiteX3" fmla="*/ 1636007 w 2105107"/>
                          <a:gd name="connsiteY3" fmla="*/ 784226 h 784225"/>
                          <a:gd name="connsiteX4" fmla="*/ 2105108 w 2105107"/>
                          <a:gd name="connsiteY4" fmla="*/ 784226 h 78422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105107" h="784225">
                            <a:moveTo>
                              <a:pt x="0" y="0"/>
                            </a:moveTo>
                            <a:lnTo>
                              <a:pt x="562661" y="655898"/>
                            </a:lnTo>
                            <a:lnTo>
                              <a:pt x="1056452" y="680526"/>
                            </a:lnTo>
                            <a:lnTo>
                              <a:pt x="1636007" y="784226"/>
                            </a:lnTo>
                            <a:lnTo>
                              <a:pt x="2105108" y="7842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1" name="Freeform 992">
                        <a:extLst>
                          <a:ext uri="{FF2B5EF4-FFF2-40B4-BE49-F238E27FC236}">
                            <a16:creationId xmlns:a16="http://schemas.microsoft.com/office/drawing/2014/main" id="{90E4AE68-F895-1329-D25C-FD440AB11F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2576807" cy="677934"/>
                      </a:xfrm>
                      <a:custGeom>
                        <a:avLst/>
                        <a:gdLst>
                          <a:gd name="connsiteX0" fmla="*/ 0 w 2576807"/>
                          <a:gd name="connsiteY0" fmla="*/ 0 h 677934"/>
                          <a:gd name="connsiteX1" fmla="*/ 472999 w 2576807"/>
                          <a:gd name="connsiteY1" fmla="*/ 248878 h 677934"/>
                          <a:gd name="connsiteX2" fmla="*/ 1052554 w 2576807"/>
                          <a:gd name="connsiteY2" fmla="*/ 458869 h 677934"/>
                          <a:gd name="connsiteX3" fmla="*/ 1169504 w 2576807"/>
                          <a:gd name="connsiteY3" fmla="*/ 495164 h 677934"/>
                          <a:gd name="connsiteX4" fmla="*/ 1571034 w 2576807"/>
                          <a:gd name="connsiteY4" fmla="*/ 540533 h 677934"/>
                          <a:gd name="connsiteX5" fmla="*/ 2057028 w 2576807"/>
                          <a:gd name="connsiteY5" fmla="*/ 585901 h 677934"/>
                          <a:gd name="connsiteX6" fmla="*/ 2576808 w 2576807"/>
                          <a:gd name="connsiteY6" fmla="*/ 677934 h 677934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</a:cxnLst>
                        <a:rect l="l" t="t" r="r" b="b"/>
                        <a:pathLst>
                          <a:path w="2576807" h="677934">
                            <a:moveTo>
                              <a:pt x="0" y="0"/>
                            </a:moveTo>
                            <a:lnTo>
                              <a:pt x="472999" y="248878"/>
                            </a:lnTo>
                            <a:lnTo>
                              <a:pt x="1052554" y="458869"/>
                            </a:lnTo>
                            <a:lnTo>
                              <a:pt x="1169504" y="495164"/>
                            </a:lnTo>
                            <a:lnTo>
                              <a:pt x="1571034" y="540533"/>
                            </a:lnTo>
                            <a:lnTo>
                              <a:pt x="2057028" y="585901"/>
                            </a:lnTo>
                            <a:lnTo>
                              <a:pt x="2576808" y="677934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2" name="Freeform 993">
                        <a:extLst>
                          <a:ext uri="{FF2B5EF4-FFF2-40B4-BE49-F238E27FC236}">
                            <a16:creationId xmlns:a16="http://schemas.microsoft.com/office/drawing/2014/main" id="{0CAEAF07-DD71-4D33-0296-A796DE35EDC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1956970" cy="969588"/>
                      </a:xfrm>
                      <a:custGeom>
                        <a:avLst/>
                        <a:gdLst>
                          <a:gd name="connsiteX0" fmla="*/ 0 w 1956970"/>
                          <a:gd name="connsiteY0" fmla="*/ 0 h 969588"/>
                          <a:gd name="connsiteX1" fmla="*/ 534074 w 1956970"/>
                          <a:gd name="connsiteY1" fmla="*/ 339615 h 969588"/>
                          <a:gd name="connsiteX2" fmla="*/ 1133120 w 1956970"/>
                          <a:gd name="connsiteY2" fmla="*/ 456277 h 969588"/>
                          <a:gd name="connsiteX3" fmla="*/ 1633408 w 1956970"/>
                          <a:gd name="connsiteY3" fmla="*/ 456277 h 969588"/>
                          <a:gd name="connsiteX4" fmla="*/ 1956971 w 1956970"/>
                          <a:gd name="connsiteY4" fmla="*/ 969588 h 96958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956970" h="969588">
                            <a:moveTo>
                              <a:pt x="0" y="0"/>
                            </a:moveTo>
                            <a:lnTo>
                              <a:pt x="534074" y="339615"/>
                            </a:lnTo>
                            <a:lnTo>
                              <a:pt x="1133120" y="456277"/>
                            </a:lnTo>
                            <a:lnTo>
                              <a:pt x="1633408" y="456277"/>
                            </a:lnTo>
                            <a:lnTo>
                              <a:pt x="1956971" y="96958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3" name="Freeform 994">
                        <a:extLst>
                          <a:ext uri="{FF2B5EF4-FFF2-40B4-BE49-F238E27FC236}">
                            <a16:creationId xmlns:a16="http://schemas.microsoft.com/office/drawing/2014/main" id="{E0667BD1-1A5F-08E4-D113-FB24E2BF258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44686" y="2640328"/>
                        <a:ext cx="1634707" cy="552198"/>
                      </a:xfrm>
                      <a:custGeom>
                        <a:avLst/>
                        <a:gdLst>
                          <a:gd name="connsiteX0" fmla="*/ 0 w 1634707"/>
                          <a:gd name="connsiteY0" fmla="*/ 0 h 552198"/>
                          <a:gd name="connsiteX1" fmla="*/ 454807 w 1634707"/>
                          <a:gd name="connsiteY1" fmla="*/ 552199 h 552198"/>
                          <a:gd name="connsiteX2" fmla="*/ 1092837 w 1634707"/>
                          <a:gd name="connsiteY2" fmla="*/ 510719 h 552198"/>
                          <a:gd name="connsiteX3" fmla="*/ 1634707 w 1634707"/>
                          <a:gd name="connsiteY3" fmla="*/ 412205 h 55219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1634707" h="552198">
                            <a:moveTo>
                              <a:pt x="0" y="0"/>
                            </a:moveTo>
                            <a:lnTo>
                              <a:pt x="454807" y="552199"/>
                            </a:lnTo>
                            <a:lnTo>
                              <a:pt x="1092837" y="510719"/>
                            </a:lnTo>
                            <a:lnTo>
                              <a:pt x="1634707" y="412205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4" name="Freeform 995">
                        <a:extLst>
                          <a:ext uri="{FF2B5EF4-FFF2-40B4-BE49-F238E27FC236}">
                            <a16:creationId xmlns:a16="http://schemas.microsoft.com/office/drawing/2014/main" id="{AA5A4D1A-F734-1D1E-9657-D24CF0CAD0D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55082" y="2640328"/>
                        <a:ext cx="1000575" cy="956625"/>
                      </a:xfrm>
                      <a:custGeom>
                        <a:avLst/>
                        <a:gdLst>
                          <a:gd name="connsiteX0" fmla="*/ 0 w 1000575"/>
                          <a:gd name="connsiteY0" fmla="*/ 0 h 956625"/>
                          <a:gd name="connsiteX1" fmla="*/ 475599 w 1000575"/>
                          <a:gd name="connsiteY1" fmla="*/ 522385 h 956625"/>
                          <a:gd name="connsiteX2" fmla="*/ 1000576 w 1000575"/>
                          <a:gd name="connsiteY2" fmla="*/ 956626 h 95662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1000575" h="956625">
                            <a:moveTo>
                              <a:pt x="0" y="0"/>
                            </a:moveTo>
                            <a:lnTo>
                              <a:pt x="475599" y="522385"/>
                            </a:lnTo>
                            <a:lnTo>
                              <a:pt x="1000576" y="9566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5" name="Freeform 996">
                        <a:extLst>
                          <a:ext uri="{FF2B5EF4-FFF2-40B4-BE49-F238E27FC236}">
                            <a16:creationId xmlns:a16="http://schemas.microsoft.com/office/drawing/2014/main" id="{48226181-DDEC-2972-96B7-014D65CC909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44686" y="2640328"/>
                        <a:ext cx="2047931" cy="594974"/>
                      </a:xfrm>
                      <a:custGeom>
                        <a:avLst/>
                        <a:gdLst>
                          <a:gd name="connsiteX0" fmla="*/ 0 w 2047931"/>
                          <a:gd name="connsiteY0" fmla="*/ 0 h 594974"/>
                          <a:gd name="connsiteX1" fmla="*/ 463903 w 2047931"/>
                          <a:gd name="connsiteY1" fmla="*/ 448499 h 594974"/>
                          <a:gd name="connsiteX2" fmla="*/ 1278658 w 2047931"/>
                          <a:gd name="connsiteY2" fmla="*/ 594974 h 594974"/>
                          <a:gd name="connsiteX3" fmla="*/ 1634707 w 2047931"/>
                          <a:gd name="connsiteY3" fmla="*/ 575531 h 594974"/>
                          <a:gd name="connsiteX4" fmla="*/ 2047932 w 2047931"/>
                          <a:gd name="connsiteY4" fmla="*/ 572939 h 594974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047931" h="594974">
                            <a:moveTo>
                              <a:pt x="0" y="0"/>
                            </a:moveTo>
                            <a:lnTo>
                              <a:pt x="463903" y="448499"/>
                            </a:lnTo>
                            <a:lnTo>
                              <a:pt x="1278658" y="594974"/>
                            </a:lnTo>
                            <a:lnTo>
                              <a:pt x="1634707" y="575531"/>
                            </a:lnTo>
                            <a:lnTo>
                              <a:pt x="2047932" y="572939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6" name="Freeform 997">
                        <a:extLst>
                          <a:ext uri="{FF2B5EF4-FFF2-40B4-BE49-F238E27FC236}">
                            <a16:creationId xmlns:a16="http://schemas.microsoft.com/office/drawing/2014/main" id="{4C6F4B86-6229-CB9D-25D7-1B01BBA3F75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44686" y="2640328"/>
                        <a:ext cx="1399506" cy="445906"/>
                      </a:xfrm>
                      <a:custGeom>
                        <a:avLst/>
                        <a:gdLst>
                          <a:gd name="connsiteX0" fmla="*/ 0 w 1399506"/>
                          <a:gd name="connsiteY0" fmla="*/ 0 h 445906"/>
                          <a:gd name="connsiteX1" fmla="*/ 457406 w 1399506"/>
                          <a:gd name="connsiteY1" fmla="*/ 311098 h 445906"/>
                          <a:gd name="connsiteX2" fmla="*/ 1043458 w 1399506"/>
                          <a:gd name="connsiteY2" fmla="*/ 445907 h 445906"/>
                          <a:gd name="connsiteX3" fmla="*/ 1126622 w 1399506"/>
                          <a:gd name="connsiteY3" fmla="*/ 443315 h 445906"/>
                          <a:gd name="connsiteX4" fmla="*/ 1399507 w 1399506"/>
                          <a:gd name="connsiteY4" fmla="*/ 443315 h 44590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399506" h="445906">
                            <a:moveTo>
                              <a:pt x="0" y="0"/>
                            </a:moveTo>
                            <a:lnTo>
                              <a:pt x="457406" y="311098"/>
                            </a:lnTo>
                            <a:lnTo>
                              <a:pt x="1043458" y="445907"/>
                            </a:lnTo>
                            <a:lnTo>
                              <a:pt x="1126622" y="443315"/>
                            </a:lnTo>
                            <a:lnTo>
                              <a:pt x="1399507" y="443315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7" name="Freeform 998">
                        <a:extLst>
                          <a:ext uri="{FF2B5EF4-FFF2-40B4-BE49-F238E27FC236}">
                            <a16:creationId xmlns:a16="http://schemas.microsoft.com/office/drawing/2014/main" id="{696C1E79-882D-B71D-E906-6CC890FD25A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66777" y="2651994"/>
                        <a:ext cx="961592" cy="353873"/>
                      </a:xfrm>
                      <a:custGeom>
                        <a:avLst/>
                        <a:gdLst>
                          <a:gd name="connsiteX0" fmla="*/ 0 w 961592"/>
                          <a:gd name="connsiteY0" fmla="*/ 0 h 353873"/>
                          <a:gd name="connsiteX1" fmla="*/ 436615 w 961592"/>
                          <a:gd name="connsiteY1" fmla="*/ 320171 h 353873"/>
                          <a:gd name="connsiteX2" fmla="*/ 488593 w 961592"/>
                          <a:gd name="connsiteY2" fmla="*/ 353874 h 353873"/>
                          <a:gd name="connsiteX3" fmla="*/ 961593 w 961592"/>
                          <a:gd name="connsiteY3" fmla="*/ 75182 h 35387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961592" h="353873">
                            <a:moveTo>
                              <a:pt x="0" y="0"/>
                            </a:moveTo>
                            <a:lnTo>
                              <a:pt x="436615" y="320171"/>
                            </a:lnTo>
                            <a:lnTo>
                              <a:pt x="488593" y="353874"/>
                            </a:lnTo>
                            <a:lnTo>
                              <a:pt x="961593" y="7518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8" name="Freeform 999">
                        <a:extLst>
                          <a:ext uri="{FF2B5EF4-FFF2-40B4-BE49-F238E27FC236}">
                            <a16:creationId xmlns:a16="http://schemas.microsoft.com/office/drawing/2014/main" id="{AA1F6160-8EB5-6F12-1FD3-F4D4BB9F4CD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44686" y="2640328"/>
                        <a:ext cx="800460" cy="487386"/>
                      </a:xfrm>
                      <a:custGeom>
                        <a:avLst/>
                        <a:gdLst>
                          <a:gd name="connsiteX0" fmla="*/ 0 w 800460"/>
                          <a:gd name="connsiteY0" fmla="*/ 0 h 487386"/>
                          <a:gd name="connsiteX1" fmla="*/ 502887 w 800460"/>
                          <a:gd name="connsiteY1" fmla="*/ 365540 h 487386"/>
                          <a:gd name="connsiteX2" fmla="*/ 800460 w 800460"/>
                          <a:gd name="connsiteY2" fmla="*/ 487387 h 487386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800460" h="487386">
                            <a:moveTo>
                              <a:pt x="0" y="0"/>
                            </a:moveTo>
                            <a:lnTo>
                              <a:pt x="502887" y="365540"/>
                            </a:lnTo>
                            <a:lnTo>
                              <a:pt x="800460" y="487387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49" name="Freeform 1000">
                        <a:extLst>
                          <a:ext uri="{FF2B5EF4-FFF2-40B4-BE49-F238E27FC236}">
                            <a16:creationId xmlns:a16="http://schemas.microsoft.com/office/drawing/2014/main" id="{AB3DB39C-8A75-9605-7CDF-E0D7C6A5C0B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55082" y="2640328"/>
                        <a:ext cx="943400" cy="947552"/>
                      </a:xfrm>
                      <a:custGeom>
                        <a:avLst/>
                        <a:gdLst>
                          <a:gd name="connsiteX0" fmla="*/ 0 w 943400"/>
                          <a:gd name="connsiteY0" fmla="*/ 0 h 947552"/>
                          <a:gd name="connsiteX1" fmla="*/ 448310 w 943400"/>
                          <a:gd name="connsiteY1" fmla="*/ 342207 h 947552"/>
                          <a:gd name="connsiteX2" fmla="*/ 943400 w 943400"/>
                          <a:gd name="connsiteY2" fmla="*/ 947552 h 94755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943400" h="947552">
                            <a:moveTo>
                              <a:pt x="0" y="0"/>
                            </a:moveTo>
                            <a:lnTo>
                              <a:pt x="448310" y="342207"/>
                            </a:lnTo>
                            <a:lnTo>
                              <a:pt x="943400" y="94755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0" name="Freeform 1001">
                        <a:extLst>
                          <a:ext uri="{FF2B5EF4-FFF2-40B4-BE49-F238E27FC236}">
                            <a16:creationId xmlns:a16="http://schemas.microsoft.com/office/drawing/2014/main" id="{02662DFE-0D8E-AECB-C163-09C44DA80FC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44686" y="2640328"/>
                        <a:ext cx="2871782" cy="956625"/>
                      </a:xfrm>
                      <a:custGeom>
                        <a:avLst/>
                        <a:gdLst>
                          <a:gd name="connsiteX0" fmla="*/ 0 w 2871782"/>
                          <a:gd name="connsiteY0" fmla="*/ 0 h 956625"/>
                          <a:gd name="connsiteX1" fmla="*/ 463903 w 2871782"/>
                          <a:gd name="connsiteY1" fmla="*/ 400538 h 956625"/>
                          <a:gd name="connsiteX2" fmla="*/ 977186 w 2871782"/>
                          <a:gd name="connsiteY2" fmla="*/ 699970 h 956625"/>
                          <a:gd name="connsiteX3" fmla="*/ 1576232 w 2871782"/>
                          <a:gd name="connsiteY3" fmla="*/ 679230 h 956625"/>
                          <a:gd name="connsiteX4" fmla="*/ 2871783 w 2871782"/>
                          <a:gd name="connsiteY4" fmla="*/ 956626 h 956625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871782" h="956625">
                            <a:moveTo>
                              <a:pt x="0" y="0"/>
                            </a:moveTo>
                            <a:lnTo>
                              <a:pt x="463903" y="400538"/>
                            </a:lnTo>
                            <a:lnTo>
                              <a:pt x="977186" y="699970"/>
                            </a:lnTo>
                            <a:lnTo>
                              <a:pt x="1576232" y="679230"/>
                            </a:lnTo>
                            <a:lnTo>
                              <a:pt x="2871783" y="956626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1" name="Freeform 1002">
                        <a:extLst>
                          <a:ext uri="{FF2B5EF4-FFF2-40B4-BE49-F238E27FC236}">
                            <a16:creationId xmlns:a16="http://schemas.microsoft.com/office/drawing/2014/main" id="{774E89CD-D5C4-83CA-1376-FD4AE3AEB57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2799014" cy="823112"/>
                      </a:xfrm>
                      <a:custGeom>
                        <a:avLst/>
                        <a:gdLst>
                          <a:gd name="connsiteX0" fmla="*/ 0 w 2799014"/>
                          <a:gd name="connsiteY0" fmla="*/ 0 h 823112"/>
                          <a:gd name="connsiteX1" fmla="*/ 485994 w 2799014"/>
                          <a:gd name="connsiteY1" fmla="*/ 447203 h 823112"/>
                          <a:gd name="connsiteX2" fmla="*/ 638030 w 2799014"/>
                          <a:gd name="connsiteY2" fmla="*/ 580716 h 823112"/>
                          <a:gd name="connsiteX3" fmla="*/ 1760754 w 2799014"/>
                          <a:gd name="connsiteY3" fmla="*/ 677934 h 823112"/>
                          <a:gd name="connsiteX4" fmla="*/ 2799014 w 2799014"/>
                          <a:gd name="connsiteY4" fmla="*/ 823113 h 82311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2799014" h="823112">
                            <a:moveTo>
                              <a:pt x="0" y="0"/>
                            </a:moveTo>
                            <a:lnTo>
                              <a:pt x="485994" y="447203"/>
                            </a:lnTo>
                            <a:lnTo>
                              <a:pt x="638030" y="580716"/>
                            </a:lnTo>
                            <a:lnTo>
                              <a:pt x="1760754" y="677934"/>
                            </a:lnTo>
                            <a:lnTo>
                              <a:pt x="2799014" y="823113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2" name="Freeform 1003">
                        <a:extLst>
                          <a:ext uri="{FF2B5EF4-FFF2-40B4-BE49-F238E27FC236}">
                            <a16:creationId xmlns:a16="http://schemas.microsoft.com/office/drawing/2014/main" id="{54B028D8-D2FB-0D42-8ABF-3C6E858C45C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1369619" cy="969588"/>
                      </a:xfrm>
                      <a:custGeom>
                        <a:avLst/>
                        <a:gdLst>
                          <a:gd name="connsiteX0" fmla="*/ 0 w 1369619"/>
                          <a:gd name="connsiteY0" fmla="*/ 0 h 969588"/>
                          <a:gd name="connsiteX1" fmla="*/ 847241 w 1369619"/>
                          <a:gd name="connsiteY1" fmla="*/ 747931 h 969588"/>
                          <a:gd name="connsiteX2" fmla="*/ 1369620 w 1369619"/>
                          <a:gd name="connsiteY2" fmla="*/ 969588 h 969588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</a:cxnLst>
                        <a:rect l="l" t="t" r="r" b="b"/>
                        <a:pathLst>
                          <a:path w="1369619" h="969588">
                            <a:moveTo>
                              <a:pt x="0" y="0"/>
                            </a:moveTo>
                            <a:lnTo>
                              <a:pt x="847241" y="747931"/>
                            </a:lnTo>
                            <a:lnTo>
                              <a:pt x="1369620" y="969588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3" name="Freeform 1004">
                        <a:extLst>
                          <a:ext uri="{FF2B5EF4-FFF2-40B4-BE49-F238E27FC236}">
                            <a16:creationId xmlns:a16="http://schemas.microsoft.com/office/drawing/2014/main" id="{A455314E-5EA0-CA18-D1D0-1056DB3534A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35590" y="2627366"/>
                        <a:ext cx="3130373" cy="644231"/>
                      </a:xfrm>
                      <a:custGeom>
                        <a:avLst/>
                        <a:gdLst>
                          <a:gd name="connsiteX0" fmla="*/ 0 w 3130373"/>
                          <a:gd name="connsiteY0" fmla="*/ 0 h 644231"/>
                          <a:gd name="connsiteX1" fmla="*/ 519780 w 3130373"/>
                          <a:gd name="connsiteY1" fmla="*/ 458869 h 644231"/>
                          <a:gd name="connsiteX2" fmla="*/ 1010971 w 3130373"/>
                          <a:gd name="connsiteY2" fmla="*/ 558680 h 644231"/>
                          <a:gd name="connsiteX3" fmla="*/ 1594425 w 3130373"/>
                          <a:gd name="connsiteY3" fmla="*/ 565161 h 644231"/>
                          <a:gd name="connsiteX4" fmla="*/ 2049232 w 3130373"/>
                          <a:gd name="connsiteY4" fmla="*/ 585901 h 644231"/>
                          <a:gd name="connsiteX5" fmla="*/ 3130374 w 3130373"/>
                          <a:gd name="connsiteY5" fmla="*/ 644232 h 644231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</a:cxnLst>
                        <a:rect l="l" t="t" r="r" b="b"/>
                        <a:pathLst>
                          <a:path w="3130373" h="644231">
                            <a:moveTo>
                              <a:pt x="0" y="0"/>
                            </a:moveTo>
                            <a:lnTo>
                              <a:pt x="519780" y="458869"/>
                            </a:lnTo>
                            <a:lnTo>
                              <a:pt x="1010971" y="558680"/>
                            </a:lnTo>
                            <a:lnTo>
                              <a:pt x="1594425" y="565161"/>
                            </a:lnTo>
                            <a:lnTo>
                              <a:pt x="2049232" y="585901"/>
                            </a:lnTo>
                            <a:lnTo>
                              <a:pt x="3130374" y="644232"/>
                            </a:lnTo>
                          </a:path>
                        </a:pathLst>
                      </a:custGeom>
                      <a:noFill/>
                      <a:ln w="9525" cap="flat">
                        <a:solidFill>
                          <a:schemeClr val="accent1"/>
                        </a:solidFill>
                        <a:prstDash val="solid"/>
                        <a:miter/>
                      </a:ln>
                    </p:spPr>
                    <p:txBody>
                      <a:bodyPr rtlCol="0" anchor="ctr"/>
                      <a:lstStyle/>
                      <a:p>
                        <a:endParaRPr lang="en-US" dirty="0"/>
                      </a:p>
                    </p:txBody>
                  </p:sp>
                </p:grpSp>
                <p:grpSp>
                  <p:nvGrpSpPr>
                    <p:cNvPr id="128" name="Group 127">
                      <a:extLst>
                        <a:ext uri="{FF2B5EF4-FFF2-40B4-BE49-F238E27FC236}">
                          <a16:creationId xmlns:a16="http://schemas.microsoft.com/office/drawing/2014/main" id="{B96D07AD-2AD8-9258-2116-A387265DE99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688629" y="3089280"/>
                      <a:ext cx="1512569" cy="544019"/>
                      <a:chOff x="6688629" y="3089280"/>
                      <a:chExt cx="1512569" cy="544019"/>
                    </a:xfrm>
                  </p:grpSpPr>
                  <p:sp>
                    <p:nvSpPr>
                      <p:cNvPr id="129" name="Triangle 980">
                        <a:extLst>
                          <a:ext uri="{FF2B5EF4-FFF2-40B4-BE49-F238E27FC236}">
                            <a16:creationId xmlns:a16="http://schemas.microsoft.com/office/drawing/2014/main" id="{2EC94D3D-4503-480D-831F-3ED4083918B9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7149091" y="3393990"/>
                        <a:ext cx="70946" cy="45719"/>
                      </a:xfrm>
                      <a:prstGeom prst="triangle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  <p:sp>
                    <p:nvSpPr>
                      <p:cNvPr id="130" name="Triangle 981">
                        <a:extLst>
                          <a:ext uri="{FF2B5EF4-FFF2-40B4-BE49-F238E27FC236}">
                            <a16:creationId xmlns:a16="http://schemas.microsoft.com/office/drawing/2014/main" id="{043B209B-E632-8266-1925-C6004DAA890E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7698366" y="3574966"/>
                        <a:ext cx="70946" cy="45719"/>
                      </a:xfrm>
                      <a:prstGeom prst="triangle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  <p:sp>
                    <p:nvSpPr>
                      <p:cNvPr id="131" name="Triangle 982">
                        <a:extLst>
                          <a:ext uri="{FF2B5EF4-FFF2-40B4-BE49-F238E27FC236}">
                            <a16:creationId xmlns:a16="http://schemas.microsoft.com/office/drawing/2014/main" id="{DA6A8831-AAB4-8A1D-1594-8A4BE286BC75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7133216" y="3225717"/>
                        <a:ext cx="70946" cy="45719"/>
                      </a:xfrm>
                      <a:prstGeom prst="triangle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  <p:sp>
                    <p:nvSpPr>
                      <p:cNvPr id="132" name="Triangle 983">
                        <a:extLst>
                          <a:ext uri="{FF2B5EF4-FFF2-40B4-BE49-F238E27FC236}">
                            <a16:creationId xmlns:a16="http://schemas.microsoft.com/office/drawing/2014/main" id="{F523BED5-1541-58F2-277A-1EA8C4651F9E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6676016" y="3101893"/>
                        <a:ext cx="70946" cy="45719"/>
                      </a:xfrm>
                      <a:prstGeom prst="triangle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  <p:sp>
                    <p:nvSpPr>
                      <p:cNvPr id="133" name="Triangle 984">
                        <a:extLst>
                          <a:ext uri="{FF2B5EF4-FFF2-40B4-BE49-F238E27FC236}">
                            <a16:creationId xmlns:a16="http://schemas.microsoft.com/office/drawing/2014/main" id="{67EE49ED-CA9A-4294-484E-A2FFD7BBC0EB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8142866" y="3260639"/>
                        <a:ext cx="70946" cy="45719"/>
                      </a:xfrm>
                      <a:prstGeom prst="triangle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</p:grpSp>
              </p:grp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6E66767B-18A1-1B80-CB1A-92B00E6B85DA}"/>
                      </a:ext>
                    </a:extLst>
                  </p:cNvPr>
                  <p:cNvGrpSpPr/>
                  <p:nvPr/>
                </p:nvGrpSpPr>
                <p:grpSpPr>
                  <a:xfrm>
                    <a:off x="5119151" y="2595476"/>
                    <a:ext cx="3625075" cy="1018737"/>
                    <a:chOff x="5119151" y="2595476"/>
                    <a:chExt cx="3625075" cy="1018737"/>
                  </a:xfrm>
                </p:grpSpPr>
                <p:sp>
                  <p:nvSpPr>
                    <p:cNvPr id="55" name="Oval 54">
                      <a:extLst>
                        <a:ext uri="{FF2B5EF4-FFF2-40B4-BE49-F238E27FC236}">
                          <a16:creationId xmlns:a16="http://schemas.microsoft.com/office/drawing/2014/main" id="{29F2C486-34E8-2C9C-47EB-56689DC5B97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40197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56" name="Oval 55">
                      <a:extLst>
                        <a:ext uri="{FF2B5EF4-FFF2-40B4-BE49-F238E27FC236}">
                          <a16:creationId xmlns:a16="http://schemas.microsoft.com/office/drawing/2014/main" id="{8DBE0A80-7E98-F8C1-09D0-82B265CD3D7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16385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57" name="Oval 56">
                      <a:extLst>
                        <a:ext uri="{FF2B5EF4-FFF2-40B4-BE49-F238E27FC236}">
                          <a16:creationId xmlns:a16="http://schemas.microsoft.com/office/drawing/2014/main" id="{53320E3F-2044-7542-1F34-1E5410B48D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02097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58" name="Oval 57">
                      <a:extLst>
                        <a:ext uri="{FF2B5EF4-FFF2-40B4-BE49-F238E27FC236}">
                          <a16:creationId xmlns:a16="http://schemas.microsoft.com/office/drawing/2014/main" id="{BE919E11-A2F1-ECF8-20FE-5BA6AA0F223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78615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59" name="Oval 58">
                      <a:extLst>
                        <a:ext uri="{FF2B5EF4-FFF2-40B4-BE49-F238E27FC236}">
                          <a16:creationId xmlns:a16="http://schemas.microsoft.com/office/drawing/2014/main" id="{294207BD-E8D9-4040-80DE-477410DC917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92267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0" name="Oval 59">
                      <a:extLst>
                        <a:ext uri="{FF2B5EF4-FFF2-40B4-BE49-F238E27FC236}">
                          <a16:creationId xmlns:a16="http://schemas.microsoft.com/office/drawing/2014/main" id="{4EB16CB6-15C8-8589-AB0F-D31AE94F162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817032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1" name="Oval 60">
                      <a:extLst>
                        <a:ext uri="{FF2B5EF4-FFF2-40B4-BE49-F238E27FC236}">
                          <a16:creationId xmlns:a16="http://schemas.microsoft.com/office/drawing/2014/main" id="{602E1BF4-57B9-BC92-45C2-0651B47820D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870372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2" name="Oval 61">
                      <a:extLst>
                        <a:ext uri="{FF2B5EF4-FFF2-40B4-BE49-F238E27FC236}">
                          <a16:creationId xmlns:a16="http://schemas.microsoft.com/office/drawing/2014/main" id="{2C9ABA84-769A-B566-8FAE-C364DFB4A12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70677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3" name="Oval 62">
                      <a:extLst>
                        <a:ext uri="{FF2B5EF4-FFF2-40B4-BE49-F238E27FC236}">
                          <a16:creationId xmlns:a16="http://schemas.microsoft.com/office/drawing/2014/main" id="{66CBB4B7-F342-2E8E-D492-316B115AAA6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96065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4" name="Oval 63">
                      <a:extLst>
                        <a:ext uri="{FF2B5EF4-FFF2-40B4-BE49-F238E27FC236}">
                          <a16:creationId xmlns:a16="http://schemas.microsoft.com/office/drawing/2014/main" id="{03BFB848-90C8-B349-F318-3E25B665D6D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68760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5" name="Oval 64">
                      <a:extLst>
                        <a:ext uri="{FF2B5EF4-FFF2-40B4-BE49-F238E27FC236}">
                          <a16:creationId xmlns:a16="http://schemas.microsoft.com/office/drawing/2014/main" id="{DC113A69-225F-57AA-1FB9-6572AE3865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64950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6" name="Oval 65">
                      <a:extLst>
                        <a:ext uri="{FF2B5EF4-FFF2-40B4-BE49-F238E27FC236}">
                          <a16:creationId xmlns:a16="http://schemas.microsoft.com/office/drawing/2014/main" id="{0C871FE7-239D-BDA0-1365-8E497281B1D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45265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7" name="Oval 66">
                      <a:extLst>
                        <a:ext uri="{FF2B5EF4-FFF2-40B4-BE49-F238E27FC236}">
                          <a16:creationId xmlns:a16="http://schemas.microsoft.com/office/drawing/2014/main" id="{7393C1C6-E0D2-E070-C086-B4DE30DFB70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24945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8" name="Oval 67">
                      <a:extLst>
                        <a:ext uri="{FF2B5EF4-FFF2-40B4-BE49-F238E27FC236}">
                          <a16:creationId xmlns:a16="http://schemas.microsoft.com/office/drawing/2014/main" id="{5B06198F-B2AA-5CE5-7165-A724F91A6FB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21452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69" name="Oval 68">
                      <a:extLst>
                        <a:ext uri="{FF2B5EF4-FFF2-40B4-BE49-F238E27FC236}">
                          <a16:creationId xmlns:a16="http://schemas.microsoft.com/office/drawing/2014/main" id="{79D7ADB2-D554-879E-C6A5-8F7292EBFF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10657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0" name="Oval 69">
                      <a:extLst>
                        <a:ext uri="{FF2B5EF4-FFF2-40B4-BE49-F238E27FC236}">
                          <a16:creationId xmlns:a16="http://schemas.microsoft.com/office/drawing/2014/main" id="{EB527ED4-5D62-B4E9-D4A3-6FBEC3E9E4E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06212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1" name="Oval 70">
                      <a:extLst>
                        <a:ext uri="{FF2B5EF4-FFF2-40B4-BE49-F238E27FC236}">
                          <a16:creationId xmlns:a16="http://schemas.microsoft.com/office/drawing/2014/main" id="{CC40D890-7EFF-D3B6-0D9F-66778EAF338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951001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2" name="Oval 71">
                      <a:extLst>
                        <a:ext uri="{FF2B5EF4-FFF2-40B4-BE49-F238E27FC236}">
                          <a16:creationId xmlns:a16="http://schemas.microsoft.com/office/drawing/2014/main" id="{A7BAD78D-61C3-C27D-E7D7-26458F49F5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66826" y="3571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3" name="Oval 72">
                      <a:extLst>
                        <a:ext uri="{FF2B5EF4-FFF2-40B4-BE49-F238E27FC236}">
                          <a16:creationId xmlns:a16="http://schemas.microsoft.com/office/drawing/2014/main" id="{6C2F953F-B53F-7330-70CF-05DC1BAA30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30326" y="339003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4" name="Oval 73">
                      <a:extLst>
                        <a:ext uri="{FF2B5EF4-FFF2-40B4-BE49-F238E27FC236}">
                          <a16:creationId xmlns:a16="http://schemas.microsoft.com/office/drawing/2014/main" id="{C35E07A8-6452-1D95-D441-49289EE8CA6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62076" y="32693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5" name="Oval 74">
                      <a:extLst>
                        <a:ext uri="{FF2B5EF4-FFF2-40B4-BE49-F238E27FC236}">
                          <a16:creationId xmlns:a16="http://schemas.microsoft.com/office/drawing/2014/main" id="{30BED622-0FCC-9BFF-C3BF-217B94E768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73176" y="318683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6" name="Oval 75">
                      <a:extLst>
                        <a:ext uri="{FF2B5EF4-FFF2-40B4-BE49-F238E27FC236}">
                          <a16:creationId xmlns:a16="http://schemas.microsoft.com/office/drawing/2014/main" id="{A976F079-4B65-1FD9-E397-EED1F097F7A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98576" y="31519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7" name="Oval 76">
                      <a:extLst>
                        <a:ext uri="{FF2B5EF4-FFF2-40B4-BE49-F238E27FC236}">
                          <a16:creationId xmlns:a16="http://schemas.microsoft.com/office/drawing/2014/main" id="{BA302A28-A37A-8664-51D8-4C83BCB4E25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735101" y="319872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8" name="Oval 77">
                      <a:extLst>
                        <a:ext uri="{FF2B5EF4-FFF2-40B4-BE49-F238E27FC236}">
                          <a16:creationId xmlns:a16="http://schemas.microsoft.com/office/drawing/2014/main" id="{0334D055-8171-928B-D55F-2E2E5D4C066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941476" y="33614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79" name="Oval 78">
                      <a:extLst>
                        <a:ext uri="{FF2B5EF4-FFF2-40B4-BE49-F238E27FC236}">
                          <a16:creationId xmlns:a16="http://schemas.microsoft.com/office/drawing/2014/main" id="{C5870545-09BC-0520-DD80-3F096BC3C1A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900201" y="31201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0" name="Oval 79">
                      <a:extLst>
                        <a:ext uri="{FF2B5EF4-FFF2-40B4-BE49-F238E27FC236}">
                          <a16:creationId xmlns:a16="http://schemas.microsoft.com/office/drawing/2014/main" id="{A0B0D970-E212-065F-0A85-91220E3A684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189126" y="31455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19229D7E-B78F-88A1-5163-890332D41B8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081176" y="33297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2" name="Oval 81">
                      <a:extLst>
                        <a:ext uri="{FF2B5EF4-FFF2-40B4-BE49-F238E27FC236}">
                          <a16:creationId xmlns:a16="http://schemas.microsoft.com/office/drawing/2014/main" id="{8A505FAD-E52B-AE10-FBC0-B287A3EC03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360576" y="32217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3" name="Oval 82">
                      <a:extLst>
                        <a:ext uri="{FF2B5EF4-FFF2-40B4-BE49-F238E27FC236}">
                          <a16:creationId xmlns:a16="http://schemas.microsoft.com/office/drawing/2014/main" id="{F22268EF-EA65-5281-B788-3C3DD7400A3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147851" y="32947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0EA0FBA9-899F-977D-0B97-B315996CA4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659026" y="33043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5" name="Oval 84">
                      <a:extLst>
                        <a:ext uri="{FF2B5EF4-FFF2-40B4-BE49-F238E27FC236}">
                          <a16:creationId xmlns:a16="http://schemas.microsoft.com/office/drawing/2014/main" id="{B2026758-C17A-5A89-588F-32A5701F19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713001" y="33932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6" name="Oval 85">
                      <a:extLst>
                        <a:ext uri="{FF2B5EF4-FFF2-40B4-BE49-F238E27FC236}">
                          <a16:creationId xmlns:a16="http://schemas.microsoft.com/office/drawing/2014/main" id="{437F0EB1-A965-B9C3-C09D-53D192D1A9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170201" y="33963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EB00557C-CAAB-30F2-A9D1-697808857B8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827301" y="328843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8" name="Oval 87">
                      <a:extLst>
                        <a:ext uri="{FF2B5EF4-FFF2-40B4-BE49-F238E27FC236}">
                          <a16:creationId xmlns:a16="http://schemas.microsoft.com/office/drawing/2014/main" id="{E0BC2454-BA8C-862B-5602-2F061F09B43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652676" y="31582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89" name="Oval 88">
                      <a:extLst>
                        <a:ext uri="{FF2B5EF4-FFF2-40B4-BE49-F238E27FC236}">
                          <a16:creationId xmlns:a16="http://schemas.microsoft.com/office/drawing/2014/main" id="{A234F10C-AD04-B884-9219-FE963A24D46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671726" y="31836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0" name="Oval 89">
                      <a:extLst>
                        <a:ext uri="{FF2B5EF4-FFF2-40B4-BE49-F238E27FC236}">
                          <a16:creationId xmlns:a16="http://schemas.microsoft.com/office/drawing/2014/main" id="{260BB07C-30E0-E315-696D-2D98E498A6C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716176" y="32058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1" name="Oval 90">
                      <a:extLst>
                        <a:ext uri="{FF2B5EF4-FFF2-40B4-BE49-F238E27FC236}">
                          <a16:creationId xmlns:a16="http://schemas.microsoft.com/office/drawing/2014/main" id="{D72CAECC-F610-EBBA-FAA3-48379F697E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716176" y="30439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B20B2EB1-0444-EAC1-CC3F-BA65994241D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697126" y="311063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3" name="Oval 92">
                      <a:extLst>
                        <a:ext uri="{FF2B5EF4-FFF2-40B4-BE49-F238E27FC236}">
                          <a16:creationId xmlns:a16="http://schemas.microsoft.com/office/drawing/2014/main" id="{EE3FCD15-4EB2-96F2-94E5-92D2F5C3A44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700301" y="307253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4" name="Oval 93">
                      <a:extLst>
                        <a:ext uri="{FF2B5EF4-FFF2-40B4-BE49-F238E27FC236}">
                          <a16:creationId xmlns:a16="http://schemas.microsoft.com/office/drawing/2014/main" id="{E8D67939-270A-6C73-9D18-BE72A6A6DE7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738401" y="30884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5" name="Oval 94">
                      <a:extLst>
                        <a:ext uri="{FF2B5EF4-FFF2-40B4-BE49-F238E27FC236}">
                          <a16:creationId xmlns:a16="http://schemas.microsoft.com/office/drawing/2014/main" id="{E00CE75F-A249-7483-4601-698E5F78F24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478051" y="30693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6" name="Oval 95">
                      <a:extLst>
                        <a:ext uri="{FF2B5EF4-FFF2-40B4-BE49-F238E27FC236}">
                          <a16:creationId xmlns:a16="http://schemas.microsoft.com/office/drawing/2014/main" id="{4F4F98EC-3BFD-B25F-ADCD-73E5505926F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258976" y="31138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7" name="Oval 96">
                      <a:extLst>
                        <a:ext uri="{FF2B5EF4-FFF2-40B4-BE49-F238E27FC236}">
                          <a16:creationId xmlns:a16="http://schemas.microsoft.com/office/drawing/2014/main" id="{CC1D0FC2-D826-270E-535A-F9A475B2D72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220876" y="30757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8" name="Oval 97">
                      <a:extLst>
                        <a:ext uri="{FF2B5EF4-FFF2-40B4-BE49-F238E27FC236}">
                          <a16:creationId xmlns:a16="http://schemas.microsoft.com/office/drawing/2014/main" id="{9D38C437-1E21-CB24-9BDF-B3823385EA9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141501" y="30788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9" name="Oval 98">
                      <a:extLst>
                        <a:ext uri="{FF2B5EF4-FFF2-40B4-BE49-F238E27FC236}">
                          <a16:creationId xmlns:a16="http://schemas.microsoft.com/office/drawing/2014/main" id="{0ACDDACF-48EC-A29B-E9E9-3C514AE116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097051" y="31550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0" name="Oval 99">
                      <a:extLst>
                        <a:ext uri="{FF2B5EF4-FFF2-40B4-BE49-F238E27FC236}">
                          <a16:creationId xmlns:a16="http://schemas.microsoft.com/office/drawing/2014/main" id="{6BC4E978-E1A5-15FF-895E-7FA014B61D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112926" y="31900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1" name="Oval 100">
                      <a:extLst>
                        <a:ext uri="{FF2B5EF4-FFF2-40B4-BE49-F238E27FC236}">
                          <a16:creationId xmlns:a16="http://schemas.microsoft.com/office/drawing/2014/main" id="{8555C4F1-379E-E68B-F00F-0A07000F58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087526" y="31709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9CE3217F-B40D-BB3C-0DC1-6A0E6DC38E8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208301" y="32058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3" name="Oval 102">
                      <a:extLst>
                        <a:ext uri="{FF2B5EF4-FFF2-40B4-BE49-F238E27FC236}">
                          <a16:creationId xmlns:a16="http://schemas.microsoft.com/office/drawing/2014/main" id="{5B11454A-525B-008A-F9C9-21BB90E5143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119401" y="32027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47B8DB92-C0A1-B5A6-08B3-7158BEF99BA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147976" y="32312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5" name="Oval 104">
                      <a:extLst>
                        <a:ext uri="{FF2B5EF4-FFF2-40B4-BE49-F238E27FC236}">
                          <a16:creationId xmlns:a16="http://schemas.microsoft.com/office/drawing/2014/main" id="{BB4721D7-3718-91B5-5987-9A8FAB094CE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617876" y="328843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6" name="Oval 105">
                      <a:extLst>
                        <a:ext uri="{FF2B5EF4-FFF2-40B4-BE49-F238E27FC236}">
                          <a16:creationId xmlns:a16="http://schemas.microsoft.com/office/drawing/2014/main" id="{9509FE20-B06A-F555-D14D-9A8F3BA4E11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621051" y="3231288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9E10A5D3-7340-CD6B-C12B-E38B339A11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843301" y="343131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8" name="Oval 107">
                      <a:extLst>
                        <a:ext uri="{FF2B5EF4-FFF2-40B4-BE49-F238E27FC236}">
                          <a16:creationId xmlns:a16="http://schemas.microsoft.com/office/drawing/2014/main" id="{4C3AD577-C576-8499-AB60-7CC4EAFA8AB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8163976" y="3259863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9" name="Oval 108">
                      <a:extLst>
                        <a:ext uri="{FF2B5EF4-FFF2-40B4-BE49-F238E27FC236}">
                          <a16:creationId xmlns:a16="http://schemas.microsoft.com/office/drawing/2014/main" id="{1882654D-C03C-7B2D-6A60-99001F099C2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119151" y="2636751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0" name="Oval 109">
                      <a:extLst>
                        <a:ext uri="{FF2B5EF4-FFF2-40B4-BE49-F238E27FC236}">
                          <a16:creationId xmlns:a16="http://schemas.microsoft.com/office/drawing/2014/main" id="{3FC78202-6D07-CF06-66BE-495D29317F8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66826" y="259547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1" name="Oval 110">
                      <a:extLst>
                        <a:ext uri="{FF2B5EF4-FFF2-40B4-BE49-F238E27FC236}">
                          <a16:creationId xmlns:a16="http://schemas.microsoft.com/office/drawing/2014/main" id="{7FA340DF-A294-0729-A18E-76A8BBF38A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846226" y="2662151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2" name="Oval 111">
                      <a:extLst>
                        <a:ext uri="{FF2B5EF4-FFF2-40B4-BE49-F238E27FC236}">
                          <a16:creationId xmlns:a16="http://schemas.microsoft.com/office/drawing/2014/main" id="{EDEDE6AF-974F-0052-AE15-CB75B2CE7BE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912901" y="272247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3" name="Oval 112">
                      <a:extLst>
                        <a:ext uri="{FF2B5EF4-FFF2-40B4-BE49-F238E27FC236}">
                          <a16:creationId xmlns:a16="http://schemas.microsoft.com/office/drawing/2014/main" id="{8DDFD602-657F-AF7E-4120-F7077140644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084351" y="273517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B9D371C5-BA03-00B0-AF25-095BB143F87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6693951" y="284947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5" name="Oval 114">
                      <a:extLst>
                        <a:ext uri="{FF2B5EF4-FFF2-40B4-BE49-F238E27FC236}">
                          <a16:creationId xmlns:a16="http://schemas.microsoft.com/office/drawing/2014/main" id="{E607978A-15F3-624F-FD06-839DFBDA96C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7205126" y="264627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6" name="Oval 115">
                      <a:extLst>
                        <a:ext uri="{FF2B5EF4-FFF2-40B4-BE49-F238E27FC236}">
                          <a16:creationId xmlns:a16="http://schemas.microsoft.com/office/drawing/2014/main" id="{7F80037F-3EDF-C3B0-64BB-0746FC37F35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82701" y="288122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7" name="Oval 116">
                      <a:extLst>
                        <a:ext uri="{FF2B5EF4-FFF2-40B4-BE49-F238E27FC236}">
                          <a16:creationId xmlns:a16="http://schemas.microsoft.com/office/drawing/2014/main" id="{CBEC46B5-F863-5338-B19B-766D883BD36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46201" y="277327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8" name="Oval 117">
                      <a:extLst>
                        <a:ext uri="{FF2B5EF4-FFF2-40B4-BE49-F238E27FC236}">
                          <a16:creationId xmlns:a16="http://schemas.microsoft.com/office/drawing/2014/main" id="{9EB89FA8-0D78-DE02-BAAB-193174B263A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68426" y="271612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9" name="Oval 118">
                      <a:extLst>
                        <a:ext uri="{FF2B5EF4-FFF2-40B4-BE49-F238E27FC236}">
                          <a16:creationId xmlns:a16="http://schemas.microsoft.com/office/drawing/2014/main" id="{E1DA819E-2D48-67F2-3209-ADDD76CB7A1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39851" y="295742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0" name="Oval 119">
                      <a:extLst>
                        <a:ext uri="{FF2B5EF4-FFF2-40B4-BE49-F238E27FC236}">
                          <a16:creationId xmlns:a16="http://schemas.microsoft.com/office/drawing/2014/main" id="{37535DC3-7DF5-CC39-F190-F8C254D667A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82701" y="2954251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1" name="Oval 120">
                      <a:extLst>
                        <a:ext uri="{FF2B5EF4-FFF2-40B4-BE49-F238E27FC236}">
                          <a16:creationId xmlns:a16="http://schemas.microsoft.com/office/drawing/2014/main" id="{469CB2E2-3F55-48D2-82C9-0729D4D673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76351" y="2979651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2" name="Oval 121">
                      <a:extLst>
                        <a:ext uri="{FF2B5EF4-FFF2-40B4-BE49-F238E27FC236}">
                          <a16:creationId xmlns:a16="http://schemas.microsoft.com/office/drawing/2014/main" id="{64BF9BEF-0ECA-A38B-CB12-71AEB2B201A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23976" y="3005051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3" name="Oval 122">
                      <a:extLst>
                        <a:ext uri="{FF2B5EF4-FFF2-40B4-BE49-F238E27FC236}">
                          <a16:creationId xmlns:a16="http://schemas.microsoft.com/office/drawing/2014/main" id="{E48A10E6-D6A3-734C-B77B-FE8F12B0E76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92226" y="3043151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4" name="Oval 123">
                      <a:extLst>
                        <a:ext uri="{FF2B5EF4-FFF2-40B4-BE49-F238E27FC236}">
                          <a16:creationId xmlns:a16="http://schemas.microsoft.com/office/drawing/2014/main" id="{D2985B31-FB21-5710-DE43-0E07B6D0A4B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585876" y="3081251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5" name="Oval 124">
                      <a:extLst>
                        <a:ext uri="{FF2B5EF4-FFF2-40B4-BE49-F238E27FC236}">
                          <a16:creationId xmlns:a16="http://schemas.microsoft.com/office/drawing/2014/main" id="{73ED6BC3-F452-626F-114E-296D7844CAD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04926" y="308442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26" name="Oval 125">
                      <a:extLst>
                        <a:ext uri="{FF2B5EF4-FFF2-40B4-BE49-F238E27FC236}">
                          <a16:creationId xmlns:a16="http://schemas.microsoft.com/office/drawing/2014/main" id="{C57384C5-705C-911F-631C-6BC1F66F8EA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>
                    <a:xfrm>
                      <a:off x="5608101" y="3065376"/>
                      <a:ext cx="40500" cy="43200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E676B1FD-0B0A-9136-B126-35E317BB8ECA}"/>
                    </a:ext>
                  </a:extLst>
                </p:cNvPr>
                <p:cNvGrpSpPr/>
                <p:nvPr/>
              </p:nvGrpSpPr>
              <p:grpSpPr>
                <a:xfrm>
                  <a:off x="5135590" y="2618508"/>
                  <a:ext cx="3587578" cy="1014791"/>
                  <a:chOff x="5135590" y="2618508"/>
                  <a:chExt cx="3587578" cy="1014791"/>
                </a:xfrm>
              </p:grpSpPr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F2B48E03-174F-4B48-7A41-29E4CAA70B12}"/>
                      </a:ext>
                    </a:extLst>
                  </p:cNvPr>
                  <p:cNvGrpSpPr/>
                  <p:nvPr/>
                </p:nvGrpSpPr>
                <p:grpSpPr>
                  <a:xfrm>
                    <a:off x="5135590" y="2618508"/>
                    <a:ext cx="3587578" cy="978444"/>
                    <a:chOff x="5135590" y="2581997"/>
                    <a:chExt cx="3683938" cy="1020375"/>
                  </a:xfrm>
                </p:grpSpPr>
                <p:sp>
                  <p:nvSpPr>
                    <p:cNvPr id="33" name="Freeform 884">
                      <a:extLst>
                        <a:ext uri="{FF2B5EF4-FFF2-40B4-BE49-F238E27FC236}">
                          <a16:creationId xmlns:a16="http://schemas.microsoft.com/office/drawing/2014/main" id="{4507DD59-5D55-AB5F-FA16-BA6014930F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3683938" cy="969588"/>
                    </a:xfrm>
                    <a:custGeom>
                      <a:avLst/>
                      <a:gdLst>
                        <a:gd name="connsiteX0" fmla="*/ 0 w 3683938"/>
                        <a:gd name="connsiteY0" fmla="*/ 0 h 969588"/>
                        <a:gd name="connsiteX1" fmla="*/ 461305 w 3683938"/>
                        <a:gd name="connsiteY1" fmla="*/ 969588 h 969588"/>
                        <a:gd name="connsiteX2" fmla="*/ 3683939 w 3683938"/>
                        <a:gd name="connsiteY2" fmla="*/ 969588 h 96958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3683938" h="969588">
                          <a:moveTo>
                            <a:pt x="0" y="0"/>
                          </a:moveTo>
                          <a:lnTo>
                            <a:pt x="461305" y="969588"/>
                          </a:lnTo>
                          <a:lnTo>
                            <a:pt x="3683939" y="96958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4" name="Freeform 885">
                      <a:extLst>
                        <a:ext uri="{FF2B5EF4-FFF2-40B4-BE49-F238E27FC236}">
                          <a16:creationId xmlns:a16="http://schemas.microsoft.com/office/drawing/2014/main" id="{FD248C6B-5854-5AA4-4668-3E686BE21A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581997"/>
                      <a:ext cx="745883" cy="69997"/>
                    </a:xfrm>
                    <a:custGeom>
                      <a:avLst/>
                      <a:gdLst>
                        <a:gd name="connsiteX0" fmla="*/ 745884 w 745883"/>
                        <a:gd name="connsiteY0" fmla="*/ 69997 h 69997"/>
                        <a:gd name="connsiteX1" fmla="*/ 466502 w 745883"/>
                        <a:gd name="connsiteY1" fmla="*/ 0 h 69997"/>
                        <a:gd name="connsiteX2" fmla="*/ 0 w 745883"/>
                        <a:gd name="connsiteY2" fmla="*/ 45368 h 69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745883" h="69997">
                          <a:moveTo>
                            <a:pt x="745884" y="69997"/>
                          </a:moveTo>
                          <a:lnTo>
                            <a:pt x="466502" y="0"/>
                          </a:lnTo>
                          <a:lnTo>
                            <a:pt x="0" y="4536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5" name="Freeform 886">
                      <a:extLst>
                        <a:ext uri="{FF2B5EF4-FFF2-40B4-BE49-F238E27FC236}">
                          <a16:creationId xmlns:a16="http://schemas.microsoft.com/office/drawing/2014/main" id="{3E8787D9-A670-E5A0-7FCA-252B401DFF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32784"/>
                      <a:ext cx="2666470" cy="969588"/>
                    </a:xfrm>
                    <a:custGeom>
                      <a:avLst/>
                      <a:gdLst>
                        <a:gd name="connsiteX0" fmla="*/ 0 w 2666470"/>
                        <a:gd name="connsiteY0" fmla="*/ 0 h 969588"/>
                        <a:gd name="connsiteX1" fmla="*/ 521079 w 2666470"/>
                        <a:gd name="connsiteY1" fmla="*/ 764782 h 969588"/>
                        <a:gd name="connsiteX2" fmla="*/ 1130521 w 2666470"/>
                        <a:gd name="connsiteY2" fmla="*/ 969588 h 969588"/>
                        <a:gd name="connsiteX3" fmla="*/ 2666470 w 2666470"/>
                        <a:gd name="connsiteY3" fmla="*/ 969588 h 96958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666470" h="969588">
                          <a:moveTo>
                            <a:pt x="0" y="0"/>
                          </a:moveTo>
                          <a:lnTo>
                            <a:pt x="521079" y="764782"/>
                          </a:lnTo>
                          <a:lnTo>
                            <a:pt x="1130521" y="969588"/>
                          </a:lnTo>
                          <a:lnTo>
                            <a:pt x="2666470" y="96958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6" name="Freeform 887">
                      <a:extLst>
                        <a:ext uri="{FF2B5EF4-FFF2-40B4-BE49-F238E27FC236}">
                          <a16:creationId xmlns:a16="http://schemas.microsoft.com/office/drawing/2014/main" id="{D2C1D72C-AEFA-9A41-C275-FF99E864F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2146690" cy="220360"/>
                    </a:xfrm>
                    <a:custGeom>
                      <a:avLst/>
                      <a:gdLst>
                        <a:gd name="connsiteX0" fmla="*/ 0 w 2146690"/>
                        <a:gd name="connsiteY0" fmla="*/ 0 h 220360"/>
                        <a:gd name="connsiteX1" fmla="*/ 543170 w 2146690"/>
                        <a:gd name="connsiteY1" fmla="*/ 137402 h 220360"/>
                        <a:gd name="connsiteX2" fmla="*/ 816054 w 2146690"/>
                        <a:gd name="connsiteY2" fmla="*/ 84256 h 220360"/>
                        <a:gd name="connsiteX3" fmla="*/ 1624312 w 2146690"/>
                        <a:gd name="connsiteY3" fmla="*/ 220361 h 220360"/>
                        <a:gd name="connsiteX4" fmla="*/ 2146691 w 2146690"/>
                        <a:gd name="connsiteY4" fmla="*/ 10370 h 2203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146690" h="220360">
                          <a:moveTo>
                            <a:pt x="0" y="0"/>
                          </a:moveTo>
                          <a:lnTo>
                            <a:pt x="543170" y="137402"/>
                          </a:lnTo>
                          <a:lnTo>
                            <a:pt x="816054" y="84256"/>
                          </a:lnTo>
                          <a:lnTo>
                            <a:pt x="1624312" y="220361"/>
                          </a:lnTo>
                          <a:lnTo>
                            <a:pt x="2146691" y="1037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7" name="Freeform 888">
                      <a:extLst>
                        <a:ext uri="{FF2B5EF4-FFF2-40B4-BE49-F238E27FC236}">
                          <a16:creationId xmlns:a16="http://schemas.microsoft.com/office/drawing/2014/main" id="{F1968D9A-1DB4-F745-CE88-C70CEE2A6A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1607418" cy="523681"/>
                    </a:xfrm>
                    <a:custGeom>
                      <a:avLst/>
                      <a:gdLst>
                        <a:gd name="connsiteX0" fmla="*/ 0 w 1607418"/>
                        <a:gd name="connsiteY0" fmla="*/ 0 h 523681"/>
                        <a:gd name="connsiteX1" fmla="*/ 543170 w 1607418"/>
                        <a:gd name="connsiteY1" fmla="*/ 137402 h 523681"/>
                        <a:gd name="connsiteX2" fmla="*/ 1101933 w 1607418"/>
                        <a:gd name="connsiteY2" fmla="*/ 523681 h 523681"/>
                        <a:gd name="connsiteX3" fmla="*/ 1607419 w 1607418"/>
                        <a:gd name="connsiteY3" fmla="*/ 484794 h 52368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607418" h="523681">
                          <a:moveTo>
                            <a:pt x="0" y="0"/>
                          </a:moveTo>
                          <a:lnTo>
                            <a:pt x="543170" y="137402"/>
                          </a:lnTo>
                          <a:lnTo>
                            <a:pt x="1101933" y="523681"/>
                          </a:lnTo>
                          <a:lnTo>
                            <a:pt x="1607419" y="484794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8" name="Freeform 889">
                      <a:extLst>
                        <a:ext uri="{FF2B5EF4-FFF2-40B4-BE49-F238E27FC236}">
                          <a16:creationId xmlns:a16="http://schemas.microsoft.com/office/drawing/2014/main" id="{8979480C-7D7E-D109-1FA4-9AD3CB66C9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562661" cy="82959"/>
                    </a:xfrm>
                    <a:custGeom>
                      <a:avLst/>
                      <a:gdLst>
                        <a:gd name="connsiteX0" fmla="*/ 0 w 562661"/>
                        <a:gd name="connsiteY0" fmla="*/ 0 h 82959"/>
                        <a:gd name="connsiteX1" fmla="*/ 562661 w 562661"/>
                        <a:gd name="connsiteY1" fmla="*/ 82959 h 829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w="562661" h="82959">
                          <a:moveTo>
                            <a:pt x="0" y="0"/>
                          </a:moveTo>
                          <a:lnTo>
                            <a:pt x="562661" y="82959"/>
                          </a:lnTo>
                        </a:path>
                      </a:pathLst>
                    </a:custGeom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9" name="Freeform 890">
                      <a:extLst>
                        <a:ext uri="{FF2B5EF4-FFF2-40B4-BE49-F238E27FC236}">
                          <a16:creationId xmlns:a16="http://schemas.microsoft.com/office/drawing/2014/main" id="{5EFEB791-81A9-0B5B-0C90-0BC445C4D7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2105107" cy="784225"/>
                    </a:xfrm>
                    <a:custGeom>
                      <a:avLst/>
                      <a:gdLst>
                        <a:gd name="connsiteX0" fmla="*/ 0 w 2105107"/>
                        <a:gd name="connsiteY0" fmla="*/ 0 h 784225"/>
                        <a:gd name="connsiteX1" fmla="*/ 562661 w 2105107"/>
                        <a:gd name="connsiteY1" fmla="*/ 655898 h 784225"/>
                        <a:gd name="connsiteX2" fmla="*/ 1056452 w 2105107"/>
                        <a:gd name="connsiteY2" fmla="*/ 680526 h 784225"/>
                        <a:gd name="connsiteX3" fmla="*/ 1636007 w 2105107"/>
                        <a:gd name="connsiteY3" fmla="*/ 784226 h 784225"/>
                        <a:gd name="connsiteX4" fmla="*/ 2105108 w 2105107"/>
                        <a:gd name="connsiteY4" fmla="*/ 784226 h 7842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105107" h="784225">
                          <a:moveTo>
                            <a:pt x="0" y="0"/>
                          </a:moveTo>
                          <a:lnTo>
                            <a:pt x="562661" y="655898"/>
                          </a:lnTo>
                          <a:lnTo>
                            <a:pt x="1056452" y="680526"/>
                          </a:lnTo>
                          <a:lnTo>
                            <a:pt x="1636007" y="784226"/>
                          </a:lnTo>
                          <a:lnTo>
                            <a:pt x="2105108" y="784226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0" name="Freeform 891">
                      <a:extLst>
                        <a:ext uri="{FF2B5EF4-FFF2-40B4-BE49-F238E27FC236}">
                          <a16:creationId xmlns:a16="http://schemas.microsoft.com/office/drawing/2014/main" id="{55CD5925-2B4B-2361-20B1-B0588FA809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2576807" cy="677934"/>
                    </a:xfrm>
                    <a:custGeom>
                      <a:avLst/>
                      <a:gdLst>
                        <a:gd name="connsiteX0" fmla="*/ 0 w 2576807"/>
                        <a:gd name="connsiteY0" fmla="*/ 0 h 677934"/>
                        <a:gd name="connsiteX1" fmla="*/ 472999 w 2576807"/>
                        <a:gd name="connsiteY1" fmla="*/ 248878 h 677934"/>
                        <a:gd name="connsiteX2" fmla="*/ 1052554 w 2576807"/>
                        <a:gd name="connsiteY2" fmla="*/ 458869 h 677934"/>
                        <a:gd name="connsiteX3" fmla="*/ 1169504 w 2576807"/>
                        <a:gd name="connsiteY3" fmla="*/ 495164 h 677934"/>
                        <a:gd name="connsiteX4" fmla="*/ 1571034 w 2576807"/>
                        <a:gd name="connsiteY4" fmla="*/ 540533 h 677934"/>
                        <a:gd name="connsiteX5" fmla="*/ 2057028 w 2576807"/>
                        <a:gd name="connsiteY5" fmla="*/ 585901 h 677934"/>
                        <a:gd name="connsiteX6" fmla="*/ 2576808 w 2576807"/>
                        <a:gd name="connsiteY6" fmla="*/ 677934 h 67793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2576807" h="677934">
                          <a:moveTo>
                            <a:pt x="0" y="0"/>
                          </a:moveTo>
                          <a:lnTo>
                            <a:pt x="472999" y="248878"/>
                          </a:lnTo>
                          <a:lnTo>
                            <a:pt x="1052554" y="458869"/>
                          </a:lnTo>
                          <a:lnTo>
                            <a:pt x="1169504" y="495164"/>
                          </a:lnTo>
                          <a:lnTo>
                            <a:pt x="1571034" y="540533"/>
                          </a:lnTo>
                          <a:lnTo>
                            <a:pt x="2057028" y="585901"/>
                          </a:lnTo>
                          <a:lnTo>
                            <a:pt x="2576808" y="677934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1" name="Freeform 892">
                      <a:extLst>
                        <a:ext uri="{FF2B5EF4-FFF2-40B4-BE49-F238E27FC236}">
                          <a16:creationId xmlns:a16="http://schemas.microsoft.com/office/drawing/2014/main" id="{541011C9-2D2C-BB5B-EC8D-DAA0E3FA3A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1956970" cy="969588"/>
                    </a:xfrm>
                    <a:custGeom>
                      <a:avLst/>
                      <a:gdLst>
                        <a:gd name="connsiteX0" fmla="*/ 0 w 1956970"/>
                        <a:gd name="connsiteY0" fmla="*/ 0 h 969588"/>
                        <a:gd name="connsiteX1" fmla="*/ 534074 w 1956970"/>
                        <a:gd name="connsiteY1" fmla="*/ 339615 h 969588"/>
                        <a:gd name="connsiteX2" fmla="*/ 1133120 w 1956970"/>
                        <a:gd name="connsiteY2" fmla="*/ 456277 h 969588"/>
                        <a:gd name="connsiteX3" fmla="*/ 1633408 w 1956970"/>
                        <a:gd name="connsiteY3" fmla="*/ 456277 h 969588"/>
                        <a:gd name="connsiteX4" fmla="*/ 1956971 w 1956970"/>
                        <a:gd name="connsiteY4" fmla="*/ 969588 h 96958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956970" h="969588">
                          <a:moveTo>
                            <a:pt x="0" y="0"/>
                          </a:moveTo>
                          <a:lnTo>
                            <a:pt x="534074" y="339615"/>
                          </a:lnTo>
                          <a:lnTo>
                            <a:pt x="1133120" y="456277"/>
                          </a:lnTo>
                          <a:lnTo>
                            <a:pt x="1633408" y="456277"/>
                          </a:lnTo>
                          <a:lnTo>
                            <a:pt x="1956971" y="96958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2" name="Freeform 893">
                      <a:extLst>
                        <a:ext uri="{FF2B5EF4-FFF2-40B4-BE49-F238E27FC236}">
                          <a16:creationId xmlns:a16="http://schemas.microsoft.com/office/drawing/2014/main" id="{FB7CDF37-A0EA-A583-9594-AD8940B77E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44686" y="2640328"/>
                      <a:ext cx="1634707" cy="552198"/>
                    </a:xfrm>
                    <a:custGeom>
                      <a:avLst/>
                      <a:gdLst>
                        <a:gd name="connsiteX0" fmla="*/ 0 w 1634707"/>
                        <a:gd name="connsiteY0" fmla="*/ 0 h 552198"/>
                        <a:gd name="connsiteX1" fmla="*/ 454807 w 1634707"/>
                        <a:gd name="connsiteY1" fmla="*/ 552199 h 552198"/>
                        <a:gd name="connsiteX2" fmla="*/ 1092837 w 1634707"/>
                        <a:gd name="connsiteY2" fmla="*/ 510719 h 552198"/>
                        <a:gd name="connsiteX3" fmla="*/ 1634707 w 1634707"/>
                        <a:gd name="connsiteY3" fmla="*/ 412205 h 5521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634707" h="552198">
                          <a:moveTo>
                            <a:pt x="0" y="0"/>
                          </a:moveTo>
                          <a:lnTo>
                            <a:pt x="454807" y="552199"/>
                          </a:lnTo>
                          <a:lnTo>
                            <a:pt x="1092837" y="510719"/>
                          </a:lnTo>
                          <a:lnTo>
                            <a:pt x="1634707" y="412205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3" name="Freeform 894">
                      <a:extLst>
                        <a:ext uri="{FF2B5EF4-FFF2-40B4-BE49-F238E27FC236}">
                          <a16:creationId xmlns:a16="http://schemas.microsoft.com/office/drawing/2014/main" id="{1A5B11EA-EBAF-09BE-F3C9-C648EE9730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55082" y="2640328"/>
                      <a:ext cx="1000575" cy="956625"/>
                    </a:xfrm>
                    <a:custGeom>
                      <a:avLst/>
                      <a:gdLst>
                        <a:gd name="connsiteX0" fmla="*/ 0 w 1000575"/>
                        <a:gd name="connsiteY0" fmla="*/ 0 h 956625"/>
                        <a:gd name="connsiteX1" fmla="*/ 475599 w 1000575"/>
                        <a:gd name="connsiteY1" fmla="*/ 522385 h 956625"/>
                        <a:gd name="connsiteX2" fmla="*/ 1000576 w 1000575"/>
                        <a:gd name="connsiteY2" fmla="*/ 956626 h 9566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000575" h="956625">
                          <a:moveTo>
                            <a:pt x="0" y="0"/>
                          </a:moveTo>
                          <a:lnTo>
                            <a:pt x="475599" y="522385"/>
                          </a:lnTo>
                          <a:lnTo>
                            <a:pt x="1000576" y="956626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4" name="Freeform 895">
                      <a:extLst>
                        <a:ext uri="{FF2B5EF4-FFF2-40B4-BE49-F238E27FC236}">
                          <a16:creationId xmlns:a16="http://schemas.microsoft.com/office/drawing/2014/main" id="{D7B48A40-E2FE-48A8-074A-3F23571C6F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44686" y="2640328"/>
                      <a:ext cx="2047931" cy="594974"/>
                    </a:xfrm>
                    <a:custGeom>
                      <a:avLst/>
                      <a:gdLst>
                        <a:gd name="connsiteX0" fmla="*/ 0 w 2047931"/>
                        <a:gd name="connsiteY0" fmla="*/ 0 h 594974"/>
                        <a:gd name="connsiteX1" fmla="*/ 463903 w 2047931"/>
                        <a:gd name="connsiteY1" fmla="*/ 448499 h 594974"/>
                        <a:gd name="connsiteX2" fmla="*/ 1278658 w 2047931"/>
                        <a:gd name="connsiteY2" fmla="*/ 594974 h 594974"/>
                        <a:gd name="connsiteX3" fmla="*/ 1634707 w 2047931"/>
                        <a:gd name="connsiteY3" fmla="*/ 575531 h 594974"/>
                        <a:gd name="connsiteX4" fmla="*/ 2047932 w 2047931"/>
                        <a:gd name="connsiteY4" fmla="*/ 572939 h 5949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047931" h="594974">
                          <a:moveTo>
                            <a:pt x="0" y="0"/>
                          </a:moveTo>
                          <a:lnTo>
                            <a:pt x="463903" y="448499"/>
                          </a:lnTo>
                          <a:lnTo>
                            <a:pt x="1278658" y="594974"/>
                          </a:lnTo>
                          <a:lnTo>
                            <a:pt x="1634707" y="575531"/>
                          </a:lnTo>
                          <a:lnTo>
                            <a:pt x="2047932" y="572939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5" name="Freeform 896">
                      <a:extLst>
                        <a:ext uri="{FF2B5EF4-FFF2-40B4-BE49-F238E27FC236}">
                          <a16:creationId xmlns:a16="http://schemas.microsoft.com/office/drawing/2014/main" id="{AE52A052-80DD-BCAF-E0D9-AF887ED392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44686" y="2640328"/>
                      <a:ext cx="1399506" cy="445906"/>
                    </a:xfrm>
                    <a:custGeom>
                      <a:avLst/>
                      <a:gdLst>
                        <a:gd name="connsiteX0" fmla="*/ 0 w 1399506"/>
                        <a:gd name="connsiteY0" fmla="*/ 0 h 445906"/>
                        <a:gd name="connsiteX1" fmla="*/ 457406 w 1399506"/>
                        <a:gd name="connsiteY1" fmla="*/ 311098 h 445906"/>
                        <a:gd name="connsiteX2" fmla="*/ 1043458 w 1399506"/>
                        <a:gd name="connsiteY2" fmla="*/ 445907 h 445906"/>
                        <a:gd name="connsiteX3" fmla="*/ 1126622 w 1399506"/>
                        <a:gd name="connsiteY3" fmla="*/ 443315 h 445906"/>
                        <a:gd name="connsiteX4" fmla="*/ 1399507 w 1399506"/>
                        <a:gd name="connsiteY4" fmla="*/ 443315 h 44590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99506" h="445906">
                          <a:moveTo>
                            <a:pt x="0" y="0"/>
                          </a:moveTo>
                          <a:lnTo>
                            <a:pt x="457406" y="311098"/>
                          </a:lnTo>
                          <a:lnTo>
                            <a:pt x="1043458" y="445907"/>
                          </a:lnTo>
                          <a:lnTo>
                            <a:pt x="1126622" y="443315"/>
                          </a:lnTo>
                          <a:lnTo>
                            <a:pt x="1399507" y="443315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6" name="Freeform 897">
                      <a:extLst>
                        <a:ext uri="{FF2B5EF4-FFF2-40B4-BE49-F238E27FC236}">
                          <a16:creationId xmlns:a16="http://schemas.microsoft.com/office/drawing/2014/main" id="{C0684910-FB84-223D-FD8D-83B13EFC12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66777" y="2651994"/>
                      <a:ext cx="961592" cy="353873"/>
                    </a:xfrm>
                    <a:custGeom>
                      <a:avLst/>
                      <a:gdLst>
                        <a:gd name="connsiteX0" fmla="*/ 0 w 961592"/>
                        <a:gd name="connsiteY0" fmla="*/ 0 h 353873"/>
                        <a:gd name="connsiteX1" fmla="*/ 436615 w 961592"/>
                        <a:gd name="connsiteY1" fmla="*/ 320171 h 353873"/>
                        <a:gd name="connsiteX2" fmla="*/ 488593 w 961592"/>
                        <a:gd name="connsiteY2" fmla="*/ 353874 h 353873"/>
                        <a:gd name="connsiteX3" fmla="*/ 961593 w 961592"/>
                        <a:gd name="connsiteY3" fmla="*/ 75182 h 3538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961592" h="353873">
                          <a:moveTo>
                            <a:pt x="0" y="0"/>
                          </a:moveTo>
                          <a:lnTo>
                            <a:pt x="436615" y="320171"/>
                          </a:lnTo>
                          <a:lnTo>
                            <a:pt x="488593" y="353874"/>
                          </a:lnTo>
                          <a:lnTo>
                            <a:pt x="961593" y="7518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7" name="Freeform 898">
                      <a:extLst>
                        <a:ext uri="{FF2B5EF4-FFF2-40B4-BE49-F238E27FC236}">
                          <a16:creationId xmlns:a16="http://schemas.microsoft.com/office/drawing/2014/main" id="{A76B0AC7-B53E-6468-6098-8B394FB0AF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44686" y="2640328"/>
                      <a:ext cx="800460" cy="487386"/>
                    </a:xfrm>
                    <a:custGeom>
                      <a:avLst/>
                      <a:gdLst>
                        <a:gd name="connsiteX0" fmla="*/ 0 w 800460"/>
                        <a:gd name="connsiteY0" fmla="*/ 0 h 487386"/>
                        <a:gd name="connsiteX1" fmla="*/ 502887 w 800460"/>
                        <a:gd name="connsiteY1" fmla="*/ 365540 h 487386"/>
                        <a:gd name="connsiteX2" fmla="*/ 800460 w 800460"/>
                        <a:gd name="connsiteY2" fmla="*/ 487387 h 48738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800460" h="487386">
                          <a:moveTo>
                            <a:pt x="0" y="0"/>
                          </a:moveTo>
                          <a:lnTo>
                            <a:pt x="502887" y="365540"/>
                          </a:lnTo>
                          <a:lnTo>
                            <a:pt x="800460" y="487387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8" name="Freeform 899">
                      <a:extLst>
                        <a:ext uri="{FF2B5EF4-FFF2-40B4-BE49-F238E27FC236}">
                          <a16:creationId xmlns:a16="http://schemas.microsoft.com/office/drawing/2014/main" id="{7AB5411B-0109-1525-C00F-532956A79B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55082" y="2640328"/>
                      <a:ext cx="943400" cy="947552"/>
                    </a:xfrm>
                    <a:custGeom>
                      <a:avLst/>
                      <a:gdLst>
                        <a:gd name="connsiteX0" fmla="*/ 0 w 943400"/>
                        <a:gd name="connsiteY0" fmla="*/ 0 h 947552"/>
                        <a:gd name="connsiteX1" fmla="*/ 448310 w 943400"/>
                        <a:gd name="connsiteY1" fmla="*/ 342207 h 947552"/>
                        <a:gd name="connsiteX2" fmla="*/ 943400 w 943400"/>
                        <a:gd name="connsiteY2" fmla="*/ 947552 h 94755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943400" h="947552">
                          <a:moveTo>
                            <a:pt x="0" y="0"/>
                          </a:moveTo>
                          <a:lnTo>
                            <a:pt x="448310" y="342207"/>
                          </a:lnTo>
                          <a:lnTo>
                            <a:pt x="943400" y="94755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49" name="Freeform 900">
                      <a:extLst>
                        <a:ext uri="{FF2B5EF4-FFF2-40B4-BE49-F238E27FC236}">
                          <a16:creationId xmlns:a16="http://schemas.microsoft.com/office/drawing/2014/main" id="{306B72E2-28CC-DD39-FFF2-754505F0D8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44686" y="2640328"/>
                      <a:ext cx="2871782" cy="956625"/>
                    </a:xfrm>
                    <a:custGeom>
                      <a:avLst/>
                      <a:gdLst>
                        <a:gd name="connsiteX0" fmla="*/ 0 w 2871782"/>
                        <a:gd name="connsiteY0" fmla="*/ 0 h 956625"/>
                        <a:gd name="connsiteX1" fmla="*/ 463903 w 2871782"/>
                        <a:gd name="connsiteY1" fmla="*/ 400538 h 956625"/>
                        <a:gd name="connsiteX2" fmla="*/ 977186 w 2871782"/>
                        <a:gd name="connsiteY2" fmla="*/ 699970 h 956625"/>
                        <a:gd name="connsiteX3" fmla="*/ 1576232 w 2871782"/>
                        <a:gd name="connsiteY3" fmla="*/ 679230 h 956625"/>
                        <a:gd name="connsiteX4" fmla="*/ 2871783 w 2871782"/>
                        <a:gd name="connsiteY4" fmla="*/ 956626 h 9566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71782" h="956625">
                          <a:moveTo>
                            <a:pt x="0" y="0"/>
                          </a:moveTo>
                          <a:lnTo>
                            <a:pt x="463903" y="400538"/>
                          </a:lnTo>
                          <a:lnTo>
                            <a:pt x="977186" y="699970"/>
                          </a:lnTo>
                          <a:lnTo>
                            <a:pt x="1576232" y="679230"/>
                          </a:lnTo>
                          <a:lnTo>
                            <a:pt x="2871783" y="956626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50" name="Freeform 901">
                      <a:extLst>
                        <a:ext uri="{FF2B5EF4-FFF2-40B4-BE49-F238E27FC236}">
                          <a16:creationId xmlns:a16="http://schemas.microsoft.com/office/drawing/2014/main" id="{BC249BDC-0AA3-1A56-6029-A3DF180E83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2799014" cy="823112"/>
                    </a:xfrm>
                    <a:custGeom>
                      <a:avLst/>
                      <a:gdLst>
                        <a:gd name="connsiteX0" fmla="*/ 0 w 2799014"/>
                        <a:gd name="connsiteY0" fmla="*/ 0 h 823112"/>
                        <a:gd name="connsiteX1" fmla="*/ 485994 w 2799014"/>
                        <a:gd name="connsiteY1" fmla="*/ 447203 h 823112"/>
                        <a:gd name="connsiteX2" fmla="*/ 638030 w 2799014"/>
                        <a:gd name="connsiteY2" fmla="*/ 580716 h 823112"/>
                        <a:gd name="connsiteX3" fmla="*/ 1760754 w 2799014"/>
                        <a:gd name="connsiteY3" fmla="*/ 677934 h 823112"/>
                        <a:gd name="connsiteX4" fmla="*/ 2799014 w 2799014"/>
                        <a:gd name="connsiteY4" fmla="*/ 823113 h 82311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799014" h="823112">
                          <a:moveTo>
                            <a:pt x="0" y="0"/>
                          </a:moveTo>
                          <a:lnTo>
                            <a:pt x="485994" y="447203"/>
                          </a:lnTo>
                          <a:lnTo>
                            <a:pt x="638030" y="580716"/>
                          </a:lnTo>
                          <a:lnTo>
                            <a:pt x="1760754" y="677934"/>
                          </a:lnTo>
                          <a:lnTo>
                            <a:pt x="2799014" y="823113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51" name="Freeform 902">
                      <a:extLst>
                        <a:ext uri="{FF2B5EF4-FFF2-40B4-BE49-F238E27FC236}">
                          <a16:creationId xmlns:a16="http://schemas.microsoft.com/office/drawing/2014/main" id="{5D282803-AE1F-7542-B413-A718DA48E1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1369619" cy="969588"/>
                    </a:xfrm>
                    <a:custGeom>
                      <a:avLst/>
                      <a:gdLst>
                        <a:gd name="connsiteX0" fmla="*/ 0 w 1369619"/>
                        <a:gd name="connsiteY0" fmla="*/ 0 h 969588"/>
                        <a:gd name="connsiteX1" fmla="*/ 847241 w 1369619"/>
                        <a:gd name="connsiteY1" fmla="*/ 747931 h 969588"/>
                        <a:gd name="connsiteX2" fmla="*/ 1369620 w 1369619"/>
                        <a:gd name="connsiteY2" fmla="*/ 969588 h 96958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369619" h="969588">
                          <a:moveTo>
                            <a:pt x="0" y="0"/>
                          </a:moveTo>
                          <a:lnTo>
                            <a:pt x="847241" y="747931"/>
                          </a:lnTo>
                          <a:lnTo>
                            <a:pt x="1369620" y="96958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52" name="Freeform 903">
                      <a:extLst>
                        <a:ext uri="{FF2B5EF4-FFF2-40B4-BE49-F238E27FC236}">
                          <a16:creationId xmlns:a16="http://schemas.microsoft.com/office/drawing/2014/main" id="{8F7CF381-AEC4-63DB-0AC9-398152169C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35590" y="2627366"/>
                      <a:ext cx="3130373" cy="644231"/>
                    </a:xfrm>
                    <a:custGeom>
                      <a:avLst/>
                      <a:gdLst>
                        <a:gd name="connsiteX0" fmla="*/ 0 w 3130373"/>
                        <a:gd name="connsiteY0" fmla="*/ 0 h 644231"/>
                        <a:gd name="connsiteX1" fmla="*/ 519780 w 3130373"/>
                        <a:gd name="connsiteY1" fmla="*/ 458869 h 644231"/>
                        <a:gd name="connsiteX2" fmla="*/ 1010971 w 3130373"/>
                        <a:gd name="connsiteY2" fmla="*/ 558680 h 644231"/>
                        <a:gd name="connsiteX3" fmla="*/ 1594425 w 3130373"/>
                        <a:gd name="connsiteY3" fmla="*/ 565161 h 644231"/>
                        <a:gd name="connsiteX4" fmla="*/ 2049232 w 3130373"/>
                        <a:gd name="connsiteY4" fmla="*/ 585901 h 644231"/>
                        <a:gd name="connsiteX5" fmla="*/ 3130374 w 3130373"/>
                        <a:gd name="connsiteY5" fmla="*/ 644232 h 64423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130373" h="644231">
                          <a:moveTo>
                            <a:pt x="0" y="0"/>
                          </a:moveTo>
                          <a:lnTo>
                            <a:pt x="519780" y="458869"/>
                          </a:lnTo>
                          <a:lnTo>
                            <a:pt x="1010971" y="558680"/>
                          </a:lnTo>
                          <a:lnTo>
                            <a:pt x="1594425" y="565161"/>
                          </a:lnTo>
                          <a:lnTo>
                            <a:pt x="2049232" y="585901"/>
                          </a:lnTo>
                          <a:lnTo>
                            <a:pt x="3130374" y="64423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accent1"/>
                      </a:solidFill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</p:grp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4328C7AC-267B-C2F6-5347-AEA1D44E31CE}"/>
                      </a:ext>
                    </a:extLst>
                  </p:cNvPr>
                  <p:cNvGrpSpPr/>
                  <p:nvPr/>
                </p:nvGrpSpPr>
                <p:grpSpPr>
                  <a:xfrm>
                    <a:off x="6688629" y="3089280"/>
                    <a:ext cx="1512569" cy="544019"/>
                    <a:chOff x="6688629" y="3089280"/>
                    <a:chExt cx="1512569" cy="544019"/>
                  </a:xfrm>
                </p:grpSpPr>
                <p:sp>
                  <p:nvSpPr>
                    <p:cNvPr id="28" name="Triangle 879">
                      <a:extLst>
                        <a:ext uri="{FF2B5EF4-FFF2-40B4-BE49-F238E27FC236}">
                          <a16:creationId xmlns:a16="http://schemas.microsoft.com/office/drawing/2014/main" id="{FF60094D-6051-6811-F696-7CADE943F6F7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7149091" y="3393990"/>
                      <a:ext cx="70946" cy="45719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9" name="Triangle 880">
                      <a:extLst>
                        <a:ext uri="{FF2B5EF4-FFF2-40B4-BE49-F238E27FC236}">
                          <a16:creationId xmlns:a16="http://schemas.microsoft.com/office/drawing/2014/main" id="{6AEE4CA1-27CD-FE8F-36DB-FE4AAA14B10D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7698366" y="3574966"/>
                      <a:ext cx="70946" cy="45719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0" name="Triangle 881">
                      <a:extLst>
                        <a:ext uri="{FF2B5EF4-FFF2-40B4-BE49-F238E27FC236}">
                          <a16:creationId xmlns:a16="http://schemas.microsoft.com/office/drawing/2014/main" id="{B81BADBB-2A7E-7AA9-5CF8-0FE415A3FC54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7133216" y="3225717"/>
                      <a:ext cx="70946" cy="45719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1" name="Triangle 882">
                      <a:extLst>
                        <a:ext uri="{FF2B5EF4-FFF2-40B4-BE49-F238E27FC236}">
                          <a16:creationId xmlns:a16="http://schemas.microsoft.com/office/drawing/2014/main" id="{BC3BC415-F5C4-9B1E-3FB8-12E11BBD4F0A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6676016" y="3101893"/>
                      <a:ext cx="70946" cy="45719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2" name="Triangle 883">
                      <a:extLst>
                        <a:ext uri="{FF2B5EF4-FFF2-40B4-BE49-F238E27FC236}">
                          <a16:creationId xmlns:a16="http://schemas.microsoft.com/office/drawing/2014/main" id="{8C7252D6-8B9E-3491-0AE9-E07E89ADE478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8142866" y="3260639"/>
                      <a:ext cx="70946" cy="45719"/>
                    </a:xfrm>
                    <a:prstGeom prst="triangl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8C8BC-E96E-0E8F-AE83-1A0082A25B89}"/>
                </a:ext>
              </a:extLst>
            </p:cNvPr>
            <p:cNvGrpSpPr/>
            <p:nvPr/>
          </p:nvGrpSpPr>
          <p:grpSpPr>
            <a:xfrm>
              <a:off x="7915651" y="1707039"/>
              <a:ext cx="921196" cy="275708"/>
              <a:chOff x="3628992" y="4043573"/>
              <a:chExt cx="921196" cy="27570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4475C5CC-DD90-DA47-9B15-22F97A6DDD04}"/>
                  </a:ext>
                </a:extLst>
              </p:cNvPr>
              <p:cNvGrpSpPr/>
              <p:nvPr/>
            </p:nvGrpSpPr>
            <p:grpSpPr>
              <a:xfrm>
                <a:off x="3634844" y="4206858"/>
                <a:ext cx="915344" cy="112423"/>
                <a:chOff x="3634844" y="4206858"/>
                <a:chExt cx="915344" cy="112423"/>
              </a:xfrm>
            </p:grpSpPr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F273A172-E709-8F47-4BB0-B9890208A6F6}"/>
                    </a:ext>
                  </a:extLst>
                </p:cNvPr>
                <p:cNvSpPr txBox="1"/>
                <p:nvPr/>
              </p:nvSpPr>
              <p:spPr>
                <a:xfrm>
                  <a:off x="3731734" y="4206858"/>
                  <a:ext cx="818454" cy="11242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Treatment ongoing</a:t>
                  </a:r>
                </a:p>
              </p:txBody>
            </p:sp>
            <p:sp>
              <p:nvSpPr>
                <p:cNvPr id="21" name="Triangle 1008">
                  <a:extLst>
                    <a:ext uri="{FF2B5EF4-FFF2-40B4-BE49-F238E27FC236}">
                      <a16:creationId xmlns:a16="http://schemas.microsoft.com/office/drawing/2014/main" id="{E10899B9-D93C-122C-17C6-546312B5BEC6}"/>
                    </a:ext>
                  </a:extLst>
                </p:cNvPr>
                <p:cNvSpPr/>
                <p:nvPr/>
              </p:nvSpPr>
              <p:spPr>
                <a:xfrm rot="5400000">
                  <a:off x="3622231" y="4234721"/>
                  <a:ext cx="70946" cy="45719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9EAFB38-2341-5CE6-F949-454BEAA62599}"/>
                  </a:ext>
                </a:extLst>
              </p:cNvPr>
              <p:cNvGrpSpPr/>
              <p:nvPr/>
            </p:nvGrpSpPr>
            <p:grpSpPr>
              <a:xfrm>
                <a:off x="3628992" y="4043573"/>
                <a:ext cx="807517" cy="112423"/>
                <a:chOff x="3628992" y="4043573"/>
                <a:chExt cx="807517" cy="112423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78D653E-7A9F-577D-ADE6-B62190C9FE9B}"/>
                    </a:ext>
                  </a:extLst>
                </p:cNvPr>
                <p:cNvSpPr txBox="1"/>
                <p:nvPr/>
              </p:nvSpPr>
              <p:spPr>
                <a:xfrm>
                  <a:off x="3731734" y="4043573"/>
                  <a:ext cx="704775" cy="112423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Cohort C Part 1</a:t>
                  </a:r>
                </a:p>
              </p:txBody>
            </p:sp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CF5A0C38-3891-94A4-707A-988A558790C7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628992" y="4077111"/>
                  <a:ext cx="40500" cy="43200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341" name="TextBox 340">
            <a:extLst>
              <a:ext uri="{FF2B5EF4-FFF2-40B4-BE49-F238E27FC236}">
                <a16:creationId xmlns:a16="http://schemas.microsoft.com/office/drawing/2014/main" id="{0802DA52-5F1C-8B20-85F9-7314566A9E27}"/>
              </a:ext>
            </a:extLst>
          </p:cNvPr>
          <p:cNvSpPr txBox="1"/>
          <p:nvPr/>
        </p:nvSpPr>
        <p:spPr>
          <a:xfrm>
            <a:off x="152115" y="1281422"/>
            <a:ext cx="452932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50"/>
              </a:spcBef>
              <a:spcAft>
                <a:spcPts val="5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Best Percent Change in Sum of Diameters From Baseline per BICR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795BBEA0-6DBC-B3D5-A181-E007F15E7F55}"/>
              </a:ext>
            </a:extLst>
          </p:cNvPr>
          <p:cNvGrpSpPr/>
          <p:nvPr/>
        </p:nvGrpSpPr>
        <p:grpSpPr>
          <a:xfrm>
            <a:off x="116116" y="1584324"/>
            <a:ext cx="4563447" cy="2525103"/>
            <a:chOff x="116116" y="1584324"/>
            <a:chExt cx="4814659" cy="2664107"/>
          </a:xfrm>
        </p:grpSpPr>
        <p:grpSp>
          <p:nvGrpSpPr>
            <p:cNvPr id="343" name="Group 342">
              <a:extLst>
                <a:ext uri="{FF2B5EF4-FFF2-40B4-BE49-F238E27FC236}">
                  <a16:creationId xmlns:a16="http://schemas.microsoft.com/office/drawing/2014/main" id="{3FF21F58-66CD-D1FF-C5F9-5C4FCF78AAF5}"/>
                </a:ext>
              </a:extLst>
            </p:cNvPr>
            <p:cNvGrpSpPr/>
            <p:nvPr/>
          </p:nvGrpSpPr>
          <p:grpSpPr>
            <a:xfrm>
              <a:off x="116116" y="1584324"/>
              <a:ext cx="4814659" cy="2664107"/>
              <a:chOff x="116116" y="1584324"/>
              <a:chExt cx="4814659" cy="2664107"/>
            </a:xfrm>
          </p:grpSpPr>
          <p:grpSp>
            <p:nvGrpSpPr>
              <p:cNvPr id="351" name="Group 350">
                <a:extLst>
                  <a:ext uri="{FF2B5EF4-FFF2-40B4-BE49-F238E27FC236}">
                    <a16:creationId xmlns:a16="http://schemas.microsoft.com/office/drawing/2014/main" id="{0A6F2A9C-C41D-EDB7-4498-6086B6D75CC9}"/>
                  </a:ext>
                </a:extLst>
              </p:cNvPr>
              <p:cNvGrpSpPr/>
              <p:nvPr userDrawn="1"/>
            </p:nvGrpSpPr>
            <p:grpSpPr>
              <a:xfrm>
                <a:off x="116116" y="1584324"/>
                <a:ext cx="4814659" cy="2664107"/>
                <a:chOff x="116116" y="1584324"/>
                <a:chExt cx="4814659" cy="2664107"/>
              </a:xfrm>
            </p:grpSpPr>
            <p:grpSp>
              <p:nvGrpSpPr>
                <p:cNvPr id="372" name="Group 371">
                  <a:extLst>
                    <a:ext uri="{FF2B5EF4-FFF2-40B4-BE49-F238E27FC236}">
                      <a16:creationId xmlns:a16="http://schemas.microsoft.com/office/drawing/2014/main" id="{55E519CA-E4CA-74FB-17A0-299FCA35F158}"/>
                    </a:ext>
                  </a:extLst>
                </p:cNvPr>
                <p:cNvGrpSpPr/>
                <p:nvPr userDrawn="1"/>
              </p:nvGrpSpPr>
              <p:grpSpPr>
                <a:xfrm>
                  <a:off x="514635" y="2852251"/>
                  <a:ext cx="4102511" cy="1129198"/>
                  <a:chOff x="514635" y="2852251"/>
                  <a:chExt cx="4102511" cy="1129198"/>
                </a:xfrm>
              </p:grpSpPr>
              <p:sp>
                <p:nvSpPr>
                  <p:cNvPr id="415" name="Rectangle 414">
                    <a:extLst>
                      <a:ext uri="{FF2B5EF4-FFF2-40B4-BE49-F238E27FC236}">
                        <a16:creationId xmlns:a16="http://schemas.microsoft.com/office/drawing/2014/main" id="{5B4B4216-FE01-0746-D7C9-6737B91D6E0C}"/>
                      </a:ext>
                    </a:extLst>
                  </p:cNvPr>
                  <p:cNvSpPr/>
                  <p:nvPr/>
                </p:nvSpPr>
                <p:spPr>
                  <a:xfrm>
                    <a:off x="2566185" y="2852251"/>
                    <a:ext cx="205199" cy="703746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16" name="Rectangle 415">
                    <a:extLst>
                      <a:ext uri="{FF2B5EF4-FFF2-40B4-BE49-F238E27FC236}">
                        <a16:creationId xmlns:a16="http://schemas.microsoft.com/office/drawing/2014/main" id="{0FDE8B65-EB84-6F27-9599-3E65A35FBA6B}"/>
                      </a:ext>
                    </a:extLst>
                  </p:cNvPr>
                  <p:cNvSpPr/>
                  <p:nvPr/>
                </p:nvSpPr>
                <p:spPr>
                  <a:xfrm>
                    <a:off x="2771975" y="2852251"/>
                    <a:ext cx="205199" cy="754547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17" name="Rectangle 416">
                    <a:extLst>
                      <a:ext uri="{FF2B5EF4-FFF2-40B4-BE49-F238E27FC236}">
                        <a16:creationId xmlns:a16="http://schemas.microsoft.com/office/drawing/2014/main" id="{6FF30D22-4EF8-A05C-CC5F-6CFBA072CC38}"/>
                      </a:ext>
                    </a:extLst>
                  </p:cNvPr>
                  <p:cNvSpPr/>
                  <p:nvPr/>
                </p:nvSpPr>
                <p:spPr>
                  <a:xfrm>
                    <a:off x="2977765" y="2852251"/>
                    <a:ext cx="205199" cy="916473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id="{C73C3F00-97FD-4F46-BCD0-E49A68A6394E}"/>
                      </a:ext>
                    </a:extLst>
                  </p:cNvPr>
                  <p:cNvSpPr/>
                  <p:nvPr/>
                </p:nvSpPr>
                <p:spPr>
                  <a:xfrm>
                    <a:off x="3183555" y="2852251"/>
                    <a:ext cx="205199" cy="1129198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19" name="Rectangle 418">
                    <a:extLst>
                      <a:ext uri="{FF2B5EF4-FFF2-40B4-BE49-F238E27FC236}">
                        <a16:creationId xmlns:a16="http://schemas.microsoft.com/office/drawing/2014/main" id="{DFD0FF1B-D3DB-8C27-110E-5985A2ECEB4F}"/>
                      </a:ext>
                    </a:extLst>
                  </p:cNvPr>
                  <p:cNvSpPr/>
                  <p:nvPr/>
                </p:nvSpPr>
                <p:spPr>
                  <a:xfrm>
                    <a:off x="3386170" y="2852251"/>
                    <a:ext cx="205199" cy="1129198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0" name="Rectangle 419">
                    <a:extLst>
                      <a:ext uri="{FF2B5EF4-FFF2-40B4-BE49-F238E27FC236}">
                        <a16:creationId xmlns:a16="http://schemas.microsoft.com/office/drawing/2014/main" id="{6F206587-CDE2-82F4-45C5-0241AFBE5E53}"/>
                      </a:ext>
                    </a:extLst>
                  </p:cNvPr>
                  <p:cNvSpPr/>
                  <p:nvPr/>
                </p:nvSpPr>
                <p:spPr>
                  <a:xfrm>
                    <a:off x="3591960" y="2852251"/>
                    <a:ext cx="205199" cy="1129198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1" name="Rectangle 420">
                    <a:extLst>
                      <a:ext uri="{FF2B5EF4-FFF2-40B4-BE49-F238E27FC236}">
                        <a16:creationId xmlns:a16="http://schemas.microsoft.com/office/drawing/2014/main" id="{293FF255-6250-C281-3B53-AC9208DB998E}"/>
                      </a:ext>
                    </a:extLst>
                  </p:cNvPr>
                  <p:cNvSpPr/>
                  <p:nvPr/>
                </p:nvSpPr>
                <p:spPr>
                  <a:xfrm>
                    <a:off x="3797750" y="2852251"/>
                    <a:ext cx="205199" cy="1129198"/>
                  </a:xfrm>
                  <a:prstGeom prst="rect">
                    <a:avLst/>
                  </a:prstGeom>
                  <a:solidFill>
                    <a:schemeClr val="accent1"/>
                  </a:solidFill>
                  <a:ln w="63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B54FF925-CFD8-0A59-D388-DA31E7D3E073}"/>
                      </a:ext>
                    </a:extLst>
                  </p:cNvPr>
                  <p:cNvSpPr/>
                  <p:nvPr/>
                </p:nvSpPr>
                <p:spPr>
                  <a:xfrm>
                    <a:off x="1951990" y="2852251"/>
                    <a:ext cx="205199" cy="665648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id="{767B61A4-8743-FC00-B86B-C731E5BAE257}"/>
                      </a:ext>
                    </a:extLst>
                  </p:cNvPr>
                  <p:cNvSpPr/>
                  <p:nvPr/>
                </p:nvSpPr>
                <p:spPr>
                  <a:xfrm>
                    <a:off x="4003540" y="2852251"/>
                    <a:ext cx="205199" cy="1129197"/>
                  </a:xfrm>
                  <a:prstGeom prst="rect">
                    <a:avLst/>
                  </a:prstGeom>
                  <a:solidFill>
                    <a:schemeClr val="accent1"/>
                  </a:solidFill>
                  <a:ln w="63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id="{C64E8E34-52DA-F636-674E-2ED1B792DB21}"/>
                      </a:ext>
                    </a:extLst>
                  </p:cNvPr>
                  <p:cNvSpPr/>
                  <p:nvPr/>
                </p:nvSpPr>
                <p:spPr>
                  <a:xfrm>
                    <a:off x="4209330" y="2852251"/>
                    <a:ext cx="205199" cy="1129197"/>
                  </a:xfrm>
                  <a:prstGeom prst="rect">
                    <a:avLst/>
                  </a:prstGeom>
                  <a:solidFill>
                    <a:schemeClr val="accent1"/>
                  </a:solidFill>
                  <a:ln w="63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5" name="Rectangle 424">
                    <a:extLst>
                      <a:ext uri="{FF2B5EF4-FFF2-40B4-BE49-F238E27FC236}">
                        <a16:creationId xmlns:a16="http://schemas.microsoft.com/office/drawing/2014/main" id="{64BF8E43-B0E4-F49A-8EBF-058C3B27D49D}"/>
                      </a:ext>
                    </a:extLst>
                  </p:cNvPr>
                  <p:cNvSpPr/>
                  <p:nvPr/>
                </p:nvSpPr>
                <p:spPr>
                  <a:xfrm>
                    <a:off x="4411947" y="2852251"/>
                    <a:ext cx="205199" cy="1129197"/>
                  </a:xfrm>
                  <a:prstGeom prst="rect">
                    <a:avLst/>
                  </a:prstGeom>
                  <a:solidFill>
                    <a:schemeClr val="accent1"/>
                  </a:solidFill>
                  <a:ln w="63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6" name="Rectangle 425">
                    <a:extLst>
                      <a:ext uri="{FF2B5EF4-FFF2-40B4-BE49-F238E27FC236}">
                        <a16:creationId xmlns:a16="http://schemas.microsoft.com/office/drawing/2014/main" id="{ED43FBF8-284D-E397-4F53-C9CEC15D4B9C}"/>
                      </a:ext>
                    </a:extLst>
                  </p:cNvPr>
                  <p:cNvSpPr/>
                  <p:nvPr/>
                </p:nvSpPr>
                <p:spPr>
                  <a:xfrm>
                    <a:off x="1746200" y="2852251"/>
                    <a:ext cx="205199" cy="608498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7" name="Rectangle 426">
                    <a:extLst>
                      <a:ext uri="{FF2B5EF4-FFF2-40B4-BE49-F238E27FC236}">
                        <a16:creationId xmlns:a16="http://schemas.microsoft.com/office/drawing/2014/main" id="{CB5A2452-8417-FE6A-DC47-A7BCBCA0036B}"/>
                      </a:ext>
                    </a:extLst>
                  </p:cNvPr>
                  <p:cNvSpPr/>
                  <p:nvPr/>
                </p:nvSpPr>
                <p:spPr>
                  <a:xfrm>
                    <a:off x="1540410" y="2852251"/>
                    <a:ext cx="205199" cy="583097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8" name="Rectangle 427">
                    <a:extLst>
                      <a:ext uri="{FF2B5EF4-FFF2-40B4-BE49-F238E27FC236}">
                        <a16:creationId xmlns:a16="http://schemas.microsoft.com/office/drawing/2014/main" id="{E578E23D-62EA-CA4F-6192-2D9086E8A636}"/>
                      </a:ext>
                    </a:extLst>
                  </p:cNvPr>
                  <p:cNvSpPr/>
                  <p:nvPr/>
                </p:nvSpPr>
                <p:spPr>
                  <a:xfrm>
                    <a:off x="2154605" y="2852251"/>
                    <a:ext cx="205199" cy="675175"/>
                  </a:xfrm>
                  <a:prstGeom prst="rect">
                    <a:avLst/>
                  </a:prstGeom>
                  <a:solidFill>
                    <a:schemeClr val="accent1"/>
                  </a:solidFill>
                  <a:ln w="63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29" name="Rectangle 428">
                    <a:extLst>
                      <a:ext uri="{FF2B5EF4-FFF2-40B4-BE49-F238E27FC236}">
                        <a16:creationId xmlns:a16="http://schemas.microsoft.com/office/drawing/2014/main" id="{CC6CDF57-BD3B-1BAD-1549-6BF1F7E7F3DA}"/>
                      </a:ext>
                    </a:extLst>
                  </p:cNvPr>
                  <p:cNvSpPr/>
                  <p:nvPr/>
                </p:nvSpPr>
                <p:spPr>
                  <a:xfrm>
                    <a:off x="1128830" y="2852251"/>
                    <a:ext cx="205199" cy="440222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30" name="Rectangle 429">
                    <a:extLst>
                      <a:ext uri="{FF2B5EF4-FFF2-40B4-BE49-F238E27FC236}">
                        <a16:creationId xmlns:a16="http://schemas.microsoft.com/office/drawing/2014/main" id="{1E7490C5-162F-1010-2B30-2884DC8895FC}"/>
                      </a:ext>
                    </a:extLst>
                  </p:cNvPr>
                  <p:cNvSpPr/>
                  <p:nvPr/>
                </p:nvSpPr>
                <p:spPr>
                  <a:xfrm>
                    <a:off x="926215" y="2852251"/>
                    <a:ext cx="196610" cy="16082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63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31" name="Rectangle 430">
                    <a:extLst>
                      <a:ext uri="{FF2B5EF4-FFF2-40B4-BE49-F238E27FC236}">
                        <a16:creationId xmlns:a16="http://schemas.microsoft.com/office/drawing/2014/main" id="{79AA94A3-E77B-A043-FB6B-B8142CF0C468}"/>
                      </a:ext>
                    </a:extLst>
                  </p:cNvPr>
                  <p:cNvSpPr/>
                  <p:nvPr/>
                </p:nvSpPr>
                <p:spPr>
                  <a:xfrm>
                    <a:off x="514635" y="2852251"/>
                    <a:ext cx="205199" cy="36000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32" name="Rectangle 431">
                    <a:extLst>
                      <a:ext uri="{FF2B5EF4-FFF2-40B4-BE49-F238E27FC236}">
                        <a16:creationId xmlns:a16="http://schemas.microsoft.com/office/drawing/2014/main" id="{C904486C-98F8-2BCD-21EF-2D110BA30712}"/>
                      </a:ext>
                    </a:extLst>
                  </p:cNvPr>
                  <p:cNvSpPr/>
                  <p:nvPr/>
                </p:nvSpPr>
                <p:spPr>
                  <a:xfrm>
                    <a:off x="720425" y="2852251"/>
                    <a:ext cx="205199" cy="95784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33" name="Rectangle 432">
                    <a:extLst>
                      <a:ext uri="{FF2B5EF4-FFF2-40B4-BE49-F238E27FC236}">
                        <a16:creationId xmlns:a16="http://schemas.microsoft.com/office/drawing/2014/main" id="{E2849428-AD45-0BCE-3AE4-448A0CC80D35}"/>
                      </a:ext>
                    </a:extLst>
                  </p:cNvPr>
                  <p:cNvSpPr/>
                  <p:nvPr/>
                </p:nvSpPr>
                <p:spPr>
                  <a:xfrm>
                    <a:off x="2360395" y="2852251"/>
                    <a:ext cx="205199" cy="703747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34" name="Rectangle 433">
                    <a:extLst>
                      <a:ext uri="{FF2B5EF4-FFF2-40B4-BE49-F238E27FC236}">
                        <a16:creationId xmlns:a16="http://schemas.microsoft.com/office/drawing/2014/main" id="{6188D538-C616-0A98-0CF4-723678471148}"/>
                      </a:ext>
                    </a:extLst>
                  </p:cNvPr>
                  <p:cNvSpPr/>
                  <p:nvPr/>
                </p:nvSpPr>
                <p:spPr>
                  <a:xfrm>
                    <a:off x="1334620" y="2852251"/>
                    <a:ext cx="205199" cy="541822"/>
                  </a:xfrm>
                  <a:prstGeom prst="rect">
                    <a:avLst/>
                  </a:prstGeom>
                  <a:solidFill>
                    <a:schemeClr val="accent6"/>
                  </a:solidFill>
                  <a:ln w="6350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373" name="Group 372">
                  <a:extLst>
                    <a:ext uri="{FF2B5EF4-FFF2-40B4-BE49-F238E27FC236}">
                      <a16:creationId xmlns:a16="http://schemas.microsoft.com/office/drawing/2014/main" id="{F200E243-0FA2-6AE6-FE0A-6182ECB4FB52}"/>
                    </a:ext>
                  </a:extLst>
                </p:cNvPr>
                <p:cNvGrpSpPr/>
                <p:nvPr userDrawn="1"/>
              </p:nvGrpSpPr>
              <p:grpSpPr>
                <a:xfrm>
                  <a:off x="116116" y="1584324"/>
                  <a:ext cx="4814659" cy="2664107"/>
                  <a:chOff x="116116" y="1584324"/>
                  <a:chExt cx="4814659" cy="2664107"/>
                </a:xfrm>
              </p:grpSpPr>
              <p:grpSp>
                <p:nvGrpSpPr>
                  <p:cNvPr id="382" name="Group 381">
                    <a:extLst>
                      <a:ext uri="{FF2B5EF4-FFF2-40B4-BE49-F238E27FC236}">
                        <a16:creationId xmlns:a16="http://schemas.microsoft.com/office/drawing/2014/main" id="{77317D5D-5B87-6112-68C0-D3D3CA0836CB}"/>
                      </a:ext>
                    </a:extLst>
                  </p:cNvPr>
                  <p:cNvGrpSpPr/>
                  <p:nvPr/>
                </p:nvGrpSpPr>
                <p:grpSpPr>
                  <a:xfrm>
                    <a:off x="116116" y="1584324"/>
                    <a:ext cx="4550823" cy="2664107"/>
                    <a:chOff x="116116" y="1584324"/>
                    <a:chExt cx="4550823" cy="2664107"/>
                  </a:xfrm>
                </p:grpSpPr>
                <p:grpSp>
                  <p:nvGrpSpPr>
                    <p:cNvPr id="383" name="Group 382">
                      <a:extLst>
                        <a:ext uri="{FF2B5EF4-FFF2-40B4-BE49-F238E27FC236}">
                          <a16:creationId xmlns:a16="http://schemas.microsoft.com/office/drawing/2014/main" id="{C8608462-1754-630F-442B-0E4B968A94A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32850" y="1714500"/>
                      <a:ext cx="36000" cy="2270125"/>
                      <a:chOff x="432850" y="1714500"/>
                      <a:chExt cx="36000" cy="2270125"/>
                    </a:xfrm>
                  </p:grpSpPr>
                  <p:cxnSp>
                    <p:nvCxnSpPr>
                      <p:cNvPr id="404" name="Straight Connector 403">
                        <a:extLst>
                          <a:ext uri="{FF2B5EF4-FFF2-40B4-BE49-F238E27FC236}">
                            <a16:creationId xmlns:a16="http://schemas.microsoft.com/office/drawing/2014/main" id="{0CC778E2-71D5-DDFA-E539-87094E0E9232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2395536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5" name="Straight Connector 404">
                        <a:extLst>
                          <a:ext uri="{FF2B5EF4-FFF2-40B4-BE49-F238E27FC236}">
                            <a16:creationId xmlns:a16="http://schemas.microsoft.com/office/drawing/2014/main" id="{DE2E1338-5A5A-983C-8B64-CD61E8914B13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1714500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6" name="Straight Connector 405">
                        <a:extLst>
                          <a:ext uri="{FF2B5EF4-FFF2-40B4-BE49-F238E27FC236}">
                            <a16:creationId xmlns:a16="http://schemas.microsoft.com/office/drawing/2014/main" id="{5966A628-C236-89E0-E35C-CD622112D65E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1941512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7" name="Straight Connector 406">
                        <a:extLst>
                          <a:ext uri="{FF2B5EF4-FFF2-40B4-BE49-F238E27FC236}">
                            <a16:creationId xmlns:a16="http://schemas.microsoft.com/office/drawing/2014/main" id="{486B63F6-09EB-B1EE-1968-26803320C934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2168524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8" name="Straight Connector 407">
                        <a:extLst>
                          <a:ext uri="{FF2B5EF4-FFF2-40B4-BE49-F238E27FC236}">
                            <a16:creationId xmlns:a16="http://schemas.microsoft.com/office/drawing/2014/main" id="{8163224B-343C-64B1-D69A-8E6128074404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2622548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9" name="Straight Connector 408">
                        <a:extLst>
                          <a:ext uri="{FF2B5EF4-FFF2-40B4-BE49-F238E27FC236}">
                            <a16:creationId xmlns:a16="http://schemas.microsoft.com/office/drawing/2014/main" id="{C05572B5-1700-156B-99D9-62CCBD8CB406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2849560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0" name="Straight Connector 409">
                        <a:extLst>
                          <a:ext uri="{FF2B5EF4-FFF2-40B4-BE49-F238E27FC236}">
                            <a16:creationId xmlns:a16="http://schemas.microsoft.com/office/drawing/2014/main" id="{D67DACFA-E47E-E8CC-354F-5F6DB069A0F1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3076572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1" name="Straight Connector 410">
                        <a:extLst>
                          <a:ext uri="{FF2B5EF4-FFF2-40B4-BE49-F238E27FC236}">
                            <a16:creationId xmlns:a16="http://schemas.microsoft.com/office/drawing/2014/main" id="{502684C7-8499-D1E9-283A-5A6BC491227C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3303584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2" name="Straight Connector 411">
                        <a:extLst>
                          <a:ext uri="{FF2B5EF4-FFF2-40B4-BE49-F238E27FC236}">
                            <a16:creationId xmlns:a16="http://schemas.microsoft.com/office/drawing/2014/main" id="{0F6D45B0-1943-8B27-321C-F7FE97FF31D1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3530596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3" name="Straight Connector 412">
                        <a:extLst>
                          <a:ext uri="{FF2B5EF4-FFF2-40B4-BE49-F238E27FC236}">
                            <a16:creationId xmlns:a16="http://schemas.microsoft.com/office/drawing/2014/main" id="{5AC5B510-B7D8-FC52-3FA5-F959ADCB1066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3757608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4" name="Straight Connector 413">
                        <a:extLst>
                          <a:ext uri="{FF2B5EF4-FFF2-40B4-BE49-F238E27FC236}">
                            <a16:creationId xmlns:a16="http://schemas.microsoft.com/office/drawing/2014/main" id="{3D65F812-C3AB-85C4-31E2-B5C2D4D14568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32850" y="3984625"/>
                        <a:ext cx="36000" cy="0"/>
                      </a:xfrm>
                      <a:prstGeom prst="line">
                        <a:avLst/>
                      </a:prstGeom>
                      <a:ln w="12700" cap="sq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84" name="Group 383">
                      <a:extLst>
                        <a:ext uri="{FF2B5EF4-FFF2-40B4-BE49-F238E27FC236}">
                          <a16:creationId xmlns:a16="http://schemas.microsoft.com/office/drawing/2014/main" id="{2497E4AB-CCD0-ABB3-3661-2F07134A2AB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16116" y="1584324"/>
                      <a:ext cx="4550823" cy="2664107"/>
                      <a:chOff x="116116" y="1584324"/>
                      <a:chExt cx="4550823" cy="2664107"/>
                    </a:xfrm>
                  </p:grpSpPr>
                  <p:grpSp>
                    <p:nvGrpSpPr>
                      <p:cNvPr id="385" name="Group 384">
                        <a:extLst>
                          <a:ext uri="{FF2B5EF4-FFF2-40B4-BE49-F238E27FC236}">
                            <a16:creationId xmlns:a16="http://schemas.microsoft.com/office/drawing/2014/main" id="{96127718-A5FE-549B-23F2-850158302A2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68850" y="1714500"/>
                        <a:ext cx="4198089" cy="2533931"/>
                        <a:chOff x="468850" y="1714500"/>
                        <a:chExt cx="4198089" cy="2533931"/>
                      </a:xfrm>
                    </p:grpSpPr>
                    <p:grpSp>
                      <p:nvGrpSpPr>
                        <p:cNvPr id="400" name="Group 399">
                          <a:extLst>
                            <a:ext uri="{FF2B5EF4-FFF2-40B4-BE49-F238E27FC236}">
                              <a16:creationId xmlns:a16="http://schemas.microsoft.com/office/drawing/2014/main" id="{A9C9CDA4-9452-40E3-7C70-CEDDE494FD5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72939" y="1714500"/>
                          <a:ext cx="4194000" cy="2389824"/>
                          <a:chOff x="472939" y="1714500"/>
                          <a:chExt cx="4194000" cy="2389824"/>
                        </a:xfrm>
                      </p:grpSpPr>
                      <p:cxnSp>
                        <p:nvCxnSpPr>
                          <p:cNvPr id="402" name="Straight Connector 401">
                            <a:extLst>
                              <a:ext uri="{FF2B5EF4-FFF2-40B4-BE49-F238E27FC236}">
                                <a16:creationId xmlns:a16="http://schemas.microsoft.com/office/drawing/2014/main" id="{0F013F4E-127C-1F9C-F3E1-F9281EB42D29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472939" y="1714500"/>
                            <a:ext cx="0" cy="2389824"/>
                          </a:xfrm>
                          <a:prstGeom prst="line">
                            <a:avLst/>
                          </a:prstGeom>
                          <a:ln w="12700" cap="sq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03" name="Straight Connector 402">
                            <a:extLst>
                              <a:ext uri="{FF2B5EF4-FFF2-40B4-BE49-F238E27FC236}">
                                <a16:creationId xmlns:a16="http://schemas.microsoft.com/office/drawing/2014/main" id="{A5167FCD-7B01-C54A-C882-65D6D806ACC3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>
                            <a:off x="472939" y="4104324"/>
                            <a:ext cx="4194000" cy="0"/>
                          </a:xfrm>
                          <a:prstGeom prst="line">
                            <a:avLst/>
                          </a:prstGeom>
                          <a:ln w="12700" cap="sq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401" name="TextBox 400">
                          <a:extLst>
                            <a:ext uri="{FF2B5EF4-FFF2-40B4-BE49-F238E27FC236}">
                              <a16:creationId xmlns:a16="http://schemas.microsoft.com/office/drawing/2014/main" id="{7E572F2C-1DB6-BEAC-F1F2-37ABA55796AE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8850" y="4140709"/>
                          <a:ext cx="4194000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Individual patients (n=20)</a:t>
                          </a:r>
                        </a:p>
                      </p:txBody>
                    </p:sp>
                  </p:grpSp>
                  <p:grpSp>
                    <p:nvGrpSpPr>
                      <p:cNvPr id="386" name="Group 385">
                        <a:extLst>
                          <a:ext uri="{FF2B5EF4-FFF2-40B4-BE49-F238E27FC236}">
                            <a16:creationId xmlns:a16="http://schemas.microsoft.com/office/drawing/2014/main" id="{C0CD4F08-A974-F13B-CE89-2207E77FBE2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16116" y="1584324"/>
                        <a:ext cx="285074" cy="2519982"/>
                        <a:chOff x="116116" y="1584324"/>
                        <a:chExt cx="285074" cy="2519982"/>
                      </a:xfrm>
                    </p:grpSpPr>
                    <p:sp>
                      <p:nvSpPr>
                        <p:cNvPr id="387" name="TextBox 386">
                          <a:extLst>
                            <a:ext uri="{FF2B5EF4-FFF2-40B4-BE49-F238E27FC236}">
                              <a16:creationId xmlns:a16="http://schemas.microsoft.com/office/drawing/2014/main" id="{CEB91B83-1A7B-441A-809D-DBA1D4DD85E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 rot="16200000">
                          <a:off x="-1090014" y="2790454"/>
                          <a:ext cx="2519982" cy="10772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7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Change from baseline, %</a:t>
                          </a:r>
                        </a:p>
                      </p:txBody>
                    </p:sp>
                    <p:grpSp>
                      <p:nvGrpSpPr>
                        <p:cNvPr id="388" name="Group 387">
                          <a:extLst>
                            <a:ext uri="{FF2B5EF4-FFF2-40B4-BE49-F238E27FC236}">
                              <a16:creationId xmlns:a16="http://schemas.microsoft.com/office/drawing/2014/main" id="{E5B25B68-8322-5FA2-D6DF-E45D17C1E9C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02563" y="1657464"/>
                          <a:ext cx="198627" cy="2377489"/>
                          <a:chOff x="202563" y="1657464"/>
                          <a:chExt cx="198627" cy="2377489"/>
                        </a:xfrm>
                      </p:grpSpPr>
                      <p:sp>
                        <p:nvSpPr>
                          <p:cNvPr id="389" name="TextBox 388">
                            <a:extLst>
                              <a:ext uri="{FF2B5EF4-FFF2-40B4-BE49-F238E27FC236}">
                                <a16:creationId xmlns:a16="http://schemas.microsoft.com/office/drawing/2014/main" id="{C1935D26-2F25-2C26-0FF3-2CD4316996B2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3927231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-100</a:t>
                            </a:r>
                          </a:p>
                        </p:txBody>
                      </p:sp>
                      <p:sp>
                        <p:nvSpPr>
                          <p:cNvPr id="390" name="TextBox 389">
                            <a:extLst>
                              <a:ext uri="{FF2B5EF4-FFF2-40B4-BE49-F238E27FC236}">
                                <a16:creationId xmlns:a16="http://schemas.microsoft.com/office/drawing/2014/main" id="{C99D2A3C-D91D-B25A-4FB0-28D0486F7DC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370216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-80</a:t>
                            </a:r>
                          </a:p>
                        </p:txBody>
                      </p:sp>
                      <p:sp>
                        <p:nvSpPr>
                          <p:cNvPr id="391" name="TextBox 390">
                            <a:extLst>
                              <a:ext uri="{FF2B5EF4-FFF2-40B4-BE49-F238E27FC236}">
                                <a16:creationId xmlns:a16="http://schemas.microsoft.com/office/drawing/2014/main" id="{F0336B59-5B7D-FE85-3400-513850BF1F3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347356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-60</a:t>
                            </a:r>
                          </a:p>
                        </p:txBody>
                      </p:sp>
                      <p:sp>
                        <p:nvSpPr>
                          <p:cNvPr id="392" name="TextBox 391">
                            <a:extLst>
                              <a:ext uri="{FF2B5EF4-FFF2-40B4-BE49-F238E27FC236}">
                                <a16:creationId xmlns:a16="http://schemas.microsoft.com/office/drawing/2014/main" id="{3C3E5650-9D29-792E-B21A-1F8765F0C9C1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324496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-40</a:t>
                            </a:r>
                          </a:p>
                        </p:txBody>
                      </p:sp>
                      <p:sp>
                        <p:nvSpPr>
                          <p:cNvPr id="393" name="TextBox 392">
                            <a:extLst>
                              <a:ext uri="{FF2B5EF4-FFF2-40B4-BE49-F238E27FC236}">
                                <a16:creationId xmlns:a16="http://schemas.microsoft.com/office/drawing/2014/main" id="{9038ED72-EDBF-2A19-A763-43CF06BECC87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3019539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-20</a:t>
                            </a:r>
                          </a:p>
                        </p:txBody>
                      </p:sp>
                      <p:sp>
                        <p:nvSpPr>
                          <p:cNvPr id="394" name="TextBox 393">
                            <a:extLst>
                              <a:ext uri="{FF2B5EF4-FFF2-40B4-BE49-F238E27FC236}">
                                <a16:creationId xmlns:a16="http://schemas.microsoft.com/office/drawing/2014/main" id="{120D745B-B12F-C9D3-1BCD-77E6D990B0D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2790939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0</a:t>
                            </a:r>
                          </a:p>
                        </p:txBody>
                      </p:sp>
                      <p:sp>
                        <p:nvSpPr>
                          <p:cNvPr id="395" name="TextBox 394">
                            <a:extLst>
                              <a:ext uri="{FF2B5EF4-FFF2-40B4-BE49-F238E27FC236}">
                                <a16:creationId xmlns:a16="http://schemas.microsoft.com/office/drawing/2014/main" id="{2D7B7137-553F-70DC-680C-2B03C3AA8062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256551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20</a:t>
                            </a:r>
                          </a:p>
                        </p:txBody>
                      </p:sp>
                      <p:sp>
                        <p:nvSpPr>
                          <p:cNvPr id="396" name="TextBox 395">
                            <a:extLst>
                              <a:ext uri="{FF2B5EF4-FFF2-40B4-BE49-F238E27FC236}">
                                <a16:creationId xmlns:a16="http://schemas.microsoft.com/office/drawing/2014/main" id="{45C471ED-0976-E9ED-BD89-AADA219ACA93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233691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40</a:t>
                            </a:r>
                          </a:p>
                        </p:txBody>
                      </p:sp>
                      <p:sp>
                        <p:nvSpPr>
                          <p:cNvPr id="397" name="TextBox 396">
                            <a:extLst>
                              <a:ext uri="{FF2B5EF4-FFF2-40B4-BE49-F238E27FC236}">
                                <a16:creationId xmlns:a16="http://schemas.microsoft.com/office/drawing/2014/main" id="{938C4EC1-4427-982F-C530-8A62E6C08240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211466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60</a:t>
                            </a:r>
                          </a:p>
                        </p:txBody>
                      </p:sp>
                      <p:sp>
                        <p:nvSpPr>
                          <p:cNvPr id="398" name="TextBox 397">
                            <a:extLst>
                              <a:ext uri="{FF2B5EF4-FFF2-40B4-BE49-F238E27FC236}">
                                <a16:creationId xmlns:a16="http://schemas.microsoft.com/office/drawing/2014/main" id="{A079AA6C-18DA-C209-F5DD-8B48079A844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188606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80</a:t>
                            </a:r>
                          </a:p>
                        </p:txBody>
                      </p:sp>
                      <p:sp>
                        <p:nvSpPr>
                          <p:cNvPr id="399" name="TextBox 398">
                            <a:extLst>
                              <a:ext uri="{FF2B5EF4-FFF2-40B4-BE49-F238E27FC236}">
                                <a16:creationId xmlns:a16="http://schemas.microsoft.com/office/drawing/2014/main" id="{F23D4BF0-B77A-9296-D444-2656C99AAAEE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2563" y="1657464"/>
                            <a:ext cx="198627" cy="10772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tIns="0" rIns="0" bIns="0" rtlCol="0">
                            <a:spAutoFit/>
                          </a:bodyPr>
                          <a:lstStyle/>
                          <a:p>
                            <a:pPr algn="r"/>
                            <a:r>
                              <a:rPr lang="en-US" sz="7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a:t>100</a:t>
                            </a:r>
                          </a:p>
                        </p:txBody>
                      </p:sp>
                    </p:grpSp>
                  </p:grpSp>
                </p:grpSp>
              </p:grpSp>
              <p:grpSp>
                <p:nvGrpSpPr>
                  <p:cNvPr id="375" name="Group 374">
                    <a:extLst>
                      <a:ext uri="{FF2B5EF4-FFF2-40B4-BE49-F238E27FC236}">
                        <a16:creationId xmlns:a16="http://schemas.microsoft.com/office/drawing/2014/main" id="{D988E8E1-72C4-8F12-5E95-C41D1487E5AE}"/>
                      </a:ext>
                    </a:extLst>
                  </p:cNvPr>
                  <p:cNvGrpSpPr/>
                  <p:nvPr/>
                </p:nvGrpSpPr>
                <p:grpSpPr>
                  <a:xfrm>
                    <a:off x="468850" y="2561150"/>
                    <a:ext cx="4461925" cy="673811"/>
                    <a:chOff x="468850" y="2561150"/>
                    <a:chExt cx="4461925" cy="673811"/>
                  </a:xfrm>
                </p:grpSpPr>
                <p:cxnSp>
                  <p:nvCxnSpPr>
                    <p:cNvPr id="376" name="Straight Connector 375">
                      <a:extLst>
                        <a:ext uri="{FF2B5EF4-FFF2-40B4-BE49-F238E27FC236}">
                          <a16:creationId xmlns:a16="http://schemas.microsoft.com/office/drawing/2014/main" id="{976B3771-6012-D579-98F5-734778433C0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468850" y="2849560"/>
                      <a:ext cx="4194000" cy="0"/>
                    </a:xfrm>
                    <a:prstGeom prst="line">
                      <a:avLst/>
                    </a:prstGeom>
                    <a:ln w="9525" cap="sq">
                      <a:solidFill>
                        <a:schemeClr val="tx1"/>
                      </a:solidFill>
                      <a:prstDash val="sys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7" name="Straight Connector 376">
                      <a:extLst>
                        <a:ext uri="{FF2B5EF4-FFF2-40B4-BE49-F238E27FC236}">
                          <a16:creationId xmlns:a16="http://schemas.microsoft.com/office/drawing/2014/main" id="{66CC7202-0DA0-B186-C4B0-E5CEEEF515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471362" y="2624135"/>
                      <a:ext cx="4194000" cy="0"/>
                    </a:xfrm>
                    <a:prstGeom prst="line">
                      <a:avLst/>
                    </a:prstGeom>
                    <a:ln w="9525" cap="sq"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8" name="Straight Connector 377">
                      <a:extLst>
                        <a:ext uri="{FF2B5EF4-FFF2-40B4-BE49-F238E27FC236}">
                          <a16:creationId xmlns:a16="http://schemas.microsoft.com/office/drawing/2014/main" id="{14DA3C55-00BF-7A26-0247-0F73121959C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471362" y="3192460"/>
                      <a:ext cx="4194000" cy="0"/>
                    </a:xfrm>
                    <a:prstGeom prst="line">
                      <a:avLst/>
                    </a:prstGeom>
                    <a:ln w="9525" cap="sq">
                      <a:solidFill>
                        <a:schemeClr val="tx1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79" name="TextBox 378">
                      <a:extLst>
                        <a:ext uri="{FF2B5EF4-FFF2-40B4-BE49-F238E27FC236}">
                          <a16:creationId xmlns:a16="http://schemas.microsoft.com/office/drawing/2014/main" id="{BE39A418-C7FB-9C4A-36D1-1956FB84745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709235" y="3127239"/>
                      <a:ext cx="221540" cy="10772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-30%</a:t>
                      </a:r>
                    </a:p>
                  </p:txBody>
                </p:sp>
                <p:sp>
                  <p:nvSpPr>
                    <p:cNvPr id="380" name="TextBox 379">
                      <a:extLst>
                        <a:ext uri="{FF2B5EF4-FFF2-40B4-BE49-F238E27FC236}">
                          <a16:creationId xmlns:a16="http://schemas.microsoft.com/office/drawing/2014/main" id="{FBE56945-2E5B-CB89-76F6-A6533F0E481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709235" y="2561150"/>
                      <a:ext cx="221540" cy="10772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r>
                        <a:rPr lang="en-US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p:txBody>
                </p:sp>
              </p:grpSp>
            </p:grpSp>
          </p:grpSp>
          <p:grpSp>
            <p:nvGrpSpPr>
              <p:cNvPr id="352" name="Group 351">
                <a:extLst>
                  <a:ext uri="{FF2B5EF4-FFF2-40B4-BE49-F238E27FC236}">
                    <a16:creationId xmlns:a16="http://schemas.microsoft.com/office/drawing/2014/main" id="{FBD1ACAB-B9D7-A11F-444C-DE613D95AB32}"/>
                  </a:ext>
                </a:extLst>
              </p:cNvPr>
              <p:cNvGrpSpPr/>
              <p:nvPr userDrawn="1"/>
            </p:nvGrpSpPr>
            <p:grpSpPr>
              <a:xfrm>
                <a:off x="516888" y="2889127"/>
                <a:ext cx="4099304" cy="1206822"/>
                <a:chOff x="516888" y="2889127"/>
                <a:chExt cx="4099304" cy="1206822"/>
              </a:xfrm>
            </p:grpSpPr>
            <p:sp>
              <p:nvSpPr>
                <p:cNvPr id="353" name="TextBox 352">
                  <a:extLst>
                    <a:ext uri="{FF2B5EF4-FFF2-40B4-BE49-F238E27FC236}">
                      <a16:creationId xmlns:a16="http://schemas.microsoft.com/office/drawing/2014/main" id="{178A9714-F58E-25D7-E668-52C87894DDDF}"/>
                    </a:ext>
                  </a:extLst>
                </p:cNvPr>
                <p:cNvSpPr txBox="1"/>
                <p:nvPr/>
              </p:nvSpPr>
              <p:spPr>
                <a:xfrm>
                  <a:off x="1339596" y="3398811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54" name="TextBox 353">
                  <a:extLst>
                    <a:ext uri="{FF2B5EF4-FFF2-40B4-BE49-F238E27FC236}">
                      <a16:creationId xmlns:a16="http://schemas.microsoft.com/office/drawing/2014/main" id="{53FC02C0-8C4B-3340-A06D-C3B3AA4240DF}"/>
                    </a:ext>
                  </a:extLst>
                </p:cNvPr>
                <p:cNvSpPr txBox="1"/>
                <p:nvPr/>
              </p:nvSpPr>
              <p:spPr>
                <a:xfrm>
                  <a:off x="1541446" y="3433309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55" name="TextBox 354">
                  <a:extLst>
                    <a:ext uri="{FF2B5EF4-FFF2-40B4-BE49-F238E27FC236}">
                      <a16:creationId xmlns:a16="http://schemas.microsoft.com/office/drawing/2014/main" id="{FFBABEBF-A2A7-2271-5A02-155F0C9BA8AB}"/>
                    </a:ext>
                  </a:extLst>
                </p:cNvPr>
                <p:cNvSpPr txBox="1"/>
                <p:nvPr/>
              </p:nvSpPr>
              <p:spPr>
                <a:xfrm>
                  <a:off x="1751237" y="3462448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57" name="TextBox 356">
                  <a:extLst>
                    <a:ext uri="{FF2B5EF4-FFF2-40B4-BE49-F238E27FC236}">
                      <a16:creationId xmlns:a16="http://schemas.microsoft.com/office/drawing/2014/main" id="{79153616-74A6-43C1-70F1-3085058F6932}"/>
                    </a:ext>
                  </a:extLst>
                </p:cNvPr>
                <p:cNvSpPr txBox="1"/>
                <p:nvPr/>
              </p:nvSpPr>
              <p:spPr>
                <a:xfrm>
                  <a:off x="2157186" y="3528558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SD</a:t>
                  </a:r>
                </a:p>
              </p:txBody>
            </p:sp>
            <p:sp>
              <p:nvSpPr>
                <p:cNvPr id="358" name="TextBox 357">
                  <a:extLst>
                    <a:ext uri="{FF2B5EF4-FFF2-40B4-BE49-F238E27FC236}">
                      <a16:creationId xmlns:a16="http://schemas.microsoft.com/office/drawing/2014/main" id="{8FF00EAA-5F88-299C-D702-35DD0CDCCC98}"/>
                    </a:ext>
                  </a:extLst>
                </p:cNvPr>
                <p:cNvSpPr txBox="1"/>
                <p:nvPr/>
              </p:nvSpPr>
              <p:spPr>
                <a:xfrm>
                  <a:off x="2352507" y="3560435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59" name="TextBox 358">
                  <a:extLst>
                    <a:ext uri="{FF2B5EF4-FFF2-40B4-BE49-F238E27FC236}">
                      <a16:creationId xmlns:a16="http://schemas.microsoft.com/office/drawing/2014/main" id="{FD9A4F8A-74C6-063C-043E-7DB94F2003B8}"/>
                    </a:ext>
                  </a:extLst>
                </p:cNvPr>
                <p:cNvSpPr txBox="1"/>
                <p:nvPr/>
              </p:nvSpPr>
              <p:spPr>
                <a:xfrm>
                  <a:off x="2567241" y="3560435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60" name="TextBox 359">
                  <a:extLst>
                    <a:ext uri="{FF2B5EF4-FFF2-40B4-BE49-F238E27FC236}">
                      <a16:creationId xmlns:a16="http://schemas.microsoft.com/office/drawing/2014/main" id="{799F0D0F-61F5-347F-62C1-FBE5DDDD1A10}"/>
                    </a:ext>
                  </a:extLst>
                </p:cNvPr>
                <p:cNvSpPr txBox="1"/>
                <p:nvPr/>
              </p:nvSpPr>
              <p:spPr>
                <a:xfrm>
                  <a:off x="2772948" y="3604462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CR</a:t>
                  </a:r>
                  <a:r>
                    <a:rPr lang="en-US" sz="700" baseline="300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a</a:t>
                  </a:r>
                  <a:endParaRPr lang="en-US" sz="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1" name="TextBox 360">
                  <a:extLst>
                    <a:ext uri="{FF2B5EF4-FFF2-40B4-BE49-F238E27FC236}">
                      <a16:creationId xmlns:a16="http://schemas.microsoft.com/office/drawing/2014/main" id="{69AF68B5-A065-8A40-FE7E-3FC0CD4E2FAC}"/>
                    </a:ext>
                  </a:extLst>
                </p:cNvPr>
                <p:cNvSpPr txBox="1"/>
                <p:nvPr/>
              </p:nvSpPr>
              <p:spPr>
                <a:xfrm>
                  <a:off x="2970713" y="3767071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CR</a:t>
                  </a:r>
                  <a:r>
                    <a:rPr lang="en-US" sz="700" baseline="300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a</a:t>
                  </a:r>
                  <a:endParaRPr lang="en-US" sz="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2" name="TextBox 361">
                  <a:extLst>
                    <a:ext uri="{FF2B5EF4-FFF2-40B4-BE49-F238E27FC236}">
                      <a16:creationId xmlns:a16="http://schemas.microsoft.com/office/drawing/2014/main" id="{9062E54D-BD55-CC1C-91C7-E6CFA04E1214}"/>
                    </a:ext>
                  </a:extLst>
                </p:cNvPr>
                <p:cNvSpPr txBox="1"/>
                <p:nvPr/>
              </p:nvSpPr>
              <p:spPr>
                <a:xfrm>
                  <a:off x="3185665" y="3982288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</a:t>
                  </a:r>
                </a:p>
              </p:txBody>
            </p:sp>
            <p:sp>
              <p:nvSpPr>
                <p:cNvPr id="363" name="TextBox 362">
                  <a:extLst>
                    <a:ext uri="{FF2B5EF4-FFF2-40B4-BE49-F238E27FC236}">
                      <a16:creationId xmlns:a16="http://schemas.microsoft.com/office/drawing/2014/main" id="{1419FAB4-DCAE-E422-3204-92E1ADF00FD7}"/>
                    </a:ext>
                  </a:extLst>
                </p:cNvPr>
                <p:cNvSpPr txBox="1"/>
                <p:nvPr/>
              </p:nvSpPr>
              <p:spPr>
                <a:xfrm>
                  <a:off x="3385690" y="3982297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</a:t>
                  </a:r>
                </a:p>
              </p:txBody>
            </p:sp>
            <p:sp>
              <p:nvSpPr>
                <p:cNvPr id="364" name="TextBox 363">
                  <a:extLst>
                    <a:ext uri="{FF2B5EF4-FFF2-40B4-BE49-F238E27FC236}">
                      <a16:creationId xmlns:a16="http://schemas.microsoft.com/office/drawing/2014/main" id="{5B5974AA-88F4-D463-44A4-ABB3E7D9E8A9}"/>
                    </a:ext>
                  </a:extLst>
                </p:cNvPr>
                <p:cNvSpPr txBox="1"/>
                <p:nvPr/>
              </p:nvSpPr>
              <p:spPr>
                <a:xfrm>
                  <a:off x="3592065" y="3982282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65" name="TextBox 364">
                  <a:extLst>
                    <a:ext uri="{FF2B5EF4-FFF2-40B4-BE49-F238E27FC236}">
                      <a16:creationId xmlns:a16="http://schemas.microsoft.com/office/drawing/2014/main" id="{258D047C-AD69-4090-40A5-AFD32C66B6D3}"/>
                    </a:ext>
                  </a:extLst>
                </p:cNvPr>
                <p:cNvSpPr txBox="1"/>
                <p:nvPr/>
              </p:nvSpPr>
              <p:spPr>
                <a:xfrm>
                  <a:off x="3798440" y="3982282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66" name="TextBox 365">
                  <a:extLst>
                    <a:ext uri="{FF2B5EF4-FFF2-40B4-BE49-F238E27FC236}">
                      <a16:creationId xmlns:a16="http://schemas.microsoft.com/office/drawing/2014/main" id="{EDD12AA3-50CA-4C98-058A-D231BC65D58A}"/>
                    </a:ext>
                  </a:extLst>
                </p:cNvPr>
                <p:cNvSpPr txBox="1"/>
                <p:nvPr/>
              </p:nvSpPr>
              <p:spPr>
                <a:xfrm>
                  <a:off x="4004815" y="3982282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</a:t>
                  </a:r>
                </a:p>
              </p:txBody>
            </p:sp>
            <p:sp>
              <p:nvSpPr>
                <p:cNvPr id="367" name="TextBox 366">
                  <a:extLst>
                    <a:ext uri="{FF2B5EF4-FFF2-40B4-BE49-F238E27FC236}">
                      <a16:creationId xmlns:a16="http://schemas.microsoft.com/office/drawing/2014/main" id="{531F7340-2AE3-E9E1-1D4B-D65DB6ABBA24}"/>
                    </a:ext>
                  </a:extLst>
                </p:cNvPr>
                <p:cNvSpPr txBox="1"/>
                <p:nvPr/>
              </p:nvSpPr>
              <p:spPr>
                <a:xfrm>
                  <a:off x="4214365" y="3982282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CR</a:t>
                  </a:r>
                </a:p>
              </p:txBody>
            </p:sp>
            <p:sp>
              <p:nvSpPr>
                <p:cNvPr id="368" name="TextBox 367">
                  <a:extLst>
                    <a:ext uri="{FF2B5EF4-FFF2-40B4-BE49-F238E27FC236}">
                      <a16:creationId xmlns:a16="http://schemas.microsoft.com/office/drawing/2014/main" id="{DB06321B-A182-7035-540A-4D4300998EFB}"/>
                    </a:ext>
                  </a:extLst>
                </p:cNvPr>
                <p:cNvSpPr txBox="1"/>
                <p:nvPr/>
              </p:nvSpPr>
              <p:spPr>
                <a:xfrm>
                  <a:off x="4417565" y="3982282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PR</a:t>
                  </a:r>
                </a:p>
              </p:txBody>
            </p:sp>
            <p:sp>
              <p:nvSpPr>
                <p:cNvPr id="369" name="TextBox 368">
                  <a:extLst>
                    <a:ext uri="{FF2B5EF4-FFF2-40B4-BE49-F238E27FC236}">
                      <a16:creationId xmlns:a16="http://schemas.microsoft.com/office/drawing/2014/main" id="{D560ACB4-E8B5-BACE-E594-0A3B4A5ED36E}"/>
                    </a:ext>
                  </a:extLst>
                </p:cNvPr>
                <p:cNvSpPr txBox="1"/>
                <p:nvPr/>
              </p:nvSpPr>
              <p:spPr>
                <a:xfrm>
                  <a:off x="1130068" y="3291651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SD</a:t>
                  </a:r>
                </a:p>
              </p:txBody>
            </p:sp>
            <p:sp>
              <p:nvSpPr>
                <p:cNvPr id="370" name="TextBox 369">
                  <a:extLst>
                    <a:ext uri="{FF2B5EF4-FFF2-40B4-BE49-F238E27FC236}">
                      <a16:creationId xmlns:a16="http://schemas.microsoft.com/office/drawing/2014/main" id="{9B37A69F-A1A6-78DF-346F-E3CF92822E02}"/>
                    </a:ext>
                  </a:extLst>
                </p:cNvPr>
                <p:cNvSpPr txBox="1"/>
                <p:nvPr/>
              </p:nvSpPr>
              <p:spPr>
                <a:xfrm>
                  <a:off x="929638" y="3017670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SD</a:t>
                  </a:r>
                </a:p>
              </p:txBody>
            </p:sp>
            <p:sp>
              <p:nvSpPr>
                <p:cNvPr id="371" name="TextBox 370">
                  <a:extLst>
                    <a:ext uri="{FF2B5EF4-FFF2-40B4-BE49-F238E27FC236}">
                      <a16:creationId xmlns:a16="http://schemas.microsoft.com/office/drawing/2014/main" id="{4966099A-2727-EFCA-AB30-2D1D06A661E0}"/>
                    </a:ext>
                  </a:extLst>
                </p:cNvPr>
                <p:cNvSpPr txBox="1"/>
                <p:nvPr/>
              </p:nvSpPr>
              <p:spPr>
                <a:xfrm>
                  <a:off x="516888" y="2889127"/>
                  <a:ext cx="198627" cy="10772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SD</a:t>
                  </a:r>
                </a:p>
              </p:txBody>
            </p:sp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876C9B99-D1AB-8670-5D1A-FF06D2C87E65}"/>
                    </a:ext>
                  </a:extLst>
                </p:cNvPr>
                <p:cNvSpPr txBox="1"/>
                <p:nvPr/>
              </p:nvSpPr>
              <p:spPr>
                <a:xfrm>
                  <a:off x="1954112" y="3526584"/>
                  <a:ext cx="198627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CR</a:t>
                  </a:r>
                  <a:r>
                    <a:rPr lang="en-US" sz="700" baseline="300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a</a:t>
                  </a:r>
                  <a:endParaRPr lang="en-US" sz="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44" name="Group 343">
              <a:extLst>
                <a:ext uri="{FF2B5EF4-FFF2-40B4-BE49-F238E27FC236}">
                  <a16:creationId xmlns:a16="http://schemas.microsoft.com/office/drawing/2014/main" id="{FFDA9C69-2B65-5543-B167-48C0BBB9E39C}"/>
                </a:ext>
              </a:extLst>
            </p:cNvPr>
            <p:cNvGrpSpPr/>
            <p:nvPr/>
          </p:nvGrpSpPr>
          <p:grpSpPr>
            <a:xfrm>
              <a:off x="2668784" y="1621027"/>
              <a:ext cx="1970852" cy="113652"/>
              <a:chOff x="2871870" y="1621027"/>
              <a:chExt cx="1970852" cy="113652"/>
            </a:xfrm>
          </p:grpSpPr>
          <p:grpSp>
            <p:nvGrpSpPr>
              <p:cNvPr id="345" name="Group 344">
                <a:extLst>
                  <a:ext uri="{FF2B5EF4-FFF2-40B4-BE49-F238E27FC236}">
                    <a16:creationId xmlns:a16="http://schemas.microsoft.com/office/drawing/2014/main" id="{4B734B8E-293A-F95F-DDB0-F46BB344C080}"/>
                  </a:ext>
                </a:extLst>
              </p:cNvPr>
              <p:cNvGrpSpPr/>
              <p:nvPr/>
            </p:nvGrpSpPr>
            <p:grpSpPr>
              <a:xfrm>
                <a:off x="3964070" y="1621027"/>
                <a:ext cx="878652" cy="113652"/>
                <a:chOff x="3964070" y="1621027"/>
                <a:chExt cx="878652" cy="113652"/>
              </a:xfrm>
            </p:grpSpPr>
            <p:sp>
              <p:nvSpPr>
                <p:cNvPr id="349" name="TextBox 348">
                  <a:extLst>
                    <a:ext uri="{FF2B5EF4-FFF2-40B4-BE49-F238E27FC236}">
                      <a16:creationId xmlns:a16="http://schemas.microsoft.com/office/drawing/2014/main" id="{6DA67912-EAB0-6730-4258-38FF081C01B8}"/>
                    </a:ext>
                  </a:extLst>
                </p:cNvPr>
                <p:cNvSpPr txBox="1"/>
                <p:nvPr/>
              </p:nvSpPr>
              <p:spPr>
                <a:xfrm>
                  <a:off x="4173979" y="1621027"/>
                  <a:ext cx="668743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HER2-Positive</a:t>
                  </a:r>
                </a:p>
              </p:txBody>
            </p:sp>
            <p:sp>
              <p:nvSpPr>
                <p:cNvPr id="350" name="Rectangle 349">
                  <a:extLst>
                    <a:ext uri="{FF2B5EF4-FFF2-40B4-BE49-F238E27FC236}">
                      <a16:creationId xmlns:a16="http://schemas.microsoft.com/office/drawing/2014/main" id="{132ACD8A-9C56-C119-58CB-4A7B9C091381}"/>
                    </a:ext>
                  </a:extLst>
                </p:cNvPr>
                <p:cNvSpPr/>
                <p:nvPr/>
              </p:nvSpPr>
              <p:spPr>
                <a:xfrm>
                  <a:off x="3964070" y="1634674"/>
                  <a:ext cx="165100" cy="90000"/>
                </a:xfrm>
                <a:prstGeom prst="rect">
                  <a:avLst/>
                </a:prstGeom>
                <a:solidFill>
                  <a:schemeClr val="accent1"/>
                </a:solidFill>
                <a:ln w="635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78C68BBB-7727-F39D-4CB9-DE19E3BE29C2}"/>
                  </a:ext>
                </a:extLst>
              </p:cNvPr>
              <p:cNvGrpSpPr/>
              <p:nvPr/>
            </p:nvGrpSpPr>
            <p:grpSpPr>
              <a:xfrm>
                <a:off x="2871870" y="1621027"/>
                <a:ext cx="1047392" cy="113652"/>
                <a:chOff x="2871870" y="1621027"/>
                <a:chExt cx="1047392" cy="113652"/>
              </a:xfrm>
            </p:grpSpPr>
            <p:sp>
              <p:nvSpPr>
                <p:cNvPr id="347" name="TextBox 346">
                  <a:extLst>
                    <a:ext uri="{FF2B5EF4-FFF2-40B4-BE49-F238E27FC236}">
                      <a16:creationId xmlns:a16="http://schemas.microsoft.com/office/drawing/2014/main" id="{04BCFD61-0671-F58D-3B2C-9BA5F3CD56B4}"/>
                    </a:ext>
                  </a:extLst>
                </p:cNvPr>
                <p:cNvSpPr txBox="1"/>
                <p:nvPr/>
              </p:nvSpPr>
              <p:spPr>
                <a:xfrm>
                  <a:off x="3078603" y="1621027"/>
                  <a:ext cx="840659" cy="11365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HER2-Low</a:t>
                  </a:r>
                </a:p>
              </p:txBody>
            </p:sp>
            <p:sp>
              <p:nvSpPr>
                <p:cNvPr id="348" name="Rectangle 347">
                  <a:extLst>
                    <a:ext uri="{FF2B5EF4-FFF2-40B4-BE49-F238E27FC236}">
                      <a16:creationId xmlns:a16="http://schemas.microsoft.com/office/drawing/2014/main" id="{B133FF75-59E4-F804-A7E0-62AA6C7F594B}"/>
                    </a:ext>
                  </a:extLst>
                </p:cNvPr>
                <p:cNvSpPr/>
                <p:nvPr/>
              </p:nvSpPr>
              <p:spPr>
                <a:xfrm>
                  <a:off x="2871870" y="1634674"/>
                  <a:ext cx="165100" cy="90000"/>
                </a:xfrm>
                <a:prstGeom prst="rect">
                  <a:avLst/>
                </a:prstGeom>
                <a:solidFill>
                  <a:schemeClr val="accent6"/>
                </a:solidFill>
                <a:ln w="635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435" name="TextBox 434">
            <a:extLst>
              <a:ext uri="{FF2B5EF4-FFF2-40B4-BE49-F238E27FC236}">
                <a16:creationId xmlns:a16="http://schemas.microsoft.com/office/drawing/2014/main" id="{F67EE4E7-E256-82D2-BCBA-136C14B6C5E7}"/>
              </a:ext>
            </a:extLst>
          </p:cNvPr>
          <p:cNvSpPr txBox="1"/>
          <p:nvPr/>
        </p:nvSpPr>
        <p:spPr>
          <a:xfrm>
            <a:off x="693261" y="2886999"/>
            <a:ext cx="18826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B76F772-7EAD-47CC-1F62-CD9219A73983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7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845D973-81CC-EE71-DC52-A0CBC1C4BDEC}"/>
              </a:ext>
            </a:extLst>
          </p:cNvPr>
          <p:cNvCxnSpPr>
            <a:cxnSpLocks/>
          </p:cNvCxnSpPr>
          <p:nvPr/>
        </p:nvCxnSpPr>
        <p:spPr>
          <a:xfrm flipH="1">
            <a:off x="452827" y="3854960"/>
            <a:ext cx="3975171" cy="0"/>
          </a:xfrm>
          <a:prstGeom prst="line">
            <a:avLst/>
          </a:prstGeom>
          <a:ln w="9525" cap="sq">
            <a:solidFill>
              <a:srgbClr val="0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59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74A4D2F-656E-EB3F-0D37-CB61E5663743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6962398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</a:rPr>
              <a:t>TRAEs for DV+P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5DE481-50F6-623C-5346-30588C3C6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284843"/>
              </p:ext>
            </p:extLst>
          </p:nvPr>
        </p:nvGraphicFramePr>
        <p:xfrm>
          <a:off x="1198238" y="705552"/>
          <a:ext cx="2999989" cy="2701932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2000214">
                  <a:extLst>
                    <a:ext uri="{9D8B030D-6E8A-4147-A177-3AD203B41FA5}">
                      <a16:colId xmlns:a16="http://schemas.microsoft.com/office/drawing/2014/main" val="3732721002"/>
                    </a:ext>
                  </a:extLst>
                </a:gridCol>
                <a:gridCol w="999775">
                  <a:extLst>
                    <a:ext uri="{9D8B030D-6E8A-4147-A177-3AD203B41FA5}">
                      <a16:colId xmlns:a16="http://schemas.microsoft.com/office/drawing/2014/main" val="3910020801"/>
                    </a:ext>
                  </a:extLst>
                </a:gridCol>
              </a:tblGrid>
              <a:tr h="263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All-Grade </a:t>
                      </a: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TRAEs</a:t>
                      </a:r>
                      <a:r>
                        <a:rPr lang="en-GB" sz="1000" kern="1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GB" sz="1000" kern="1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Cohort C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N=20</a:t>
                      </a:r>
                      <a:endParaRPr lang="en-GB" sz="1000" kern="1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18905"/>
                  </a:ext>
                </a:extLst>
              </a:tr>
              <a:tr h="1326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TRAE, n (%)</a:t>
                      </a:r>
                      <a:endParaRPr lang="en-GB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 (100)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576152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AE, n (%)</a:t>
                      </a:r>
                      <a:endParaRPr lang="en-GB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3162440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Diarrhea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(55.0)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56323959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Fatigue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(55.0)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5831386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Alopecia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(50.0)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3992953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Peripheral sensory neuropathy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 (40.0)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4331362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Pruritus 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 (40.0)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4179767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 decreased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 (35.0)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1659155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Decreased appetite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(30.0)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9086874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Constipation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(25.0)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7438818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Muscular weakness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(25.0)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6361310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Nausea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(25.0)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4547764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Paresthesia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(25.0)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3629076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Rash maculo-papular 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(25.0)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9475202"/>
                  </a:ext>
                </a:extLst>
              </a:tr>
              <a:tr h="138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Insomnia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(20.0)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4603865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6409AD-9E07-DB21-454B-CC134698322D}"/>
              </a:ext>
            </a:extLst>
          </p:cNvPr>
          <p:cNvSpPr txBox="1">
            <a:spLocks/>
          </p:cNvSpPr>
          <p:nvPr/>
        </p:nvSpPr>
        <p:spPr>
          <a:xfrm>
            <a:off x="308227" y="4429719"/>
            <a:ext cx="8378573" cy="626400"/>
          </a:xfrm>
          <a:prstGeom prst="rect">
            <a:avLst/>
          </a:prstGeom>
        </p:spPr>
        <p:txBody>
          <a:bodyPr rIns="36000" anchor="b"/>
          <a:lstStyle>
            <a:defPPr>
              <a:defRPr lang="en-US"/>
            </a:defPPr>
            <a:lvl1pPr marL="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AE, adverse event; AESI, adverse event of special interest; ALT, alanine aminotransferase; AST, aspartate aminotransferase; DV, disitamab vedotin; ILD, interstitial lung disease; P, pembrolizumab; TRAE, treatment-related AE; </a:t>
            </a:r>
            <a:b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ULN, upper limit of normal.</a:t>
            </a:r>
            <a:b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Data cutoff: 31 May 2024. </a:t>
            </a:r>
            <a:b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700" b="1" dirty="0">
                <a:latin typeface="Arial" panose="020B0604020202020204" pitchFamily="34" charset="0"/>
                <a:cs typeface="Arial" panose="020B0604020202020204" pitchFamily="34" charset="0"/>
              </a:rPr>
              <a:t>Any all-grade events that occurred in ≥20% of patients.</a:t>
            </a:r>
          </a:p>
          <a:p>
            <a:r>
              <a:rPr lang="en-US" sz="7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The definition of </a:t>
            </a:r>
            <a:r>
              <a:rPr lang="en-GB" sz="700" b="1" dirty="0">
                <a:latin typeface="Arial" panose="020B0604020202020204" pitchFamily="34" charset="0"/>
                <a:cs typeface="Arial" panose="020B0604020202020204" pitchFamily="34" charset="0"/>
              </a:rPr>
              <a:t>AESIs related to DV+P included any overdose of DV or P, even if not associated with clinical symptoms or abnormal laboratory values; elevated AST or ALT laboratory value that was ≥3×ULN, and a total bilirubin laboratory value that was ≥2×ULN and, at the same time, an alkaline phosphatase laboratory value that was &lt;2×ULN, as determined by protocol-specified laboratory testing or unscheduled laboratory testing</a:t>
            </a:r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002ADC9B-9E3D-A1C3-8E1D-1765E7876320}"/>
              </a:ext>
            </a:extLst>
          </p:cNvPr>
          <p:cNvSpPr txBox="1">
            <a:spLocks/>
          </p:cNvSpPr>
          <p:nvPr/>
        </p:nvSpPr>
        <p:spPr>
          <a:xfrm>
            <a:off x="289627" y="3506230"/>
            <a:ext cx="8764437" cy="7886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89" indent="-228589" algn="l" defTabSz="914354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78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−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3966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10755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7544" indent="-228589" algn="l" defTabSz="914354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spcBef>
                <a:spcPts val="0"/>
              </a:spcBef>
              <a:defRPr/>
            </a:pPr>
            <a:r>
              <a:rPr lang="en-GB" sz="1100" dirty="0">
                <a:effectLst/>
              </a:rPr>
              <a:t>There were no treatment-related grade 5 AEs</a:t>
            </a:r>
          </a:p>
          <a:p>
            <a:pPr marL="171450" indent="-171450">
              <a:spcBef>
                <a:spcPts val="0"/>
              </a:spcBef>
              <a:defRPr/>
            </a:pPr>
            <a:r>
              <a:rPr kumimoji="0" lang="en-GB" sz="1100" b="0" i="0" u="non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There were no treatment-emergent AESIs</a:t>
            </a:r>
            <a:r>
              <a:rPr kumimoji="0" lang="en-GB" sz="1100" b="0" i="0" u="none" kern="1200" cap="none" spc="0" normalizeH="0" baseline="30000" noProof="0" dirty="0">
                <a:ln>
                  <a:noFill/>
                </a:ln>
                <a:effectLst/>
                <a:uLnTx/>
                <a:uFillTx/>
              </a:rPr>
              <a:t>b</a:t>
            </a:r>
            <a:endParaRPr kumimoji="0" lang="en-GB" sz="1100" b="0" i="0" u="non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171450" indent="-171450">
              <a:spcBef>
                <a:spcPts val="0"/>
              </a:spcBef>
              <a:defRPr/>
            </a:pPr>
            <a:r>
              <a:rPr kumimoji="0" lang="en-GB" sz="1100" b="0" i="0" u="non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The most common (≥10%) treatment-emergent immune-mediated AEs were diarrhea (10%) and rash maculo-papular (10%)</a:t>
            </a:r>
          </a:p>
          <a:p>
            <a:pPr marL="171450" indent="-171450">
              <a:spcBef>
                <a:spcPts val="0"/>
              </a:spcBef>
              <a:defRPr/>
            </a:pPr>
            <a:r>
              <a:rPr lang="en-GB" sz="1100" dirty="0"/>
              <a:t>N</a:t>
            </a:r>
            <a:r>
              <a:rPr kumimoji="0" lang="en-GB" sz="1100" b="0" i="0" u="non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o pneumonitis or ILD was observed</a:t>
            </a:r>
            <a:endParaRPr kumimoji="0" lang="en-US" sz="1100" b="0" i="0" u="non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E2AB7B-2FFA-5E29-55D9-30F0A22CF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180410"/>
              </p:ext>
            </p:extLst>
          </p:nvPr>
        </p:nvGraphicFramePr>
        <p:xfrm>
          <a:off x="4836132" y="705552"/>
          <a:ext cx="2999989" cy="2522204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2000214">
                  <a:extLst>
                    <a:ext uri="{9D8B030D-6E8A-4147-A177-3AD203B41FA5}">
                      <a16:colId xmlns:a16="http://schemas.microsoft.com/office/drawing/2014/main" val="3732721002"/>
                    </a:ext>
                  </a:extLst>
                </a:gridCol>
                <a:gridCol w="999775">
                  <a:extLst>
                    <a:ext uri="{9D8B030D-6E8A-4147-A177-3AD203B41FA5}">
                      <a16:colId xmlns:a16="http://schemas.microsoft.com/office/drawing/2014/main" val="3910020801"/>
                    </a:ext>
                  </a:extLst>
                </a:gridCol>
              </a:tblGrid>
              <a:tr h="2933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 ≥3 TRAEs</a:t>
                      </a:r>
                      <a:endParaRPr lang="en-GB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Cohort C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N=20</a:t>
                      </a:r>
                      <a:endParaRPr lang="en-GB" sz="1000" kern="1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18905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TRAE, n (%)</a:t>
                      </a:r>
                      <a:endParaRPr lang="en-GB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(45.0)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576152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AE, n (%)</a:t>
                      </a:r>
                      <a:endParaRPr lang="en-GB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endParaRPr lang="en-GB" sz="10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3162440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Fatigue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(15.0)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56323959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Malaise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(10.0)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5831386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US" sz="1000" b="0" kern="1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Anemia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3992953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Arthralgia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4331362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Demyelinating polyneuropathy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4179767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Febrile neutropenia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1659155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Lipase increased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9086874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Muscular weakness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7438818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Neutropenia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6361310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Normal pressure hydrocephalus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4547764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Paresthesia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3629076"/>
                  </a:ext>
                </a:extLst>
              </a:tr>
              <a:tr h="158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Peripheral motor neuropathy</a:t>
                      </a: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4320" algn="l"/>
                        </a:tabLst>
                        <a:defRPr/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(5.0)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9475202"/>
                  </a:ext>
                </a:extLst>
              </a:tr>
            </a:tbl>
          </a:graphicData>
        </a:graphic>
      </p:graphicFrame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DD6FD6B8-A660-0844-33CF-B0F862C96201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8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633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74A4D2F-656E-EB3F-0D37-CB61E5663743}"/>
              </a:ext>
            </a:extLst>
          </p:cNvPr>
          <p:cNvSpPr txBox="1">
            <a:spLocks/>
          </p:cNvSpPr>
          <p:nvPr/>
        </p:nvSpPr>
        <p:spPr>
          <a:xfrm>
            <a:off x="352803" y="280800"/>
            <a:ext cx="6962398" cy="626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</a:rPr>
              <a:t>Dose Modifications, Delays, and Reductions for DV and P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0095048-D783-DB89-90E0-4B503F224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963721"/>
              </p:ext>
            </p:extLst>
          </p:nvPr>
        </p:nvGraphicFramePr>
        <p:xfrm>
          <a:off x="352803" y="1396012"/>
          <a:ext cx="4107295" cy="2794631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2673215">
                  <a:extLst>
                    <a:ext uri="{9D8B030D-6E8A-4147-A177-3AD203B41FA5}">
                      <a16:colId xmlns:a16="http://schemas.microsoft.com/office/drawing/2014/main" val="3732721002"/>
                    </a:ext>
                  </a:extLst>
                </a:gridCol>
                <a:gridCol w="664130">
                  <a:extLst>
                    <a:ext uri="{9D8B030D-6E8A-4147-A177-3AD203B41FA5}">
                      <a16:colId xmlns:a16="http://schemas.microsoft.com/office/drawing/2014/main" val="3910020801"/>
                    </a:ext>
                  </a:extLst>
                </a:gridCol>
                <a:gridCol w="769950">
                  <a:extLst>
                    <a:ext uri="{9D8B030D-6E8A-4147-A177-3AD203B41FA5}">
                      <a16:colId xmlns:a16="http://schemas.microsoft.com/office/drawing/2014/main" val="388581354"/>
                    </a:ext>
                  </a:extLst>
                </a:gridCol>
              </a:tblGrid>
              <a:tr h="4492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Dose Modifications 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Cohort C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N=20</a:t>
                      </a:r>
                      <a:endParaRPr lang="en-GB" sz="1000" b="1" kern="1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18905"/>
                  </a:ext>
                </a:extLst>
              </a:tr>
              <a:tr h="3040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DV</a:t>
                      </a:r>
                      <a:endParaRPr lang="en-GB" sz="1000" b="1" kern="100" baseline="30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8197716"/>
                  </a:ext>
                </a:extLst>
              </a:tr>
              <a:tr h="3040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with any dose modification, n (%)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(95.0)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(80.0)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576152"/>
                  </a:ext>
                </a:extLst>
              </a:tr>
              <a:tr h="3040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first dose modification, n (%)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3162440"/>
                  </a:ext>
                </a:extLst>
              </a:tr>
              <a:tr h="304063">
                <a:tc>
                  <a:txBody>
                    <a:bodyPr/>
                    <a:lstStyle/>
                    <a:p>
                      <a:pPr marL="0" indent="115888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Delay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(75.0)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(50.0)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56323959"/>
                  </a:ext>
                </a:extLst>
              </a:tr>
              <a:tr h="304063">
                <a:tc>
                  <a:txBody>
                    <a:bodyPr/>
                    <a:lstStyle/>
                    <a:p>
                      <a:pPr marL="0" indent="115888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Reduction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(15.0)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 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5831386"/>
                  </a:ext>
                </a:extLst>
              </a:tr>
              <a:tr h="304063">
                <a:tc>
                  <a:txBody>
                    <a:bodyPr/>
                    <a:lstStyle/>
                    <a:p>
                      <a:pPr marL="0" indent="115888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Discontinuation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(5.0)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(30.0)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3992953"/>
                  </a:ext>
                </a:extLst>
              </a:tr>
              <a:tr h="5209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time to first dose modification, </a:t>
                      </a:r>
                      <a:b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months (range)</a:t>
                      </a:r>
                      <a:endParaRPr lang="en-GB" sz="1000" b="1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 (1-6)</a:t>
                      </a:r>
                      <a:endParaRPr lang="en-GB" sz="10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288" marR="1828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74320" algn="l"/>
                        </a:tabLst>
                      </a:pPr>
                      <a:r>
                        <a:rPr lang="en-GB" sz="1000" b="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4.6 (2-6)</a:t>
                      </a:r>
                    </a:p>
                  </a:txBody>
                  <a:tcPr marL="18288" marR="18288" marT="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4179767"/>
                  </a:ext>
                </a:extLst>
              </a:tr>
            </a:tbl>
          </a:graphicData>
        </a:graphic>
      </p:graphicFrame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937422E6-B512-449F-4EE6-009739AD7708}"/>
              </a:ext>
            </a:extLst>
          </p:cNvPr>
          <p:cNvSpPr txBox="1">
            <a:spLocks/>
          </p:cNvSpPr>
          <p:nvPr/>
        </p:nvSpPr>
        <p:spPr>
          <a:xfrm>
            <a:off x="308227" y="4864410"/>
            <a:ext cx="8867398" cy="193641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" dirty="0">
                <a:latin typeface="Arial" panose="020B0604020202020204" pitchFamily="34" charset="0"/>
                <a:cs typeface="Arial" panose="020B0604020202020204" pitchFamily="34" charset="0"/>
              </a:rPr>
              <a:t>DV, disitamab vedotin; P: pembrolizumab; TEAE, treatment-emergent adverse event. 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Data cutoff: 31 May 2024.</a:t>
            </a:r>
            <a:endParaRPr lang="en-GB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B16409-FC4C-DD04-2317-7555A634ADF3}"/>
              </a:ext>
            </a:extLst>
          </p:cNvPr>
          <p:cNvSpPr/>
          <p:nvPr/>
        </p:nvSpPr>
        <p:spPr>
          <a:xfrm>
            <a:off x="4571999" y="1325262"/>
            <a:ext cx="4543913" cy="3467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most common TEAEs leading to dose delays were:</a:t>
            </a:r>
          </a:p>
          <a:p>
            <a:pPr marL="342900" lvl="1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</a:pP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DV (≥10%): peripheral sensory neuropathy, decreased appetite, fatigue, and paresthesia</a:t>
            </a:r>
            <a:endParaRPr lang="en-US" sz="1050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</a:pP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P (≥5%): anemia, decreased appetite, fatigue, febrile neutropenia, lipase increased, and pruritus </a:t>
            </a:r>
          </a:p>
          <a:p>
            <a:pPr marL="180975" lvl="1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most common TEAEs leading to dose reductions were:</a:t>
            </a:r>
          </a:p>
          <a:p>
            <a:pPr marL="342900" lvl="1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</a:pP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DV (≥10%): peripheral sensory neuropathy, decreased appetite, and fatigue</a:t>
            </a:r>
            <a:endParaRPr lang="en-US" sz="1050" b="1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most common TEAEs leading to treatment discontinuations were:</a:t>
            </a:r>
          </a:p>
          <a:p>
            <a:pPr marL="342900" lvl="1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</a:pP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DV (≥5%): demyelinating polyneuropathy, normal pressure hydrocephalus, paresthesia, peripheral motor neuropathy, and urosepsis</a:t>
            </a:r>
            <a:endParaRPr lang="en-US" sz="1050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</a:pP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P (≥5%): demyelinating polyneuropathy, normal pressure hydrocephalus, peripheral motor neuropathy, and urosepsis</a:t>
            </a:r>
            <a:endParaRPr lang="en-US" sz="1050" strike="sngStrik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FA11CE-37CB-D7CA-5FA1-37FE55CC6D08}"/>
              </a:ext>
            </a:extLst>
          </p:cNvPr>
          <p:cNvSpPr txBox="1">
            <a:spLocks/>
          </p:cNvSpPr>
          <p:nvPr/>
        </p:nvSpPr>
        <p:spPr>
          <a:xfrm>
            <a:off x="6863577" y="47825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685766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88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766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49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32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15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297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180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064" algn="l" defTabSz="68576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>
              <a:buClr>
                <a:srgbClr val="000000"/>
              </a:buClr>
              <a:defRPr/>
            </a:pPr>
            <a:fld id="{28C8C536-3D86-1B45-902E-B4A85A14D5F5}" type="slidenum">
              <a:rPr lang="en-GB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14333">
                <a:buClr>
                  <a:srgbClr val="000000"/>
                </a:buClr>
                <a:defRPr/>
              </a:pPr>
              <a:t>9</a:t>
            </a:fld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8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13 - 2022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A332CE4D99D444BA92F541F1B93EF8" ma:contentTypeVersion="6" ma:contentTypeDescription="Create a new document." ma:contentTypeScope="" ma:versionID="024289aa7f77553874307d695d221c21">
  <xsd:schema xmlns:xsd="http://www.w3.org/2001/XMLSchema" xmlns:xs="http://www.w3.org/2001/XMLSchema" xmlns:p="http://schemas.microsoft.com/office/2006/metadata/properties" xmlns:ns2="4127fcb8-1205-46dd-87ef-91e6d44f36a4" xmlns:ns3="1a4e9824-2d82-4bd3-87f8-cfac50735be4" targetNamespace="http://schemas.microsoft.com/office/2006/metadata/properties" ma:root="true" ma:fieldsID="c723f62cf0f148003bc18869070b6382" ns2:_="" ns3:_="">
    <xsd:import namespace="4127fcb8-1205-46dd-87ef-91e6d44f36a4"/>
    <xsd:import namespace="1a4e9824-2d82-4bd3-87f8-cfac50735be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27fcb8-1205-46dd-87ef-91e6d44f36a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e9824-2d82-4bd3-87f8-cfac50735b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4ED6D2-ABBB-45F5-8CE3-103C81DBA624}">
  <ds:schemaRefs>
    <ds:schemaRef ds:uri="1a4e9824-2d82-4bd3-87f8-cfac50735be4"/>
    <ds:schemaRef ds:uri="4127fcb8-1205-46dd-87ef-91e6d44f36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6905B59-2A76-42F6-81BC-386F2169C5B9}">
  <ds:schemaRefs>
    <ds:schemaRef ds:uri="http://schemas.microsoft.com/office/2006/documentManagement/types"/>
    <ds:schemaRef ds:uri="http://purl.org/dc/elements/1.1/"/>
    <ds:schemaRef ds:uri="4127fcb8-1205-46dd-87ef-91e6d44f36a4"/>
    <ds:schemaRef ds:uri="http://purl.org/dc/dcmitype/"/>
    <ds:schemaRef ds:uri="1a4e9824-2d82-4bd3-87f8-cfac50735be4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9DE857A-5A69-487B-9362-01E21D0B52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Words>3067</Words>
  <Application>Microsoft Office PowerPoint</Application>
  <PresentationFormat>On-screen Show (16:9)</PresentationFormat>
  <Paragraphs>344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Noto Sans Symbols</vt:lpstr>
      <vt:lpstr>Arial</vt:lpstr>
      <vt:lpstr>Arial Narrow</vt:lpstr>
      <vt:lpstr>Calibri</vt:lpstr>
      <vt:lpstr>Calibri Light</vt:lpstr>
      <vt:lpstr>Times New Roman</vt:lpstr>
      <vt:lpstr>Office 2013 - 2022 Theme</vt:lpstr>
      <vt:lpstr>Preliminary Efficacy and Safety of Disitamab Vedotin (DV) With Pembrolizumab (P) in Treatment  (Tx)-Naive HER2-Expressing, Locally Advanced or Metastatic Urothelial Carcinoma (la/mUC): RC48G001 Cohort 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Cisplatin (cis)-related immunomodulation and efficacy with atezolizumab (atezo) + cis- vs carboplatin (carbo)-based chemotherapy (chemo) in metastatic urothelial cancer (mUC)</dc:title>
  <dc:creator>Galsky, Matthew</dc:creator>
  <cp:lastModifiedBy>Keane, Sharone</cp:lastModifiedBy>
  <cp:revision>19</cp:revision>
  <dcterms:created xsi:type="dcterms:W3CDTF">2021-07-19T10:39:00Z</dcterms:created>
  <dcterms:modified xsi:type="dcterms:W3CDTF">2024-09-13T07:51:13Z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0x010100B4A332CE4D99D444BA92F541F1B93EF8</vt:lpwstr>
  </property>
  <property fmtid="{D5CDD505-2E9C-101B-9397-08002B2CF9AE}" pid="3" name="MediaServiceImageTags">
    <vt:lpwstr/>
  </property>
  <property fmtid="{D5CDD505-2E9C-101B-9397-08002B2CF9AE}" pid="4" name="MSIP_Label_4791b42f-c435-42ca-9531-75a3f42aae3d_Enabled">
    <vt:lpwstr>true</vt:lpwstr>
  </property>
  <property fmtid="{D5CDD505-2E9C-101B-9397-08002B2CF9AE}" pid="5" name="MSIP_Label_4791b42f-c435-42ca-9531-75a3f42aae3d_SetDate">
    <vt:lpwstr>2024-07-22T12:45:26Z</vt:lpwstr>
  </property>
  <property fmtid="{D5CDD505-2E9C-101B-9397-08002B2CF9AE}" pid="6" name="MSIP_Label_4791b42f-c435-42ca-9531-75a3f42aae3d_Method">
    <vt:lpwstr>Privileged</vt:lpwstr>
  </property>
  <property fmtid="{D5CDD505-2E9C-101B-9397-08002B2CF9AE}" pid="7" name="MSIP_Label_4791b42f-c435-42ca-9531-75a3f42aae3d_Name">
    <vt:lpwstr>4791b42f-c435-42ca-9531-75a3f42aae3d</vt:lpwstr>
  </property>
  <property fmtid="{D5CDD505-2E9C-101B-9397-08002B2CF9AE}" pid="8" name="MSIP_Label_4791b42f-c435-42ca-9531-75a3f42aae3d_SiteId">
    <vt:lpwstr>7a916015-20ae-4ad1-9170-eefd915e9272</vt:lpwstr>
  </property>
  <property fmtid="{D5CDD505-2E9C-101B-9397-08002B2CF9AE}" pid="9" name="MSIP_Label_4791b42f-c435-42ca-9531-75a3f42aae3d_ActionId">
    <vt:lpwstr>5d66da5e-5899-45be-ace4-95c49776e5cc</vt:lpwstr>
  </property>
  <property fmtid="{D5CDD505-2E9C-101B-9397-08002B2CF9AE}" pid="10" name="MSIP_Label_4791b42f-c435-42ca-9531-75a3f42aae3d_ContentBits">
    <vt:lpwstr>0</vt:lpwstr>
  </property>
</Properties>
</file>