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handoutMasterIdLst>
    <p:handoutMasterId r:id="rId7"/>
  </p:handoutMasterIdLst>
  <p:sldIdLst>
    <p:sldId id="257" r:id="rId5"/>
  </p:sldIdLst>
  <p:sldSz cx="26100088" cy="20699413"/>
  <p:notesSz cx="20104100" cy="11322050"/>
  <p:custDataLst>
    <p:tags r:id="rId8"/>
  </p:custDataLst>
  <p:defaultTextStyle>
    <a:defPPr>
      <a:defRPr lang="en-US"/>
    </a:defPPr>
    <a:lvl1pPr marL="0" algn="l" defTabSz="1361539" rtl="0" eaLnBrk="1" latinLnBrk="0" hangingPunct="1">
      <a:defRPr sz="2680" kern="1200">
        <a:solidFill>
          <a:schemeClr val="tx1"/>
        </a:solidFill>
        <a:latin typeface="+mn-lt"/>
        <a:ea typeface="+mn-ea"/>
        <a:cs typeface="+mn-cs"/>
      </a:defRPr>
    </a:lvl1pPr>
    <a:lvl2pPr marL="680770" algn="l" defTabSz="1361539" rtl="0" eaLnBrk="1" latinLnBrk="0" hangingPunct="1">
      <a:defRPr sz="2680" kern="1200">
        <a:solidFill>
          <a:schemeClr val="tx1"/>
        </a:solidFill>
        <a:latin typeface="+mn-lt"/>
        <a:ea typeface="+mn-ea"/>
        <a:cs typeface="+mn-cs"/>
      </a:defRPr>
    </a:lvl2pPr>
    <a:lvl3pPr marL="1361539" algn="l" defTabSz="1361539" rtl="0" eaLnBrk="1" latinLnBrk="0" hangingPunct="1">
      <a:defRPr sz="2680" kern="1200">
        <a:solidFill>
          <a:schemeClr val="tx1"/>
        </a:solidFill>
        <a:latin typeface="+mn-lt"/>
        <a:ea typeface="+mn-ea"/>
        <a:cs typeface="+mn-cs"/>
      </a:defRPr>
    </a:lvl3pPr>
    <a:lvl4pPr marL="2042308" algn="l" defTabSz="1361539" rtl="0" eaLnBrk="1" latinLnBrk="0" hangingPunct="1">
      <a:defRPr sz="2680" kern="1200">
        <a:solidFill>
          <a:schemeClr val="tx1"/>
        </a:solidFill>
        <a:latin typeface="+mn-lt"/>
        <a:ea typeface="+mn-ea"/>
        <a:cs typeface="+mn-cs"/>
      </a:defRPr>
    </a:lvl4pPr>
    <a:lvl5pPr marL="2723077" algn="l" defTabSz="1361539" rtl="0" eaLnBrk="1" latinLnBrk="0" hangingPunct="1">
      <a:defRPr sz="2680" kern="1200">
        <a:solidFill>
          <a:schemeClr val="tx1"/>
        </a:solidFill>
        <a:latin typeface="+mn-lt"/>
        <a:ea typeface="+mn-ea"/>
        <a:cs typeface="+mn-cs"/>
      </a:defRPr>
    </a:lvl5pPr>
    <a:lvl6pPr marL="3403847" algn="l" defTabSz="1361539" rtl="0" eaLnBrk="1" latinLnBrk="0" hangingPunct="1">
      <a:defRPr sz="2680" kern="1200">
        <a:solidFill>
          <a:schemeClr val="tx1"/>
        </a:solidFill>
        <a:latin typeface="+mn-lt"/>
        <a:ea typeface="+mn-ea"/>
        <a:cs typeface="+mn-cs"/>
      </a:defRPr>
    </a:lvl6pPr>
    <a:lvl7pPr marL="4084616" algn="l" defTabSz="1361539" rtl="0" eaLnBrk="1" latinLnBrk="0" hangingPunct="1">
      <a:defRPr sz="2680" kern="1200">
        <a:solidFill>
          <a:schemeClr val="tx1"/>
        </a:solidFill>
        <a:latin typeface="+mn-lt"/>
        <a:ea typeface="+mn-ea"/>
        <a:cs typeface="+mn-cs"/>
      </a:defRPr>
    </a:lvl7pPr>
    <a:lvl8pPr marL="4765385" algn="l" defTabSz="1361539" rtl="0" eaLnBrk="1" latinLnBrk="0" hangingPunct="1">
      <a:defRPr sz="2680" kern="1200">
        <a:solidFill>
          <a:schemeClr val="tx1"/>
        </a:solidFill>
        <a:latin typeface="+mn-lt"/>
        <a:ea typeface="+mn-ea"/>
        <a:cs typeface="+mn-cs"/>
      </a:defRPr>
    </a:lvl8pPr>
    <a:lvl9pPr marL="5446154" algn="l" defTabSz="1361539" rtl="0" eaLnBrk="1" latinLnBrk="0" hangingPunct="1">
      <a:defRPr sz="268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1" userDrawn="1">
          <p15:clr>
            <a:srgbClr val="A4A3A4"/>
          </p15:clr>
        </p15:guide>
        <p15:guide id="2" orient="horz" pos="5504" userDrawn="1">
          <p15:clr>
            <a:srgbClr val="A4A3A4"/>
          </p15:clr>
        </p15:guide>
        <p15:guide id="3" pos="355" userDrawn="1">
          <p15:clr>
            <a:srgbClr val="A4A3A4"/>
          </p15:clr>
        </p15:guide>
        <p15:guide id="4" orient="horz" pos="1409" userDrawn="1">
          <p15:clr>
            <a:srgbClr val="A4A3A4"/>
          </p15:clr>
        </p15:guide>
        <p15:guide id="5" orient="horz" pos="5633" userDrawn="1">
          <p15:clr>
            <a:srgbClr val="A4A3A4"/>
          </p15:clr>
        </p15:guide>
        <p15:guide id="6" orient="horz" pos="12114" userDrawn="1">
          <p15:clr>
            <a:srgbClr val="A4A3A4"/>
          </p15:clr>
        </p15:guide>
        <p15:guide id="7" pos="943" userDrawn="1">
          <p15:clr>
            <a:srgbClr val="A4A3A4"/>
          </p15:clr>
        </p15:guide>
        <p15:guide id="8" orient="horz" pos="7285" userDrawn="1">
          <p15:clr>
            <a:srgbClr val="A4A3A4"/>
          </p15:clr>
        </p15:guide>
        <p15:guide id="9" orient="horz" pos="7816" userDrawn="1">
          <p15:clr>
            <a:srgbClr val="A4A3A4"/>
          </p15:clr>
        </p15:guide>
        <p15:guide id="10" orient="horz" pos="7549" userDrawn="1">
          <p15:clr>
            <a:srgbClr val="A4A3A4"/>
          </p15:clr>
        </p15:guide>
        <p15:guide id="11" orient="horz" pos="7672" userDrawn="1">
          <p15:clr>
            <a:srgbClr val="A4A3A4"/>
          </p15:clr>
        </p15:guide>
        <p15:guide id="12" orient="horz" pos="154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96A914-4A82-6292-6C56-B409DC203EEB}" name="Michelle Mancher " initials="MM" userId="Michelle Mancher " providerId="None"/>
  <p188:author id="{A16D7C2D-EB76-BBCE-3752-7A2FCB6CC2F7}" name="Niyazov, Alexander" initials="AN" userId="S::NIYAZA@pfizer.com::781cb8ac-b956-4691-bdd8-77a450e37c90" providerId="AD"/>
  <p188:author id="{F844A56E-36A7-A3D3-9F85-E829583DBE59}" name="Rosie Henderson" initials="RH" userId="S::Rosie.Henderson@primeglobalpeople.com::45e78c19-87dc-48bb-a4c9-590760780d6d" providerId="AD"/>
  <p188:author id="{8EB81188-4447-A01E-FA03-B39F1A8800F6}" name="Louise Martin" initials="LM" userId="S::Louise.Martin@primeglobalpeople.com::4fcac71d-3899-4a5b-ba16-0351c4500b46" providerId="AD"/>
  <p188:author id="{EA2BCDA0-710B-82ED-D9AF-6AA9DEA71441}" name="Reviewer2" initials="REV2" userId="Reviewer2"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milia Raszkiewicz" initials="ER" lastIdx="1" clrIdx="0">
    <p:extLst>
      <p:ext uri="{19B8F6BF-5375-455C-9EA6-DF929625EA0E}">
        <p15:presenceInfo xmlns:p15="http://schemas.microsoft.com/office/powerpoint/2012/main" userId="S::eraszkiewicz@medthinkscicom.com::0ea6ffcd-dfed-49b4-922c-eecf5818c57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6E7E8"/>
    <a:srgbClr val="CCCCF4"/>
    <a:srgbClr val="0000C9"/>
    <a:srgbClr val="00B0F0"/>
    <a:srgbClr val="ED7D31"/>
    <a:srgbClr val="0095FF"/>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54" y="-4152"/>
      </p:cViewPr>
      <p:guideLst>
        <p:guide orient="horz" pos="1041"/>
        <p:guide orient="horz" pos="5504"/>
        <p:guide pos="355"/>
        <p:guide orient="horz" pos="1409"/>
        <p:guide orient="horz" pos="5633"/>
        <p:guide orient="horz" pos="12114"/>
        <p:guide pos="943"/>
        <p:guide orient="horz" pos="7285"/>
        <p:guide orient="horz" pos="7816"/>
        <p:guide orient="horz" pos="7549"/>
        <p:guide orient="horz" pos="7672"/>
        <p:guide orient="horz" pos="154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il Venn" userId="c8e6f21b-a27c-47a5-8503-82dd0a96ef0f" providerId="ADAL" clId="{3C8DD872-A01E-4B9A-84E4-51B87C7D8B31}"/>
    <pc:docChg chg="modSld">
      <pc:chgData name="Neil Venn" userId="c8e6f21b-a27c-47a5-8503-82dd0a96ef0f" providerId="ADAL" clId="{3C8DD872-A01E-4B9A-84E4-51B87C7D8B31}" dt="2025-09-30T14:58:21.744" v="3" actId="20577"/>
      <pc:docMkLst>
        <pc:docMk/>
      </pc:docMkLst>
      <pc:sldChg chg="modSp mod">
        <pc:chgData name="Neil Venn" userId="c8e6f21b-a27c-47a5-8503-82dd0a96ef0f" providerId="ADAL" clId="{3C8DD872-A01E-4B9A-84E4-51B87C7D8B31}" dt="2025-09-30T14:58:21.744" v="3" actId="20577"/>
        <pc:sldMkLst>
          <pc:docMk/>
          <pc:sldMk cId="1950825595" sldId="257"/>
        </pc:sldMkLst>
        <pc:spChg chg="mod">
          <ac:chgData name="Neil Venn" userId="c8e6f21b-a27c-47a5-8503-82dd0a96ef0f" providerId="ADAL" clId="{3C8DD872-A01E-4B9A-84E4-51B87C7D8B31}" dt="2025-09-30T14:58:21.744" v="3" actId="20577"/>
          <ac:spMkLst>
            <pc:docMk/>
            <pc:sldMk cId="1950825595" sldId="257"/>
            <ac:spMk id="20" creationId="{E63CC8CE-1ED5-73F1-42D6-D9D4DE4B4392}"/>
          </ac:spMkLst>
        </pc:spChg>
        <pc:spChg chg="mod">
          <ac:chgData name="Neil Venn" userId="c8e6f21b-a27c-47a5-8503-82dd0a96ef0f" providerId="ADAL" clId="{3C8DD872-A01E-4B9A-84E4-51B87C7D8B31}" dt="2025-09-30T14:58:16.568" v="2" actId="20577"/>
          <ac:spMkLst>
            <pc:docMk/>
            <pc:sldMk cId="1950825595" sldId="257"/>
            <ac:spMk id="21" creationId="{B77DEE6F-8077-187A-FFCB-AC48C874F71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7983009-5F40-6964-273A-0E6CC9B42D34}"/>
              </a:ext>
            </a:extLst>
          </p:cNvPr>
          <p:cNvSpPr>
            <a:spLocks noGrp="1"/>
          </p:cNvSpPr>
          <p:nvPr>
            <p:ph type="hdr" sz="quarter"/>
          </p:nvPr>
        </p:nvSpPr>
        <p:spPr>
          <a:xfrm>
            <a:off x="0" y="0"/>
            <a:ext cx="8712200" cy="568325"/>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FF67319-DF53-BBBA-561E-F1CC3BFAA05B}"/>
              </a:ext>
            </a:extLst>
          </p:cNvPr>
          <p:cNvSpPr>
            <a:spLocks noGrp="1"/>
          </p:cNvSpPr>
          <p:nvPr>
            <p:ph type="dt" sz="quarter" idx="1"/>
          </p:nvPr>
        </p:nvSpPr>
        <p:spPr>
          <a:xfrm>
            <a:off x="11387138" y="0"/>
            <a:ext cx="8712200" cy="568325"/>
          </a:xfrm>
          <a:prstGeom prst="rect">
            <a:avLst/>
          </a:prstGeom>
        </p:spPr>
        <p:txBody>
          <a:bodyPr vert="horz" lIns="91440" tIns="45720" rIns="91440" bIns="45720" rtlCol="0"/>
          <a:lstStyle>
            <a:lvl1pPr algn="r">
              <a:defRPr sz="1200"/>
            </a:lvl1pPr>
          </a:lstStyle>
          <a:p>
            <a:fld id="{6B6F745D-5DAE-401D-886D-4E23877FFAAB}" type="datetimeFigureOut">
              <a:rPr lang="en-GB" smtClean="0"/>
              <a:t>30/09/2025</a:t>
            </a:fld>
            <a:endParaRPr lang="en-GB"/>
          </a:p>
        </p:txBody>
      </p:sp>
      <p:sp>
        <p:nvSpPr>
          <p:cNvPr id="4" name="Footer Placeholder 3">
            <a:extLst>
              <a:ext uri="{FF2B5EF4-FFF2-40B4-BE49-F238E27FC236}">
                <a16:creationId xmlns:a16="http://schemas.microsoft.com/office/drawing/2014/main" id="{9AAC18AF-012F-FAA7-14AD-9FD60E0F7FC6}"/>
              </a:ext>
            </a:extLst>
          </p:cNvPr>
          <p:cNvSpPr>
            <a:spLocks noGrp="1"/>
          </p:cNvSpPr>
          <p:nvPr>
            <p:ph type="ftr" sz="quarter" idx="2"/>
          </p:nvPr>
        </p:nvSpPr>
        <p:spPr>
          <a:xfrm>
            <a:off x="0" y="10753725"/>
            <a:ext cx="8712200" cy="56832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31F68CE-8FD7-A2B9-7C49-631BA598DEDF}"/>
              </a:ext>
            </a:extLst>
          </p:cNvPr>
          <p:cNvSpPr>
            <a:spLocks noGrp="1"/>
          </p:cNvSpPr>
          <p:nvPr>
            <p:ph type="sldNum" sz="quarter" idx="3"/>
          </p:nvPr>
        </p:nvSpPr>
        <p:spPr>
          <a:xfrm>
            <a:off x="11387138" y="10753725"/>
            <a:ext cx="8712200" cy="568325"/>
          </a:xfrm>
          <a:prstGeom prst="rect">
            <a:avLst/>
          </a:prstGeom>
        </p:spPr>
        <p:txBody>
          <a:bodyPr vert="horz" lIns="91440" tIns="45720" rIns="91440" bIns="45720" rtlCol="0" anchor="b"/>
          <a:lstStyle>
            <a:lvl1pPr algn="r">
              <a:defRPr sz="1200"/>
            </a:lvl1pPr>
          </a:lstStyle>
          <a:p>
            <a:fld id="{DEA993F6-63ED-425F-93AF-39F36A44D6B3}" type="slidenum">
              <a:rPr lang="en-GB" smtClean="0"/>
              <a:t>‹#›</a:t>
            </a:fld>
            <a:endParaRPr lang="en-GB"/>
          </a:p>
        </p:txBody>
      </p:sp>
    </p:spTree>
    <p:extLst>
      <p:ext uri="{BB962C8B-B14F-4D97-AF65-F5344CB8AC3E}">
        <p14:creationId xmlns:p14="http://schemas.microsoft.com/office/powerpoint/2010/main" val="5533018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832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11387138" y="0"/>
            <a:ext cx="8712200" cy="568325"/>
          </a:xfrm>
          <a:prstGeom prst="rect">
            <a:avLst/>
          </a:prstGeom>
        </p:spPr>
        <p:txBody>
          <a:bodyPr vert="horz" lIns="91440" tIns="45720" rIns="91440" bIns="45720" rtlCol="0"/>
          <a:lstStyle>
            <a:lvl1pPr algn="r">
              <a:defRPr sz="1200"/>
            </a:lvl1pPr>
          </a:lstStyle>
          <a:p>
            <a:fld id="{F33203FD-7CF9-4FF3-A0B8-B6DD7A37359A}" type="datetimeFigureOut">
              <a:rPr lang="en-GB" smtClean="0"/>
              <a:t>30/09/2025</a:t>
            </a:fld>
            <a:endParaRPr lang="en-GB"/>
          </a:p>
        </p:txBody>
      </p:sp>
      <p:sp>
        <p:nvSpPr>
          <p:cNvPr id="4" name="Slide Image Placeholder 3"/>
          <p:cNvSpPr>
            <a:spLocks noGrp="1" noRot="1" noChangeAspect="1"/>
          </p:cNvSpPr>
          <p:nvPr>
            <p:ph type="sldImg" idx="2"/>
          </p:nvPr>
        </p:nvSpPr>
        <p:spPr>
          <a:xfrm>
            <a:off x="7642225" y="1416050"/>
            <a:ext cx="4819650" cy="38211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2009775" y="5448300"/>
            <a:ext cx="16084550" cy="4459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10753725"/>
            <a:ext cx="8712200" cy="56832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11387138" y="10753725"/>
            <a:ext cx="8712200" cy="568325"/>
          </a:xfrm>
          <a:prstGeom prst="rect">
            <a:avLst/>
          </a:prstGeom>
        </p:spPr>
        <p:txBody>
          <a:bodyPr vert="horz" lIns="91440" tIns="45720" rIns="91440" bIns="45720" rtlCol="0" anchor="b"/>
          <a:lstStyle>
            <a:lvl1pPr algn="r">
              <a:defRPr sz="1200"/>
            </a:lvl1pPr>
          </a:lstStyle>
          <a:p>
            <a:fld id="{AE3C74D7-A7A1-4DC0-A52B-43D2F01E658D}" type="slidenum">
              <a:rPr lang="en-GB" smtClean="0"/>
              <a:t>‹#›</a:t>
            </a:fld>
            <a:endParaRPr lang="en-GB"/>
          </a:p>
        </p:txBody>
      </p:sp>
    </p:spTree>
    <p:extLst>
      <p:ext uri="{BB962C8B-B14F-4D97-AF65-F5344CB8AC3E}">
        <p14:creationId xmlns:p14="http://schemas.microsoft.com/office/powerpoint/2010/main" val="1955003641"/>
      </p:ext>
    </p:extLst>
  </p:cSld>
  <p:clrMap bg1="lt1" tx1="dk1" bg2="lt2" tx2="dk2" accent1="accent1" accent2="accent2" accent3="accent3" accent4="accent4" accent5="accent5" accent6="accent6" hlink="hlink" folHlink="folHlink"/>
  <p:notesStyle>
    <a:lvl1pPr marL="0" algn="l" defTabSz="1361539" rtl="0" eaLnBrk="1" latinLnBrk="0" hangingPunct="1">
      <a:defRPr sz="1787" kern="1200">
        <a:solidFill>
          <a:schemeClr val="tx1"/>
        </a:solidFill>
        <a:latin typeface="+mn-lt"/>
        <a:ea typeface="+mn-ea"/>
        <a:cs typeface="+mn-cs"/>
      </a:defRPr>
    </a:lvl1pPr>
    <a:lvl2pPr marL="680770" algn="l" defTabSz="1361539" rtl="0" eaLnBrk="1" latinLnBrk="0" hangingPunct="1">
      <a:defRPr sz="1787" kern="1200">
        <a:solidFill>
          <a:schemeClr val="tx1"/>
        </a:solidFill>
        <a:latin typeface="+mn-lt"/>
        <a:ea typeface="+mn-ea"/>
        <a:cs typeface="+mn-cs"/>
      </a:defRPr>
    </a:lvl2pPr>
    <a:lvl3pPr marL="1361539" algn="l" defTabSz="1361539" rtl="0" eaLnBrk="1" latinLnBrk="0" hangingPunct="1">
      <a:defRPr sz="1787" kern="1200">
        <a:solidFill>
          <a:schemeClr val="tx1"/>
        </a:solidFill>
        <a:latin typeface="+mn-lt"/>
        <a:ea typeface="+mn-ea"/>
        <a:cs typeface="+mn-cs"/>
      </a:defRPr>
    </a:lvl3pPr>
    <a:lvl4pPr marL="2042308" algn="l" defTabSz="1361539" rtl="0" eaLnBrk="1" latinLnBrk="0" hangingPunct="1">
      <a:defRPr sz="1787" kern="1200">
        <a:solidFill>
          <a:schemeClr val="tx1"/>
        </a:solidFill>
        <a:latin typeface="+mn-lt"/>
        <a:ea typeface="+mn-ea"/>
        <a:cs typeface="+mn-cs"/>
      </a:defRPr>
    </a:lvl4pPr>
    <a:lvl5pPr marL="2723077" algn="l" defTabSz="1361539" rtl="0" eaLnBrk="1" latinLnBrk="0" hangingPunct="1">
      <a:defRPr sz="1787" kern="1200">
        <a:solidFill>
          <a:schemeClr val="tx1"/>
        </a:solidFill>
        <a:latin typeface="+mn-lt"/>
        <a:ea typeface="+mn-ea"/>
        <a:cs typeface="+mn-cs"/>
      </a:defRPr>
    </a:lvl5pPr>
    <a:lvl6pPr marL="3403847" algn="l" defTabSz="1361539" rtl="0" eaLnBrk="1" latinLnBrk="0" hangingPunct="1">
      <a:defRPr sz="1787" kern="1200">
        <a:solidFill>
          <a:schemeClr val="tx1"/>
        </a:solidFill>
        <a:latin typeface="+mn-lt"/>
        <a:ea typeface="+mn-ea"/>
        <a:cs typeface="+mn-cs"/>
      </a:defRPr>
    </a:lvl6pPr>
    <a:lvl7pPr marL="4084616" algn="l" defTabSz="1361539" rtl="0" eaLnBrk="1" latinLnBrk="0" hangingPunct="1">
      <a:defRPr sz="1787" kern="1200">
        <a:solidFill>
          <a:schemeClr val="tx1"/>
        </a:solidFill>
        <a:latin typeface="+mn-lt"/>
        <a:ea typeface="+mn-ea"/>
        <a:cs typeface="+mn-cs"/>
      </a:defRPr>
    </a:lvl7pPr>
    <a:lvl8pPr marL="4765385" algn="l" defTabSz="1361539" rtl="0" eaLnBrk="1" latinLnBrk="0" hangingPunct="1">
      <a:defRPr sz="1787" kern="1200">
        <a:solidFill>
          <a:schemeClr val="tx1"/>
        </a:solidFill>
        <a:latin typeface="+mn-lt"/>
        <a:ea typeface="+mn-ea"/>
        <a:cs typeface="+mn-cs"/>
      </a:defRPr>
    </a:lvl8pPr>
    <a:lvl9pPr marL="5446154" algn="l" defTabSz="1361539" rtl="0" eaLnBrk="1" latinLnBrk="0" hangingPunct="1">
      <a:defRPr sz="178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A1156-2403-7B7F-2151-8584B9D9C7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422814-08A4-053E-8404-F155835B0E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E40DA3-8085-1F08-0596-3467DD2BE28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7C0F08-3D6D-72FE-4D5E-2E7034092B70}"/>
              </a:ext>
            </a:extLst>
          </p:cNvPr>
          <p:cNvSpPr>
            <a:spLocks noGrp="1"/>
          </p:cNvSpPr>
          <p:nvPr>
            <p:ph type="sldNum" sz="quarter" idx="5"/>
          </p:nvPr>
        </p:nvSpPr>
        <p:spPr/>
        <p:txBody>
          <a:bodyPr/>
          <a:lstStyle/>
          <a:p>
            <a:pPr marL="0" marR="0" lvl="0" indent="0" algn="r" defTabSz="1361539" rtl="0" eaLnBrk="1" fontAlgn="auto" latinLnBrk="0" hangingPunct="1">
              <a:lnSpc>
                <a:spcPct val="100000"/>
              </a:lnSpc>
              <a:spcBef>
                <a:spcPts val="0"/>
              </a:spcBef>
              <a:spcAft>
                <a:spcPts val="0"/>
              </a:spcAft>
              <a:buClrTx/>
              <a:buSzTx/>
              <a:buFontTx/>
              <a:buNone/>
              <a:tabLst/>
              <a:defRPr/>
            </a:pPr>
            <a:fld id="{AE3C74D7-A7A1-4DC0-A52B-43D2F01E658D}"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1361539"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28345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957506" y="6416818"/>
            <a:ext cx="22185076"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915013" y="11591672"/>
            <a:ext cx="1827006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714" b="0" i="0">
                <a:solidFill>
                  <a:srgbClr val="231F20"/>
                </a:solidFill>
                <a:latin typeface="Noto Sans"/>
                <a:cs typeface="Noto Sans"/>
              </a:defRPr>
            </a:lvl1pPr>
          </a:lstStyle>
          <a:p>
            <a:pPr marL="16487">
              <a:spcBef>
                <a:spcPts val="234"/>
              </a:spcBef>
            </a:pPr>
            <a:r>
              <a:rPr lang="en-US" spc="19"/>
              <a:t>Copyright</a:t>
            </a:r>
            <a:r>
              <a:rPr lang="en-US" spc="13"/>
              <a:t> </a:t>
            </a:r>
            <a:r>
              <a:rPr lang="en-US" spc="26"/>
              <a:t>©2021.</a:t>
            </a:r>
            <a:r>
              <a:rPr lang="en-US" spc="13"/>
              <a:t> All rights </a:t>
            </a:r>
            <a:r>
              <a:rPr lang="en-US" spc="19"/>
              <a:t>reserved.</a:t>
            </a:r>
          </a:p>
        </p:txBody>
      </p:sp>
      <p:sp>
        <p:nvSpPr>
          <p:cNvPr id="5" name="Holder 5"/>
          <p:cNvSpPr>
            <a:spLocks noGrp="1"/>
          </p:cNvSpPr>
          <p:nvPr>
            <p:ph type="dt" sz="half" idx="6"/>
          </p:nvPr>
        </p:nvSpPr>
        <p:spPr/>
        <p:txBody>
          <a:bodyPr lIns="0" tIns="0" rIns="0" bIns="0"/>
          <a:lstStyle>
            <a:lvl1pPr>
              <a:defRPr sz="1233" b="0" i="0">
                <a:solidFill>
                  <a:schemeClr val="bg1"/>
                </a:solidFill>
                <a:latin typeface="Noto Sans"/>
                <a:cs typeface="Noto Sans"/>
              </a:defRPr>
            </a:lvl1pPr>
          </a:lstStyle>
          <a:p>
            <a:pPr marL="16487">
              <a:spcBef>
                <a:spcPts val="201"/>
              </a:spcBef>
            </a:pPr>
            <a:r>
              <a:rPr lang="en-US" spc="-6"/>
              <a:t>Presented</a:t>
            </a:r>
            <a:r>
              <a:rPr lang="en-US" spc="-13"/>
              <a:t> at</a:t>
            </a:r>
            <a:r>
              <a:rPr lang="en-US" spc="-6"/>
              <a:t> the</a:t>
            </a:r>
            <a:r>
              <a:rPr lang="en-US" spc="-13"/>
              <a:t> </a:t>
            </a:r>
            <a:r>
              <a:rPr lang="en-US" spc="-6"/>
              <a:t>Congress </a:t>
            </a:r>
            <a:r>
              <a:rPr lang="en-US" spc="-13"/>
              <a:t>Title</a:t>
            </a:r>
            <a:r>
              <a:rPr lang="en-US" spc="6"/>
              <a:t> </a:t>
            </a:r>
            <a:r>
              <a:rPr lang="en-US" spc="-6"/>
              <a:t>•</a:t>
            </a:r>
            <a:r>
              <a:rPr lang="en-US"/>
              <a:t> </a:t>
            </a:r>
            <a:r>
              <a:rPr lang="en-US" spc="-13"/>
              <a:t>Month </a:t>
            </a:r>
            <a:r>
              <a:rPr lang="en-US" spc="-6"/>
              <a:t>##–##, 2021</a:t>
            </a:r>
            <a:r>
              <a:rPr lang="en-US"/>
              <a:t> </a:t>
            </a:r>
            <a:r>
              <a:rPr lang="en-US" spc="-6"/>
              <a:t>•</a:t>
            </a:r>
            <a:r>
              <a:rPr lang="en-US"/>
              <a:t> </a:t>
            </a:r>
            <a:r>
              <a:rPr lang="en-US" spc="-13"/>
              <a:t>Virtual</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714" b="0" i="0">
                <a:solidFill>
                  <a:srgbClr val="231F20"/>
                </a:solidFill>
                <a:latin typeface="Noto Sans"/>
                <a:cs typeface="Noto Sans"/>
              </a:defRPr>
            </a:lvl1pPr>
          </a:lstStyle>
          <a:p>
            <a:pPr marL="16487">
              <a:spcBef>
                <a:spcPts val="234"/>
              </a:spcBef>
            </a:pPr>
            <a:r>
              <a:rPr lang="en-US" spc="19"/>
              <a:t>Copyright</a:t>
            </a:r>
            <a:r>
              <a:rPr lang="en-US" spc="13"/>
              <a:t> </a:t>
            </a:r>
            <a:r>
              <a:rPr lang="en-US" spc="26"/>
              <a:t>©2021.</a:t>
            </a:r>
            <a:r>
              <a:rPr lang="en-US" spc="13"/>
              <a:t> All rights </a:t>
            </a:r>
            <a:r>
              <a:rPr lang="en-US" spc="19"/>
              <a:t>reserved.</a:t>
            </a:r>
          </a:p>
        </p:txBody>
      </p:sp>
      <p:sp>
        <p:nvSpPr>
          <p:cNvPr id="5" name="Holder 5"/>
          <p:cNvSpPr>
            <a:spLocks noGrp="1"/>
          </p:cNvSpPr>
          <p:nvPr>
            <p:ph type="dt" sz="half" idx="6"/>
          </p:nvPr>
        </p:nvSpPr>
        <p:spPr/>
        <p:txBody>
          <a:bodyPr lIns="0" tIns="0" rIns="0" bIns="0"/>
          <a:lstStyle>
            <a:lvl1pPr>
              <a:defRPr sz="1233" b="0" i="0">
                <a:solidFill>
                  <a:schemeClr val="bg1"/>
                </a:solidFill>
                <a:latin typeface="Noto Sans"/>
                <a:cs typeface="Noto Sans"/>
              </a:defRPr>
            </a:lvl1pPr>
          </a:lstStyle>
          <a:p>
            <a:pPr marL="16487">
              <a:spcBef>
                <a:spcPts val="201"/>
              </a:spcBef>
            </a:pPr>
            <a:r>
              <a:rPr lang="en-US" spc="-6"/>
              <a:t>Presented</a:t>
            </a:r>
            <a:r>
              <a:rPr lang="en-US" spc="-13"/>
              <a:t> at</a:t>
            </a:r>
            <a:r>
              <a:rPr lang="en-US" spc="-6"/>
              <a:t> the</a:t>
            </a:r>
            <a:r>
              <a:rPr lang="en-US" spc="-13"/>
              <a:t> </a:t>
            </a:r>
            <a:r>
              <a:rPr lang="en-US" spc="-6"/>
              <a:t>Congress </a:t>
            </a:r>
            <a:r>
              <a:rPr lang="en-US" spc="-13"/>
              <a:t>Title</a:t>
            </a:r>
            <a:r>
              <a:rPr lang="en-US" spc="6"/>
              <a:t> </a:t>
            </a:r>
            <a:r>
              <a:rPr lang="en-US" spc="-6"/>
              <a:t>•</a:t>
            </a:r>
            <a:r>
              <a:rPr lang="en-US"/>
              <a:t> </a:t>
            </a:r>
            <a:r>
              <a:rPr lang="en-US" spc="-13"/>
              <a:t>Month </a:t>
            </a:r>
            <a:r>
              <a:rPr lang="en-US" spc="-6"/>
              <a:t>##–##, 2021</a:t>
            </a:r>
            <a:r>
              <a:rPr lang="en-US"/>
              <a:t> </a:t>
            </a:r>
            <a:r>
              <a:rPr lang="en-US" spc="-6"/>
              <a:t>•</a:t>
            </a:r>
            <a:r>
              <a:rPr lang="en-US"/>
              <a:t> </a:t>
            </a:r>
            <a:r>
              <a:rPr lang="en-US" spc="-13"/>
              <a:t>Virtual</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305004" y="4760867"/>
            <a:ext cx="1135353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3441546" y="4760867"/>
            <a:ext cx="11353539"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714" b="0" i="0">
                <a:solidFill>
                  <a:srgbClr val="231F20"/>
                </a:solidFill>
                <a:latin typeface="Noto Sans"/>
                <a:cs typeface="Noto Sans"/>
              </a:defRPr>
            </a:lvl1pPr>
          </a:lstStyle>
          <a:p>
            <a:pPr marL="16487">
              <a:spcBef>
                <a:spcPts val="234"/>
              </a:spcBef>
            </a:pPr>
            <a:r>
              <a:rPr lang="en-US" spc="19"/>
              <a:t>Copyright</a:t>
            </a:r>
            <a:r>
              <a:rPr lang="en-US" spc="13"/>
              <a:t> </a:t>
            </a:r>
            <a:r>
              <a:rPr lang="en-US" spc="26"/>
              <a:t>©2021.</a:t>
            </a:r>
            <a:r>
              <a:rPr lang="en-US" spc="13"/>
              <a:t> All rights </a:t>
            </a:r>
            <a:r>
              <a:rPr lang="en-US" spc="19"/>
              <a:t>reserved.</a:t>
            </a:r>
          </a:p>
        </p:txBody>
      </p:sp>
      <p:sp>
        <p:nvSpPr>
          <p:cNvPr id="6" name="Holder 6"/>
          <p:cNvSpPr>
            <a:spLocks noGrp="1"/>
          </p:cNvSpPr>
          <p:nvPr>
            <p:ph type="dt" sz="half" idx="6"/>
          </p:nvPr>
        </p:nvSpPr>
        <p:spPr/>
        <p:txBody>
          <a:bodyPr lIns="0" tIns="0" rIns="0" bIns="0"/>
          <a:lstStyle>
            <a:lvl1pPr>
              <a:defRPr sz="1233" b="0" i="0">
                <a:solidFill>
                  <a:schemeClr val="bg1"/>
                </a:solidFill>
                <a:latin typeface="Noto Sans"/>
                <a:cs typeface="Noto Sans"/>
              </a:defRPr>
            </a:lvl1pPr>
          </a:lstStyle>
          <a:p>
            <a:pPr marL="16487">
              <a:spcBef>
                <a:spcPts val="201"/>
              </a:spcBef>
            </a:pPr>
            <a:r>
              <a:rPr lang="en-US" spc="-6"/>
              <a:t>Presented</a:t>
            </a:r>
            <a:r>
              <a:rPr lang="en-US" spc="-13"/>
              <a:t> at</a:t>
            </a:r>
            <a:r>
              <a:rPr lang="en-US" spc="-6"/>
              <a:t> the</a:t>
            </a:r>
            <a:r>
              <a:rPr lang="en-US" spc="-13"/>
              <a:t> </a:t>
            </a:r>
            <a:r>
              <a:rPr lang="en-US" spc="-6"/>
              <a:t>Congress </a:t>
            </a:r>
            <a:r>
              <a:rPr lang="en-US" spc="-13"/>
              <a:t>Title</a:t>
            </a:r>
            <a:r>
              <a:rPr lang="en-US" spc="6"/>
              <a:t> </a:t>
            </a:r>
            <a:r>
              <a:rPr lang="en-US" spc="-6"/>
              <a:t>•</a:t>
            </a:r>
            <a:r>
              <a:rPr lang="en-US"/>
              <a:t> </a:t>
            </a:r>
            <a:r>
              <a:rPr lang="en-US" spc="-13"/>
              <a:t>Month </a:t>
            </a:r>
            <a:r>
              <a:rPr lang="en-US" spc="-6"/>
              <a:t>##–##, 2021</a:t>
            </a:r>
            <a:r>
              <a:rPr lang="en-US"/>
              <a:t> </a:t>
            </a:r>
            <a:r>
              <a:rPr lang="en-US" spc="-6"/>
              <a:t>•</a:t>
            </a:r>
            <a:r>
              <a:rPr lang="en-US"/>
              <a:t> </a:t>
            </a:r>
            <a:r>
              <a:rPr lang="en-US" spc="-13"/>
              <a:t>Virtual</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defRPr sz="714" b="0" i="0">
                <a:solidFill>
                  <a:srgbClr val="231F20"/>
                </a:solidFill>
                <a:latin typeface="Noto Sans"/>
                <a:cs typeface="Noto Sans"/>
              </a:defRPr>
            </a:lvl1pPr>
          </a:lstStyle>
          <a:p>
            <a:pPr marL="16487">
              <a:spcBef>
                <a:spcPts val="234"/>
              </a:spcBef>
            </a:pPr>
            <a:r>
              <a:rPr lang="en-US" spc="19"/>
              <a:t>Copyright</a:t>
            </a:r>
            <a:r>
              <a:rPr lang="en-US" spc="13"/>
              <a:t> </a:t>
            </a:r>
            <a:r>
              <a:rPr lang="en-US" spc="26"/>
              <a:t>©2021.</a:t>
            </a:r>
            <a:r>
              <a:rPr lang="en-US" spc="13"/>
              <a:t> All rights </a:t>
            </a:r>
            <a:r>
              <a:rPr lang="en-US" spc="19"/>
              <a:t>reserved.</a:t>
            </a:r>
          </a:p>
        </p:txBody>
      </p:sp>
      <p:sp>
        <p:nvSpPr>
          <p:cNvPr id="4" name="Holder 4"/>
          <p:cNvSpPr>
            <a:spLocks noGrp="1"/>
          </p:cNvSpPr>
          <p:nvPr>
            <p:ph type="dt" sz="half" idx="6"/>
          </p:nvPr>
        </p:nvSpPr>
        <p:spPr/>
        <p:txBody>
          <a:bodyPr lIns="0" tIns="0" rIns="0" bIns="0"/>
          <a:lstStyle>
            <a:lvl1pPr>
              <a:defRPr sz="1233" b="0" i="0">
                <a:solidFill>
                  <a:schemeClr val="bg1"/>
                </a:solidFill>
                <a:latin typeface="Noto Sans"/>
                <a:cs typeface="Noto Sans"/>
              </a:defRPr>
            </a:lvl1pPr>
          </a:lstStyle>
          <a:p>
            <a:pPr marL="16487">
              <a:spcBef>
                <a:spcPts val="201"/>
              </a:spcBef>
            </a:pPr>
            <a:r>
              <a:rPr lang="en-US" spc="-6"/>
              <a:t>Presented</a:t>
            </a:r>
            <a:r>
              <a:rPr lang="en-US" spc="-13"/>
              <a:t> at</a:t>
            </a:r>
            <a:r>
              <a:rPr lang="en-US" spc="-6"/>
              <a:t> the</a:t>
            </a:r>
            <a:r>
              <a:rPr lang="en-US" spc="-13"/>
              <a:t> </a:t>
            </a:r>
            <a:r>
              <a:rPr lang="en-US" spc="-6"/>
              <a:t>Congress </a:t>
            </a:r>
            <a:r>
              <a:rPr lang="en-US" spc="-13"/>
              <a:t>Title</a:t>
            </a:r>
            <a:r>
              <a:rPr lang="en-US" spc="6"/>
              <a:t> </a:t>
            </a:r>
            <a:r>
              <a:rPr lang="en-US" spc="-6"/>
              <a:t>•</a:t>
            </a:r>
            <a:r>
              <a:rPr lang="en-US"/>
              <a:t> </a:t>
            </a:r>
            <a:r>
              <a:rPr lang="en-US" spc="-13"/>
              <a:t>Month </a:t>
            </a:r>
            <a:r>
              <a:rPr lang="en-US" spc="-6"/>
              <a:t>##–##, 2021</a:t>
            </a:r>
            <a:r>
              <a:rPr lang="en-US"/>
              <a:t> </a:t>
            </a:r>
            <a:r>
              <a:rPr lang="en-US" spc="-6"/>
              <a:t>•</a:t>
            </a:r>
            <a:r>
              <a:rPr lang="en-US"/>
              <a:t> </a:t>
            </a:r>
            <a:r>
              <a:rPr lang="en-US" spc="-13"/>
              <a:t>Virtual</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714" b="0" i="0">
                <a:solidFill>
                  <a:srgbClr val="231F20"/>
                </a:solidFill>
                <a:latin typeface="Noto Sans"/>
                <a:cs typeface="Noto Sans"/>
              </a:defRPr>
            </a:lvl1pPr>
          </a:lstStyle>
          <a:p>
            <a:pPr marL="16487">
              <a:spcBef>
                <a:spcPts val="234"/>
              </a:spcBef>
            </a:pPr>
            <a:r>
              <a:rPr lang="en-US" spc="19"/>
              <a:t>Copyright</a:t>
            </a:r>
            <a:r>
              <a:rPr lang="en-US" spc="13"/>
              <a:t> </a:t>
            </a:r>
            <a:r>
              <a:rPr lang="en-US" spc="26"/>
              <a:t>©2021.</a:t>
            </a:r>
            <a:r>
              <a:rPr lang="en-US" spc="13"/>
              <a:t> All rights </a:t>
            </a:r>
            <a:r>
              <a:rPr lang="en-US" spc="19"/>
              <a:t>reserved.</a:t>
            </a:r>
          </a:p>
        </p:txBody>
      </p:sp>
      <p:sp>
        <p:nvSpPr>
          <p:cNvPr id="3" name="Holder 3"/>
          <p:cNvSpPr>
            <a:spLocks noGrp="1"/>
          </p:cNvSpPr>
          <p:nvPr>
            <p:ph type="dt" sz="half" idx="6"/>
          </p:nvPr>
        </p:nvSpPr>
        <p:spPr/>
        <p:txBody>
          <a:bodyPr lIns="0" tIns="0" rIns="0" bIns="0"/>
          <a:lstStyle>
            <a:lvl1pPr>
              <a:defRPr sz="1233" b="0" i="0">
                <a:solidFill>
                  <a:schemeClr val="bg1"/>
                </a:solidFill>
                <a:latin typeface="Noto Sans"/>
                <a:cs typeface="Noto Sans"/>
              </a:defRPr>
            </a:lvl1pPr>
          </a:lstStyle>
          <a:p>
            <a:pPr marL="16487">
              <a:spcBef>
                <a:spcPts val="201"/>
              </a:spcBef>
            </a:pPr>
            <a:r>
              <a:rPr lang="en-US" spc="-6"/>
              <a:t>Presented</a:t>
            </a:r>
            <a:r>
              <a:rPr lang="en-US" spc="-13"/>
              <a:t> at</a:t>
            </a:r>
            <a:r>
              <a:rPr lang="en-US" spc="-6"/>
              <a:t> the</a:t>
            </a:r>
            <a:r>
              <a:rPr lang="en-US" spc="-13"/>
              <a:t> </a:t>
            </a:r>
            <a:r>
              <a:rPr lang="en-US" spc="-6"/>
              <a:t>Congress </a:t>
            </a:r>
            <a:r>
              <a:rPr lang="en-US" spc="-13"/>
              <a:t>Title</a:t>
            </a:r>
            <a:r>
              <a:rPr lang="en-US" spc="6"/>
              <a:t> </a:t>
            </a:r>
            <a:r>
              <a:rPr lang="en-US" spc="-6"/>
              <a:t>•</a:t>
            </a:r>
            <a:r>
              <a:rPr lang="en-US"/>
              <a:t> </a:t>
            </a:r>
            <a:r>
              <a:rPr lang="en-US" spc="-13"/>
              <a:t>Month </a:t>
            </a:r>
            <a:r>
              <a:rPr lang="en-US" spc="-6"/>
              <a:t>##–##, 2021</a:t>
            </a:r>
            <a:r>
              <a:rPr lang="en-US"/>
              <a:t> </a:t>
            </a:r>
            <a:r>
              <a:rPr lang="en-US" spc="-6"/>
              <a:t>•</a:t>
            </a:r>
            <a:r>
              <a:rPr lang="en-US"/>
              <a:t> </a:t>
            </a:r>
            <a:r>
              <a:rPr lang="en-US" spc="-13"/>
              <a:t>Virtual</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ustDataLst>
      <p:tags r:id="rId1"/>
    </p:custData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bg object 16"/>
          <p:cNvSpPr/>
          <p:nvPr userDrawn="1"/>
        </p:nvSpPr>
        <p:spPr>
          <a:xfrm>
            <a:off x="6910389" y="0"/>
            <a:ext cx="19189770" cy="1937027"/>
          </a:xfrm>
          <a:custGeom>
            <a:avLst/>
            <a:gdLst/>
            <a:ahLst/>
            <a:cxnLst/>
            <a:rect l="l" t="t" r="r" b="b"/>
            <a:pathLst>
              <a:path w="14558010" h="4231640">
                <a:moveTo>
                  <a:pt x="0" y="4231023"/>
                </a:moveTo>
                <a:lnTo>
                  <a:pt x="14557954" y="4231023"/>
                </a:lnTo>
                <a:lnTo>
                  <a:pt x="14557954" y="0"/>
                </a:lnTo>
                <a:lnTo>
                  <a:pt x="0" y="0"/>
                </a:lnTo>
                <a:lnTo>
                  <a:pt x="0" y="4231023"/>
                </a:lnTo>
                <a:close/>
              </a:path>
            </a:pathLst>
          </a:custGeom>
          <a:solidFill>
            <a:srgbClr val="E6E7E8"/>
          </a:solidFill>
        </p:spPr>
        <p:txBody>
          <a:bodyPr wrap="square" lIns="0" tIns="0" rIns="0" bIns="0" rtlCol="0"/>
          <a:lstStyle/>
          <a:p>
            <a:endParaRPr sz="3479"/>
          </a:p>
        </p:txBody>
      </p:sp>
      <p:sp>
        <p:nvSpPr>
          <p:cNvPr id="18" name="object 18"/>
          <p:cNvSpPr/>
          <p:nvPr userDrawn="1"/>
        </p:nvSpPr>
        <p:spPr>
          <a:xfrm>
            <a:off x="0" y="1937195"/>
            <a:ext cx="26100088" cy="0"/>
          </a:xfrm>
          <a:custGeom>
            <a:avLst/>
            <a:gdLst/>
            <a:ahLst/>
            <a:cxnLst/>
            <a:rect l="l" t="t" r="r" b="b"/>
            <a:pathLst>
              <a:path w="14154150">
                <a:moveTo>
                  <a:pt x="0" y="0"/>
                </a:moveTo>
                <a:lnTo>
                  <a:pt x="14153716" y="0"/>
                </a:lnTo>
              </a:path>
            </a:pathLst>
          </a:custGeom>
          <a:ln w="7485">
            <a:solidFill>
              <a:srgbClr val="231F20"/>
            </a:solidFill>
          </a:ln>
        </p:spPr>
        <p:txBody>
          <a:bodyPr wrap="square" lIns="0" tIns="0" rIns="0" bIns="0" rtlCol="0"/>
          <a:lstStyle/>
          <a:p>
            <a:endParaRPr lang="en-GB" sz="3479" noProof="0">
              <a:latin typeface="Arial" panose="020B0604020202020204" pitchFamily="34" charset="0"/>
              <a:cs typeface="Arial" panose="020B0604020202020204" pitchFamily="34" charset="0"/>
            </a:endParaRPr>
          </a:p>
        </p:txBody>
      </p:sp>
      <p:sp>
        <p:nvSpPr>
          <p:cNvPr id="17" name="bg object 17"/>
          <p:cNvSpPr/>
          <p:nvPr/>
        </p:nvSpPr>
        <p:spPr>
          <a:xfrm>
            <a:off x="2" y="0"/>
            <a:ext cx="7201019" cy="20699413"/>
          </a:xfrm>
          <a:custGeom>
            <a:avLst/>
            <a:gdLst/>
            <a:ahLst/>
            <a:cxnLst/>
            <a:rect l="l" t="t" r="r" b="b"/>
            <a:pathLst>
              <a:path w="5546725" h="11318875">
                <a:moveTo>
                  <a:pt x="5546144" y="0"/>
                </a:moveTo>
                <a:lnTo>
                  <a:pt x="0" y="0"/>
                </a:lnTo>
                <a:lnTo>
                  <a:pt x="0" y="11318661"/>
                </a:lnTo>
                <a:lnTo>
                  <a:pt x="5546144" y="11318661"/>
                </a:lnTo>
                <a:lnTo>
                  <a:pt x="5546144" y="0"/>
                </a:lnTo>
                <a:close/>
              </a:path>
            </a:pathLst>
          </a:custGeom>
          <a:solidFill>
            <a:schemeClr val="accent1"/>
          </a:solidFill>
        </p:spPr>
        <p:txBody>
          <a:bodyPr wrap="square" lIns="0" tIns="0" rIns="0" bIns="0" rtlCol="0"/>
          <a:lstStyle/>
          <a:p>
            <a:endParaRPr sz="3479"/>
          </a:p>
        </p:txBody>
      </p:sp>
      <p:sp>
        <p:nvSpPr>
          <p:cNvPr id="2" name="Holder 2"/>
          <p:cNvSpPr>
            <a:spLocks noGrp="1"/>
          </p:cNvSpPr>
          <p:nvPr>
            <p:ph type="title"/>
          </p:nvPr>
        </p:nvSpPr>
        <p:spPr>
          <a:xfrm>
            <a:off x="1305006" y="827979"/>
            <a:ext cx="23490079"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305006" y="4760867"/>
            <a:ext cx="2349007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4146032" y="20300499"/>
            <a:ext cx="1708954" cy="109902"/>
          </a:xfrm>
          <a:prstGeom prst="rect">
            <a:avLst/>
          </a:prstGeom>
        </p:spPr>
        <p:txBody>
          <a:bodyPr wrap="square" lIns="0" tIns="0" rIns="0" bIns="0">
            <a:spAutoFit/>
          </a:bodyPr>
          <a:lstStyle>
            <a:lvl1pPr>
              <a:defRPr sz="714" b="0" i="0">
                <a:solidFill>
                  <a:srgbClr val="231F20"/>
                </a:solidFill>
                <a:latin typeface="Noto Sans"/>
                <a:cs typeface="Noto Sans"/>
              </a:defRPr>
            </a:lvl1pPr>
          </a:lstStyle>
          <a:p>
            <a:pPr marL="16487">
              <a:spcBef>
                <a:spcPts val="234"/>
              </a:spcBef>
            </a:pPr>
            <a:r>
              <a:rPr lang="en-US" spc="19"/>
              <a:t>Copyright</a:t>
            </a:r>
            <a:r>
              <a:rPr lang="en-US" spc="13"/>
              <a:t> </a:t>
            </a:r>
            <a:r>
              <a:rPr lang="en-US" spc="26"/>
              <a:t>©2021.</a:t>
            </a:r>
            <a:r>
              <a:rPr lang="en-US" spc="13"/>
              <a:t> All rights </a:t>
            </a:r>
            <a:r>
              <a:rPr lang="en-US" spc="19"/>
              <a:t>reserved.</a:t>
            </a:r>
          </a:p>
        </p:txBody>
      </p:sp>
      <p:sp>
        <p:nvSpPr>
          <p:cNvPr id="5" name="Holder 5"/>
          <p:cNvSpPr>
            <a:spLocks noGrp="1"/>
          </p:cNvSpPr>
          <p:nvPr>
            <p:ph type="dt" sz="half" idx="6"/>
          </p:nvPr>
        </p:nvSpPr>
        <p:spPr>
          <a:xfrm>
            <a:off x="1247369" y="20095494"/>
            <a:ext cx="4661908" cy="189732"/>
          </a:xfrm>
          <a:prstGeom prst="rect">
            <a:avLst/>
          </a:prstGeom>
        </p:spPr>
        <p:txBody>
          <a:bodyPr wrap="square" lIns="0" tIns="0" rIns="0" bIns="0">
            <a:spAutoFit/>
          </a:bodyPr>
          <a:lstStyle>
            <a:lvl1pPr>
              <a:defRPr sz="1233" b="0" i="0">
                <a:solidFill>
                  <a:schemeClr val="bg1"/>
                </a:solidFill>
                <a:latin typeface="Noto Sans"/>
                <a:cs typeface="Noto Sans"/>
              </a:defRPr>
            </a:lvl1pPr>
          </a:lstStyle>
          <a:p>
            <a:pPr marL="16487">
              <a:spcBef>
                <a:spcPts val="201"/>
              </a:spcBef>
            </a:pPr>
            <a:r>
              <a:rPr lang="en-US" spc="-6"/>
              <a:t>Presented</a:t>
            </a:r>
            <a:r>
              <a:rPr lang="en-US" spc="-13"/>
              <a:t> at</a:t>
            </a:r>
            <a:r>
              <a:rPr lang="en-US" spc="-6"/>
              <a:t> the</a:t>
            </a:r>
            <a:r>
              <a:rPr lang="en-US" spc="-13"/>
              <a:t> </a:t>
            </a:r>
            <a:r>
              <a:rPr lang="en-US" spc="-6"/>
              <a:t>Congress </a:t>
            </a:r>
            <a:r>
              <a:rPr lang="en-US" spc="-13"/>
              <a:t>Title</a:t>
            </a:r>
            <a:r>
              <a:rPr lang="en-US" spc="6"/>
              <a:t> </a:t>
            </a:r>
            <a:r>
              <a:rPr lang="en-US" spc="-6"/>
              <a:t>•</a:t>
            </a:r>
            <a:r>
              <a:rPr lang="en-US"/>
              <a:t> </a:t>
            </a:r>
            <a:r>
              <a:rPr lang="en-US" spc="-13"/>
              <a:t>Month </a:t>
            </a:r>
            <a:r>
              <a:rPr lang="en-US" spc="-6"/>
              <a:t>##–##, 2021</a:t>
            </a:r>
            <a:r>
              <a:rPr lang="en-US"/>
              <a:t> </a:t>
            </a:r>
            <a:r>
              <a:rPr lang="en-US" spc="-6"/>
              <a:t>•</a:t>
            </a:r>
            <a:r>
              <a:rPr lang="en-US"/>
              <a:t> </a:t>
            </a:r>
            <a:r>
              <a:rPr lang="en-US" spc="-13"/>
              <a:t>Virtual</a:t>
            </a:r>
          </a:p>
        </p:txBody>
      </p:sp>
      <p:sp>
        <p:nvSpPr>
          <p:cNvPr id="6" name="Holder 6"/>
          <p:cNvSpPr>
            <a:spLocks noGrp="1"/>
          </p:cNvSpPr>
          <p:nvPr>
            <p:ph type="sldNum" sz="quarter" idx="7"/>
          </p:nvPr>
        </p:nvSpPr>
        <p:spPr>
          <a:xfrm>
            <a:off x="18792065" y="19250456"/>
            <a:ext cx="6003020" cy="412421"/>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ustDataLst>
      <p:tags r:id="rId7"/>
    </p:custData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593537">
        <a:defRPr>
          <a:latin typeface="+mn-lt"/>
          <a:ea typeface="+mn-ea"/>
          <a:cs typeface="+mn-cs"/>
        </a:defRPr>
      </a:lvl2pPr>
      <a:lvl3pPr marL="1187074">
        <a:defRPr>
          <a:latin typeface="+mn-lt"/>
          <a:ea typeface="+mn-ea"/>
          <a:cs typeface="+mn-cs"/>
        </a:defRPr>
      </a:lvl3pPr>
      <a:lvl4pPr marL="1780611">
        <a:defRPr>
          <a:latin typeface="+mn-lt"/>
          <a:ea typeface="+mn-ea"/>
          <a:cs typeface="+mn-cs"/>
        </a:defRPr>
      </a:lvl4pPr>
      <a:lvl5pPr marL="2374148">
        <a:defRPr>
          <a:latin typeface="+mn-lt"/>
          <a:ea typeface="+mn-ea"/>
          <a:cs typeface="+mn-cs"/>
        </a:defRPr>
      </a:lvl5pPr>
      <a:lvl6pPr marL="2967685">
        <a:defRPr>
          <a:latin typeface="+mn-lt"/>
          <a:ea typeface="+mn-ea"/>
          <a:cs typeface="+mn-cs"/>
        </a:defRPr>
      </a:lvl6pPr>
      <a:lvl7pPr marL="3561222">
        <a:defRPr>
          <a:latin typeface="+mn-lt"/>
          <a:ea typeface="+mn-ea"/>
          <a:cs typeface="+mn-cs"/>
        </a:defRPr>
      </a:lvl7pPr>
      <a:lvl8pPr marL="4154759">
        <a:defRPr>
          <a:latin typeface="+mn-lt"/>
          <a:ea typeface="+mn-ea"/>
          <a:cs typeface="+mn-cs"/>
        </a:defRPr>
      </a:lvl8pPr>
      <a:lvl9pPr marL="4748296">
        <a:defRPr>
          <a:latin typeface="+mn-lt"/>
          <a:ea typeface="+mn-ea"/>
          <a:cs typeface="+mn-cs"/>
        </a:defRPr>
      </a:lvl9pPr>
    </p:bodyStyle>
    <p:otherStyle>
      <a:lvl1pPr marL="0">
        <a:defRPr>
          <a:latin typeface="+mn-lt"/>
          <a:ea typeface="+mn-ea"/>
          <a:cs typeface="+mn-cs"/>
        </a:defRPr>
      </a:lvl1pPr>
      <a:lvl2pPr marL="593537">
        <a:defRPr>
          <a:latin typeface="+mn-lt"/>
          <a:ea typeface="+mn-ea"/>
          <a:cs typeface="+mn-cs"/>
        </a:defRPr>
      </a:lvl2pPr>
      <a:lvl3pPr marL="1187074">
        <a:defRPr>
          <a:latin typeface="+mn-lt"/>
          <a:ea typeface="+mn-ea"/>
          <a:cs typeface="+mn-cs"/>
        </a:defRPr>
      </a:lvl3pPr>
      <a:lvl4pPr marL="1780611">
        <a:defRPr>
          <a:latin typeface="+mn-lt"/>
          <a:ea typeface="+mn-ea"/>
          <a:cs typeface="+mn-cs"/>
        </a:defRPr>
      </a:lvl4pPr>
      <a:lvl5pPr marL="2374148">
        <a:defRPr>
          <a:latin typeface="+mn-lt"/>
          <a:ea typeface="+mn-ea"/>
          <a:cs typeface="+mn-cs"/>
        </a:defRPr>
      </a:lvl5pPr>
      <a:lvl6pPr marL="2967685">
        <a:defRPr>
          <a:latin typeface="+mn-lt"/>
          <a:ea typeface="+mn-ea"/>
          <a:cs typeface="+mn-cs"/>
        </a:defRPr>
      </a:lvl6pPr>
      <a:lvl7pPr marL="3561222">
        <a:defRPr>
          <a:latin typeface="+mn-lt"/>
          <a:ea typeface="+mn-ea"/>
          <a:cs typeface="+mn-cs"/>
        </a:defRPr>
      </a:lvl7pPr>
      <a:lvl8pPr marL="4154759">
        <a:defRPr>
          <a:latin typeface="+mn-lt"/>
          <a:ea typeface="+mn-ea"/>
          <a:cs typeface="+mn-cs"/>
        </a:defRPr>
      </a:lvl8pPr>
      <a:lvl9pPr marL="4748296">
        <a:defRPr>
          <a:latin typeface="+mn-lt"/>
          <a:ea typeface="+mn-ea"/>
          <a:cs typeface="+mn-cs"/>
        </a:defRPr>
      </a:lvl9pPr>
    </p:otherStyle>
  </p:txStyles>
  <p:extLst>
    <p:ext uri="{27BBF7A9-308A-43DC-89C8-2F10F3537804}">
      <p15:sldGuideLst xmlns:p15="http://schemas.microsoft.com/office/powerpoint/2012/main">
        <p15:guide id="1" orient="horz" pos="12857" userDrawn="1">
          <p15:clr>
            <a:srgbClr val="F26B43"/>
          </p15:clr>
        </p15:guide>
        <p15:guide id="2" orient="horz" pos="13038" userDrawn="1">
          <p15:clr>
            <a:srgbClr val="F26B43"/>
          </p15:clr>
        </p15:guide>
        <p15:guide id="3" pos="16259" userDrawn="1">
          <p15:clr>
            <a:srgbClr val="F26B43"/>
          </p15:clr>
        </p15:guide>
        <p15:guide id="4" pos="16441" userDrawn="1">
          <p15:clr>
            <a:srgbClr val="F26B43"/>
          </p15:clr>
        </p15:guide>
        <p15:guide id="5" orient="horz" userDrawn="1">
          <p15:clr>
            <a:srgbClr val="F26B43"/>
          </p15:clr>
        </p15:guide>
        <p15:guide id="6" orient="horz" pos="181" userDrawn="1">
          <p15:clr>
            <a:srgbClr val="F26B43"/>
          </p15:clr>
        </p15:guide>
        <p15:guide id="7" userDrawn="1">
          <p15:clr>
            <a:srgbClr val="F26B43"/>
          </p15:clr>
        </p15:guide>
        <p15:guide id="8" pos="181" userDrawn="1">
          <p15:clr>
            <a:srgbClr val="F26B43"/>
          </p15:clr>
        </p15:guide>
        <p15:guide id="9" pos="12351" userDrawn="1">
          <p15:clr>
            <a:srgbClr val="F26B43"/>
          </p15:clr>
        </p15:guide>
        <p15:guide id="10" pos="12533" userDrawn="1">
          <p15:clr>
            <a:srgbClr val="F26B43"/>
          </p15:clr>
        </p15:guide>
        <p15:guide id="11" pos="8443" userDrawn="1">
          <p15:clr>
            <a:srgbClr val="F26B43"/>
          </p15:clr>
        </p15:guide>
        <p15:guide id="12" pos="8625" userDrawn="1">
          <p15:clr>
            <a:srgbClr val="F26B43"/>
          </p15:clr>
        </p15:guide>
        <p15:guide id="13" pos="4535" userDrawn="1">
          <p15:clr>
            <a:srgbClr val="F26B43"/>
          </p15:clr>
        </p15:guide>
        <p15:guide id="14" pos="4717" userDrawn="1">
          <p15:clr>
            <a:srgbClr val="F26B43"/>
          </p15:clr>
        </p15:guide>
        <p15:guide id="15" pos="4353" userDrawn="1">
          <p15:clr>
            <a:srgbClr val="F26B43"/>
          </p15:clr>
        </p15:guide>
        <p15:guide id="16" pos="10397" userDrawn="1">
          <p15:clr>
            <a:srgbClr val="F26B43"/>
          </p15:clr>
        </p15:guide>
        <p15:guide id="17" pos="10578"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notesSlide" Target="../notesSlides/notesSlide1.xml"/><Relationship Id="rId7" Type="http://schemas.openxmlformats.org/officeDocument/2006/relationships/image" Target="../media/image4.svg"/><Relationship Id="rId12" Type="http://schemas.openxmlformats.org/officeDocument/2006/relationships/image" Target="../media/image9.png"/><Relationship Id="rId2" Type="http://schemas.openxmlformats.org/officeDocument/2006/relationships/slideLayout" Target="../slideLayouts/slideLayout5.xml"/><Relationship Id="rId1" Type="http://schemas.openxmlformats.org/officeDocument/2006/relationships/tags" Target="../tags/tag4.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sv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sv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8B74E-13FF-96A5-8AAE-50EF383676F4}"/>
            </a:ext>
          </a:extLst>
        </p:cNvPr>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C06451BC-DB3C-A746-7300-74F49FE3DF34}"/>
              </a:ext>
            </a:extLst>
          </p:cNvPr>
          <p:cNvGraphicFramePr>
            <a:graphicFrameLocks noGrp="1"/>
          </p:cNvGraphicFramePr>
          <p:nvPr>
            <p:extLst>
              <p:ext uri="{D42A27DB-BD31-4B8C-83A1-F6EECF244321}">
                <p14:modId xmlns:p14="http://schemas.microsoft.com/office/powerpoint/2010/main" val="1927723705"/>
              </p:ext>
            </p:extLst>
          </p:nvPr>
        </p:nvGraphicFramePr>
        <p:xfrm>
          <a:off x="11224792" y="12620879"/>
          <a:ext cx="5256000" cy="979200"/>
        </p:xfrm>
        <a:graphic>
          <a:graphicData uri="http://schemas.openxmlformats.org/drawingml/2006/table">
            <a:tbl>
              <a:tblPr firstRow="1" bandRow="1">
                <a:tableStyleId>{5C22544A-7EE6-4342-B048-85BDC9FD1C3A}</a:tableStyleId>
              </a:tblPr>
              <a:tblGrid>
                <a:gridCol w="1908000">
                  <a:extLst>
                    <a:ext uri="{9D8B030D-6E8A-4147-A177-3AD203B41FA5}">
                      <a16:colId xmlns:a16="http://schemas.microsoft.com/office/drawing/2014/main" val="1704410271"/>
                    </a:ext>
                  </a:extLst>
                </a:gridCol>
                <a:gridCol w="828000">
                  <a:extLst>
                    <a:ext uri="{9D8B030D-6E8A-4147-A177-3AD203B41FA5}">
                      <a16:colId xmlns:a16="http://schemas.microsoft.com/office/drawing/2014/main" val="1012872396"/>
                    </a:ext>
                  </a:extLst>
                </a:gridCol>
                <a:gridCol w="828000">
                  <a:extLst>
                    <a:ext uri="{9D8B030D-6E8A-4147-A177-3AD203B41FA5}">
                      <a16:colId xmlns:a16="http://schemas.microsoft.com/office/drawing/2014/main" val="1330548359"/>
                    </a:ext>
                  </a:extLst>
                </a:gridCol>
                <a:gridCol w="1692000">
                  <a:extLst>
                    <a:ext uri="{9D8B030D-6E8A-4147-A177-3AD203B41FA5}">
                      <a16:colId xmlns:a16="http://schemas.microsoft.com/office/drawing/2014/main" val="245086085"/>
                    </a:ext>
                  </a:extLst>
                </a:gridCol>
              </a:tblGrid>
              <a:tr h="244800">
                <a:tc>
                  <a:txBody>
                    <a:bodyPr/>
                    <a:lstStyle/>
                    <a:p>
                      <a:endParaRPr lang="en-US" sz="1000">
                        <a:solidFill>
                          <a:schemeClr val="bg1"/>
                        </a:solidFill>
                      </a:endParaRPr>
                    </a:p>
                  </a:txBody>
                  <a:tcPr marL="54000" marR="7200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Patients, n</a:t>
                      </a:r>
                    </a:p>
                  </a:txBody>
                  <a:tcPr marL="0" marR="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Events, n</a:t>
                      </a:r>
                    </a:p>
                  </a:txBody>
                  <a:tcPr marL="0" marR="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Median (95% CI), months</a:t>
                      </a:r>
                    </a:p>
                  </a:txBody>
                  <a:tcPr marL="0" marR="0">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63682403"/>
                  </a:ext>
                </a:extLst>
              </a:tr>
              <a:tr h="244800">
                <a:tc>
                  <a:txBody>
                    <a:bodyPr/>
                    <a:lstStyle/>
                    <a:p>
                      <a:r>
                        <a:rPr lang="en-US" sz="1000">
                          <a:solidFill>
                            <a:schemeClr val="bg1"/>
                          </a:solidFill>
                        </a:rPr>
                        <a:t>Mevrometostat + enzalutamide</a:t>
                      </a:r>
                    </a:p>
                  </a:txBody>
                  <a:tcPr marL="54000" marR="72000">
                    <a:lnT w="28575" cap="flat" cmpd="sng" algn="ctr">
                      <a:solidFill>
                        <a:schemeClr val="bg1"/>
                      </a:solidFill>
                      <a:prstDash val="solid"/>
                      <a:round/>
                      <a:headEnd type="none" w="med" len="med"/>
                      <a:tailEnd type="none" w="med" len="med"/>
                    </a:lnT>
                    <a:solidFill>
                      <a:srgbClr val="00B0F0"/>
                    </a:solidFill>
                  </a:tcPr>
                </a:tc>
                <a:tc>
                  <a:txBody>
                    <a:bodyPr/>
                    <a:lstStyle/>
                    <a:p>
                      <a:pPr algn="ctr"/>
                      <a:r>
                        <a:rPr lang="en-US" sz="1000">
                          <a:solidFill>
                            <a:schemeClr val="bg1"/>
                          </a:solidFill>
                        </a:rPr>
                        <a:t>36</a:t>
                      </a:r>
                    </a:p>
                  </a:txBody>
                  <a:tcPr marL="0" marR="0">
                    <a:lnT w="28575" cap="flat" cmpd="sng" algn="ctr">
                      <a:solidFill>
                        <a:schemeClr val="bg1"/>
                      </a:solidFill>
                      <a:prstDash val="solid"/>
                      <a:round/>
                      <a:headEnd type="none" w="med" len="med"/>
                      <a:tailEnd type="none" w="med" len="med"/>
                    </a:lnT>
                    <a:solidFill>
                      <a:srgbClr val="00B0F0"/>
                    </a:solidFill>
                  </a:tcPr>
                </a:tc>
                <a:tc>
                  <a:txBody>
                    <a:bodyPr/>
                    <a:lstStyle/>
                    <a:p>
                      <a:pPr algn="ctr"/>
                      <a:r>
                        <a:rPr lang="en-US" sz="1000">
                          <a:solidFill>
                            <a:schemeClr val="bg1"/>
                          </a:solidFill>
                        </a:rPr>
                        <a:t>13</a:t>
                      </a:r>
                    </a:p>
                  </a:txBody>
                  <a:tcPr marL="0" marR="0">
                    <a:lnT w="28575" cap="flat" cmpd="sng" algn="ctr">
                      <a:solidFill>
                        <a:schemeClr val="bg1"/>
                      </a:solidFill>
                      <a:prstDash val="solid"/>
                      <a:round/>
                      <a:headEnd type="none" w="med" len="med"/>
                      <a:tailEnd type="none" w="med" len="med"/>
                    </a:lnT>
                    <a:solidFill>
                      <a:srgbClr val="00B0F0"/>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a:solidFill>
                            <a:schemeClr val="bg1"/>
                          </a:solidFill>
                        </a:rPr>
                        <a:t>22.9 (6.2, NE)</a:t>
                      </a:r>
                    </a:p>
                  </a:txBody>
                  <a:tcPr marL="0" marR="0">
                    <a:lnT w="28575" cap="flat" cmpd="sng" algn="ctr">
                      <a:solidFill>
                        <a:schemeClr val="bg1"/>
                      </a:solidFill>
                      <a:prstDash val="solid"/>
                      <a:round/>
                      <a:headEnd type="none" w="med" len="med"/>
                      <a:tailEnd type="none" w="med" len="med"/>
                    </a:lnT>
                    <a:solidFill>
                      <a:srgbClr val="00B0F0"/>
                    </a:solidFill>
                  </a:tcPr>
                </a:tc>
                <a:extLst>
                  <a:ext uri="{0D108BD9-81ED-4DB2-BD59-A6C34878D82A}">
                    <a16:rowId xmlns:a16="http://schemas.microsoft.com/office/drawing/2014/main" val="1081170540"/>
                  </a:ext>
                </a:extLst>
              </a:tr>
              <a:tr h="244800">
                <a:tc>
                  <a:txBody>
                    <a:bodyPr/>
                    <a:lstStyle/>
                    <a:p>
                      <a:r>
                        <a:rPr lang="en-US" sz="1000">
                          <a:solidFill>
                            <a:schemeClr val="bg1"/>
                          </a:solidFill>
                        </a:rPr>
                        <a:t>Enzalutamide</a:t>
                      </a:r>
                    </a:p>
                  </a:txBody>
                  <a:tcPr marL="54000" marR="72000">
                    <a:solidFill>
                      <a:srgbClr val="ED7D31"/>
                    </a:solidFill>
                  </a:tcPr>
                </a:tc>
                <a:tc>
                  <a:txBody>
                    <a:bodyPr/>
                    <a:lstStyle/>
                    <a:p>
                      <a:pPr algn="ctr"/>
                      <a:r>
                        <a:rPr lang="en-US" sz="1000">
                          <a:solidFill>
                            <a:schemeClr val="bg1"/>
                          </a:solidFill>
                        </a:rPr>
                        <a:t>32</a:t>
                      </a:r>
                    </a:p>
                  </a:txBody>
                  <a:tcPr marL="0" marR="0">
                    <a:solidFill>
                      <a:srgbClr val="ED7D31"/>
                    </a:solidFill>
                  </a:tcPr>
                </a:tc>
                <a:tc>
                  <a:txBody>
                    <a:bodyPr/>
                    <a:lstStyle/>
                    <a:p>
                      <a:pPr algn="ctr"/>
                      <a:r>
                        <a:rPr lang="en-US" sz="1000">
                          <a:solidFill>
                            <a:schemeClr val="bg1"/>
                          </a:solidFill>
                        </a:rPr>
                        <a:t>16</a:t>
                      </a:r>
                    </a:p>
                  </a:txBody>
                  <a:tcPr marL="0" marR="0">
                    <a:solidFill>
                      <a:srgbClr val="ED7D3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a:solidFill>
                            <a:schemeClr val="bg1"/>
                          </a:solidFill>
                        </a:rPr>
                        <a:t>9.0 (6.2, 11.0)</a:t>
                      </a:r>
                    </a:p>
                  </a:txBody>
                  <a:tcPr marL="0" marR="0">
                    <a:solidFill>
                      <a:srgbClr val="ED7D31"/>
                    </a:solidFill>
                  </a:tcPr>
                </a:tc>
                <a:extLst>
                  <a:ext uri="{0D108BD9-81ED-4DB2-BD59-A6C34878D82A}">
                    <a16:rowId xmlns:a16="http://schemas.microsoft.com/office/drawing/2014/main" val="1085795710"/>
                  </a:ext>
                </a:extLst>
              </a:tr>
              <a:tr h="244800">
                <a:tc>
                  <a:txBody>
                    <a:bodyPr/>
                    <a:lstStyle/>
                    <a:p>
                      <a:endParaRPr lang="en-US" sz="1000">
                        <a:solidFill>
                          <a:schemeClr val="bg1"/>
                        </a:solidFill>
                      </a:endParaRPr>
                    </a:p>
                  </a:txBody>
                  <a:tcPr marL="54000" marR="72000">
                    <a:noFill/>
                  </a:tcPr>
                </a:tc>
                <a:tc>
                  <a:txBody>
                    <a:bodyPr/>
                    <a:lstStyle/>
                    <a:p>
                      <a:pPr algn="ctr"/>
                      <a:endParaRPr lang="en-US" sz="1000">
                        <a:solidFill>
                          <a:schemeClr val="bg1"/>
                        </a:solidFill>
                      </a:endParaRPr>
                    </a:p>
                  </a:txBody>
                  <a:tcPr marL="0" marR="0">
                    <a:noFill/>
                  </a:tcPr>
                </a:tc>
                <a:tc gridSpan="2">
                  <a:txBody>
                    <a:bodyPr/>
                    <a:lstStyle/>
                    <a:p>
                      <a:pPr marL="828000" marR="0" lvl="0" indent="0" algn="ctr" defTabSz="914400" eaLnBrk="1" fontAlgn="auto" latinLnBrk="0" hangingPunct="1">
                        <a:lnSpc>
                          <a:spcPct val="100000"/>
                        </a:lnSpc>
                        <a:spcBef>
                          <a:spcPts val="0"/>
                        </a:spcBef>
                        <a:spcAft>
                          <a:spcPts val="0"/>
                        </a:spcAft>
                        <a:buClrTx/>
                        <a:buSzTx/>
                        <a:buFontTx/>
                        <a:buNone/>
                        <a:tabLst/>
                        <a:defRPr/>
                      </a:pPr>
                      <a:r>
                        <a:rPr lang="en-GB" sz="1000" b="0"/>
                        <a:t>HR </a:t>
                      </a:r>
                      <a:r>
                        <a:rPr lang="en-GB" sz="1000" b="0" kern="0" spc="10">
                          <a:latin typeface="Arial" panose="020B0604020202020204" pitchFamily="34" charset="0"/>
                          <a:cs typeface="Arial" panose="020B0604020202020204" pitchFamily="34" charset="0"/>
                          <a:sym typeface=""/>
                        </a:rPr>
                        <a:t>0.53 (</a:t>
                      </a:r>
                      <a:r>
                        <a:rPr lang="en-GB" sz="1000" b="0"/>
                        <a:t>95% CI:</a:t>
                      </a:r>
                      <a:r>
                        <a:rPr lang="en-GB" sz="1000" b="0" kern="0" spc="10">
                          <a:latin typeface="Arial" panose="020B0604020202020204" pitchFamily="34" charset="0"/>
                          <a:cs typeface="Arial" panose="020B0604020202020204" pitchFamily="34" charset="0"/>
                          <a:sym typeface=""/>
                        </a:rPr>
                        <a:t> 0.25, 1.13)</a:t>
                      </a:r>
                      <a:r>
                        <a:rPr lang="en-GB" sz="1000" b="0"/>
                        <a:t> </a:t>
                      </a:r>
                    </a:p>
                  </a:txBody>
                  <a:tcPr marL="0" marR="0">
                    <a:noFill/>
                  </a:tcPr>
                </a:tc>
                <a:tc hMerge="1">
                  <a: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000">
                        <a:solidFill>
                          <a:schemeClr val="bg1"/>
                        </a:solidFill>
                      </a:endParaRPr>
                    </a:p>
                  </a:txBody>
                  <a:tcPr marL="0" marR="0">
                    <a:noFill/>
                  </a:tcPr>
                </a:tc>
                <a:extLst>
                  <a:ext uri="{0D108BD9-81ED-4DB2-BD59-A6C34878D82A}">
                    <a16:rowId xmlns:a16="http://schemas.microsoft.com/office/drawing/2014/main" val="4102275283"/>
                  </a:ext>
                </a:extLst>
              </a:tr>
            </a:tbl>
          </a:graphicData>
        </a:graphic>
      </p:graphicFrame>
      <p:graphicFrame>
        <p:nvGraphicFramePr>
          <p:cNvPr id="12" name="Table 11">
            <a:extLst>
              <a:ext uri="{FF2B5EF4-FFF2-40B4-BE49-F238E27FC236}">
                <a16:creationId xmlns:a16="http://schemas.microsoft.com/office/drawing/2014/main" id="{8D43D6F9-F0F3-4BDD-0D56-4513858568B8}"/>
              </a:ext>
            </a:extLst>
          </p:cNvPr>
          <p:cNvGraphicFramePr>
            <a:graphicFrameLocks noGrp="1"/>
          </p:cNvGraphicFramePr>
          <p:nvPr>
            <p:extLst>
              <p:ext uri="{D42A27DB-BD31-4B8C-83A1-F6EECF244321}">
                <p14:modId xmlns:p14="http://schemas.microsoft.com/office/powerpoint/2010/main" val="4224964343"/>
              </p:ext>
            </p:extLst>
          </p:nvPr>
        </p:nvGraphicFramePr>
        <p:xfrm>
          <a:off x="11224792" y="16497931"/>
          <a:ext cx="5256000" cy="979200"/>
        </p:xfrm>
        <a:graphic>
          <a:graphicData uri="http://schemas.openxmlformats.org/drawingml/2006/table">
            <a:tbl>
              <a:tblPr firstRow="1" bandRow="1">
                <a:tableStyleId>{5C22544A-7EE6-4342-B048-85BDC9FD1C3A}</a:tableStyleId>
              </a:tblPr>
              <a:tblGrid>
                <a:gridCol w="1908000">
                  <a:extLst>
                    <a:ext uri="{9D8B030D-6E8A-4147-A177-3AD203B41FA5}">
                      <a16:colId xmlns:a16="http://schemas.microsoft.com/office/drawing/2014/main" val="1704410271"/>
                    </a:ext>
                  </a:extLst>
                </a:gridCol>
                <a:gridCol w="828000">
                  <a:extLst>
                    <a:ext uri="{9D8B030D-6E8A-4147-A177-3AD203B41FA5}">
                      <a16:colId xmlns:a16="http://schemas.microsoft.com/office/drawing/2014/main" val="1012872396"/>
                    </a:ext>
                  </a:extLst>
                </a:gridCol>
                <a:gridCol w="828000">
                  <a:extLst>
                    <a:ext uri="{9D8B030D-6E8A-4147-A177-3AD203B41FA5}">
                      <a16:colId xmlns:a16="http://schemas.microsoft.com/office/drawing/2014/main" val="1330548359"/>
                    </a:ext>
                  </a:extLst>
                </a:gridCol>
                <a:gridCol w="1692000">
                  <a:extLst>
                    <a:ext uri="{9D8B030D-6E8A-4147-A177-3AD203B41FA5}">
                      <a16:colId xmlns:a16="http://schemas.microsoft.com/office/drawing/2014/main" val="245086085"/>
                    </a:ext>
                  </a:extLst>
                </a:gridCol>
              </a:tblGrid>
              <a:tr h="244800">
                <a:tc>
                  <a:txBody>
                    <a:bodyPr/>
                    <a:lstStyle/>
                    <a:p>
                      <a:endParaRPr lang="en-US" sz="1000">
                        <a:solidFill>
                          <a:schemeClr val="bg1"/>
                        </a:solidFill>
                      </a:endParaRPr>
                    </a:p>
                  </a:txBody>
                  <a:tcPr marL="5400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Patients, n</a:t>
                      </a:r>
                    </a:p>
                  </a:txBody>
                  <a:tcPr marL="0" marR="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Events, n</a:t>
                      </a:r>
                    </a:p>
                  </a:txBody>
                  <a:tcPr marL="0" marR="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Median (95% CI), months</a:t>
                      </a:r>
                    </a:p>
                  </a:txBody>
                  <a:tcPr marL="0" marR="0">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63682403"/>
                  </a:ext>
                </a:extLst>
              </a:tr>
              <a:tr h="244800">
                <a:tc>
                  <a:txBody>
                    <a:bodyPr/>
                    <a:lstStyle/>
                    <a:p>
                      <a:r>
                        <a:rPr lang="en-US" sz="1000">
                          <a:solidFill>
                            <a:schemeClr val="bg1"/>
                          </a:solidFill>
                        </a:rPr>
                        <a:t>Mevrometostat + enzalutamide</a:t>
                      </a:r>
                    </a:p>
                  </a:txBody>
                  <a:tcPr marL="54000">
                    <a:lnT w="28575" cap="flat" cmpd="sng" algn="ctr">
                      <a:solidFill>
                        <a:schemeClr val="bg1"/>
                      </a:solidFill>
                      <a:prstDash val="solid"/>
                      <a:round/>
                      <a:headEnd type="none" w="med" len="med"/>
                      <a:tailEnd type="none" w="med" len="med"/>
                    </a:lnT>
                    <a:solidFill>
                      <a:srgbClr val="00B0F0"/>
                    </a:solidFill>
                  </a:tcPr>
                </a:tc>
                <a:tc>
                  <a:txBody>
                    <a:bodyPr/>
                    <a:lstStyle/>
                    <a:p>
                      <a:pPr algn="ctr"/>
                      <a:r>
                        <a:rPr lang="en-US" sz="1000">
                          <a:solidFill>
                            <a:schemeClr val="bg1"/>
                          </a:solidFill>
                        </a:rPr>
                        <a:t>36</a:t>
                      </a:r>
                    </a:p>
                  </a:txBody>
                  <a:tcPr marL="0" marR="0">
                    <a:lnT w="28575" cap="flat" cmpd="sng" algn="ctr">
                      <a:solidFill>
                        <a:schemeClr val="bg1"/>
                      </a:solidFill>
                      <a:prstDash val="solid"/>
                      <a:round/>
                      <a:headEnd type="none" w="med" len="med"/>
                      <a:tailEnd type="none" w="med" len="med"/>
                    </a:lnT>
                    <a:solidFill>
                      <a:srgbClr val="00B0F0"/>
                    </a:solidFill>
                  </a:tcPr>
                </a:tc>
                <a:tc>
                  <a:txBody>
                    <a:bodyPr/>
                    <a:lstStyle/>
                    <a:p>
                      <a:pPr algn="ctr"/>
                      <a:r>
                        <a:rPr lang="en-US" sz="1000">
                          <a:solidFill>
                            <a:schemeClr val="bg1"/>
                          </a:solidFill>
                        </a:rPr>
                        <a:t>14</a:t>
                      </a:r>
                    </a:p>
                  </a:txBody>
                  <a:tcPr marL="0" marR="0">
                    <a:lnT w="28575" cap="flat" cmpd="sng" algn="ctr">
                      <a:solidFill>
                        <a:schemeClr val="bg1"/>
                      </a:solidFill>
                      <a:prstDash val="solid"/>
                      <a:round/>
                      <a:headEnd type="none" w="med" len="med"/>
                      <a:tailEnd type="none" w="med" len="med"/>
                    </a:lnT>
                    <a:solidFill>
                      <a:srgbClr val="00B0F0"/>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a:solidFill>
                            <a:schemeClr val="bg1"/>
                          </a:solidFill>
                        </a:rPr>
                        <a:t>25.6 (6.3, NE)</a:t>
                      </a:r>
                    </a:p>
                  </a:txBody>
                  <a:tcPr marL="0" marR="0">
                    <a:lnT w="28575" cap="flat" cmpd="sng" algn="ctr">
                      <a:solidFill>
                        <a:schemeClr val="bg1"/>
                      </a:solidFill>
                      <a:prstDash val="solid"/>
                      <a:round/>
                      <a:headEnd type="none" w="med" len="med"/>
                      <a:tailEnd type="none" w="med" len="med"/>
                    </a:lnT>
                    <a:solidFill>
                      <a:srgbClr val="00B0F0"/>
                    </a:solidFill>
                  </a:tcPr>
                </a:tc>
                <a:extLst>
                  <a:ext uri="{0D108BD9-81ED-4DB2-BD59-A6C34878D82A}">
                    <a16:rowId xmlns:a16="http://schemas.microsoft.com/office/drawing/2014/main" val="1081170540"/>
                  </a:ext>
                </a:extLst>
              </a:tr>
              <a:tr h="244800">
                <a:tc>
                  <a:txBody>
                    <a:bodyPr/>
                    <a:lstStyle/>
                    <a:p>
                      <a:r>
                        <a:rPr lang="en-US" sz="1000">
                          <a:solidFill>
                            <a:schemeClr val="bg1"/>
                          </a:solidFill>
                        </a:rPr>
                        <a:t>Enzalutamide</a:t>
                      </a:r>
                    </a:p>
                  </a:txBody>
                  <a:tcPr marL="54000">
                    <a:solidFill>
                      <a:srgbClr val="ED7D31"/>
                    </a:solidFill>
                  </a:tcPr>
                </a:tc>
                <a:tc>
                  <a:txBody>
                    <a:bodyPr/>
                    <a:lstStyle/>
                    <a:p>
                      <a:pPr algn="ctr"/>
                      <a:r>
                        <a:rPr lang="en-US" sz="1000">
                          <a:solidFill>
                            <a:schemeClr val="bg1"/>
                          </a:solidFill>
                        </a:rPr>
                        <a:t>32</a:t>
                      </a:r>
                    </a:p>
                  </a:txBody>
                  <a:tcPr marL="0" marR="0">
                    <a:solidFill>
                      <a:srgbClr val="ED7D31"/>
                    </a:solidFill>
                  </a:tcPr>
                </a:tc>
                <a:tc>
                  <a:txBody>
                    <a:bodyPr/>
                    <a:lstStyle/>
                    <a:p>
                      <a:pPr algn="ctr"/>
                      <a:r>
                        <a:rPr lang="en-US" sz="1000">
                          <a:solidFill>
                            <a:schemeClr val="bg1"/>
                          </a:solidFill>
                        </a:rPr>
                        <a:t>15</a:t>
                      </a:r>
                    </a:p>
                  </a:txBody>
                  <a:tcPr marL="0" marR="0">
                    <a:solidFill>
                      <a:srgbClr val="ED7D3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a:solidFill>
                            <a:schemeClr val="bg1"/>
                          </a:solidFill>
                        </a:rPr>
                        <a:t>9.0 (2.4, NE)</a:t>
                      </a:r>
                    </a:p>
                  </a:txBody>
                  <a:tcPr marL="0" marR="0">
                    <a:solidFill>
                      <a:srgbClr val="ED7D31"/>
                    </a:solidFill>
                  </a:tcPr>
                </a:tc>
                <a:extLst>
                  <a:ext uri="{0D108BD9-81ED-4DB2-BD59-A6C34878D82A}">
                    <a16:rowId xmlns:a16="http://schemas.microsoft.com/office/drawing/2014/main" val="1085795710"/>
                  </a:ext>
                </a:extLst>
              </a:tr>
              <a:tr h="244800">
                <a:tc>
                  <a:txBody>
                    <a:bodyPr/>
                    <a:lstStyle/>
                    <a:p>
                      <a:endParaRPr lang="en-US" sz="1000">
                        <a:solidFill>
                          <a:schemeClr val="bg1"/>
                        </a:solidFill>
                      </a:endParaRPr>
                    </a:p>
                  </a:txBody>
                  <a:tcPr marL="54000">
                    <a:noFill/>
                  </a:tcPr>
                </a:tc>
                <a:tc>
                  <a:txBody>
                    <a:bodyPr/>
                    <a:lstStyle/>
                    <a:p>
                      <a:pPr algn="ctr"/>
                      <a:endParaRPr lang="en-US" sz="1000">
                        <a:solidFill>
                          <a:schemeClr val="bg1"/>
                        </a:solidFill>
                      </a:endParaRPr>
                    </a:p>
                  </a:txBody>
                  <a:tcPr marL="0" marR="0">
                    <a:noFill/>
                  </a:tcPr>
                </a:tc>
                <a:tc gridSpan="2">
                  <a:txBody>
                    <a:bodyPr/>
                    <a:lstStyle/>
                    <a:p>
                      <a:pPr marL="828000" marR="0" lvl="0" indent="0" algn="ctr" defTabSz="914400" eaLnBrk="1" fontAlgn="auto" latinLnBrk="0" hangingPunct="1">
                        <a:lnSpc>
                          <a:spcPct val="100000"/>
                        </a:lnSpc>
                        <a:spcBef>
                          <a:spcPts val="0"/>
                        </a:spcBef>
                        <a:spcAft>
                          <a:spcPts val="0"/>
                        </a:spcAft>
                        <a:buClrTx/>
                        <a:buSzTx/>
                        <a:buFontTx/>
                        <a:buNone/>
                        <a:tabLst/>
                        <a:defRPr/>
                      </a:pPr>
                      <a:r>
                        <a:rPr lang="en-GB" sz="1000"/>
                        <a:t>HR </a:t>
                      </a:r>
                      <a:r>
                        <a:rPr lang="en-GB" sz="1000" kern="0" spc="10">
                          <a:latin typeface="Arial" panose="020B0604020202020204" pitchFamily="34" charset="0"/>
                          <a:cs typeface="Arial" panose="020B0604020202020204" pitchFamily="34" charset="0"/>
                          <a:sym typeface=""/>
                        </a:rPr>
                        <a:t>0.58 (</a:t>
                      </a:r>
                      <a:r>
                        <a:rPr lang="en-GB" sz="1000"/>
                        <a:t>95% CI:</a:t>
                      </a:r>
                      <a:r>
                        <a:rPr lang="en-GB" sz="1000" kern="0" spc="10">
                          <a:latin typeface="Arial" panose="020B0604020202020204" pitchFamily="34" charset="0"/>
                          <a:cs typeface="Arial" panose="020B0604020202020204" pitchFamily="34" charset="0"/>
                          <a:sym typeface=""/>
                        </a:rPr>
                        <a:t> 0.27, 1.25)</a:t>
                      </a:r>
                      <a:endParaRPr lang="en-GB" sz="1000"/>
                    </a:p>
                  </a:txBody>
                  <a:tcPr marL="0" marR="0">
                    <a:noFill/>
                  </a:tcPr>
                </a:tc>
                <a:tc hMerge="1">
                  <a: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000">
                        <a:solidFill>
                          <a:schemeClr val="bg1"/>
                        </a:solidFill>
                      </a:endParaRPr>
                    </a:p>
                  </a:txBody>
                  <a:tcPr marL="0" marR="0">
                    <a:noFill/>
                  </a:tcPr>
                </a:tc>
                <a:extLst>
                  <a:ext uri="{0D108BD9-81ED-4DB2-BD59-A6C34878D82A}">
                    <a16:rowId xmlns:a16="http://schemas.microsoft.com/office/drawing/2014/main" val="557463318"/>
                  </a:ext>
                </a:extLst>
              </a:tr>
            </a:tbl>
          </a:graphicData>
        </a:graphic>
      </p:graphicFrame>
      <p:graphicFrame>
        <p:nvGraphicFramePr>
          <p:cNvPr id="13" name="Table 12">
            <a:extLst>
              <a:ext uri="{FF2B5EF4-FFF2-40B4-BE49-F238E27FC236}">
                <a16:creationId xmlns:a16="http://schemas.microsoft.com/office/drawing/2014/main" id="{149FC018-D3CF-A819-254B-D437377CE108}"/>
              </a:ext>
            </a:extLst>
          </p:cNvPr>
          <p:cNvGraphicFramePr>
            <a:graphicFrameLocks noGrp="1"/>
          </p:cNvGraphicFramePr>
          <p:nvPr>
            <p:extLst>
              <p:ext uri="{D42A27DB-BD31-4B8C-83A1-F6EECF244321}">
                <p14:modId xmlns:p14="http://schemas.microsoft.com/office/powerpoint/2010/main" val="3431494445"/>
              </p:ext>
            </p:extLst>
          </p:nvPr>
        </p:nvGraphicFramePr>
        <p:xfrm>
          <a:off x="20301382" y="12620879"/>
          <a:ext cx="5256000" cy="979200"/>
        </p:xfrm>
        <a:graphic>
          <a:graphicData uri="http://schemas.openxmlformats.org/drawingml/2006/table">
            <a:tbl>
              <a:tblPr firstRow="1" bandRow="1">
                <a:tableStyleId>{5C22544A-7EE6-4342-B048-85BDC9FD1C3A}</a:tableStyleId>
              </a:tblPr>
              <a:tblGrid>
                <a:gridCol w="1908000">
                  <a:extLst>
                    <a:ext uri="{9D8B030D-6E8A-4147-A177-3AD203B41FA5}">
                      <a16:colId xmlns:a16="http://schemas.microsoft.com/office/drawing/2014/main" val="1704410271"/>
                    </a:ext>
                  </a:extLst>
                </a:gridCol>
                <a:gridCol w="828000">
                  <a:extLst>
                    <a:ext uri="{9D8B030D-6E8A-4147-A177-3AD203B41FA5}">
                      <a16:colId xmlns:a16="http://schemas.microsoft.com/office/drawing/2014/main" val="1012872396"/>
                    </a:ext>
                  </a:extLst>
                </a:gridCol>
                <a:gridCol w="828000">
                  <a:extLst>
                    <a:ext uri="{9D8B030D-6E8A-4147-A177-3AD203B41FA5}">
                      <a16:colId xmlns:a16="http://schemas.microsoft.com/office/drawing/2014/main" val="1330548359"/>
                    </a:ext>
                  </a:extLst>
                </a:gridCol>
                <a:gridCol w="1692000">
                  <a:extLst>
                    <a:ext uri="{9D8B030D-6E8A-4147-A177-3AD203B41FA5}">
                      <a16:colId xmlns:a16="http://schemas.microsoft.com/office/drawing/2014/main" val="245086085"/>
                    </a:ext>
                  </a:extLst>
                </a:gridCol>
              </a:tblGrid>
              <a:tr h="244800">
                <a:tc>
                  <a:txBody>
                    <a:bodyPr/>
                    <a:lstStyle/>
                    <a:p>
                      <a:endParaRPr lang="en-US" sz="1000">
                        <a:solidFill>
                          <a:schemeClr val="bg1"/>
                        </a:solidFill>
                      </a:endParaRPr>
                    </a:p>
                  </a:txBody>
                  <a:tcPr marL="5400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Patients, n</a:t>
                      </a:r>
                    </a:p>
                  </a:txBody>
                  <a:tcPr marL="0" marR="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Events, n</a:t>
                      </a:r>
                    </a:p>
                  </a:txBody>
                  <a:tcPr marL="0" marR="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Median (95% CI), months</a:t>
                      </a:r>
                    </a:p>
                  </a:txBody>
                  <a:tcPr marL="0" marR="0">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63682403"/>
                  </a:ext>
                </a:extLst>
              </a:tr>
              <a:tr h="244800">
                <a:tc>
                  <a:txBody>
                    <a:bodyPr/>
                    <a:lstStyle/>
                    <a:p>
                      <a:r>
                        <a:rPr lang="en-US" sz="1000">
                          <a:solidFill>
                            <a:schemeClr val="bg1"/>
                          </a:solidFill>
                        </a:rPr>
                        <a:t>Mevrometostat + enzalutamide</a:t>
                      </a:r>
                    </a:p>
                  </a:txBody>
                  <a:tcPr marL="54000">
                    <a:lnT w="28575" cap="flat" cmpd="sng" algn="ctr">
                      <a:solidFill>
                        <a:schemeClr val="bg1"/>
                      </a:solidFill>
                      <a:prstDash val="solid"/>
                      <a:round/>
                      <a:headEnd type="none" w="med" len="med"/>
                      <a:tailEnd type="none" w="med" len="med"/>
                    </a:lnT>
                    <a:solidFill>
                      <a:srgbClr val="00B0F0"/>
                    </a:solidFill>
                  </a:tcPr>
                </a:tc>
                <a:tc>
                  <a:txBody>
                    <a:bodyPr/>
                    <a:lstStyle/>
                    <a:p>
                      <a:pPr algn="ctr"/>
                      <a:r>
                        <a:rPr lang="en-US" sz="1000">
                          <a:solidFill>
                            <a:schemeClr val="bg1"/>
                          </a:solidFill>
                        </a:rPr>
                        <a:t>36</a:t>
                      </a:r>
                    </a:p>
                  </a:txBody>
                  <a:tcPr marL="0" marR="0">
                    <a:lnT w="28575" cap="flat" cmpd="sng" algn="ctr">
                      <a:solidFill>
                        <a:schemeClr val="bg1"/>
                      </a:solidFill>
                      <a:prstDash val="solid"/>
                      <a:round/>
                      <a:headEnd type="none" w="med" len="med"/>
                      <a:tailEnd type="none" w="med" len="med"/>
                    </a:lnT>
                    <a:solidFill>
                      <a:srgbClr val="00B0F0"/>
                    </a:solidFill>
                  </a:tcPr>
                </a:tc>
                <a:tc>
                  <a:txBody>
                    <a:bodyPr/>
                    <a:lstStyle/>
                    <a:p>
                      <a:pPr algn="ctr"/>
                      <a:r>
                        <a:rPr lang="en-US" sz="1000">
                          <a:solidFill>
                            <a:schemeClr val="bg1"/>
                          </a:solidFill>
                        </a:rPr>
                        <a:t>12</a:t>
                      </a:r>
                    </a:p>
                  </a:txBody>
                  <a:tcPr marL="0" marR="0">
                    <a:lnT w="28575" cap="flat" cmpd="sng" algn="ctr">
                      <a:solidFill>
                        <a:schemeClr val="bg1"/>
                      </a:solidFill>
                      <a:prstDash val="solid"/>
                      <a:round/>
                      <a:headEnd type="none" w="med" len="med"/>
                      <a:tailEnd type="none" w="med" len="med"/>
                    </a:lnT>
                    <a:solidFill>
                      <a:srgbClr val="00B0F0"/>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a:solidFill>
                            <a:schemeClr val="bg1"/>
                          </a:solidFill>
                        </a:rPr>
                        <a:t>25.6 (6.3, NE)</a:t>
                      </a:r>
                    </a:p>
                  </a:txBody>
                  <a:tcPr marL="0" marR="0">
                    <a:lnT w="28575" cap="flat" cmpd="sng" algn="ctr">
                      <a:solidFill>
                        <a:schemeClr val="bg1"/>
                      </a:solidFill>
                      <a:prstDash val="solid"/>
                      <a:round/>
                      <a:headEnd type="none" w="med" len="med"/>
                      <a:tailEnd type="none" w="med" len="med"/>
                    </a:lnT>
                    <a:solidFill>
                      <a:srgbClr val="00B0F0"/>
                    </a:solidFill>
                  </a:tcPr>
                </a:tc>
                <a:extLst>
                  <a:ext uri="{0D108BD9-81ED-4DB2-BD59-A6C34878D82A}">
                    <a16:rowId xmlns:a16="http://schemas.microsoft.com/office/drawing/2014/main" val="1081170540"/>
                  </a:ext>
                </a:extLst>
              </a:tr>
              <a:tr h="244800">
                <a:tc>
                  <a:txBody>
                    <a:bodyPr/>
                    <a:lstStyle/>
                    <a:p>
                      <a:r>
                        <a:rPr lang="en-US" sz="1000">
                          <a:solidFill>
                            <a:schemeClr val="bg1"/>
                          </a:solidFill>
                        </a:rPr>
                        <a:t>Enzalutamide</a:t>
                      </a:r>
                    </a:p>
                  </a:txBody>
                  <a:tcPr marL="54000">
                    <a:lnB w="12700" cmpd="sng">
                      <a:noFill/>
                    </a:lnB>
                    <a:solidFill>
                      <a:srgbClr val="ED7D31"/>
                    </a:solidFill>
                  </a:tcPr>
                </a:tc>
                <a:tc>
                  <a:txBody>
                    <a:bodyPr/>
                    <a:lstStyle/>
                    <a:p>
                      <a:pPr algn="ctr"/>
                      <a:r>
                        <a:rPr lang="en-US" sz="1000">
                          <a:solidFill>
                            <a:schemeClr val="bg1"/>
                          </a:solidFill>
                        </a:rPr>
                        <a:t>32</a:t>
                      </a:r>
                    </a:p>
                  </a:txBody>
                  <a:tcPr marL="0" marR="0">
                    <a:lnB w="12700" cmpd="sng">
                      <a:noFill/>
                    </a:lnB>
                    <a:solidFill>
                      <a:srgbClr val="ED7D31"/>
                    </a:solidFill>
                  </a:tcPr>
                </a:tc>
                <a:tc>
                  <a:txBody>
                    <a:bodyPr/>
                    <a:lstStyle/>
                    <a:p>
                      <a:pPr algn="ctr"/>
                      <a:r>
                        <a:rPr lang="en-US" sz="1000">
                          <a:solidFill>
                            <a:schemeClr val="bg1"/>
                          </a:solidFill>
                        </a:rPr>
                        <a:t>18</a:t>
                      </a:r>
                    </a:p>
                  </a:txBody>
                  <a:tcPr marL="0" marR="0">
                    <a:lnB w="12700" cmpd="sng">
                      <a:noFill/>
                    </a:lnB>
                    <a:solidFill>
                      <a:srgbClr val="ED7D3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a:solidFill>
                            <a:schemeClr val="bg1"/>
                          </a:solidFill>
                        </a:rPr>
                        <a:t>6.3 (2.8, 10.4)</a:t>
                      </a:r>
                    </a:p>
                  </a:txBody>
                  <a:tcPr marL="0" marR="0">
                    <a:lnB w="12700" cmpd="sng">
                      <a:noFill/>
                    </a:lnB>
                    <a:solidFill>
                      <a:srgbClr val="ED7D31"/>
                    </a:solidFill>
                  </a:tcPr>
                </a:tc>
                <a:extLst>
                  <a:ext uri="{0D108BD9-81ED-4DB2-BD59-A6C34878D82A}">
                    <a16:rowId xmlns:a16="http://schemas.microsoft.com/office/drawing/2014/main" val="1085795710"/>
                  </a:ext>
                </a:extLst>
              </a:tr>
              <a:tr h="244800">
                <a:tc>
                  <a:txBody>
                    <a:bodyPr/>
                    <a:lstStyle/>
                    <a:p>
                      <a:endParaRPr lang="en-US" sz="1000">
                        <a:solidFill>
                          <a:schemeClr val="bg1"/>
                        </a:solidFill>
                      </a:endParaRPr>
                    </a:p>
                  </a:txBody>
                  <a:tcPr marL="540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1000">
                        <a:solidFill>
                          <a:schemeClr val="bg1"/>
                        </a:solidFill>
                      </a:endParaRPr>
                    </a:p>
                  </a:txBody>
                  <a:tcPr marL="0" marR="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2">
                  <a:txBody>
                    <a:bodyPr/>
                    <a:lstStyle/>
                    <a:p>
                      <a:pPr marL="828000" marR="0" lvl="0" indent="0" algn="ctr" defTabSz="914400" eaLnBrk="1" fontAlgn="auto" latinLnBrk="0" hangingPunct="1">
                        <a:lnSpc>
                          <a:spcPct val="100000"/>
                        </a:lnSpc>
                        <a:spcBef>
                          <a:spcPts val="0"/>
                        </a:spcBef>
                        <a:spcAft>
                          <a:spcPts val="0"/>
                        </a:spcAft>
                        <a:buClrTx/>
                        <a:buSzTx/>
                        <a:buFontTx/>
                        <a:buNone/>
                        <a:tabLst/>
                        <a:defRPr/>
                      </a:pPr>
                      <a:r>
                        <a:rPr lang="en-GB" sz="1000"/>
                        <a:t>HR </a:t>
                      </a:r>
                      <a:r>
                        <a:rPr lang="en-GB" sz="1000" kern="0" spc="10">
                          <a:latin typeface="Arial" panose="020B0604020202020204" pitchFamily="34" charset="0"/>
                          <a:cs typeface="Arial" panose="020B0604020202020204" pitchFamily="34" charset="0"/>
                          <a:sym typeface=""/>
                        </a:rPr>
                        <a:t>0.39 (</a:t>
                      </a:r>
                      <a:r>
                        <a:rPr lang="en-GB" sz="1000"/>
                        <a:t>95% CI:</a:t>
                      </a:r>
                      <a:r>
                        <a:rPr lang="en-GB" sz="1000" kern="0" spc="10">
                          <a:latin typeface="Arial" panose="020B0604020202020204" pitchFamily="34" charset="0"/>
                          <a:cs typeface="Arial" panose="020B0604020202020204" pitchFamily="34" charset="0"/>
                          <a:sym typeface=""/>
                        </a:rPr>
                        <a:t> 0.18, 0.85)</a:t>
                      </a:r>
                      <a:endParaRPr lang="en-GB" sz="1000"/>
                    </a:p>
                  </a:txBody>
                  <a:tcPr marL="0" marR="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000">
                        <a:solidFill>
                          <a:schemeClr val="bg1"/>
                        </a:solidFill>
                      </a:endParaRPr>
                    </a:p>
                  </a:txBody>
                  <a:tcPr marL="0" marR="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19269759"/>
                  </a:ext>
                </a:extLst>
              </a:tr>
            </a:tbl>
          </a:graphicData>
        </a:graphic>
      </p:graphicFrame>
      <p:graphicFrame>
        <p:nvGraphicFramePr>
          <p:cNvPr id="17" name="Table 16">
            <a:extLst>
              <a:ext uri="{FF2B5EF4-FFF2-40B4-BE49-F238E27FC236}">
                <a16:creationId xmlns:a16="http://schemas.microsoft.com/office/drawing/2014/main" id="{94CF3C4B-6D60-6690-CB65-F65BEB2DA5AA}"/>
              </a:ext>
            </a:extLst>
          </p:cNvPr>
          <p:cNvGraphicFramePr>
            <a:graphicFrameLocks noGrp="1"/>
          </p:cNvGraphicFramePr>
          <p:nvPr>
            <p:extLst>
              <p:ext uri="{D42A27DB-BD31-4B8C-83A1-F6EECF244321}">
                <p14:modId xmlns:p14="http://schemas.microsoft.com/office/powerpoint/2010/main" val="1556106828"/>
              </p:ext>
            </p:extLst>
          </p:nvPr>
        </p:nvGraphicFramePr>
        <p:xfrm>
          <a:off x="20301382" y="16497931"/>
          <a:ext cx="5256000" cy="979200"/>
        </p:xfrm>
        <a:graphic>
          <a:graphicData uri="http://schemas.openxmlformats.org/drawingml/2006/table">
            <a:tbl>
              <a:tblPr firstRow="1" bandRow="1">
                <a:tableStyleId>{5C22544A-7EE6-4342-B048-85BDC9FD1C3A}</a:tableStyleId>
              </a:tblPr>
              <a:tblGrid>
                <a:gridCol w="1908000">
                  <a:extLst>
                    <a:ext uri="{9D8B030D-6E8A-4147-A177-3AD203B41FA5}">
                      <a16:colId xmlns:a16="http://schemas.microsoft.com/office/drawing/2014/main" val="1704410271"/>
                    </a:ext>
                  </a:extLst>
                </a:gridCol>
                <a:gridCol w="828000">
                  <a:extLst>
                    <a:ext uri="{9D8B030D-6E8A-4147-A177-3AD203B41FA5}">
                      <a16:colId xmlns:a16="http://schemas.microsoft.com/office/drawing/2014/main" val="1012872396"/>
                    </a:ext>
                  </a:extLst>
                </a:gridCol>
                <a:gridCol w="828000">
                  <a:extLst>
                    <a:ext uri="{9D8B030D-6E8A-4147-A177-3AD203B41FA5}">
                      <a16:colId xmlns:a16="http://schemas.microsoft.com/office/drawing/2014/main" val="1330548359"/>
                    </a:ext>
                  </a:extLst>
                </a:gridCol>
                <a:gridCol w="1692000">
                  <a:extLst>
                    <a:ext uri="{9D8B030D-6E8A-4147-A177-3AD203B41FA5}">
                      <a16:colId xmlns:a16="http://schemas.microsoft.com/office/drawing/2014/main" val="245086085"/>
                    </a:ext>
                  </a:extLst>
                </a:gridCol>
              </a:tblGrid>
              <a:tr h="244800">
                <a:tc>
                  <a:txBody>
                    <a:bodyPr/>
                    <a:lstStyle/>
                    <a:p>
                      <a:endParaRPr lang="en-US" sz="1000">
                        <a:solidFill>
                          <a:schemeClr val="bg1"/>
                        </a:solidFill>
                      </a:endParaRPr>
                    </a:p>
                  </a:txBody>
                  <a:tcPr marL="5400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Patients, n</a:t>
                      </a:r>
                    </a:p>
                  </a:txBody>
                  <a:tcPr marL="0" marR="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Events, n</a:t>
                      </a:r>
                    </a:p>
                  </a:txBody>
                  <a:tcPr marL="0" marR="0">
                    <a:lnB w="28575" cap="flat" cmpd="sng" algn="ctr">
                      <a:solidFill>
                        <a:schemeClr val="bg1"/>
                      </a:solidFill>
                      <a:prstDash val="solid"/>
                      <a:round/>
                      <a:headEnd type="none" w="med" len="med"/>
                      <a:tailEnd type="none" w="med" len="med"/>
                    </a:lnB>
                  </a:tcPr>
                </a:tc>
                <a:tc>
                  <a:txBody>
                    <a:bodyPr/>
                    <a:lstStyle/>
                    <a:p>
                      <a:pPr algn="ctr"/>
                      <a:r>
                        <a:rPr lang="en-US" sz="1000">
                          <a:solidFill>
                            <a:schemeClr val="bg1"/>
                          </a:solidFill>
                        </a:rPr>
                        <a:t>Median (95% CI), months</a:t>
                      </a:r>
                    </a:p>
                  </a:txBody>
                  <a:tcPr marL="0" marR="0">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63682403"/>
                  </a:ext>
                </a:extLst>
              </a:tr>
              <a:tr h="244800">
                <a:tc>
                  <a:txBody>
                    <a:bodyPr/>
                    <a:lstStyle/>
                    <a:p>
                      <a:r>
                        <a:rPr lang="en-US" sz="1000">
                          <a:solidFill>
                            <a:schemeClr val="bg1"/>
                          </a:solidFill>
                        </a:rPr>
                        <a:t>Mevrometostat + enzalutamide</a:t>
                      </a:r>
                    </a:p>
                  </a:txBody>
                  <a:tcPr marL="54000">
                    <a:lnT w="28575" cap="flat" cmpd="sng" algn="ctr">
                      <a:solidFill>
                        <a:schemeClr val="bg1"/>
                      </a:solidFill>
                      <a:prstDash val="solid"/>
                      <a:round/>
                      <a:headEnd type="none" w="med" len="med"/>
                      <a:tailEnd type="none" w="med" len="med"/>
                    </a:lnT>
                    <a:solidFill>
                      <a:srgbClr val="00B0F0"/>
                    </a:solidFill>
                  </a:tcPr>
                </a:tc>
                <a:tc>
                  <a:txBody>
                    <a:bodyPr/>
                    <a:lstStyle/>
                    <a:p>
                      <a:pPr algn="ctr"/>
                      <a:r>
                        <a:rPr lang="en-US" sz="1000">
                          <a:solidFill>
                            <a:schemeClr val="bg1"/>
                          </a:solidFill>
                        </a:rPr>
                        <a:t>36</a:t>
                      </a:r>
                    </a:p>
                  </a:txBody>
                  <a:tcPr marL="0" marR="0">
                    <a:lnT w="28575" cap="flat" cmpd="sng" algn="ctr">
                      <a:solidFill>
                        <a:schemeClr val="bg1"/>
                      </a:solidFill>
                      <a:prstDash val="solid"/>
                      <a:round/>
                      <a:headEnd type="none" w="med" len="med"/>
                      <a:tailEnd type="none" w="med" len="med"/>
                    </a:lnT>
                    <a:solidFill>
                      <a:srgbClr val="00B0F0"/>
                    </a:solidFill>
                  </a:tcPr>
                </a:tc>
                <a:tc>
                  <a:txBody>
                    <a:bodyPr/>
                    <a:lstStyle/>
                    <a:p>
                      <a:pPr algn="ctr"/>
                      <a:r>
                        <a:rPr lang="en-US" sz="1000">
                          <a:solidFill>
                            <a:schemeClr val="bg1"/>
                          </a:solidFill>
                        </a:rPr>
                        <a:t>17</a:t>
                      </a:r>
                    </a:p>
                  </a:txBody>
                  <a:tcPr marL="0" marR="0">
                    <a:lnT w="28575" cap="flat" cmpd="sng" algn="ctr">
                      <a:solidFill>
                        <a:schemeClr val="bg1"/>
                      </a:solidFill>
                      <a:prstDash val="solid"/>
                      <a:round/>
                      <a:headEnd type="none" w="med" len="med"/>
                      <a:tailEnd type="none" w="med" len="med"/>
                    </a:lnT>
                    <a:solidFill>
                      <a:srgbClr val="00B0F0"/>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a:solidFill>
                            <a:schemeClr val="bg1"/>
                          </a:solidFill>
                        </a:rPr>
                        <a:t>14.4 (4.2, NE)</a:t>
                      </a:r>
                    </a:p>
                  </a:txBody>
                  <a:tcPr marL="0" marR="0">
                    <a:lnT w="28575" cap="flat" cmpd="sng" algn="ctr">
                      <a:solidFill>
                        <a:schemeClr val="bg1"/>
                      </a:solidFill>
                      <a:prstDash val="solid"/>
                      <a:round/>
                      <a:headEnd type="none" w="med" len="med"/>
                      <a:tailEnd type="none" w="med" len="med"/>
                    </a:lnT>
                    <a:solidFill>
                      <a:srgbClr val="00B0F0"/>
                    </a:solidFill>
                  </a:tcPr>
                </a:tc>
                <a:extLst>
                  <a:ext uri="{0D108BD9-81ED-4DB2-BD59-A6C34878D82A}">
                    <a16:rowId xmlns:a16="http://schemas.microsoft.com/office/drawing/2014/main" val="1081170540"/>
                  </a:ext>
                </a:extLst>
              </a:tr>
              <a:tr h="244800">
                <a:tc>
                  <a:txBody>
                    <a:bodyPr/>
                    <a:lstStyle/>
                    <a:p>
                      <a:r>
                        <a:rPr lang="en-US" sz="1000">
                          <a:solidFill>
                            <a:schemeClr val="bg1"/>
                          </a:solidFill>
                        </a:rPr>
                        <a:t>Enzalutamide</a:t>
                      </a:r>
                    </a:p>
                  </a:txBody>
                  <a:tcPr marL="54000">
                    <a:solidFill>
                      <a:srgbClr val="ED7D31"/>
                    </a:solidFill>
                  </a:tcPr>
                </a:tc>
                <a:tc>
                  <a:txBody>
                    <a:bodyPr/>
                    <a:lstStyle/>
                    <a:p>
                      <a:pPr algn="ctr"/>
                      <a:r>
                        <a:rPr lang="en-US" sz="1000">
                          <a:solidFill>
                            <a:schemeClr val="bg1"/>
                          </a:solidFill>
                        </a:rPr>
                        <a:t>32</a:t>
                      </a:r>
                    </a:p>
                  </a:txBody>
                  <a:tcPr marL="0" marR="0">
                    <a:solidFill>
                      <a:srgbClr val="ED7D31"/>
                    </a:solidFill>
                  </a:tcPr>
                </a:tc>
                <a:tc>
                  <a:txBody>
                    <a:bodyPr/>
                    <a:lstStyle/>
                    <a:p>
                      <a:pPr algn="ctr"/>
                      <a:r>
                        <a:rPr lang="en-US" sz="1000">
                          <a:solidFill>
                            <a:schemeClr val="bg1"/>
                          </a:solidFill>
                        </a:rPr>
                        <a:t>15</a:t>
                      </a:r>
                    </a:p>
                  </a:txBody>
                  <a:tcPr marL="0" marR="0">
                    <a:solidFill>
                      <a:srgbClr val="ED7D3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000">
                          <a:solidFill>
                            <a:schemeClr val="bg1"/>
                          </a:solidFill>
                        </a:rPr>
                        <a:t>9.0 (3.5, 11.0)</a:t>
                      </a:r>
                    </a:p>
                  </a:txBody>
                  <a:tcPr marL="0" marR="0">
                    <a:solidFill>
                      <a:srgbClr val="ED7D31"/>
                    </a:solidFill>
                  </a:tcPr>
                </a:tc>
                <a:extLst>
                  <a:ext uri="{0D108BD9-81ED-4DB2-BD59-A6C34878D82A}">
                    <a16:rowId xmlns:a16="http://schemas.microsoft.com/office/drawing/2014/main" val="1085795710"/>
                  </a:ext>
                </a:extLst>
              </a:tr>
              <a:tr h="244800">
                <a:tc>
                  <a:txBody>
                    <a:bodyPr/>
                    <a:lstStyle/>
                    <a:p>
                      <a:endParaRPr lang="en-US" sz="1000">
                        <a:solidFill>
                          <a:schemeClr val="bg1"/>
                        </a:solidFill>
                      </a:endParaRPr>
                    </a:p>
                  </a:txBody>
                  <a:tcPr marL="54000">
                    <a:noFill/>
                  </a:tcPr>
                </a:tc>
                <a:tc>
                  <a:txBody>
                    <a:bodyPr/>
                    <a:lstStyle/>
                    <a:p>
                      <a:pPr algn="ctr"/>
                      <a:endParaRPr lang="en-US" sz="1000">
                        <a:solidFill>
                          <a:schemeClr val="bg1"/>
                        </a:solidFill>
                      </a:endParaRPr>
                    </a:p>
                  </a:txBody>
                  <a:tcPr marL="0" marR="0">
                    <a:noFill/>
                  </a:tcPr>
                </a:tc>
                <a:tc gridSpan="2">
                  <a:txBody>
                    <a:bodyPr/>
                    <a:lstStyle/>
                    <a:p>
                      <a:pPr marL="828000" marR="0" lvl="0" indent="0" algn="ctr" defTabSz="914400" eaLnBrk="1" fontAlgn="auto" latinLnBrk="0" hangingPunct="1">
                        <a:lnSpc>
                          <a:spcPct val="100000"/>
                        </a:lnSpc>
                        <a:spcBef>
                          <a:spcPts val="0"/>
                        </a:spcBef>
                        <a:spcAft>
                          <a:spcPts val="0"/>
                        </a:spcAft>
                        <a:buClrTx/>
                        <a:buSzTx/>
                        <a:buFontTx/>
                        <a:buNone/>
                        <a:tabLst/>
                        <a:defRPr/>
                      </a:pPr>
                      <a:r>
                        <a:rPr lang="en-GB" sz="1000"/>
                        <a:t>HR </a:t>
                      </a:r>
                      <a:r>
                        <a:rPr lang="en-GB" sz="1000" kern="0" spc="10">
                          <a:latin typeface="Arial" panose="020B0604020202020204" pitchFamily="34" charset="0"/>
                          <a:cs typeface="Arial" panose="020B0604020202020204" pitchFamily="34" charset="0"/>
                          <a:sym typeface=""/>
                        </a:rPr>
                        <a:t>0.71 (</a:t>
                      </a:r>
                      <a:r>
                        <a:rPr lang="en-GB" sz="1000"/>
                        <a:t>95% CI:</a:t>
                      </a:r>
                      <a:r>
                        <a:rPr lang="en-GB" sz="1000" kern="0" spc="10">
                          <a:latin typeface="Arial" panose="020B0604020202020204" pitchFamily="34" charset="0"/>
                          <a:cs typeface="Arial" panose="020B0604020202020204" pitchFamily="34" charset="0"/>
                          <a:sym typeface=""/>
                        </a:rPr>
                        <a:t> 0.34, 1.45)</a:t>
                      </a:r>
                      <a:r>
                        <a:rPr lang="en-GB" sz="1000"/>
                        <a:t> </a:t>
                      </a:r>
                    </a:p>
                  </a:txBody>
                  <a:tcPr marL="0" marR="0">
                    <a:noFill/>
                  </a:tcPr>
                </a:tc>
                <a:tc hMerge="1">
                  <a: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000">
                        <a:solidFill>
                          <a:schemeClr val="bg1"/>
                        </a:solidFill>
                      </a:endParaRPr>
                    </a:p>
                  </a:txBody>
                  <a:tcPr marL="0" marR="0">
                    <a:noFill/>
                  </a:tcPr>
                </a:tc>
                <a:extLst>
                  <a:ext uri="{0D108BD9-81ED-4DB2-BD59-A6C34878D82A}">
                    <a16:rowId xmlns:a16="http://schemas.microsoft.com/office/drawing/2014/main" val="867586784"/>
                  </a:ext>
                </a:extLst>
              </a:tr>
            </a:tbl>
          </a:graphicData>
        </a:graphic>
      </p:graphicFrame>
      <p:graphicFrame>
        <p:nvGraphicFramePr>
          <p:cNvPr id="106" name="Table 105">
            <a:extLst>
              <a:ext uri="{FF2B5EF4-FFF2-40B4-BE49-F238E27FC236}">
                <a16:creationId xmlns:a16="http://schemas.microsoft.com/office/drawing/2014/main" id="{61260165-20F4-83BE-1C1D-D796E994F684}"/>
              </a:ext>
            </a:extLst>
          </p:cNvPr>
          <p:cNvGraphicFramePr>
            <a:graphicFrameLocks noGrp="1"/>
          </p:cNvGraphicFramePr>
          <p:nvPr/>
        </p:nvGraphicFramePr>
        <p:xfrm>
          <a:off x="16792576" y="5401342"/>
          <a:ext cx="9018855" cy="3545320"/>
        </p:xfrm>
        <a:graphic>
          <a:graphicData uri="http://schemas.openxmlformats.org/drawingml/2006/table">
            <a:tbl>
              <a:tblPr firstRow="1" bandRow="1">
                <a:effectLst/>
                <a:tableStyleId>{2D5ABB26-0587-4C30-8999-92F81FD0307C}</a:tableStyleId>
              </a:tblPr>
              <a:tblGrid>
                <a:gridCol w="1513072">
                  <a:extLst>
                    <a:ext uri="{9D8B030D-6E8A-4147-A177-3AD203B41FA5}">
                      <a16:colId xmlns:a16="http://schemas.microsoft.com/office/drawing/2014/main" val="70400884"/>
                    </a:ext>
                  </a:extLst>
                </a:gridCol>
                <a:gridCol w="989164">
                  <a:extLst>
                    <a:ext uri="{9D8B030D-6E8A-4147-A177-3AD203B41FA5}">
                      <a16:colId xmlns:a16="http://schemas.microsoft.com/office/drawing/2014/main" val="1445243048"/>
                    </a:ext>
                  </a:extLst>
                </a:gridCol>
                <a:gridCol w="4066641">
                  <a:extLst>
                    <a:ext uri="{9D8B030D-6E8A-4147-A177-3AD203B41FA5}">
                      <a16:colId xmlns:a16="http://schemas.microsoft.com/office/drawing/2014/main" val="1925986268"/>
                    </a:ext>
                  </a:extLst>
                </a:gridCol>
                <a:gridCol w="2449978">
                  <a:extLst>
                    <a:ext uri="{9D8B030D-6E8A-4147-A177-3AD203B41FA5}">
                      <a16:colId xmlns:a16="http://schemas.microsoft.com/office/drawing/2014/main" val="2474605033"/>
                    </a:ext>
                  </a:extLst>
                </a:gridCol>
              </a:tblGrid>
              <a:tr h="324000">
                <a:tc gridSpan="4">
                  <a:txBody>
                    <a:bodyPr/>
                    <a:lstStyle/>
                    <a:p>
                      <a:pPr marL="31750" marR="306705" lvl="0" indent="0" algn="l" defTabSz="914400" eaLnBrk="1" fontAlgn="auto" hangingPunct="1">
                        <a:lnSpc>
                          <a:spcPct val="100000"/>
                        </a:lnSpc>
                        <a:spcBef>
                          <a:spcPts val="500"/>
                        </a:spcBef>
                        <a:spcAft>
                          <a:spcPts val="0"/>
                        </a:spcAft>
                        <a:buFontTx/>
                        <a:buNone/>
                      </a:pPr>
                      <a:r>
                        <a:rPr lang="en-GB" sz="1400" b="0" i="0" u="none" strike="noStrike" kern="0" cap="none" spc="5" normalizeH="0" baseline="0" noProof="0">
                          <a:solidFill>
                            <a:schemeClr val="bg1"/>
                          </a:solidFill>
                          <a:effectLst/>
                          <a:latin typeface="Arial" panose="020B0604020202020204" pitchFamily="34" charset="0"/>
                          <a:ea typeface="+mn-ea"/>
                          <a:cs typeface="Arial" panose="020B0604020202020204" pitchFamily="34" charset="0"/>
                          <a:sym typeface=""/>
                        </a:rPr>
                        <a:t>Table 1. Estimated overall mean differences in change from baseline and TTDD for mevrometostat + enzalutamide vs enzalutamide</a:t>
                      </a:r>
                    </a:p>
                  </a:txBody>
                  <a:tcPr marL="36000" marR="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100000"/>
                      </a:schemeClr>
                    </a:solidFill>
                  </a:tcPr>
                </a:tc>
                <a:tc hMerge="1">
                  <a:txBody>
                    <a:bodyPr/>
                    <a:lstStyle/>
                    <a:p>
                      <a:pPr algn="ctr">
                        <a:spcBef>
                          <a:spcPts val="0"/>
                        </a:spcBef>
                        <a:spcAft>
                          <a:spcPts val="0"/>
                        </a:spcAft>
                        <a:buNone/>
                      </a:pPr>
                      <a:endParaRPr lang="en-GB" sz="5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4284" marR="4284" marT="0" marB="0"/>
                </a:tc>
                <a:tc hMerge="1">
                  <a:txBody>
                    <a:bodyPr/>
                    <a:lstStyle/>
                    <a:p>
                      <a:pPr algn="ctr">
                        <a:spcBef>
                          <a:spcPts val="0"/>
                        </a:spcBef>
                        <a:spcAft>
                          <a:spcPts val="0"/>
                        </a:spcAft>
                        <a:buNone/>
                      </a:pPr>
                      <a:endParaRPr lang="en-GB" sz="5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4284" marR="4284" marT="0" marB="0"/>
                </a:tc>
                <a:tc hMerge="1">
                  <a:txBody>
                    <a:bodyPr/>
                    <a:lstStyle/>
                    <a:p>
                      <a:pPr algn="ctr">
                        <a:spcBef>
                          <a:spcPts val="0"/>
                        </a:spcBef>
                        <a:spcAft>
                          <a:spcPts val="0"/>
                        </a:spcAft>
                        <a:buNone/>
                      </a:pPr>
                      <a:endParaRPr lang="en-GB" sz="5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4284" marR="4284" marT="0" marB="0">
                    <a:lnL w="6350" cap="flat" cmpd="sng" algn="ctr">
                      <a:solidFill>
                        <a:srgbClr val="231F20">
                          <a:lumMod val="100000"/>
                        </a:srgbClr>
                      </a:solidFill>
                      <a:prstDash val="solid"/>
                      <a:round/>
                      <a:headEnd type="none" w="med" len="med"/>
                      <a:tailEnd type="none" w="med" len="med"/>
                    </a:lnL>
                  </a:tcPr>
                </a:tc>
                <a:extLst>
                  <a:ext uri="{0D108BD9-81ED-4DB2-BD59-A6C34878D82A}">
                    <a16:rowId xmlns:a16="http://schemas.microsoft.com/office/drawing/2014/main" val="1733533845"/>
                  </a:ext>
                </a:extLst>
              </a:tr>
              <a:tr h="360000">
                <a:tc rowSpan="2">
                  <a:txBody>
                    <a:bodyPr/>
                    <a:lstStyle/>
                    <a:p>
                      <a:pPr marL="31750" marR="0" lvl="0" indent="0" algn="l" defTabSz="914400" eaLnBrk="1" fontAlgn="auto" hangingPunct="1">
                        <a:lnSpc>
                          <a:spcPct val="100000"/>
                        </a:lnSpc>
                        <a:spcBef>
                          <a:spcPts val="345"/>
                        </a:spcBef>
                        <a:spcAft>
                          <a:spcPts val="0"/>
                        </a:spcAft>
                        <a:buFontTx/>
                        <a:buNone/>
                      </a:pPr>
                      <a:r>
                        <a:rPr lang="en-GB" sz="1050" b="1" i="0" u="none" strike="noStrike" kern="0" cap="none" spc="10" normalizeH="0" baseline="0" noProof="0">
                          <a:effectLst/>
                          <a:latin typeface="Arial" panose="020B0604020202020204" pitchFamily="34" charset="0"/>
                          <a:ea typeface="+mn-ea"/>
                          <a:cs typeface="Arial" panose="020B0604020202020204" pitchFamily="34" charset="0"/>
                          <a:sym typeface=""/>
                        </a:rPr>
                        <a:t> </a:t>
                      </a:r>
                    </a:p>
                  </a:txBody>
                  <a:tcPr marL="0" marR="0" marT="28800" marB="28800" anchor="ctr">
                    <a:lnL w="6350" cap="flat" cmpd="sng" algn="ctr">
                      <a:solidFill>
                        <a:schemeClr val="tx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6E7E8"/>
                    </a:solidFill>
                  </a:tcPr>
                </a:tc>
                <a:tc rowSpan="2">
                  <a:txBody>
                    <a:bodyPr/>
                    <a:lstStyle/>
                    <a:p>
                      <a:pPr marL="31750" marR="0" lvl="0" indent="0" algn="ctr" defTabSz="914400" eaLnBrk="1" fontAlgn="auto" hangingPunct="1">
                        <a:lnSpc>
                          <a:spcPct val="100000"/>
                        </a:lnSpc>
                        <a:spcBef>
                          <a:spcPts val="345"/>
                        </a:spcBef>
                        <a:spcAft>
                          <a:spcPts val="0"/>
                        </a:spcAft>
                        <a:buFontTx/>
                        <a:buNone/>
                      </a:pPr>
                      <a:r>
                        <a:rPr lang="en-GB" sz="1050" b="1" i="0" u="none" strike="noStrike" kern="0" cap="none" spc="10" normalizeH="0" baseline="0" noProof="0">
                          <a:effectLst/>
                          <a:latin typeface="Arial" panose="020B0604020202020204" pitchFamily="34" charset="0"/>
                          <a:ea typeface="+mn-ea"/>
                          <a:cs typeface="Arial" panose="020B0604020202020204" pitchFamily="34" charset="0"/>
                          <a:sym typeface=""/>
                        </a:rPr>
                        <a:t>Score range</a:t>
                      </a:r>
                      <a:r>
                        <a:rPr lang="en-GB" sz="1050" b="1" i="0" u="none" strike="noStrike" kern="0" cap="none" spc="10" normalizeH="0" baseline="30000" noProof="0">
                          <a:effectLst/>
                          <a:latin typeface="Arial" panose="020B0604020202020204" pitchFamily="34" charset="0"/>
                          <a:ea typeface="+mn-ea"/>
                          <a:cs typeface="Arial" panose="020B0604020202020204" pitchFamily="34" charset="0"/>
                          <a:sym typeface=""/>
                        </a:rPr>
                        <a:t>†</a:t>
                      </a:r>
                    </a:p>
                  </a:txBody>
                  <a:tcPr marL="0" marR="0" marT="28800" marB="28800" anchor="b">
                    <a:lnT w="12700" cap="flat" cmpd="sng" algn="ctr">
                      <a:solidFill>
                        <a:schemeClr val="accent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6E7E8"/>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1" i="0" u="none" strike="noStrike" kern="0" cap="none" spc="10" normalizeH="0" baseline="0" noProof="0">
                          <a:solidFill>
                            <a:schemeClr val="tx1"/>
                          </a:solidFill>
                          <a:effectLst/>
                          <a:latin typeface="Arial" panose="020B0604020202020204" pitchFamily="34" charset="0"/>
                          <a:ea typeface="+mn-ea"/>
                          <a:cs typeface="Arial" panose="020B0604020202020204" pitchFamily="34" charset="0"/>
                          <a:sym typeface=""/>
                        </a:rPr>
                        <a:t>Change from baseline</a:t>
                      </a:r>
                    </a:p>
                  </a:txBody>
                  <a:tcPr marL="0" marR="0" marT="28800" marB="28800" anchor="ctr">
                    <a:lnT w="12700" cap="flat" cmpd="sng" algn="ctr">
                      <a:solidFill>
                        <a:schemeClr val="accent1"/>
                      </a:solidFill>
                      <a:prstDash val="solid"/>
                      <a:round/>
                      <a:headEnd type="none" w="med" len="med"/>
                      <a:tailEnd type="none" w="med" len="med"/>
                    </a:lnT>
                    <a:lnB w="6350" cap="flat" cmpd="sng" algn="ctr">
                      <a:solidFill>
                        <a:srgbClr val="231F20">
                          <a:lumMod val="100000"/>
                        </a:srgbClr>
                      </a:solidFill>
                      <a:prstDash val="solid"/>
                      <a:round/>
                      <a:headEnd type="none" w="med" len="med"/>
                      <a:tailEnd type="none" w="med" len="med"/>
                    </a:lnB>
                    <a:solidFill>
                      <a:srgbClr val="E6E7E8">
                        <a:lumMod val="100000"/>
                      </a:srgbClr>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1" i="0" u="none" strike="noStrike" kern="0" cap="none" spc="10" normalizeH="0" baseline="0" noProof="0">
                          <a:solidFill>
                            <a:schemeClr val="tx1"/>
                          </a:solidFill>
                          <a:effectLst/>
                          <a:latin typeface="Arial" panose="020B0604020202020204" pitchFamily="34" charset="0"/>
                          <a:ea typeface="+mn-ea"/>
                          <a:cs typeface="Arial" panose="020B0604020202020204" pitchFamily="34" charset="0"/>
                          <a:sym typeface=""/>
                        </a:rPr>
                        <a:t>TTDD for mevrometostat + enzalutamide vs enzalutamide</a:t>
                      </a:r>
                    </a:p>
                  </a:txBody>
                  <a:tcPr marL="0" marR="0" marT="28800" marB="28800" anchor="ctr">
                    <a:lnR w="6350" cap="flat" cmpd="sng" algn="ctr">
                      <a:solidFill>
                        <a:schemeClr val="tx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231F20">
                          <a:lumMod val="100000"/>
                        </a:srgbClr>
                      </a:solidFill>
                      <a:prstDash val="solid"/>
                      <a:round/>
                      <a:headEnd type="none" w="med" len="med"/>
                      <a:tailEnd type="none" w="med" len="med"/>
                    </a:lnB>
                    <a:solidFill>
                      <a:srgbClr val="E6E7E8">
                        <a:lumMod val="100000"/>
                      </a:srgbClr>
                    </a:solidFill>
                  </a:tcPr>
                </a:tc>
                <a:extLst>
                  <a:ext uri="{0D108BD9-81ED-4DB2-BD59-A6C34878D82A}">
                    <a16:rowId xmlns:a16="http://schemas.microsoft.com/office/drawing/2014/main" val="3385971104"/>
                  </a:ext>
                </a:extLst>
              </a:tr>
              <a:tr h="0">
                <a:tc vMerge="1">
                  <a:txBody>
                    <a:bodyPr/>
                    <a:lstStyle/>
                    <a:p>
                      <a:endParaRPr lang="en-GB"/>
                    </a:p>
                  </a:txBody>
                  <a:tcPr/>
                </a:tc>
                <a:tc vMerge="1">
                  <a:txBody>
                    <a:bodyPr/>
                    <a:lstStyle/>
                    <a:p>
                      <a:endParaRPr lang="en-GB"/>
                    </a:p>
                  </a:txBody>
                  <a:tcPr/>
                </a:tc>
                <a:tc>
                  <a:txBody>
                    <a:bodyPr/>
                    <a:lstStyle/>
                    <a:p>
                      <a:pPr marL="31750" marR="0" lvl="0" indent="0" algn="ctr" defTabSz="914400" eaLnBrk="1" fontAlgn="auto" hangingPunct="1">
                        <a:lnSpc>
                          <a:spcPct val="100000"/>
                        </a:lnSpc>
                        <a:spcBef>
                          <a:spcPts val="345"/>
                        </a:spcBef>
                        <a:spcAft>
                          <a:spcPts val="0"/>
                        </a:spcAft>
                        <a:buFontTx/>
                        <a:buNone/>
                      </a:pPr>
                      <a:r>
                        <a:rPr lang="en-GB" sz="1050" b="1" i="0" u="none" strike="noStrike" kern="0" cap="none" spc="10" normalizeH="0" baseline="0" noProof="0">
                          <a:effectLst/>
                          <a:latin typeface="Arial" panose="020B0604020202020204" pitchFamily="34" charset="0"/>
                          <a:ea typeface="+mn-ea"/>
                          <a:cs typeface="Arial" panose="020B0604020202020204" pitchFamily="34" charset="0"/>
                          <a:sym typeface=""/>
                        </a:rPr>
                        <a:t>Estimated overall mean difference for mevrometostat + enzalutamide vs enzalutamide (95% CI)</a:t>
                      </a:r>
                    </a:p>
                  </a:txBody>
                  <a:tcPr marL="0" marR="0" marT="28800" marB="28800" anchor="b">
                    <a:lnT w="6350" cap="flat" cmpd="sng" algn="ctr">
                      <a:solidFill>
                        <a:srgbClr val="231F20">
                          <a:lumMod val="10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6E7E8"/>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1" i="0" u="none" strike="noStrike" kern="0" cap="none" spc="10" normalizeH="0" baseline="0" noProof="0">
                          <a:effectLst/>
                          <a:latin typeface="Arial" panose="020B0604020202020204" pitchFamily="34" charset="0"/>
                          <a:ea typeface="+mn-ea"/>
                          <a:cs typeface="Arial" panose="020B0604020202020204" pitchFamily="34" charset="0"/>
                          <a:sym typeface=""/>
                        </a:rPr>
                        <a:t>HR</a:t>
                      </a:r>
                      <a:r>
                        <a:rPr lang="en-GB" sz="1050" b="1" i="0" u="none" strike="noStrike" kern="0" cap="none" spc="10" normalizeH="0" baseline="30000" noProof="0">
                          <a:effectLst/>
                          <a:latin typeface="Arial" panose="020B0604020202020204" pitchFamily="34" charset="0"/>
                          <a:ea typeface="+mn-ea"/>
                          <a:cs typeface="Arial" panose="020B0604020202020204" pitchFamily="34" charset="0"/>
                          <a:sym typeface=""/>
                        </a:rPr>
                        <a:t>‡ </a:t>
                      </a:r>
                      <a:r>
                        <a:rPr lang="en-GB" sz="1050" b="1" i="0" u="none" strike="noStrike" kern="0" cap="none" spc="10" normalizeH="0" baseline="0" noProof="0">
                          <a:effectLst/>
                          <a:latin typeface="Arial" panose="020B0604020202020204" pitchFamily="34" charset="0"/>
                          <a:ea typeface="+mn-ea"/>
                          <a:cs typeface="Arial" panose="020B0604020202020204" pitchFamily="34" charset="0"/>
                          <a:sym typeface=""/>
                        </a:rPr>
                        <a:t>(95% CI)</a:t>
                      </a:r>
                    </a:p>
                  </a:txBody>
                  <a:tcPr marL="0" marR="0" marT="28800" marB="28800" anchor="b">
                    <a:lnR w="6350" cap="flat" cmpd="sng" algn="ctr">
                      <a:solidFill>
                        <a:schemeClr val="tx1"/>
                      </a:solidFill>
                      <a:prstDash val="solid"/>
                      <a:round/>
                      <a:headEnd type="none" w="med" len="med"/>
                      <a:tailEnd type="none" w="med" len="med"/>
                    </a:lnR>
                    <a:lnT w="6350" cap="flat" cmpd="sng" algn="ctr">
                      <a:solidFill>
                        <a:srgbClr val="231F20">
                          <a:lumMod val="10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6E7E8"/>
                    </a:solidFill>
                  </a:tcPr>
                </a:tc>
                <a:extLst>
                  <a:ext uri="{0D108BD9-81ED-4DB2-BD59-A6C34878D82A}">
                    <a16:rowId xmlns:a16="http://schemas.microsoft.com/office/drawing/2014/main" val="1378580929"/>
                  </a:ext>
                </a:extLst>
              </a:tr>
              <a:tr h="0">
                <a:tc>
                  <a:txBody>
                    <a:bodyPr/>
                    <a:lstStyle/>
                    <a:p>
                      <a:pPr marL="31750" marR="0" lvl="0" indent="0" algn="l"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FACT-P total score</a:t>
                      </a:r>
                    </a:p>
                  </a:txBody>
                  <a:tcPr marL="0" marR="0" marT="28800" marB="288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solidFill>
                      <a:schemeClr val="bg1"/>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0–156</a:t>
                      </a:r>
                    </a:p>
                  </a:txBody>
                  <a:tcPr marL="0" marR="0" marT="28800" marB="28800" anchor="ctr">
                    <a:lnT w="6350" cap="flat" cmpd="sng" algn="ctr">
                      <a:solidFill>
                        <a:schemeClr val="tx1"/>
                      </a:solidFill>
                      <a:prstDash val="solid"/>
                      <a:round/>
                      <a:headEnd type="none" w="med" len="med"/>
                      <a:tailEnd type="none" w="med" len="med"/>
                    </a:lnT>
                    <a:solidFill>
                      <a:schemeClr val="bg1"/>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–1.15 (–8.30, 6.00)</a:t>
                      </a:r>
                    </a:p>
                  </a:txBody>
                  <a:tcPr marL="0" marR="0" marT="28800" marB="28800" anchor="ctr">
                    <a:lnT w="6350" cap="flat" cmpd="sng" algn="ctr">
                      <a:solidFill>
                        <a:schemeClr val="tx1"/>
                      </a:solidFill>
                      <a:prstDash val="solid"/>
                      <a:round/>
                      <a:headEnd type="none" w="med" len="med"/>
                      <a:tailEnd type="none" w="med" len="med"/>
                    </a:lnT>
                    <a:solidFill>
                      <a:schemeClr val="bg1"/>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0.53 (0.25, 1.13)</a:t>
                      </a:r>
                    </a:p>
                  </a:txBody>
                  <a:tcPr marL="0" marR="0" marT="28800" marB="2880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000038607"/>
                  </a:ext>
                </a:extLst>
              </a:tr>
              <a:tr h="0">
                <a:tc>
                  <a:txBody>
                    <a:bodyPr/>
                    <a:lstStyle/>
                    <a:p>
                      <a:pPr marL="144000" marR="0" lvl="0" indent="0" algn="l"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FACT-P physical</a:t>
                      </a:r>
                    </a:p>
                  </a:txBody>
                  <a:tcPr marL="0" marR="0" marT="28800" marB="28800" anchor="ctr">
                    <a:lnL w="6350" cap="flat" cmpd="sng" algn="ctr">
                      <a:solidFill>
                        <a:schemeClr val="tx1"/>
                      </a:solidFill>
                      <a:prstDash val="solid"/>
                      <a:round/>
                      <a:headEnd type="none" w="med" len="med"/>
                      <a:tailEnd type="none" w="med" len="med"/>
                    </a:ln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0–28</a:t>
                      </a:r>
                    </a:p>
                  </a:txBody>
                  <a:tcPr marL="0" marR="0" marT="28800" marB="28800" anchor="ct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–2.10 (–4.01, –0.19)</a:t>
                      </a:r>
                    </a:p>
                  </a:txBody>
                  <a:tcPr marL="0" marR="0" marT="28800" marB="28800" anchor="ct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1.08 (0.51, 2.29)</a:t>
                      </a:r>
                    </a:p>
                  </a:txBody>
                  <a:tcPr marL="0" marR="0" marT="28800" marB="28800" anchor="ctr">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19256977"/>
                  </a:ext>
                </a:extLst>
              </a:tr>
              <a:tr h="0">
                <a:tc>
                  <a:txBody>
                    <a:bodyPr/>
                    <a:lstStyle/>
                    <a:p>
                      <a:pPr marL="144000" marR="0" lvl="0" indent="0" algn="l"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FACT-P social/family</a:t>
                      </a:r>
                    </a:p>
                  </a:txBody>
                  <a:tcPr marL="0" marR="0" marT="28800" marB="28800" anchor="ctr">
                    <a:lnL w="6350" cap="flat" cmpd="sng" algn="ctr">
                      <a:solidFill>
                        <a:schemeClr val="tx1"/>
                      </a:solidFill>
                      <a:prstDash val="solid"/>
                      <a:round/>
                      <a:headEnd type="none" w="med" len="med"/>
                      <a:tailEnd type="none" w="med" len="med"/>
                    </a:lnL>
                    <a:solidFill>
                      <a:schemeClr val="bg1"/>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0–28</a:t>
                      </a:r>
                    </a:p>
                  </a:txBody>
                  <a:tcPr marL="0" marR="0" marT="28800" marB="28800" anchor="ctr">
                    <a:solidFill>
                      <a:schemeClr val="bg1"/>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0.96 (–0.84, 2.77)</a:t>
                      </a:r>
                    </a:p>
                  </a:txBody>
                  <a:tcPr marL="0" marR="0" marT="28800" marB="28800" anchor="ctr">
                    <a:solidFill>
                      <a:schemeClr val="bg1"/>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0.35 (0.14, 0.86)</a:t>
                      </a:r>
                    </a:p>
                  </a:txBody>
                  <a:tcPr marL="0" marR="0" marT="28800" marB="28800" anchor="ctr">
                    <a:lnR w="635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2073783766"/>
                  </a:ext>
                </a:extLst>
              </a:tr>
              <a:tr h="0">
                <a:tc>
                  <a:txBody>
                    <a:bodyPr/>
                    <a:lstStyle/>
                    <a:p>
                      <a:pPr marL="144000" marR="0" lvl="0" indent="0" algn="l"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FACT-P emotional</a:t>
                      </a:r>
                    </a:p>
                  </a:txBody>
                  <a:tcPr marL="0" marR="0" marT="28800" marB="28800" anchor="ctr">
                    <a:lnL w="6350" cap="flat" cmpd="sng" algn="ctr">
                      <a:solidFill>
                        <a:schemeClr val="tx1"/>
                      </a:solidFill>
                      <a:prstDash val="solid"/>
                      <a:round/>
                      <a:headEnd type="none" w="med" len="med"/>
                      <a:tailEnd type="none" w="med" len="med"/>
                    </a:ln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0–24</a:t>
                      </a:r>
                    </a:p>
                  </a:txBody>
                  <a:tcPr marL="0" marR="0" marT="28800" marB="28800" anchor="ct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–0.67 (–1.92, 0.58)</a:t>
                      </a:r>
                    </a:p>
                  </a:txBody>
                  <a:tcPr marL="0" marR="0" marT="28800" marB="28800" anchor="ct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2.33 (0.64, 8.55)</a:t>
                      </a:r>
                    </a:p>
                  </a:txBody>
                  <a:tcPr marL="0" marR="0" marT="28800" marB="28800" anchor="ctr">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41758014"/>
                  </a:ext>
                </a:extLst>
              </a:tr>
              <a:tr h="0">
                <a:tc>
                  <a:txBody>
                    <a:bodyPr/>
                    <a:lstStyle/>
                    <a:p>
                      <a:pPr marL="144000" marR="0" lvl="0" indent="0" algn="l"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FACT-P functional</a:t>
                      </a:r>
                    </a:p>
                  </a:txBody>
                  <a:tcPr marL="0" marR="0" marT="28800" marB="28800" anchor="ctr">
                    <a:lnL w="6350" cap="flat" cmpd="sng" algn="ctr">
                      <a:solidFill>
                        <a:schemeClr val="tx1"/>
                      </a:solidFill>
                      <a:prstDash val="solid"/>
                      <a:round/>
                      <a:headEnd type="none" w="med" len="med"/>
                      <a:tailEnd type="none" w="med" len="med"/>
                    </a:lnL>
                    <a:solidFill>
                      <a:schemeClr val="bg1"/>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0–28</a:t>
                      </a:r>
                    </a:p>
                  </a:txBody>
                  <a:tcPr marL="0" marR="0" marT="28800" marB="28800" anchor="ctr">
                    <a:solidFill>
                      <a:schemeClr val="bg1"/>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–0.28 (–2.28, 1.71)</a:t>
                      </a:r>
                    </a:p>
                  </a:txBody>
                  <a:tcPr marL="0" marR="0" marT="28800" marB="28800" anchor="ctr">
                    <a:solidFill>
                      <a:schemeClr val="bg1"/>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0.98 (0.42, 2.27)</a:t>
                      </a:r>
                    </a:p>
                  </a:txBody>
                  <a:tcPr marL="0" marR="0" marT="28800" marB="28800" anchor="ctr">
                    <a:lnR w="635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938169569"/>
                  </a:ext>
                </a:extLst>
              </a:tr>
              <a:tr h="0">
                <a:tc>
                  <a:txBody>
                    <a:bodyPr/>
                    <a:lstStyle/>
                    <a:p>
                      <a:pPr marL="144000" marR="0" lvl="0" indent="0" algn="l"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FACT-P prostate cancer subscale</a:t>
                      </a:r>
                    </a:p>
                  </a:txBody>
                  <a:tcPr marL="0" marR="0" marT="28800" marB="28800" anchor="ctr">
                    <a:lnL w="6350" cap="flat" cmpd="sng" algn="ctr">
                      <a:solidFill>
                        <a:schemeClr val="tx1"/>
                      </a:solidFill>
                      <a:prstDash val="solid"/>
                      <a:round/>
                      <a:headEnd type="none" w="med" len="med"/>
                      <a:tailEnd type="none" w="med" len="med"/>
                    </a:ln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0–48</a:t>
                      </a:r>
                    </a:p>
                  </a:txBody>
                  <a:tcPr marL="0" marR="0" marT="28800" marB="28800" anchor="ct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0.54 (–2.03, 3.10)</a:t>
                      </a:r>
                    </a:p>
                  </a:txBody>
                  <a:tcPr marL="0" marR="0" marT="28800" marB="28800" anchor="ct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0.39 (0.18, 0.85)</a:t>
                      </a:r>
                    </a:p>
                  </a:txBody>
                  <a:tcPr marL="0" marR="0" marT="28800" marB="28800" anchor="ctr">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686684464"/>
                  </a:ext>
                </a:extLst>
              </a:tr>
              <a:tr h="0">
                <a:tc>
                  <a:txBody>
                    <a:bodyPr/>
                    <a:lstStyle/>
                    <a:p>
                      <a:pPr marL="31750" marR="0" lvl="0" indent="0" algn="l"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FACT-P TOI</a:t>
                      </a:r>
                    </a:p>
                  </a:txBody>
                  <a:tcPr marL="0" marR="0" marT="28800" marB="28800" anchor="ctr">
                    <a:lnL w="6350" cap="flat" cmpd="sng" algn="ctr">
                      <a:solidFill>
                        <a:schemeClr val="tx1"/>
                      </a:solidFill>
                      <a:prstDash val="solid"/>
                      <a:round/>
                      <a:headEnd type="none" w="med" len="med"/>
                      <a:tailEnd type="none" w="med" len="med"/>
                    </a:lnL>
                    <a:solidFill>
                      <a:srgbClr val="E6E7E8"/>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0–104</a:t>
                      </a:r>
                    </a:p>
                  </a:txBody>
                  <a:tcPr marL="0" marR="0" marT="28800" marB="28800" anchor="ctr">
                    <a:solidFill>
                      <a:srgbClr val="E6E7E8"/>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–2.00 (–7.45, 3.44)</a:t>
                      </a:r>
                    </a:p>
                  </a:txBody>
                  <a:tcPr marL="0" marR="0" marT="28800" marB="28800" anchor="ctr">
                    <a:solidFill>
                      <a:srgbClr val="E6E7E8"/>
                    </a:solidFill>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0.58 (0.27, 1.25)</a:t>
                      </a:r>
                    </a:p>
                  </a:txBody>
                  <a:tcPr marL="0" marR="0" marT="28800" marB="28800" anchor="ctr">
                    <a:lnR w="6350" cap="flat" cmpd="sng" algn="ctr">
                      <a:solidFill>
                        <a:schemeClr val="tx1"/>
                      </a:solidFill>
                      <a:prstDash val="solid"/>
                      <a:round/>
                      <a:headEnd type="none" w="med" len="med"/>
                      <a:tailEnd type="none" w="med" len="med"/>
                    </a:lnR>
                    <a:solidFill>
                      <a:srgbClr val="E6E7E8"/>
                    </a:solidFill>
                  </a:tcPr>
                </a:tc>
                <a:extLst>
                  <a:ext uri="{0D108BD9-81ED-4DB2-BD59-A6C34878D82A}">
                    <a16:rowId xmlns:a16="http://schemas.microsoft.com/office/drawing/2014/main" val="1156329532"/>
                  </a:ext>
                </a:extLst>
              </a:tr>
              <a:tr h="0">
                <a:tc>
                  <a:txBody>
                    <a:bodyPr/>
                    <a:lstStyle/>
                    <a:p>
                      <a:pPr marL="31750" marR="0" lvl="0" indent="0" algn="l"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FACT-G total score</a:t>
                      </a:r>
                    </a:p>
                  </a:txBody>
                  <a:tcPr marL="0" marR="0" marT="28800" marB="28800" anchor="ctr">
                    <a:lnL w="6350" cap="flat" cmpd="sng" algn="ctr">
                      <a:solidFill>
                        <a:schemeClr val="tx1"/>
                      </a:solidFill>
                      <a:prstDash val="solid"/>
                      <a:round/>
                      <a:headEnd type="none" w="med" len="med"/>
                      <a:tailEnd type="none" w="med" len="med"/>
                    </a:lnL>
                    <a:lnB w="6350" cap="flat" cmpd="sng" algn="ctr">
                      <a:solidFill>
                        <a:srgbClr val="231F20">
                          <a:lumMod val="100000"/>
                        </a:srgbClr>
                      </a:solidFill>
                      <a:prstDash val="solid"/>
                      <a:round/>
                      <a:headEnd type="none" w="med" len="med"/>
                      <a:tailEnd type="none" w="med" len="med"/>
                    </a:lnB>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0–108</a:t>
                      </a:r>
                    </a:p>
                  </a:txBody>
                  <a:tcPr marL="0" marR="0" marT="28800" marB="28800" anchor="ctr">
                    <a:lnB w="6350" cap="flat" cmpd="sng" algn="ctr">
                      <a:solidFill>
                        <a:srgbClr val="231F20">
                          <a:lumMod val="100000"/>
                        </a:srgbClr>
                      </a:solidFill>
                      <a:prstDash val="solid"/>
                      <a:round/>
                      <a:headEnd type="none" w="med" len="med"/>
                      <a:tailEnd type="none" w="med" len="med"/>
                    </a:lnB>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–1.64 (–6.76, 3.49)</a:t>
                      </a:r>
                    </a:p>
                  </a:txBody>
                  <a:tcPr marL="0" marR="0" marT="28800" marB="28800" anchor="ctr">
                    <a:lnB w="6350" cap="flat" cmpd="sng" algn="ctr">
                      <a:solidFill>
                        <a:srgbClr val="231F20">
                          <a:lumMod val="100000"/>
                        </a:srgbClr>
                      </a:solidFill>
                      <a:prstDash val="solid"/>
                      <a:round/>
                      <a:headEnd type="none" w="med" len="med"/>
                      <a:tailEnd type="none" w="med" len="med"/>
                    </a:lnB>
                  </a:tcPr>
                </a:tc>
                <a:tc>
                  <a:txBody>
                    <a:bodyPr/>
                    <a:lstStyle/>
                    <a:p>
                      <a:pPr marL="31750" marR="0" lvl="0" indent="0" algn="ctr" defTabSz="914400" eaLnBrk="1" fontAlgn="auto" hangingPunct="1">
                        <a:lnSpc>
                          <a:spcPct val="100000"/>
                        </a:lnSpc>
                        <a:spcBef>
                          <a:spcPts val="345"/>
                        </a:spcBef>
                        <a:spcAft>
                          <a:spcPts val="0"/>
                        </a:spcAft>
                        <a:buFontTx/>
                        <a:buNone/>
                      </a:pPr>
                      <a:r>
                        <a:rPr lang="en-GB" sz="1050" b="0" i="0" u="none" strike="noStrike" kern="0" cap="none" spc="10" normalizeH="0" baseline="0" noProof="0">
                          <a:effectLst/>
                          <a:latin typeface="Arial" panose="020B0604020202020204" pitchFamily="34" charset="0"/>
                          <a:ea typeface="+mn-ea"/>
                          <a:cs typeface="Arial" panose="020B0604020202020204" pitchFamily="34" charset="0"/>
                          <a:sym typeface=""/>
                        </a:rPr>
                        <a:t>0.71 (0.34, 1.45)</a:t>
                      </a:r>
                    </a:p>
                  </a:txBody>
                  <a:tcPr marL="0" marR="0" marT="28800" marB="28800" anchor="ctr">
                    <a:lnR w="6350" cap="flat" cmpd="sng" algn="ctr">
                      <a:solidFill>
                        <a:schemeClr val="tx1"/>
                      </a:solidFill>
                      <a:prstDash val="solid"/>
                      <a:round/>
                      <a:headEnd type="none" w="med" len="med"/>
                      <a:tailEnd type="none" w="med" len="med"/>
                    </a:lnR>
                    <a:lnB w="6350" cap="flat" cmpd="sng" algn="ctr">
                      <a:solidFill>
                        <a:srgbClr val="231F20">
                          <a:lumMod val="100000"/>
                        </a:srgbClr>
                      </a:solidFill>
                      <a:prstDash val="solid"/>
                      <a:round/>
                      <a:headEnd type="none" w="med" len="med"/>
                      <a:tailEnd type="none" w="med" len="med"/>
                    </a:lnB>
                  </a:tcPr>
                </a:tc>
                <a:extLst>
                  <a:ext uri="{0D108BD9-81ED-4DB2-BD59-A6C34878D82A}">
                    <a16:rowId xmlns:a16="http://schemas.microsoft.com/office/drawing/2014/main" val="129017411"/>
                  </a:ext>
                </a:extLst>
              </a:tr>
              <a:tr h="0">
                <a:tc gridSpan="4">
                  <a:txBody>
                    <a:bodyPr/>
                    <a:lstStyle/>
                    <a:p>
                      <a:pPr marL="31750" marR="0" lvl="0" indent="0" algn="l" defTabSz="914400" eaLnBrk="1" fontAlgn="auto" hangingPunct="1">
                        <a:lnSpc>
                          <a:spcPct val="100000"/>
                        </a:lnSpc>
                        <a:spcBef>
                          <a:spcPct val="0"/>
                        </a:spcBef>
                        <a:spcAft>
                          <a:spcPts val="0"/>
                        </a:spcAft>
                        <a:buFontTx/>
                        <a:buNone/>
                      </a:pPr>
                      <a:r>
                        <a:rPr lang="en-GB" sz="700" b="0" i="0" u="none" strike="noStrike" kern="0" cap="none" spc="10" normalizeH="0" baseline="30000" noProof="0">
                          <a:solidFill>
                            <a:schemeClr val="tx1"/>
                          </a:solidFill>
                          <a:effectLst/>
                          <a:latin typeface="Arial" panose="020B0604020202020204" pitchFamily="34" charset="0"/>
                          <a:ea typeface="+mn-ea"/>
                          <a:cs typeface="Arial" panose="020B0604020202020204" pitchFamily="34" charset="0"/>
                          <a:sym typeface=""/>
                        </a:rPr>
                        <a:t>†</a:t>
                      </a:r>
                      <a:r>
                        <a:rPr lang="en-GB" sz="700" b="0" i="0" u="none" strike="noStrike" kern="0" cap="none" spc="10" normalizeH="0" baseline="0" noProof="0">
                          <a:solidFill>
                            <a:schemeClr val="tx1"/>
                          </a:solidFill>
                          <a:effectLst/>
                          <a:latin typeface="Arial" panose="020B0604020202020204" pitchFamily="34" charset="0"/>
                          <a:ea typeface="+mn-ea"/>
                          <a:cs typeface="Arial" panose="020B0604020202020204" pitchFamily="34" charset="0"/>
                          <a:sym typeface=""/>
                        </a:rPr>
                        <a:t>Higher score indicates better HRQoL. </a:t>
                      </a:r>
                      <a:r>
                        <a:rPr lang="en-GB" sz="700" b="0" i="0" u="none" strike="noStrike" kern="0" cap="none" spc="10" normalizeH="0" baseline="30000" noProof="0">
                          <a:solidFill>
                            <a:schemeClr val="tx1"/>
                          </a:solidFill>
                          <a:effectLst/>
                          <a:latin typeface="Arial" panose="020B0604020202020204" pitchFamily="34" charset="0"/>
                          <a:ea typeface="+mn-ea"/>
                          <a:cs typeface="Arial" panose="020B0604020202020204" pitchFamily="34" charset="0"/>
                          <a:sym typeface=""/>
                        </a:rPr>
                        <a:t>‡</a:t>
                      </a:r>
                      <a:r>
                        <a:rPr lang="en-GB" sz="700" b="0" i="0" u="none" strike="noStrike" kern="0" cap="none" spc="10" normalizeH="0" baseline="0" noProof="0">
                          <a:solidFill>
                            <a:schemeClr val="tx1"/>
                          </a:solidFill>
                          <a:effectLst/>
                          <a:latin typeface="Arial" panose="020B0604020202020204" pitchFamily="34" charset="0"/>
                          <a:ea typeface="+mn-ea"/>
                          <a:cs typeface="Arial" panose="020B0604020202020204" pitchFamily="34" charset="0"/>
                          <a:sym typeface=""/>
                        </a:rPr>
                        <a:t>HR &lt;1 indicates a reduction in hazard rate in favour of mevrometostat plus enzalutamide compared with enzalutamide alone.</a:t>
                      </a:r>
                    </a:p>
                    <a:p>
                      <a:pPr marL="31750" marR="0" lvl="0" indent="0" algn="l" defTabSz="914400" eaLnBrk="1" fontAlgn="auto" hangingPunct="1">
                        <a:lnSpc>
                          <a:spcPct val="100000"/>
                        </a:lnSpc>
                        <a:spcBef>
                          <a:spcPts val="100"/>
                        </a:spcBef>
                        <a:spcAft>
                          <a:spcPts val="0"/>
                        </a:spcAft>
                        <a:buFontTx/>
                        <a:buNone/>
                      </a:pPr>
                      <a:r>
                        <a:rPr lang="en-GB" sz="700" b="0" i="0" u="none" strike="noStrike" kern="0" cap="none" spc="10" normalizeH="0" baseline="0" noProof="0">
                          <a:solidFill>
                            <a:schemeClr val="tx1"/>
                          </a:solidFill>
                          <a:effectLst/>
                          <a:latin typeface="Arial" panose="020B0604020202020204" pitchFamily="34" charset="0"/>
                          <a:ea typeface="+mn-ea"/>
                          <a:cs typeface="Arial" panose="020B0604020202020204" pitchFamily="34" charset="0"/>
                          <a:sym typeface=""/>
                        </a:rPr>
                        <a:t>CI, confidence interval; FACT-G, Functional Assessment of Cancer Therapy – General; FACT-P, Functional Assessment of Cancer Therapy – Prostate; HR, hazard ratio; HRQoL, health-related quality of life; TOI, trial outcome index score; TTDD, time to definitive clinically meaningful deterioration.</a:t>
                      </a:r>
                    </a:p>
                  </a:txBody>
                  <a:tcPr marL="0" marR="0" marT="28800" marB="28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231F20">
                          <a:lumMod val="10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spcBef>
                          <a:spcPts val="0"/>
                        </a:spcBef>
                        <a:spcAft>
                          <a:spcPts val="0"/>
                        </a:spcAft>
                        <a:buNone/>
                      </a:pPr>
                      <a:endParaRPr lang="en-GB" sz="5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4284" marR="4284" marT="0" marB="0"/>
                </a:tc>
                <a:tc hMerge="1">
                  <a:txBody>
                    <a:bodyPr/>
                    <a:lstStyle/>
                    <a:p>
                      <a:pPr algn="ctr">
                        <a:spcBef>
                          <a:spcPts val="0"/>
                        </a:spcBef>
                        <a:spcAft>
                          <a:spcPts val="0"/>
                        </a:spcAft>
                        <a:buNone/>
                      </a:pPr>
                      <a:endParaRPr lang="en-GB" sz="5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4284" marR="4284" marT="0" marB="0"/>
                </a:tc>
                <a:tc hMerge="1">
                  <a:txBody>
                    <a:bodyPr/>
                    <a:lstStyle/>
                    <a:p>
                      <a:pPr algn="ctr">
                        <a:spcBef>
                          <a:spcPts val="0"/>
                        </a:spcBef>
                        <a:spcAft>
                          <a:spcPts val="0"/>
                        </a:spcAft>
                        <a:buNone/>
                      </a:pPr>
                      <a:endParaRPr lang="en-GB" sz="500" kern="100">
                        <a:effectLst/>
                        <a:latin typeface="Arial" panose="020B0604020202020204" pitchFamily="34" charset="0"/>
                        <a:ea typeface="Times New Roman" panose="02020603050405020304" pitchFamily="18" charset="0"/>
                        <a:cs typeface="Times New Roman" panose="02020603050405020304" pitchFamily="18" charset="0"/>
                      </a:endParaRPr>
                    </a:p>
                  </a:txBody>
                  <a:tcPr marL="4284" marR="4284" marT="0" marB="0">
                    <a:lnL w="6350" cap="flat" cmpd="sng" algn="ctr">
                      <a:solidFill>
                        <a:srgbClr val="231F20">
                          <a:lumMod val="100000"/>
                        </a:srgbClr>
                      </a:solidFill>
                      <a:prstDash val="solid"/>
                      <a:round/>
                      <a:headEnd type="none" w="med" len="med"/>
                      <a:tailEnd type="none" w="med" len="med"/>
                    </a:lnL>
                    <a:lnT w="6350" cap="flat" cmpd="sng" algn="ctr">
                      <a:solidFill>
                        <a:srgbClr val="231F20">
                          <a:lumMod val="100000"/>
                        </a:srgbClr>
                      </a:solidFill>
                      <a:prstDash val="solid"/>
                      <a:round/>
                      <a:headEnd type="none" w="med" len="med"/>
                      <a:tailEnd type="none" w="med" len="med"/>
                    </a:lnT>
                  </a:tcPr>
                </a:tc>
                <a:extLst>
                  <a:ext uri="{0D108BD9-81ED-4DB2-BD59-A6C34878D82A}">
                    <a16:rowId xmlns:a16="http://schemas.microsoft.com/office/drawing/2014/main" val="3677054208"/>
                  </a:ext>
                </a:extLst>
              </a:tr>
            </a:tbl>
          </a:graphicData>
        </a:graphic>
      </p:graphicFrame>
      <p:graphicFrame>
        <p:nvGraphicFramePr>
          <p:cNvPr id="132" name="object 2">
            <a:extLst>
              <a:ext uri="{FF2B5EF4-FFF2-40B4-BE49-F238E27FC236}">
                <a16:creationId xmlns:a16="http://schemas.microsoft.com/office/drawing/2014/main" id="{EAD9A287-DE17-B0BB-25D1-162C5D9E2712}"/>
              </a:ext>
            </a:extLst>
          </p:cNvPr>
          <p:cNvGraphicFramePr>
            <a:graphicFrameLocks noGrp="1"/>
          </p:cNvGraphicFramePr>
          <p:nvPr>
            <p:extLst>
              <p:ext uri="{D42A27DB-BD31-4B8C-83A1-F6EECF244321}">
                <p14:modId xmlns:p14="http://schemas.microsoft.com/office/powerpoint/2010/main" val="2629962005"/>
              </p:ext>
            </p:extLst>
          </p:nvPr>
        </p:nvGraphicFramePr>
        <p:xfrm>
          <a:off x="7487999" y="11984038"/>
          <a:ext cx="18315074" cy="8423792"/>
        </p:xfrm>
        <a:graphic>
          <a:graphicData uri="http://schemas.openxmlformats.org/drawingml/2006/table">
            <a:tbl>
              <a:tblPr firstRow="1" bandRow="1">
                <a:tableStyleId>{2D5ABB26-0587-4C30-8999-92F81FD0307C}</a:tableStyleId>
              </a:tblPr>
              <a:tblGrid>
                <a:gridCol w="18315074">
                  <a:extLst>
                    <a:ext uri="{9D8B030D-6E8A-4147-A177-3AD203B41FA5}">
                      <a16:colId xmlns:a16="http://schemas.microsoft.com/office/drawing/2014/main" val="20000"/>
                    </a:ext>
                  </a:extLst>
                </a:gridCol>
              </a:tblGrid>
              <a:tr h="323875">
                <a:tc>
                  <a:txBody>
                    <a:bodyPr/>
                    <a:lstStyle/>
                    <a:p>
                      <a:pPr marL="31750">
                        <a:lnSpc>
                          <a:spcPct val="100000"/>
                        </a:lnSpc>
                        <a:spcBef>
                          <a:spcPts val="545"/>
                        </a:spcBef>
                      </a:pPr>
                      <a:r>
                        <a:rPr lang="en-GB" sz="1400" spc="10" noProof="0">
                          <a:solidFill>
                            <a:srgbClr val="FFFFFF"/>
                          </a:solidFill>
                          <a:latin typeface="Arial" panose="020B0604020202020204" pitchFamily="34" charset="0"/>
                          <a:cs typeface="Arial" panose="020B0604020202020204" pitchFamily="34" charset="0"/>
                        </a:rPr>
                        <a:t>Figure 2. Kaplan–Meier curves of TTDD for (A) FACT-P total score, (B) FACT-P prostate cancer subscale score, (C) FACT-P trial outcome index score, and (D) FACT-G total score </a:t>
                      </a:r>
                      <a:endParaRPr lang="en-GB" sz="1400" noProof="0">
                        <a:latin typeface="Arial" panose="020B0604020202020204" pitchFamily="34" charset="0"/>
                        <a:cs typeface="Arial" panose="020B0604020202020204" pitchFamily="34" charset="0"/>
                      </a:endParaRPr>
                    </a:p>
                  </a:txBody>
                  <a:tcPr marL="36000" marR="0" marT="0" marB="0" anchor="ctr">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chemeClr val="accent1"/>
                    </a:solidFill>
                  </a:tcPr>
                </a:tc>
                <a:extLst>
                  <a:ext uri="{0D108BD9-81ED-4DB2-BD59-A6C34878D82A}">
                    <a16:rowId xmlns:a16="http://schemas.microsoft.com/office/drawing/2014/main" val="10000"/>
                  </a:ext>
                </a:extLst>
              </a:tr>
              <a:tr h="7884000">
                <a:tc>
                  <a:txBody>
                    <a:bodyPr/>
                    <a:lstStyle/>
                    <a:p>
                      <a:pPr>
                        <a:lnSpc>
                          <a:spcPct val="100000"/>
                        </a:lnSpc>
                      </a:pPr>
                      <a:endParaRPr lang="en-GB" sz="1000" noProof="0">
                        <a:latin typeface="Arial" panose="020B0604020202020204" pitchFamily="34" charset="0"/>
                        <a:cs typeface="Arial" panose="020B0604020202020204" pitchFamily="34" charset="0"/>
                      </a:endParaRPr>
                    </a:p>
                    <a:p>
                      <a:pPr>
                        <a:lnSpc>
                          <a:spcPct val="100000"/>
                        </a:lnSpc>
                      </a:pPr>
                      <a:endParaRPr lang="en-GB" sz="1000" noProof="0">
                        <a:latin typeface="Arial" panose="020B0604020202020204" pitchFamily="34" charset="0"/>
                        <a:cs typeface="Arial" panose="020B0604020202020204" pitchFamily="34" charset="0"/>
                      </a:endParaRPr>
                    </a:p>
                    <a:p>
                      <a:pPr>
                        <a:lnSpc>
                          <a:spcPct val="100000"/>
                        </a:lnSpc>
                      </a:pPr>
                      <a:endParaRPr lang="en-GB" sz="1000" noProof="0">
                        <a:latin typeface="Arial" panose="020B0604020202020204" pitchFamily="34" charset="0"/>
                        <a:cs typeface="Arial" panose="020B0604020202020204" pitchFamily="34" charset="0"/>
                      </a:endParaRPr>
                    </a:p>
                    <a:p>
                      <a:pPr>
                        <a:lnSpc>
                          <a:spcPct val="100000"/>
                        </a:lnSpc>
                      </a:pPr>
                      <a:endParaRPr lang="en-GB" sz="1000" noProof="0">
                        <a:latin typeface="Arial" panose="020B0604020202020204" pitchFamily="34" charset="0"/>
                        <a:cs typeface="Arial" panose="020B0604020202020204" pitchFamily="34" charset="0"/>
                      </a:endParaRPr>
                    </a:p>
                    <a:p>
                      <a:pPr>
                        <a:lnSpc>
                          <a:spcPct val="100000"/>
                        </a:lnSpc>
                      </a:pPr>
                      <a:endParaRPr lang="en-GB" sz="1000" noProof="0">
                        <a:latin typeface="Arial" panose="020B0604020202020204" pitchFamily="34" charset="0"/>
                        <a:cs typeface="Arial" panose="020B0604020202020204" pitchFamily="34" charset="0"/>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1"/>
                  </a:ext>
                </a:extLst>
              </a:tr>
              <a:tr h="215917">
                <a:tc>
                  <a:txBody>
                    <a:bodyPr/>
                    <a:lstStyle/>
                    <a:p>
                      <a:pPr marL="31750">
                        <a:lnSpc>
                          <a:spcPct val="100000"/>
                        </a:lnSpc>
                        <a:spcBef>
                          <a:spcPts val="305"/>
                        </a:spcBef>
                      </a:pPr>
                      <a:r>
                        <a:rPr lang="en-GB" sz="700" b="0" spc="10" baseline="0" noProof="0">
                          <a:solidFill>
                            <a:srgbClr val="231F20"/>
                          </a:solidFill>
                          <a:latin typeface="Arial" panose="020B0604020202020204" pitchFamily="34" charset="0"/>
                          <a:cs typeface="Arial" panose="020B0604020202020204" pitchFamily="34" charset="0"/>
                        </a:rPr>
                        <a:t>CI, confidence interval; FACT-G, Functional Assessment of Cancer Therapy – General; FACT-P, Functional Assessment of Cancer Therapy – Prostate; HR, hazard ratio; NE, not estimable; TTDD, </a:t>
                      </a:r>
                      <a:r>
                        <a:rPr lang="en-US" sz="700" b="0" spc="10" baseline="0" noProof="0">
                          <a:solidFill>
                            <a:srgbClr val="231F20"/>
                          </a:solidFill>
                          <a:latin typeface="Arial" panose="020B0604020202020204" pitchFamily="34" charset="0"/>
                          <a:cs typeface="Arial" panose="020B0604020202020204" pitchFamily="34" charset="0"/>
                        </a:rPr>
                        <a:t>time to definitive clinically meaningful deterioration</a:t>
                      </a:r>
                      <a:r>
                        <a:rPr lang="en-GB" sz="700" b="0" spc="10" baseline="0" noProof="0">
                          <a:solidFill>
                            <a:srgbClr val="231F20"/>
                          </a:solidFill>
                          <a:latin typeface="Arial" panose="020B0604020202020204" pitchFamily="34" charset="0"/>
                          <a:cs typeface="Arial" panose="020B0604020202020204" pitchFamily="34" charset="0"/>
                        </a:rPr>
                        <a:t>.</a:t>
                      </a:r>
                    </a:p>
                  </a:txBody>
                  <a:tcPr marL="0" marR="0" marT="36000" marB="36000" anchor="ctr">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2"/>
                  </a:ext>
                </a:extLst>
              </a:tr>
            </a:tbl>
          </a:graphicData>
        </a:graphic>
      </p:graphicFrame>
      <p:sp>
        <p:nvSpPr>
          <p:cNvPr id="8" name="object 8">
            <a:extLst>
              <a:ext uri="{FF2B5EF4-FFF2-40B4-BE49-F238E27FC236}">
                <a16:creationId xmlns:a16="http://schemas.microsoft.com/office/drawing/2014/main" id="{44F59607-224E-442B-6233-7E4B64961E2D}"/>
              </a:ext>
            </a:extLst>
          </p:cNvPr>
          <p:cNvSpPr/>
          <p:nvPr/>
        </p:nvSpPr>
        <p:spPr>
          <a:xfrm>
            <a:off x="287338" y="4854914"/>
            <a:ext cx="6623050" cy="8870871"/>
          </a:xfrm>
          <a:custGeom>
            <a:avLst/>
            <a:gdLst/>
            <a:ahLst/>
            <a:cxnLst/>
            <a:rect l="l" t="t" r="r" b="b"/>
            <a:pathLst>
              <a:path w="5142230" h="4271645">
                <a:moveTo>
                  <a:pt x="5141906" y="0"/>
                </a:moveTo>
                <a:lnTo>
                  <a:pt x="0" y="0"/>
                </a:lnTo>
                <a:lnTo>
                  <a:pt x="0" y="4271447"/>
                </a:lnTo>
                <a:lnTo>
                  <a:pt x="5141906" y="4271447"/>
                </a:lnTo>
                <a:lnTo>
                  <a:pt x="5141906" y="0"/>
                </a:lnTo>
                <a:close/>
              </a:path>
            </a:pathLst>
          </a:custGeom>
          <a:solidFill>
            <a:srgbClr val="E6E7E8"/>
          </a:solidFill>
        </p:spPr>
        <p:txBody>
          <a:bodyPr wrap="square" lIns="0" tIns="0" rIns="0" bIns="0" rtlCol="0"/>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3479"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0" name="object 30">
            <a:extLst>
              <a:ext uri="{FF2B5EF4-FFF2-40B4-BE49-F238E27FC236}">
                <a16:creationId xmlns:a16="http://schemas.microsoft.com/office/drawing/2014/main" id="{41B81A53-F1F5-B8B0-C287-177E57FE9944}"/>
              </a:ext>
            </a:extLst>
          </p:cNvPr>
          <p:cNvSpPr txBox="1"/>
          <p:nvPr/>
        </p:nvSpPr>
        <p:spPr>
          <a:xfrm>
            <a:off x="446756" y="6821237"/>
            <a:ext cx="6140171" cy="6823258"/>
          </a:xfrm>
          <a:prstGeom prst="rect">
            <a:avLst/>
          </a:prstGeom>
        </p:spPr>
        <p:txBody>
          <a:bodyPr vert="horz" wrap="square" lIns="0" tIns="155809" rIns="0" bIns="0" rtlCol="0">
            <a:spAutoFit/>
          </a:bodyPr>
          <a:lstStyle/>
          <a:p>
            <a:pPr marL="16487" marR="0" lvl="0" indent="0" algn="l" defTabSz="1361539" rtl="0" eaLnBrk="1" fontAlgn="auto" latinLnBrk="0" hangingPunct="1">
              <a:lnSpc>
                <a:spcPct val="100000"/>
              </a:lnSpc>
              <a:spcBef>
                <a:spcPts val="1227"/>
              </a:spcBef>
              <a:spcAft>
                <a:spcPts val="0"/>
              </a:spcAft>
              <a:buClrTx/>
              <a:buSzTx/>
              <a:buFontTx/>
              <a:buNone/>
              <a:tabLst/>
              <a:defRPr/>
            </a:pPr>
            <a:r>
              <a:rPr kumimoji="0" lang="en-GB" sz="2750" b="0" i="0" u="none" strike="noStrike" kern="1200" cap="none" spc="13" normalizeH="0" baseline="0" noProof="0">
                <a:ln>
                  <a:noFill/>
                </a:ln>
                <a:solidFill>
                  <a:srgbClr val="0000C9"/>
                </a:solidFill>
                <a:effectLst/>
                <a:uLnTx/>
                <a:uFillTx/>
                <a:latin typeface="Arial" panose="020B0604020202020204" pitchFamily="34" charset="0"/>
                <a:ea typeface="+mn-ea"/>
                <a:cs typeface="Arial" panose="020B0604020202020204" pitchFamily="34" charset="0"/>
              </a:rPr>
              <a:t> Key Findings</a:t>
            </a:r>
            <a:endParaRPr kumimoji="0" lang="en-GB" sz="2750" b="0" i="0" u="none" strike="noStrike" kern="1200" cap="none" spc="0" normalizeH="0" baseline="0" noProof="0">
              <a:ln>
                <a:noFill/>
              </a:ln>
              <a:solidFill>
                <a:srgbClr val="0000C9"/>
              </a:solidFill>
              <a:effectLst/>
              <a:uLnTx/>
              <a:uFillTx/>
              <a:latin typeface="Arial" panose="020B0604020202020204" pitchFamily="34" charset="0"/>
              <a:ea typeface="+mn-ea"/>
              <a:cs typeface="Arial" panose="020B0604020202020204" pitchFamily="34" charset="0"/>
            </a:endParaRPr>
          </a:p>
          <a:p>
            <a:pPr marL="1252800" marR="6595" lvl="0" indent="-172800" algn="l" defTabSz="1361539" rtl="0" eaLnBrk="1" fontAlgn="auto" latinLnBrk="0" hangingPunct="1">
              <a:lnSpc>
                <a:spcPct val="100000"/>
              </a:lnSpc>
              <a:spcBef>
                <a:spcPts val="649"/>
              </a:spcBef>
              <a:spcAft>
                <a:spcPts val="0"/>
              </a:spcAft>
              <a:buClr>
                <a:srgbClr val="0000C9"/>
              </a:buClr>
              <a:buSzTx/>
              <a:buFont typeface="Arial" panose="020B0604020202020204" pitchFamily="34" charset="0"/>
              <a:buChar char="•"/>
              <a:tabLst/>
              <a:defRPr/>
            </a:pPr>
            <a:r>
              <a:rPr kumimoji="0" lang="en-GB" sz="16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In this pre-specified analysis of patient-reported outcomes using the Functional Assessment of Cancer Therapy – Prostate (FACT-P) questionnaire, addition of mevrometostat to enzalutamide resulted in no clinically meaningfully differences in QoL outcome measures compared with enzalutamide alone.</a:t>
            </a:r>
          </a:p>
          <a:p>
            <a:pPr marL="1252800" marR="6595" lvl="0" indent="-172800" algn="l" defTabSz="1361539" rtl="0" eaLnBrk="1" fontAlgn="auto" latinLnBrk="0" hangingPunct="1">
              <a:lnSpc>
                <a:spcPct val="100000"/>
              </a:lnSpc>
              <a:spcBef>
                <a:spcPts val="389"/>
              </a:spcBef>
              <a:spcAft>
                <a:spcPts val="0"/>
              </a:spcAft>
              <a:buClr>
                <a:srgbClr val="0000C9"/>
              </a:buClr>
              <a:buSzTx/>
              <a:buFont typeface="Arial" panose="020B0604020202020204" pitchFamily="34" charset="0"/>
              <a:buChar char="•"/>
              <a:tabLst/>
              <a:defRPr/>
            </a:pPr>
            <a:r>
              <a:rPr kumimoji="0" lang="en-GB" sz="16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Time to definitive clinically meaningful deterioration (TTDD) was longer with mevrometostat plus enzalutamide versus enzalutamide alone for the FACT-P prostate cancer subscale; and was similar between treatment groups for FACT-P and FACT‑General (G) total scores, and the FACT-P trial outcome index score.</a:t>
            </a:r>
          </a:p>
          <a:p>
            <a:pPr marL="1252800" marR="6595" lvl="0" indent="-172800" algn="l" defTabSz="1361539" rtl="0" eaLnBrk="1" fontAlgn="auto" latinLnBrk="0" hangingPunct="1">
              <a:lnSpc>
                <a:spcPct val="100000"/>
              </a:lnSpc>
              <a:spcBef>
                <a:spcPts val="389"/>
              </a:spcBef>
              <a:spcAft>
                <a:spcPts val="0"/>
              </a:spcAft>
              <a:buClr>
                <a:srgbClr val="0000C9"/>
              </a:buClr>
              <a:buSzTx/>
              <a:buFont typeface="Arial" panose="020B0604020202020204" pitchFamily="34" charset="0"/>
              <a:buChar char="•"/>
              <a:tabLst/>
              <a:defRPr/>
            </a:pPr>
            <a:r>
              <a:rPr kumimoji="0" lang="en-GB" sz="16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Pivotal phase 3 studies of mevrometostat with enzalutamide are ongoing to further investigate these findings:</a:t>
            </a:r>
          </a:p>
          <a:p>
            <a:pPr marL="1557338" marR="6595" lvl="0" indent="-285750" algn="l" defTabSz="1361539" rtl="0" eaLnBrk="1" fontAlgn="auto" latinLnBrk="0" hangingPunct="1">
              <a:lnSpc>
                <a:spcPct val="100000"/>
              </a:lnSpc>
              <a:spcBef>
                <a:spcPts val="389"/>
              </a:spcBef>
              <a:spcAft>
                <a:spcPts val="0"/>
              </a:spcAft>
              <a:buClr>
                <a:srgbClr val="0000C9"/>
              </a:buClr>
              <a:buSzTx/>
              <a:buFont typeface="Arial" panose="020B0604020202020204" pitchFamily="34" charset="0"/>
              <a:buChar char="–"/>
              <a:tabLst/>
              <a:defRPr/>
            </a:pPr>
            <a:r>
              <a:rPr kumimoji="0" lang="en-GB" sz="16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MEVPRO-1 (NCT06551324), in patients with mCRPC previously treated with abiraterone;</a:t>
            </a:r>
          </a:p>
          <a:p>
            <a:pPr marL="1557338" marR="6595" lvl="0" indent="-285750" algn="l" defTabSz="1361539" rtl="0" eaLnBrk="1" fontAlgn="auto" latinLnBrk="0" hangingPunct="1">
              <a:lnSpc>
                <a:spcPct val="100000"/>
              </a:lnSpc>
              <a:spcBef>
                <a:spcPts val="389"/>
              </a:spcBef>
              <a:spcAft>
                <a:spcPts val="0"/>
              </a:spcAft>
              <a:buClr>
                <a:srgbClr val="0000C9"/>
              </a:buClr>
              <a:buSzTx/>
              <a:buFont typeface="Arial" panose="020B0604020202020204" pitchFamily="34" charset="0"/>
              <a:buChar char="–"/>
              <a:tabLst/>
              <a:defRPr/>
            </a:pPr>
            <a:r>
              <a:rPr kumimoji="0" lang="en-GB" sz="16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MEVPRO-2 (NCT06629779), in patients with mCRPC who are androgen receptor pathway inhibitor (ARPI)-naïve; </a:t>
            </a:r>
          </a:p>
          <a:p>
            <a:pPr marL="1557338" marR="6595" lvl="0" indent="-285750" algn="l" defTabSz="1361539" rtl="0" eaLnBrk="1" fontAlgn="auto" latinLnBrk="0" hangingPunct="1">
              <a:lnSpc>
                <a:spcPct val="100000"/>
              </a:lnSpc>
              <a:spcBef>
                <a:spcPts val="389"/>
              </a:spcBef>
              <a:spcAft>
                <a:spcPts val="0"/>
              </a:spcAft>
              <a:buClr>
                <a:srgbClr val="0000C9"/>
              </a:buClr>
              <a:buSzTx/>
              <a:buFont typeface="Arial" panose="020B0604020202020204" pitchFamily="34" charset="0"/>
              <a:buChar char="–"/>
              <a:tabLst/>
              <a:defRPr/>
            </a:pPr>
            <a:r>
              <a:rPr kumimoji="0" lang="en-GB" sz="16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MEVPRO-3 (NCT07028853), in patients with metastatic castration-sensitive prostate cancer who are ARPI‑naïve.</a:t>
            </a:r>
          </a:p>
        </p:txBody>
      </p:sp>
      <p:graphicFrame>
        <p:nvGraphicFramePr>
          <p:cNvPr id="2" name="object 2">
            <a:extLst>
              <a:ext uri="{FF2B5EF4-FFF2-40B4-BE49-F238E27FC236}">
                <a16:creationId xmlns:a16="http://schemas.microsoft.com/office/drawing/2014/main" id="{DC0425C9-54B5-055D-E184-25DD88643A53}"/>
              </a:ext>
            </a:extLst>
          </p:cNvPr>
          <p:cNvGraphicFramePr>
            <a:graphicFrameLocks noGrp="1"/>
          </p:cNvGraphicFramePr>
          <p:nvPr/>
        </p:nvGraphicFramePr>
        <p:xfrm>
          <a:off x="16792575" y="2240392"/>
          <a:ext cx="9016740" cy="2891334"/>
        </p:xfrm>
        <a:graphic>
          <a:graphicData uri="http://schemas.openxmlformats.org/drawingml/2006/table">
            <a:tbl>
              <a:tblPr firstRow="1" bandRow="1">
                <a:tableStyleId>{2D5ABB26-0587-4C30-8999-92F81FD0307C}</a:tableStyleId>
              </a:tblPr>
              <a:tblGrid>
                <a:gridCol w="9016740">
                  <a:extLst>
                    <a:ext uri="{9D8B030D-6E8A-4147-A177-3AD203B41FA5}">
                      <a16:colId xmlns:a16="http://schemas.microsoft.com/office/drawing/2014/main" val="20000"/>
                    </a:ext>
                  </a:extLst>
                </a:gridCol>
              </a:tblGrid>
              <a:tr h="324000">
                <a:tc>
                  <a:txBody>
                    <a:bodyPr/>
                    <a:lstStyle/>
                    <a:p>
                      <a:pPr marL="31750">
                        <a:lnSpc>
                          <a:spcPct val="100000"/>
                        </a:lnSpc>
                        <a:spcBef>
                          <a:spcPts val="545"/>
                        </a:spcBef>
                      </a:pPr>
                      <a:r>
                        <a:rPr lang="en-GB" sz="1400" spc="10" noProof="0">
                          <a:solidFill>
                            <a:srgbClr val="FFFFFF"/>
                          </a:solidFill>
                          <a:latin typeface="Arial" panose="020B0604020202020204" pitchFamily="34" charset="0"/>
                          <a:cs typeface="Arial" panose="020B0604020202020204" pitchFamily="34" charset="0"/>
                        </a:rPr>
                        <a:t>Figure</a:t>
                      </a:r>
                      <a:r>
                        <a:rPr lang="en-GB" sz="1400" spc="-5" noProof="0">
                          <a:solidFill>
                            <a:srgbClr val="FFFFFF"/>
                          </a:solidFill>
                          <a:latin typeface="Arial" panose="020B0604020202020204" pitchFamily="34" charset="0"/>
                          <a:cs typeface="Arial" panose="020B0604020202020204" pitchFamily="34" charset="0"/>
                        </a:rPr>
                        <a:t> </a:t>
                      </a:r>
                      <a:r>
                        <a:rPr lang="en-GB" sz="1400" spc="15" noProof="0">
                          <a:solidFill>
                            <a:srgbClr val="FFFFFF"/>
                          </a:solidFill>
                          <a:latin typeface="Arial" panose="020B0604020202020204" pitchFamily="34" charset="0"/>
                          <a:cs typeface="Arial" panose="020B0604020202020204" pitchFamily="34" charset="0"/>
                        </a:rPr>
                        <a:t>1.</a:t>
                      </a:r>
                      <a:r>
                        <a:rPr lang="en-GB" sz="1400" spc="-5" noProof="0">
                          <a:solidFill>
                            <a:srgbClr val="FFFFFF"/>
                          </a:solidFill>
                          <a:latin typeface="Arial" panose="020B0604020202020204" pitchFamily="34" charset="0"/>
                          <a:cs typeface="Arial" panose="020B0604020202020204" pitchFamily="34" charset="0"/>
                        </a:rPr>
                        <a:t> </a:t>
                      </a:r>
                      <a:r>
                        <a:rPr lang="en-GB" sz="1400" spc="10" noProof="0">
                          <a:solidFill>
                            <a:srgbClr val="FFFFFF"/>
                          </a:solidFill>
                          <a:latin typeface="Arial" panose="020B0604020202020204" pitchFamily="34" charset="0"/>
                          <a:cs typeface="Arial" panose="020B0604020202020204" pitchFamily="34" charset="0"/>
                        </a:rPr>
                        <a:t>Study design</a:t>
                      </a:r>
                      <a:endParaRPr lang="en-GB" sz="1400" noProof="0">
                        <a:latin typeface="Arial" panose="020B0604020202020204" pitchFamily="34" charset="0"/>
                        <a:cs typeface="Arial" panose="020B0604020202020204" pitchFamily="34" charset="0"/>
                      </a:endParaRPr>
                    </a:p>
                  </a:txBody>
                  <a:tcPr marL="36000" marR="0" marT="0" marB="0" anchor="ctr">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solidFill>
                      <a:schemeClr val="accent1"/>
                    </a:solidFill>
                  </a:tcPr>
                </a:tc>
                <a:extLst>
                  <a:ext uri="{0D108BD9-81ED-4DB2-BD59-A6C34878D82A}">
                    <a16:rowId xmlns:a16="http://schemas.microsoft.com/office/drawing/2014/main" val="10000"/>
                  </a:ext>
                </a:extLst>
              </a:tr>
              <a:tr h="2070314">
                <a:tc>
                  <a:txBody>
                    <a:bodyPr/>
                    <a:lstStyle/>
                    <a:p>
                      <a:pPr>
                        <a:lnSpc>
                          <a:spcPct val="100000"/>
                        </a:lnSpc>
                      </a:pPr>
                      <a:endParaRPr lang="en-GB" sz="1000" noProof="0">
                        <a:latin typeface="Arial" panose="020B0604020202020204" pitchFamily="34" charset="0"/>
                        <a:cs typeface="Arial" panose="020B0604020202020204" pitchFamily="34" charset="0"/>
                      </a:endParaRPr>
                    </a:p>
                    <a:p>
                      <a:pPr>
                        <a:lnSpc>
                          <a:spcPct val="100000"/>
                        </a:lnSpc>
                      </a:pPr>
                      <a:endParaRPr lang="en-GB" sz="1000" noProof="0">
                        <a:latin typeface="Arial" panose="020B0604020202020204" pitchFamily="34" charset="0"/>
                        <a:cs typeface="Arial" panose="020B0604020202020204" pitchFamily="34" charset="0"/>
                      </a:endParaRPr>
                    </a:p>
                    <a:p>
                      <a:pPr>
                        <a:lnSpc>
                          <a:spcPct val="100000"/>
                        </a:lnSpc>
                      </a:pPr>
                      <a:endParaRPr lang="en-GB" sz="1000" noProof="0">
                        <a:latin typeface="Arial" panose="020B0604020202020204" pitchFamily="34" charset="0"/>
                        <a:cs typeface="Arial" panose="020B0604020202020204" pitchFamily="34" charset="0"/>
                      </a:endParaRPr>
                    </a:p>
                    <a:p>
                      <a:pPr>
                        <a:lnSpc>
                          <a:spcPct val="100000"/>
                        </a:lnSpc>
                      </a:pPr>
                      <a:endParaRPr lang="en-GB" sz="1000" noProof="0">
                        <a:latin typeface="Arial" panose="020B0604020202020204" pitchFamily="34" charset="0"/>
                        <a:cs typeface="Arial" panose="020B0604020202020204" pitchFamily="34" charset="0"/>
                      </a:endParaRPr>
                    </a:p>
                    <a:p>
                      <a:pPr>
                        <a:lnSpc>
                          <a:spcPct val="100000"/>
                        </a:lnSpc>
                      </a:pPr>
                      <a:endParaRPr lang="en-GB" sz="1000" noProof="0">
                        <a:latin typeface="Arial" panose="020B0604020202020204" pitchFamily="34" charset="0"/>
                        <a:cs typeface="Arial" panose="020B0604020202020204" pitchFamily="34" charset="0"/>
                      </a:endParaRPr>
                    </a:p>
                  </a:txBody>
                  <a:tcPr marL="0" marR="0" marT="0" marB="0">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noFill/>
                  </a:tcPr>
                </a:tc>
                <a:extLst>
                  <a:ext uri="{0D108BD9-81ED-4DB2-BD59-A6C34878D82A}">
                    <a16:rowId xmlns:a16="http://schemas.microsoft.com/office/drawing/2014/main" val="10001"/>
                  </a:ext>
                </a:extLst>
              </a:tr>
              <a:tr h="167079">
                <a:tc>
                  <a:txBody>
                    <a:bodyPr/>
                    <a:lstStyle/>
                    <a:p>
                      <a:pPr marL="31750">
                        <a:lnSpc>
                          <a:spcPct val="100000"/>
                        </a:lnSpc>
                        <a:spcBef>
                          <a:spcPts val="305"/>
                        </a:spcBef>
                      </a:pPr>
                      <a:r>
                        <a:rPr lang="en-GB" sz="700" b="0" spc="10" baseline="30000" noProof="0">
                          <a:solidFill>
                            <a:srgbClr val="231F20"/>
                          </a:solidFill>
                          <a:latin typeface="Arial" panose="020B0604020202020204" pitchFamily="34" charset="0"/>
                          <a:cs typeface="Arial" panose="020B0604020202020204" pitchFamily="34" charset="0"/>
                        </a:rPr>
                        <a:t>†</a:t>
                      </a:r>
                      <a:r>
                        <a:rPr lang="en-GB" sz="700" b="0" spc="10" noProof="0">
                          <a:solidFill>
                            <a:srgbClr val="231F20"/>
                          </a:solidFill>
                          <a:latin typeface="Arial" panose="020B0604020202020204" pitchFamily="34" charset="0"/>
                          <a:cs typeface="Arial" panose="020B0604020202020204" pitchFamily="34" charset="0"/>
                        </a:rPr>
                        <a:t>Measured by RECIST 1.1 in patients with measurable disease at baseline. </a:t>
                      </a:r>
                      <a:r>
                        <a:rPr lang="en-GB" sz="700" b="0" spc="10" baseline="30000" noProof="0">
                          <a:solidFill>
                            <a:srgbClr val="231F20"/>
                          </a:solidFill>
                          <a:latin typeface="Arial" panose="020B0604020202020204" pitchFamily="34" charset="0"/>
                          <a:cs typeface="Arial" panose="020B0604020202020204" pitchFamily="34" charset="0"/>
                        </a:rPr>
                        <a:t>‡</a:t>
                      </a:r>
                      <a:r>
                        <a:rPr lang="en-GB" sz="700" b="0" spc="10" noProof="0">
                          <a:solidFill>
                            <a:srgbClr val="231F20"/>
                          </a:solidFill>
                          <a:latin typeface="Arial" panose="020B0604020202020204" pitchFamily="34" charset="0"/>
                          <a:cs typeface="Arial" panose="020B0604020202020204" pitchFamily="34" charset="0"/>
                        </a:rPr>
                        <a:t>Includes evaluation of the effect of food on the pharmacokinetics and safety profile of mevrometostat. </a:t>
                      </a:r>
                      <a:r>
                        <a:rPr lang="en-GB" sz="700" b="0" spc="10" baseline="30000" noProof="0">
                          <a:solidFill>
                            <a:srgbClr val="231F20"/>
                          </a:solidFill>
                          <a:latin typeface="Arial" panose="020B0604020202020204" pitchFamily="34" charset="0"/>
                          <a:cs typeface="Arial" panose="020B0604020202020204" pitchFamily="34" charset="0"/>
                        </a:rPr>
                        <a:t>§</a:t>
                      </a:r>
                      <a:r>
                        <a:rPr lang="en-GB" sz="700" b="0" spc="10" noProof="0">
                          <a:solidFill>
                            <a:srgbClr val="231F20"/>
                          </a:solidFill>
                          <a:latin typeface="Arial" panose="020B0604020202020204" pitchFamily="34" charset="0"/>
                          <a:cs typeface="Arial" panose="020B0604020202020204" pitchFamily="34" charset="0"/>
                        </a:rPr>
                        <a:t>Summarised descriptively for each treatment arm.</a:t>
                      </a:r>
                    </a:p>
                    <a:p>
                      <a:pPr marL="31750">
                        <a:lnSpc>
                          <a:spcPct val="100000"/>
                        </a:lnSpc>
                        <a:spcBef>
                          <a:spcPts val="100"/>
                        </a:spcBef>
                      </a:pPr>
                      <a:r>
                        <a:rPr lang="en-GB" sz="700" b="0" spc="10" noProof="0">
                          <a:solidFill>
                            <a:srgbClr val="231F20"/>
                          </a:solidFill>
                          <a:latin typeface="Arial" panose="020B0604020202020204" pitchFamily="34" charset="0"/>
                          <a:cs typeface="Arial" panose="020B0604020202020204" pitchFamily="34" charset="0"/>
                        </a:rPr>
                        <a:t>ADT, androgen deprivation therapy; BID, twice daily; mCRPC, metastatic castration-resistant prostate cancer; OR, objective response; PCWG, Prostate Cancer Working Group; PRO, patient reported outcome; PSA</a:t>
                      </a:r>
                      <a:r>
                        <a:rPr lang="en-GB" sz="700" b="0" spc="10" baseline="-25000" noProof="0">
                          <a:solidFill>
                            <a:srgbClr val="231F20"/>
                          </a:solidFill>
                          <a:latin typeface="Arial" panose="020B0604020202020204" pitchFamily="34" charset="0"/>
                          <a:cs typeface="Arial" panose="020B0604020202020204" pitchFamily="34" charset="0"/>
                        </a:rPr>
                        <a:t>50</a:t>
                      </a:r>
                      <a:r>
                        <a:rPr lang="en-GB" sz="700" b="0" spc="10" noProof="0">
                          <a:solidFill>
                            <a:srgbClr val="231F20"/>
                          </a:solidFill>
                          <a:latin typeface="Arial" panose="020B0604020202020204" pitchFamily="34" charset="0"/>
                          <a:cs typeface="Arial" panose="020B0604020202020204" pitchFamily="34" charset="0"/>
                        </a:rPr>
                        <a:t>, decline in prostate-specific antigen of ≥50% from baseline; QD, once daily; R, randomization; RECIST, Response Evaluation Criteria in Solid Tumours; rPFS, radiographic progression-free survival.</a:t>
                      </a:r>
                    </a:p>
                  </a:txBody>
                  <a:tcPr marL="0" marR="0" marT="28800" marB="28800" anchor="ctr">
                    <a:lnL w="6350">
                      <a:solidFill>
                        <a:srgbClr val="231F20"/>
                      </a:solidFill>
                      <a:prstDash val="solid"/>
                    </a:lnL>
                    <a:lnR w="6350">
                      <a:solidFill>
                        <a:srgbClr val="231F20"/>
                      </a:solidFill>
                      <a:prstDash val="solid"/>
                    </a:lnR>
                    <a:lnT w="6350">
                      <a:solidFill>
                        <a:srgbClr val="231F20"/>
                      </a:solidFill>
                      <a:prstDash val="solid"/>
                    </a:lnT>
                    <a:lnB w="6350">
                      <a:solidFill>
                        <a:srgbClr val="231F20"/>
                      </a:solidFill>
                      <a:prstDash val="solid"/>
                    </a:lnB>
                  </a:tcPr>
                </a:tc>
                <a:extLst>
                  <a:ext uri="{0D108BD9-81ED-4DB2-BD59-A6C34878D82A}">
                    <a16:rowId xmlns:a16="http://schemas.microsoft.com/office/drawing/2014/main" val="10002"/>
                  </a:ext>
                </a:extLst>
              </a:tr>
            </a:tbl>
          </a:graphicData>
        </a:graphic>
      </p:graphicFrame>
      <p:sp>
        <p:nvSpPr>
          <p:cNvPr id="6" name="object 6">
            <a:extLst>
              <a:ext uri="{FF2B5EF4-FFF2-40B4-BE49-F238E27FC236}">
                <a16:creationId xmlns:a16="http://schemas.microsoft.com/office/drawing/2014/main" id="{B3C32939-8A7F-FCA5-C3B4-E6709BA58EDC}"/>
              </a:ext>
            </a:extLst>
          </p:cNvPr>
          <p:cNvSpPr txBox="1"/>
          <p:nvPr/>
        </p:nvSpPr>
        <p:spPr>
          <a:xfrm>
            <a:off x="290230" y="220022"/>
            <a:ext cx="740040" cy="250554"/>
          </a:xfrm>
          <a:prstGeom prst="rect">
            <a:avLst/>
          </a:prstGeom>
        </p:spPr>
        <p:txBody>
          <a:bodyPr vert="horz" wrap="square" lIns="0" tIns="20610" rIns="0" bIns="0" rtlCol="0">
            <a:spAutoFit/>
          </a:bodyPr>
          <a:lstStyle/>
          <a:p>
            <a:pPr marL="16487" marR="0" lvl="0" indent="0" algn="l" defTabSz="1361539" rtl="0" eaLnBrk="1" fontAlgn="auto" latinLnBrk="0" hangingPunct="1">
              <a:lnSpc>
                <a:spcPct val="100000"/>
              </a:lnSpc>
              <a:spcBef>
                <a:spcPts val="162"/>
              </a:spcBef>
              <a:spcAft>
                <a:spcPts val="0"/>
              </a:spcAft>
              <a:buClrTx/>
              <a:buSzTx/>
              <a:buFontTx/>
              <a:buNone/>
              <a:tabLst/>
              <a:defRPr/>
            </a:pPr>
            <a:r>
              <a:rPr kumimoji="0" lang="en-GB" sz="1500" b="0" i="0" u="none" strike="noStrike" kern="1200" cap="none" spc="19" normalizeH="0" baseline="0" noProof="0">
                <a:ln>
                  <a:noFill/>
                </a:ln>
                <a:solidFill>
                  <a:srgbClr val="FFFFFF"/>
                </a:solidFill>
                <a:effectLst/>
                <a:uLnTx/>
                <a:uFillTx/>
                <a:latin typeface="Arial" panose="020B0604020202020204" pitchFamily="34" charset="0"/>
                <a:ea typeface="+mn-ea"/>
                <a:cs typeface="Arial" panose="020B0604020202020204" pitchFamily="34" charset="0"/>
              </a:rPr>
              <a:t>2460P</a:t>
            </a:r>
            <a:endParaRPr kumimoji="0" lang="en-GB" sz="15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9" name="object 9">
            <a:extLst>
              <a:ext uri="{FF2B5EF4-FFF2-40B4-BE49-F238E27FC236}">
                <a16:creationId xmlns:a16="http://schemas.microsoft.com/office/drawing/2014/main" id="{51824E82-B9AC-A801-09AB-5AEEF223341B}"/>
              </a:ext>
            </a:extLst>
          </p:cNvPr>
          <p:cNvSpPr txBox="1"/>
          <p:nvPr/>
        </p:nvSpPr>
        <p:spPr>
          <a:xfrm>
            <a:off x="446753" y="4810033"/>
            <a:ext cx="6091119" cy="2121086"/>
          </a:xfrm>
          <a:prstGeom prst="rect">
            <a:avLst/>
          </a:prstGeom>
        </p:spPr>
        <p:txBody>
          <a:bodyPr vert="horz" wrap="square" lIns="0" tIns="145916" rIns="0" bIns="0" rtlCol="0">
            <a:spAutoFit/>
          </a:bodyPr>
          <a:lstStyle/>
          <a:p>
            <a:pPr marL="16487" marR="0" lvl="0" indent="0" algn="l" defTabSz="1361539" rtl="0" eaLnBrk="1" fontAlgn="auto" latinLnBrk="0" hangingPunct="1">
              <a:lnSpc>
                <a:spcPct val="100000"/>
              </a:lnSpc>
              <a:spcBef>
                <a:spcPts val="1149"/>
              </a:spcBef>
              <a:spcAft>
                <a:spcPts val="0"/>
              </a:spcAft>
              <a:buClrTx/>
              <a:buSzTx/>
              <a:buFontTx/>
              <a:buNone/>
              <a:tabLst/>
              <a:defRPr/>
            </a:pPr>
            <a:r>
              <a:rPr kumimoji="0" lang="en-GB" sz="2750" b="0" i="0" u="none" strike="noStrike" kern="1200" cap="none" spc="13" normalizeH="0" baseline="0" noProof="0">
                <a:ln>
                  <a:noFill/>
                </a:ln>
                <a:solidFill>
                  <a:srgbClr val="0000C9"/>
                </a:solidFill>
                <a:effectLst/>
                <a:uLnTx/>
                <a:uFillTx/>
                <a:latin typeface="Arial" panose="020B0604020202020204" pitchFamily="34" charset="0"/>
                <a:ea typeface="+mn-ea"/>
                <a:cs typeface="Arial" panose="020B0604020202020204" pitchFamily="34" charset="0"/>
              </a:rPr>
              <a:t> Objective</a:t>
            </a:r>
            <a:endParaRPr kumimoji="0" lang="en-GB" sz="2750" b="0" i="0" u="none" strike="noStrike" kern="1200" cap="none" spc="0" normalizeH="0" baseline="0" noProof="0">
              <a:ln>
                <a:noFill/>
              </a:ln>
              <a:solidFill>
                <a:srgbClr val="0000C9"/>
              </a:solidFill>
              <a:effectLst/>
              <a:uLnTx/>
              <a:uFillTx/>
              <a:latin typeface="Arial" panose="020B0604020202020204" pitchFamily="34" charset="0"/>
              <a:ea typeface="+mn-ea"/>
              <a:cs typeface="Arial" panose="020B0604020202020204" pitchFamily="34" charset="0"/>
            </a:endParaRPr>
          </a:p>
          <a:p>
            <a:pPr marL="1254125" marR="6595" lvl="0" indent="-173038" algn="l" defTabSz="1361539" rtl="0" eaLnBrk="1" fontAlgn="auto" latinLnBrk="0" hangingPunct="1">
              <a:lnSpc>
                <a:spcPct val="100000"/>
              </a:lnSpc>
              <a:spcBef>
                <a:spcPts val="649"/>
              </a:spcBef>
              <a:spcAft>
                <a:spcPts val="0"/>
              </a:spcAft>
              <a:buClr>
                <a:srgbClr val="0000C9"/>
              </a:buClr>
              <a:buSzTx/>
              <a:buFont typeface="Arial" panose="020B0604020202020204" pitchFamily="34" charset="0"/>
              <a:buChar char="•"/>
              <a:tabLst/>
              <a:defRPr/>
            </a:pPr>
            <a:r>
              <a:rPr kumimoji="0" lang="en-GB" sz="16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To report health-related (HR) quality-of-life (QoL) outcomes from the randomised, dose-expansion part of a phase 1 study investigating mevrometostat plus enzalutamide versus enzalutamide alone in patients with metastatic castration‑resistant prostate cancer (mCRPC)</a:t>
            </a:r>
            <a:endPar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5" name="object 15">
            <a:extLst>
              <a:ext uri="{FF2B5EF4-FFF2-40B4-BE49-F238E27FC236}">
                <a16:creationId xmlns:a16="http://schemas.microsoft.com/office/drawing/2014/main" id="{0E20F517-2D3F-9A09-C0B5-C5D341A29A78}"/>
              </a:ext>
            </a:extLst>
          </p:cNvPr>
          <p:cNvSpPr txBox="1"/>
          <p:nvPr/>
        </p:nvSpPr>
        <p:spPr>
          <a:xfrm>
            <a:off x="288000" y="550425"/>
            <a:ext cx="6622099" cy="4110909"/>
          </a:xfrm>
          <a:prstGeom prst="rect">
            <a:avLst/>
          </a:prstGeom>
        </p:spPr>
        <p:txBody>
          <a:bodyPr vert="horz" wrap="square" lIns="0" tIns="17312" rIns="0" bIns="0" rtlCol="0">
            <a:spAutoFit/>
          </a:bodyPr>
          <a:lstStyle/>
          <a:p>
            <a:pPr marL="16487" marR="6595" lvl="0" indent="0" algn="ctr" defTabSz="1361539" rtl="0" eaLnBrk="1" fontAlgn="auto" latinLnBrk="0" hangingPunct="1">
              <a:lnSpc>
                <a:spcPct val="100000"/>
              </a:lnSpc>
              <a:spcBef>
                <a:spcPts val="136"/>
              </a:spcBef>
              <a:spcAft>
                <a:spcPts val="0"/>
              </a:spcAft>
              <a:buClrTx/>
              <a:buSzTx/>
              <a:buFontTx/>
              <a:buNone/>
              <a:tabLst/>
              <a:defRPr/>
            </a:pPr>
            <a:r>
              <a:rPr kumimoji="0" lang="en-GB" sz="3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Patient-reported outcomes in </a:t>
            </a:r>
            <a:br>
              <a:rPr kumimoji="0" lang="en-GB" sz="3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br>
            <a:r>
              <a:rPr kumimoji="0" lang="en-GB" sz="3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 randomised phase 1 study </a:t>
            </a:r>
            <a:br>
              <a:rPr kumimoji="0" lang="en-GB" sz="3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br>
            <a:r>
              <a:rPr kumimoji="0" lang="en-GB" sz="3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of mevrometostat plus enzalutamide vs enzalutamide alone in patients with </a:t>
            </a:r>
            <a:br>
              <a:rPr kumimoji="0" lang="en-GB" sz="3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br>
            <a:r>
              <a:rPr kumimoji="0" lang="en-GB" sz="3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metastatic castration‑resistant prostate cancer</a:t>
            </a:r>
            <a:endParaRPr kumimoji="0" lang="en-GB" sz="3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6" name="object 16">
            <a:extLst>
              <a:ext uri="{FF2B5EF4-FFF2-40B4-BE49-F238E27FC236}">
                <a16:creationId xmlns:a16="http://schemas.microsoft.com/office/drawing/2014/main" id="{84AAA97B-8E09-50F5-A578-CAC8B443F8E2}"/>
              </a:ext>
            </a:extLst>
          </p:cNvPr>
          <p:cNvSpPr txBox="1"/>
          <p:nvPr/>
        </p:nvSpPr>
        <p:spPr>
          <a:xfrm>
            <a:off x="13692187" y="243625"/>
            <a:ext cx="12119611" cy="1462560"/>
          </a:xfrm>
          <a:prstGeom prst="rect">
            <a:avLst/>
          </a:prstGeom>
        </p:spPr>
        <p:txBody>
          <a:bodyPr vert="horz" wrap="square" lIns="0" tIns="14839" rIns="0" bIns="0" rtlCol="0">
            <a:spAutoFit/>
          </a:bodyPr>
          <a:lstStyle/>
          <a:p>
            <a:pPr marL="0" marR="0" lvl="0" indent="0" algn="l" defTabSz="1361539" rtl="0" eaLnBrk="1" fontAlgn="auto" latinLnBrk="0" hangingPunct="1">
              <a:lnSpc>
                <a:spcPct val="98000"/>
              </a:lnSpc>
              <a:spcBef>
                <a:spcPts val="117"/>
              </a:spcBef>
              <a:spcAft>
                <a:spcPts val="0"/>
              </a:spcAft>
              <a:buClrTx/>
              <a:buSzTx/>
              <a:buFontTx/>
              <a:buNone/>
              <a:tabLst/>
              <a:defRPr/>
            </a:pP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Division of Hematology and Oncology, University of Washington, Seattle, WA, USA and Clinical Research Division, Fred Hutchinson Cancer Center, Seattle, WA, USA;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2</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Medical Oncology Department, Catalan Institute of Oncology, L’Hospitalet del Llobregat, Barcelona, Spain;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3</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START Madrid-FJD, Fundación Jiménez Díaz University Hospital, Madrid, Spain;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4</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Medical Oncology Department, Hospital Clínic i Provincial de Barcelona, Barcelona, Spain;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5</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Medical Oncology Department, Hospital Universitario 12 de Octubre, Madrid, Spain; </a:t>
            </a:r>
            <a:b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b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6</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Virginia Cancer Specialists PC, Fairfax, VA, USA;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7</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Department of Urology, West China Hospital of Sichuan University, Chengdu, China;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8</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Vall d'Hebron Institute of Oncology, </a:t>
            </a:r>
            <a:b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b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Vall d'Hebron University Hospital, Barcelona, Spain;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9</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Sarah Cannon Research Institute, Nashville, TN, USA;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10</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Department of Urology, Seoul National University Hospital, Seoul, South Korea;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11</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Centre for Excellence in Precision Oncology, Maria Skłodowska Curie National Research Institute of Oncology, Warsaw, Poland;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12</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General Department, Private Medical Institution "Euromedservice", St Petersburg, Russian Federation;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13</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START Carolinas/Carolina Urologic Research Center, Myrtle Beach, SC, USA;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14</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Pfizer Inc., New York, NY, USA;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15</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Pfizer Inc., Collegeville, PA, USA;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16</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Pfizer Inc., Los Angeles, CA, USA; </a:t>
            </a:r>
            <a:r>
              <a:rPr kumimoji="0" lang="en-GB" sz="1200" b="0" i="0" u="none" strike="noStrike" kern="1200" cap="none" spc="-19"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17</a:t>
            </a:r>
            <a:r>
              <a:rPr kumimoji="0" lang="en-GB" sz="1200" b="0" i="0" u="none" strike="noStrike" kern="1200" cap="none" spc="-19" normalizeH="0" baseline="0" noProof="0">
                <a:ln>
                  <a:noFill/>
                </a:ln>
                <a:solidFill>
                  <a:srgbClr val="231F20"/>
                </a:solidFill>
                <a:effectLst/>
                <a:uLnTx/>
                <a:uFillTx/>
                <a:latin typeface="Arial" panose="020B0604020202020204" pitchFamily="34" charset="0"/>
                <a:ea typeface="+mn-ea"/>
                <a:cs typeface="Arial" panose="020B0604020202020204" pitchFamily="34" charset="0"/>
              </a:rPr>
              <a:t>Medical Oncology Department, Hospital Universitario Ramón y Cajal, Madrid, Spain</a:t>
            </a:r>
            <a:endPar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6" name="object 26">
            <a:extLst>
              <a:ext uri="{FF2B5EF4-FFF2-40B4-BE49-F238E27FC236}">
                <a16:creationId xmlns:a16="http://schemas.microsoft.com/office/drawing/2014/main" id="{FBADBEAF-A939-9450-9B4A-3E34C09F44CB}"/>
              </a:ext>
            </a:extLst>
          </p:cNvPr>
          <p:cNvSpPr txBox="1"/>
          <p:nvPr/>
        </p:nvSpPr>
        <p:spPr>
          <a:xfrm>
            <a:off x="11477917" y="2148442"/>
            <a:ext cx="5059700" cy="6913340"/>
          </a:xfrm>
          <a:prstGeom prst="rect">
            <a:avLst/>
          </a:prstGeom>
        </p:spPr>
        <p:txBody>
          <a:bodyPr vert="horz" wrap="square" lIns="0" tIns="18960" rIns="0" bIns="0" rtlCol="0">
            <a:spAutoFit/>
          </a:bodyPr>
          <a:lstStyle/>
          <a:p>
            <a:pPr marL="16487" marR="0" lvl="0" indent="0" algn="l" defTabSz="1361539" rtl="0" eaLnBrk="1" fontAlgn="auto" latinLnBrk="0" hangingPunct="1">
              <a:lnSpc>
                <a:spcPct val="100000"/>
              </a:lnSpc>
              <a:spcBef>
                <a:spcPts val="148"/>
              </a:spcBef>
              <a:spcAft>
                <a:spcPts val="0"/>
              </a:spcAft>
              <a:buClrTx/>
              <a:buSzTx/>
              <a:buFontTx/>
              <a:buNone/>
              <a:tabLst/>
              <a:defRPr/>
            </a:pPr>
            <a:r>
              <a:rPr kumimoji="0" lang="en-GB" sz="2200" b="0" i="0" u="none" strike="noStrike" kern="1200" cap="none" spc="0" normalizeH="0" baseline="0" noProof="0">
                <a:ln>
                  <a:noFill/>
                </a:ln>
                <a:solidFill>
                  <a:srgbClr val="0000C9"/>
                </a:solidFill>
                <a:effectLst/>
                <a:uLnTx/>
                <a:uFillTx/>
                <a:latin typeface="Arial" panose="020B0604020202020204" pitchFamily="34" charset="0"/>
                <a:ea typeface="+mn-ea"/>
                <a:cs typeface="Arial" panose="020B0604020202020204" pitchFamily="34" charset="0"/>
              </a:rPr>
              <a:t>Methods</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Patients with progressive cytologically confirmed CRPC or mCRPC who had received prior abiraterone and ≤1 prior chemotherapy were randomised 1:1 to mevrometostat (1250 mg twice daily on an empty stomach) plus enzalutamide (160 mg once daily) or enzalutamide alone (</a:t>
            </a:r>
            <a:r>
              <a:rPr kumimoji="0" lang="en-GB" sz="1400" b="1"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Figure 1</a:t>
            </a: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Patients completed the Functional Assessment of Cancer Therapy – Prostate (FACT-P) questionnaire at baseline and regularly thereafter until disease progression.</a:t>
            </a:r>
          </a:p>
          <a:p>
            <a:pPr marL="300038" marR="0" lvl="0" indent="-139700" algn="l" defTabSz="1361539" rtl="0" eaLnBrk="1" fontAlgn="auto" latinLnBrk="0" hangingPunct="1">
              <a:lnSpc>
                <a:spcPct val="100000"/>
              </a:lnSpc>
              <a:spcBef>
                <a:spcPts val="389"/>
              </a:spcBef>
              <a:spcAft>
                <a:spcPts val="0"/>
              </a:spcAft>
              <a:buClr>
                <a:srgbClr val="0000C9"/>
              </a:buClr>
              <a:buSzTx/>
              <a:buFont typeface="Arial" panose="020B0604020202020204" pitchFamily="34" charset="0"/>
              <a:buChar char="–"/>
              <a:tabLst>
                <a:tab pos="446088"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The FACT-P questionnaire is a multidimensional, self‑reported, HRQoL instrument specifically designed for use in prostate cancer.</a:t>
            </a:r>
          </a:p>
          <a:p>
            <a:pPr marL="300038" marR="0" lvl="0" indent="-139700" algn="l" defTabSz="1361539" rtl="0" eaLnBrk="1" fontAlgn="auto" latinLnBrk="0" hangingPunct="1">
              <a:lnSpc>
                <a:spcPct val="100000"/>
              </a:lnSpc>
              <a:spcBef>
                <a:spcPts val="389"/>
              </a:spcBef>
              <a:spcAft>
                <a:spcPts val="0"/>
              </a:spcAft>
              <a:buClr>
                <a:srgbClr val="0000C9"/>
              </a:buClr>
              <a:buSzTx/>
              <a:buFont typeface="Arial" panose="020B0604020202020204" pitchFamily="34" charset="0"/>
              <a:buChar char="–"/>
              <a:tabLst>
                <a:tab pos="446088"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The questionnaire contains 27 core items to assess function across four domains (physical, social/family, emotional, and functional wellbeing), as well as 12 site-specific items to assess prostate-related symptoms during the prior 7 days. Each item is rated on a 0 to 4 Likert-type scale and a global QoL score is calculated.</a:t>
            </a:r>
          </a:p>
          <a:p>
            <a:pPr marL="300038" marR="0" lvl="0" indent="-139700" algn="l" defTabSz="1361539" rtl="0" eaLnBrk="1" fontAlgn="auto" latinLnBrk="0" hangingPunct="1">
              <a:lnSpc>
                <a:spcPct val="100000"/>
              </a:lnSpc>
              <a:spcBef>
                <a:spcPts val="389"/>
              </a:spcBef>
              <a:spcAft>
                <a:spcPts val="0"/>
              </a:spcAft>
              <a:buClr>
                <a:srgbClr val="0000C9"/>
              </a:buClr>
              <a:buSzTx/>
              <a:buFont typeface="Arial" panose="020B0604020202020204" pitchFamily="34" charset="0"/>
              <a:buChar char="–"/>
              <a:tabLst>
                <a:tab pos="446088"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Higher scores represent better QoL (</a:t>
            </a:r>
            <a:r>
              <a:rPr kumimoji="0" lang="en-GB" sz="1400" b="1"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Table 1</a:t>
            </a: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Pre-specified analyses included treatment comparison of estimated overall mean change from baseline and time to definitive clinically meaningful deterioration (TTDD; defined as the time from first dose to first ≥ threshold point decrease from baseline and no subsequent &lt; threshold point decrease from baseline) for FACT-P total score (≥10-point change) and FACT-P subscales (prostate cancer subscale, ≥3-point change; other domains ≥2-point change) FACT-P trial outcomes index (≥9-point change), and FACT-G total score (≥7-point change).</a:t>
            </a:r>
            <a:r>
              <a:rPr kumimoji="0" lang="en-GB" sz="1400" b="0" i="0" u="none" strike="noStrike" kern="1200" cap="none" spc="0"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9,10</a:t>
            </a: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TTDD was compared via a stratified </a:t>
            </a:r>
            <a:b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b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log-rank test and Cox proportional hazards model.</a:t>
            </a:r>
          </a:p>
        </p:txBody>
      </p:sp>
      <p:sp>
        <p:nvSpPr>
          <p:cNvPr id="27" name="object 27">
            <a:extLst>
              <a:ext uri="{FF2B5EF4-FFF2-40B4-BE49-F238E27FC236}">
                <a16:creationId xmlns:a16="http://schemas.microsoft.com/office/drawing/2014/main" id="{2B45D538-56E2-134B-C09A-433825888A6D}"/>
              </a:ext>
            </a:extLst>
          </p:cNvPr>
          <p:cNvSpPr txBox="1"/>
          <p:nvPr/>
        </p:nvSpPr>
        <p:spPr>
          <a:xfrm>
            <a:off x="7488382" y="2148445"/>
            <a:ext cx="3853481" cy="6431157"/>
          </a:xfrm>
          <a:prstGeom prst="rect">
            <a:avLst/>
          </a:prstGeom>
        </p:spPr>
        <p:txBody>
          <a:bodyPr vert="horz" wrap="square" lIns="0" tIns="18960" rIns="0" bIns="0" rtlCol="0">
            <a:spAutoFit/>
          </a:bodyPr>
          <a:lstStyle/>
          <a:p>
            <a:pPr marL="16487" marR="0" lvl="0" indent="0" algn="l" defTabSz="1361539" rtl="0" eaLnBrk="1" fontAlgn="auto" latinLnBrk="0" hangingPunct="1">
              <a:lnSpc>
                <a:spcPct val="100000"/>
              </a:lnSpc>
              <a:spcBef>
                <a:spcPts val="148"/>
              </a:spcBef>
              <a:spcAft>
                <a:spcPts val="0"/>
              </a:spcAft>
              <a:buClrTx/>
              <a:buSzTx/>
              <a:buFontTx/>
              <a:buNone/>
              <a:tabLst/>
              <a:defRPr/>
            </a:pPr>
            <a:r>
              <a:rPr kumimoji="0" lang="en-GB" sz="2200" b="0" i="0" u="none" strike="noStrike" kern="1200" cap="none" spc="6" normalizeH="0" baseline="0" noProof="0">
                <a:ln>
                  <a:noFill/>
                </a:ln>
                <a:solidFill>
                  <a:srgbClr val="0000C9"/>
                </a:solidFill>
                <a:effectLst/>
                <a:uLnTx/>
                <a:uFillTx/>
                <a:latin typeface="Arial" panose="020B0604020202020204" pitchFamily="34" charset="0"/>
                <a:ea typeface="+mn-ea"/>
                <a:cs typeface="Arial" panose="020B0604020202020204" pitchFamily="34" charset="0"/>
              </a:rPr>
              <a:t>Introduction</a:t>
            </a:r>
            <a:endParaRPr kumimoji="0" lang="en-GB" sz="2200" b="0" i="0" u="none" strike="noStrike" kern="1200" cap="none" spc="0" normalizeH="0" baseline="0" noProof="0">
              <a:ln>
                <a:noFill/>
              </a:ln>
              <a:solidFill>
                <a:srgbClr val="0000C9"/>
              </a:solidFill>
              <a:effectLst/>
              <a:uLnTx/>
              <a:uFillTx/>
              <a:latin typeface="Arial" panose="020B0604020202020204" pitchFamily="34" charset="0"/>
              <a:ea typeface="+mn-ea"/>
              <a:cs typeface="Arial" panose="020B0604020202020204" pitchFamily="34" charset="0"/>
            </a:endParaRP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Enhancer of zeste homolog 2 (EZH2) is overexpressed in patients with CRPC,</a:t>
            </a:r>
            <a:r>
              <a:rPr kumimoji="0" lang="en-GB" sz="1400" b="0" i="0" u="none" strike="noStrike" kern="1200" cap="none" spc="0"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a:t>
            </a: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and is associated with more advanced disease and poor prognosis.</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EZH2 contributes to disease progression via transcriptional repression of tumour suppressor genes and activation of the androgen receptor (AR), co-regulation of </a:t>
            </a:r>
            <a:b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b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AR-mediated transcriptional programmes, as well as cell cycle deregulation.</a:t>
            </a:r>
            <a:r>
              <a:rPr kumimoji="0" lang="en-GB" sz="1400" b="0" i="0" u="none" strike="noStrike" kern="1200" cap="none" spc="0"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2-5</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Mevrometostat is an oral, potent, and </a:t>
            </a:r>
            <a:b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b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selective small molecule inhibitor of EZH2.</a:t>
            </a:r>
            <a:r>
              <a:rPr kumimoji="0" lang="en-GB" sz="1400" b="0" i="0" u="none" strike="noStrike" kern="1200" cap="none" spc="0"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6</a:t>
            </a: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It is hypothesised that the addition of mevrometostat to an androgen receptor pathway inhibitor (ARPI), such as enzalutamide, may improve the clinical response to the ARPI and delay or prevent anti-androgen resistance.</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 phase 1 dose-exploration and expansion study of mevrometostat plus enzalutamide in patients with mCRPC showed promising anti‑tumour activity versus enzalutamide alone and a manageable safety profile (NCT03460977).</a:t>
            </a:r>
            <a:r>
              <a:rPr kumimoji="0" lang="en-GB" sz="1400" b="0" i="0" u="none" strike="noStrike" kern="1200" cap="none" spc="0"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7,8</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Here, we report HRQoL outcomes from the randomised, dose-expansion part of this phase 1 study.</a:t>
            </a:r>
          </a:p>
        </p:txBody>
      </p:sp>
      <p:sp>
        <p:nvSpPr>
          <p:cNvPr id="31" name="object 31">
            <a:extLst>
              <a:ext uri="{FF2B5EF4-FFF2-40B4-BE49-F238E27FC236}">
                <a16:creationId xmlns:a16="http://schemas.microsoft.com/office/drawing/2014/main" id="{960E0A93-B8EC-95E0-4E13-53ABDABBC7F1}"/>
              </a:ext>
            </a:extLst>
          </p:cNvPr>
          <p:cNvSpPr txBox="1"/>
          <p:nvPr/>
        </p:nvSpPr>
        <p:spPr>
          <a:xfrm>
            <a:off x="297015" y="14424503"/>
            <a:ext cx="6613374" cy="677279"/>
          </a:xfrm>
          <a:prstGeom prst="rect">
            <a:avLst/>
          </a:prstGeom>
        </p:spPr>
        <p:txBody>
          <a:bodyPr vert="horz" wrap="square" lIns="216000" tIns="15663" rIns="216000" bIns="0" rtlCol="0">
            <a:spAutoFit/>
          </a:bodyPr>
          <a:lstStyle/>
          <a:p>
            <a:pPr marL="16487" marR="6595" lvl="0" indent="0" algn="ctr" defTabSz="1361539" rtl="0" eaLnBrk="1" fontAlgn="auto" latinLnBrk="0" hangingPunct="1">
              <a:lnSpc>
                <a:spcPct val="102200"/>
              </a:lnSpc>
              <a:spcBef>
                <a:spcPts val="123"/>
              </a:spcBef>
              <a:spcAft>
                <a:spcPts val="0"/>
              </a:spcAft>
              <a:buClrTx/>
              <a:buSzTx/>
              <a:buFontTx/>
              <a:buNone/>
              <a:tabLst/>
              <a:defRPr/>
            </a:pP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Copies of this poster obtained through quick response (QR) code are for personal use only and may not be reproduced without permission from the authors of this poster.</a:t>
            </a:r>
          </a:p>
          <a:p>
            <a:pPr marL="16487" marR="6595" lvl="0" indent="0" algn="ctr" defTabSz="1361539" rtl="0" eaLnBrk="1" fontAlgn="auto" latinLnBrk="0" hangingPunct="1">
              <a:lnSpc>
                <a:spcPct val="102200"/>
              </a:lnSpc>
              <a:spcBef>
                <a:spcPts val="123"/>
              </a:spcBef>
              <a:spcAft>
                <a:spcPts val="0"/>
              </a:spcAft>
              <a:buClrTx/>
              <a:buSzTx/>
              <a:buFontTx/>
              <a:buNone/>
              <a:tabLst/>
              <a:defRPr/>
            </a:pP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The mechanism of action of mevrometostat can also be viewed as supplementary material via the ePoster QR code. Video and plain language summaries of the poster are also available.</a:t>
            </a:r>
            <a:endParaRPr kumimoji="0" lang="en-GB" sz="105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43" name="object 43">
            <a:extLst>
              <a:ext uri="{FF2B5EF4-FFF2-40B4-BE49-F238E27FC236}">
                <a16:creationId xmlns:a16="http://schemas.microsoft.com/office/drawing/2014/main" id="{47CEE40E-15C0-3BE7-3165-2B8087461440}"/>
              </a:ext>
            </a:extLst>
          </p:cNvPr>
          <p:cNvSpPr txBox="1"/>
          <p:nvPr/>
        </p:nvSpPr>
        <p:spPr>
          <a:xfrm>
            <a:off x="7488000" y="220667"/>
            <a:ext cx="5940846" cy="1497306"/>
          </a:xfrm>
          <a:prstGeom prst="rect">
            <a:avLst/>
          </a:prstGeom>
        </p:spPr>
        <p:txBody>
          <a:bodyPr vert="horz" wrap="square" lIns="0" tIns="19785" rIns="0" bIns="0" rtlCol="0">
            <a:spAutoFit/>
          </a:bodyPr>
          <a:lstStyle/>
          <a:p>
            <a:pPr marL="0" marR="0" lvl="0" indent="0" algn="l" defTabSz="1361539" rtl="0" eaLnBrk="1" fontAlgn="auto" latinLnBrk="0" hangingPunct="1">
              <a:lnSpc>
                <a:spcPct val="100000"/>
              </a:lnSpc>
              <a:spcBef>
                <a:spcPts val="156"/>
              </a:spcBef>
              <a:spcAft>
                <a:spcPts val="0"/>
              </a:spcAft>
              <a:buClrTx/>
              <a:buSzTx/>
              <a:buFontTx/>
              <a:buNone/>
              <a:tabLst/>
              <a:defRPr/>
            </a:pP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Michael Thomas Schweizer,</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Mariona Calvo,</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2</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Victor Moreno,</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3</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Begoña Mellado,</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4</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Daniel Castellano,</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5</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Alexander I. Spira,</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6</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Qiang Wei,</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7</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Joan Carles,</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8</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Benjamin Garmezy,</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9</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Cheol Kwak,</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10</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Iwona Ługowska,</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11</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Konstantin Penkov,</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12</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a:t>
            </a:r>
            <a:r>
              <a:rPr kumimoji="0" lang="en-GB" sz="1600" b="0" i="0" u="sng"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Neal D. Shore</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13</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Jessica Tougias,</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14</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Claudia Andreu‑Vieyra,</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15</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Neelesh Soman,</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16</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Alexander Niyazov,</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14</a:t>
            </a:r>
            <a:r>
              <a:rPr kumimoji="0" lang="en-GB" sz="1600" b="0" i="0" u="none" strike="noStrike" kern="1200" cap="none" spc="6" normalizeH="0" baseline="0" noProof="0">
                <a:ln>
                  <a:noFill/>
                </a:ln>
                <a:solidFill>
                  <a:srgbClr val="231F20"/>
                </a:solidFill>
                <a:effectLst/>
                <a:uLnTx/>
                <a:uFillTx/>
                <a:latin typeface="Arial" panose="020B0604020202020204" pitchFamily="34" charset="0"/>
                <a:ea typeface="+mn-ea"/>
                <a:cs typeface="Arial" panose="020B0604020202020204" pitchFamily="34" charset="0"/>
              </a:rPr>
              <a:t> Teresa Alonso Gordoa</a:t>
            </a:r>
            <a:r>
              <a:rPr kumimoji="0" lang="en-GB" sz="1600" b="0" i="0" u="none" strike="noStrike" kern="1200" cap="none" spc="6" normalizeH="0" baseline="30000" noProof="0">
                <a:ln>
                  <a:noFill/>
                </a:ln>
                <a:solidFill>
                  <a:srgbClr val="231F20"/>
                </a:solidFill>
                <a:effectLst/>
                <a:uLnTx/>
                <a:uFillTx/>
                <a:latin typeface="Arial" panose="020B0604020202020204" pitchFamily="34" charset="0"/>
                <a:ea typeface="+mn-ea"/>
                <a:cs typeface="Arial" panose="020B0604020202020204" pitchFamily="34" charset="0"/>
              </a:rPr>
              <a:t>17</a:t>
            </a:r>
            <a:endParaRPr kumimoji="0" lang="en-GB" sz="1600" b="0" i="0" u="none" strike="noStrike" kern="1200" cap="none" spc="0" normalizeH="0" baseline="3000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4" name="object 84">
            <a:extLst>
              <a:ext uri="{FF2B5EF4-FFF2-40B4-BE49-F238E27FC236}">
                <a16:creationId xmlns:a16="http://schemas.microsoft.com/office/drawing/2014/main" id="{6161A328-79E3-D094-1BCE-902ED1DFAEB7}"/>
              </a:ext>
            </a:extLst>
          </p:cNvPr>
          <p:cNvSpPr txBox="1">
            <a:spLocks noGrp="1"/>
          </p:cNvSpPr>
          <p:nvPr>
            <p:ph type="ftr" sz="quarter" idx="5"/>
          </p:nvPr>
        </p:nvSpPr>
        <p:spPr>
          <a:xfrm>
            <a:off x="24115568" y="20457463"/>
            <a:ext cx="1708954" cy="153078"/>
          </a:xfrm>
          <a:prstGeom prst="rect">
            <a:avLst/>
          </a:prstGeom>
        </p:spPr>
        <p:txBody>
          <a:bodyPr vert="horz" wrap="square" lIns="0" tIns="29678" rIns="0" bIns="0" rtlCol="0">
            <a:spAutoFit/>
          </a:bodyPr>
          <a:lstStyle/>
          <a:p>
            <a:pPr marL="16487" marR="0" lvl="0" indent="0" algn="r" defTabSz="1361539" rtl="0" eaLnBrk="1" fontAlgn="auto" latinLnBrk="0" hangingPunct="1">
              <a:lnSpc>
                <a:spcPct val="100000"/>
              </a:lnSpc>
              <a:spcBef>
                <a:spcPts val="234"/>
              </a:spcBef>
              <a:spcAft>
                <a:spcPts val="0"/>
              </a:spcAft>
              <a:buClrTx/>
              <a:buSzTx/>
              <a:buFontTx/>
              <a:buNone/>
              <a:tabLst/>
              <a:defRPr/>
            </a:pPr>
            <a:r>
              <a:rPr kumimoji="0" lang="en-GB" sz="8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Copyright ©2025. All rights reserved.</a:t>
            </a:r>
          </a:p>
        </p:txBody>
      </p:sp>
      <p:sp>
        <p:nvSpPr>
          <p:cNvPr id="48" name="object 222">
            <a:extLst>
              <a:ext uri="{FF2B5EF4-FFF2-40B4-BE49-F238E27FC236}">
                <a16:creationId xmlns:a16="http://schemas.microsoft.com/office/drawing/2014/main" id="{5EC239E0-1EF4-0121-D9F8-0ACEF0DD211B}"/>
              </a:ext>
            </a:extLst>
          </p:cNvPr>
          <p:cNvSpPr txBox="1"/>
          <p:nvPr/>
        </p:nvSpPr>
        <p:spPr>
          <a:xfrm>
            <a:off x="288001" y="16349616"/>
            <a:ext cx="6677840" cy="4134690"/>
          </a:xfrm>
          <a:prstGeom prst="rect">
            <a:avLst/>
          </a:prstGeom>
        </p:spPr>
        <p:txBody>
          <a:bodyPr vert="horz" wrap="square" lIns="0" tIns="23083" rIns="0" bIns="0" rtlCol="0">
            <a:spAutoFit/>
          </a:bodyPr>
          <a:lstStyle/>
          <a:p>
            <a:pPr marL="16487" marR="6595" lvl="0" indent="0" algn="l" defTabSz="1361539" rtl="0" eaLnBrk="1" fontAlgn="auto" latinLnBrk="0" hangingPunct="1">
              <a:lnSpc>
                <a:spcPct val="100000"/>
              </a:lnSpc>
              <a:spcBef>
                <a:spcPts val="182"/>
              </a:spcBef>
              <a:spcAft>
                <a:spcPts val="800"/>
              </a:spcAft>
              <a:buClrTx/>
              <a:buSzTx/>
              <a:buFontTx/>
              <a:buNone/>
              <a:tabLst/>
              <a:defRPr/>
            </a:pP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References:</a:t>
            </a:r>
            <a:r>
              <a:rPr kumimoji="0" lang="en-GB" sz="1050" b="1" i="0" u="none" strike="noStrike" kern="1200" cap="none" spc="13"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br>
              <a:rPr kumimoji="0" lang="en-GB" sz="1050" b="1" i="0" u="none" strike="noStrike" kern="1200" cap="none" spc="13" normalizeH="0" baseline="0" noProof="0">
                <a:ln>
                  <a:noFill/>
                </a:ln>
                <a:solidFill>
                  <a:srgbClr val="FFFFFF"/>
                </a:solidFill>
                <a:effectLst/>
                <a:uLnTx/>
                <a:uFillTx/>
                <a:latin typeface="Arial" panose="020B0604020202020204" pitchFamily="34" charset="0"/>
                <a:ea typeface="+mn-ea"/>
                <a:cs typeface="Arial" panose="020B0604020202020204" pitchFamily="34" charset="0"/>
              </a:rPr>
            </a:b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1.</a:t>
            </a:r>
            <a:r>
              <a:rPr kumimoji="0" lang="en-GB" sz="1050" b="1" i="0" u="none" strike="noStrike" kern="1200" cap="none" spc="13"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Varambally S, et al. </a:t>
            </a:r>
            <a:r>
              <a:rPr kumimoji="0" lang="en-GB" sz="1050" b="0" i="1"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Nature</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2002;419(6907):624–629. </a:t>
            </a: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2. </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Ku SY, et al. </a:t>
            </a:r>
            <a:r>
              <a:rPr kumimoji="0" lang="en-GB" sz="1050" b="0" i="1"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Science</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2017;355 (6320):78–83. </a:t>
            </a: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3. </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Park SH, et al. </a:t>
            </a:r>
            <a:r>
              <a:rPr kumimoji="0" lang="en-GB" sz="1050" b="0" i="1"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Oncogene</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2021;40(39):5788–5798. </a:t>
            </a: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4. </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Berger A, et al. </a:t>
            </a:r>
            <a:r>
              <a:rPr kumimoji="0" lang="en-GB" sz="1050" b="0" i="1"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J Clin Invest</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2019; 129(9):3924–3940. </a:t>
            </a: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5. </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Beltran H, et al. </a:t>
            </a:r>
            <a:r>
              <a:rPr kumimoji="0" lang="en-GB" sz="1050" b="0" i="1"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Clin Cancer Res</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2019;25(23):6916–6924. </a:t>
            </a: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6.</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Kung P-P, et al. </a:t>
            </a:r>
            <a:r>
              <a:rPr kumimoji="0" lang="en-GB" sz="1050" b="0" i="1"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J Med Chem</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2018; 61(3):</a:t>
            </a:r>
            <a:b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b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650–665. </a:t>
            </a: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7. </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Schweizer MT, et al. </a:t>
            </a:r>
            <a:r>
              <a:rPr kumimoji="0" lang="en-GB" sz="1050" b="0" i="1"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J Clin Oncol</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2024;42(16_suppl):5061. </a:t>
            </a:r>
            <a:r>
              <a:rPr kumimoji="0" lang="en-GB" sz="105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8. </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Schweizer MT, et al. </a:t>
            </a:r>
            <a:r>
              <a:rPr kumimoji="0" lang="en-GB" sz="1050" b="0" i="1"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J Clin Oncol</a:t>
            </a:r>
            <a:r>
              <a:rPr kumimoji="0" lang="en-GB" sz="105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2025;43(5_suppl</a:t>
            </a:r>
            <a:r>
              <a:rPr kumimoji="0" lang="en-GB" sz="1050" b="0" i="0" u="none" strike="noStrike" kern="1200" cap="none" spc="-6" normalizeH="0" baseline="0" noProof="0">
                <a:ln>
                  <a:noFill/>
                </a:ln>
                <a:solidFill>
                  <a:schemeClr val="bg1"/>
                </a:solidFill>
                <a:effectLst/>
                <a:uLnTx/>
                <a:uFillTx/>
                <a:latin typeface="Arial" panose="020B0604020202020204" pitchFamily="34" charset="0"/>
                <a:ea typeface="+mn-ea"/>
                <a:cs typeface="Arial" panose="020B0604020202020204" pitchFamily="34" charset="0"/>
              </a:rPr>
              <a:t>): LBA138. </a:t>
            </a:r>
            <a:r>
              <a:rPr kumimoji="0" lang="en-GB" sz="1050" b="1" i="0" u="none" strike="noStrike" kern="1200" cap="none" spc="-6" normalizeH="0" baseline="0" noProof="0">
                <a:ln>
                  <a:noFill/>
                </a:ln>
                <a:solidFill>
                  <a:schemeClr val="bg1"/>
                </a:solidFill>
                <a:effectLst/>
                <a:uLnTx/>
                <a:uFillTx/>
                <a:latin typeface="Arial" panose="020B0604020202020204" pitchFamily="34" charset="0"/>
                <a:ea typeface="+mn-ea"/>
                <a:cs typeface="Arial" panose="020B0604020202020204" pitchFamily="34" charset="0"/>
              </a:rPr>
              <a:t>9.</a:t>
            </a:r>
            <a:r>
              <a:rPr kumimoji="0" lang="en-GB" sz="1050" b="0" i="0" u="none" strike="noStrike" kern="1200" cap="none" spc="-6" normalizeH="0" baseline="0" noProof="0">
                <a:ln>
                  <a:noFill/>
                </a:ln>
                <a:solidFill>
                  <a:schemeClr val="bg1"/>
                </a:solidFill>
                <a:effectLst/>
                <a:uLnTx/>
                <a:uFillTx/>
                <a:latin typeface="Arial" panose="020B0604020202020204" pitchFamily="34" charset="0"/>
                <a:ea typeface="+mn-ea"/>
                <a:cs typeface="Arial" panose="020B0604020202020204" pitchFamily="34" charset="0"/>
              </a:rPr>
              <a:t> Cella D, et al</a:t>
            </a:r>
            <a:r>
              <a:rPr kumimoji="0" lang="en-GB" sz="1050" b="0" i="1" u="none" strike="noStrike" kern="1200" cap="none" spc="-6" normalizeH="0" baseline="0" noProof="0">
                <a:ln>
                  <a:noFill/>
                </a:ln>
                <a:solidFill>
                  <a:schemeClr val="bg1"/>
                </a:solidFill>
                <a:effectLst/>
                <a:uLnTx/>
                <a:uFillTx/>
                <a:latin typeface="Arial" panose="020B0604020202020204" pitchFamily="34" charset="0"/>
                <a:ea typeface="+mn-ea"/>
                <a:cs typeface="Arial" panose="020B0604020202020204" pitchFamily="34" charset="0"/>
              </a:rPr>
              <a:t>. Value Health </a:t>
            </a:r>
            <a:r>
              <a:rPr kumimoji="0" lang="en-GB" sz="1050" b="0" i="0" u="none" strike="noStrike" kern="1200" cap="none" spc="-6" normalizeH="0" baseline="0" noProof="0">
                <a:ln>
                  <a:noFill/>
                </a:ln>
                <a:solidFill>
                  <a:schemeClr val="bg1"/>
                </a:solidFill>
                <a:effectLst/>
                <a:uLnTx/>
                <a:uFillTx/>
                <a:latin typeface="Arial" panose="020B0604020202020204" pitchFamily="34" charset="0"/>
                <a:ea typeface="+mn-ea"/>
                <a:cs typeface="Arial" panose="020B0604020202020204" pitchFamily="34" charset="0"/>
              </a:rPr>
              <a:t>2009;12(1):124–129. </a:t>
            </a:r>
            <a:r>
              <a:rPr kumimoji="0" lang="en-GB" sz="1050" b="1" i="0" u="none" strike="noStrike" kern="1200" cap="none" spc="-6" normalizeH="0" baseline="0" noProof="0">
                <a:ln>
                  <a:noFill/>
                </a:ln>
                <a:solidFill>
                  <a:schemeClr val="bg1"/>
                </a:solidFill>
                <a:effectLst/>
                <a:uLnTx/>
                <a:uFillTx/>
                <a:latin typeface="Arial" panose="020B0604020202020204" pitchFamily="34" charset="0"/>
                <a:ea typeface="+mn-ea"/>
                <a:cs typeface="Arial" panose="020B0604020202020204" pitchFamily="34" charset="0"/>
              </a:rPr>
              <a:t>10.</a:t>
            </a:r>
            <a:r>
              <a:rPr kumimoji="0" lang="en-GB" sz="1050" b="0" i="0" u="none" strike="noStrike" kern="1200" cap="none" spc="-6" normalizeH="0" baseline="0" noProof="0">
                <a:ln>
                  <a:noFill/>
                </a:ln>
                <a:solidFill>
                  <a:schemeClr val="bg1"/>
                </a:solidFill>
                <a:effectLst/>
                <a:uLnTx/>
                <a:uFillTx/>
                <a:latin typeface="Arial" panose="020B0604020202020204" pitchFamily="34" charset="0"/>
                <a:ea typeface="+mn-ea"/>
                <a:cs typeface="Arial" panose="020B0604020202020204" pitchFamily="34" charset="0"/>
              </a:rPr>
              <a:t> Yost KJ, Eton DT. </a:t>
            </a:r>
            <a:r>
              <a:rPr kumimoji="0" lang="en-GB" sz="1050" b="0" i="1" u="none" strike="noStrike" kern="1200" cap="none" spc="-6" normalizeH="0" baseline="0" noProof="0">
                <a:ln>
                  <a:noFill/>
                </a:ln>
                <a:solidFill>
                  <a:schemeClr val="bg1"/>
                </a:solidFill>
                <a:effectLst/>
                <a:uLnTx/>
                <a:uFillTx/>
                <a:latin typeface="Arial" panose="020B0604020202020204" pitchFamily="34" charset="0"/>
                <a:ea typeface="+mn-ea"/>
                <a:cs typeface="Arial" panose="020B0604020202020204" pitchFamily="34" charset="0"/>
              </a:rPr>
              <a:t>Eval Health Prof. </a:t>
            </a:r>
            <a:r>
              <a:rPr kumimoji="0" lang="en-GB" sz="1050" b="0" i="0" u="none" strike="noStrike" kern="1200" cap="none" spc="-6" normalizeH="0" baseline="0" noProof="0">
                <a:ln>
                  <a:noFill/>
                </a:ln>
                <a:solidFill>
                  <a:schemeClr val="bg1"/>
                </a:solidFill>
                <a:effectLst/>
                <a:uLnTx/>
                <a:uFillTx/>
                <a:latin typeface="Arial" panose="020B0604020202020204" pitchFamily="34" charset="0"/>
                <a:ea typeface="+mn-ea"/>
                <a:cs typeface="Arial" panose="020B0604020202020204" pitchFamily="34" charset="0"/>
              </a:rPr>
              <a:t>2005;28(2):172–191.</a:t>
            </a:r>
          </a:p>
          <a:p>
            <a:pPr marL="16487" marR="6595" lvl="0" indent="0" algn="l" defTabSz="1361539" rtl="0" eaLnBrk="1" fontAlgn="auto" latinLnBrk="0" hangingPunct="1">
              <a:lnSpc>
                <a:spcPct val="100000"/>
              </a:lnSpc>
              <a:spcBef>
                <a:spcPts val="182"/>
              </a:spcBef>
              <a:spcAft>
                <a:spcPts val="800"/>
              </a:spcAft>
              <a:buClrTx/>
              <a:buSzTx/>
              <a:buFontTx/>
              <a:buNone/>
              <a:tabLst/>
              <a:defRPr/>
            </a:pPr>
            <a:r>
              <a:rPr kumimoji="0" lang="en-GB" sz="1050" b="1"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Clinical trial registration number: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NCT03460977.</a:t>
            </a:r>
          </a:p>
          <a:p>
            <a:pPr marL="16487" marR="6595" lvl="0" indent="0" algn="l" defTabSz="1361539" rtl="0" eaLnBrk="1" fontAlgn="auto" latinLnBrk="0" hangingPunct="1">
              <a:lnSpc>
                <a:spcPct val="100000"/>
              </a:lnSpc>
              <a:spcBef>
                <a:spcPts val="182"/>
              </a:spcBef>
              <a:spcAft>
                <a:spcPts val="800"/>
              </a:spcAft>
              <a:buClrTx/>
              <a:buSzTx/>
              <a:buFontTx/>
              <a:buNone/>
              <a:tabLst/>
              <a:defRPr/>
            </a:pPr>
            <a:r>
              <a:rPr kumimoji="0" lang="en-GB" sz="1050" b="1"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Funding: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This</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study</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is</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sponsored</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by</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Pfizer</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Inc.</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Enzalutamide</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for</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the</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study</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was</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provided</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by</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Astellas</a:t>
            </a:r>
            <a:r>
              <a:rPr kumimoji="0" lang="en-GB" sz="1050" b="0" i="0" u="none" strike="noStrike" kern="1200" cap="none" spc="-5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Pharma Inc.</a:t>
            </a:r>
          </a:p>
          <a:p>
            <a:pPr marL="16487" marR="6595" lvl="0" indent="0" algn="l" defTabSz="1361539" rtl="0" eaLnBrk="1" fontAlgn="auto" latinLnBrk="0" hangingPunct="1">
              <a:lnSpc>
                <a:spcPct val="100000"/>
              </a:lnSpc>
              <a:spcBef>
                <a:spcPts val="182"/>
              </a:spcBef>
              <a:spcAft>
                <a:spcPts val="0"/>
              </a:spcAft>
              <a:buClrTx/>
              <a:buSzTx/>
              <a:buFontTx/>
              <a:buNone/>
              <a:tabLst/>
              <a:defRPr/>
            </a:pPr>
            <a:r>
              <a:rPr kumimoji="0" lang="en-GB" sz="1050" b="1"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Disclosures: NDS</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 consulting and research funding from Amgen, Alessa, Antev, Artera, Astellas Pharma Inc., AstraZeneca, AuraBiosciences, Bayer, Bristol Myers Squibb, Caris, Daiichi Sankyo, Dendreon, Ferring, Fize, Johnson &amp; Johnson Innovative Medicine (formerly Janssen), MDx Health, Merck, Photocure, Pfizer Inc., Sumitomo Pharma America, Inc. (formerly Myovant Sciences), Tolmar Pharmaceuticals Inc, Tutelix, and Valar. </a:t>
            </a:r>
          </a:p>
          <a:p>
            <a:pPr marL="16487" marR="6595" lvl="0" indent="0" algn="l" defTabSz="1361539" rtl="0" eaLnBrk="1" fontAlgn="auto" latinLnBrk="0" hangingPunct="1">
              <a:lnSpc>
                <a:spcPct val="100000"/>
              </a:lnSpc>
              <a:spcBef>
                <a:spcPts val="182"/>
              </a:spcBef>
              <a:spcAft>
                <a:spcPts val="0"/>
              </a:spcAft>
              <a:buClrTx/>
              <a:buSzTx/>
              <a:buFontTx/>
              <a:buNone/>
              <a:tabLst/>
              <a:defRPr/>
            </a:pP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Disclosures for all co-authors can be viewed as supplementary material using the poster QR code.</a:t>
            </a:r>
          </a:p>
          <a:p>
            <a:pPr marL="16487" marR="6595" lvl="0" indent="0" algn="l" defTabSz="1361539" rtl="0" eaLnBrk="1" fontAlgn="auto" latinLnBrk="0" hangingPunct="1">
              <a:lnSpc>
                <a:spcPct val="100000"/>
              </a:lnSpc>
              <a:spcBef>
                <a:spcPts val="182"/>
              </a:spcBef>
              <a:spcAft>
                <a:spcPts val="800"/>
              </a:spcAft>
              <a:buClrTx/>
              <a:buSzTx/>
              <a:buFontTx/>
              <a:buNone/>
              <a:tabLst/>
              <a:defRPr/>
            </a:pP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 generative AI tool (06/18/25; Pfizer; GPT-4o) was used to help develop an initial draft of this poster; authors reviewed and edited content as needed, and assume content responsibility.</a:t>
            </a:r>
          </a:p>
          <a:p>
            <a:pPr marL="16487" marR="6595" lvl="0" indent="0" algn="l" defTabSz="1361539" rtl="0" eaLnBrk="1" fontAlgn="auto" latinLnBrk="0" hangingPunct="1">
              <a:lnSpc>
                <a:spcPct val="100000"/>
              </a:lnSpc>
              <a:spcBef>
                <a:spcPts val="182"/>
              </a:spcBef>
              <a:spcAft>
                <a:spcPts val="800"/>
              </a:spcAft>
              <a:buClrTx/>
              <a:buSzTx/>
              <a:buFontTx/>
              <a:buNone/>
              <a:tabLst/>
              <a:defRPr/>
            </a:pPr>
            <a:r>
              <a:rPr kumimoji="0" lang="en-GB" sz="1050" b="1"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Acknowledgements: </a:t>
            </a:r>
            <a:r>
              <a:rPr kumimoji="0" lang="en-GB" sz="105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Writing and editorial support was provided by Neil Venn, PhD, Valerie Moss, PhD, and Rosie Henderson, MSc, of Onyx (a division of Prime, London, UK), funded by the sponsors. The authors thank all patients, their families, and investigators and investigational site members involved in this study.</a:t>
            </a:r>
          </a:p>
          <a:p>
            <a:pPr marL="16487" marR="6595" lvl="0" indent="0" algn="l" defTabSz="1361539" rtl="0" eaLnBrk="1" fontAlgn="auto" latinLnBrk="0" hangingPunct="1">
              <a:lnSpc>
                <a:spcPct val="100000"/>
              </a:lnSpc>
              <a:spcBef>
                <a:spcPts val="182"/>
              </a:spcBef>
              <a:spcAft>
                <a:spcPts val="0"/>
              </a:spcAft>
              <a:buClrTx/>
              <a:buSzTx/>
              <a:buFontTx/>
              <a:buNone/>
              <a:tabLst/>
              <a:defRPr/>
            </a:pPr>
            <a:r>
              <a:rPr kumimoji="0" lang="en-GB" sz="1050" b="1"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This presentation is intended for a healthcare provider audience.</a:t>
            </a:r>
          </a:p>
          <a:p>
            <a:pPr marL="16487" marR="6595" lvl="0" indent="0" algn="l" defTabSz="1361539" rtl="0" eaLnBrk="1" fontAlgn="auto" latinLnBrk="0" hangingPunct="1">
              <a:lnSpc>
                <a:spcPct val="100000"/>
              </a:lnSpc>
              <a:spcBef>
                <a:spcPts val="182"/>
              </a:spcBef>
              <a:spcAft>
                <a:spcPts val="800"/>
              </a:spcAft>
              <a:buClrTx/>
              <a:buSzTx/>
              <a:buFontTx/>
              <a:buNone/>
              <a:tabLst/>
              <a:defRPr/>
            </a:pPr>
            <a:r>
              <a:rPr kumimoji="0" lang="en-GB" sz="1050" b="1"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Presented at the ESMO Congress, Berlin, Germany, October 17–21, 2025</a:t>
            </a:r>
          </a:p>
        </p:txBody>
      </p:sp>
      <p:grpSp>
        <p:nvGrpSpPr>
          <p:cNvPr id="58" name="Group 57">
            <a:extLst>
              <a:ext uri="{FF2B5EF4-FFF2-40B4-BE49-F238E27FC236}">
                <a16:creationId xmlns:a16="http://schemas.microsoft.com/office/drawing/2014/main" id="{03C65299-642A-D4DB-26DC-3549B4D5652B}"/>
              </a:ext>
            </a:extLst>
          </p:cNvPr>
          <p:cNvGrpSpPr/>
          <p:nvPr/>
        </p:nvGrpSpPr>
        <p:grpSpPr>
          <a:xfrm>
            <a:off x="1717688" y="13926526"/>
            <a:ext cx="3762060" cy="358292"/>
            <a:chOff x="3256331" y="15388642"/>
            <a:chExt cx="3762060" cy="358292"/>
          </a:xfrm>
        </p:grpSpPr>
        <p:sp>
          <p:nvSpPr>
            <p:cNvPr id="29" name="object 29">
              <a:extLst>
                <a:ext uri="{FF2B5EF4-FFF2-40B4-BE49-F238E27FC236}">
                  <a16:creationId xmlns:a16="http://schemas.microsoft.com/office/drawing/2014/main" id="{374841E3-7E59-C3C7-0811-D1539BE009F8}"/>
                </a:ext>
              </a:extLst>
            </p:cNvPr>
            <p:cNvSpPr txBox="1"/>
            <p:nvPr/>
          </p:nvSpPr>
          <p:spPr>
            <a:xfrm>
              <a:off x="3663338" y="15465883"/>
              <a:ext cx="3355053" cy="203811"/>
            </a:xfrm>
            <a:prstGeom prst="rect">
              <a:avLst/>
            </a:prstGeom>
          </p:spPr>
          <p:txBody>
            <a:bodyPr vert="horz" wrap="square" lIns="0" tIns="18960" rIns="0" bIns="0" rtlCol="0">
              <a:spAutoFit/>
            </a:bodyPr>
            <a:lstStyle/>
            <a:p>
              <a:pPr marL="16487" marR="0" lvl="0" indent="0" algn="l" defTabSz="1361539" rtl="0" eaLnBrk="1" fontAlgn="auto" latinLnBrk="0" hangingPunct="1">
                <a:lnSpc>
                  <a:spcPct val="100000"/>
                </a:lnSpc>
                <a:spcBef>
                  <a:spcPts val="6"/>
                </a:spcBef>
                <a:spcAft>
                  <a:spcPts val="0"/>
                </a:spcAft>
                <a:buClrTx/>
                <a:buSzTx/>
                <a:buFontTx/>
                <a:buNone/>
                <a:tabLst/>
                <a:defRPr/>
              </a:pPr>
              <a:r>
                <a:rPr kumimoji="0" lang="en-GB" sz="1200" b="1"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Contact: </a:t>
              </a:r>
              <a:r>
                <a:rPr kumimoji="0" lang="en-GB" sz="1200" b="0" i="0" u="none" strike="noStrike" kern="1200" cap="none" spc="6" normalizeH="0" baseline="0" noProof="0">
                  <a:ln>
                    <a:noFill/>
                  </a:ln>
                  <a:solidFill>
                    <a:srgbClr val="FFFFFF"/>
                  </a:solidFill>
                  <a:effectLst/>
                  <a:uLnTx/>
                  <a:uFillTx/>
                  <a:latin typeface="Arial" panose="020B0604020202020204" pitchFamily="34" charset="0"/>
                  <a:ea typeface="+mn-ea"/>
                  <a:cs typeface="Arial" panose="020B0604020202020204" pitchFamily="34" charset="0"/>
                </a:rPr>
                <a:t>Neal D. Shore, nshore@auclinics.com</a:t>
              </a:r>
              <a:endPar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64" name="Graphic 63" descr="Email with solid fill">
              <a:extLst>
                <a:ext uri="{FF2B5EF4-FFF2-40B4-BE49-F238E27FC236}">
                  <a16:creationId xmlns:a16="http://schemas.microsoft.com/office/drawing/2014/main" id="{2732313A-5E5F-2BC1-52A9-2F4D99F2FE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256331" y="15388642"/>
              <a:ext cx="358292" cy="358292"/>
            </a:xfrm>
            <a:prstGeom prst="rect">
              <a:avLst/>
            </a:prstGeom>
          </p:spPr>
        </p:pic>
      </p:grpSp>
      <p:grpSp>
        <p:nvGrpSpPr>
          <p:cNvPr id="51" name="Group 50">
            <a:extLst>
              <a:ext uri="{FF2B5EF4-FFF2-40B4-BE49-F238E27FC236}">
                <a16:creationId xmlns:a16="http://schemas.microsoft.com/office/drawing/2014/main" id="{3B09F186-234D-6406-AA0A-D87C43BDFC22}"/>
              </a:ext>
            </a:extLst>
          </p:cNvPr>
          <p:cNvGrpSpPr/>
          <p:nvPr/>
        </p:nvGrpSpPr>
        <p:grpSpPr>
          <a:xfrm>
            <a:off x="567558" y="7507037"/>
            <a:ext cx="718041" cy="718041"/>
            <a:chOff x="593562" y="8314806"/>
            <a:chExt cx="718041" cy="718041"/>
          </a:xfrm>
        </p:grpSpPr>
        <p:sp>
          <p:nvSpPr>
            <p:cNvPr id="23" name="object 23">
              <a:extLst>
                <a:ext uri="{FF2B5EF4-FFF2-40B4-BE49-F238E27FC236}">
                  <a16:creationId xmlns:a16="http://schemas.microsoft.com/office/drawing/2014/main" id="{B8248892-229A-A33A-1ADE-CF64EF6F20FD}"/>
                </a:ext>
              </a:extLst>
            </p:cNvPr>
            <p:cNvSpPr/>
            <p:nvPr/>
          </p:nvSpPr>
          <p:spPr>
            <a:xfrm>
              <a:off x="593562" y="8314806"/>
              <a:ext cx="718041" cy="718041"/>
            </a:xfrm>
            <a:prstGeom prst="ellipse">
              <a:avLst/>
            </a:prstGeom>
            <a:solidFill>
              <a:schemeClr val="accent1"/>
            </a:solidFill>
          </p:spPr>
          <p:txBody>
            <a:bodyPr wrap="square" lIns="0" tIns="0" rIns="0" bIns="0" rtlCol="0"/>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3479"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grpSp>
          <p:nvGrpSpPr>
            <p:cNvPr id="49" name="Group 48">
              <a:extLst>
                <a:ext uri="{FF2B5EF4-FFF2-40B4-BE49-F238E27FC236}">
                  <a16:creationId xmlns:a16="http://schemas.microsoft.com/office/drawing/2014/main" id="{BFBF7EFF-07E2-2D8D-16D2-494C0E66A915}"/>
                </a:ext>
              </a:extLst>
            </p:cNvPr>
            <p:cNvGrpSpPr/>
            <p:nvPr/>
          </p:nvGrpSpPr>
          <p:grpSpPr>
            <a:xfrm>
              <a:off x="643732" y="8399571"/>
              <a:ext cx="598974" cy="527833"/>
              <a:chOff x="643732" y="8399571"/>
              <a:chExt cx="598974" cy="527833"/>
            </a:xfrm>
          </p:grpSpPr>
          <p:pic>
            <p:nvPicPr>
              <p:cNvPr id="50" name="Graphic 49" descr="Magnifying glass with solid fill">
                <a:extLst>
                  <a:ext uri="{FF2B5EF4-FFF2-40B4-BE49-F238E27FC236}">
                    <a16:creationId xmlns:a16="http://schemas.microsoft.com/office/drawing/2014/main" id="{B9C851F7-81DB-EBF9-7D6F-97CB86C6FCE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14872" y="8399571"/>
                <a:ext cx="527834" cy="527833"/>
              </a:xfrm>
              <a:prstGeom prst="rect">
                <a:avLst/>
              </a:prstGeom>
            </p:spPr>
          </p:pic>
          <p:pic>
            <p:nvPicPr>
              <p:cNvPr id="47" name="Graphic 46" descr="Key with solid fill">
                <a:extLst>
                  <a:ext uri="{FF2B5EF4-FFF2-40B4-BE49-F238E27FC236}">
                    <a16:creationId xmlns:a16="http://schemas.microsoft.com/office/drawing/2014/main" id="{2B596C30-20C1-15D0-841B-4208CC30B2E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43732" y="8466062"/>
                <a:ext cx="294413" cy="294413"/>
              </a:xfrm>
              <a:prstGeom prst="rect">
                <a:avLst/>
              </a:prstGeom>
            </p:spPr>
          </p:pic>
        </p:grpSp>
      </p:grpSp>
      <p:grpSp>
        <p:nvGrpSpPr>
          <p:cNvPr id="57" name="Group 56">
            <a:extLst>
              <a:ext uri="{FF2B5EF4-FFF2-40B4-BE49-F238E27FC236}">
                <a16:creationId xmlns:a16="http://schemas.microsoft.com/office/drawing/2014/main" id="{67B81924-1CD8-C696-AC24-BCC835506F73}"/>
              </a:ext>
            </a:extLst>
          </p:cNvPr>
          <p:cNvGrpSpPr/>
          <p:nvPr/>
        </p:nvGrpSpPr>
        <p:grpSpPr>
          <a:xfrm>
            <a:off x="569586" y="5432044"/>
            <a:ext cx="718041" cy="720514"/>
            <a:chOff x="595590" y="6009366"/>
            <a:chExt cx="718041" cy="720514"/>
          </a:xfrm>
        </p:grpSpPr>
        <p:sp>
          <p:nvSpPr>
            <p:cNvPr id="11" name="object 11">
              <a:extLst>
                <a:ext uri="{FF2B5EF4-FFF2-40B4-BE49-F238E27FC236}">
                  <a16:creationId xmlns:a16="http://schemas.microsoft.com/office/drawing/2014/main" id="{445BC040-60E5-0740-FE35-50E08B2E2E9C}"/>
                </a:ext>
              </a:extLst>
            </p:cNvPr>
            <p:cNvSpPr/>
            <p:nvPr/>
          </p:nvSpPr>
          <p:spPr>
            <a:xfrm>
              <a:off x="595590" y="6009366"/>
              <a:ext cx="718041" cy="720514"/>
            </a:xfrm>
            <a:prstGeom prst="ellipse">
              <a:avLst/>
            </a:prstGeom>
            <a:solidFill>
              <a:schemeClr val="accent1"/>
            </a:solidFill>
          </p:spPr>
          <p:txBody>
            <a:bodyPr wrap="square" lIns="0" tIns="0" rIns="0" bIns="0" rtlCol="0"/>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3479"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56" name="Graphic 55" descr="Bullseye with solid fill">
              <a:extLst>
                <a:ext uri="{FF2B5EF4-FFF2-40B4-BE49-F238E27FC236}">
                  <a16:creationId xmlns:a16="http://schemas.microsoft.com/office/drawing/2014/main" id="{36C4EAAA-BC04-C99A-5D83-33C37CE14DA5}"/>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85202" y="6085148"/>
              <a:ext cx="546585" cy="546585"/>
            </a:xfrm>
            <a:prstGeom prst="rect">
              <a:avLst/>
            </a:prstGeom>
          </p:spPr>
        </p:pic>
      </p:grpSp>
      <p:sp>
        <p:nvSpPr>
          <p:cNvPr id="131" name="object 27">
            <a:extLst>
              <a:ext uri="{FF2B5EF4-FFF2-40B4-BE49-F238E27FC236}">
                <a16:creationId xmlns:a16="http://schemas.microsoft.com/office/drawing/2014/main" id="{91356368-7E39-E8A6-7D86-4FD65885A280}"/>
              </a:ext>
            </a:extLst>
          </p:cNvPr>
          <p:cNvSpPr txBox="1"/>
          <p:nvPr/>
        </p:nvSpPr>
        <p:spPr>
          <a:xfrm>
            <a:off x="7488381" y="9128665"/>
            <a:ext cx="18315074" cy="1906841"/>
          </a:xfrm>
          <a:prstGeom prst="rect">
            <a:avLst/>
          </a:prstGeom>
        </p:spPr>
        <p:txBody>
          <a:bodyPr vert="horz" wrap="square" lIns="0" tIns="18960" rIns="0" bIns="0" rtlCol="0">
            <a:spAutoFit/>
          </a:bodyPr>
          <a:lstStyle/>
          <a:p>
            <a:pPr marL="16487" marR="0" lvl="0" indent="0" algn="l" defTabSz="1361539" rtl="0" eaLnBrk="1" fontAlgn="auto" latinLnBrk="0" hangingPunct="1">
              <a:lnSpc>
                <a:spcPct val="100000"/>
              </a:lnSpc>
              <a:spcBef>
                <a:spcPts val="148"/>
              </a:spcBef>
              <a:spcAft>
                <a:spcPts val="0"/>
              </a:spcAft>
              <a:buClrTx/>
              <a:buSzTx/>
              <a:buFontTx/>
              <a:buNone/>
              <a:tabLst/>
              <a:defRPr/>
            </a:pPr>
            <a:r>
              <a:rPr kumimoji="0" lang="en-GB" sz="2200" b="0" i="0" u="none" strike="noStrike" kern="1200" cap="none" spc="6" normalizeH="0" baseline="0" noProof="0">
                <a:ln>
                  <a:noFill/>
                </a:ln>
                <a:solidFill>
                  <a:srgbClr val="0000C9"/>
                </a:solidFill>
                <a:effectLst/>
                <a:uLnTx/>
                <a:uFillTx/>
                <a:latin typeface="Arial" panose="020B0604020202020204" pitchFamily="34" charset="0"/>
                <a:ea typeface="+mn-ea"/>
                <a:cs typeface="Arial" panose="020B0604020202020204" pitchFamily="34" charset="0"/>
              </a:rPr>
              <a:t>Results</a:t>
            </a:r>
            <a:endParaRPr kumimoji="0" lang="en-GB" sz="2200" b="0" i="0" u="none" strike="noStrike" kern="1200" cap="none" spc="0" normalizeH="0" baseline="0" noProof="0">
              <a:ln>
                <a:noFill/>
              </a:ln>
              <a:solidFill>
                <a:srgbClr val="0000C9"/>
              </a:solidFill>
              <a:effectLst/>
              <a:uLnTx/>
              <a:uFillTx/>
              <a:latin typeface="Arial" panose="020B0604020202020204" pitchFamily="34" charset="0"/>
              <a:ea typeface="+mn-ea"/>
              <a:cs typeface="Arial" panose="020B0604020202020204" pitchFamily="34" charset="0"/>
            </a:endParaRP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As of September 2, 2024, 68/81 patients (84%) had a baseline and at least one post-baseline score (mevrometostat plus enzalutamide, n=36; enzalutamide alone, n=32).</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No differences were observed between the arms in change from baseline in FACT-P total score, FACT-G total score, FACT-P subscales, or the four wellbeing domains, except for the physical wellbeing domain which favoured the enzalutamide alone arm (</a:t>
            </a:r>
            <a:r>
              <a:rPr kumimoji="0" lang="en-GB" sz="1400" b="1"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Table 1</a:t>
            </a: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Kaplan–Meier curves for TTDD in FACT-P total score, prostate cancer subscale score, and trial outcome index score; and FACT-G total score are shown in </a:t>
            </a:r>
            <a:r>
              <a:rPr kumimoji="0" lang="en-GB" sz="1400" b="1"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Figure 2</a:t>
            </a: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t>
            </a: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 delay in TTDD was observed in the FACT-P prostate cancer subscale and the social/family wellbeing domain for mevrometostat plus enzalutamide versus enzalutamide alone (</a:t>
            </a:r>
            <a:r>
              <a:rPr kumimoji="0" lang="en-GB" sz="1400" b="1"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Table 1</a:t>
            </a: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a:t>
            </a:r>
          </a:p>
          <a:p>
            <a:pPr marL="300038" marR="0" lvl="0" indent="-139700" algn="l" defTabSz="1361539" rtl="0" eaLnBrk="1" fontAlgn="auto" latinLnBrk="0" hangingPunct="1">
              <a:lnSpc>
                <a:spcPct val="100000"/>
              </a:lnSpc>
              <a:spcBef>
                <a:spcPts val="389"/>
              </a:spcBef>
              <a:spcAft>
                <a:spcPts val="0"/>
              </a:spcAft>
              <a:buClr>
                <a:srgbClr val="0000C9"/>
              </a:buClr>
              <a:buSzTx/>
              <a:buFont typeface="Arial" panose="020B0604020202020204" pitchFamily="34" charset="0"/>
              <a:buChar char="–"/>
              <a:tabLst>
                <a:tab pos="446088"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TTDD was similar for FACT-P total score, FACT-P trial outcomes index, and FACT-G total score for mevrometostat plus enzalutamide versus enzalutamide alone.</a:t>
            </a:r>
          </a:p>
        </p:txBody>
      </p:sp>
      <p:sp>
        <p:nvSpPr>
          <p:cNvPr id="161" name="TextBox 160">
            <a:extLst>
              <a:ext uri="{FF2B5EF4-FFF2-40B4-BE49-F238E27FC236}">
                <a16:creationId xmlns:a16="http://schemas.microsoft.com/office/drawing/2014/main" id="{7A989909-0A12-8A28-264D-71B8C4D01386}"/>
              </a:ext>
            </a:extLst>
          </p:cNvPr>
          <p:cNvSpPr txBox="1"/>
          <p:nvPr/>
        </p:nvSpPr>
        <p:spPr>
          <a:xfrm>
            <a:off x="16849573" y="12313102"/>
            <a:ext cx="3108543" cy="307777"/>
          </a:xfrm>
          <a:prstGeom prst="rect">
            <a:avLst/>
          </a:prstGeom>
          <a:noFill/>
        </p:spPr>
        <p:txBody>
          <a:bodyPr wrap="none" rtlCol="0">
            <a:spAutoFit/>
          </a:bodyP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rgbClr val="000000"/>
                </a:solidFill>
                <a:effectLst/>
                <a:uLnTx/>
                <a:uFillTx/>
                <a:latin typeface="Arial" panose="020B0604020202020204"/>
                <a:ea typeface="+mn-ea"/>
                <a:cs typeface="+mn-cs"/>
              </a:rPr>
              <a:t>B) Prostate cancer subscale score</a:t>
            </a:r>
          </a:p>
        </p:txBody>
      </p:sp>
      <p:sp>
        <p:nvSpPr>
          <p:cNvPr id="163" name="TextBox 162">
            <a:extLst>
              <a:ext uri="{FF2B5EF4-FFF2-40B4-BE49-F238E27FC236}">
                <a16:creationId xmlns:a16="http://schemas.microsoft.com/office/drawing/2014/main" id="{9468EC62-A137-8CCB-22CA-5D6E9C1A2D98}"/>
              </a:ext>
            </a:extLst>
          </p:cNvPr>
          <p:cNvSpPr txBox="1"/>
          <p:nvPr/>
        </p:nvSpPr>
        <p:spPr>
          <a:xfrm>
            <a:off x="16849573" y="16225470"/>
            <a:ext cx="2034018" cy="307777"/>
          </a:xfrm>
          <a:prstGeom prst="rect">
            <a:avLst/>
          </a:prstGeom>
          <a:noFill/>
        </p:spPr>
        <p:txBody>
          <a:bodyPr wrap="none" rtlCol="0">
            <a:spAutoFit/>
          </a:bodyP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rgbClr val="000000"/>
                </a:solidFill>
                <a:effectLst/>
                <a:uLnTx/>
                <a:uFillTx/>
                <a:latin typeface="Arial" panose="020B0604020202020204"/>
                <a:ea typeface="+mn-ea"/>
                <a:cs typeface="+mn-cs"/>
              </a:rPr>
              <a:t>D) FACT-G total score</a:t>
            </a:r>
          </a:p>
        </p:txBody>
      </p:sp>
      <p:grpSp>
        <p:nvGrpSpPr>
          <p:cNvPr id="819" name="Group 818">
            <a:extLst>
              <a:ext uri="{FF2B5EF4-FFF2-40B4-BE49-F238E27FC236}">
                <a16:creationId xmlns:a16="http://schemas.microsoft.com/office/drawing/2014/main" id="{DB0D8280-0C5E-14E0-1631-46595DF6AB97}"/>
              </a:ext>
            </a:extLst>
          </p:cNvPr>
          <p:cNvGrpSpPr/>
          <p:nvPr/>
        </p:nvGrpSpPr>
        <p:grpSpPr>
          <a:xfrm>
            <a:off x="18480147" y="12677394"/>
            <a:ext cx="6680200" cy="2033588"/>
            <a:chOff x="18542000" y="11941175"/>
            <a:chExt cx="6680200" cy="2033588"/>
          </a:xfrm>
        </p:grpSpPr>
        <p:sp>
          <p:nvSpPr>
            <p:cNvPr id="547" name="Freeform 75">
              <a:extLst>
                <a:ext uri="{FF2B5EF4-FFF2-40B4-BE49-F238E27FC236}">
                  <a16:creationId xmlns:a16="http://schemas.microsoft.com/office/drawing/2014/main" id="{710EF70F-983D-25FA-FB67-A7D06C7EE932}"/>
                </a:ext>
              </a:extLst>
            </p:cNvPr>
            <p:cNvSpPr>
              <a:spLocks/>
            </p:cNvSpPr>
            <p:nvPr/>
          </p:nvSpPr>
          <p:spPr bwMode="auto">
            <a:xfrm>
              <a:off x="18542000" y="11976100"/>
              <a:ext cx="6654800" cy="1966913"/>
            </a:xfrm>
            <a:custGeom>
              <a:avLst/>
              <a:gdLst>
                <a:gd name="T0" fmla="*/ 0 w 4192"/>
                <a:gd name="T1" fmla="*/ 0 h 1239"/>
                <a:gd name="T2" fmla="*/ 104 w 4192"/>
                <a:gd name="T3" fmla="*/ 0 h 1239"/>
                <a:gd name="T4" fmla="*/ 104 w 4192"/>
                <a:gd name="T5" fmla="*/ 88 h 1239"/>
                <a:gd name="T6" fmla="*/ 403 w 4192"/>
                <a:gd name="T7" fmla="*/ 88 h 1239"/>
                <a:gd name="T8" fmla="*/ 403 w 4192"/>
                <a:gd name="T9" fmla="*/ 140 h 1239"/>
                <a:gd name="T10" fmla="*/ 499 w 4192"/>
                <a:gd name="T11" fmla="*/ 140 h 1239"/>
                <a:gd name="T12" fmla="*/ 499 w 4192"/>
                <a:gd name="T13" fmla="*/ 202 h 1239"/>
                <a:gd name="T14" fmla="*/ 505 w 4192"/>
                <a:gd name="T15" fmla="*/ 202 h 1239"/>
                <a:gd name="T16" fmla="*/ 505 w 4192"/>
                <a:gd name="T17" fmla="*/ 258 h 1239"/>
                <a:gd name="T18" fmla="*/ 621 w 4192"/>
                <a:gd name="T19" fmla="*/ 258 h 1239"/>
                <a:gd name="T20" fmla="*/ 621 w 4192"/>
                <a:gd name="T21" fmla="*/ 324 h 1239"/>
                <a:gd name="T22" fmla="*/ 904 w 4192"/>
                <a:gd name="T23" fmla="*/ 324 h 1239"/>
                <a:gd name="T24" fmla="*/ 904 w 4192"/>
                <a:gd name="T25" fmla="*/ 390 h 1239"/>
                <a:gd name="T26" fmla="*/ 916 w 4192"/>
                <a:gd name="T27" fmla="*/ 390 h 1239"/>
                <a:gd name="T28" fmla="*/ 916 w 4192"/>
                <a:gd name="T29" fmla="*/ 456 h 1239"/>
                <a:gd name="T30" fmla="*/ 1705 w 4192"/>
                <a:gd name="T31" fmla="*/ 456 h 1239"/>
                <a:gd name="T32" fmla="*/ 1705 w 4192"/>
                <a:gd name="T33" fmla="*/ 559 h 1239"/>
                <a:gd name="T34" fmla="*/ 1797 w 4192"/>
                <a:gd name="T35" fmla="*/ 559 h 1239"/>
                <a:gd name="T36" fmla="*/ 1797 w 4192"/>
                <a:gd name="T37" fmla="*/ 717 h 1239"/>
                <a:gd name="T38" fmla="*/ 3705 w 4192"/>
                <a:gd name="T39" fmla="*/ 717 h 1239"/>
                <a:gd name="T40" fmla="*/ 3705 w 4192"/>
                <a:gd name="T41" fmla="*/ 975 h 1239"/>
                <a:gd name="T42" fmla="*/ 3768 w 4192"/>
                <a:gd name="T43" fmla="*/ 975 h 1239"/>
                <a:gd name="T44" fmla="*/ 3768 w 4192"/>
                <a:gd name="T45" fmla="*/ 1239 h 1239"/>
                <a:gd name="T46" fmla="*/ 4192 w 4192"/>
                <a:gd name="T47" fmla="*/ 1239 h 1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192" h="1239">
                  <a:moveTo>
                    <a:pt x="0" y="0"/>
                  </a:moveTo>
                  <a:lnTo>
                    <a:pt x="104" y="0"/>
                  </a:lnTo>
                  <a:lnTo>
                    <a:pt x="104" y="88"/>
                  </a:lnTo>
                  <a:lnTo>
                    <a:pt x="403" y="88"/>
                  </a:lnTo>
                  <a:lnTo>
                    <a:pt x="403" y="140"/>
                  </a:lnTo>
                  <a:lnTo>
                    <a:pt x="499" y="140"/>
                  </a:lnTo>
                  <a:lnTo>
                    <a:pt x="499" y="202"/>
                  </a:lnTo>
                  <a:lnTo>
                    <a:pt x="505" y="202"/>
                  </a:lnTo>
                  <a:lnTo>
                    <a:pt x="505" y="258"/>
                  </a:lnTo>
                  <a:lnTo>
                    <a:pt x="621" y="258"/>
                  </a:lnTo>
                  <a:lnTo>
                    <a:pt x="621" y="324"/>
                  </a:lnTo>
                  <a:lnTo>
                    <a:pt x="904" y="324"/>
                  </a:lnTo>
                  <a:lnTo>
                    <a:pt x="904" y="390"/>
                  </a:lnTo>
                  <a:lnTo>
                    <a:pt x="916" y="390"/>
                  </a:lnTo>
                  <a:lnTo>
                    <a:pt x="916" y="456"/>
                  </a:lnTo>
                  <a:lnTo>
                    <a:pt x="1705" y="456"/>
                  </a:lnTo>
                  <a:lnTo>
                    <a:pt x="1705" y="559"/>
                  </a:lnTo>
                  <a:lnTo>
                    <a:pt x="1797" y="559"/>
                  </a:lnTo>
                  <a:lnTo>
                    <a:pt x="1797" y="717"/>
                  </a:lnTo>
                  <a:lnTo>
                    <a:pt x="3705" y="717"/>
                  </a:lnTo>
                  <a:lnTo>
                    <a:pt x="3705" y="975"/>
                  </a:lnTo>
                  <a:lnTo>
                    <a:pt x="3768" y="975"/>
                  </a:lnTo>
                  <a:lnTo>
                    <a:pt x="3768" y="1239"/>
                  </a:lnTo>
                  <a:lnTo>
                    <a:pt x="4192" y="1239"/>
                  </a:lnTo>
                </a:path>
              </a:pathLst>
            </a:custGeom>
            <a:noFill/>
            <a:ln w="22225" cap="flat">
              <a:solidFill>
                <a:srgbClr val="00B0F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nvGrpSpPr>
            <p:cNvPr id="817" name="Group 816">
              <a:extLst>
                <a:ext uri="{FF2B5EF4-FFF2-40B4-BE49-F238E27FC236}">
                  <a16:creationId xmlns:a16="http://schemas.microsoft.com/office/drawing/2014/main" id="{E10C1C2E-C822-5866-7C20-13D6DF410706}"/>
                </a:ext>
              </a:extLst>
            </p:cNvPr>
            <p:cNvGrpSpPr/>
            <p:nvPr/>
          </p:nvGrpSpPr>
          <p:grpSpPr>
            <a:xfrm>
              <a:off x="18659475" y="11941175"/>
              <a:ext cx="6562725" cy="2033588"/>
              <a:chOff x="18659475" y="11941175"/>
              <a:chExt cx="6562725" cy="2033588"/>
            </a:xfrm>
          </p:grpSpPr>
          <p:sp>
            <p:nvSpPr>
              <p:cNvPr id="548" name="Line 76">
                <a:extLst>
                  <a:ext uri="{FF2B5EF4-FFF2-40B4-BE49-F238E27FC236}">
                    <a16:creationId xmlns:a16="http://schemas.microsoft.com/office/drawing/2014/main" id="{3717DF77-5D80-B2D0-E340-8F0F55BC6219}"/>
                  </a:ext>
                </a:extLst>
              </p:cNvPr>
              <p:cNvSpPr>
                <a:spLocks noChangeShapeType="1"/>
              </p:cNvSpPr>
              <p:nvPr/>
            </p:nvSpPr>
            <p:spPr bwMode="auto">
              <a:xfrm flipH="1">
                <a:off x="18659475" y="119411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49" name="Line 77">
                <a:extLst>
                  <a:ext uri="{FF2B5EF4-FFF2-40B4-BE49-F238E27FC236}">
                    <a16:creationId xmlns:a16="http://schemas.microsoft.com/office/drawing/2014/main" id="{65654E5E-2BC7-8391-ED7E-F42E44B22FBD}"/>
                  </a:ext>
                </a:extLst>
              </p:cNvPr>
              <p:cNvSpPr>
                <a:spLocks noChangeShapeType="1"/>
              </p:cNvSpPr>
              <p:nvPr/>
            </p:nvSpPr>
            <p:spPr bwMode="auto">
              <a:xfrm flipH="1" flipV="1">
                <a:off x="18659475" y="119411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50" name="Line 78">
                <a:extLst>
                  <a:ext uri="{FF2B5EF4-FFF2-40B4-BE49-F238E27FC236}">
                    <a16:creationId xmlns:a16="http://schemas.microsoft.com/office/drawing/2014/main" id="{36BCB0EB-32E3-66CD-8C6C-54B413C1F04A}"/>
                  </a:ext>
                </a:extLst>
              </p:cNvPr>
              <p:cNvSpPr>
                <a:spLocks noChangeShapeType="1"/>
              </p:cNvSpPr>
              <p:nvPr/>
            </p:nvSpPr>
            <p:spPr bwMode="auto">
              <a:xfrm flipH="1">
                <a:off x="18675350"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51" name="Line 79">
                <a:extLst>
                  <a:ext uri="{FF2B5EF4-FFF2-40B4-BE49-F238E27FC236}">
                    <a16:creationId xmlns:a16="http://schemas.microsoft.com/office/drawing/2014/main" id="{E495466F-F772-1D9F-5D12-FC44B3F4AB72}"/>
                  </a:ext>
                </a:extLst>
              </p:cNvPr>
              <p:cNvSpPr>
                <a:spLocks noChangeShapeType="1"/>
              </p:cNvSpPr>
              <p:nvPr/>
            </p:nvSpPr>
            <p:spPr bwMode="auto">
              <a:xfrm flipH="1" flipV="1">
                <a:off x="18675350"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52" name="Line 80">
                <a:extLst>
                  <a:ext uri="{FF2B5EF4-FFF2-40B4-BE49-F238E27FC236}">
                    <a16:creationId xmlns:a16="http://schemas.microsoft.com/office/drawing/2014/main" id="{34CB735C-1F82-A849-6734-275DD5EA8D30}"/>
                  </a:ext>
                </a:extLst>
              </p:cNvPr>
              <p:cNvSpPr>
                <a:spLocks noChangeShapeType="1"/>
              </p:cNvSpPr>
              <p:nvPr/>
            </p:nvSpPr>
            <p:spPr bwMode="auto">
              <a:xfrm flipH="1">
                <a:off x="18832513"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53" name="Line 81">
                <a:extLst>
                  <a:ext uri="{FF2B5EF4-FFF2-40B4-BE49-F238E27FC236}">
                    <a16:creationId xmlns:a16="http://schemas.microsoft.com/office/drawing/2014/main" id="{8B5C211A-518D-81E3-15ED-43B29E566547}"/>
                  </a:ext>
                </a:extLst>
              </p:cNvPr>
              <p:cNvSpPr>
                <a:spLocks noChangeShapeType="1"/>
              </p:cNvSpPr>
              <p:nvPr/>
            </p:nvSpPr>
            <p:spPr bwMode="auto">
              <a:xfrm flipH="1" flipV="1">
                <a:off x="18832513"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54" name="Line 82">
                <a:extLst>
                  <a:ext uri="{FF2B5EF4-FFF2-40B4-BE49-F238E27FC236}">
                    <a16:creationId xmlns:a16="http://schemas.microsoft.com/office/drawing/2014/main" id="{9640610A-C0BF-7B3A-AF3C-D2B84A67F9BE}"/>
                  </a:ext>
                </a:extLst>
              </p:cNvPr>
              <p:cNvSpPr>
                <a:spLocks noChangeShapeType="1"/>
              </p:cNvSpPr>
              <p:nvPr/>
            </p:nvSpPr>
            <p:spPr bwMode="auto">
              <a:xfrm flipH="1">
                <a:off x="18930938"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55" name="Line 83">
                <a:extLst>
                  <a:ext uri="{FF2B5EF4-FFF2-40B4-BE49-F238E27FC236}">
                    <a16:creationId xmlns:a16="http://schemas.microsoft.com/office/drawing/2014/main" id="{CB329974-9FC9-C7EE-B80F-EF8B8FE904E9}"/>
                  </a:ext>
                </a:extLst>
              </p:cNvPr>
              <p:cNvSpPr>
                <a:spLocks noChangeShapeType="1"/>
              </p:cNvSpPr>
              <p:nvPr/>
            </p:nvSpPr>
            <p:spPr bwMode="auto">
              <a:xfrm flipH="1" flipV="1">
                <a:off x="18930938"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8" name="Line 84">
                <a:extLst>
                  <a:ext uri="{FF2B5EF4-FFF2-40B4-BE49-F238E27FC236}">
                    <a16:creationId xmlns:a16="http://schemas.microsoft.com/office/drawing/2014/main" id="{1189100A-72BD-65B9-A733-C666ABB7B74E}"/>
                  </a:ext>
                </a:extLst>
              </p:cNvPr>
              <p:cNvSpPr>
                <a:spLocks noChangeShapeType="1"/>
              </p:cNvSpPr>
              <p:nvPr/>
            </p:nvSpPr>
            <p:spPr bwMode="auto">
              <a:xfrm flipH="1">
                <a:off x="19035713"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9" name="Line 85">
                <a:extLst>
                  <a:ext uri="{FF2B5EF4-FFF2-40B4-BE49-F238E27FC236}">
                    <a16:creationId xmlns:a16="http://schemas.microsoft.com/office/drawing/2014/main" id="{225C0F2F-4EAA-E5B3-9305-534D96D93A7A}"/>
                  </a:ext>
                </a:extLst>
              </p:cNvPr>
              <p:cNvSpPr>
                <a:spLocks noChangeShapeType="1"/>
              </p:cNvSpPr>
              <p:nvPr/>
            </p:nvSpPr>
            <p:spPr bwMode="auto">
              <a:xfrm flipH="1" flipV="1">
                <a:off x="19035713"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30" name="Line 86">
                <a:extLst>
                  <a:ext uri="{FF2B5EF4-FFF2-40B4-BE49-F238E27FC236}">
                    <a16:creationId xmlns:a16="http://schemas.microsoft.com/office/drawing/2014/main" id="{CA264BBC-B63D-2DC3-A202-A88466E6DDD6}"/>
                  </a:ext>
                </a:extLst>
              </p:cNvPr>
              <p:cNvSpPr>
                <a:spLocks noChangeShapeType="1"/>
              </p:cNvSpPr>
              <p:nvPr/>
            </p:nvSpPr>
            <p:spPr bwMode="auto">
              <a:xfrm flipH="1">
                <a:off x="19054763"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33" name="Line 87">
                <a:extLst>
                  <a:ext uri="{FF2B5EF4-FFF2-40B4-BE49-F238E27FC236}">
                    <a16:creationId xmlns:a16="http://schemas.microsoft.com/office/drawing/2014/main" id="{7C6C2919-10F0-6359-E8B9-F83C129F0D8D}"/>
                  </a:ext>
                </a:extLst>
              </p:cNvPr>
              <p:cNvSpPr>
                <a:spLocks noChangeShapeType="1"/>
              </p:cNvSpPr>
              <p:nvPr/>
            </p:nvSpPr>
            <p:spPr bwMode="auto">
              <a:xfrm flipH="1" flipV="1">
                <a:off x="19054763"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35" name="Line 88">
                <a:extLst>
                  <a:ext uri="{FF2B5EF4-FFF2-40B4-BE49-F238E27FC236}">
                    <a16:creationId xmlns:a16="http://schemas.microsoft.com/office/drawing/2014/main" id="{025F4D5E-A33B-3E63-ABCB-7D1CF1DA0924}"/>
                  </a:ext>
                </a:extLst>
              </p:cNvPr>
              <p:cNvSpPr>
                <a:spLocks noChangeShapeType="1"/>
              </p:cNvSpPr>
              <p:nvPr/>
            </p:nvSpPr>
            <p:spPr bwMode="auto">
              <a:xfrm flipH="1">
                <a:off x="19102388"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36" name="Line 89">
                <a:extLst>
                  <a:ext uri="{FF2B5EF4-FFF2-40B4-BE49-F238E27FC236}">
                    <a16:creationId xmlns:a16="http://schemas.microsoft.com/office/drawing/2014/main" id="{778DCCA3-0C3C-A6DA-8B57-6695DD313F50}"/>
                  </a:ext>
                </a:extLst>
              </p:cNvPr>
              <p:cNvSpPr>
                <a:spLocks noChangeShapeType="1"/>
              </p:cNvSpPr>
              <p:nvPr/>
            </p:nvSpPr>
            <p:spPr bwMode="auto">
              <a:xfrm flipH="1" flipV="1">
                <a:off x="19102388" y="120808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37" name="Line 90">
                <a:extLst>
                  <a:ext uri="{FF2B5EF4-FFF2-40B4-BE49-F238E27FC236}">
                    <a16:creationId xmlns:a16="http://schemas.microsoft.com/office/drawing/2014/main" id="{F1AE2E68-C468-231A-BE59-8F0A39B75933}"/>
                  </a:ext>
                </a:extLst>
              </p:cNvPr>
              <p:cNvSpPr>
                <a:spLocks noChangeShapeType="1"/>
              </p:cNvSpPr>
              <p:nvPr/>
            </p:nvSpPr>
            <p:spPr bwMode="auto">
              <a:xfrm flipH="1">
                <a:off x="19254788" y="1216342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38" name="Line 91">
                <a:extLst>
                  <a:ext uri="{FF2B5EF4-FFF2-40B4-BE49-F238E27FC236}">
                    <a16:creationId xmlns:a16="http://schemas.microsoft.com/office/drawing/2014/main" id="{27C0CAF7-641E-CCBB-98F4-CB9EFBDA0D6E}"/>
                  </a:ext>
                </a:extLst>
              </p:cNvPr>
              <p:cNvSpPr>
                <a:spLocks noChangeShapeType="1"/>
              </p:cNvSpPr>
              <p:nvPr/>
            </p:nvSpPr>
            <p:spPr bwMode="auto">
              <a:xfrm flipH="1" flipV="1">
                <a:off x="19254788" y="1216342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39" name="Line 92">
                <a:extLst>
                  <a:ext uri="{FF2B5EF4-FFF2-40B4-BE49-F238E27FC236}">
                    <a16:creationId xmlns:a16="http://schemas.microsoft.com/office/drawing/2014/main" id="{922DA947-ABCD-D14E-4260-4041AC7C5D15}"/>
                  </a:ext>
                </a:extLst>
              </p:cNvPr>
              <p:cNvSpPr>
                <a:spLocks noChangeShapeType="1"/>
              </p:cNvSpPr>
              <p:nvPr/>
            </p:nvSpPr>
            <p:spPr bwMode="auto">
              <a:xfrm flipH="1">
                <a:off x="19467513" y="12350750"/>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0" name="Line 93">
                <a:extLst>
                  <a:ext uri="{FF2B5EF4-FFF2-40B4-BE49-F238E27FC236}">
                    <a16:creationId xmlns:a16="http://schemas.microsoft.com/office/drawing/2014/main" id="{25FEE441-E7E1-BAB1-06C6-9F1C7A08BC03}"/>
                  </a:ext>
                </a:extLst>
              </p:cNvPr>
              <p:cNvSpPr>
                <a:spLocks noChangeShapeType="1"/>
              </p:cNvSpPr>
              <p:nvPr/>
            </p:nvSpPr>
            <p:spPr bwMode="auto">
              <a:xfrm flipH="1" flipV="1">
                <a:off x="19467513" y="12350750"/>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1" name="Line 94">
                <a:extLst>
                  <a:ext uri="{FF2B5EF4-FFF2-40B4-BE49-F238E27FC236}">
                    <a16:creationId xmlns:a16="http://schemas.microsoft.com/office/drawing/2014/main" id="{044DDA28-B090-6BBA-6068-28A7B3BBE7FB}"/>
                  </a:ext>
                </a:extLst>
              </p:cNvPr>
              <p:cNvSpPr>
                <a:spLocks noChangeShapeType="1"/>
              </p:cNvSpPr>
              <p:nvPr/>
            </p:nvSpPr>
            <p:spPr bwMode="auto">
              <a:xfrm flipH="1">
                <a:off x="19483388" y="12350750"/>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2" name="Line 95">
                <a:extLst>
                  <a:ext uri="{FF2B5EF4-FFF2-40B4-BE49-F238E27FC236}">
                    <a16:creationId xmlns:a16="http://schemas.microsoft.com/office/drawing/2014/main" id="{73590AB2-B7D3-3E81-45CB-1C9DC6486C94}"/>
                  </a:ext>
                </a:extLst>
              </p:cNvPr>
              <p:cNvSpPr>
                <a:spLocks noChangeShapeType="1"/>
              </p:cNvSpPr>
              <p:nvPr/>
            </p:nvSpPr>
            <p:spPr bwMode="auto">
              <a:xfrm flipH="1" flipV="1">
                <a:off x="19483388" y="12350750"/>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3" name="Line 96">
                <a:extLst>
                  <a:ext uri="{FF2B5EF4-FFF2-40B4-BE49-F238E27FC236}">
                    <a16:creationId xmlns:a16="http://schemas.microsoft.com/office/drawing/2014/main" id="{F8D3F471-694C-869E-9642-D3C474B96F4A}"/>
                  </a:ext>
                </a:extLst>
              </p:cNvPr>
              <p:cNvSpPr>
                <a:spLocks noChangeShapeType="1"/>
              </p:cNvSpPr>
              <p:nvPr/>
            </p:nvSpPr>
            <p:spPr bwMode="auto">
              <a:xfrm flipH="1">
                <a:off x="20027900" y="12665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4" name="Line 97">
                <a:extLst>
                  <a:ext uri="{FF2B5EF4-FFF2-40B4-BE49-F238E27FC236}">
                    <a16:creationId xmlns:a16="http://schemas.microsoft.com/office/drawing/2014/main" id="{68DE5775-8924-D56C-8B5A-A8EAF8C3F517}"/>
                  </a:ext>
                </a:extLst>
              </p:cNvPr>
              <p:cNvSpPr>
                <a:spLocks noChangeShapeType="1"/>
              </p:cNvSpPr>
              <p:nvPr/>
            </p:nvSpPr>
            <p:spPr bwMode="auto">
              <a:xfrm flipH="1" flipV="1">
                <a:off x="20027900" y="12665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5" name="Line 98">
                <a:extLst>
                  <a:ext uri="{FF2B5EF4-FFF2-40B4-BE49-F238E27FC236}">
                    <a16:creationId xmlns:a16="http://schemas.microsoft.com/office/drawing/2014/main" id="{932415BA-7C7E-EB99-A839-17CFEB5354DF}"/>
                  </a:ext>
                </a:extLst>
              </p:cNvPr>
              <p:cNvSpPr>
                <a:spLocks noChangeShapeType="1"/>
              </p:cNvSpPr>
              <p:nvPr/>
            </p:nvSpPr>
            <p:spPr bwMode="auto">
              <a:xfrm flipH="1">
                <a:off x="20177125" y="12665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6" name="Line 99">
                <a:extLst>
                  <a:ext uri="{FF2B5EF4-FFF2-40B4-BE49-F238E27FC236}">
                    <a16:creationId xmlns:a16="http://schemas.microsoft.com/office/drawing/2014/main" id="{253F41DE-F571-B3DB-73FD-32C11E47B0F2}"/>
                  </a:ext>
                </a:extLst>
              </p:cNvPr>
              <p:cNvSpPr>
                <a:spLocks noChangeShapeType="1"/>
              </p:cNvSpPr>
              <p:nvPr/>
            </p:nvSpPr>
            <p:spPr bwMode="auto">
              <a:xfrm flipH="1" flipV="1">
                <a:off x="20177125" y="12665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7" name="Line 100">
                <a:extLst>
                  <a:ext uri="{FF2B5EF4-FFF2-40B4-BE49-F238E27FC236}">
                    <a16:creationId xmlns:a16="http://schemas.microsoft.com/office/drawing/2014/main" id="{DFE40BCC-5B8C-BF12-D5AC-5320A8AF30D4}"/>
                  </a:ext>
                </a:extLst>
              </p:cNvPr>
              <p:cNvSpPr>
                <a:spLocks noChangeShapeType="1"/>
              </p:cNvSpPr>
              <p:nvPr/>
            </p:nvSpPr>
            <p:spPr bwMode="auto">
              <a:xfrm flipH="1">
                <a:off x="20304125" y="126650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8" name="Line 101">
                <a:extLst>
                  <a:ext uri="{FF2B5EF4-FFF2-40B4-BE49-F238E27FC236}">
                    <a16:creationId xmlns:a16="http://schemas.microsoft.com/office/drawing/2014/main" id="{FE006EC0-4BA0-3057-60D5-98713A0E5145}"/>
                  </a:ext>
                </a:extLst>
              </p:cNvPr>
              <p:cNvSpPr>
                <a:spLocks noChangeShapeType="1"/>
              </p:cNvSpPr>
              <p:nvPr/>
            </p:nvSpPr>
            <p:spPr bwMode="auto">
              <a:xfrm flipH="1" flipV="1">
                <a:off x="20304125" y="126650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49" name="Line 102">
                <a:extLst>
                  <a:ext uri="{FF2B5EF4-FFF2-40B4-BE49-F238E27FC236}">
                    <a16:creationId xmlns:a16="http://schemas.microsoft.com/office/drawing/2014/main" id="{BA21BF12-CBFE-83B7-5F70-3768048FCA6A}"/>
                  </a:ext>
                </a:extLst>
              </p:cNvPr>
              <p:cNvSpPr>
                <a:spLocks noChangeShapeType="1"/>
              </p:cNvSpPr>
              <p:nvPr/>
            </p:nvSpPr>
            <p:spPr bwMode="auto">
              <a:xfrm flipH="1">
                <a:off x="20570825" y="126650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50" name="Line 103">
                <a:extLst>
                  <a:ext uri="{FF2B5EF4-FFF2-40B4-BE49-F238E27FC236}">
                    <a16:creationId xmlns:a16="http://schemas.microsoft.com/office/drawing/2014/main" id="{ECF1D2C0-C00F-AE49-5C75-4DB7B3092540}"/>
                  </a:ext>
                </a:extLst>
              </p:cNvPr>
              <p:cNvSpPr>
                <a:spLocks noChangeShapeType="1"/>
              </p:cNvSpPr>
              <p:nvPr/>
            </p:nvSpPr>
            <p:spPr bwMode="auto">
              <a:xfrm flipH="1" flipV="1">
                <a:off x="20570825" y="126650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51" name="Line 104">
                <a:extLst>
                  <a:ext uri="{FF2B5EF4-FFF2-40B4-BE49-F238E27FC236}">
                    <a16:creationId xmlns:a16="http://schemas.microsoft.com/office/drawing/2014/main" id="{B0CCE39B-24CF-742D-80C6-B4F2201ACFBC}"/>
                  </a:ext>
                </a:extLst>
              </p:cNvPr>
              <p:cNvSpPr>
                <a:spLocks noChangeShapeType="1"/>
              </p:cNvSpPr>
              <p:nvPr/>
            </p:nvSpPr>
            <p:spPr bwMode="auto">
              <a:xfrm flipH="1">
                <a:off x="20894675" y="12665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52" name="Line 105">
                <a:extLst>
                  <a:ext uri="{FF2B5EF4-FFF2-40B4-BE49-F238E27FC236}">
                    <a16:creationId xmlns:a16="http://schemas.microsoft.com/office/drawing/2014/main" id="{17F4550F-77F3-7741-8AC9-01A4AB08BB23}"/>
                  </a:ext>
                </a:extLst>
              </p:cNvPr>
              <p:cNvSpPr>
                <a:spLocks noChangeShapeType="1"/>
              </p:cNvSpPr>
              <p:nvPr/>
            </p:nvSpPr>
            <p:spPr bwMode="auto">
              <a:xfrm flipH="1" flipV="1">
                <a:off x="20894675" y="12665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53" name="Line 106">
                <a:extLst>
                  <a:ext uri="{FF2B5EF4-FFF2-40B4-BE49-F238E27FC236}">
                    <a16:creationId xmlns:a16="http://schemas.microsoft.com/office/drawing/2014/main" id="{6F9A65EC-9654-4EBD-0781-F8D99BC01FF9}"/>
                  </a:ext>
                </a:extLst>
              </p:cNvPr>
              <p:cNvSpPr>
                <a:spLocks noChangeShapeType="1"/>
              </p:cNvSpPr>
              <p:nvPr/>
            </p:nvSpPr>
            <p:spPr bwMode="auto">
              <a:xfrm flipH="1">
                <a:off x="21207413" y="12665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54" name="Line 107">
                <a:extLst>
                  <a:ext uri="{FF2B5EF4-FFF2-40B4-BE49-F238E27FC236}">
                    <a16:creationId xmlns:a16="http://schemas.microsoft.com/office/drawing/2014/main" id="{D46716BB-8434-12C4-D758-DBD62AFEEF77}"/>
                  </a:ext>
                </a:extLst>
              </p:cNvPr>
              <p:cNvSpPr>
                <a:spLocks noChangeShapeType="1"/>
              </p:cNvSpPr>
              <p:nvPr/>
            </p:nvSpPr>
            <p:spPr bwMode="auto">
              <a:xfrm flipH="1" flipV="1">
                <a:off x="21207413" y="12665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64" name="Line 108">
                <a:extLst>
                  <a:ext uri="{FF2B5EF4-FFF2-40B4-BE49-F238E27FC236}">
                    <a16:creationId xmlns:a16="http://schemas.microsoft.com/office/drawing/2014/main" id="{63EF0868-BF45-ADC3-8F57-B81398E2228A}"/>
                  </a:ext>
                </a:extLst>
              </p:cNvPr>
              <p:cNvSpPr>
                <a:spLocks noChangeShapeType="1"/>
              </p:cNvSpPr>
              <p:nvPr/>
            </p:nvSpPr>
            <p:spPr bwMode="auto">
              <a:xfrm flipH="1">
                <a:off x="21207413" y="128285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79" name="Line 109">
                <a:extLst>
                  <a:ext uri="{FF2B5EF4-FFF2-40B4-BE49-F238E27FC236}">
                    <a16:creationId xmlns:a16="http://schemas.microsoft.com/office/drawing/2014/main" id="{C89CB561-031A-B70C-3580-AE65A9526E02}"/>
                  </a:ext>
                </a:extLst>
              </p:cNvPr>
              <p:cNvSpPr>
                <a:spLocks noChangeShapeType="1"/>
              </p:cNvSpPr>
              <p:nvPr/>
            </p:nvSpPr>
            <p:spPr bwMode="auto">
              <a:xfrm flipH="1" flipV="1">
                <a:off x="21207413" y="128285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80" name="Line 110">
                <a:extLst>
                  <a:ext uri="{FF2B5EF4-FFF2-40B4-BE49-F238E27FC236}">
                    <a16:creationId xmlns:a16="http://schemas.microsoft.com/office/drawing/2014/main" id="{A738E176-9FE1-43AB-0A51-BF285727E432}"/>
                  </a:ext>
                </a:extLst>
              </p:cNvPr>
              <p:cNvSpPr>
                <a:spLocks noChangeShapeType="1"/>
              </p:cNvSpPr>
              <p:nvPr/>
            </p:nvSpPr>
            <p:spPr bwMode="auto">
              <a:xfrm flipH="1">
                <a:off x="21213763" y="12828588"/>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81" name="Line 111">
                <a:extLst>
                  <a:ext uri="{FF2B5EF4-FFF2-40B4-BE49-F238E27FC236}">
                    <a16:creationId xmlns:a16="http://schemas.microsoft.com/office/drawing/2014/main" id="{5261F54D-288F-831E-08F3-B30849DC8BB4}"/>
                  </a:ext>
                </a:extLst>
              </p:cNvPr>
              <p:cNvSpPr>
                <a:spLocks noChangeShapeType="1"/>
              </p:cNvSpPr>
              <p:nvPr/>
            </p:nvSpPr>
            <p:spPr bwMode="auto">
              <a:xfrm flipH="1" flipV="1">
                <a:off x="21213763" y="12828588"/>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91" name="Line 112">
                <a:extLst>
                  <a:ext uri="{FF2B5EF4-FFF2-40B4-BE49-F238E27FC236}">
                    <a16:creationId xmlns:a16="http://schemas.microsoft.com/office/drawing/2014/main" id="{56488770-E6A4-500E-3058-51AC6FE5DB27}"/>
                  </a:ext>
                </a:extLst>
              </p:cNvPr>
              <p:cNvSpPr>
                <a:spLocks noChangeShapeType="1"/>
              </p:cNvSpPr>
              <p:nvPr/>
            </p:nvSpPr>
            <p:spPr bwMode="auto">
              <a:xfrm flipH="1">
                <a:off x="21959888" y="130794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92" name="Line 113">
                <a:extLst>
                  <a:ext uri="{FF2B5EF4-FFF2-40B4-BE49-F238E27FC236}">
                    <a16:creationId xmlns:a16="http://schemas.microsoft.com/office/drawing/2014/main" id="{BE85F0B6-F6A2-461C-84FC-887F0EA2D936}"/>
                  </a:ext>
                </a:extLst>
              </p:cNvPr>
              <p:cNvSpPr>
                <a:spLocks noChangeShapeType="1"/>
              </p:cNvSpPr>
              <p:nvPr/>
            </p:nvSpPr>
            <p:spPr bwMode="auto">
              <a:xfrm flipH="1" flipV="1">
                <a:off x="21959888" y="130794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95" name="Line 114">
                <a:extLst>
                  <a:ext uri="{FF2B5EF4-FFF2-40B4-BE49-F238E27FC236}">
                    <a16:creationId xmlns:a16="http://schemas.microsoft.com/office/drawing/2014/main" id="{B99681B4-BAEC-DB25-A092-A5D0343C4659}"/>
                  </a:ext>
                </a:extLst>
              </p:cNvPr>
              <p:cNvSpPr>
                <a:spLocks noChangeShapeType="1"/>
              </p:cNvSpPr>
              <p:nvPr/>
            </p:nvSpPr>
            <p:spPr bwMode="auto">
              <a:xfrm flipH="1">
                <a:off x="22374225" y="13079413"/>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14" name="Line 115">
                <a:extLst>
                  <a:ext uri="{FF2B5EF4-FFF2-40B4-BE49-F238E27FC236}">
                    <a16:creationId xmlns:a16="http://schemas.microsoft.com/office/drawing/2014/main" id="{78929CC5-CD84-7C34-C183-CBDE9A128EB1}"/>
                  </a:ext>
                </a:extLst>
              </p:cNvPr>
              <p:cNvSpPr>
                <a:spLocks noChangeShapeType="1"/>
              </p:cNvSpPr>
              <p:nvPr/>
            </p:nvSpPr>
            <p:spPr bwMode="auto">
              <a:xfrm flipH="1" flipV="1">
                <a:off x="22374225" y="13079413"/>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15" name="Line 116">
                <a:extLst>
                  <a:ext uri="{FF2B5EF4-FFF2-40B4-BE49-F238E27FC236}">
                    <a16:creationId xmlns:a16="http://schemas.microsoft.com/office/drawing/2014/main" id="{8512A96D-57D4-8149-EF6A-1FE076A69E1B}"/>
                  </a:ext>
                </a:extLst>
              </p:cNvPr>
              <p:cNvSpPr>
                <a:spLocks noChangeShapeType="1"/>
              </p:cNvSpPr>
              <p:nvPr/>
            </p:nvSpPr>
            <p:spPr bwMode="auto">
              <a:xfrm flipH="1">
                <a:off x="25155525" y="13908088"/>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16" name="Line 117">
                <a:extLst>
                  <a:ext uri="{FF2B5EF4-FFF2-40B4-BE49-F238E27FC236}">
                    <a16:creationId xmlns:a16="http://schemas.microsoft.com/office/drawing/2014/main" id="{06A1329B-1548-8935-A064-DD878BAEA7DD}"/>
                  </a:ext>
                </a:extLst>
              </p:cNvPr>
              <p:cNvSpPr>
                <a:spLocks noChangeShapeType="1"/>
              </p:cNvSpPr>
              <p:nvPr/>
            </p:nvSpPr>
            <p:spPr bwMode="auto">
              <a:xfrm flipH="1" flipV="1">
                <a:off x="25155525" y="13908088"/>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sp>
          <p:nvSpPr>
            <p:cNvPr id="221" name="Freeform 118">
              <a:extLst>
                <a:ext uri="{FF2B5EF4-FFF2-40B4-BE49-F238E27FC236}">
                  <a16:creationId xmlns:a16="http://schemas.microsoft.com/office/drawing/2014/main" id="{20C9D8A7-E236-26DE-54A7-C98198C3EAB4}"/>
                </a:ext>
              </a:extLst>
            </p:cNvPr>
            <p:cNvSpPr>
              <a:spLocks/>
            </p:cNvSpPr>
            <p:nvPr/>
          </p:nvSpPr>
          <p:spPr bwMode="auto">
            <a:xfrm>
              <a:off x="18542000" y="11976100"/>
              <a:ext cx="3535363" cy="1903413"/>
            </a:xfrm>
            <a:custGeom>
              <a:avLst/>
              <a:gdLst>
                <a:gd name="T0" fmla="*/ 0 w 2227"/>
                <a:gd name="T1" fmla="*/ 0 h 1199"/>
                <a:gd name="T2" fmla="*/ 104 w 2227"/>
                <a:gd name="T3" fmla="*/ 0 h 1199"/>
                <a:gd name="T4" fmla="*/ 104 w 2227"/>
                <a:gd name="T5" fmla="*/ 236 h 1199"/>
                <a:gd name="T6" fmla="*/ 203 w 2227"/>
                <a:gd name="T7" fmla="*/ 236 h 1199"/>
                <a:gd name="T8" fmla="*/ 203 w 2227"/>
                <a:gd name="T9" fmla="*/ 288 h 1199"/>
                <a:gd name="T10" fmla="*/ 279 w 2227"/>
                <a:gd name="T11" fmla="*/ 288 h 1199"/>
                <a:gd name="T12" fmla="*/ 279 w 2227"/>
                <a:gd name="T13" fmla="*/ 340 h 1199"/>
                <a:gd name="T14" fmla="*/ 321 w 2227"/>
                <a:gd name="T15" fmla="*/ 340 h 1199"/>
                <a:gd name="T16" fmla="*/ 321 w 2227"/>
                <a:gd name="T17" fmla="*/ 394 h 1199"/>
                <a:gd name="T18" fmla="*/ 343 w 2227"/>
                <a:gd name="T19" fmla="*/ 394 h 1199"/>
                <a:gd name="T20" fmla="*/ 343 w 2227"/>
                <a:gd name="T21" fmla="*/ 452 h 1199"/>
                <a:gd name="T22" fmla="*/ 401 w 2227"/>
                <a:gd name="T23" fmla="*/ 452 h 1199"/>
                <a:gd name="T24" fmla="*/ 401 w 2227"/>
                <a:gd name="T25" fmla="*/ 507 h 1199"/>
                <a:gd name="T26" fmla="*/ 503 w 2227"/>
                <a:gd name="T27" fmla="*/ 507 h 1199"/>
                <a:gd name="T28" fmla="*/ 503 w 2227"/>
                <a:gd name="T29" fmla="*/ 563 h 1199"/>
                <a:gd name="T30" fmla="*/ 904 w 2227"/>
                <a:gd name="T31" fmla="*/ 563 h 1199"/>
                <a:gd name="T32" fmla="*/ 904 w 2227"/>
                <a:gd name="T33" fmla="*/ 721 h 1199"/>
                <a:gd name="T34" fmla="*/ 910 w 2227"/>
                <a:gd name="T35" fmla="*/ 721 h 1199"/>
                <a:gd name="T36" fmla="*/ 910 w 2227"/>
                <a:gd name="T37" fmla="*/ 797 h 1199"/>
                <a:gd name="T38" fmla="*/ 1304 w 2227"/>
                <a:gd name="T39" fmla="*/ 797 h 1199"/>
                <a:gd name="T40" fmla="*/ 1304 w 2227"/>
                <a:gd name="T41" fmla="*/ 897 h 1199"/>
                <a:gd name="T42" fmla="*/ 1370 w 2227"/>
                <a:gd name="T43" fmla="*/ 897 h 1199"/>
                <a:gd name="T44" fmla="*/ 1370 w 2227"/>
                <a:gd name="T45" fmla="*/ 997 h 1199"/>
                <a:gd name="T46" fmla="*/ 1504 w 2227"/>
                <a:gd name="T47" fmla="*/ 997 h 1199"/>
                <a:gd name="T48" fmla="*/ 1504 w 2227"/>
                <a:gd name="T49" fmla="*/ 1099 h 1199"/>
                <a:gd name="T50" fmla="*/ 1590 w 2227"/>
                <a:gd name="T51" fmla="*/ 1099 h 1199"/>
                <a:gd name="T52" fmla="*/ 1590 w 2227"/>
                <a:gd name="T53" fmla="*/ 1199 h 1199"/>
                <a:gd name="T54" fmla="*/ 2227 w 2227"/>
                <a:gd name="T55" fmla="*/ 1199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227" h="1199">
                  <a:moveTo>
                    <a:pt x="0" y="0"/>
                  </a:moveTo>
                  <a:lnTo>
                    <a:pt x="104" y="0"/>
                  </a:lnTo>
                  <a:lnTo>
                    <a:pt x="104" y="236"/>
                  </a:lnTo>
                  <a:lnTo>
                    <a:pt x="203" y="236"/>
                  </a:lnTo>
                  <a:lnTo>
                    <a:pt x="203" y="288"/>
                  </a:lnTo>
                  <a:lnTo>
                    <a:pt x="279" y="288"/>
                  </a:lnTo>
                  <a:lnTo>
                    <a:pt x="279" y="340"/>
                  </a:lnTo>
                  <a:lnTo>
                    <a:pt x="321" y="340"/>
                  </a:lnTo>
                  <a:lnTo>
                    <a:pt x="321" y="394"/>
                  </a:lnTo>
                  <a:lnTo>
                    <a:pt x="343" y="394"/>
                  </a:lnTo>
                  <a:lnTo>
                    <a:pt x="343" y="452"/>
                  </a:lnTo>
                  <a:lnTo>
                    <a:pt x="401" y="452"/>
                  </a:lnTo>
                  <a:lnTo>
                    <a:pt x="401" y="507"/>
                  </a:lnTo>
                  <a:lnTo>
                    <a:pt x="503" y="507"/>
                  </a:lnTo>
                  <a:lnTo>
                    <a:pt x="503" y="563"/>
                  </a:lnTo>
                  <a:lnTo>
                    <a:pt x="904" y="563"/>
                  </a:lnTo>
                  <a:lnTo>
                    <a:pt x="904" y="721"/>
                  </a:lnTo>
                  <a:lnTo>
                    <a:pt x="910" y="721"/>
                  </a:lnTo>
                  <a:lnTo>
                    <a:pt x="910" y="797"/>
                  </a:lnTo>
                  <a:lnTo>
                    <a:pt x="1304" y="797"/>
                  </a:lnTo>
                  <a:lnTo>
                    <a:pt x="1304" y="897"/>
                  </a:lnTo>
                  <a:lnTo>
                    <a:pt x="1370" y="897"/>
                  </a:lnTo>
                  <a:lnTo>
                    <a:pt x="1370" y="997"/>
                  </a:lnTo>
                  <a:lnTo>
                    <a:pt x="1504" y="997"/>
                  </a:lnTo>
                  <a:lnTo>
                    <a:pt x="1504" y="1099"/>
                  </a:lnTo>
                  <a:lnTo>
                    <a:pt x="1590" y="1099"/>
                  </a:lnTo>
                  <a:lnTo>
                    <a:pt x="1590" y="1199"/>
                  </a:lnTo>
                  <a:lnTo>
                    <a:pt x="2227" y="1199"/>
                  </a:lnTo>
                </a:path>
              </a:pathLst>
            </a:custGeom>
            <a:noFill/>
            <a:ln w="22225" cap="flat">
              <a:solidFill>
                <a:srgbClr val="ED7D3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nvGrpSpPr>
            <p:cNvPr id="818" name="Group 817">
              <a:extLst>
                <a:ext uri="{FF2B5EF4-FFF2-40B4-BE49-F238E27FC236}">
                  <a16:creationId xmlns:a16="http://schemas.microsoft.com/office/drawing/2014/main" id="{E47E20AD-D156-DFD3-7950-C3404AB47D85}"/>
                </a:ext>
              </a:extLst>
            </p:cNvPr>
            <p:cNvGrpSpPr/>
            <p:nvPr/>
          </p:nvGrpSpPr>
          <p:grpSpPr>
            <a:xfrm>
              <a:off x="18675350" y="12315825"/>
              <a:ext cx="3427413" cy="1598613"/>
              <a:chOff x="18675350" y="12315825"/>
              <a:chExt cx="3427413" cy="1598613"/>
            </a:xfrm>
          </p:grpSpPr>
          <p:sp>
            <p:nvSpPr>
              <p:cNvPr id="222" name="Line 119">
                <a:extLst>
                  <a:ext uri="{FF2B5EF4-FFF2-40B4-BE49-F238E27FC236}">
                    <a16:creationId xmlns:a16="http://schemas.microsoft.com/office/drawing/2014/main" id="{91190347-C471-4C47-837D-FFD4730E6B56}"/>
                  </a:ext>
                </a:extLst>
              </p:cNvPr>
              <p:cNvSpPr>
                <a:spLocks noChangeShapeType="1"/>
              </p:cNvSpPr>
              <p:nvPr/>
            </p:nvSpPr>
            <p:spPr bwMode="auto">
              <a:xfrm flipH="1">
                <a:off x="18675350" y="12315825"/>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23" name="Line 120">
                <a:extLst>
                  <a:ext uri="{FF2B5EF4-FFF2-40B4-BE49-F238E27FC236}">
                    <a16:creationId xmlns:a16="http://schemas.microsoft.com/office/drawing/2014/main" id="{93749B64-4C7B-F190-91E4-F7EC06128344}"/>
                  </a:ext>
                </a:extLst>
              </p:cNvPr>
              <p:cNvSpPr>
                <a:spLocks noChangeShapeType="1"/>
              </p:cNvSpPr>
              <p:nvPr/>
            </p:nvSpPr>
            <p:spPr bwMode="auto">
              <a:xfrm flipH="1" flipV="1">
                <a:off x="18675350" y="12315825"/>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40" name="Line 121">
                <a:extLst>
                  <a:ext uri="{FF2B5EF4-FFF2-40B4-BE49-F238E27FC236}">
                    <a16:creationId xmlns:a16="http://schemas.microsoft.com/office/drawing/2014/main" id="{635E1197-0EAF-02E5-58B8-4DC31D907270}"/>
                  </a:ext>
                </a:extLst>
              </p:cNvPr>
              <p:cNvSpPr>
                <a:spLocks noChangeShapeType="1"/>
              </p:cNvSpPr>
              <p:nvPr/>
            </p:nvSpPr>
            <p:spPr bwMode="auto">
              <a:xfrm flipH="1">
                <a:off x="18678525" y="12315825"/>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41" name="Line 122">
                <a:extLst>
                  <a:ext uri="{FF2B5EF4-FFF2-40B4-BE49-F238E27FC236}">
                    <a16:creationId xmlns:a16="http://schemas.microsoft.com/office/drawing/2014/main" id="{9C5D68D3-CDC7-4A46-D871-D2D41E76282F}"/>
                  </a:ext>
                </a:extLst>
              </p:cNvPr>
              <p:cNvSpPr>
                <a:spLocks noChangeShapeType="1"/>
              </p:cNvSpPr>
              <p:nvPr/>
            </p:nvSpPr>
            <p:spPr bwMode="auto">
              <a:xfrm flipH="1" flipV="1">
                <a:off x="18678525" y="12315825"/>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42" name="Line 123">
                <a:extLst>
                  <a:ext uri="{FF2B5EF4-FFF2-40B4-BE49-F238E27FC236}">
                    <a16:creationId xmlns:a16="http://schemas.microsoft.com/office/drawing/2014/main" id="{76AA178A-5A39-FA2F-4891-776A26436213}"/>
                  </a:ext>
                </a:extLst>
              </p:cNvPr>
              <p:cNvSpPr>
                <a:spLocks noChangeShapeType="1"/>
              </p:cNvSpPr>
              <p:nvPr/>
            </p:nvSpPr>
            <p:spPr bwMode="auto">
              <a:xfrm flipH="1">
                <a:off x="19007138" y="12484100"/>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47" name="Line 124">
                <a:extLst>
                  <a:ext uri="{FF2B5EF4-FFF2-40B4-BE49-F238E27FC236}">
                    <a16:creationId xmlns:a16="http://schemas.microsoft.com/office/drawing/2014/main" id="{89EC70ED-490E-BCFC-9C5B-E41B7D37CFB0}"/>
                  </a:ext>
                </a:extLst>
              </p:cNvPr>
              <p:cNvSpPr>
                <a:spLocks noChangeShapeType="1"/>
              </p:cNvSpPr>
              <p:nvPr/>
            </p:nvSpPr>
            <p:spPr bwMode="auto">
              <a:xfrm flipH="1" flipV="1">
                <a:off x="19007138" y="12484100"/>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48" name="Line 125">
                <a:extLst>
                  <a:ext uri="{FF2B5EF4-FFF2-40B4-BE49-F238E27FC236}">
                    <a16:creationId xmlns:a16="http://schemas.microsoft.com/office/drawing/2014/main" id="{9307D5AF-A169-F6EB-78FB-01A1DD30FBA1}"/>
                  </a:ext>
                </a:extLst>
              </p:cNvPr>
              <p:cNvSpPr>
                <a:spLocks noChangeShapeType="1"/>
              </p:cNvSpPr>
              <p:nvPr/>
            </p:nvSpPr>
            <p:spPr bwMode="auto">
              <a:xfrm flipH="1">
                <a:off x="19194463" y="12747625"/>
                <a:ext cx="66675" cy="65088"/>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49" name="Line 126">
                <a:extLst>
                  <a:ext uri="{FF2B5EF4-FFF2-40B4-BE49-F238E27FC236}">
                    <a16:creationId xmlns:a16="http://schemas.microsoft.com/office/drawing/2014/main" id="{E9B82499-ECF3-CAF6-A0DD-4E4E0DD09D5D}"/>
                  </a:ext>
                </a:extLst>
              </p:cNvPr>
              <p:cNvSpPr>
                <a:spLocks noChangeShapeType="1"/>
              </p:cNvSpPr>
              <p:nvPr/>
            </p:nvSpPr>
            <p:spPr bwMode="auto">
              <a:xfrm flipH="1" flipV="1">
                <a:off x="19194463" y="12747625"/>
                <a:ext cx="66675" cy="65088"/>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40" name="Line 127">
                <a:extLst>
                  <a:ext uri="{FF2B5EF4-FFF2-40B4-BE49-F238E27FC236}">
                    <a16:creationId xmlns:a16="http://schemas.microsoft.com/office/drawing/2014/main" id="{33B080AE-CCA5-1749-5159-C1F63D430DF4}"/>
                  </a:ext>
                </a:extLst>
              </p:cNvPr>
              <p:cNvSpPr>
                <a:spLocks noChangeShapeType="1"/>
              </p:cNvSpPr>
              <p:nvPr/>
            </p:nvSpPr>
            <p:spPr bwMode="auto">
              <a:xfrm flipH="1">
                <a:off x="19308763" y="1283811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41" name="Line 128">
                <a:extLst>
                  <a:ext uri="{FF2B5EF4-FFF2-40B4-BE49-F238E27FC236}">
                    <a16:creationId xmlns:a16="http://schemas.microsoft.com/office/drawing/2014/main" id="{DA2293D3-247F-61A1-0987-C17899CECF70}"/>
                  </a:ext>
                </a:extLst>
              </p:cNvPr>
              <p:cNvSpPr>
                <a:spLocks noChangeShapeType="1"/>
              </p:cNvSpPr>
              <p:nvPr/>
            </p:nvSpPr>
            <p:spPr bwMode="auto">
              <a:xfrm flipH="1" flipV="1">
                <a:off x="19308763" y="1283811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42" name="Line 129">
                <a:extLst>
                  <a:ext uri="{FF2B5EF4-FFF2-40B4-BE49-F238E27FC236}">
                    <a16:creationId xmlns:a16="http://schemas.microsoft.com/office/drawing/2014/main" id="{2840EA7E-F516-0749-C497-7BA03E5B836F}"/>
                  </a:ext>
                </a:extLst>
              </p:cNvPr>
              <p:cNvSpPr>
                <a:spLocks noChangeShapeType="1"/>
              </p:cNvSpPr>
              <p:nvPr/>
            </p:nvSpPr>
            <p:spPr bwMode="auto">
              <a:xfrm flipH="1">
                <a:off x="19951700" y="1320641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43" name="Line 130">
                <a:extLst>
                  <a:ext uri="{FF2B5EF4-FFF2-40B4-BE49-F238E27FC236}">
                    <a16:creationId xmlns:a16="http://schemas.microsoft.com/office/drawing/2014/main" id="{A314AC17-FF27-176C-5F4F-B0481AB372B4}"/>
                  </a:ext>
                </a:extLst>
              </p:cNvPr>
              <p:cNvSpPr>
                <a:spLocks noChangeShapeType="1"/>
              </p:cNvSpPr>
              <p:nvPr/>
            </p:nvSpPr>
            <p:spPr bwMode="auto">
              <a:xfrm flipH="1" flipV="1">
                <a:off x="19951700" y="1320641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44" name="Line 131">
                <a:extLst>
                  <a:ext uri="{FF2B5EF4-FFF2-40B4-BE49-F238E27FC236}">
                    <a16:creationId xmlns:a16="http://schemas.microsoft.com/office/drawing/2014/main" id="{D911E178-A95D-0FF0-058F-8EC168C10D8A}"/>
                  </a:ext>
                </a:extLst>
              </p:cNvPr>
              <p:cNvSpPr>
                <a:spLocks noChangeShapeType="1"/>
              </p:cNvSpPr>
              <p:nvPr/>
            </p:nvSpPr>
            <p:spPr bwMode="auto">
              <a:xfrm flipH="1">
                <a:off x="21210588" y="1384776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45" name="Line 132">
                <a:extLst>
                  <a:ext uri="{FF2B5EF4-FFF2-40B4-BE49-F238E27FC236}">
                    <a16:creationId xmlns:a16="http://schemas.microsoft.com/office/drawing/2014/main" id="{9FB11445-52E3-00DE-E88F-20400D334334}"/>
                  </a:ext>
                </a:extLst>
              </p:cNvPr>
              <p:cNvSpPr>
                <a:spLocks noChangeShapeType="1"/>
              </p:cNvSpPr>
              <p:nvPr/>
            </p:nvSpPr>
            <p:spPr bwMode="auto">
              <a:xfrm flipH="1" flipV="1">
                <a:off x="21210588" y="1384776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8" name="Line 133">
                <a:extLst>
                  <a:ext uri="{FF2B5EF4-FFF2-40B4-BE49-F238E27FC236}">
                    <a16:creationId xmlns:a16="http://schemas.microsoft.com/office/drawing/2014/main" id="{88CDA132-9D13-5887-2C55-A39AEFDF9F80}"/>
                  </a:ext>
                </a:extLst>
              </p:cNvPr>
              <p:cNvSpPr>
                <a:spLocks noChangeShapeType="1"/>
              </p:cNvSpPr>
              <p:nvPr/>
            </p:nvSpPr>
            <p:spPr bwMode="auto">
              <a:xfrm flipH="1">
                <a:off x="21848763" y="1384776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12" name="Line 134">
                <a:extLst>
                  <a:ext uri="{FF2B5EF4-FFF2-40B4-BE49-F238E27FC236}">
                    <a16:creationId xmlns:a16="http://schemas.microsoft.com/office/drawing/2014/main" id="{53165693-4113-1D7A-BB62-C71B0400B6C0}"/>
                  </a:ext>
                </a:extLst>
              </p:cNvPr>
              <p:cNvSpPr>
                <a:spLocks noChangeShapeType="1"/>
              </p:cNvSpPr>
              <p:nvPr/>
            </p:nvSpPr>
            <p:spPr bwMode="auto">
              <a:xfrm flipH="1" flipV="1">
                <a:off x="21848763" y="1384776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14" name="Line 135">
                <a:extLst>
                  <a:ext uri="{FF2B5EF4-FFF2-40B4-BE49-F238E27FC236}">
                    <a16:creationId xmlns:a16="http://schemas.microsoft.com/office/drawing/2014/main" id="{F3808FB4-1172-31E2-28FB-48871E582B13}"/>
                  </a:ext>
                </a:extLst>
              </p:cNvPr>
              <p:cNvSpPr>
                <a:spLocks noChangeShapeType="1"/>
              </p:cNvSpPr>
              <p:nvPr/>
            </p:nvSpPr>
            <p:spPr bwMode="auto">
              <a:xfrm flipH="1">
                <a:off x="22036088" y="1384776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15" name="Line 136">
                <a:extLst>
                  <a:ext uri="{FF2B5EF4-FFF2-40B4-BE49-F238E27FC236}">
                    <a16:creationId xmlns:a16="http://schemas.microsoft.com/office/drawing/2014/main" id="{998CEE51-D49F-9194-6EE5-41A3A7869492}"/>
                  </a:ext>
                </a:extLst>
              </p:cNvPr>
              <p:cNvSpPr>
                <a:spLocks noChangeShapeType="1"/>
              </p:cNvSpPr>
              <p:nvPr/>
            </p:nvSpPr>
            <p:spPr bwMode="auto">
              <a:xfrm flipH="1" flipV="1">
                <a:off x="22036088" y="1384776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grpSp>
      <p:grpSp>
        <p:nvGrpSpPr>
          <p:cNvPr id="888" name="Group 887">
            <a:extLst>
              <a:ext uri="{FF2B5EF4-FFF2-40B4-BE49-F238E27FC236}">
                <a16:creationId xmlns:a16="http://schemas.microsoft.com/office/drawing/2014/main" id="{E7612CB5-2BEA-EEAD-88A6-EC5F4E042BB1}"/>
              </a:ext>
            </a:extLst>
          </p:cNvPr>
          <p:cNvGrpSpPr/>
          <p:nvPr/>
        </p:nvGrpSpPr>
        <p:grpSpPr>
          <a:xfrm>
            <a:off x="18480147" y="16605633"/>
            <a:ext cx="6683375" cy="1930400"/>
            <a:chOff x="18540413" y="16282988"/>
            <a:chExt cx="6683375" cy="1930400"/>
          </a:xfrm>
        </p:grpSpPr>
        <p:sp>
          <p:nvSpPr>
            <p:cNvPr id="381" name="Freeform 141">
              <a:extLst>
                <a:ext uri="{FF2B5EF4-FFF2-40B4-BE49-F238E27FC236}">
                  <a16:creationId xmlns:a16="http://schemas.microsoft.com/office/drawing/2014/main" id="{820F55C1-7F5F-3137-143F-2FEB363B97CE}"/>
                </a:ext>
              </a:extLst>
            </p:cNvPr>
            <p:cNvSpPr>
              <a:spLocks/>
            </p:cNvSpPr>
            <p:nvPr/>
          </p:nvSpPr>
          <p:spPr bwMode="auto">
            <a:xfrm>
              <a:off x="18540413" y="16282988"/>
              <a:ext cx="6654800" cy="1717675"/>
            </a:xfrm>
            <a:custGeom>
              <a:avLst/>
              <a:gdLst>
                <a:gd name="T0" fmla="*/ 0 w 4192"/>
                <a:gd name="T1" fmla="*/ 0 h 1082"/>
                <a:gd name="T2" fmla="*/ 98 w 4192"/>
                <a:gd name="T3" fmla="*/ 0 h 1082"/>
                <a:gd name="T4" fmla="*/ 98 w 4192"/>
                <a:gd name="T5" fmla="*/ 44 h 1082"/>
                <a:gd name="T6" fmla="*/ 104 w 4192"/>
                <a:gd name="T7" fmla="*/ 44 h 1082"/>
                <a:gd name="T8" fmla="*/ 104 w 4192"/>
                <a:gd name="T9" fmla="*/ 127 h 1082"/>
                <a:gd name="T10" fmla="*/ 114 w 4192"/>
                <a:gd name="T11" fmla="*/ 127 h 1082"/>
                <a:gd name="T12" fmla="*/ 114 w 4192"/>
                <a:gd name="T13" fmla="*/ 167 h 1082"/>
                <a:gd name="T14" fmla="*/ 333 w 4192"/>
                <a:gd name="T15" fmla="*/ 167 h 1082"/>
                <a:gd name="T16" fmla="*/ 333 w 4192"/>
                <a:gd name="T17" fmla="*/ 215 h 1082"/>
                <a:gd name="T18" fmla="*/ 371 w 4192"/>
                <a:gd name="T19" fmla="*/ 215 h 1082"/>
                <a:gd name="T20" fmla="*/ 371 w 4192"/>
                <a:gd name="T21" fmla="*/ 259 h 1082"/>
                <a:gd name="T22" fmla="*/ 489 w 4192"/>
                <a:gd name="T23" fmla="*/ 259 h 1082"/>
                <a:gd name="T24" fmla="*/ 489 w 4192"/>
                <a:gd name="T25" fmla="*/ 307 h 1082"/>
                <a:gd name="T26" fmla="*/ 499 w 4192"/>
                <a:gd name="T27" fmla="*/ 307 h 1082"/>
                <a:gd name="T28" fmla="*/ 499 w 4192"/>
                <a:gd name="T29" fmla="*/ 359 h 1082"/>
                <a:gd name="T30" fmla="*/ 505 w 4192"/>
                <a:gd name="T31" fmla="*/ 359 h 1082"/>
                <a:gd name="T32" fmla="*/ 505 w 4192"/>
                <a:gd name="T33" fmla="*/ 457 h 1082"/>
                <a:gd name="T34" fmla="*/ 617 w 4192"/>
                <a:gd name="T35" fmla="*/ 457 h 1082"/>
                <a:gd name="T36" fmla="*/ 617 w 4192"/>
                <a:gd name="T37" fmla="*/ 513 h 1082"/>
                <a:gd name="T38" fmla="*/ 906 w 4192"/>
                <a:gd name="T39" fmla="*/ 513 h 1082"/>
                <a:gd name="T40" fmla="*/ 906 w 4192"/>
                <a:gd name="T41" fmla="*/ 565 h 1082"/>
                <a:gd name="T42" fmla="*/ 916 w 4192"/>
                <a:gd name="T43" fmla="*/ 565 h 1082"/>
                <a:gd name="T44" fmla="*/ 916 w 4192"/>
                <a:gd name="T45" fmla="*/ 623 h 1082"/>
                <a:gd name="T46" fmla="*/ 1102 w 4192"/>
                <a:gd name="T47" fmla="*/ 623 h 1082"/>
                <a:gd name="T48" fmla="*/ 1102 w 4192"/>
                <a:gd name="T49" fmla="*/ 679 h 1082"/>
                <a:gd name="T50" fmla="*/ 1404 w 4192"/>
                <a:gd name="T51" fmla="*/ 679 h 1082"/>
                <a:gd name="T52" fmla="*/ 1404 w 4192"/>
                <a:gd name="T53" fmla="*/ 749 h 1082"/>
                <a:gd name="T54" fmla="*/ 2083 w 4192"/>
                <a:gd name="T55" fmla="*/ 749 h 1082"/>
                <a:gd name="T56" fmla="*/ 2083 w 4192"/>
                <a:gd name="T57" fmla="*/ 870 h 1082"/>
                <a:gd name="T58" fmla="*/ 2606 w 4192"/>
                <a:gd name="T59" fmla="*/ 870 h 1082"/>
                <a:gd name="T60" fmla="*/ 2606 w 4192"/>
                <a:gd name="T61" fmla="*/ 1082 h 1082"/>
                <a:gd name="T62" fmla="*/ 4192 w 4192"/>
                <a:gd name="T63" fmla="*/ 1082 h 10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192" h="1082">
                  <a:moveTo>
                    <a:pt x="0" y="0"/>
                  </a:moveTo>
                  <a:lnTo>
                    <a:pt x="98" y="0"/>
                  </a:lnTo>
                  <a:lnTo>
                    <a:pt x="98" y="44"/>
                  </a:lnTo>
                  <a:lnTo>
                    <a:pt x="104" y="44"/>
                  </a:lnTo>
                  <a:lnTo>
                    <a:pt x="104" y="127"/>
                  </a:lnTo>
                  <a:lnTo>
                    <a:pt x="114" y="127"/>
                  </a:lnTo>
                  <a:lnTo>
                    <a:pt x="114" y="167"/>
                  </a:lnTo>
                  <a:lnTo>
                    <a:pt x="333" y="167"/>
                  </a:lnTo>
                  <a:lnTo>
                    <a:pt x="333" y="215"/>
                  </a:lnTo>
                  <a:lnTo>
                    <a:pt x="371" y="215"/>
                  </a:lnTo>
                  <a:lnTo>
                    <a:pt x="371" y="259"/>
                  </a:lnTo>
                  <a:lnTo>
                    <a:pt x="489" y="259"/>
                  </a:lnTo>
                  <a:lnTo>
                    <a:pt x="489" y="307"/>
                  </a:lnTo>
                  <a:lnTo>
                    <a:pt x="499" y="307"/>
                  </a:lnTo>
                  <a:lnTo>
                    <a:pt x="499" y="359"/>
                  </a:lnTo>
                  <a:lnTo>
                    <a:pt x="505" y="359"/>
                  </a:lnTo>
                  <a:lnTo>
                    <a:pt x="505" y="457"/>
                  </a:lnTo>
                  <a:lnTo>
                    <a:pt x="617" y="457"/>
                  </a:lnTo>
                  <a:lnTo>
                    <a:pt x="617" y="513"/>
                  </a:lnTo>
                  <a:lnTo>
                    <a:pt x="906" y="513"/>
                  </a:lnTo>
                  <a:lnTo>
                    <a:pt x="906" y="565"/>
                  </a:lnTo>
                  <a:lnTo>
                    <a:pt x="916" y="565"/>
                  </a:lnTo>
                  <a:lnTo>
                    <a:pt x="916" y="623"/>
                  </a:lnTo>
                  <a:lnTo>
                    <a:pt x="1102" y="623"/>
                  </a:lnTo>
                  <a:lnTo>
                    <a:pt x="1102" y="679"/>
                  </a:lnTo>
                  <a:lnTo>
                    <a:pt x="1404" y="679"/>
                  </a:lnTo>
                  <a:lnTo>
                    <a:pt x="1404" y="749"/>
                  </a:lnTo>
                  <a:lnTo>
                    <a:pt x="2083" y="749"/>
                  </a:lnTo>
                  <a:lnTo>
                    <a:pt x="2083" y="870"/>
                  </a:lnTo>
                  <a:lnTo>
                    <a:pt x="2606" y="870"/>
                  </a:lnTo>
                  <a:lnTo>
                    <a:pt x="2606" y="1082"/>
                  </a:lnTo>
                  <a:lnTo>
                    <a:pt x="4192" y="1082"/>
                  </a:lnTo>
                </a:path>
              </a:pathLst>
            </a:custGeom>
            <a:noFill/>
            <a:ln w="22225" cap="flat">
              <a:solidFill>
                <a:srgbClr val="00B0F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nvGrpSpPr>
            <p:cNvPr id="886" name="Group 885">
              <a:extLst>
                <a:ext uri="{FF2B5EF4-FFF2-40B4-BE49-F238E27FC236}">
                  <a16:creationId xmlns:a16="http://schemas.microsoft.com/office/drawing/2014/main" id="{8421286F-0640-3224-AF7C-1C7BA5A3ECD6}"/>
                </a:ext>
              </a:extLst>
            </p:cNvPr>
            <p:cNvGrpSpPr/>
            <p:nvPr/>
          </p:nvGrpSpPr>
          <p:grpSpPr>
            <a:xfrm>
              <a:off x="18834100" y="16513175"/>
              <a:ext cx="6389688" cy="1522413"/>
              <a:chOff x="18834100" y="16513175"/>
              <a:chExt cx="6389688" cy="1522413"/>
            </a:xfrm>
          </p:grpSpPr>
          <p:sp>
            <p:nvSpPr>
              <p:cNvPr id="382" name="Line 142">
                <a:extLst>
                  <a:ext uri="{FF2B5EF4-FFF2-40B4-BE49-F238E27FC236}">
                    <a16:creationId xmlns:a16="http://schemas.microsoft.com/office/drawing/2014/main" id="{143B9C9F-39C1-F976-5D48-6D697A82B9E6}"/>
                  </a:ext>
                </a:extLst>
              </p:cNvPr>
              <p:cNvSpPr>
                <a:spLocks noChangeShapeType="1"/>
              </p:cNvSpPr>
              <p:nvPr/>
            </p:nvSpPr>
            <p:spPr bwMode="auto">
              <a:xfrm flipH="1">
                <a:off x="18834100" y="1651317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383" name="Line 143">
                <a:extLst>
                  <a:ext uri="{FF2B5EF4-FFF2-40B4-BE49-F238E27FC236}">
                    <a16:creationId xmlns:a16="http://schemas.microsoft.com/office/drawing/2014/main" id="{A29672A2-6086-9ECD-08B0-2885EC0CC66B}"/>
                  </a:ext>
                </a:extLst>
              </p:cNvPr>
              <p:cNvSpPr>
                <a:spLocks noChangeShapeType="1"/>
              </p:cNvSpPr>
              <p:nvPr/>
            </p:nvSpPr>
            <p:spPr bwMode="auto">
              <a:xfrm flipH="1" flipV="1">
                <a:off x="18834100" y="1651317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32" name="Line 144">
                <a:extLst>
                  <a:ext uri="{FF2B5EF4-FFF2-40B4-BE49-F238E27FC236}">
                    <a16:creationId xmlns:a16="http://schemas.microsoft.com/office/drawing/2014/main" id="{4A73EA88-1122-1B99-4BAF-74AB411C8BC5}"/>
                  </a:ext>
                </a:extLst>
              </p:cNvPr>
              <p:cNvSpPr>
                <a:spLocks noChangeShapeType="1"/>
              </p:cNvSpPr>
              <p:nvPr/>
            </p:nvSpPr>
            <p:spPr bwMode="auto">
              <a:xfrm flipH="1">
                <a:off x="18929350" y="1651317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33" name="Line 145">
                <a:extLst>
                  <a:ext uri="{FF2B5EF4-FFF2-40B4-BE49-F238E27FC236}">
                    <a16:creationId xmlns:a16="http://schemas.microsoft.com/office/drawing/2014/main" id="{1641AB88-DAEE-F439-440E-34FE68B3C841}"/>
                  </a:ext>
                </a:extLst>
              </p:cNvPr>
              <p:cNvSpPr>
                <a:spLocks noChangeShapeType="1"/>
              </p:cNvSpPr>
              <p:nvPr/>
            </p:nvSpPr>
            <p:spPr bwMode="auto">
              <a:xfrm flipH="1" flipV="1">
                <a:off x="18929350" y="1651317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34" name="Line 146">
                <a:extLst>
                  <a:ext uri="{FF2B5EF4-FFF2-40B4-BE49-F238E27FC236}">
                    <a16:creationId xmlns:a16="http://schemas.microsoft.com/office/drawing/2014/main" id="{9E346C8E-DA54-CC1A-9B2D-5C991EED9FEE}"/>
                  </a:ext>
                </a:extLst>
              </p:cNvPr>
              <p:cNvSpPr>
                <a:spLocks noChangeShapeType="1"/>
              </p:cNvSpPr>
              <p:nvPr/>
            </p:nvSpPr>
            <p:spPr bwMode="auto">
              <a:xfrm flipH="1">
                <a:off x="19043650" y="165893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35" name="Line 147">
                <a:extLst>
                  <a:ext uri="{FF2B5EF4-FFF2-40B4-BE49-F238E27FC236}">
                    <a16:creationId xmlns:a16="http://schemas.microsoft.com/office/drawing/2014/main" id="{97F21AD3-A7D5-A10A-118C-853065944978}"/>
                  </a:ext>
                </a:extLst>
              </p:cNvPr>
              <p:cNvSpPr>
                <a:spLocks noChangeShapeType="1"/>
              </p:cNvSpPr>
              <p:nvPr/>
            </p:nvSpPr>
            <p:spPr bwMode="auto">
              <a:xfrm flipH="1" flipV="1">
                <a:off x="19043650" y="165893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36" name="Line 148">
                <a:extLst>
                  <a:ext uri="{FF2B5EF4-FFF2-40B4-BE49-F238E27FC236}">
                    <a16:creationId xmlns:a16="http://schemas.microsoft.com/office/drawing/2014/main" id="{200BC608-78FB-4EEC-5C2B-4AA8CE48CFD6}"/>
                  </a:ext>
                </a:extLst>
              </p:cNvPr>
              <p:cNvSpPr>
                <a:spLocks noChangeShapeType="1"/>
              </p:cNvSpPr>
              <p:nvPr/>
            </p:nvSpPr>
            <p:spPr bwMode="auto">
              <a:xfrm flipH="1">
                <a:off x="19256375" y="1665922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37" name="Line 149">
                <a:extLst>
                  <a:ext uri="{FF2B5EF4-FFF2-40B4-BE49-F238E27FC236}">
                    <a16:creationId xmlns:a16="http://schemas.microsoft.com/office/drawing/2014/main" id="{3DA4F850-38BE-7735-7596-D08CE73526B8}"/>
                  </a:ext>
                </a:extLst>
              </p:cNvPr>
              <p:cNvSpPr>
                <a:spLocks noChangeShapeType="1"/>
              </p:cNvSpPr>
              <p:nvPr/>
            </p:nvSpPr>
            <p:spPr bwMode="auto">
              <a:xfrm flipH="1" flipV="1">
                <a:off x="19256375" y="1665922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38" name="Line 150">
                <a:extLst>
                  <a:ext uri="{FF2B5EF4-FFF2-40B4-BE49-F238E27FC236}">
                    <a16:creationId xmlns:a16="http://schemas.microsoft.com/office/drawing/2014/main" id="{BBEE8556-5E6A-A854-CFDD-C920CCE8246B}"/>
                  </a:ext>
                </a:extLst>
              </p:cNvPr>
              <p:cNvSpPr>
                <a:spLocks noChangeShapeType="1"/>
              </p:cNvSpPr>
              <p:nvPr/>
            </p:nvSpPr>
            <p:spPr bwMode="auto">
              <a:xfrm flipH="1">
                <a:off x="19389725" y="16973550"/>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39" name="Line 151">
                <a:extLst>
                  <a:ext uri="{FF2B5EF4-FFF2-40B4-BE49-F238E27FC236}">
                    <a16:creationId xmlns:a16="http://schemas.microsoft.com/office/drawing/2014/main" id="{1EE2DA79-D394-4602-96FC-A09A2EF6AF55}"/>
                  </a:ext>
                </a:extLst>
              </p:cNvPr>
              <p:cNvSpPr>
                <a:spLocks noChangeShapeType="1"/>
              </p:cNvSpPr>
              <p:nvPr/>
            </p:nvSpPr>
            <p:spPr bwMode="auto">
              <a:xfrm flipH="1" flipV="1">
                <a:off x="19389725" y="16973550"/>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0" name="Line 152">
                <a:extLst>
                  <a:ext uri="{FF2B5EF4-FFF2-40B4-BE49-F238E27FC236}">
                    <a16:creationId xmlns:a16="http://schemas.microsoft.com/office/drawing/2014/main" id="{0F16BE74-325D-481E-9C26-1D8E804F91DE}"/>
                  </a:ext>
                </a:extLst>
              </p:cNvPr>
              <p:cNvSpPr>
                <a:spLocks noChangeShapeType="1"/>
              </p:cNvSpPr>
              <p:nvPr/>
            </p:nvSpPr>
            <p:spPr bwMode="auto">
              <a:xfrm flipH="1">
                <a:off x="19469100" y="16973550"/>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1" name="Line 153">
                <a:extLst>
                  <a:ext uri="{FF2B5EF4-FFF2-40B4-BE49-F238E27FC236}">
                    <a16:creationId xmlns:a16="http://schemas.microsoft.com/office/drawing/2014/main" id="{47F57EEF-9CD1-E9A3-C498-B03E0477FD6F}"/>
                  </a:ext>
                </a:extLst>
              </p:cNvPr>
              <p:cNvSpPr>
                <a:spLocks noChangeShapeType="1"/>
              </p:cNvSpPr>
              <p:nvPr/>
            </p:nvSpPr>
            <p:spPr bwMode="auto">
              <a:xfrm flipH="1" flipV="1">
                <a:off x="19469100" y="16973550"/>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2" name="Line 154">
                <a:extLst>
                  <a:ext uri="{FF2B5EF4-FFF2-40B4-BE49-F238E27FC236}">
                    <a16:creationId xmlns:a16="http://schemas.microsoft.com/office/drawing/2014/main" id="{BA8AA3D3-F9F8-B2FA-48DE-A27ED9CCA6C8}"/>
                  </a:ext>
                </a:extLst>
              </p:cNvPr>
              <p:cNvSpPr>
                <a:spLocks noChangeShapeType="1"/>
              </p:cNvSpPr>
              <p:nvPr/>
            </p:nvSpPr>
            <p:spPr bwMode="auto">
              <a:xfrm flipH="1">
                <a:off x="20026313" y="17237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3" name="Line 155">
                <a:extLst>
                  <a:ext uri="{FF2B5EF4-FFF2-40B4-BE49-F238E27FC236}">
                    <a16:creationId xmlns:a16="http://schemas.microsoft.com/office/drawing/2014/main" id="{60DA84E9-876F-2F37-8DFE-DBB2409DFFA0}"/>
                  </a:ext>
                </a:extLst>
              </p:cNvPr>
              <p:cNvSpPr>
                <a:spLocks noChangeShapeType="1"/>
              </p:cNvSpPr>
              <p:nvPr/>
            </p:nvSpPr>
            <p:spPr bwMode="auto">
              <a:xfrm flipH="1" flipV="1">
                <a:off x="20026313" y="172370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4" name="Line 156">
                <a:extLst>
                  <a:ext uri="{FF2B5EF4-FFF2-40B4-BE49-F238E27FC236}">
                    <a16:creationId xmlns:a16="http://schemas.microsoft.com/office/drawing/2014/main" id="{B011E294-33B1-2D34-138A-C3FD08B36BF9}"/>
                  </a:ext>
                </a:extLst>
              </p:cNvPr>
              <p:cNvSpPr>
                <a:spLocks noChangeShapeType="1"/>
              </p:cNvSpPr>
              <p:nvPr/>
            </p:nvSpPr>
            <p:spPr bwMode="auto">
              <a:xfrm flipH="1">
                <a:off x="20305713" y="1732597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5" name="Line 157">
                <a:extLst>
                  <a:ext uri="{FF2B5EF4-FFF2-40B4-BE49-F238E27FC236}">
                    <a16:creationId xmlns:a16="http://schemas.microsoft.com/office/drawing/2014/main" id="{D01EF78B-E135-A21C-AD15-CDAF3B718C45}"/>
                  </a:ext>
                </a:extLst>
              </p:cNvPr>
              <p:cNvSpPr>
                <a:spLocks noChangeShapeType="1"/>
              </p:cNvSpPr>
              <p:nvPr/>
            </p:nvSpPr>
            <p:spPr bwMode="auto">
              <a:xfrm flipH="1" flipV="1">
                <a:off x="20305713" y="1732597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6" name="Line 158">
                <a:extLst>
                  <a:ext uri="{FF2B5EF4-FFF2-40B4-BE49-F238E27FC236}">
                    <a16:creationId xmlns:a16="http://schemas.microsoft.com/office/drawing/2014/main" id="{11944DF1-CC12-C4E4-B575-CA0DBBE36B3C}"/>
                  </a:ext>
                </a:extLst>
              </p:cNvPr>
              <p:cNvSpPr>
                <a:spLocks noChangeShapeType="1"/>
              </p:cNvSpPr>
              <p:nvPr/>
            </p:nvSpPr>
            <p:spPr bwMode="auto">
              <a:xfrm flipH="1">
                <a:off x="20572413" y="1732597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7" name="Line 159">
                <a:extLst>
                  <a:ext uri="{FF2B5EF4-FFF2-40B4-BE49-F238E27FC236}">
                    <a16:creationId xmlns:a16="http://schemas.microsoft.com/office/drawing/2014/main" id="{97EFEAA4-D35E-3650-7ECB-7AE18BFB64B2}"/>
                  </a:ext>
                </a:extLst>
              </p:cNvPr>
              <p:cNvSpPr>
                <a:spLocks noChangeShapeType="1"/>
              </p:cNvSpPr>
              <p:nvPr/>
            </p:nvSpPr>
            <p:spPr bwMode="auto">
              <a:xfrm flipH="1" flipV="1">
                <a:off x="20572413" y="1732597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8" name="Line 160">
                <a:extLst>
                  <a:ext uri="{FF2B5EF4-FFF2-40B4-BE49-F238E27FC236}">
                    <a16:creationId xmlns:a16="http://schemas.microsoft.com/office/drawing/2014/main" id="{FF022CE1-9C01-8E29-8087-4493F2F4B4EF}"/>
                  </a:ext>
                </a:extLst>
              </p:cNvPr>
              <p:cNvSpPr>
                <a:spLocks noChangeShapeType="1"/>
              </p:cNvSpPr>
              <p:nvPr/>
            </p:nvSpPr>
            <p:spPr bwMode="auto">
              <a:xfrm flipH="1">
                <a:off x="21202650" y="174402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49" name="Line 161">
                <a:extLst>
                  <a:ext uri="{FF2B5EF4-FFF2-40B4-BE49-F238E27FC236}">
                    <a16:creationId xmlns:a16="http://schemas.microsoft.com/office/drawing/2014/main" id="{4D05975E-5AAA-8C69-DF35-9A4935426EE0}"/>
                  </a:ext>
                </a:extLst>
              </p:cNvPr>
              <p:cNvSpPr>
                <a:spLocks noChangeShapeType="1"/>
              </p:cNvSpPr>
              <p:nvPr/>
            </p:nvSpPr>
            <p:spPr bwMode="auto">
              <a:xfrm flipH="1" flipV="1">
                <a:off x="21202650" y="174402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0" name="Line 162">
                <a:extLst>
                  <a:ext uri="{FF2B5EF4-FFF2-40B4-BE49-F238E27FC236}">
                    <a16:creationId xmlns:a16="http://schemas.microsoft.com/office/drawing/2014/main" id="{1BFE018D-3D3A-4885-B056-02BABA957B03}"/>
                  </a:ext>
                </a:extLst>
              </p:cNvPr>
              <p:cNvSpPr>
                <a:spLocks noChangeShapeType="1"/>
              </p:cNvSpPr>
              <p:nvPr/>
            </p:nvSpPr>
            <p:spPr bwMode="auto">
              <a:xfrm flipH="1">
                <a:off x="21212175" y="174402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1" name="Line 163">
                <a:extLst>
                  <a:ext uri="{FF2B5EF4-FFF2-40B4-BE49-F238E27FC236}">
                    <a16:creationId xmlns:a16="http://schemas.microsoft.com/office/drawing/2014/main" id="{526BAD9B-DE27-851F-6C4D-A7B436DAC964}"/>
                  </a:ext>
                </a:extLst>
              </p:cNvPr>
              <p:cNvSpPr>
                <a:spLocks noChangeShapeType="1"/>
              </p:cNvSpPr>
              <p:nvPr/>
            </p:nvSpPr>
            <p:spPr bwMode="auto">
              <a:xfrm flipH="1" flipV="1">
                <a:off x="21212175" y="17440275"/>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2" name="Line 164">
                <a:extLst>
                  <a:ext uri="{FF2B5EF4-FFF2-40B4-BE49-F238E27FC236}">
                    <a16:creationId xmlns:a16="http://schemas.microsoft.com/office/drawing/2014/main" id="{6F8AB899-DAD8-9F63-24CE-CF12A993FBE8}"/>
                  </a:ext>
                </a:extLst>
              </p:cNvPr>
              <p:cNvSpPr>
                <a:spLocks noChangeShapeType="1"/>
              </p:cNvSpPr>
              <p:nvPr/>
            </p:nvSpPr>
            <p:spPr bwMode="auto">
              <a:xfrm flipH="1">
                <a:off x="21275675" y="174402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3" name="Line 165">
                <a:extLst>
                  <a:ext uri="{FF2B5EF4-FFF2-40B4-BE49-F238E27FC236}">
                    <a16:creationId xmlns:a16="http://schemas.microsoft.com/office/drawing/2014/main" id="{85798CC0-4038-AA6B-CA7A-A2CF91315581}"/>
                  </a:ext>
                </a:extLst>
              </p:cNvPr>
              <p:cNvSpPr>
                <a:spLocks noChangeShapeType="1"/>
              </p:cNvSpPr>
              <p:nvPr/>
            </p:nvSpPr>
            <p:spPr bwMode="auto">
              <a:xfrm flipH="1" flipV="1">
                <a:off x="21275675" y="17440275"/>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4" name="Line 166">
                <a:extLst>
                  <a:ext uri="{FF2B5EF4-FFF2-40B4-BE49-F238E27FC236}">
                    <a16:creationId xmlns:a16="http://schemas.microsoft.com/office/drawing/2014/main" id="{F5FFB031-88A6-57E2-BFA8-220D45500F16}"/>
                  </a:ext>
                </a:extLst>
              </p:cNvPr>
              <p:cNvSpPr>
                <a:spLocks noChangeShapeType="1"/>
              </p:cNvSpPr>
              <p:nvPr/>
            </p:nvSpPr>
            <p:spPr bwMode="auto">
              <a:xfrm flipH="1">
                <a:off x="21961475" y="17633950"/>
                <a:ext cx="66675" cy="65088"/>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5" name="Line 167">
                <a:extLst>
                  <a:ext uri="{FF2B5EF4-FFF2-40B4-BE49-F238E27FC236}">
                    <a16:creationId xmlns:a16="http://schemas.microsoft.com/office/drawing/2014/main" id="{739427D1-7CB4-E5CE-CD5E-4FB93E69CBD6}"/>
                  </a:ext>
                </a:extLst>
              </p:cNvPr>
              <p:cNvSpPr>
                <a:spLocks noChangeShapeType="1"/>
              </p:cNvSpPr>
              <p:nvPr/>
            </p:nvSpPr>
            <p:spPr bwMode="auto">
              <a:xfrm flipH="1" flipV="1">
                <a:off x="21961475" y="17633950"/>
                <a:ext cx="66675" cy="65088"/>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6" name="Line 168">
                <a:extLst>
                  <a:ext uri="{FF2B5EF4-FFF2-40B4-BE49-F238E27FC236}">
                    <a16:creationId xmlns:a16="http://schemas.microsoft.com/office/drawing/2014/main" id="{7A12945C-86D8-CFDF-C719-EA269231AA82}"/>
                  </a:ext>
                </a:extLst>
              </p:cNvPr>
              <p:cNvSpPr>
                <a:spLocks noChangeShapeType="1"/>
              </p:cNvSpPr>
              <p:nvPr/>
            </p:nvSpPr>
            <p:spPr bwMode="auto">
              <a:xfrm flipH="1">
                <a:off x="22375813" y="17633950"/>
                <a:ext cx="69850" cy="65088"/>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7" name="Line 169">
                <a:extLst>
                  <a:ext uri="{FF2B5EF4-FFF2-40B4-BE49-F238E27FC236}">
                    <a16:creationId xmlns:a16="http://schemas.microsoft.com/office/drawing/2014/main" id="{71CD1C6C-4615-6746-F4E4-87635590F4B8}"/>
                  </a:ext>
                </a:extLst>
              </p:cNvPr>
              <p:cNvSpPr>
                <a:spLocks noChangeShapeType="1"/>
              </p:cNvSpPr>
              <p:nvPr/>
            </p:nvSpPr>
            <p:spPr bwMode="auto">
              <a:xfrm flipH="1" flipV="1">
                <a:off x="22375813" y="17633950"/>
                <a:ext cx="69850" cy="65088"/>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8" name="Line 170">
                <a:extLst>
                  <a:ext uri="{FF2B5EF4-FFF2-40B4-BE49-F238E27FC236}">
                    <a16:creationId xmlns:a16="http://schemas.microsoft.com/office/drawing/2014/main" id="{108FF861-78D8-5307-5F60-DD351A72B5A9}"/>
                  </a:ext>
                </a:extLst>
              </p:cNvPr>
              <p:cNvSpPr>
                <a:spLocks noChangeShapeType="1"/>
              </p:cNvSpPr>
              <p:nvPr/>
            </p:nvSpPr>
            <p:spPr bwMode="auto">
              <a:xfrm flipH="1">
                <a:off x="25131713" y="17968913"/>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59" name="Line 171">
                <a:extLst>
                  <a:ext uri="{FF2B5EF4-FFF2-40B4-BE49-F238E27FC236}">
                    <a16:creationId xmlns:a16="http://schemas.microsoft.com/office/drawing/2014/main" id="{FF55E9AD-0BBF-1DCE-0F45-F1B4B81184A6}"/>
                  </a:ext>
                </a:extLst>
              </p:cNvPr>
              <p:cNvSpPr>
                <a:spLocks noChangeShapeType="1"/>
              </p:cNvSpPr>
              <p:nvPr/>
            </p:nvSpPr>
            <p:spPr bwMode="auto">
              <a:xfrm flipH="1" flipV="1">
                <a:off x="25131713" y="17968913"/>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60" name="Line 172">
                <a:extLst>
                  <a:ext uri="{FF2B5EF4-FFF2-40B4-BE49-F238E27FC236}">
                    <a16:creationId xmlns:a16="http://schemas.microsoft.com/office/drawing/2014/main" id="{A6BBB86E-B962-9899-1673-1FF4B7847E96}"/>
                  </a:ext>
                </a:extLst>
              </p:cNvPr>
              <p:cNvSpPr>
                <a:spLocks noChangeShapeType="1"/>
              </p:cNvSpPr>
              <p:nvPr/>
            </p:nvSpPr>
            <p:spPr bwMode="auto">
              <a:xfrm flipH="1">
                <a:off x="25157113" y="17968913"/>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61" name="Line 173">
                <a:extLst>
                  <a:ext uri="{FF2B5EF4-FFF2-40B4-BE49-F238E27FC236}">
                    <a16:creationId xmlns:a16="http://schemas.microsoft.com/office/drawing/2014/main" id="{664D466E-E833-F795-5A23-3699BF4C9834}"/>
                  </a:ext>
                </a:extLst>
              </p:cNvPr>
              <p:cNvSpPr>
                <a:spLocks noChangeShapeType="1"/>
              </p:cNvSpPr>
              <p:nvPr/>
            </p:nvSpPr>
            <p:spPr bwMode="auto">
              <a:xfrm flipH="1" flipV="1">
                <a:off x="25157113" y="17968913"/>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sp>
          <p:nvSpPr>
            <p:cNvPr id="862" name="Freeform 174">
              <a:extLst>
                <a:ext uri="{FF2B5EF4-FFF2-40B4-BE49-F238E27FC236}">
                  <a16:creationId xmlns:a16="http://schemas.microsoft.com/office/drawing/2014/main" id="{928AD686-C22B-CB98-0FA3-DF01A6C802EF}"/>
                </a:ext>
              </a:extLst>
            </p:cNvPr>
            <p:cNvSpPr>
              <a:spLocks/>
            </p:cNvSpPr>
            <p:nvPr/>
          </p:nvSpPr>
          <p:spPr bwMode="auto">
            <a:xfrm>
              <a:off x="18540413" y="16282988"/>
              <a:ext cx="3348037" cy="1898650"/>
            </a:xfrm>
            <a:custGeom>
              <a:avLst/>
              <a:gdLst>
                <a:gd name="T0" fmla="*/ 0 w 2109"/>
                <a:gd name="T1" fmla="*/ 0 h 1196"/>
                <a:gd name="T2" fmla="*/ 104 w 2109"/>
                <a:gd name="T3" fmla="*/ 0 h 1196"/>
                <a:gd name="T4" fmla="*/ 104 w 2109"/>
                <a:gd name="T5" fmla="*/ 143 h 1196"/>
                <a:gd name="T6" fmla="*/ 108 w 2109"/>
                <a:gd name="T7" fmla="*/ 143 h 1196"/>
                <a:gd name="T8" fmla="*/ 108 w 2109"/>
                <a:gd name="T9" fmla="*/ 193 h 1196"/>
                <a:gd name="T10" fmla="*/ 307 w 2109"/>
                <a:gd name="T11" fmla="*/ 193 h 1196"/>
                <a:gd name="T12" fmla="*/ 307 w 2109"/>
                <a:gd name="T13" fmla="*/ 249 h 1196"/>
                <a:gd name="T14" fmla="*/ 345 w 2109"/>
                <a:gd name="T15" fmla="*/ 249 h 1196"/>
                <a:gd name="T16" fmla="*/ 345 w 2109"/>
                <a:gd name="T17" fmla="*/ 315 h 1196"/>
                <a:gd name="T18" fmla="*/ 403 w 2109"/>
                <a:gd name="T19" fmla="*/ 315 h 1196"/>
                <a:gd name="T20" fmla="*/ 403 w 2109"/>
                <a:gd name="T21" fmla="*/ 377 h 1196"/>
                <a:gd name="T22" fmla="*/ 505 w 2109"/>
                <a:gd name="T23" fmla="*/ 377 h 1196"/>
                <a:gd name="T24" fmla="*/ 505 w 2109"/>
                <a:gd name="T25" fmla="*/ 443 h 1196"/>
                <a:gd name="T26" fmla="*/ 906 w 2109"/>
                <a:gd name="T27" fmla="*/ 443 h 1196"/>
                <a:gd name="T28" fmla="*/ 906 w 2109"/>
                <a:gd name="T29" fmla="*/ 617 h 1196"/>
                <a:gd name="T30" fmla="*/ 910 w 2109"/>
                <a:gd name="T31" fmla="*/ 617 h 1196"/>
                <a:gd name="T32" fmla="*/ 910 w 2109"/>
                <a:gd name="T33" fmla="*/ 705 h 1196"/>
                <a:gd name="T34" fmla="*/ 1306 w 2109"/>
                <a:gd name="T35" fmla="*/ 705 h 1196"/>
                <a:gd name="T36" fmla="*/ 1306 w 2109"/>
                <a:gd name="T37" fmla="*/ 932 h 1196"/>
                <a:gd name="T38" fmla="*/ 1372 w 2109"/>
                <a:gd name="T39" fmla="*/ 932 h 1196"/>
                <a:gd name="T40" fmla="*/ 1372 w 2109"/>
                <a:gd name="T41" fmla="*/ 1046 h 1196"/>
                <a:gd name="T42" fmla="*/ 1590 w 2109"/>
                <a:gd name="T43" fmla="*/ 1046 h 1196"/>
                <a:gd name="T44" fmla="*/ 1590 w 2109"/>
                <a:gd name="T45" fmla="*/ 1196 h 1196"/>
                <a:gd name="T46" fmla="*/ 2109 w 2109"/>
                <a:gd name="T47" fmla="*/ 1196 h 1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9" h="1196">
                  <a:moveTo>
                    <a:pt x="0" y="0"/>
                  </a:moveTo>
                  <a:lnTo>
                    <a:pt x="104" y="0"/>
                  </a:lnTo>
                  <a:lnTo>
                    <a:pt x="104" y="143"/>
                  </a:lnTo>
                  <a:lnTo>
                    <a:pt x="108" y="143"/>
                  </a:lnTo>
                  <a:lnTo>
                    <a:pt x="108" y="193"/>
                  </a:lnTo>
                  <a:lnTo>
                    <a:pt x="307" y="193"/>
                  </a:lnTo>
                  <a:lnTo>
                    <a:pt x="307" y="249"/>
                  </a:lnTo>
                  <a:lnTo>
                    <a:pt x="345" y="249"/>
                  </a:lnTo>
                  <a:lnTo>
                    <a:pt x="345" y="315"/>
                  </a:lnTo>
                  <a:lnTo>
                    <a:pt x="403" y="315"/>
                  </a:lnTo>
                  <a:lnTo>
                    <a:pt x="403" y="377"/>
                  </a:lnTo>
                  <a:lnTo>
                    <a:pt x="505" y="377"/>
                  </a:lnTo>
                  <a:lnTo>
                    <a:pt x="505" y="443"/>
                  </a:lnTo>
                  <a:lnTo>
                    <a:pt x="906" y="443"/>
                  </a:lnTo>
                  <a:lnTo>
                    <a:pt x="906" y="617"/>
                  </a:lnTo>
                  <a:lnTo>
                    <a:pt x="910" y="617"/>
                  </a:lnTo>
                  <a:lnTo>
                    <a:pt x="910" y="705"/>
                  </a:lnTo>
                  <a:lnTo>
                    <a:pt x="1306" y="705"/>
                  </a:lnTo>
                  <a:lnTo>
                    <a:pt x="1306" y="932"/>
                  </a:lnTo>
                  <a:lnTo>
                    <a:pt x="1372" y="932"/>
                  </a:lnTo>
                  <a:lnTo>
                    <a:pt x="1372" y="1046"/>
                  </a:lnTo>
                  <a:lnTo>
                    <a:pt x="1590" y="1046"/>
                  </a:lnTo>
                  <a:lnTo>
                    <a:pt x="1590" y="1196"/>
                  </a:lnTo>
                  <a:lnTo>
                    <a:pt x="2109" y="1196"/>
                  </a:lnTo>
                </a:path>
              </a:pathLst>
            </a:custGeom>
            <a:noFill/>
            <a:ln w="22225" cap="flat">
              <a:solidFill>
                <a:srgbClr val="ED7D3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nvGrpSpPr>
            <p:cNvPr id="887" name="Group 886">
              <a:extLst>
                <a:ext uri="{FF2B5EF4-FFF2-40B4-BE49-F238E27FC236}">
                  <a16:creationId xmlns:a16="http://schemas.microsoft.com/office/drawing/2014/main" id="{A4A2B42E-7A77-5E96-AA88-A9092B6FFB59}"/>
                </a:ext>
              </a:extLst>
            </p:cNvPr>
            <p:cNvGrpSpPr/>
            <p:nvPr/>
          </p:nvGrpSpPr>
          <p:grpSpPr>
            <a:xfrm>
              <a:off x="18676938" y="16475075"/>
              <a:ext cx="3236912" cy="1738313"/>
              <a:chOff x="18676938" y="16475075"/>
              <a:chExt cx="3236912" cy="1738313"/>
            </a:xfrm>
          </p:grpSpPr>
          <p:sp>
            <p:nvSpPr>
              <p:cNvPr id="863" name="Line 175">
                <a:extLst>
                  <a:ext uri="{FF2B5EF4-FFF2-40B4-BE49-F238E27FC236}">
                    <a16:creationId xmlns:a16="http://schemas.microsoft.com/office/drawing/2014/main" id="{5E1DD8F2-5A1A-5914-CB23-A02C8C5454A8}"/>
                  </a:ext>
                </a:extLst>
              </p:cNvPr>
              <p:cNvSpPr>
                <a:spLocks noChangeShapeType="1"/>
              </p:cNvSpPr>
              <p:nvPr/>
            </p:nvSpPr>
            <p:spPr bwMode="auto">
              <a:xfrm flipH="1">
                <a:off x="18676938" y="1647507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64" name="Line 176">
                <a:extLst>
                  <a:ext uri="{FF2B5EF4-FFF2-40B4-BE49-F238E27FC236}">
                    <a16:creationId xmlns:a16="http://schemas.microsoft.com/office/drawing/2014/main" id="{9598A927-8E20-0813-75E2-F68E4A2CDBB6}"/>
                  </a:ext>
                </a:extLst>
              </p:cNvPr>
              <p:cNvSpPr>
                <a:spLocks noChangeShapeType="1"/>
              </p:cNvSpPr>
              <p:nvPr/>
            </p:nvSpPr>
            <p:spPr bwMode="auto">
              <a:xfrm flipH="1" flipV="1">
                <a:off x="18676938" y="1647507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65" name="Line 177">
                <a:extLst>
                  <a:ext uri="{FF2B5EF4-FFF2-40B4-BE49-F238E27FC236}">
                    <a16:creationId xmlns:a16="http://schemas.microsoft.com/office/drawing/2014/main" id="{E78F00F8-AF92-1947-693C-34368AA0716D}"/>
                  </a:ext>
                </a:extLst>
              </p:cNvPr>
              <p:cNvSpPr>
                <a:spLocks noChangeShapeType="1"/>
              </p:cNvSpPr>
              <p:nvPr/>
            </p:nvSpPr>
            <p:spPr bwMode="auto">
              <a:xfrm flipH="1">
                <a:off x="18830925" y="16554450"/>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66" name="Line 178">
                <a:extLst>
                  <a:ext uri="{FF2B5EF4-FFF2-40B4-BE49-F238E27FC236}">
                    <a16:creationId xmlns:a16="http://schemas.microsoft.com/office/drawing/2014/main" id="{03BB7FB8-4795-92A3-78E4-43E03B9D5306}"/>
                  </a:ext>
                </a:extLst>
              </p:cNvPr>
              <p:cNvSpPr>
                <a:spLocks noChangeShapeType="1"/>
              </p:cNvSpPr>
              <p:nvPr/>
            </p:nvSpPr>
            <p:spPr bwMode="auto">
              <a:xfrm flipH="1" flipV="1">
                <a:off x="18830925" y="16554450"/>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67" name="Line 179">
                <a:extLst>
                  <a:ext uri="{FF2B5EF4-FFF2-40B4-BE49-F238E27FC236}">
                    <a16:creationId xmlns:a16="http://schemas.microsoft.com/office/drawing/2014/main" id="{E309FD14-F609-0AB7-D632-FAA1D5D66F63}"/>
                  </a:ext>
                </a:extLst>
              </p:cNvPr>
              <p:cNvSpPr>
                <a:spLocks noChangeShapeType="1"/>
              </p:cNvSpPr>
              <p:nvPr/>
            </p:nvSpPr>
            <p:spPr bwMode="auto">
              <a:xfrm flipH="1">
                <a:off x="18954750" y="16554450"/>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68" name="Line 180">
                <a:extLst>
                  <a:ext uri="{FF2B5EF4-FFF2-40B4-BE49-F238E27FC236}">
                    <a16:creationId xmlns:a16="http://schemas.microsoft.com/office/drawing/2014/main" id="{9ACC4A78-93C4-5B9E-41F1-0F18BD321BCE}"/>
                  </a:ext>
                </a:extLst>
              </p:cNvPr>
              <p:cNvSpPr>
                <a:spLocks noChangeShapeType="1"/>
              </p:cNvSpPr>
              <p:nvPr/>
            </p:nvSpPr>
            <p:spPr bwMode="auto">
              <a:xfrm flipH="1" flipV="1">
                <a:off x="18954750" y="16554450"/>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69" name="Line 181">
                <a:extLst>
                  <a:ext uri="{FF2B5EF4-FFF2-40B4-BE49-F238E27FC236}">
                    <a16:creationId xmlns:a16="http://schemas.microsoft.com/office/drawing/2014/main" id="{90D728A6-2FEB-EF7F-EFA1-2ED3D048B8B8}"/>
                  </a:ext>
                </a:extLst>
              </p:cNvPr>
              <p:cNvSpPr>
                <a:spLocks noChangeShapeType="1"/>
              </p:cNvSpPr>
              <p:nvPr/>
            </p:nvSpPr>
            <p:spPr bwMode="auto">
              <a:xfrm flipH="1">
                <a:off x="19005550" y="166465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0" name="Line 182">
                <a:extLst>
                  <a:ext uri="{FF2B5EF4-FFF2-40B4-BE49-F238E27FC236}">
                    <a16:creationId xmlns:a16="http://schemas.microsoft.com/office/drawing/2014/main" id="{83CDC9D9-F219-A707-F767-A2A399C7AB48}"/>
                  </a:ext>
                </a:extLst>
              </p:cNvPr>
              <p:cNvSpPr>
                <a:spLocks noChangeShapeType="1"/>
              </p:cNvSpPr>
              <p:nvPr/>
            </p:nvSpPr>
            <p:spPr bwMode="auto">
              <a:xfrm flipH="1" flipV="1">
                <a:off x="19005550" y="166465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1" name="Line 183">
                <a:extLst>
                  <a:ext uri="{FF2B5EF4-FFF2-40B4-BE49-F238E27FC236}">
                    <a16:creationId xmlns:a16="http://schemas.microsoft.com/office/drawing/2014/main" id="{0564066B-3CB4-261A-3E88-A6485D96C2AF}"/>
                  </a:ext>
                </a:extLst>
              </p:cNvPr>
              <p:cNvSpPr>
                <a:spLocks noChangeShapeType="1"/>
              </p:cNvSpPr>
              <p:nvPr/>
            </p:nvSpPr>
            <p:spPr bwMode="auto">
              <a:xfrm flipH="1">
                <a:off x="19021425" y="166465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2" name="Line 184">
                <a:extLst>
                  <a:ext uri="{FF2B5EF4-FFF2-40B4-BE49-F238E27FC236}">
                    <a16:creationId xmlns:a16="http://schemas.microsoft.com/office/drawing/2014/main" id="{8251AC52-1099-5D21-B376-E07D100234B9}"/>
                  </a:ext>
                </a:extLst>
              </p:cNvPr>
              <p:cNvSpPr>
                <a:spLocks noChangeShapeType="1"/>
              </p:cNvSpPr>
              <p:nvPr/>
            </p:nvSpPr>
            <p:spPr bwMode="auto">
              <a:xfrm flipH="1" flipV="1">
                <a:off x="19021425" y="166465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3" name="Line 185">
                <a:extLst>
                  <a:ext uri="{FF2B5EF4-FFF2-40B4-BE49-F238E27FC236}">
                    <a16:creationId xmlns:a16="http://schemas.microsoft.com/office/drawing/2014/main" id="{6D40AD0C-0862-49F0-5EFB-D856024BE400}"/>
                  </a:ext>
                </a:extLst>
              </p:cNvPr>
              <p:cNvSpPr>
                <a:spLocks noChangeShapeType="1"/>
              </p:cNvSpPr>
              <p:nvPr/>
            </p:nvSpPr>
            <p:spPr bwMode="auto">
              <a:xfrm flipH="1">
                <a:off x="19196050" y="16846550"/>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4" name="Line 186">
                <a:extLst>
                  <a:ext uri="{FF2B5EF4-FFF2-40B4-BE49-F238E27FC236}">
                    <a16:creationId xmlns:a16="http://schemas.microsoft.com/office/drawing/2014/main" id="{36650DBF-9A1E-7514-1447-7E6B1E7534EE}"/>
                  </a:ext>
                </a:extLst>
              </p:cNvPr>
              <p:cNvSpPr>
                <a:spLocks noChangeShapeType="1"/>
              </p:cNvSpPr>
              <p:nvPr/>
            </p:nvSpPr>
            <p:spPr bwMode="auto">
              <a:xfrm flipH="1" flipV="1">
                <a:off x="19196050" y="16846550"/>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5" name="Line 187">
                <a:extLst>
                  <a:ext uri="{FF2B5EF4-FFF2-40B4-BE49-F238E27FC236}">
                    <a16:creationId xmlns:a16="http://schemas.microsoft.com/office/drawing/2014/main" id="{CF945A4E-0A90-1E2B-1381-A626C26E1C48}"/>
                  </a:ext>
                </a:extLst>
              </p:cNvPr>
              <p:cNvSpPr>
                <a:spLocks noChangeShapeType="1"/>
              </p:cNvSpPr>
              <p:nvPr/>
            </p:nvSpPr>
            <p:spPr bwMode="auto">
              <a:xfrm flipH="1">
                <a:off x="19307175" y="16951325"/>
                <a:ext cx="69850"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6" name="Line 188">
                <a:extLst>
                  <a:ext uri="{FF2B5EF4-FFF2-40B4-BE49-F238E27FC236}">
                    <a16:creationId xmlns:a16="http://schemas.microsoft.com/office/drawing/2014/main" id="{CFD6650F-1C57-01E8-77B9-BF21CC2D8A7D}"/>
                  </a:ext>
                </a:extLst>
              </p:cNvPr>
              <p:cNvSpPr>
                <a:spLocks noChangeShapeType="1"/>
              </p:cNvSpPr>
              <p:nvPr/>
            </p:nvSpPr>
            <p:spPr bwMode="auto">
              <a:xfrm flipH="1" flipV="1">
                <a:off x="19307175" y="16951325"/>
                <a:ext cx="69850"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7" name="Line 189">
                <a:extLst>
                  <a:ext uri="{FF2B5EF4-FFF2-40B4-BE49-F238E27FC236}">
                    <a16:creationId xmlns:a16="http://schemas.microsoft.com/office/drawing/2014/main" id="{3A0DAC65-EA1B-0B3D-5335-F48FF0E56352}"/>
                  </a:ext>
                </a:extLst>
              </p:cNvPr>
              <p:cNvSpPr>
                <a:spLocks noChangeShapeType="1"/>
              </p:cNvSpPr>
              <p:nvPr/>
            </p:nvSpPr>
            <p:spPr bwMode="auto">
              <a:xfrm flipH="1">
                <a:off x="19953288" y="173704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8" name="Line 190">
                <a:extLst>
                  <a:ext uri="{FF2B5EF4-FFF2-40B4-BE49-F238E27FC236}">
                    <a16:creationId xmlns:a16="http://schemas.microsoft.com/office/drawing/2014/main" id="{7D22286C-3F8C-B0E0-BAE6-EFAE6BBCFEF4}"/>
                  </a:ext>
                </a:extLst>
              </p:cNvPr>
              <p:cNvSpPr>
                <a:spLocks noChangeShapeType="1"/>
              </p:cNvSpPr>
              <p:nvPr/>
            </p:nvSpPr>
            <p:spPr bwMode="auto">
              <a:xfrm flipH="1" flipV="1">
                <a:off x="19953288" y="173704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79" name="Line 191">
                <a:extLst>
                  <a:ext uri="{FF2B5EF4-FFF2-40B4-BE49-F238E27FC236}">
                    <a16:creationId xmlns:a16="http://schemas.microsoft.com/office/drawing/2014/main" id="{90DB62D6-1C78-5C5F-62E8-075BD9BC23AB}"/>
                  </a:ext>
                </a:extLst>
              </p:cNvPr>
              <p:cNvSpPr>
                <a:spLocks noChangeShapeType="1"/>
              </p:cNvSpPr>
              <p:nvPr/>
            </p:nvSpPr>
            <p:spPr bwMode="auto">
              <a:xfrm flipH="1">
                <a:off x="20737513" y="17911763"/>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80" name="Line 192">
                <a:extLst>
                  <a:ext uri="{FF2B5EF4-FFF2-40B4-BE49-F238E27FC236}">
                    <a16:creationId xmlns:a16="http://schemas.microsoft.com/office/drawing/2014/main" id="{F0AC30C6-A960-5FCD-EEB5-9E0C13597AB9}"/>
                  </a:ext>
                </a:extLst>
              </p:cNvPr>
              <p:cNvSpPr>
                <a:spLocks noChangeShapeType="1"/>
              </p:cNvSpPr>
              <p:nvPr/>
            </p:nvSpPr>
            <p:spPr bwMode="auto">
              <a:xfrm flipH="1" flipV="1">
                <a:off x="20737513" y="17911763"/>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81" name="Line 193">
                <a:extLst>
                  <a:ext uri="{FF2B5EF4-FFF2-40B4-BE49-F238E27FC236}">
                    <a16:creationId xmlns:a16="http://schemas.microsoft.com/office/drawing/2014/main" id="{02317ACE-772E-AD9E-7DAD-45A8A1355C18}"/>
                  </a:ext>
                </a:extLst>
              </p:cNvPr>
              <p:cNvSpPr>
                <a:spLocks noChangeShapeType="1"/>
              </p:cNvSpPr>
              <p:nvPr/>
            </p:nvSpPr>
            <p:spPr bwMode="auto">
              <a:xfrm flipH="1">
                <a:off x="21212175" y="18146713"/>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82" name="Line 194">
                <a:extLst>
                  <a:ext uri="{FF2B5EF4-FFF2-40B4-BE49-F238E27FC236}">
                    <a16:creationId xmlns:a16="http://schemas.microsoft.com/office/drawing/2014/main" id="{15C18F8A-143D-362E-9697-4904DD337502}"/>
                  </a:ext>
                </a:extLst>
              </p:cNvPr>
              <p:cNvSpPr>
                <a:spLocks noChangeShapeType="1"/>
              </p:cNvSpPr>
              <p:nvPr/>
            </p:nvSpPr>
            <p:spPr bwMode="auto">
              <a:xfrm flipH="1" flipV="1">
                <a:off x="21212175" y="18146713"/>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83" name="Line 195">
                <a:extLst>
                  <a:ext uri="{FF2B5EF4-FFF2-40B4-BE49-F238E27FC236}">
                    <a16:creationId xmlns:a16="http://schemas.microsoft.com/office/drawing/2014/main" id="{5162F384-26E6-38EA-1F75-05599E8CB95E}"/>
                  </a:ext>
                </a:extLst>
              </p:cNvPr>
              <p:cNvSpPr>
                <a:spLocks noChangeShapeType="1"/>
              </p:cNvSpPr>
              <p:nvPr/>
            </p:nvSpPr>
            <p:spPr bwMode="auto">
              <a:xfrm flipH="1">
                <a:off x="21847175" y="1814671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84" name="Line 196">
                <a:extLst>
                  <a:ext uri="{FF2B5EF4-FFF2-40B4-BE49-F238E27FC236}">
                    <a16:creationId xmlns:a16="http://schemas.microsoft.com/office/drawing/2014/main" id="{D69E9685-7D46-4AD0-DC81-4E88B06D46AE}"/>
                  </a:ext>
                </a:extLst>
              </p:cNvPr>
              <p:cNvSpPr>
                <a:spLocks noChangeShapeType="1"/>
              </p:cNvSpPr>
              <p:nvPr/>
            </p:nvSpPr>
            <p:spPr bwMode="auto">
              <a:xfrm flipH="1" flipV="1">
                <a:off x="21847175" y="1814671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grpSp>
      <p:grpSp>
        <p:nvGrpSpPr>
          <p:cNvPr id="42" name="Group 41">
            <a:extLst>
              <a:ext uri="{FF2B5EF4-FFF2-40B4-BE49-F238E27FC236}">
                <a16:creationId xmlns:a16="http://schemas.microsoft.com/office/drawing/2014/main" id="{B9F549E4-075D-CBDF-072F-D60D8307CE8E}"/>
              </a:ext>
            </a:extLst>
          </p:cNvPr>
          <p:cNvGrpSpPr/>
          <p:nvPr/>
        </p:nvGrpSpPr>
        <p:grpSpPr>
          <a:xfrm>
            <a:off x="16860045" y="2683676"/>
            <a:ext cx="8663266" cy="1832216"/>
            <a:chOff x="17035978" y="2683676"/>
            <a:chExt cx="8663266" cy="1832216"/>
          </a:xfrm>
        </p:grpSpPr>
        <p:sp>
          <p:nvSpPr>
            <p:cNvPr id="79" name="Rectangle: Rounded Corners 78">
              <a:extLst>
                <a:ext uri="{FF2B5EF4-FFF2-40B4-BE49-F238E27FC236}">
                  <a16:creationId xmlns:a16="http://schemas.microsoft.com/office/drawing/2014/main" id="{C60542F3-E372-5195-3357-0277F99600AC}"/>
                </a:ext>
              </a:extLst>
            </p:cNvPr>
            <p:cNvSpPr/>
            <p:nvPr/>
          </p:nvSpPr>
          <p:spPr>
            <a:xfrm>
              <a:off x="17035978" y="2683676"/>
              <a:ext cx="2133600" cy="1497507"/>
            </a:xfrm>
            <a:prstGeom prst="roundRect">
              <a:avLst>
                <a:gd name="adj" fmla="val 8495"/>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36000" rIns="72000" bIns="36000" rtlCol="0" anchor="ct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rgbClr val="000000"/>
                  </a:solidFill>
                  <a:effectLst/>
                  <a:uLnTx/>
                  <a:uFillTx/>
                  <a:latin typeface="Arial" panose="020B0604020202020204"/>
                  <a:ea typeface="+mn-ea"/>
                  <a:cs typeface="+mn-cs"/>
                </a:rPr>
                <a:t>Patient population</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mCRPC</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Prior abiraterone</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≤1 regimen of prior chemotherapy in any setting</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Evidence of progression per modified PCWG3 criteria</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Ongoing ADT</a:t>
              </a:r>
            </a:p>
          </p:txBody>
        </p:sp>
        <p:sp>
          <p:nvSpPr>
            <p:cNvPr id="82" name="Rectangle: Rounded Corners 81">
              <a:extLst>
                <a:ext uri="{FF2B5EF4-FFF2-40B4-BE49-F238E27FC236}">
                  <a16:creationId xmlns:a16="http://schemas.microsoft.com/office/drawing/2014/main" id="{C729855D-8BC8-4D9B-5BDE-81BDE0CE320E}"/>
                </a:ext>
              </a:extLst>
            </p:cNvPr>
            <p:cNvSpPr/>
            <p:nvPr/>
          </p:nvSpPr>
          <p:spPr>
            <a:xfrm>
              <a:off x="20869061" y="2683676"/>
              <a:ext cx="2848983" cy="866349"/>
            </a:xfrm>
            <a:prstGeom prst="roundRect">
              <a:avLst>
                <a:gd name="adj" fmla="val 11745"/>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t>Mevrometostat 1250 mg orally BID, </a:t>
              </a:r>
              <a:b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br>
              <a: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t>empty stomach </a:t>
              </a:r>
              <a:b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br>
              <a: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t>+ </a:t>
              </a:r>
            </a:p>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t>enzalutamide 160 mg orally QD </a:t>
              </a:r>
              <a:b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br>
              <a: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t>n=41</a:t>
              </a:r>
              <a:endParaRPr kumimoji="0" lang="en-GB" sz="105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85" name="Rectangle: Rounded Corners 84">
              <a:extLst>
                <a:ext uri="{FF2B5EF4-FFF2-40B4-BE49-F238E27FC236}">
                  <a16:creationId xmlns:a16="http://schemas.microsoft.com/office/drawing/2014/main" id="{2552A22B-4BE5-65F9-BAE4-7163D7AF0EBF}"/>
                </a:ext>
              </a:extLst>
            </p:cNvPr>
            <p:cNvSpPr/>
            <p:nvPr/>
          </p:nvSpPr>
          <p:spPr>
            <a:xfrm>
              <a:off x="20869061" y="3643845"/>
              <a:ext cx="2848983" cy="537338"/>
            </a:xfrm>
            <a:prstGeom prst="roundRect">
              <a:avLst>
                <a:gd name="adj" fmla="val 11745"/>
              </a:avLst>
            </a:prstGeom>
            <a:solidFill>
              <a:srgbClr val="ED7D31"/>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t>Enzalutamide</a:t>
              </a:r>
              <a:b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br>
              <a: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t>160 mg orally QD </a:t>
              </a:r>
              <a:b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br>
              <a:r>
                <a:rPr kumimoji="0" lang="en-GB" sz="1050" b="1" i="0" u="none" strike="noStrike" kern="1200" cap="none" spc="0" normalizeH="0" baseline="0" noProof="0">
                  <a:ln>
                    <a:noFill/>
                  </a:ln>
                  <a:solidFill>
                    <a:srgbClr val="FFFFFF"/>
                  </a:solidFill>
                  <a:effectLst/>
                  <a:uLnTx/>
                  <a:uFillTx/>
                  <a:latin typeface="Arial" panose="020B0604020202020204"/>
                  <a:ea typeface="+mn-ea"/>
                  <a:cs typeface="+mn-cs"/>
                </a:rPr>
                <a:t>n=40</a:t>
              </a:r>
              <a:endParaRPr kumimoji="0" lang="en-GB" sz="105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87" name="Rectangle: Rounded Corners 86">
              <a:extLst>
                <a:ext uri="{FF2B5EF4-FFF2-40B4-BE49-F238E27FC236}">
                  <a16:creationId xmlns:a16="http://schemas.microsoft.com/office/drawing/2014/main" id="{7897CC86-43B1-8B05-6D21-40D0375DBF82}"/>
                </a:ext>
              </a:extLst>
            </p:cNvPr>
            <p:cNvSpPr/>
            <p:nvPr/>
          </p:nvSpPr>
          <p:spPr>
            <a:xfrm>
              <a:off x="24005012" y="2683676"/>
              <a:ext cx="1694232" cy="748754"/>
            </a:xfrm>
            <a:prstGeom prst="roundRect">
              <a:avLst>
                <a:gd name="adj" fmla="val 11745"/>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36000" rIns="72000" bIns="36000" rtlCol="0" anchor="ct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rgbClr val="000000"/>
                  </a:solidFill>
                  <a:effectLst/>
                  <a:uLnTx/>
                  <a:uFillTx/>
                  <a:latin typeface="Arial" panose="020B0604020202020204"/>
                  <a:ea typeface="+mn-ea"/>
                  <a:cs typeface="+mn-cs"/>
                </a:rPr>
                <a:t>Primary endpoints:</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rPFS per investigator assessment</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Safety</a:t>
              </a:r>
            </a:p>
          </p:txBody>
        </p:sp>
        <p:sp>
          <p:nvSpPr>
            <p:cNvPr id="88" name="Rectangle: Rounded Corners 87">
              <a:extLst>
                <a:ext uri="{FF2B5EF4-FFF2-40B4-BE49-F238E27FC236}">
                  <a16:creationId xmlns:a16="http://schemas.microsoft.com/office/drawing/2014/main" id="{5D6E2A1C-50C5-FC0E-DF45-8F6E933968DF}"/>
                </a:ext>
              </a:extLst>
            </p:cNvPr>
            <p:cNvSpPr/>
            <p:nvPr/>
          </p:nvSpPr>
          <p:spPr>
            <a:xfrm>
              <a:off x="24005012" y="3545121"/>
              <a:ext cx="1694232" cy="937185"/>
            </a:xfrm>
            <a:prstGeom prst="roundRect">
              <a:avLst>
                <a:gd name="adj" fmla="val 11745"/>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36000" rIns="72000" bIns="36000" rtlCol="0" anchor="ct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rgbClr val="000000"/>
                  </a:solidFill>
                  <a:effectLst/>
                  <a:uLnTx/>
                  <a:uFillTx/>
                  <a:latin typeface="Arial" panose="020B0604020202020204"/>
                  <a:ea typeface="+mn-ea"/>
                  <a:cs typeface="+mn-cs"/>
                </a:rPr>
                <a:t>Secondary endpoints:</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OR</a:t>
              </a:r>
              <a:r>
                <a:rPr kumimoji="0" lang="en-GB" sz="1050" b="0" i="0" u="none" strike="noStrike" kern="1200" cap="none" spc="0" normalizeH="0" baseline="30000" noProof="0">
                  <a:ln>
                    <a:noFill/>
                  </a:ln>
                  <a:solidFill>
                    <a:srgbClr val="000000"/>
                  </a:solidFill>
                  <a:effectLst/>
                  <a:uLnTx/>
                  <a:uFillTx/>
                  <a:latin typeface="Arial" panose="020B0604020202020204"/>
                  <a:ea typeface="+mn-ea"/>
                  <a:cs typeface="+mn-cs"/>
                </a:rPr>
                <a:t>†</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PSA</a:t>
              </a:r>
              <a:r>
                <a:rPr kumimoji="0" lang="en-GB" sz="1050" b="0" i="0" u="none" strike="noStrike" kern="1200" cap="none" spc="0" normalizeH="0" baseline="-25000" noProof="0">
                  <a:ln>
                    <a:noFill/>
                  </a:ln>
                  <a:solidFill>
                    <a:srgbClr val="000000"/>
                  </a:solidFill>
                  <a:effectLst/>
                  <a:uLnTx/>
                  <a:uFillTx/>
                  <a:latin typeface="Arial" panose="020B0604020202020204"/>
                  <a:ea typeface="+mn-ea"/>
                  <a:cs typeface="+mn-cs"/>
                </a:rPr>
                <a:t>50</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Pharmacokinetics</a:t>
              </a:r>
              <a:r>
                <a:rPr kumimoji="0" lang="en-GB" sz="1050" b="0" i="0" u="none" strike="noStrike" kern="1200" cap="none" spc="0" normalizeH="0" baseline="30000" noProof="0">
                  <a:ln>
                    <a:noFill/>
                  </a:ln>
                  <a:solidFill>
                    <a:srgbClr val="000000"/>
                  </a:solidFill>
                  <a:effectLst/>
                  <a:uLnTx/>
                  <a:uFillTx/>
                  <a:latin typeface="Arial" panose="020B0604020202020204"/>
                  <a:ea typeface="+mn-ea"/>
                  <a:cs typeface="+mn-cs"/>
                </a:rPr>
                <a:t>‡</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PRO</a:t>
              </a:r>
              <a:r>
                <a:rPr kumimoji="0" lang="en-GB" sz="1050" b="0" i="0" u="none" strike="noStrike" kern="1200" cap="none" spc="0" normalizeH="0" baseline="30000" noProof="0">
                  <a:ln>
                    <a:noFill/>
                  </a:ln>
                  <a:solidFill>
                    <a:srgbClr val="000000"/>
                  </a:solidFill>
                  <a:effectLst/>
                  <a:uLnTx/>
                  <a:uFillTx/>
                  <a:latin typeface="Arial" panose="020B0604020202020204"/>
                  <a:ea typeface="+mn-ea"/>
                  <a:cs typeface="+mn-cs"/>
                </a:rPr>
                <a:t>§</a:t>
              </a:r>
            </a:p>
          </p:txBody>
        </p:sp>
        <p:sp>
          <p:nvSpPr>
            <p:cNvPr id="90" name="Rectangle: Rounded Corners 89">
              <a:extLst>
                <a:ext uri="{FF2B5EF4-FFF2-40B4-BE49-F238E27FC236}">
                  <a16:creationId xmlns:a16="http://schemas.microsoft.com/office/drawing/2014/main" id="{0D3F0965-604E-3B77-ABFA-90D187EC8519}"/>
                </a:ext>
              </a:extLst>
            </p:cNvPr>
            <p:cNvSpPr/>
            <p:nvPr/>
          </p:nvSpPr>
          <p:spPr>
            <a:xfrm>
              <a:off x="19238382" y="4177506"/>
              <a:ext cx="1561875" cy="338386"/>
            </a:xfrm>
            <a:prstGeom prst="roundRect">
              <a:avLst>
                <a:gd name="adj" fmla="val 11745"/>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36000" rIns="36000" bIns="36000" rtlCol="0" anchor="ct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a:ln>
                    <a:noFill/>
                  </a:ln>
                  <a:solidFill>
                    <a:srgbClr val="000000"/>
                  </a:solidFill>
                  <a:effectLst/>
                  <a:uLnTx/>
                  <a:uFillTx/>
                  <a:latin typeface="Arial" panose="020B0604020202020204"/>
                  <a:ea typeface="+mn-ea"/>
                  <a:cs typeface="+mn-cs"/>
                </a:rPr>
                <a:t>Stratification factor:</a:t>
              </a:r>
            </a:p>
            <a:p>
              <a:pPr marL="126000" marR="0" lvl="0" indent="-126000" algn="l" defTabSz="1361539"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Prior chemotherapy</a:t>
              </a:r>
              <a:endParaRPr kumimoji="0" lang="en-GB" sz="1050" b="0" i="0" u="none" strike="noStrike" kern="1200" cap="none" spc="0" normalizeH="0" baseline="30000" noProof="0">
                <a:ln>
                  <a:noFill/>
                </a:ln>
                <a:solidFill>
                  <a:srgbClr val="000000"/>
                </a:solidFill>
                <a:effectLst/>
                <a:uLnTx/>
                <a:uFillTx/>
                <a:latin typeface="Arial" panose="020B0604020202020204"/>
                <a:ea typeface="+mn-ea"/>
                <a:cs typeface="+mn-cs"/>
              </a:endParaRPr>
            </a:p>
          </p:txBody>
        </p:sp>
        <p:cxnSp>
          <p:nvCxnSpPr>
            <p:cNvPr id="93" name="Connector: Elbow 92">
              <a:extLst>
                <a:ext uri="{FF2B5EF4-FFF2-40B4-BE49-F238E27FC236}">
                  <a16:creationId xmlns:a16="http://schemas.microsoft.com/office/drawing/2014/main" id="{5983F234-47CB-43E0-7D76-7AC7037726FB}"/>
                </a:ext>
              </a:extLst>
            </p:cNvPr>
            <p:cNvCxnSpPr>
              <a:cxnSpLocks/>
              <a:stCxn id="79" idx="3"/>
              <a:endCxn id="82" idx="1"/>
            </p:cNvCxnSpPr>
            <p:nvPr/>
          </p:nvCxnSpPr>
          <p:spPr>
            <a:xfrm flipV="1">
              <a:off x="19169578" y="3116851"/>
              <a:ext cx="1699483" cy="315579"/>
            </a:xfrm>
            <a:prstGeom prst="bentConnector3">
              <a:avLst>
                <a:gd name="adj1" fmla="val 50000"/>
              </a:avLst>
            </a:prstGeom>
            <a:ln cap="sq">
              <a:solidFill>
                <a:srgbClr val="BFBFB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1734811C-5D3C-6AD6-403F-C548504E5720}"/>
                </a:ext>
              </a:extLst>
            </p:cNvPr>
            <p:cNvCxnSpPr>
              <a:cxnSpLocks/>
              <a:stCxn id="79" idx="3"/>
              <a:endCxn id="85" idx="1"/>
            </p:cNvCxnSpPr>
            <p:nvPr/>
          </p:nvCxnSpPr>
          <p:spPr>
            <a:xfrm>
              <a:off x="19169578" y="3432430"/>
              <a:ext cx="1699483" cy="480084"/>
            </a:xfrm>
            <a:prstGeom prst="bentConnector3">
              <a:avLst>
                <a:gd name="adj1" fmla="val 50000"/>
              </a:avLst>
            </a:prstGeom>
            <a:ln cap="sq">
              <a:solidFill>
                <a:srgbClr val="BFBFBF"/>
              </a:solidFill>
              <a:miter lim="800000"/>
              <a:tailEnd type="triangle"/>
            </a:ln>
          </p:spPr>
          <p:style>
            <a:lnRef idx="1">
              <a:schemeClr val="accent1"/>
            </a:lnRef>
            <a:fillRef idx="0">
              <a:schemeClr val="accent1"/>
            </a:fillRef>
            <a:effectRef idx="0">
              <a:schemeClr val="accent1"/>
            </a:effectRef>
            <a:fontRef idx="minor">
              <a:schemeClr val="tx1"/>
            </a:fontRef>
          </p:style>
        </p:cxnSp>
        <p:sp>
          <p:nvSpPr>
            <p:cNvPr id="81" name="Oval 80">
              <a:extLst>
                <a:ext uri="{FF2B5EF4-FFF2-40B4-BE49-F238E27FC236}">
                  <a16:creationId xmlns:a16="http://schemas.microsoft.com/office/drawing/2014/main" id="{E6EB08A2-21E0-8A91-074D-D57283944ED4}"/>
                </a:ext>
              </a:extLst>
            </p:cNvPr>
            <p:cNvSpPr/>
            <p:nvPr/>
          </p:nvSpPr>
          <p:spPr>
            <a:xfrm>
              <a:off x="19831844" y="3198429"/>
              <a:ext cx="468000" cy="468000"/>
            </a:xfrm>
            <a:prstGeom prst="ellipse">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1361539" rtl="0" eaLnBrk="1" fontAlgn="auto" latinLnBrk="0" hangingPunct="1">
                <a:lnSpc>
                  <a:spcPct val="90000"/>
                </a:lnSpc>
                <a:spcBef>
                  <a:spcPts val="0"/>
                </a:spcBef>
                <a:spcAft>
                  <a:spcPts val="0"/>
                </a:spcAft>
                <a:buClrTx/>
                <a:buSzTx/>
                <a:buFontTx/>
                <a:buNone/>
                <a:tabLst/>
                <a:defRPr/>
              </a:pPr>
              <a:r>
                <a:rPr kumimoji="0" lang="en-GB" sz="1600" b="1" i="0" u="none" strike="noStrike" kern="1200" cap="none" spc="0" normalizeH="0" baseline="0" noProof="0">
                  <a:ln>
                    <a:noFill/>
                  </a:ln>
                  <a:solidFill>
                    <a:srgbClr val="FFFFFF"/>
                  </a:solidFill>
                  <a:effectLst/>
                  <a:uLnTx/>
                  <a:uFillTx/>
                  <a:latin typeface="Arial" panose="020B0604020202020204"/>
                  <a:ea typeface="+mn-ea"/>
                  <a:cs typeface="+mn-cs"/>
                </a:rPr>
                <a:t>R</a:t>
              </a:r>
              <a:endParaRPr kumimoji="0" lang="en-GB" sz="1100" b="1" i="0" u="none" strike="noStrike" kern="1200" cap="none" spc="0" normalizeH="0" baseline="0" noProof="0">
                <a:ln>
                  <a:noFill/>
                </a:ln>
                <a:solidFill>
                  <a:srgbClr val="FFFFFF"/>
                </a:solidFill>
                <a:effectLst/>
                <a:uLnTx/>
                <a:uFillTx/>
                <a:latin typeface="Arial" panose="020B0604020202020204"/>
                <a:ea typeface="+mn-ea"/>
                <a:cs typeface="+mn-cs"/>
              </a:endParaRPr>
            </a:p>
            <a:p>
              <a:pPr marL="0" marR="0" lvl="0" indent="0" algn="ctr" defTabSz="1361539" rtl="0" eaLnBrk="1" fontAlgn="auto" latinLnBrk="0" hangingPunct="1">
                <a:lnSpc>
                  <a:spcPct val="9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Arial" panose="020B0604020202020204"/>
                  <a:ea typeface="+mn-ea"/>
                  <a:cs typeface="+mn-cs"/>
                </a:rPr>
                <a:t>1:1</a:t>
              </a:r>
            </a:p>
          </p:txBody>
        </p:sp>
        <p:sp>
          <p:nvSpPr>
            <p:cNvPr id="91" name="TextBox 90">
              <a:extLst>
                <a:ext uri="{FF2B5EF4-FFF2-40B4-BE49-F238E27FC236}">
                  <a16:creationId xmlns:a16="http://schemas.microsoft.com/office/drawing/2014/main" id="{0AE6870F-8410-4157-EA5A-5211835AEABF}"/>
                </a:ext>
              </a:extLst>
            </p:cNvPr>
            <p:cNvSpPr txBox="1"/>
            <p:nvPr/>
          </p:nvSpPr>
          <p:spPr>
            <a:xfrm>
              <a:off x="19808009" y="3646893"/>
              <a:ext cx="511679" cy="253916"/>
            </a:xfrm>
            <a:prstGeom prst="rect">
              <a:avLst/>
            </a:prstGeom>
            <a:noFill/>
          </p:spPr>
          <p:txBody>
            <a:bodyPr wrap="none" rtlCol="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a:ln>
                    <a:noFill/>
                  </a:ln>
                  <a:solidFill>
                    <a:srgbClr val="000000"/>
                  </a:solidFill>
                  <a:effectLst/>
                  <a:uLnTx/>
                  <a:uFillTx/>
                  <a:latin typeface="Arial" panose="020B0604020202020204"/>
                  <a:ea typeface="+mn-ea"/>
                  <a:cs typeface="+mn-cs"/>
                </a:rPr>
                <a:t>N=81</a:t>
              </a:r>
            </a:p>
          </p:txBody>
        </p:sp>
      </p:grpSp>
      <p:grpSp>
        <p:nvGrpSpPr>
          <p:cNvPr id="39" name="Group 38">
            <a:extLst>
              <a:ext uri="{FF2B5EF4-FFF2-40B4-BE49-F238E27FC236}">
                <a16:creationId xmlns:a16="http://schemas.microsoft.com/office/drawing/2014/main" id="{4B6A1BDA-6841-5DC6-C9B3-519173420830}"/>
              </a:ext>
            </a:extLst>
          </p:cNvPr>
          <p:cNvGrpSpPr/>
          <p:nvPr/>
        </p:nvGrpSpPr>
        <p:grpSpPr>
          <a:xfrm>
            <a:off x="2612409" y="15216080"/>
            <a:ext cx="1972937" cy="968675"/>
            <a:chOff x="2563056" y="15325566"/>
            <a:chExt cx="1972937" cy="968675"/>
          </a:xfrm>
        </p:grpSpPr>
        <p:sp>
          <p:nvSpPr>
            <p:cNvPr id="19" name="Rectangle 7">
              <a:extLst>
                <a:ext uri="{FF2B5EF4-FFF2-40B4-BE49-F238E27FC236}">
                  <a16:creationId xmlns:a16="http://schemas.microsoft.com/office/drawing/2014/main" id="{9FEFF284-C243-C50D-E75B-E199E5F4CB08}"/>
                </a:ext>
              </a:extLst>
            </p:cNvPr>
            <p:cNvSpPr>
              <a:spLocks noChangeArrowheads="1"/>
            </p:cNvSpPr>
            <p:nvPr/>
          </p:nvSpPr>
          <p:spPr bwMode="auto">
            <a:xfrm>
              <a:off x="2563056" y="15325566"/>
              <a:ext cx="1972937" cy="968675"/>
            </a:xfrm>
            <a:prstGeom prst="rect">
              <a:avLst/>
            </a:prstGeom>
            <a:solidFill>
              <a:schemeClr val="bg1"/>
            </a:solidFill>
            <a:ln>
              <a:noFill/>
            </a:ln>
          </p:spPr>
          <p:txBody>
            <a:bodyPr vert="horz" wrap="square" lIns="965710" tIns="33147" rIns="66295" bIns="33147" numCol="1" anchor="ctr"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233" b="1" i="0" u="none" strike="noStrike" kern="1200" cap="none" spc="0" normalizeH="0" baseline="0" noProof="0">
                  <a:ln>
                    <a:noFill/>
                  </a:ln>
                  <a:solidFill>
                    <a:srgbClr val="0000C9"/>
                  </a:solidFill>
                  <a:effectLst/>
                  <a:uLnTx/>
                  <a:uFillTx/>
                  <a:latin typeface="Arial" panose="020B0604020202020204"/>
                  <a:ea typeface="+mn-ea"/>
                  <a:cs typeface="+mn-cs"/>
                </a:rPr>
                <a:t>Plain Language Summary</a:t>
              </a:r>
            </a:p>
          </p:txBody>
        </p:sp>
        <p:pic>
          <p:nvPicPr>
            <p:cNvPr id="24" name="Picture 23" descr="A qr code with black squares&#10;&#10;AI-generated content may be incorrect.">
              <a:extLst>
                <a:ext uri="{FF2B5EF4-FFF2-40B4-BE49-F238E27FC236}">
                  <a16:creationId xmlns:a16="http://schemas.microsoft.com/office/drawing/2014/main" id="{436AA8F9-53C7-4313-7313-252CE80DA27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680522" y="15442703"/>
              <a:ext cx="734400" cy="734400"/>
            </a:xfrm>
            <a:prstGeom prst="rect">
              <a:avLst/>
            </a:prstGeom>
          </p:spPr>
        </p:pic>
      </p:grpSp>
      <p:grpSp>
        <p:nvGrpSpPr>
          <p:cNvPr id="40" name="Group 39">
            <a:extLst>
              <a:ext uri="{FF2B5EF4-FFF2-40B4-BE49-F238E27FC236}">
                <a16:creationId xmlns:a16="http://schemas.microsoft.com/office/drawing/2014/main" id="{8418E232-2481-C4A1-C622-874AB804D772}"/>
              </a:ext>
            </a:extLst>
          </p:cNvPr>
          <p:cNvGrpSpPr/>
          <p:nvPr/>
        </p:nvGrpSpPr>
        <p:grpSpPr>
          <a:xfrm>
            <a:off x="4936472" y="15216080"/>
            <a:ext cx="1972937" cy="968675"/>
            <a:chOff x="4837766" y="15325566"/>
            <a:chExt cx="1972937" cy="968675"/>
          </a:xfrm>
        </p:grpSpPr>
        <p:sp>
          <p:nvSpPr>
            <p:cNvPr id="20" name="Rectangle 10">
              <a:extLst>
                <a:ext uri="{FF2B5EF4-FFF2-40B4-BE49-F238E27FC236}">
                  <a16:creationId xmlns:a16="http://schemas.microsoft.com/office/drawing/2014/main" id="{E63CC8CE-1ED5-73F1-42D6-D9D4DE4B4392}"/>
                </a:ext>
              </a:extLst>
            </p:cNvPr>
            <p:cNvSpPr>
              <a:spLocks noChangeArrowheads="1"/>
            </p:cNvSpPr>
            <p:nvPr/>
          </p:nvSpPr>
          <p:spPr bwMode="auto">
            <a:xfrm>
              <a:off x="4837766" y="15325566"/>
              <a:ext cx="1972937" cy="968675"/>
            </a:xfrm>
            <a:prstGeom prst="rect">
              <a:avLst/>
            </a:prstGeom>
            <a:solidFill>
              <a:schemeClr val="bg1"/>
            </a:solidFill>
            <a:ln>
              <a:noFill/>
            </a:ln>
          </p:spPr>
          <p:txBody>
            <a:bodyPr vert="horz" wrap="square" lIns="965710" tIns="33147" rIns="66295" bIns="33147" numCol="1" anchor="ctr"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233" b="1" i="0" u="none" strike="noStrike" kern="1200" cap="none" spc="0" normalizeH="0" baseline="0" noProof="0">
                  <a:ln>
                    <a:noFill/>
                  </a:ln>
                  <a:solidFill>
                    <a:srgbClr val="0000C9"/>
                  </a:solidFill>
                  <a:effectLst/>
                  <a:uLnTx/>
                  <a:uFillTx/>
                  <a:latin typeface="Arial" panose="020B0604020202020204"/>
                  <a:ea typeface="+mn-ea"/>
                  <a:cs typeface="+mn-cs"/>
                </a:rPr>
                <a:t>ePoster</a:t>
              </a:r>
              <a:endParaRPr kumimoji="0" lang="en-GB" sz="1233" b="1" i="0" u="none" strike="noStrike" kern="1200" cap="none" spc="0" normalizeH="0" baseline="0" noProof="0" dirty="0">
                <a:ln>
                  <a:noFill/>
                </a:ln>
                <a:solidFill>
                  <a:srgbClr val="0000C9"/>
                </a:solidFill>
                <a:effectLst/>
                <a:uLnTx/>
                <a:uFillTx/>
                <a:latin typeface="Arial" panose="020B0604020202020204"/>
                <a:ea typeface="+mn-ea"/>
                <a:cs typeface="+mn-cs"/>
              </a:endParaRPr>
            </a:p>
          </p:txBody>
        </p:sp>
        <p:pic>
          <p:nvPicPr>
            <p:cNvPr id="28" name="Picture 27" descr="A qr code with black squares&#10;&#10;AI-generated content may be incorrect.">
              <a:extLst>
                <a:ext uri="{FF2B5EF4-FFF2-40B4-BE49-F238E27FC236}">
                  <a16:creationId xmlns:a16="http://schemas.microsoft.com/office/drawing/2014/main" id="{D7071F09-1453-D324-BB20-1CF729A21C5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954279" y="15442703"/>
              <a:ext cx="734400" cy="734400"/>
            </a:xfrm>
            <a:prstGeom prst="rect">
              <a:avLst/>
            </a:prstGeom>
          </p:spPr>
        </p:pic>
      </p:grpSp>
      <p:grpSp>
        <p:nvGrpSpPr>
          <p:cNvPr id="38" name="Group 37">
            <a:extLst>
              <a:ext uri="{FF2B5EF4-FFF2-40B4-BE49-F238E27FC236}">
                <a16:creationId xmlns:a16="http://schemas.microsoft.com/office/drawing/2014/main" id="{2DE24EE4-2107-E645-8020-972B572DE3B7}"/>
              </a:ext>
            </a:extLst>
          </p:cNvPr>
          <p:cNvGrpSpPr/>
          <p:nvPr/>
        </p:nvGrpSpPr>
        <p:grpSpPr>
          <a:xfrm>
            <a:off x="288346" y="15216080"/>
            <a:ext cx="1972937" cy="968675"/>
            <a:chOff x="288346" y="15325566"/>
            <a:chExt cx="1972937" cy="968675"/>
          </a:xfrm>
        </p:grpSpPr>
        <p:sp>
          <p:nvSpPr>
            <p:cNvPr id="21" name="Rectangle 10">
              <a:extLst>
                <a:ext uri="{FF2B5EF4-FFF2-40B4-BE49-F238E27FC236}">
                  <a16:creationId xmlns:a16="http://schemas.microsoft.com/office/drawing/2014/main" id="{B77DEE6F-8077-187A-FFCB-AC48C874F717}"/>
                </a:ext>
              </a:extLst>
            </p:cNvPr>
            <p:cNvSpPr>
              <a:spLocks noChangeArrowheads="1"/>
            </p:cNvSpPr>
            <p:nvPr/>
          </p:nvSpPr>
          <p:spPr bwMode="auto">
            <a:xfrm>
              <a:off x="288346" y="15325566"/>
              <a:ext cx="1972937" cy="968675"/>
            </a:xfrm>
            <a:prstGeom prst="rect">
              <a:avLst/>
            </a:prstGeom>
            <a:solidFill>
              <a:schemeClr val="bg1"/>
            </a:solidFill>
            <a:ln>
              <a:noFill/>
            </a:ln>
          </p:spPr>
          <p:txBody>
            <a:bodyPr vert="horz" wrap="square" lIns="965710" tIns="33147" rIns="66295" bIns="33147" numCol="1" anchor="ctr"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233" b="1" i="0" u="none" strike="noStrike" kern="1200" cap="none" spc="0" normalizeH="0" baseline="0" noProof="0" dirty="0">
                  <a:ln>
                    <a:noFill/>
                  </a:ln>
                  <a:solidFill>
                    <a:srgbClr val="0000C9"/>
                  </a:solidFill>
                  <a:effectLst/>
                  <a:uLnTx/>
                  <a:uFillTx/>
                  <a:latin typeface="Arial" panose="020B0604020202020204"/>
                  <a:ea typeface="+mn-ea"/>
                  <a:cs typeface="+mn-cs"/>
                </a:rPr>
                <a:t>Video</a:t>
              </a:r>
            </a:p>
          </p:txBody>
        </p:sp>
        <p:pic>
          <p:nvPicPr>
            <p:cNvPr id="33" name="Picture 32" descr="A qr code with black squares&#10;&#10;AI-generated content may be incorrect.">
              <a:extLst>
                <a:ext uri="{FF2B5EF4-FFF2-40B4-BE49-F238E27FC236}">
                  <a16:creationId xmlns:a16="http://schemas.microsoft.com/office/drawing/2014/main" id="{A081B2F2-826B-7DDC-EFF6-EFCCBE6C2494}"/>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06337" y="15443611"/>
              <a:ext cx="732585" cy="732585"/>
            </a:xfrm>
            <a:prstGeom prst="rect">
              <a:avLst/>
            </a:prstGeom>
          </p:spPr>
        </p:pic>
      </p:grpSp>
      <p:grpSp>
        <p:nvGrpSpPr>
          <p:cNvPr id="69" name="Group 68">
            <a:extLst>
              <a:ext uri="{FF2B5EF4-FFF2-40B4-BE49-F238E27FC236}">
                <a16:creationId xmlns:a16="http://schemas.microsoft.com/office/drawing/2014/main" id="{00F5A217-DFD3-8745-5E37-BD5B345CD48C}"/>
              </a:ext>
            </a:extLst>
          </p:cNvPr>
          <p:cNvGrpSpPr/>
          <p:nvPr/>
        </p:nvGrpSpPr>
        <p:grpSpPr>
          <a:xfrm>
            <a:off x="7476973" y="12313102"/>
            <a:ext cx="8915400" cy="4220145"/>
            <a:chOff x="7487444" y="11479978"/>
            <a:chExt cx="8915400" cy="4220145"/>
          </a:xfrm>
        </p:grpSpPr>
        <p:sp>
          <p:nvSpPr>
            <p:cNvPr id="160" name="TextBox 159">
              <a:extLst>
                <a:ext uri="{FF2B5EF4-FFF2-40B4-BE49-F238E27FC236}">
                  <a16:creationId xmlns:a16="http://schemas.microsoft.com/office/drawing/2014/main" id="{BC6C3553-A8D3-30D3-049B-147A61C8AAB7}"/>
                </a:ext>
              </a:extLst>
            </p:cNvPr>
            <p:cNvSpPr txBox="1"/>
            <p:nvPr/>
          </p:nvSpPr>
          <p:spPr>
            <a:xfrm>
              <a:off x="7487444" y="11479978"/>
              <a:ext cx="1363963" cy="307777"/>
            </a:xfrm>
            <a:prstGeom prst="rect">
              <a:avLst/>
            </a:prstGeom>
            <a:noFill/>
          </p:spPr>
          <p:txBody>
            <a:bodyPr wrap="none" rtlCol="0">
              <a:spAutoFit/>
            </a:bodyP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rgbClr val="000000"/>
                  </a:solidFill>
                  <a:effectLst/>
                  <a:uLnTx/>
                  <a:uFillTx/>
                  <a:latin typeface="Arial" panose="020B0604020202020204"/>
                  <a:ea typeface="+mn-ea"/>
                  <a:cs typeface="+mn-cs"/>
                </a:rPr>
                <a:t>A) Total score</a:t>
              </a:r>
            </a:p>
          </p:txBody>
        </p:sp>
        <p:sp>
          <p:nvSpPr>
            <p:cNvPr id="162" name="TextBox 161">
              <a:extLst>
                <a:ext uri="{FF2B5EF4-FFF2-40B4-BE49-F238E27FC236}">
                  <a16:creationId xmlns:a16="http://schemas.microsoft.com/office/drawing/2014/main" id="{5626D3D3-F1DF-E38D-7F45-237A8B91E139}"/>
                </a:ext>
              </a:extLst>
            </p:cNvPr>
            <p:cNvSpPr txBox="1"/>
            <p:nvPr/>
          </p:nvSpPr>
          <p:spPr>
            <a:xfrm>
              <a:off x="7487444" y="15392346"/>
              <a:ext cx="2630592" cy="307777"/>
            </a:xfrm>
            <a:prstGeom prst="rect">
              <a:avLst/>
            </a:prstGeom>
            <a:noFill/>
          </p:spPr>
          <p:txBody>
            <a:bodyPr wrap="none" rtlCol="0">
              <a:spAutoFit/>
            </a:bodyPr>
            <a:lstStyle/>
            <a:p>
              <a:pPr marL="0" marR="0" lvl="0" indent="0" algn="l" defTabSz="1361539"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rgbClr val="000000"/>
                  </a:solidFill>
                  <a:effectLst/>
                  <a:uLnTx/>
                  <a:uFillTx/>
                  <a:latin typeface="Arial" panose="020B0604020202020204"/>
                  <a:ea typeface="+mn-ea"/>
                  <a:cs typeface="+mn-cs"/>
                </a:rPr>
                <a:t>C) Trial outcome index score</a:t>
              </a:r>
            </a:p>
          </p:txBody>
        </p:sp>
        <p:grpSp>
          <p:nvGrpSpPr>
            <p:cNvPr id="271" name="Group 270">
              <a:extLst>
                <a:ext uri="{FF2B5EF4-FFF2-40B4-BE49-F238E27FC236}">
                  <a16:creationId xmlns:a16="http://schemas.microsoft.com/office/drawing/2014/main" id="{14D54B25-150E-C8E4-8BCE-49932375F37F}"/>
                </a:ext>
              </a:extLst>
            </p:cNvPr>
            <p:cNvGrpSpPr/>
            <p:nvPr/>
          </p:nvGrpSpPr>
          <p:grpSpPr>
            <a:xfrm>
              <a:off x="7488238" y="14708897"/>
              <a:ext cx="8914606" cy="677108"/>
              <a:chOff x="7387702" y="14710237"/>
              <a:chExt cx="8914606" cy="677108"/>
            </a:xfrm>
          </p:grpSpPr>
          <p:sp>
            <p:nvSpPr>
              <p:cNvPr id="268" name="TextBox 267">
                <a:extLst>
                  <a:ext uri="{FF2B5EF4-FFF2-40B4-BE49-F238E27FC236}">
                    <a16:creationId xmlns:a16="http://schemas.microsoft.com/office/drawing/2014/main" id="{C9AF1604-3351-7BE0-CF3A-E6C0DEF29204}"/>
                  </a:ext>
                </a:extLst>
              </p:cNvPr>
              <p:cNvSpPr txBox="1"/>
              <p:nvPr/>
            </p:nvSpPr>
            <p:spPr>
              <a:xfrm>
                <a:off x="7387702" y="14710237"/>
                <a:ext cx="1414192" cy="677108"/>
              </a:xfrm>
              <a:prstGeom prst="rect">
                <a:avLst/>
              </a:prstGeom>
              <a:noFill/>
            </p:spPr>
            <p:txBody>
              <a:bodyPr wrap="squar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a:ea typeface="+mn-ea"/>
                    <a:cs typeface="+mn-cs"/>
                  </a:rPr>
                  <a:t>Patients at risk, n</a:t>
                </a:r>
              </a:p>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Mevrometostat + enzalutamide</a:t>
                </a:r>
              </a:p>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Enzalutamide</a:t>
                </a:r>
              </a:p>
            </p:txBody>
          </p:sp>
          <p:grpSp>
            <p:nvGrpSpPr>
              <p:cNvPr id="270" name="Group 269">
                <a:extLst>
                  <a:ext uri="{FF2B5EF4-FFF2-40B4-BE49-F238E27FC236}">
                    <a16:creationId xmlns:a16="http://schemas.microsoft.com/office/drawing/2014/main" id="{FA390D2B-4E30-E694-7E94-D32B23296E3D}"/>
                  </a:ext>
                </a:extLst>
              </p:cNvPr>
              <p:cNvGrpSpPr/>
              <p:nvPr/>
            </p:nvGrpSpPr>
            <p:grpSpPr>
              <a:xfrm>
                <a:off x="8688541" y="14710237"/>
                <a:ext cx="7613767" cy="677108"/>
                <a:chOff x="8688541" y="14460290"/>
                <a:chExt cx="7613767" cy="677108"/>
              </a:xfrm>
            </p:grpSpPr>
            <p:sp>
              <p:nvSpPr>
                <p:cNvPr id="267" name="TextBox 266">
                  <a:extLst>
                    <a:ext uri="{FF2B5EF4-FFF2-40B4-BE49-F238E27FC236}">
                      <a16:creationId xmlns:a16="http://schemas.microsoft.com/office/drawing/2014/main" id="{E9FB83A3-095C-4F63-59CD-0452435962B4}"/>
                    </a:ext>
                  </a:extLst>
                </p:cNvPr>
                <p:cNvSpPr txBox="1"/>
                <p:nvPr/>
              </p:nvSpPr>
              <p:spPr>
                <a:xfrm>
                  <a:off x="8688541" y="14460290"/>
                  <a:ext cx="4590103" cy="677108"/>
                </a:xfrm>
                <a:prstGeom prst="rect">
                  <a:avLst/>
                </a:prstGeom>
                <a:noFill/>
              </p:spPr>
              <p:txBody>
                <a:bodyPr wrap="square" lIns="0" tIns="0" rIns="0" bIns="0" rtlCol="0" anchor="ctr" anchorCtr="0">
                  <a:spAutoFit/>
                </a:bodyPr>
                <a:lstStyle/>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endParaRPr kumimoji="0" lang="en-GB" sz="11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36	33	31	27	22	19	19	15	13	12	11	10	6	5	5	5	4	3	3</a:t>
                  </a: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endParaRPr kumimoji="0" lang="en-GB" sz="11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32	24	22	17	13	13	13	8	8	8	4	3	2	2	2	1	0	0	0</a:t>
                  </a:r>
                </a:p>
              </p:txBody>
            </p:sp>
            <p:sp>
              <p:nvSpPr>
                <p:cNvPr id="269" name="TextBox 268">
                  <a:extLst>
                    <a:ext uri="{FF2B5EF4-FFF2-40B4-BE49-F238E27FC236}">
                      <a16:creationId xmlns:a16="http://schemas.microsoft.com/office/drawing/2014/main" id="{669930DE-7028-AF2C-FC34-D83AF811C036}"/>
                    </a:ext>
                  </a:extLst>
                </p:cNvPr>
                <p:cNvSpPr txBox="1"/>
                <p:nvPr/>
              </p:nvSpPr>
              <p:spPr>
                <a:xfrm>
                  <a:off x="13170308" y="14629567"/>
                  <a:ext cx="3132000" cy="507831"/>
                </a:xfrm>
                <a:prstGeom prst="rect">
                  <a:avLst/>
                </a:prstGeom>
                <a:noFill/>
              </p:spPr>
              <p:txBody>
                <a:bodyPr wrap="square" lIns="0" tIns="0" rIns="0" bIns="0" rtlCol="0" anchor="ctr" anchorCtr="0">
                  <a:spAutoFit/>
                </a:bodyPr>
                <a:lstStyle/>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7700" algn="ctr"/>
                      <a:tab pos="879475" algn="ctr"/>
                      <a:tab pos="1109663" algn="ctr"/>
                      <a:tab pos="1338263" algn="ctr"/>
                      <a:tab pos="1568450" algn="ctr"/>
                      <a:tab pos="1798638" algn="ctr"/>
                      <a:tab pos="2030413" algn="ctr"/>
                      <a:tab pos="2263775" algn="ctr"/>
                      <a:tab pos="2492375"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3	3	3	3	2	2	2	2	2	2	0</a:t>
                  </a:r>
                </a:p>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7700" algn="ctr"/>
                      <a:tab pos="879475" algn="ctr"/>
                      <a:tab pos="1109663" algn="ctr"/>
                      <a:tab pos="1338263" algn="ctr"/>
                      <a:tab pos="1568450" algn="ctr"/>
                      <a:tab pos="1798638" algn="ctr"/>
                      <a:tab pos="2030413" algn="ctr"/>
                      <a:tab pos="2263775" algn="ctr"/>
                      <a:tab pos="2492375" algn="ctr"/>
                    </a:tabLst>
                    <a:defRPr/>
                  </a:pPr>
                  <a:endParaRPr kumimoji="0" lang="en-GB" sz="11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7700" algn="ctr"/>
                      <a:tab pos="879475" algn="ctr"/>
                      <a:tab pos="1109663" algn="ctr"/>
                      <a:tab pos="1338263" algn="ctr"/>
                      <a:tab pos="1568450" algn="ctr"/>
                      <a:tab pos="1798638" algn="ctr"/>
                      <a:tab pos="2030413" algn="ctr"/>
                      <a:tab pos="2263775" algn="ctr"/>
                      <a:tab pos="2492375"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0	0	0	0	0	0	0	0	0	0	0</a:t>
                  </a:r>
                </a:p>
              </p:txBody>
            </p:sp>
          </p:grpSp>
        </p:grpSp>
        <p:grpSp>
          <p:nvGrpSpPr>
            <p:cNvPr id="273" name="Group 272">
              <a:extLst>
                <a:ext uri="{FF2B5EF4-FFF2-40B4-BE49-F238E27FC236}">
                  <a16:creationId xmlns:a16="http://schemas.microsoft.com/office/drawing/2014/main" id="{AE0EC69C-6E39-FE6D-3B11-680F0B8BA67B}"/>
                </a:ext>
              </a:extLst>
            </p:cNvPr>
            <p:cNvGrpSpPr/>
            <p:nvPr/>
          </p:nvGrpSpPr>
          <p:grpSpPr>
            <a:xfrm>
              <a:off x="8031410" y="11767790"/>
              <a:ext cx="7994462" cy="3068223"/>
              <a:chOff x="7930874" y="11864695"/>
              <a:chExt cx="7994462" cy="3068223"/>
            </a:xfrm>
          </p:grpSpPr>
          <p:cxnSp>
            <p:nvCxnSpPr>
              <p:cNvPr id="165" name="Straight Connector 164">
                <a:extLst>
                  <a:ext uri="{FF2B5EF4-FFF2-40B4-BE49-F238E27FC236}">
                    <a16:creationId xmlns:a16="http://schemas.microsoft.com/office/drawing/2014/main" id="{7A6725ED-661F-D636-00F7-6D18A41039DB}"/>
                  </a:ext>
                </a:extLst>
              </p:cNvPr>
              <p:cNvCxnSpPr>
                <a:cxnSpLocks/>
              </p:cNvCxnSpPr>
              <p:nvPr/>
            </p:nvCxnSpPr>
            <p:spPr>
              <a:xfrm>
                <a:off x="8611396" y="11972760"/>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2D8610C5-9226-2671-8FCF-645CBDD84ADB}"/>
                  </a:ext>
                </a:extLst>
              </p:cNvPr>
              <p:cNvSpPr txBox="1"/>
              <p:nvPr/>
            </p:nvSpPr>
            <p:spPr>
              <a:xfrm>
                <a:off x="8354396" y="11880427"/>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1.0</a:t>
                </a:r>
              </a:p>
            </p:txBody>
          </p:sp>
          <p:cxnSp>
            <p:nvCxnSpPr>
              <p:cNvPr id="167" name="Straight Connector 166">
                <a:extLst>
                  <a:ext uri="{FF2B5EF4-FFF2-40B4-BE49-F238E27FC236}">
                    <a16:creationId xmlns:a16="http://schemas.microsoft.com/office/drawing/2014/main" id="{750CB728-E2F8-E9F1-DE4F-BDD12D16BE5B}"/>
                  </a:ext>
                </a:extLst>
              </p:cNvPr>
              <p:cNvCxnSpPr>
                <a:cxnSpLocks/>
              </p:cNvCxnSpPr>
              <p:nvPr/>
            </p:nvCxnSpPr>
            <p:spPr>
              <a:xfrm>
                <a:off x="8611396" y="12210566"/>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68" name="TextBox 167">
                <a:extLst>
                  <a:ext uri="{FF2B5EF4-FFF2-40B4-BE49-F238E27FC236}">
                    <a16:creationId xmlns:a16="http://schemas.microsoft.com/office/drawing/2014/main" id="{26B7A608-9B60-879A-718B-D51ABC68BA7D}"/>
                  </a:ext>
                </a:extLst>
              </p:cNvPr>
              <p:cNvSpPr txBox="1"/>
              <p:nvPr/>
            </p:nvSpPr>
            <p:spPr>
              <a:xfrm>
                <a:off x="8354396" y="12119028"/>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0.9</a:t>
                </a:r>
              </a:p>
            </p:txBody>
          </p:sp>
          <p:cxnSp>
            <p:nvCxnSpPr>
              <p:cNvPr id="169" name="Straight Connector 168">
                <a:extLst>
                  <a:ext uri="{FF2B5EF4-FFF2-40B4-BE49-F238E27FC236}">
                    <a16:creationId xmlns:a16="http://schemas.microsoft.com/office/drawing/2014/main" id="{9A9CA557-D054-B82B-2F82-3C6F90FE9A1A}"/>
                  </a:ext>
                </a:extLst>
              </p:cNvPr>
              <p:cNvCxnSpPr>
                <a:cxnSpLocks/>
              </p:cNvCxnSpPr>
              <p:nvPr/>
            </p:nvCxnSpPr>
            <p:spPr>
              <a:xfrm>
                <a:off x="8611396" y="12448372"/>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70" name="TextBox 169">
                <a:extLst>
                  <a:ext uri="{FF2B5EF4-FFF2-40B4-BE49-F238E27FC236}">
                    <a16:creationId xmlns:a16="http://schemas.microsoft.com/office/drawing/2014/main" id="{F48B8861-260E-7F9A-C358-A4745BEE81E4}"/>
                  </a:ext>
                </a:extLst>
              </p:cNvPr>
              <p:cNvSpPr txBox="1"/>
              <p:nvPr/>
            </p:nvSpPr>
            <p:spPr>
              <a:xfrm>
                <a:off x="8354396" y="12357629"/>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0.8</a:t>
                </a:r>
              </a:p>
            </p:txBody>
          </p:sp>
          <p:cxnSp>
            <p:nvCxnSpPr>
              <p:cNvPr id="171" name="Straight Connector 170">
                <a:extLst>
                  <a:ext uri="{FF2B5EF4-FFF2-40B4-BE49-F238E27FC236}">
                    <a16:creationId xmlns:a16="http://schemas.microsoft.com/office/drawing/2014/main" id="{075874B9-C02B-6EFE-4A79-3724784EC232}"/>
                  </a:ext>
                </a:extLst>
              </p:cNvPr>
              <p:cNvCxnSpPr>
                <a:cxnSpLocks/>
              </p:cNvCxnSpPr>
              <p:nvPr/>
            </p:nvCxnSpPr>
            <p:spPr>
              <a:xfrm>
                <a:off x="8611396" y="12686178"/>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72" name="TextBox 171">
                <a:extLst>
                  <a:ext uri="{FF2B5EF4-FFF2-40B4-BE49-F238E27FC236}">
                    <a16:creationId xmlns:a16="http://schemas.microsoft.com/office/drawing/2014/main" id="{CC058CB2-6379-8A8A-2E95-3DA244B3DF29}"/>
                  </a:ext>
                </a:extLst>
              </p:cNvPr>
              <p:cNvSpPr txBox="1"/>
              <p:nvPr/>
            </p:nvSpPr>
            <p:spPr>
              <a:xfrm>
                <a:off x="8354396" y="12596230"/>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0.7</a:t>
                </a:r>
              </a:p>
            </p:txBody>
          </p:sp>
          <p:cxnSp>
            <p:nvCxnSpPr>
              <p:cNvPr id="173" name="Straight Connector 172">
                <a:extLst>
                  <a:ext uri="{FF2B5EF4-FFF2-40B4-BE49-F238E27FC236}">
                    <a16:creationId xmlns:a16="http://schemas.microsoft.com/office/drawing/2014/main" id="{514E074B-0A7F-D019-FA9C-3BFE12B9B3B4}"/>
                  </a:ext>
                </a:extLst>
              </p:cNvPr>
              <p:cNvCxnSpPr>
                <a:cxnSpLocks/>
              </p:cNvCxnSpPr>
              <p:nvPr/>
            </p:nvCxnSpPr>
            <p:spPr>
              <a:xfrm>
                <a:off x="8611396" y="1292398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74" name="TextBox 173">
                <a:extLst>
                  <a:ext uri="{FF2B5EF4-FFF2-40B4-BE49-F238E27FC236}">
                    <a16:creationId xmlns:a16="http://schemas.microsoft.com/office/drawing/2014/main" id="{304CEE65-FC9C-8E64-CFF7-B6E56694B2F6}"/>
                  </a:ext>
                </a:extLst>
              </p:cNvPr>
              <p:cNvSpPr txBox="1"/>
              <p:nvPr/>
            </p:nvSpPr>
            <p:spPr>
              <a:xfrm>
                <a:off x="8354396" y="12834831"/>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0.6</a:t>
                </a:r>
              </a:p>
            </p:txBody>
          </p:sp>
          <p:cxnSp>
            <p:nvCxnSpPr>
              <p:cNvPr id="175" name="Straight Connector 174">
                <a:extLst>
                  <a:ext uri="{FF2B5EF4-FFF2-40B4-BE49-F238E27FC236}">
                    <a16:creationId xmlns:a16="http://schemas.microsoft.com/office/drawing/2014/main" id="{373DBC85-A8C7-D7BB-346D-308ACCEEF0EC}"/>
                  </a:ext>
                </a:extLst>
              </p:cNvPr>
              <p:cNvCxnSpPr>
                <a:cxnSpLocks/>
              </p:cNvCxnSpPr>
              <p:nvPr/>
            </p:nvCxnSpPr>
            <p:spPr>
              <a:xfrm>
                <a:off x="8611396" y="13161790"/>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76" name="TextBox 175">
                <a:extLst>
                  <a:ext uri="{FF2B5EF4-FFF2-40B4-BE49-F238E27FC236}">
                    <a16:creationId xmlns:a16="http://schemas.microsoft.com/office/drawing/2014/main" id="{06E5A098-14AE-E92A-11C5-5D7225FC9C88}"/>
                  </a:ext>
                </a:extLst>
              </p:cNvPr>
              <p:cNvSpPr txBox="1"/>
              <p:nvPr/>
            </p:nvSpPr>
            <p:spPr>
              <a:xfrm>
                <a:off x="8354396" y="13073432"/>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0.5</a:t>
                </a:r>
              </a:p>
            </p:txBody>
          </p:sp>
          <p:cxnSp>
            <p:nvCxnSpPr>
              <p:cNvPr id="177" name="Straight Connector 176">
                <a:extLst>
                  <a:ext uri="{FF2B5EF4-FFF2-40B4-BE49-F238E27FC236}">
                    <a16:creationId xmlns:a16="http://schemas.microsoft.com/office/drawing/2014/main" id="{6C23EC4C-6BBA-83E5-10BF-5368726442E2}"/>
                  </a:ext>
                </a:extLst>
              </p:cNvPr>
              <p:cNvCxnSpPr>
                <a:cxnSpLocks/>
              </p:cNvCxnSpPr>
              <p:nvPr/>
            </p:nvCxnSpPr>
            <p:spPr>
              <a:xfrm>
                <a:off x="8611396" y="13399596"/>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id="{8405BACB-4D6F-1CE4-41C7-7ADC62908C3D}"/>
                  </a:ext>
                </a:extLst>
              </p:cNvPr>
              <p:cNvSpPr txBox="1"/>
              <p:nvPr/>
            </p:nvSpPr>
            <p:spPr>
              <a:xfrm>
                <a:off x="8354396" y="13312033"/>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0.4</a:t>
                </a:r>
              </a:p>
            </p:txBody>
          </p:sp>
          <p:cxnSp>
            <p:nvCxnSpPr>
              <p:cNvPr id="182" name="Straight Connector 181">
                <a:extLst>
                  <a:ext uri="{FF2B5EF4-FFF2-40B4-BE49-F238E27FC236}">
                    <a16:creationId xmlns:a16="http://schemas.microsoft.com/office/drawing/2014/main" id="{B051E502-5BF0-FED5-2B61-6356DCBA76FA}"/>
                  </a:ext>
                </a:extLst>
              </p:cNvPr>
              <p:cNvCxnSpPr>
                <a:cxnSpLocks/>
              </p:cNvCxnSpPr>
              <p:nvPr/>
            </p:nvCxnSpPr>
            <p:spPr>
              <a:xfrm>
                <a:off x="8611396" y="13637402"/>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83" name="TextBox 182">
                <a:extLst>
                  <a:ext uri="{FF2B5EF4-FFF2-40B4-BE49-F238E27FC236}">
                    <a16:creationId xmlns:a16="http://schemas.microsoft.com/office/drawing/2014/main" id="{C5317E5D-9785-793C-4BAA-76D201780706}"/>
                  </a:ext>
                </a:extLst>
              </p:cNvPr>
              <p:cNvSpPr txBox="1"/>
              <p:nvPr/>
            </p:nvSpPr>
            <p:spPr>
              <a:xfrm>
                <a:off x="8354396" y="13550634"/>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0.3</a:t>
                </a:r>
              </a:p>
            </p:txBody>
          </p:sp>
          <p:cxnSp>
            <p:nvCxnSpPr>
              <p:cNvPr id="184" name="Straight Connector 183">
                <a:extLst>
                  <a:ext uri="{FF2B5EF4-FFF2-40B4-BE49-F238E27FC236}">
                    <a16:creationId xmlns:a16="http://schemas.microsoft.com/office/drawing/2014/main" id="{01F1FCDF-42C3-F7FE-FBAF-1789840F3E00}"/>
                  </a:ext>
                </a:extLst>
              </p:cNvPr>
              <p:cNvCxnSpPr>
                <a:cxnSpLocks/>
              </p:cNvCxnSpPr>
              <p:nvPr/>
            </p:nvCxnSpPr>
            <p:spPr>
              <a:xfrm>
                <a:off x="8611396" y="13875208"/>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85" name="TextBox 184">
                <a:extLst>
                  <a:ext uri="{FF2B5EF4-FFF2-40B4-BE49-F238E27FC236}">
                    <a16:creationId xmlns:a16="http://schemas.microsoft.com/office/drawing/2014/main" id="{8E0BF247-91A8-5857-98B7-B3C8446873F1}"/>
                  </a:ext>
                </a:extLst>
              </p:cNvPr>
              <p:cNvSpPr txBox="1"/>
              <p:nvPr/>
            </p:nvSpPr>
            <p:spPr>
              <a:xfrm>
                <a:off x="8354396" y="13789235"/>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0.2</a:t>
                </a:r>
              </a:p>
            </p:txBody>
          </p:sp>
          <p:cxnSp>
            <p:nvCxnSpPr>
              <p:cNvPr id="186" name="Straight Connector 185">
                <a:extLst>
                  <a:ext uri="{FF2B5EF4-FFF2-40B4-BE49-F238E27FC236}">
                    <a16:creationId xmlns:a16="http://schemas.microsoft.com/office/drawing/2014/main" id="{0103498A-93BF-873E-51C7-D6DD4F422AA0}"/>
                  </a:ext>
                </a:extLst>
              </p:cNvPr>
              <p:cNvCxnSpPr>
                <a:cxnSpLocks/>
              </p:cNvCxnSpPr>
              <p:nvPr/>
            </p:nvCxnSpPr>
            <p:spPr>
              <a:xfrm>
                <a:off x="8611396" y="1411301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87" name="TextBox 186">
                <a:extLst>
                  <a:ext uri="{FF2B5EF4-FFF2-40B4-BE49-F238E27FC236}">
                    <a16:creationId xmlns:a16="http://schemas.microsoft.com/office/drawing/2014/main" id="{5AC406DF-51BE-653A-8BD9-6012F8F309E6}"/>
                  </a:ext>
                </a:extLst>
              </p:cNvPr>
              <p:cNvSpPr txBox="1"/>
              <p:nvPr/>
            </p:nvSpPr>
            <p:spPr>
              <a:xfrm>
                <a:off x="8354396" y="14027836"/>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0.1</a:t>
                </a:r>
              </a:p>
            </p:txBody>
          </p:sp>
          <p:cxnSp>
            <p:nvCxnSpPr>
              <p:cNvPr id="188" name="Straight Connector 187">
                <a:extLst>
                  <a:ext uri="{FF2B5EF4-FFF2-40B4-BE49-F238E27FC236}">
                    <a16:creationId xmlns:a16="http://schemas.microsoft.com/office/drawing/2014/main" id="{B725B414-15E7-13FC-3683-1D660B601251}"/>
                  </a:ext>
                </a:extLst>
              </p:cNvPr>
              <p:cNvCxnSpPr>
                <a:cxnSpLocks/>
              </p:cNvCxnSpPr>
              <p:nvPr/>
            </p:nvCxnSpPr>
            <p:spPr>
              <a:xfrm>
                <a:off x="8611396" y="14350819"/>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89" name="TextBox 188">
                <a:extLst>
                  <a:ext uri="{FF2B5EF4-FFF2-40B4-BE49-F238E27FC236}">
                    <a16:creationId xmlns:a16="http://schemas.microsoft.com/office/drawing/2014/main" id="{A775DD90-5F09-D8CC-08EB-09FAB4F99B2C}"/>
                  </a:ext>
                </a:extLst>
              </p:cNvPr>
              <p:cNvSpPr txBox="1"/>
              <p:nvPr/>
            </p:nvSpPr>
            <p:spPr>
              <a:xfrm>
                <a:off x="8482637" y="14266440"/>
                <a:ext cx="84959"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a:t>
                </a:r>
              </a:p>
            </p:txBody>
          </p:sp>
          <p:sp>
            <p:nvSpPr>
              <p:cNvPr id="190" name="TextBox 189">
                <a:extLst>
                  <a:ext uri="{FF2B5EF4-FFF2-40B4-BE49-F238E27FC236}">
                    <a16:creationId xmlns:a16="http://schemas.microsoft.com/office/drawing/2014/main" id="{6E9A70B1-689C-5696-D8C7-985E73EE6A5F}"/>
                  </a:ext>
                </a:extLst>
              </p:cNvPr>
              <p:cNvSpPr txBox="1"/>
              <p:nvPr/>
            </p:nvSpPr>
            <p:spPr>
              <a:xfrm rot="16200000">
                <a:off x="6911106" y="12983446"/>
                <a:ext cx="2408868" cy="369332"/>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Probability of definitive clinically meaningful deterioration survival</a:t>
                </a:r>
              </a:p>
            </p:txBody>
          </p:sp>
          <p:cxnSp>
            <p:nvCxnSpPr>
              <p:cNvPr id="193" name="Straight Connector 192">
                <a:extLst>
                  <a:ext uri="{FF2B5EF4-FFF2-40B4-BE49-F238E27FC236}">
                    <a16:creationId xmlns:a16="http://schemas.microsoft.com/office/drawing/2014/main" id="{A203E0EC-B781-4418-396C-062573DC42E1}"/>
                  </a:ext>
                </a:extLst>
              </p:cNvPr>
              <p:cNvCxnSpPr>
                <a:cxnSpLocks/>
              </p:cNvCxnSpPr>
              <p:nvPr/>
            </p:nvCxnSpPr>
            <p:spPr>
              <a:xfrm rot="5400000">
                <a:off x="895038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4E5B25CB-9D26-15ED-04CF-546A6923C543}"/>
                  </a:ext>
                </a:extLst>
              </p:cNvPr>
              <p:cNvSpPr txBox="1"/>
              <p:nvPr/>
            </p:nvSpPr>
            <p:spPr>
              <a:xfrm>
                <a:off x="887078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a:t>
                </a:r>
              </a:p>
            </p:txBody>
          </p:sp>
          <p:cxnSp>
            <p:nvCxnSpPr>
              <p:cNvPr id="196" name="Straight Connector 195">
                <a:extLst>
                  <a:ext uri="{FF2B5EF4-FFF2-40B4-BE49-F238E27FC236}">
                    <a16:creationId xmlns:a16="http://schemas.microsoft.com/office/drawing/2014/main" id="{F0E31843-5251-5A76-1061-338AC0A2764C}"/>
                  </a:ext>
                </a:extLst>
              </p:cNvPr>
              <p:cNvCxnSpPr>
                <a:cxnSpLocks/>
              </p:cNvCxnSpPr>
              <p:nvPr/>
            </p:nvCxnSpPr>
            <p:spPr>
              <a:xfrm rot="5400000">
                <a:off x="918070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97" name="TextBox 196">
                <a:extLst>
                  <a:ext uri="{FF2B5EF4-FFF2-40B4-BE49-F238E27FC236}">
                    <a16:creationId xmlns:a16="http://schemas.microsoft.com/office/drawing/2014/main" id="{97CA3DC6-B1B8-FC24-69C1-9C2CE7EDC77A}"/>
                  </a:ext>
                </a:extLst>
              </p:cNvPr>
              <p:cNvSpPr txBox="1"/>
              <p:nvPr/>
            </p:nvSpPr>
            <p:spPr>
              <a:xfrm>
                <a:off x="909938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a:t>
                </a:r>
              </a:p>
            </p:txBody>
          </p:sp>
          <p:cxnSp>
            <p:nvCxnSpPr>
              <p:cNvPr id="198" name="Straight Connector 197">
                <a:extLst>
                  <a:ext uri="{FF2B5EF4-FFF2-40B4-BE49-F238E27FC236}">
                    <a16:creationId xmlns:a16="http://schemas.microsoft.com/office/drawing/2014/main" id="{607E2753-5670-1163-EA13-FEB24C795E33}"/>
                  </a:ext>
                </a:extLst>
              </p:cNvPr>
              <p:cNvCxnSpPr>
                <a:cxnSpLocks/>
              </p:cNvCxnSpPr>
              <p:nvPr/>
            </p:nvCxnSpPr>
            <p:spPr>
              <a:xfrm rot="5400000">
                <a:off x="941103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99" name="TextBox 198">
                <a:extLst>
                  <a:ext uri="{FF2B5EF4-FFF2-40B4-BE49-F238E27FC236}">
                    <a16:creationId xmlns:a16="http://schemas.microsoft.com/office/drawing/2014/main" id="{8F2DE70A-AF04-84B5-FBE2-E887E97229E0}"/>
                  </a:ext>
                </a:extLst>
              </p:cNvPr>
              <p:cNvSpPr txBox="1"/>
              <p:nvPr/>
            </p:nvSpPr>
            <p:spPr>
              <a:xfrm>
                <a:off x="93303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a:t>
                </a:r>
              </a:p>
            </p:txBody>
          </p:sp>
          <p:cxnSp>
            <p:nvCxnSpPr>
              <p:cNvPr id="200" name="Straight Connector 199">
                <a:extLst>
                  <a:ext uri="{FF2B5EF4-FFF2-40B4-BE49-F238E27FC236}">
                    <a16:creationId xmlns:a16="http://schemas.microsoft.com/office/drawing/2014/main" id="{934FE57F-3595-42C3-9DFB-B1ACFC996219}"/>
                  </a:ext>
                </a:extLst>
              </p:cNvPr>
              <p:cNvCxnSpPr>
                <a:cxnSpLocks/>
              </p:cNvCxnSpPr>
              <p:nvPr/>
            </p:nvCxnSpPr>
            <p:spPr>
              <a:xfrm rot="5400000">
                <a:off x="964135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01" name="TextBox 200">
                <a:extLst>
                  <a:ext uri="{FF2B5EF4-FFF2-40B4-BE49-F238E27FC236}">
                    <a16:creationId xmlns:a16="http://schemas.microsoft.com/office/drawing/2014/main" id="{15FF1371-B143-C2ED-52B7-6A221DBCA4B7}"/>
                  </a:ext>
                </a:extLst>
              </p:cNvPr>
              <p:cNvSpPr txBox="1"/>
              <p:nvPr/>
            </p:nvSpPr>
            <p:spPr>
              <a:xfrm>
                <a:off x="95589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3</a:t>
                </a:r>
              </a:p>
            </p:txBody>
          </p:sp>
          <p:cxnSp>
            <p:nvCxnSpPr>
              <p:cNvPr id="202" name="Straight Connector 201">
                <a:extLst>
                  <a:ext uri="{FF2B5EF4-FFF2-40B4-BE49-F238E27FC236}">
                    <a16:creationId xmlns:a16="http://schemas.microsoft.com/office/drawing/2014/main" id="{0EBA1654-D9A5-4136-CBCF-8229D25276CF}"/>
                  </a:ext>
                </a:extLst>
              </p:cNvPr>
              <p:cNvCxnSpPr>
                <a:cxnSpLocks/>
              </p:cNvCxnSpPr>
              <p:nvPr/>
            </p:nvCxnSpPr>
            <p:spPr>
              <a:xfrm rot="5400000">
                <a:off x="987168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03" name="TextBox 202">
                <a:extLst>
                  <a:ext uri="{FF2B5EF4-FFF2-40B4-BE49-F238E27FC236}">
                    <a16:creationId xmlns:a16="http://schemas.microsoft.com/office/drawing/2014/main" id="{DDF65725-F092-AD18-7BB3-79EF59152BF2}"/>
                  </a:ext>
                </a:extLst>
              </p:cNvPr>
              <p:cNvSpPr txBox="1"/>
              <p:nvPr/>
            </p:nvSpPr>
            <p:spPr>
              <a:xfrm>
                <a:off x="97875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4</a:t>
                </a:r>
              </a:p>
            </p:txBody>
          </p:sp>
          <p:cxnSp>
            <p:nvCxnSpPr>
              <p:cNvPr id="204" name="Straight Connector 203">
                <a:extLst>
                  <a:ext uri="{FF2B5EF4-FFF2-40B4-BE49-F238E27FC236}">
                    <a16:creationId xmlns:a16="http://schemas.microsoft.com/office/drawing/2014/main" id="{2513ECF1-FFBC-535E-789A-FCA9B42BC9B0}"/>
                  </a:ext>
                </a:extLst>
              </p:cNvPr>
              <p:cNvCxnSpPr>
                <a:cxnSpLocks/>
              </p:cNvCxnSpPr>
              <p:nvPr/>
            </p:nvCxnSpPr>
            <p:spPr>
              <a:xfrm rot="5400000">
                <a:off x="1010200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05" name="TextBox 204">
                <a:extLst>
                  <a:ext uri="{FF2B5EF4-FFF2-40B4-BE49-F238E27FC236}">
                    <a16:creationId xmlns:a16="http://schemas.microsoft.com/office/drawing/2014/main" id="{BBB62155-75F4-E9E8-0A14-2FB62380CC97}"/>
                  </a:ext>
                </a:extLst>
              </p:cNvPr>
              <p:cNvSpPr txBox="1"/>
              <p:nvPr/>
            </p:nvSpPr>
            <p:spPr>
              <a:xfrm>
                <a:off x="100161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5</a:t>
                </a:r>
              </a:p>
            </p:txBody>
          </p:sp>
          <p:cxnSp>
            <p:nvCxnSpPr>
              <p:cNvPr id="206" name="Straight Connector 205">
                <a:extLst>
                  <a:ext uri="{FF2B5EF4-FFF2-40B4-BE49-F238E27FC236}">
                    <a16:creationId xmlns:a16="http://schemas.microsoft.com/office/drawing/2014/main" id="{816A873A-22B3-48FB-D720-CE56D13C9B76}"/>
                  </a:ext>
                </a:extLst>
              </p:cNvPr>
              <p:cNvCxnSpPr>
                <a:cxnSpLocks/>
              </p:cNvCxnSpPr>
              <p:nvPr/>
            </p:nvCxnSpPr>
            <p:spPr>
              <a:xfrm rot="5400000">
                <a:off x="1033232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07" name="TextBox 206">
                <a:extLst>
                  <a:ext uri="{FF2B5EF4-FFF2-40B4-BE49-F238E27FC236}">
                    <a16:creationId xmlns:a16="http://schemas.microsoft.com/office/drawing/2014/main" id="{C1CD1FAF-8994-1471-86D3-7E1C92529A00}"/>
                  </a:ext>
                </a:extLst>
              </p:cNvPr>
              <p:cNvSpPr txBox="1"/>
              <p:nvPr/>
            </p:nvSpPr>
            <p:spPr>
              <a:xfrm>
                <a:off x="10247145"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6</a:t>
                </a:r>
              </a:p>
            </p:txBody>
          </p:sp>
          <p:cxnSp>
            <p:nvCxnSpPr>
              <p:cNvPr id="208" name="Straight Connector 207">
                <a:extLst>
                  <a:ext uri="{FF2B5EF4-FFF2-40B4-BE49-F238E27FC236}">
                    <a16:creationId xmlns:a16="http://schemas.microsoft.com/office/drawing/2014/main" id="{F78EBD9F-3569-D4C2-7D40-92BD682E8FD6}"/>
                  </a:ext>
                </a:extLst>
              </p:cNvPr>
              <p:cNvCxnSpPr>
                <a:cxnSpLocks/>
              </p:cNvCxnSpPr>
              <p:nvPr/>
            </p:nvCxnSpPr>
            <p:spPr>
              <a:xfrm rot="5400000">
                <a:off x="1056265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09" name="TextBox 208">
                <a:extLst>
                  <a:ext uri="{FF2B5EF4-FFF2-40B4-BE49-F238E27FC236}">
                    <a16:creationId xmlns:a16="http://schemas.microsoft.com/office/drawing/2014/main" id="{1F7C8C7E-B193-E3A7-F6E2-1A4C534BE881}"/>
                  </a:ext>
                </a:extLst>
              </p:cNvPr>
              <p:cNvSpPr txBox="1"/>
              <p:nvPr/>
            </p:nvSpPr>
            <p:spPr>
              <a:xfrm>
                <a:off x="10475745"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7</a:t>
                </a:r>
              </a:p>
            </p:txBody>
          </p:sp>
          <p:cxnSp>
            <p:nvCxnSpPr>
              <p:cNvPr id="210" name="Straight Connector 209">
                <a:extLst>
                  <a:ext uri="{FF2B5EF4-FFF2-40B4-BE49-F238E27FC236}">
                    <a16:creationId xmlns:a16="http://schemas.microsoft.com/office/drawing/2014/main" id="{4903F1F8-9C22-E6C2-F835-3D451D0E5ECB}"/>
                  </a:ext>
                </a:extLst>
              </p:cNvPr>
              <p:cNvCxnSpPr>
                <a:cxnSpLocks/>
              </p:cNvCxnSpPr>
              <p:nvPr/>
            </p:nvCxnSpPr>
            <p:spPr>
              <a:xfrm rot="5400000">
                <a:off x="1079297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11" name="TextBox 210">
                <a:extLst>
                  <a:ext uri="{FF2B5EF4-FFF2-40B4-BE49-F238E27FC236}">
                    <a16:creationId xmlns:a16="http://schemas.microsoft.com/office/drawing/2014/main" id="{0A59EF81-9DAB-2526-1DB8-35EB390C2E98}"/>
                  </a:ext>
                </a:extLst>
              </p:cNvPr>
              <p:cNvSpPr txBox="1"/>
              <p:nvPr/>
            </p:nvSpPr>
            <p:spPr>
              <a:xfrm>
                <a:off x="10713870"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8</a:t>
                </a:r>
              </a:p>
            </p:txBody>
          </p:sp>
          <p:cxnSp>
            <p:nvCxnSpPr>
              <p:cNvPr id="212" name="Straight Connector 211">
                <a:extLst>
                  <a:ext uri="{FF2B5EF4-FFF2-40B4-BE49-F238E27FC236}">
                    <a16:creationId xmlns:a16="http://schemas.microsoft.com/office/drawing/2014/main" id="{30850426-0349-AFE9-8D31-939434477CFE}"/>
                  </a:ext>
                </a:extLst>
              </p:cNvPr>
              <p:cNvCxnSpPr>
                <a:cxnSpLocks/>
              </p:cNvCxnSpPr>
              <p:nvPr/>
            </p:nvCxnSpPr>
            <p:spPr>
              <a:xfrm rot="5400000">
                <a:off x="1102330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13" name="TextBox 212">
                <a:extLst>
                  <a:ext uri="{FF2B5EF4-FFF2-40B4-BE49-F238E27FC236}">
                    <a16:creationId xmlns:a16="http://schemas.microsoft.com/office/drawing/2014/main" id="{1DC77BC3-84B6-0A65-17C7-662FF34047C8}"/>
                  </a:ext>
                </a:extLst>
              </p:cNvPr>
              <p:cNvSpPr txBox="1"/>
              <p:nvPr/>
            </p:nvSpPr>
            <p:spPr>
              <a:xfrm>
                <a:off x="10942470"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9</a:t>
                </a:r>
              </a:p>
            </p:txBody>
          </p:sp>
          <p:cxnSp>
            <p:nvCxnSpPr>
              <p:cNvPr id="217" name="Straight Connector 216">
                <a:extLst>
                  <a:ext uri="{FF2B5EF4-FFF2-40B4-BE49-F238E27FC236}">
                    <a16:creationId xmlns:a16="http://schemas.microsoft.com/office/drawing/2014/main" id="{7D31F439-88C3-C8EB-7BF7-2B390BEAFF82}"/>
                  </a:ext>
                </a:extLst>
              </p:cNvPr>
              <p:cNvCxnSpPr>
                <a:cxnSpLocks/>
              </p:cNvCxnSpPr>
              <p:nvPr/>
            </p:nvCxnSpPr>
            <p:spPr>
              <a:xfrm rot="5400000">
                <a:off x="1125362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18" name="TextBox 217">
                <a:extLst>
                  <a:ext uri="{FF2B5EF4-FFF2-40B4-BE49-F238E27FC236}">
                    <a16:creationId xmlns:a16="http://schemas.microsoft.com/office/drawing/2014/main" id="{F34D41C9-67EF-5896-803A-4EC318C582BF}"/>
                  </a:ext>
                </a:extLst>
              </p:cNvPr>
              <p:cNvSpPr txBox="1"/>
              <p:nvPr/>
            </p:nvSpPr>
            <p:spPr>
              <a:xfrm>
                <a:off x="1117345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10</a:t>
                </a:r>
              </a:p>
            </p:txBody>
          </p:sp>
          <p:cxnSp>
            <p:nvCxnSpPr>
              <p:cNvPr id="219" name="Straight Connector 218">
                <a:extLst>
                  <a:ext uri="{FF2B5EF4-FFF2-40B4-BE49-F238E27FC236}">
                    <a16:creationId xmlns:a16="http://schemas.microsoft.com/office/drawing/2014/main" id="{4C58767F-3005-E755-0CC6-A0CFFE3EFF9B}"/>
                  </a:ext>
                </a:extLst>
              </p:cNvPr>
              <p:cNvCxnSpPr>
                <a:cxnSpLocks/>
              </p:cNvCxnSpPr>
              <p:nvPr/>
            </p:nvCxnSpPr>
            <p:spPr>
              <a:xfrm rot="5400000">
                <a:off x="1148394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20" name="TextBox 219">
                <a:extLst>
                  <a:ext uri="{FF2B5EF4-FFF2-40B4-BE49-F238E27FC236}">
                    <a16:creationId xmlns:a16="http://schemas.microsoft.com/office/drawing/2014/main" id="{F7CA1DB6-E9D1-4274-A9A6-6551A2CD91F4}"/>
                  </a:ext>
                </a:extLst>
              </p:cNvPr>
              <p:cNvSpPr txBox="1"/>
              <p:nvPr/>
            </p:nvSpPr>
            <p:spPr>
              <a:xfrm>
                <a:off x="1140205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11</a:t>
                </a:r>
              </a:p>
            </p:txBody>
          </p:sp>
          <p:cxnSp>
            <p:nvCxnSpPr>
              <p:cNvPr id="224" name="Straight Connector 223">
                <a:extLst>
                  <a:ext uri="{FF2B5EF4-FFF2-40B4-BE49-F238E27FC236}">
                    <a16:creationId xmlns:a16="http://schemas.microsoft.com/office/drawing/2014/main" id="{CB62FE7B-E71A-019F-1078-375B4EC8D062}"/>
                  </a:ext>
                </a:extLst>
              </p:cNvPr>
              <p:cNvCxnSpPr>
                <a:cxnSpLocks/>
              </p:cNvCxnSpPr>
              <p:nvPr/>
            </p:nvCxnSpPr>
            <p:spPr>
              <a:xfrm rot="5400000">
                <a:off x="1171427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25" name="TextBox 224">
                <a:extLst>
                  <a:ext uri="{FF2B5EF4-FFF2-40B4-BE49-F238E27FC236}">
                    <a16:creationId xmlns:a16="http://schemas.microsoft.com/office/drawing/2014/main" id="{88FE1B35-B289-681D-4A70-EC990E5D7318}"/>
                  </a:ext>
                </a:extLst>
              </p:cNvPr>
              <p:cNvSpPr txBox="1"/>
              <p:nvPr/>
            </p:nvSpPr>
            <p:spPr>
              <a:xfrm>
                <a:off x="1163303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12</a:t>
                </a:r>
              </a:p>
            </p:txBody>
          </p:sp>
          <p:cxnSp>
            <p:nvCxnSpPr>
              <p:cNvPr id="226" name="Straight Connector 225">
                <a:extLst>
                  <a:ext uri="{FF2B5EF4-FFF2-40B4-BE49-F238E27FC236}">
                    <a16:creationId xmlns:a16="http://schemas.microsoft.com/office/drawing/2014/main" id="{D16C1DE9-0600-0975-D91F-4C1DA08FF81F}"/>
                  </a:ext>
                </a:extLst>
              </p:cNvPr>
              <p:cNvCxnSpPr>
                <a:cxnSpLocks/>
              </p:cNvCxnSpPr>
              <p:nvPr/>
            </p:nvCxnSpPr>
            <p:spPr>
              <a:xfrm rot="5400000">
                <a:off x="1194459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27" name="TextBox 226">
                <a:extLst>
                  <a:ext uri="{FF2B5EF4-FFF2-40B4-BE49-F238E27FC236}">
                    <a16:creationId xmlns:a16="http://schemas.microsoft.com/office/drawing/2014/main" id="{D815F707-9EDB-3611-71CD-C3638395706E}"/>
                  </a:ext>
                </a:extLst>
              </p:cNvPr>
              <p:cNvSpPr txBox="1"/>
              <p:nvPr/>
            </p:nvSpPr>
            <p:spPr>
              <a:xfrm>
                <a:off x="1186163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13</a:t>
                </a:r>
              </a:p>
            </p:txBody>
          </p:sp>
          <p:cxnSp>
            <p:nvCxnSpPr>
              <p:cNvPr id="228" name="Straight Connector 227">
                <a:extLst>
                  <a:ext uri="{FF2B5EF4-FFF2-40B4-BE49-F238E27FC236}">
                    <a16:creationId xmlns:a16="http://schemas.microsoft.com/office/drawing/2014/main" id="{025450B3-B440-FF29-6030-D930C1CADE01}"/>
                  </a:ext>
                </a:extLst>
              </p:cNvPr>
              <p:cNvCxnSpPr>
                <a:cxnSpLocks/>
              </p:cNvCxnSpPr>
              <p:nvPr/>
            </p:nvCxnSpPr>
            <p:spPr>
              <a:xfrm rot="5400000">
                <a:off x="1217492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29" name="TextBox 228">
                <a:extLst>
                  <a:ext uri="{FF2B5EF4-FFF2-40B4-BE49-F238E27FC236}">
                    <a16:creationId xmlns:a16="http://schemas.microsoft.com/office/drawing/2014/main" id="{336ECA11-C384-D3A2-5A07-5A37CACB8D34}"/>
                  </a:ext>
                </a:extLst>
              </p:cNvPr>
              <p:cNvSpPr txBox="1"/>
              <p:nvPr/>
            </p:nvSpPr>
            <p:spPr>
              <a:xfrm>
                <a:off x="1209023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14</a:t>
                </a:r>
              </a:p>
            </p:txBody>
          </p:sp>
          <p:cxnSp>
            <p:nvCxnSpPr>
              <p:cNvPr id="230" name="Straight Connector 229">
                <a:extLst>
                  <a:ext uri="{FF2B5EF4-FFF2-40B4-BE49-F238E27FC236}">
                    <a16:creationId xmlns:a16="http://schemas.microsoft.com/office/drawing/2014/main" id="{D40E8BD6-083C-9F3C-8970-53192604CEA4}"/>
                  </a:ext>
                </a:extLst>
              </p:cNvPr>
              <p:cNvCxnSpPr>
                <a:cxnSpLocks/>
              </p:cNvCxnSpPr>
              <p:nvPr/>
            </p:nvCxnSpPr>
            <p:spPr>
              <a:xfrm rot="5400000">
                <a:off x="1240524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31" name="TextBox 230">
                <a:extLst>
                  <a:ext uri="{FF2B5EF4-FFF2-40B4-BE49-F238E27FC236}">
                    <a16:creationId xmlns:a16="http://schemas.microsoft.com/office/drawing/2014/main" id="{2D89FA77-AF26-C9CC-386A-FCFDC135DF3D}"/>
                  </a:ext>
                </a:extLst>
              </p:cNvPr>
              <p:cNvSpPr txBox="1"/>
              <p:nvPr/>
            </p:nvSpPr>
            <p:spPr>
              <a:xfrm>
                <a:off x="123212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15</a:t>
                </a:r>
              </a:p>
            </p:txBody>
          </p:sp>
          <p:cxnSp>
            <p:nvCxnSpPr>
              <p:cNvPr id="232" name="Straight Connector 231">
                <a:extLst>
                  <a:ext uri="{FF2B5EF4-FFF2-40B4-BE49-F238E27FC236}">
                    <a16:creationId xmlns:a16="http://schemas.microsoft.com/office/drawing/2014/main" id="{E1CB91C8-BDA2-4A84-23F4-E378D8F6F993}"/>
                  </a:ext>
                </a:extLst>
              </p:cNvPr>
              <p:cNvCxnSpPr>
                <a:cxnSpLocks/>
              </p:cNvCxnSpPr>
              <p:nvPr/>
            </p:nvCxnSpPr>
            <p:spPr>
              <a:xfrm rot="5400000">
                <a:off x="1263556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33" name="TextBox 232">
                <a:extLst>
                  <a:ext uri="{FF2B5EF4-FFF2-40B4-BE49-F238E27FC236}">
                    <a16:creationId xmlns:a16="http://schemas.microsoft.com/office/drawing/2014/main" id="{08DA491A-20AC-D7EC-0CE7-8A1A5BEBE0A0}"/>
                  </a:ext>
                </a:extLst>
              </p:cNvPr>
              <p:cNvSpPr txBox="1"/>
              <p:nvPr/>
            </p:nvSpPr>
            <p:spPr>
              <a:xfrm>
                <a:off x="125498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16</a:t>
                </a:r>
              </a:p>
            </p:txBody>
          </p:sp>
          <p:cxnSp>
            <p:nvCxnSpPr>
              <p:cNvPr id="234" name="Straight Connector 233">
                <a:extLst>
                  <a:ext uri="{FF2B5EF4-FFF2-40B4-BE49-F238E27FC236}">
                    <a16:creationId xmlns:a16="http://schemas.microsoft.com/office/drawing/2014/main" id="{4609816B-430A-A70C-D1BF-F38FC65D1FE4}"/>
                  </a:ext>
                </a:extLst>
              </p:cNvPr>
              <p:cNvCxnSpPr>
                <a:cxnSpLocks/>
              </p:cNvCxnSpPr>
              <p:nvPr/>
            </p:nvCxnSpPr>
            <p:spPr>
              <a:xfrm rot="5400000">
                <a:off x="1286589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35" name="TextBox 234">
                <a:extLst>
                  <a:ext uri="{FF2B5EF4-FFF2-40B4-BE49-F238E27FC236}">
                    <a16:creationId xmlns:a16="http://schemas.microsoft.com/office/drawing/2014/main" id="{7E9C9444-99C3-58E2-D6C0-FDE01F1AF4D5}"/>
                  </a:ext>
                </a:extLst>
              </p:cNvPr>
              <p:cNvSpPr txBox="1"/>
              <p:nvPr/>
            </p:nvSpPr>
            <p:spPr>
              <a:xfrm>
                <a:off x="127784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17</a:t>
                </a:r>
              </a:p>
            </p:txBody>
          </p:sp>
          <p:cxnSp>
            <p:nvCxnSpPr>
              <p:cNvPr id="236" name="Straight Connector 235">
                <a:extLst>
                  <a:ext uri="{FF2B5EF4-FFF2-40B4-BE49-F238E27FC236}">
                    <a16:creationId xmlns:a16="http://schemas.microsoft.com/office/drawing/2014/main" id="{EFAD69C6-0EF6-9805-5CA8-2FEB66F1D35E}"/>
                  </a:ext>
                </a:extLst>
              </p:cNvPr>
              <p:cNvCxnSpPr>
                <a:cxnSpLocks/>
              </p:cNvCxnSpPr>
              <p:nvPr/>
            </p:nvCxnSpPr>
            <p:spPr>
              <a:xfrm rot="5400000">
                <a:off x="1309621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37" name="TextBox 236">
                <a:extLst>
                  <a:ext uri="{FF2B5EF4-FFF2-40B4-BE49-F238E27FC236}">
                    <a16:creationId xmlns:a16="http://schemas.microsoft.com/office/drawing/2014/main" id="{AA61FBD4-98E9-7B83-B105-A2032B10347A}"/>
                  </a:ext>
                </a:extLst>
              </p:cNvPr>
              <p:cNvSpPr txBox="1"/>
              <p:nvPr/>
            </p:nvSpPr>
            <p:spPr>
              <a:xfrm>
                <a:off x="13016539"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18</a:t>
                </a:r>
              </a:p>
            </p:txBody>
          </p:sp>
          <p:cxnSp>
            <p:nvCxnSpPr>
              <p:cNvPr id="238" name="Straight Connector 237">
                <a:extLst>
                  <a:ext uri="{FF2B5EF4-FFF2-40B4-BE49-F238E27FC236}">
                    <a16:creationId xmlns:a16="http://schemas.microsoft.com/office/drawing/2014/main" id="{5706E46D-59A6-37F1-8045-0CB9219481E4}"/>
                  </a:ext>
                </a:extLst>
              </p:cNvPr>
              <p:cNvCxnSpPr>
                <a:cxnSpLocks/>
              </p:cNvCxnSpPr>
              <p:nvPr/>
            </p:nvCxnSpPr>
            <p:spPr>
              <a:xfrm rot="5400000">
                <a:off x="1332654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39" name="TextBox 238">
                <a:extLst>
                  <a:ext uri="{FF2B5EF4-FFF2-40B4-BE49-F238E27FC236}">
                    <a16:creationId xmlns:a16="http://schemas.microsoft.com/office/drawing/2014/main" id="{8D709604-5D7B-F5E8-BE0A-F261D9374FE1}"/>
                  </a:ext>
                </a:extLst>
              </p:cNvPr>
              <p:cNvSpPr txBox="1"/>
              <p:nvPr/>
            </p:nvSpPr>
            <p:spPr>
              <a:xfrm>
                <a:off x="13245139"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19</a:t>
                </a:r>
              </a:p>
            </p:txBody>
          </p:sp>
          <p:cxnSp>
            <p:nvCxnSpPr>
              <p:cNvPr id="243" name="Straight Connector 242">
                <a:extLst>
                  <a:ext uri="{FF2B5EF4-FFF2-40B4-BE49-F238E27FC236}">
                    <a16:creationId xmlns:a16="http://schemas.microsoft.com/office/drawing/2014/main" id="{DCE9AD2C-8F37-819D-A8BB-1792EC8053CA}"/>
                  </a:ext>
                </a:extLst>
              </p:cNvPr>
              <p:cNvCxnSpPr>
                <a:cxnSpLocks/>
              </p:cNvCxnSpPr>
              <p:nvPr/>
            </p:nvCxnSpPr>
            <p:spPr>
              <a:xfrm rot="5400000">
                <a:off x="1355686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44" name="TextBox 243">
                <a:extLst>
                  <a:ext uri="{FF2B5EF4-FFF2-40B4-BE49-F238E27FC236}">
                    <a16:creationId xmlns:a16="http://schemas.microsoft.com/office/drawing/2014/main" id="{BF2B047E-73A4-2E1C-D3A8-34555D424BC9}"/>
                  </a:ext>
                </a:extLst>
              </p:cNvPr>
              <p:cNvSpPr txBox="1"/>
              <p:nvPr/>
            </p:nvSpPr>
            <p:spPr>
              <a:xfrm>
                <a:off x="1347612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20</a:t>
                </a:r>
              </a:p>
            </p:txBody>
          </p:sp>
          <p:cxnSp>
            <p:nvCxnSpPr>
              <p:cNvPr id="245" name="Straight Connector 244">
                <a:extLst>
                  <a:ext uri="{FF2B5EF4-FFF2-40B4-BE49-F238E27FC236}">
                    <a16:creationId xmlns:a16="http://schemas.microsoft.com/office/drawing/2014/main" id="{1495A841-01F9-F891-0ECA-81D862B5B59A}"/>
                  </a:ext>
                </a:extLst>
              </p:cNvPr>
              <p:cNvCxnSpPr>
                <a:cxnSpLocks/>
              </p:cNvCxnSpPr>
              <p:nvPr/>
            </p:nvCxnSpPr>
            <p:spPr>
              <a:xfrm rot="5400000">
                <a:off x="1378718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46" name="TextBox 245">
                <a:extLst>
                  <a:ext uri="{FF2B5EF4-FFF2-40B4-BE49-F238E27FC236}">
                    <a16:creationId xmlns:a16="http://schemas.microsoft.com/office/drawing/2014/main" id="{9C825120-2605-C79A-4615-61224087AF6F}"/>
                  </a:ext>
                </a:extLst>
              </p:cNvPr>
              <p:cNvSpPr txBox="1"/>
              <p:nvPr/>
            </p:nvSpPr>
            <p:spPr>
              <a:xfrm>
                <a:off x="1370472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21</a:t>
                </a:r>
              </a:p>
            </p:txBody>
          </p:sp>
          <p:cxnSp>
            <p:nvCxnSpPr>
              <p:cNvPr id="250" name="Straight Connector 249">
                <a:extLst>
                  <a:ext uri="{FF2B5EF4-FFF2-40B4-BE49-F238E27FC236}">
                    <a16:creationId xmlns:a16="http://schemas.microsoft.com/office/drawing/2014/main" id="{551B4022-1C36-9DBE-F59E-C23F79DF61B3}"/>
                  </a:ext>
                </a:extLst>
              </p:cNvPr>
              <p:cNvCxnSpPr>
                <a:cxnSpLocks/>
              </p:cNvCxnSpPr>
              <p:nvPr/>
            </p:nvCxnSpPr>
            <p:spPr>
              <a:xfrm rot="5400000">
                <a:off x="1401751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51" name="TextBox 250">
                <a:extLst>
                  <a:ext uri="{FF2B5EF4-FFF2-40B4-BE49-F238E27FC236}">
                    <a16:creationId xmlns:a16="http://schemas.microsoft.com/office/drawing/2014/main" id="{75733D68-1BA2-8169-2627-0E121EE73544}"/>
                  </a:ext>
                </a:extLst>
              </p:cNvPr>
              <p:cNvSpPr txBox="1"/>
              <p:nvPr/>
            </p:nvSpPr>
            <p:spPr>
              <a:xfrm>
                <a:off x="1393570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22</a:t>
                </a:r>
              </a:p>
            </p:txBody>
          </p:sp>
          <p:cxnSp>
            <p:nvCxnSpPr>
              <p:cNvPr id="252" name="Straight Connector 251">
                <a:extLst>
                  <a:ext uri="{FF2B5EF4-FFF2-40B4-BE49-F238E27FC236}">
                    <a16:creationId xmlns:a16="http://schemas.microsoft.com/office/drawing/2014/main" id="{757FF1E8-6CAD-F682-7377-2750182A9A78}"/>
                  </a:ext>
                </a:extLst>
              </p:cNvPr>
              <p:cNvCxnSpPr>
                <a:cxnSpLocks/>
              </p:cNvCxnSpPr>
              <p:nvPr/>
            </p:nvCxnSpPr>
            <p:spPr>
              <a:xfrm rot="5400000">
                <a:off x="1424783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53" name="TextBox 252">
                <a:extLst>
                  <a:ext uri="{FF2B5EF4-FFF2-40B4-BE49-F238E27FC236}">
                    <a16:creationId xmlns:a16="http://schemas.microsoft.com/office/drawing/2014/main" id="{3EEDEAAA-EF29-84B8-C878-BE6362C0D39E}"/>
                  </a:ext>
                </a:extLst>
              </p:cNvPr>
              <p:cNvSpPr txBox="1"/>
              <p:nvPr/>
            </p:nvSpPr>
            <p:spPr>
              <a:xfrm>
                <a:off x="141643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23</a:t>
                </a:r>
              </a:p>
            </p:txBody>
          </p:sp>
          <p:cxnSp>
            <p:nvCxnSpPr>
              <p:cNvPr id="254" name="Straight Connector 253">
                <a:extLst>
                  <a:ext uri="{FF2B5EF4-FFF2-40B4-BE49-F238E27FC236}">
                    <a16:creationId xmlns:a16="http://schemas.microsoft.com/office/drawing/2014/main" id="{716A41DF-DD4B-912F-966A-FF92FD60CA07}"/>
                  </a:ext>
                </a:extLst>
              </p:cNvPr>
              <p:cNvCxnSpPr>
                <a:cxnSpLocks/>
              </p:cNvCxnSpPr>
              <p:nvPr/>
            </p:nvCxnSpPr>
            <p:spPr>
              <a:xfrm rot="5400000">
                <a:off x="1447816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55" name="TextBox 254">
                <a:extLst>
                  <a:ext uri="{FF2B5EF4-FFF2-40B4-BE49-F238E27FC236}">
                    <a16:creationId xmlns:a16="http://schemas.microsoft.com/office/drawing/2014/main" id="{5998D838-2008-0977-F1B9-50D39CF3DC1B}"/>
                  </a:ext>
                </a:extLst>
              </p:cNvPr>
              <p:cNvSpPr txBox="1"/>
              <p:nvPr/>
            </p:nvSpPr>
            <p:spPr>
              <a:xfrm>
                <a:off x="143929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24</a:t>
                </a:r>
              </a:p>
            </p:txBody>
          </p:sp>
          <p:cxnSp>
            <p:nvCxnSpPr>
              <p:cNvPr id="256" name="Straight Connector 255">
                <a:extLst>
                  <a:ext uri="{FF2B5EF4-FFF2-40B4-BE49-F238E27FC236}">
                    <a16:creationId xmlns:a16="http://schemas.microsoft.com/office/drawing/2014/main" id="{F716E687-F459-125B-21AD-6D7E63E431F4}"/>
                  </a:ext>
                </a:extLst>
              </p:cNvPr>
              <p:cNvCxnSpPr>
                <a:cxnSpLocks/>
              </p:cNvCxnSpPr>
              <p:nvPr/>
            </p:nvCxnSpPr>
            <p:spPr>
              <a:xfrm rot="5400000">
                <a:off x="1470848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57" name="TextBox 256">
                <a:extLst>
                  <a:ext uri="{FF2B5EF4-FFF2-40B4-BE49-F238E27FC236}">
                    <a16:creationId xmlns:a16="http://schemas.microsoft.com/office/drawing/2014/main" id="{4537EE42-5F22-7F5A-93E1-12A61C78EA3D}"/>
                  </a:ext>
                </a:extLst>
              </p:cNvPr>
              <p:cNvSpPr txBox="1"/>
              <p:nvPr/>
            </p:nvSpPr>
            <p:spPr>
              <a:xfrm>
                <a:off x="146215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25</a:t>
                </a:r>
              </a:p>
            </p:txBody>
          </p:sp>
          <p:cxnSp>
            <p:nvCxnSpPr>
              <p:cNvPr id="258" name="Straight Connector 257">
                <a:extLst>
                  <a:ext uri="{FF2B5EF4-FFF2-40B4-BE49-F238E27FC236}">
                    <a16:creationId xmlns:a16="http://schemas.microsoft.com/office/drawing/2014/main" id="{F0FB5A52-C691-6AEF-3DC7-23E8167DFAB2}"/>
                  </a:ext>
                </a:extLst>
              </p:cNvPr>
              <p:cNvCxnSpPr>
                <a:cxnSpLocks/>
              </p:cNvCxnSpPr>
              <p:nvPr/>
            </p:nvCxnSpPr>
            <p:spPr>
              <a:xfrm rot="5400000">
                <a:off x="1493880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59" name="TextBox 258">
                <a:extLst>
                  <a:ext uri="{FF2B5EF4-FFF2-40B4-BE49-F238E27FC236}">
                    <a16:creationId xmlns:a16="http://schemas.microsoft.com/office/drawing/2014/main" id="{004112D1-BDA2-30B3-E3F6-875C2BA80D9A}"/>
                  </a:ext>
                </a:extLst>
              </p:cNvPr>
              <p:cNvSpPr txBox="1"/>
              <p:nvPr/>
            </p:nvSpPr>
            <p:spPr>
              <a:xfrm>
                <a:off x="1485248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26</a:t>
                </a:r>
              </a:p>
            </p:txBody>
          </p:sp>
          <p:cxnSp>
            <p:nvCxnSpPr>
              <p:cNvPr id="260" name="Straight Connector 259">
                <a:extLst>
                  <a:ext uri="{FF2B5EF4-FFF2-40B4-BE49-F238E27FC236}">
                    <a16:creationId xmlns:a16="http://schemas.microsoft.com/office/drawing/2014/main" id="{70DCC6B7-FCF2-799B-7E9D-DC6D1C613CD8}"/>
                  </a:ext>
                </a:extLst>
              </p:cNvPr>
              <p:cNvCxnSpPr>
                <a:cxnSpLocks/>
              </p:cNvCxnSpPr>
              <p:nvPr/>
            </p:nvCxnSpPr>
            <p:spPr>
              <a:xfrm rot="5400000">
                <a:off x="1516913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61" name="TextBox 260">
                <a:extLst>
                  <a:ext uri="{FF2B5EF4-FFF2-40B4-BE49-F238E27FC236}">
                    <a16:creationId xmlns:a16="http://schemas.microsoft.com/office/drawing/2014/main" id="{1F938C51-C2B2-0510-7971-BF9C5DECAD52}"/>
                  </a:ext>
                </a:extLst>
              </p:cNvPr>
              <p:cNvSpPr txBox="1"/>
              <p:nvPr/>
            </p:nvSpPr>
            <p:spPr>
              <a:xfrm>
                <a:off x="150834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27</a:t>
                </a:r>
              </a:p>
            </p:txBody>
          </p:sp>
          <p:cxnSp>
            <p:nvCxnSpPr>
              <p:cNvPr id="262" name="Straight Connector 261">
                <a:extLst>
                  <a:ext uri="{FF2B5EF4-FFF2-40B4-BE49-F238E27FC236}">
                    <a16:creationId xmlns:a16="http://schemas.microsoft.com/office/drawing/2014/main" id="{CC8FC715-DA0F-80E2-080B-6C267915A74E}"/>
                  </a:ext>
                </a:extLst>
              </p:cNvPr>
              <p:cNvCxnSpPr>
                <a:cxnSpLocks/>
              </p:cNvCxnSpPr>
              <p:nvPr/>
            </p:nvCxnSpPr>
            <p:spPr>
              <a:xfrm rot="5400000">
                <a:off x="1539945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63" name="TextBox 262">
                <a:extLst>
                  <a:ext uri="{FF2B5EF4-FFF2-40B4-BE49-F238E27FC236}">
                    <a16:creationId xmlns:a16="http://schemas.microsoft.com/office/drawing/2014/main" id="{A309A1F7-6F66-DA1A-4D32-8B1AFF185C6D}"/>
                  </a:ext>
                </a:extLst>
              </p:cNvPr>
              <p:cNvSpPr txBox="1"/>
              <p:nvPr/>
            </p:nvSpPr>
            <p:spPr>
              <a:xfrm>
                <a:off x="15319207"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28</a:t>
                </a:r>
              </a:p>
            </p:txBody>
          </p:sp>
          <p:cxnSp>
            <p:nvCxnSpPr>
              <p:cNvPr id="264" name="Straight Connector 263">
                <a:extLst>
                  <a:ext uri="{FF2B5EF4-FFF2-40B4-BE49-F238E27FC236}">
                    <a16:creationId xmlns:a16="http://schemas.microsoft.com/office/drawing/2014/main" id="{ACBC9A2C-E182-F711-8CD1-17CF9CD2803B}"/>
                  </a:ext>
                </a:extLst>
              </p:cNvPr>
              <p:cNvCxnSpPr>
                <a:cxnSpLocks/>
              </p:cNvCxnSpPr>
              <p:nvPr/>
            </p:nvCxnSpPr>
            <p:spPr>
              <a:xfrm rot="5400000">
                <a:off x="15629791"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65" name="TextBox 264">
                <a:extLst>
                  <a:ext uri="{FF2B5EF4-FFF2-40B4-BE49-F238E27FC236}">
                    <a16:creationId xmlns:a16="http://schemas.microsoft.com/office/drawing/2014/main" id="{63369BDB-32CB-6635-175C-C8487326D4BE}"/>
                  </a:ext>
                </a:extLst>
              </p:cNvPr>
              <p:cNvSpPr txBox="1"/>
              <p:nvPr/>
            </p:nvSpPr>
            <p:spPr>
              <a:xfrm>
                <a:off x="15550188"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29</a:t>
                </a:r>
              </a:p>
            </p:txBody>
          </p:sp>
          <p:sp>
            <p:nvSpPr>
              <p:cNvPr id="266" name="Freeform: Shape 265">
                <a:extLst>
                  <a:ext uri="{FF2B5EF4-FFF2-40B4-BE49-F238E27FC236}">
                    <a16:creationId xmlns:a16="http://schemas.microsoft.com/office/drawing/2014/main" id="{8A6E9486-C334-4A9F-EAB9-29E3F4E8652A}"/>
                  </a:ext>
                </a:extLst>
              </p:cNvPr>
              <p:cNvSpPr/>
              <p:nvPr/>
            </p:nvSpPr>
            <p:spPr>
              <a:xfrm>
                <a:off x="8679710" y="11864695"/>
                <a:ext cx="7245626" cy="2574235"/>
              </a:xfrm>
              <a:custGeom>
                <a:avLst/>
                <a:gdLst>
                  <a:gd name="connsiteX0" fmla="*/ 0 w 7245626"/>
                  <a:gd name="connsiteY0" fmla="*/ 0 h 2574235"/>
                  <a:gd name="connsiteX1" fmla="*/ 0 w 7245626"/>
                  <a:gd name="connsiteY1" fmla="*/ 2574235 h 2574235"/>
                  <a:gd name="connsiteX2" fmla="*/ 7245626 w 7245626"/>
                  <a:gd name="connsiteY2" fmla="*/ 2574235 h 2574235"/>
                </a:gdLst>
                <a:ahLst/>
                <a:cxnLst>
                  <a:cxn ang="0">
                    <a:pos x="connsiteX0" y="connsiteY0"/>
                  </a:cxn>
                  <a:cxn ang="0">
                    <a:pos x="connsiteX1" y="connsiteY1"/>
                  </a:cxn>
                  <a:cxn ang="0">
                    <a:pos x="connsiteX2" y="connsiteY2"/>
                  </a:cxn>
                </a:cxnLst>
                <a:rect l="l" t="t" r="r" b="b"/>
                <a:pathLst>
                  <a:path w="7245626" h="2574235">
                    <a:moveTo>
                      <a:pt x="0" y="0"/>
                    </a:moveTo>
                    <a:lnTo>
                      <a:pt x="0" y="2574235"/>
                    </a:lnTo>
                    <a:lnTo>
                      <a:pt x="7245626" y="2574235"/>
                    </a:lnTo>
                  </a:path>
                </a:pathLst>
              </a:custGeom>
              <a:noFill/>
              <a:ln w="9525" cap="sq">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72" name="TextBox 271">
                <a:extLst>
                  <a:ext uri="{FF2B5EF4-FFF2-40B4-BE49-F238E27FC236}">
                    <a16:creationId xmlns:a16="http://schemas.microsoft.com/office/drawing/2014/main" id="{ADB9F28C-D4E1-5A80-397B-E2E49630649B}"/>
                  </a:ext>
                </a:extLst>
              </p:cNvPr>
              <p:cNvSpPr txBox="1"/>
              <p:nvPr/>
            </p:nvSpPr>
            <p:spPr>
              <a:xfrm>
                <a:off x="8982783" y="14748252"/>
                <a:ext cx="6658059"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TTDD (months)</a:t>
                </a:r>
              </a:p>
            </p:txBody>
          </p:sp>
        </p:grpSp>
        <p:sp>
          <p:nvSpPr>
            <p:cNvPr id="746" name="Freeform 8">
              <a:extLst>
                <a:ext uri="{FF2B5EF4-FFF2-40B4-BE49-F238E27FC236}">
                  <a16:creationId xmlns:a16="http://schemas.microsoft.com/office/drawing/2014/main" id="{B551AFF0-0A1F-9841-8F69-B051DAE83FEE}"/>
                </a:ext>
              </a:extLst>
            </p:cNvPr>
            <p:cNvSpPr>
              <a:spLocks/>
            </p:cNvSpPr>
            <p:nvPr/>
          </p:nvSpPr>
          <p:spPr bwMode="auto">
            <a:xfrm>
              <a:off x="9080500" y="11877608"/>
              <a:ext cx="6661150" cy="1477962"/>
            </a:xfrm>
            <a:custGeom>
              <a:avLst/>
              <a:gdLst>
                <a:gd name="T0" fmla="*/ 0 w 4196"/>
                <a:gd name="T1" fmla="*/ 0 h 931"/>
                <a:gd name="T2" fmla="*/ 98 w 4196"/>
                <a:gd name="T3" fmla="*/ 0 h 931"/>
                <a:gd name="T4" fmla="*/ 98 w 4196"/>
                <a:gd name="T5" fmla="*/ 44 h 931"/>
                <a:gd name="T6" fmla="*/ 104 w 4196"/>
                <a:gd name="T7" fmla="*/ 44 h 931"/>
                <a:gd name="T8" fmla="*/ 104 w 4196"/>
                <a:gd name="T9" fmla="*/ 84 h 931"/>
                <a:gd name="T10" fmla="*/ 116 w 4196"/>
                <a:gd name="T11" fmla="*/ 84 h 931"/>
                <a:gd name="T12" fmla="*/ 116 w 4196"/>
                <a:gd name="T13" fmla="*/ 128 h 931"/>
                <a:gd name="T14" fmla="*/ 371 w 4196"/>
                <a:gd name="T15" fmla="*/ 128 h 931"/>
                <a:gd name="T16" fmla="*/ 371 w 4196"/>
                <a:gd name="T17" fmla="*/ 176 h 931"/>
                <a:gd name="T18" fmla="*/ 499 w 4196"/>
                <a:gd name="T19" fmla="*/ 176 h 931"/>
                <a:gd name="T20" fmla="*/ 499 w 4196"/>
                <a:gd name="T21" fmla="*/ 230 h 931"/>
                <a:gd name="T22" fmla="*/ 505 w 4196"/>
                <a:gd name="T23" fmla="*/ 230 h 931"/>
                <a:gd name="T24" fmla="*/ 505 w 4196"/>
                <a:gd name="T25" fmla="*/ 282 h 931"/>
                <a:gd name="T26" fmla="*/ 559 w 4196"/>
                <a:gd name="T27" fmla="*/ 282 h 931"/>
                <a:gd name="T28" fmla="*/ 559 w 4196"/>
                <a:gd name="T29" fmla="*/ 334 h 931"/>
                <a:gd name="T30" fmla="*/ 623 w 4196"/>
                <a:gd name="T31" fmla="*/ 334 h 931"/>
                <a:gd name="T32" fmla="*/ 623 w 4196"/>
                <a:gd name="T33" fmla="*/ 396 h 931"/>
                <a:gd name="T34" fmla="*/ 905 w 4196"/>
                <a:gd name="T35" fmla="*/ 396 h 931"/>
                <a:gd name="T36" fmla="*/ 905 w 4196"/>
                <a:gd name="T37" fmla="*/ 454 h 931"/>
                <a:gd name="T38" fmla="*/ 917 w 4196"/>
                <a:gd name="T39" fmla="*/ 454 h 931"/>
                <a:gd name="T40" fmla="*/ 917 w 4196"/>
                <a:gd name="T41" fmla="*/ 571 h 931"/>
                <a:gd name="T42" fmla="*/ 1404 w 4196"/>
                <a:gd name="T43" fmla="*/ 571 h 931"/>
                <a:gd name="T44" fmla="*/ 1404 w 4196"/>
                <a:gd name="T45" fmla="*/ 645 h 931"/>
                <a:gd name="T46" fmla="*/ 3311 w 4196"/>
                <a:gd name="T47" fmla="*/ 645 h 931"/>
                <a:gd name="T48" fmla="*/ 3311 w 4196"/>
                <a:gd name="T49" fmla="*/ 931 h 931"/>
                <a:gd name="T50" fmla="*/ 4196 w 4196"/>
                <a:gd name="T51" fmla="*/ 931 h 9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196" h="931">
                  <a:moveTo>
                    <a:pt x="0" y="0"/>
                  </a:moveTo>
                  <a:lnTo>
                    <a:pt x="98" y="0"/>
                  </a:lnTo>
                  <a:lnTo>
                    <a:pt x="98" y="44"/>
                  </a:lnTo>
                  <a:lnTo>
                    <a:pt x="104" y="44"/>
                  </a:lnTo>
                  <a:lnTo>
                    <a:pt x="104" y="84"/>
                  </a:lnTo>
                  <a:lnTo>
                    <a:pt x="116" y="84"/>
                  </a:lnTo>
                  <a:lnTo>
                    <a:pt x="116" y="128"/>
                  </a:lnTo>
                  <a:lnTo>
                    <a:pt x="371" y="128"/>
                  </a:lnTo>
                  <a:lnTo>
                    <a:pt x="371" y="176"/>
                  </a:lnTo>
                  <a:lnTo>
                    <a:pt x="499" y="176"/>
                  </a:lnTo>
                  <a:lnTo>
                    <a:pt x="499" y="230"/>
                  </a:lnTo>
                  <a:lnTo>
                    <a:pt x="505" y="230"/>
                  </a:lnTo>
                  <a:lnTo>
                    <a:pt x="505" y="282"/>
                  </a:lnTo>
                  <a:lnTo>
                    <a:pt x="559" y="282"/>
                  </a:lnTo>
                  <a:lnTo>
                    <a:pt x="559" y="334"/>
                  </a:lnTo>
                  <a:lnTo>
                    <a:pt x="623" y="334"/>
                  </a:lnTo>
                  <a:lnTo>
                    <a:pt x="623" y="396"/>
                  </a:lnTo>
                  <a:lnTo>
                    <a:pt x="905" y="396"/>
                  </a:lnTo>
                  <a:lnTo>
                    <a:pt x="905" y="454"/>
                  </a:lnTo>
                  <a:lnTo>
                    <a:pt x="917" y="454"/>
                  </a:lnTo>
                  <a:lnTo>
                    <a:pt x="917" y="571"/>
                  </a:lnTo>
                  <a:lnTo>
                    <a:pt x="1404" y="571"/>
                  </a:lnTo>
                  <a:lnTo>
                    <a:pt x="1404" y="645"/>
                  </a:lnTo>
                  <a:lnTo>
                    <a:pt x="3311" y="645"/>
                  </a:lnTo>
                  <a:lnTo>
                    <a:pt x="3311" y="931"/>
                  </a:lnTo>
                  <a:lnTo>
                    <a:pt x="4196" y="931"/>
                  </a:lnTo>
                </a:path>
              </a:pathLst>
            </a:custGeom>
            <a:noFill/>
            <a:ln w="22225" cap="flat">
              <a:solidFill>
                <a:srgbClr val="00B0F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nvGrpSpPr>
            <p:cNvPr id="810" name="Group 809">
              <a:extLst>
                <a:ext uri="{FF2B5EF4-FFF2-40B4-BE49-F238E27FC236}">
                  <a16:creationId xmlns:a16="http://schemas.microsoft.com/office/drawing/2014/main" id="{289B3F67-1A4F-3625-1D7D-94E42ECF05C5}"/>
                </a:ext>
              </a:extLst>
            </p:cNvPr>
            <p:cNvGrpSpPr/>
            <p:nvPr/>
          </p:nvGrpSpPr>
          <p:grpSpPr>
            <a:xfrm>
              <a:off x="9375775" y="12045883"/>
              <a:ext cx="6394450" cy="1347787"/>
              <a:chOff x="9375775" y="12142788"/>
              <a:chExt cx="6394450" cy="1347787"/>
            </a:xfrm>
          </p:grpSpPr>
          <p:sp>
            <p:nvSpPr>
              <p:cNvPr id="747" name="Line 9">
                <a:extLst>
                  <a:ext uri="{FF2B5EF4-FFF2-40B4-BE49-F238E27FC236}">
                    <a16:creationId xmlns:a16="http://schemas.microsoft.com/office/drawing/2014/main" id="{FA275A69-A407-EB1E-ABB3-51049429F297}"/>
                  </a:ext>
                </a:extLst>
              </p:cNvPr>
              <p:cNvSpPr>
                <a:spLocks noChangeShapeType="1"/>
              </p:cNvSpPr>
              <p:nvPr/>
            </p:nvSpPr>
            <p:spPr bwMode="auto">
              <a:xfrm flipH="1">
                <a:off x="9375775" y="121427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48" name="Line 10">
                <a:extLst>
                  <a:ext uri="{FF2B5EF4-FFF2-40B4-BE49-F238E27FC236}">
                    <a16:creationId xmlns:a16="http://schemas.microsoft.com/office/drawing/2014/main" id="{01C13F24-4390-97A8-7CE2-AFBCD6F20F7D}"/>
                  </a:ext>
                </a:extLst>
              </p:cNvPr>
              <p:cNvSpPr>
                <a:spLocks noChangeShapeType="1"/>
              </p:cNvSpPr>
              <p:nvPr/>
            </p:nvSpPr>
            <p:spPr bwMode="auto">
              <a:xfrm flipH="1" flipV="1">
                <a:off x="9375775" y="121427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49" name="Line 11">
                <a:extLst>
                  <a:ext uri="{FF2B5EF4-FFF2-40B4-BE49-F238E27FC236}">
                    <a16:creationId xmlns:a16="http://schemas.microsoft.com/office/drawing/2014/main" id="{9063DF0D-F087-1A32-5B5C-61C622C88904}"/>
                  </a:ext>
                </a:extLst>
              </p:cNvPr>
              <p:cNvSpPr>
                <a:spLocks noChangeShapeType="1"/>
              </p:cNvSpPr>
              <p:nvPr/>
            </p:nvSpPr>
            <p:spPr bwMode="auto">
              <a:xfrm flipH="1">
                <a:off x="9474200" y="121427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0" name="Line 12">
                <a:extLst>
                  <a:ext uri="{FF2B5EF4-FFF2-40B4-BE49-F238E27FC236}">
                    <a16:creationId xmlns:a16="http://schemas.microsoft.com/office/drawing/2014/main" id="{0053BB78-C5B0-A894-AD11-2361A98C134D}"/>
                  </a:ext>
                </a:extLst>
              </p:cNvPr>
              <p:cNvSpPr>
                <a:spLocks noChangeShapeType="1"/>
              </p:cNvSpPr>
              <p:nvPr/>
            </p:nvSpPr>
            <p:spPr bwMode="auto">
              <a:xfrm flipH="1" flipV="1">
                <a:off x="9474200" y="121427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1" name="Line 13">
                <a:extLst>
                  <a:ext uri="{FF2B5EF4-FFF2-40B4-BE49-F238E27FC236}">
                    <a16:creationId xmlns:a16="http://schemas.microsoft.com/office/drawing/2014/main" id="{3EA3B5B3-3F98-3D5B-381E-7B3C999CF908}"/>
                  </a:ext>
                </a:extLst>
              </p:cNvPr>
              <p:cNvSpPr>
                <a:spLocks noChangeShapeType="1"/>
              </p:cNvSpPr>
              <p:nvPr/>
            </p:nvSpPr>
            <p:spPr bwMode="auto">
              <a:xfrm flipH="1">
                <a:off x="9582150" y="121427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2" name="Line 14">
                <a:extLst>
                  <a:ext uri="{FF2B5EF4-FFF2-40B4-BE49-F238E27FC236}">
                    <a16:creationId xmlns:a16="http://schemas.microsoft.com/office/drawing/2014/main" id="{2E7883AF-C676-0286-46D6-C3DC14D37386}"/>
                  </a:ext>
                </a:extLst>
              </p:cNvPr>
              <p:cNvSpPr>
                <a:spLocks noChangeShapeType="1"/>
              </p:cNvSpPr>
              <p:nvPr/>
            </p:nvSpPr>
            <p:spPr bwMode="auto">
              <a:xfrm flipH="1" flipV="1">
                <a:off x="9582150" y="121427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3" name="Line 15">
                <a:extLst>
                  <a:ext uri="{FF2B5EF4-FFF2-40B4-BE49-F238E27FC236}">
                    <a16:creationId xmlns:a16="http://schemas.microsoft.com/office/drawing/2014/main" id="{4118962E-67AB-1E4A-F9F9-7B9237EC4C03}"/>
                  </a:ext>
                </a:extLst>
              </p:cNvPr>
              <p:cNvSpPr>
                <a:spLocks noChangeShapeType="1"/>
              </p:cNvSpPr>
              <p:nvPr/>
            </p:nvSpPr>
            <p:spPr bwMode="auto">
              <a:xfrm flipH="1">
                <a:off x="9601200" y="12142788"/>
                <a:ext cx="65088"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4" name="Line 16">
                <a:extLst>
                  <a:ext uri="{FF2B5EF4-FFF2-40B4-BE49-F238E27FC236}">
                    <a16:creationId xmlns:a16="http://schemas.microsoft.com/office/drawing/2014/main" id="{8FC55D65-7932-733A-998F-E55849456140}"/>
                  </a:ext>
                </a:extLst>
              </p:cNvPr>
              <p:cNvSpPr>
                <a:spLocks noChangeShapeType="1"/>
              </p:cNvSpPr>
              <p:nvPr/>
            </p:nvSpPr>
            <p:spPr bwMode="auto">
              <a:xfrm flipH="1" flipV="1">
                <a:off x="9601200" y="12142788"/>
                <a:ext cx="65088"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5" name="Line 17">
                <a:extLst>
                  <a:ext uri="{FF2B5EF4-FFF2-40B4-BE49-F238E27FC236}">
                    <a16:creationId xmlns:a16="http://schemas.microsoft.com/office/drawing/2014/main" id="{8B4BE5A3-52E8-C8FE-ED3A-42526E858C62}"/>
                  </a:ext>
                </a:extLst>
              </p:cNvPr>
              <p:cNvSpPr>
                <a:spLocks noChangeShapeType="1"/>
              </p:cNvSpPr>
              <p:nvPr/>
            </p:nvSpPr>
            <p:spPr bwMode="auto">
              <a:xfrm flipH="1">
                <a:off x="9796463" y="12222163"/>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6" name="Line 18">
                <a:extLst>
                  <a:ext uri="{FF2B5EF4-FFF2-40B4-BE49-F238E27FC236}">
                    <a16:creationId xmlns:a16="http://schemas.microsoft.com/office/drawing/2014/main" id="{47881180-556F-6BF5-51BC-C33503E3357B}"/>
                  </a:ext>
                </a:extLst>
              </p:cNvPr>
              <p:cNvSpPr>
                <a:spLocks noChangeShapeType="1"/>
              </p:cNvSpPr>
              <p:nvPr/>
            </p:nvSpPr>
            <p:spPr bwMode="auto">
              <a:xfrm flipH="1" flipV="1">
                <a:off x="9796463" y="12222163"/>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7" name="Line 19">
                <a:extLst>
                  <a:ext uri="{FF2B5EF4-FFF2-40B4-BE49-F238E27FC236}">
                    <a16:creationId xmlns:a16="http://schemas.microsoft.com/office/drawing/2014/main" id="{AB07795D-FBB9-7116-E612-B638A6BC4E1A}"/>
                  </a:ext>
                </a:extLst>
              </p:cNvPr>
              <p:cNvSpPr>
                <a:spLocks noChangeShapeType="1"/>
              </p:cNvSpPr>
              <p:nvPr/>
            </p:nvSpPr>
            <p:spPr bwMode="auto">
              <a:xfrm flipH="1">
                <a:off x="10009188" y="124698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8" name="Line 20">
                <a:extLst>
                  <a:ext uri="{FF2B5EF4-FFF2-40B4-BE49-F238E27FC236}">
                    <a16:creationId xmlns:a16="http://schemas.microsoft.com/office/drawing/2014/main" id="{52034FD0-BD5F-0C39-24D9-6752EE4EA2F0}"/>
                  </a:ext>
                </a:extLst>
              </p:cNvPr>
              <p:cNvSpPr>
                <a:spLocks noChangeShapeType="1"/>
              </p:cNvSpPr>
              <p:nvPr/>
            </p:nvSpPr>
            <p:spPr bwMode="auto">
              <a:xfrm flipH="1" flipV="1">
                <a:off x="10009188" y="124698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9" name="Line 21">
                <a:extLst>
                  <a:ext uri="{FF2B5EF4-FFF2-40B4-BE49-F238E27FC236}">
                    <a16:creationId xmlns:a16="http://schemas.microsoft.com/office/drawing/2014/main" id="{F9293E1B-5927-C4D0-7B30-DE654D2FC822}"/>
                  </a:ext>
                </a:extLst>
              </p:cNvPr>
              <p:cNvSpPr>
                <a:spLocks noChangeShapeType="1"/>
              </p:cNvSpPr>
              <p:nvPr/>
            </p:nvSpPr>
            <p:spPr bwMode="auto">
              <a:xfrm flipH="1">
                <a:off x="10025063" y="124698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0" name="Line 22">
                <a:extLst>
                  <a:ext uri="{FF2B5EF4-FFF2-40B4-BE49-F238E27FC236}">
                    <a16:creationId xmlns:a16="http://schemas.microsoft.com/office/drawing/2014/main" id="{EC01D851-A522-1924-51D7-5B47764BFC6E}"/>
                  </a:ext>
                </a:extLst>
              </p:cNvPr>
              <p:cNvSpPr>
                <a:spLocks noChangeShapeType="1"/>
              </p:cNvSpPr>
              <p:nvPr/>
            </p:nvSpPr>
            <p:spPr bwMode="auto">
              <a:xfrm flipH="1" flipV="1">
                <a:off x="10025063" y="124698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1" name="Line 23">
                <a:extLst>
                  <a:ext uri="{FF2B5EF4-FFF2-40B4-BE49-F238E27FC236}">
                    <a16:creationId xmlns:a16="http://schemas.microsoft.com/office/drawing/2014/main" id="{763EA3FD-BC66-72BB-317F-0501DCC67B78}"/>
                  </a:ext>
                </a:extLst>
              </p:cNvPr>
              <p:cNvSpPr>
                <a:spLocks noChangeShapeType="1"/>
              </p:cNvSpPr>
              <p:nvPr/>
            </p:nvSpPr>
            <p:spPr bwMode="auto">
              <a:xfrm flipH="1">
                <a:off x="10567988" y="12846050"/>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2" name="Line 24">
                <a:extLst>
                  <a:ext uri="{FF2B5EF4-FFF2-40B4-BE49-F238E27FC236}">
                    <a16:creationId xmlns:a16="http://schemas.microsoft.com/office/drawing/2014/main" id="{C2824E92-CA14-71F5-A06C-0C65845FA288}"/>
                  </a:ext>
                </a:extLst>
              </p:cNvPr>
              <p:cNvSpPr>
                <a:spLocks noChangeShapeType="1"/>
              </p:cNvSpPr>
              <p:nvPr/>
            </p:nvSpPr>
            <p:spPr bwMode="auto">
              <a:xfrm flipH="1" flipV="1">
                <a:off x="10567988" y="12846050"/>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3" name="Line 25">
                <a:extLst>
                  <a:ext uri="{FF2B5EF4-FFF2-40B4-BE49-F238E27FC236}">
                    <a16:creationId xmlns:a16="http://schemas.microsoft.com/office/drawing/2014/main" id="{6ECD37AC-4069-47E6-CBC2-48A85550A210}"/>
                  </a:ext>
                </a:extLst>
              </p:cNvPr>
              <p:cNvSpPr>
                <a:spLocks noChangeShapeType="1"/>
              </p:cNvSpPr>
              <p:nvPr/>
            </p:nvSpPr>
            <p:spPr bwMode="auto">
              <a:xfrm flipH="1">
                <a:off x="10720388" y="12846050"/>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4" name="Line 26">
                <a:extLst>
                  <a:ext uri="{FF2B5EF4-FFF2-40B4-BE49-F238E27FC236}">
                    <a16:creationId xmlns:a16="http://schemas.microsoft.com/office/drawing/2014/main" id="{36265CFA-9C7A-9070-E561-885774669147}"/>
                  </a:ext>
                </a:extLst>
              </p:cNvPr>
              <p:cNvSpPr>
                <a:spLocks noChangeShapeType="1"/>
              </p:cNvSpPr>
              <p:nvPr/>
            </p:nvSpPr>
            <p:spPr bwMode="auto">
              <a:xfrm flipH="1" flipV="1">
                <a:off x="10720388" y="12846050"/>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5" name="Line 27">
                <a:extLst>
                  <a:ext uri="{FF2B5EF4-FFF2-40B4-BE49-F238E27FC236}">
                    <a16:creationId xmlns:a16="http://schemas.microsoft.com/office/drawing/2014/main" id="{74CED80B-4D22-8D2C-6412-F07D70728182}"/>
                  </a:ext>
                </a:extLst>
              </p:cNvPr>
              <p:cNvSpPr>
                <a:spLocks noChangeShapeType="1"/>
              </p:cNvSpPr>
              <p:nvPr/>
            </p:nvSpPr>
            <p:spPr bwMode="auto">
              <a:xfrm flipH="1">
                <a:off x="10845800" y="12846050"/>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6" name="Line 28">
                <a:extLst>
                  <a:ext uri="{FF2B5EF4-FFF2-40B4-BE49-F238E27FC236}">
                    <a16:creationId xmlns:a16="http://schemas.microsoft.com/office/drawing/2014/main" id="{5E246D57-39DF-966A-30DC-AE510E5B3649}"/>
                  </a:ext>
                </a:extLst>
              </p:cNvPr>
              <p:cNvSpPr>
                <a:spLocks noChangeShapeType="1"/>
              </p:cNvSpPr>
              <p:nvPr/>
            </p:nvSpPr>
            <p:spPr bwMode="auto">
              <a:xfrm flipH="1" flipV="1">
                <a:off x="10845800" y="12846050"/>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7" name="Line 29">
                <a:extLst>
                  <a:ext uri="{FF2B5EF4-FFF2-40B4-BE49-F238E27FC236}">
                    <a16:creationId xmlns:a16="http://schemas.microsoft.com/office/drawing/2014/main" id="{501F53EB-6A46-89D0-FBC7-D8513EA145F9}"/>
                  </a:ext>
                </a:extLst>
              </p:cNvPr>
              <p:cNvSpPr>
                <a:spLocks noChangeShapeType="1"/>
              </p:cNvSpPr>
              <p:nvPr/>
            </p:nvSpPr>
            <p:spPr bwMode="auto">
              <a:xfrm flipH="1">
                <a:off x="11112500" y="12846050"/>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8" name="Line 30">
                <a:extLst>
                  <a:ext uri="{FF2B5EF4-FFF2-40B4-BE49-F238E27FC236}">
                    <a16:creationId xmlns:a16="http://schemas.microsoft.com/office/drawing/2014/main" id="{69C02DB1-BF87-D989-6310-3A989B3251E7}"/>
                  </a:ext>
                </a:extLst>
              </p:cNvPr>
              <p:cNvSpPr>
                <a:spLocks noChangeShapeType="1"/>
              </p:cNvSpPr>
              <p:nvPr/>
            </p:nvSpPr>
            <p:spPr bwMode="auto">
              <a:xfrm flipH="1" flipV="1">
                <a:off x="11112500" y="12846050"/>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9" name="Line 31">
                <a:extLst>
                  <a:ext uri="{FF2B5EF4-FFF2-40B4-BE49-F238E27FC236}">
                    <a16:creationId xmlns:a16="http://schemas.microsoft.com/office/drawing/2014/main" id="{0FAE4C94-70A9-FB7E-6601-49058ECDE87B}"/>
                  </a:ext>
                </a:extLst>
              </p:cNvPr>
              <p:cNvSpPr>
                <a:spLocks noChangeShapeType="1"/>
              </p:cNvSpPr>
              <p:nvPr/>
            </p:nvSpPr>
            <p:spPr bwMode="auto">
              <a:xfrm flipH="1">
                <a:off x="11436350" y="12966700"/>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0" name="Line 32">
                <a:extLst>
                  <a:ext uri="{FF2B5EF4-FFF2-40B4-BE49-F238E27FC236}">
                    <a16:creationId xmlns:a16="http://schemas.microsoft.com/office/drawing/2014/main" id="{CCBAF012-A689-3A1F-1397-0240B1194591}"/>
                  </a:ext>
                </a:extLst>
              </p:cNvPr>
              <p:cNvSpPr>
                <a:spLocks noChangeShapeType="1"/>
              </p:cNvSpPr>
              <p:nvPr/>
            </p:nvSpPr>
            <p:spPr bwMode="auto">
              <a:xfrm flipH="1" flipV="1">
                <a:off x="11436350" y="12966700"/>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1" name="Line 33">
                <a:extLst>
                  <a:ext uri="{FF2B5EF4-FFF2-40B4-BE49-F238E27FC236}">
                    <a16:creationId xmlns:a16="http://schemas.microsoft.com/office/drawing/2014/main" id="{38405E9B-530B-8BAD-53DB-82B27B063C1F}"/>
                  </a:ext>
                </a:extLst>
              </p:cNvPr>
              <p:cNvSpPr>
                <a:spLocks noChangeShapeType="1"/>
              </p:cNvSpPr>
              <p:nvPr/>
            </p:nvSpPr>
            <p:spPr bwMode="auto">
              <a:xfrm flipH="1">
                <a:off x="11747500" y="12966700"/>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2" name="Line 34">
                <a:extLst>
                  <a:ext uri="{FF2B5EF4-FFF2-40B4-BE49-F238E27FC236}">
                    <a16:creationId xmlns:a16="http://schemas.microsoft.com/office/drawing/2014/main" id="{1A76DE32-F732-CA25-FD96-81DE0397294E}"/>
                  </a:ext>
                </a:extLst>
              </p:cNvPr>
              <p:cNvSpPr>
                <a:spLocks noChangeShapeType="1"/>
              </p:cNvSpPr>
              <p:nvPr/>
            </p:nvSpPr>
            <p:spPr bwMode="auto">
              <a:xfrm flipH="1" flipV="1">
                <a:off x="11747500" y="12966700"/>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3" name="Line 35">
                <a:extLst>
                  <a:ext uri="{FF2B5EF4-FFF2-40B4-BE49-F238E27FC236}">
                    <a16:creationId xmlns:a16="http://schemas.microsoft.com/office/drawing/2014/main" id="{FA6EBE0D-9B45-5338-5F28-F9C04B8A6A26}"/>
                  </a:ext>
                </a:extLst>
              </p:cNvPr>
              <p:cNvSpPr>
                <a:spLocks noChangeShapeType="1"/>
              </p:cNvSpPr>
              <p:nvPr/>
            </p:nvSpPr>
            <p:spPr bwMode="auto">
              <a:xfrm flipH="1">
                <a:off x="11750675" y="12966700"/>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4" name="Line 36">
                <a:extLst>
                  <a:ext uri="{FF2B5EF4-FFF2-40B4-BE49-F238E27FC236}">
                    <a16:creationId xmlns:a16="http://schemas.microsoft.com/office/drawing/2014/main" id="{F6D15AD8-980D-0088-D8C6-0D0150976D16}"/>
                  </a:ext>
                </a:extLst>
              </p:cNvPr>
              <p:cNvSpPr>
                <a:spLocks noChangeShapeType="1"/>
              </p:cNvSpPr>
              <p:nvPr/>
            </p:nvSpPr>
            <p:spPr bwMode="auto">
              <a:xfrm flipH="1" flipV="1">
                <a:off x="11750675" y="12966700"/>
                <a:ext cx="66675"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5" name="Line 37">
                <a:extLst>
                  <a:ext uri="{FF2B5EF4-FFF2-40B4-BE49-F238E27FC236}">
                    <a16:creationId xmlns:a16="http://schemas.microsoft.com/office/drawing/2014/main" id="{6F4CCB9B-E44B-BCB2-A5D1-044CB643F81E}"/>
                  </a:ext>
                </a:extLst>
              </p:cNvPr>
              <p:cNvSpPr>
                <a:spLocks noChangeShapeType="1"/>
              </p:cNvSpPr>
              <p:nvPr/>
            </p:nvSpPr>
            <p:spPr bwMode="auto">
              <a:xfrm flipH="1">
                <a:off x="11814175" y="12966700"/>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6" name="Line 38">
                <a:extLst>
                  <a:ext uri="{FF2B5EF4-FFF2-40B4-BE49-F238E27FC236}">
                    <a16:creationId xmlns:a16="http://schemas.microsoft.com/office/drawing/2014/main" id="{2C35A216-7933-D3F3-6204-6D537A194E29}"/>
                  </a:ext>
                </a:extLst>
              </p:cNvPr>
              <p:cNvSpPr>
                <a:spLocks noChangeShapeType="1"/>
              </p:cNvSpPr>
              <p:nvPr/>
            </p:nvSpPr>
            <p:spPr bwMode="auto">
              <a:xfrm flipH="1" flipV="1">
                <a:off x="11814175" y="12966700"/>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7" name="Line 39">
                <a:extLst>
                  <a:ext uri="{FF2B5EF4-FFF2-40B4-BE49-F238E27FC236}">
                    <a16:creationId xmlns:a16="http://schemas.microsoft.com/office/drawing/2014/main" id="{D9FFF937-24FB-6392-C80C-2FB0BB3EE547}"/>
                  </a:ext>
                </a:extLst>
              </p:cNvPr>
              <p:cNvSpPr>
                <a:spLocks noChangeShapeType="1"/>
              </p:cNvSpPr>
              <p:nvPr/>
            </p:nvSpPr>
            <p:spPr bwMode="auto">
              <a:xfrm flipH="1">
                <a:off x="12501563" y="12966700"/>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8" name="Line 40">
                <a:extLst>
                  <a:ext uri="{FF2B5EF4-FFF2-40B4-BE49-F238E27FC236}">
                    <a16:creationId xmlns:a16="http://schemas.microsoft.com/office/drawing/2014/main" id="{90CC058E-01E1-2148-BAE7-BA8C3CE541BD}"/>
                  </a:ext>
                </a:extLst>
              </p:cNvPr>
              <p:cNvSpPr>
                <a:spLocks noChangeShapeType="1"/>
              </p:cNvSpPr>
              <p:nvPr/>
            </p:nvSpPr>
            <p:spPr bwMode="auto">
              <a:xfrm flipH="1" flipV="1">
                <a:off x="12501563" y="12966700"/>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9" name="Line 41">
                <a:extLst>
                  <a:ext uri="{FF2B5EF4-FFF2-40B4-BE49-F238E27FC236}">
                    <a16:creationId xmlns:a16="http://schemas.microsoft.com/office/drawing/2014/main" id="{0A8C70CE-8197-325A-CF93-848B422F48AF}"/>
                  </a:ext>
                </a:extLst>
              </p:cNvPr>
              <p:cNvSpPr>
                <a:spLocks noChangeShapeType="1"/>
              </p:cNvSpPr>
              <p:nvPr/>
            </p:nvSpPr>
            <p:spPr bwMode="auto">
              <a:xfrm flipH="1">
                <a:off x="12917488" y="12966700"/>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80" name="Line 42">
                <a:extLst>
                  <a:ext uri="{FF2B5EF4-FFF2-40B4-BE49-F238E27FC236}">
                    <a16:creationId xmlns:a16="http://schemas.microsoft.com/office/drawing/2014/main" id="{DDCF6B0C-B41F-065B-7531-ABF30190F2A1}"/>
                  </a:ext>
                </a:extLst>
              </p:cNvPr>
              <p:cNvSpPr>
                <a:spLocks noChangeShapeType="1"/>
              </p:cNvSpPr>
              <p:nvPr/>
            </p:nvSpPr>
            <p:spPr bwMode="auto">
              <a:xfrm flipH="1" flipV="1">
                <a:off x="12917488" y="12966700"/>
                <a:ext cx="69850" cy="66675"/>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81" name="Line 43">
                <a:extLst>
                  <a:ext uri="{FF2B5EF4-FFF2-40B4-BE49-F238E27FC236}">
                    <a16:creationId xmlns:a16="http://schemas.microsoft.com/office/drawing/2014/main" id="{1E7DDF86-4C42-0962-B965-6AED9DB7D167}"/>
                  </a:ext>
                </a:extLst>
              </p:cNvPr>
              <p:cNvSpPr>
                <a:spLocks noChangeShapeType="1"/>
              </p:cNvSpPr>
              <p:nvPr/>
            </p:nvSpPr>
            <p:spPr bwMode="auto">
              <a:xfrm flipH="1">
                <a:off x="15665450" y="1342072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82" name="Line 44">
                <a:extLst>
                  <a:ext uri="{FF2B5EF4-FFF2-40B4-BE49-F238E27FC236}">
                    <a16:creationId xmlns:a16="http://schemas.microsoft.com/office/drawing/2014/main" id="{85EB1D86-BAA9-AAFF-CC90-15BD0EA4593C}"/>
                  </a:ext>
                </a:extLst>
              </p:cNvPr>
              <p:cNvSpPr>
                <a:spLocks noChangeShapeType="1"/>
              </p:cNvSpPr>
              <p:nvPr/>
            </p:nvSpPr>
            <p:spPr bwMode="auto">
              <a:xfrm flipH="1" flipV="1">
                <a:off x="15665450" y="1342072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83" name="Line 45">
                <a:extLst>
                  <a:ext uri="{FF2B5EF4-FFF2-40B4-BE49-F238E27FC236}">
                    <a16:creationId xmlns:a16="http://schemas.microsoft.com/office/drawing/2014/main" id="{CD0C8B4F-3106-5616-B3E3-037618CFBBCD}"/>
                  </a:ext>
                </a:extLst>
              </p:cNvPr>
              <p:cNvSpPr>
                <a:spLocks noChangeShapeType="1"/>
              </p:cNvSpPr>
              <p:nvPr/>
            </p:nvSpPr>
            <p:spPr bwMode="auto">
              <a:xfrm flipH="1">
                <a:off x="15700375" y="13420725"/>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84" name="Line 46">
                <a:extLst>
                  <a:ext uri="{FF2B5EF4-FFF2-40B4-BE49-F238E27FC236}">
                    <a16:creationId xmlns:a16="http://schemas.microsoft.com/office/drawing/2014/main" id="{87B0E019-19FF-EF10-43D5-6A157E3F511D}"/>
                  </a:ext>
                </a:extLst>
              </p:cNvPr>
              <p:cNvSpPr>
                <a:spLocks noChangeShapeType="1"/>
              </p:cNvSpPr>
              <p:nvPr/>
            </p:nvSpPr>
            <p:spPr bwMode="auto">
              <a:xfrm flipH="1" flipV="1">
                <a:off x="15700375" y="13420725"/>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sp>
          <p:nvSpPr>
            <p:cNvPr id="785" name="Freeform 47">
              <a:extLst>
                <a:ext uri="{FF2B5EF4-FFF2-40B4-BE49-F238E27FC236}">
                  <a16:creationId xmlns:a16="http://schemas.microsoft.com/office/drawing/2014/main" id="{E22349BF-E606-D08A-B247-5794D370A98C}"/>
                </a:ext>
              </a:extLst>
            </p:cNvPr>
            <p:cNvSpPr>
              <a:spLocks/>
            </p:cNvSpPr>
            <p:nvPr/>
          </p:nvSpPr>
          <p:spPr bwMode="auto">
            <a:xfrm>
              <a:off x="9080500" y="11877608"/>
              <a:ext cx="3475038" cy="2387600"/>
            </a:xfrm>
            <a:custGeom>
              <a:avLst/>
              <a:gdLst>
                <a:gd name="T0" fmla="*/ 0 w 2189"/>
                <a:gd name="T1" fmla="*/ 0 h 1504"/>
                <a:gd name="T2" fmla="*/ 104 w 2189"/>
                <a:gd name="T3" fmla="*/ 0 h 1504"/>
                <a:gd name="T4" fmla="*/ 104 w 2189"/>
                <a:gd name="T5" fmla="*/ 190 h 1504"/>
                <a:gd name="T6" fmla="*/ 110 w 2189"/>
                <a:gd name="T7" fmla="*/ 190 h 1504"/>
                <a:gd name="T8" fmla="*/ 110 w 2189"/>
                <a:gd name="T9" fmla="*/ 242 h 1504"/>
                <a:gd name="T10" fmla="*/ 206 w 2189"/>
                <a:gd name="T11" fmla="*/ 242 h 1504"/>
                <a:gd name="T12" fmla="*/ 206 w 2189"/>
                <a:gd name="T13" fmla="*/ 294 h 1504"/>
                <a:gd name="T14" fmla="*/ 346 w 2189"/>
                <a:gd name="T15" fmla="*/ 294 h 1504"/>
                <a:gd name="T16" fmla="*/ 346 w 2189"/>
                <a:gd name="T17" fmla="*/ 356 h 1504"/>
                <a:gd name="T18" fmla="*/ 403 w 2189"/>
                <a:gd name="T19" fmla="*/ 356 h 1504"/>
                <a:gd name="T20" fmla="*/ 403 w 2189"/>
                <a:gd name="T21" fmla="*/ 418 h 1504"/>
                <a:gd name="T22" fmla="*/ 907 w 2189"/>
                <a:gd name="T23" fmla="*/ 418 h 1504"/>
                <a:gd name="T24" fmla="*/ 907 w 2189"/>
                <a:gd name="T25" fmla="*/ 585 h 1504"/>
                <a:gd name="T26" fmla="*/ 913 w 2189"/>
                <a:gd name="T27" fmla="*/ 585 h 1504"/>
                <a:gd name="T28" fmla="*/ 913 w 2189"/>
                <a:gd name="T29" fmla="*/ 669 h 1504"/>
                <a:gd name="T30" fmla="*/ 1308 w 2189"/>
                <a:gd name="T31" fmla="*/ 669 h 1504"/>
                <a:gd name="T32" fmla="*/ 1308 w 2189"/>
                <a:gd name="T33" fmla="*/ 875 h 1504"/>
                <a:gd name="T34" fmla="*/ 1372 w 2189"/>
                <a:gd name="T35" fmla="*/ 875 h 1504"/>
                <a:gd name="T36" fmla="*/ 1372 w 2189"/>
                <a:gd name="T37" fmla="*/ 981 h 1504"/>
                <a:gd name="T38" fmla="*/ 1590 w 2189"/>
                <a:gd name="T39" fmla="*/ 981 h 1504"/>
                <a:gd name="T40" fmla="*/ 1590 w 2189"/>
                <a:gd name="T41" fmla="*/ 1111 h 1504"/>
                <a:gd name="T42" fmla="*/ 2189 w 2189"/>
                <a:gd name="T43" fmla="*/ 1111 h 1504"/>
                <a:gd name="T44" fmla="*/ 2189 w 2189"/>
                <a:gd name="T45" fmla="*/ 1504 h 1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89" h="1504">
                  <a:moveTo>
                    <a:pt x="0" y="0"/>
                  </a:moveTo>
                  <a:lnTo>
                    <a:pt x="104" y="0"/>
                  </a:lnTo>
                  <a:lnTo>
                    <a:pt x="104" y="190"/>
                  </a:lnTo>
                  <a:lnTo>
                    <a:pt x="110" y="190"/>
                  </a:lnTo>
                  <a:lnTo>
                    <a:pt x="110" y="242"/>
                  </a:lnTo>
                  <a:lnTo>
                    <a:pt x="206" y="242"/>
                  </a:lnTo>
                  <a:lnTo>
                    <a:pt x="206" y="294"/>
                  </a:lnTo>
                  <a:lnTo>
                    <a:pt x="346" y="294"/>
                  </a:lnTo>
                  <a:lnTo>
                    <a:pt x="346" y="356"/>
                  </a:lnTo>
                  <a:lnTo>
                    <a:pt x="403" y="356"/>
                  </a:lnTo>
                  <a:lnTo>
                    <a:pt x="403" y="418"/>
                  </a:lnTo>
                  <a:lnTo>
                    <a:pt x="907" y="418"/>
                  </a:lnTo>
                  <a:lnTo>
                    <a:pt x="907" y="585"/>
                  </a:lnTo>
                  <a:lnTo>
                    <a:pt x="913" y="585"/>
                  </a:lnTo>
                  <a:lnTo>
                    <a:pt x="913" y="669"/>
                  </a:lnTo>
                  <a:lnTo>
                    <a:pt x="1308" y="669"/>
                  </a:lnTo>
                  <a:lnTo>
                    <a:pt x="1308" y="875"/>
                  </a:lnTo>
                  <a:lnTo>
                    <a:pt x="1372" y="875"/>
                  </a:lnTo>
                  <a:lnTo>
                    <a:pt x="1372" y="981"/>
                  </a:lnTo>
                  <a:lnTo>
                    <a:pt x="1590" y="981"/>
                  </a:lnTo>
                  <a:lnTo>
                    <a:pt x="1590" y="1111"/>
                  </a:lnTo>
                  <a:lnTo>
                    <a:pt x="2189" y="1111"/>
                  </a:lnTo>
                  <a:lnTo>
                    <a:pt x="2189" y="1504"/>
                  </a:lnTo>
                </a:path>
              </a:pathLst>
            </a:custGeom>
            <a:noFill/>
            <a:ln w="22225" cap="flat">
              <a:solidFill>
                <a:srgbClr val="ED7D3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nvGrpSpPr>
            <p:cNvPr id="809" name="Group 808">
              <a:extLst>
                <a:ext uri="{FF2B5EF4-FFF2-40B4-BE49-F238E27FC236}">
                  <a16:creationId xmlns:a16="http://schemas.microsoft.com/office/drawing/2014/main" id="{AB3A5692-F176-2820-6BA6-0B31F4257E07}"/>
                </a:ext>
              </a:extLst>
            </p:cNvPr>
            <p:cNvGrpSpPr/>
            <p:nvPr/>
          </p:nvGrpSpPr>
          <p:grpSpPr>
            <a:xfrm>
              <a:off x="9213850" y="12147483"/>
              <a:ext cx="3243263" cy="1528762"/>
              <a:chOff x="9213850" y="12244388"/>
              <a:chExt cx="3243263" cy="1528762"/>
            </a:xfrm>
          </p:grpSpPr>
          <p:sp>
            <p:nvSpPr>
              <p:cNvPr id="786" name="Line 48">
                <a:extLst>
                  <a:ext uri="{FF2B5EF4-FFF2-40B4-BE49-F238E27FC236}">
                    <a16:creationId xmlns:a16="http://schemas.microsoft.com/office/drawing/2014/main" id="{1AEF77DE-2ED8-65DB-6B32-146C3E498618}"/>
                  </a:ext>
                </a:extLst>
              </p:cNvPr>
              <p:cNvSpPr>
                <a:spLocks noChangeShapeType="1"/>
              </p:cNvSpPr>
              <p:nvPr/>
            </p:nvSpPr>
            <p:spPr bwMode="auto">
              <a:xfrm flipH="1">
                <a:off x="9213850" y="1224438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87" name="Line 49">
                <a:extLst>
                  <a:ext uri="{FF2B5EF4-FFF2-40B4-BE49-F238E27FC236}">
                    <a16:creationId xmlns:a16="http://schemas.microsoft.com/office/drawing/2014/main" id="{A46EF462-3C31-20FD-3E22-5E5CBE49C521}"/>
                  </a:ext>
                </a:extLst>
              </p:cNvPr>
              <p:cNvSpPr>
                <a:spLocks noChangeShapeType="1"/>
              </p:cNvSpPr>
              <p:nvPr/>
            </p:nvSpPr>
            <p:spPr bwMode="auto">
              <a:xfrm flipH="1" flipV="1">
                <a:off x="9213850" y="1224438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88" name="Line 50">
                <a:extLst>
                  <a:ext uri="{FF2B5EF4-FFF2-40B4-BE49-F238E27FC236}">
                    <a16:creationId xmlns:a16="http://schemas.microsoft.com/office/drawing/2014/main" id="{9DFEAA87-5099-D5C0-FF50-D19CAC8F7023}"/>
                  </a:ext>
                </a:extLst>
              </p:cNvPr>
              <p:cNvSpPr>
                <a:spLocks noChangeShapeType="1"/>
              </p:cNvSpPr>
              <p:nvPr/>
            </p:nvSpPr>
            <p:spPr bwMode="auto">
              <a:xfrm flipH="1">
                <a:off x="9493250" y="1240948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89" name="Line 51">
                <a:extLst>
                  <a:ext uri="{FF2B5EF4-FFF2-40B4-BE49-F238E27FC236}">
                    <a16:creationId xmlns:a16="http://schemas.microsoft.com/office/drawing/2014/main" id="{3796C1DD-8779-C896-2616-9CCEC8688F92}"/>
                  </a:ext>
                </a:extLst>
              </p:cNvPr>
              <p:cNvSpPr>
                <a:spLocks noChangeShapeType="1"/>
              </p:cNvSpPr>
              <p:nvPr/>
            </p:nvSpPr>
            <p:spPr bwMode="auto">
              <a:xfrm flipH="1" flipV="1">
                <a:off x="9493250" y="1240948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0" name="Line 52">
                <a:extLst>
                  <a:ext uri="{FF2B5EF4-FFF2-40B4-BE49-F238E27FC236}">
                    <a16:creationId xmlns:a16="http://schemas.microsoft.com/office/drawing/2014/main" id="{5F407C68-574E-05FA-1493-037C8C859717}"/>
                  </a:ext>
                </a:extLst>
              </p:cNvPr>
              <p:cNvSpPr>
                <a:spLocks noChangeShapeType="1"/>
              </p:cNvSpPr>
              <p:nvPr/>
            </p:nvSpPr>
            <p:spPr bwMode="auto">
              <a:xfrm flipH="1">
                <a:off x="9556750" y="1240948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1" name="Line 53">
                <a:extLst>
                  <a:ext uri="{FF2B5EF4-FFF2-40B4-BE49-F238E27FC236}">
                    <a16:creationId xmlns:a16="http://schemas.microsoft.com/office/drawing/2014/main" id="{0BD1C8E6-8DDA-B0D1-D961-AABD9048E7D4}"/>
                  </a:ext>
                </a:extLst>
              </p:cNvPr>
              <p:cNvSpPr>
                <a:spLocks noChangeShapeType="1"/>
              </p:cNvSpPr>
              <p:nvPr/>
            </p:nvSpPr>
            <p:spPr bwMode="auto">
              <a:xfrm flipH="1" flipV="1">
                <a:off x="9556750" y="1240948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2" name="Line 54">
                <a:extLst>
                  <a:ext uri="{FF2B5EF4-FFF2-40B4-BE49-F238E27FC236}">
                    <a16:creationId xmlns:a16="http://schemas.microsoft.com/office/drawing/2014/main" id="{6236FD6A-5876-6833-8A0D-4FDEBD455FDD}"/>
                  </a:ext>
                </a:extLst>
              </p:cNvPr>
              <p:cNvSpPr>
                <a:spLocks noChangeShapeType="1"/>
              </p:cNvSpPr>
              <p:nvPr/>
            </p:nvSpPr>
            <p:spPr bwMode="auto">
              <a:xfrm flipH="1">
                <a:off x="9569450" y="12409488"/>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3" name="Line 55">
                <a:extLst>
                  <a:ext uri="{FF2B5EF4-FFF2-40B4-BE49-F238E27FC236}">
                    <a16:creationId xmlns:a16="http://schemas.microsoft.com/office/drawing/2014/main" id="{7189D83F-621E-19A9-4C1D-C28DF6690AD4}"/>
                  </a:ext>
                </a:extLst>
              </p:cNvPr>
              <p:cNvSpPr>
                <a:spLocks noChangeShapeType="1"/>
              </p:cNvSpPr>
              <p:nvPr/>
            </p:nvSpPr>
            <p:spPr bwMode="auto">
              <a:xfrm flipH="1" flipV="1">
                <a:off x="9569450" y="12409488"/>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4" name="Line 56">
                <a:extLst>
                  <a:ext uri="{FF2B5EF4-FFF2-40B4-BE49-F238E27FC236}">
                    <a16:creationId xmlns:a16="http://schemas.microsoft.com/office/drawing/2014/main" id="{06B77C2A-59F4-92CA-653A-F5FD3DC68524}"/>
                  </a:ext>
                </a:extLst>
              </p:cNvPr>
              <p:cNvSpPr>
                <a:spLocks noChangeShapeType="1"/>
              </p:cNvSpPr>
              <p:nvPr/>
            </p:nvSpPr>
            <p:spPr bwMode="auto">
              <a:xfrm flipH="1">
                <a:off x="9736138" y="12603163"/>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5" name="Line 57">
                <a:extLst>
                  <a:ext uri="{FF2B5EF4-FFF2-40B4-BE49-F238E27FC236}">
                    <a16:creationId xmlns:a16="http://schemas.microsoft.com/office/drawing/2014/main" id="{8F5D5B1D-30B2-36CF-617F-56073C795E05}"/>
                  </a:ext>
                </a:extLst>
              </p:cNvPr>
              <p:cNvSpPr>
                <a:spLocks noChangeShapeType="1"/>
              </p:cNvSpPr>
              <p:nvPr/>
            </p:nvSpPr>
            <p:spPr bwMode="auto">
              <a:xfrm flipH="1" flipV="1">
                <a:off x="9736138" y="12603163"/>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6" name="Line 58">
                <a:extLst>
                  <a:ext uri="{FF2B5EF4-FFF2-40B4-BE49-F238E27FC236}">
                    <a16:creationId xmlns:a16="http://schemas.microsoft.com/office/drawing/2014/main" id="{E3295F44-639C-E8D5-E295-C17F253379DE}"/>
                  </a:ext>
                </a:extLst>
              </p:cNvPr>
              <p:cNvSpPr>
                <a:spLocks noChangeShapeType="1"/>
              </p:cNvSpPr>
              <p:nvPr/>
            </p:nvSpPr>
            <p:spPr bwMode="auto">
              <a:xfrm flipH="1">
                <a:off x="9847263" y="12603163"/>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7" name="Line 59">
                <a:extLst>
                  <a:ext uri="{FF2B5EF4-FFF2-40B4-BE49-F238E27FC236}">
                    <a16:creationId xmlns:a16="http://schemas.microsoft.com/office/drawing/2014/main" id="{9456DD6D-D66E-6D66-1E9B-DF6D34BEB930}"/>
                  </a:ext>
                </a:extLst>
              </p:cNvPr>
              <p:cNvSpPr>
                <a:spLocks noChangeShapeType="1"/>
              </p:cNvSpPr>
              <p:nvPr/>
            </p:nvSpPr>
            <p:spPr bwMode="auto">
              <a:xfrm flipH="1" flipV="1">
                <a:off x="9847263" y="12603163"/>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8" name="Line 60">
                <a:extLst>
                  <a:ext uri="{FF2B5EF4-FFF2-40B4-BE49-F238E27FC236}">
                    <a16:creationId xmlns:a16="http://schemas.microsoft.com/office/drawing/2014/main" id="{2B233834-FEC3-90D0-7B78-6B9160D5D4E4}"/>
                  </a:ext>
                </a:extLst>
              </p:cNvPr>
              <p:cNvSpPr>
                <a:spLocks noChangeShapeType="1"/>
              </p:cNvSpPr>
              <p:nvPr/>
            </p:nvSpPr>
            <p:spPr bwMode="auto">
              <a:xfrm flipH="1">
                <a:off x="9853613" y="12603163"/>
                <a:ext cx="69850"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99" name="Line 61">
                <a:extLst>
                  <a:ext uri="{FF2B5EF4-FFF2-40B4-BE49-F238E27FC236}">
                    <a16:creationId xmlns:a16="http://schemas.microsoft.com/office/drawing/2014/main" id="{E2D4225C-D689-99D6-B71A-62EC2D3CA5CB}"/>
                  </a:ext>
                </a:extLst>
              </p:cNvPr>
              <p:cNvSpPr>
                <a:spLocks noChangeShapeType="1"/>
              </p:cNvSpPr>
              <p:nvPr/>
            </p:nvSpPr>
            <p:spPr bwMode="auto">
              <a:xfrm flipH="1" flipV="1">
                <a:off x="9853613" y="12603163"/>
                <a:ext cx="69850"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0" name="Line 62">
                <a:extLst>
                  <a:ext uri="{FF2B5EF4-FFF2-40B4-BE49-F238E27FC236}">
                    <a16:creationId xmlns:a16="http://schemas.microsoft.com/office/drawing/2014/main" id="{E7AC9234-DCF3-C0BB-26D0-23C0B9093571}"/>
                  </a:ext>
                </a:extLst>
              </p:cNvPr>
              <p:cNvSpPr>
                <a:spLocks noChangeShapeType="1"/>
              </p:cNvSpPr>
              <p:nvPr/>
            </p:nvSpPr>
            <p:spPr bwMode="auto">
              <a:xfrm flipH="1">
                <a:off x="10494963" y="12998450"/>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1" name="Line 63">
                <a:extLst>
                  <a:ext uri="{FF2B5EF4-FFF2-40B4-BE49-F238E27FC236}">
                    <a16:creationId xmlns:a16="http://schemas.microsoft.com/office/drawing/2014/main" id="{A347D527-F59E-3196-1EDD-583F315E4BFF}"/>
                  </a:ext>
                </a:extLst>
              </p:cNvPr>
              <p:cNvSpPr>
                <a:spLocks noChangeShapeType="1"/>
              </p:cNvSpPr>
              <p:nvPr/>
            </p:nvSpPr>
            <p:spPr bwMode="auto">
              <a:xfrm flipH="1" flipV="1">
                <a:off x="10494963" y="12998450"/>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2" name="Line 64">
                <a:extLst>
                  <a:ext uri="{FF2B5EF4-FFF2-40B4-BE49-F238E27FC236}">
                    <a16:creationId xmlns:a16="http://schemas.microsoft.com/office/drawing/2014/main" id="{CD27E223-F265-DC6C-D024-736DEBC53714}"/>
                  </a:ext>
                </a:extLst>
              </p:cNvPr>
              <p:cNvSpPr>
                <a:spLocks noChangeShapeType="1"/>
              </p:cNvSpPr>
              <p:nvPr/>
            </p:nvSpPr>
            <p:spPr bwMode="auto">
              <a:xfrm flipH="1">
                <a:off x="11277600" y="134969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3" name="Line 65">
                <a:extLst>
                  <a:ext uri="{FF2B5EF4-FFF2-40B4-BE49-F238E27FC236}">
                    <a16:creationId xmlns:a16="http://schemas.microsoft.com/office/drawing/2014/main" id="{5CD34E74-8D8C-E156-C820-B6EBC6BCEB73}"/>
                  </a:ext>
                </a:extLst>
              </p:cNvPr>
              <p:cNvSpPr>
                <a:spLocks noChangeShapeType="1"/>
              </p:cNvSpPr>
              <p:nvPr/>
            </p:nvSpPr>
            <p:spPr bwMode="auto">
              <a:xfrm flipH="1" flipV="1">
                <a:off x="11277600" y="134969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4" name="Line 66">
                <a:extLst>
                  <a:ext uri="{FF2B5EF4-FFF2-40B4-BE49-F238E27FC236}">
                    <a16:creationId xmlns:a16="http://schemas.microsoft.com/office/drawing/2014/main" id="{595DE3CE-4DEA-6038-57A4-F2269C9F6EDF}"/>
                  </a:ext>
                </a:extLst>
              </p:cNvPr>
              <p:cNvSpPr>
                <a:spLocks noChangeShapeType="1"/>
              </p:cNvSpPr>
              <p:nvPr/>
            </p:nvSpPr>
            <p:spPr bwMode="auto">
              <a:xfrm flipH="1">
                <a:off x="11753850" y="1370647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5" name="Line 67">
                <a:extLst>
                  <a:ext uri="{FF2B5EF4-FFF2-40B4-BE49-F238E27FC236}">
                    <a16:creationId xmlns:a16="http://schemas.microsoft.com/office/drawing/2014/main" id="{AC8CAF9D-61C7-1377-E162-E15D3AA2D94B}"/>
                  </a:ext>
                </a:extLst>
              </p:cNvPr>
              <p:cNvSpPr>
                <a:spLocks noChangeShapeType="1"/>
              </p:cNvSpPr>
              <p:nvPr/>
            </p:nvSpPr>
            <p:spPr bwMode="auto">
              <a:xfrm flipH="1" flipV="1">
                <a:off x="11753850" y="1370647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6" name="Line 68">
                <a:extLst>
                  <a:ext uri="{FF2B5EF4-FFF2-40B4-BE49-F238E27FC236}">
                    <a16:creationId xmlns:a16="http://schemas.microsoft.com/office/drawing/2014/main" id="{97FCB105-21C0-58E4-33C6-43431A8536E9}"/>
                  </a:ext>
                </a:extLst>
              </p:cNvPr>
              <p:cNvSpPr>
                <a:spLocks noChangeShapeType="1"/>
              </p:cNvSpPr>
              <p:nvPr/>
            </p:nvSpPr>
            <p:spPr bwMode="auto">
              <a:xfrm flipH="1">
                <a:off x="12390438" y="1370647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7" name="Line 69">
                <a:extLst>
                  <a:ext uri="{FF2B5EF4-FFF2-40B4-BE49-F238E27FC236}">
                    <a16:creationId xmlns:a16="http://schemas.microsoft.com/office/drawing/2014/main" id="{09AAC2F6-0958-192F-03C7-AAE6935F8F99}"/>
                  </a:ext>
                </a:extLst>
              </p:cNvPr>
              <p:cNvSpPr>
                <a:spLocks noChangeShapeType="1"/>
              </p:cNvSpPr>
              <p:nvPr/>
            </p:nvSpPr>
            <p:spPr bwMode="auto">
              <a:xfrm flipH="1" flipV="1">
                <a:off x="12390438" y="1370647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grpSp>
      <p:sp>
        <p:nvSpPr>
          <p:cNvPr id="14" name="object 27">
            <a:extLst>
              <a:ext uri="{FF2B5EF4-FFF2-40B4-BE49-F238E27FC236}">
                <a16:creationId xmlns:a16="http://schemas.microsoft.com/office/drawing/2014/main" id="{EDBA21B5-05A3-30CE-C16D-FF7660382BDA}"/>
              </a:ext>
            </a:extLst>
          </p:cNvPr>
          <p:cNvSpPr txBox="1"/>
          <p:nvPr/>
        </p:nvSpPr>
        <p:spPr>
          <a:xfrm>
            <a:off x="7496089" y="11187906"/>
            <a:ext cx="18315074" cy="624439"/>
          </a:xfrm>
          <a:prstGeom prst="rect">
            <a:avLst/>
          </a:prstGeom>
        </p:spPr>
        <p:txBody>
          <a:bodyPr vert="horz" wrap="square" lIns="0" tIns="18960" rIns="0" bIns="0" rtlCol="0">
            <a:spAutoFit/>
          </a:bodyPr>
          <a:lstStyle/>
          <a:p>
            <a:pPr marL="16487" marR="0" lvl="0" indent="0" algn="l" defTabSz="1361539" rtl="0" eaLnBrk="1" fontAlgn="auto" latinLnBrk="0" hangingPunct="1">
              <a:lnSpc>
                <a:spcPct val="100000"/>
              </a:lnSpc>
              <a:spcBef>
                <a:spcPts val="148"/>
              </a:spcBef>
              <a:spcAft>
                <a:spcPts val="0"/>
              </a:spcAft>
              <a:buClrTx/>
              <a:buSzTx/>
              <a:buFontTx/>
              <a:buNone/>
              <a:tabLst/>
              <a:defRPr/>
            </a:pPr>
            <a:r>
              <a:rPr kumimoji="0" lang="en-GB" sz="2200" b="0" i="0" u="none" strike="noStrike" kern="1200" cap="none" spc="6" normalizeH="0" baseline="0" noProof="0">
                <a:ln>
                  <a:noFill/>
                </a:ln>
                <a:solidFill>
                  <a:srgbClr val="0000C9"/>
                </a:solidFill>
                <a:effectLst/>
                <a:uLnTx/>
                <a:uFillTx/>
                <a:latin typeface="Arial" panose="020B0604020202020204" pitchFamily="34" charset="0"/>
                <a:ea typeface="+mn-ea"/>
                <a:cs typeface="Arial" panose="020B0604020202020204" pitchFamily="34" charset="0"/>
              </a:rPr>
              <a:t>Limitations </a:t>
            </a:r>
            <a:endParaRPr kumimoji="0" lang="en-GB" sz="2200" b="0" i="0" u="none" strike="noStrike" kern="1200" cap="none" spc="0" normalizeH="0" baseline="0" noProof="0">
              <a:ln>
                <a:noFill/>
              </a:ln>
              <a:solidFill>
                <a:srgbClr val="0000C9"/>
              </a:solidFill>
              <a:effectLst/>
              <a:uLnTx/>
              <a:uFillTx/>
              <a:latin typeface="Arial" panose="020B0604020202020204" pitchFamily="34" charset="0"/>
              <a:ea typeface="+mn-ea"/>
              <a:cs typeface="Arial" panose="020B0604020202020204" pitchFamily="34" charset="0"/>
            </a:endParaRPr>
          </a:p>
          <a:p>
            <a:pPr marL="152506" marR="0" lvl="0" indent="-136843" algn="l" defTabSz="1361539" rtl="0" eaLnBrk="1" fontAlgn="auto" latinLnBrk="0" hangingPunct="1">
              <a:lnSpc>
                <a:spcPct val="100000"/>
              </a:lnSpc>
              <a:spcBef>
                <a:spcPts val="389"/>
              </a:spcBef>
              <a:spcAft>
                <a:spcPts val="0"/>
              </a:spcAft>
              <a:buClr>
                <a:srgbClr val="0000C9"/>
              </a:buClr>
              <a:buSzTx/>
              <a:buFontTx/>
              <a:buChar char="•"/>
              <a:tabLst>
                <a:tab pos="153330" algn="l"/>
              </a:tabLst>
              <a:defRPr/>
            </a:pPr>
            <a:r>
              <a:rPr kumimoji="0" lang="en-GB" sz="1400" b="0" i="0" u="none" strike="noStrike" kern="1200" cap="none" spc="0" normalizeH="0" baseline="0" noProof="0">
                <a:ln>
                  <a:noFill/>
                </a:ln>
                <a:solidFill>
                  <a:srgbClr val="231F20"/>
                </a:solidFill>
                <a:effectLst/>
                <a:uLnTx/>
                <a:uFillTx/>
                <a:latin typeface="Arial" panose="020B0604020202020204" pitchFamily="34" charset="0"/>
                <a:ea typeface="+mn-ea"/>
                <a:cs typeface="Arial" panose="020B0604020202020204" pitchFamily="34" charset="0"/>
              </a:rPr>
              <a:t>Limitations of this analysis include the small sample size, the open-label study design, and the lack of type 1 error control.</a:t>
            </a:r>
          </a:p>
        </p:txBody>
      </p:sp>
      <p:grpSp>
        <p:nvGrpSpPr>
          <p:cNvPr id="526" name="Group 525">
            <a:extLst>
              <a:ext uri="{FF2B5EF4-FFF2-40B4-BE49-F238E27FC236}">
                <a16:creationId xmlns:a16="http://schemas.microsoft.com/office/drawing/2014/main" id="{8B937084-9124-FE16-DFFD-58B1331D4A6B}"/>
              </a:ext>
            </a:extLst>
          </p:cNvPr>
          <p:cNvGrpSpPr/>
          <p:nvPr/>
        </p:nvGrpSpPr>
        <p:grpSpPr>
          <a:xfrm>
            <a:off x="17001973" y="12600914"/>
            <a:ext cx="8793374" cy="3618215"/>
            <a:chOff x="17012444" y="11767790"/>
            <a:chExt cx="8793374" cy="3618215"/>
          </a:xfrm>
        </p:grpSpPr>
        <p:grpSp>
          <p:nvGrpSpPr>
            <p:cNvPr id="558" name="Group 557">
              <a:extLst>
                <a:ext uri="{FF2B5EF4-FFF2-40B4-BE49-F238E27FC236}">
                  <a16:creationId xmlns:a16="http://schemas.microsoft.com/office/drawing/2014/main" id="{BECB4AE8-41A3-29DE-DF58-FF3CC343C6AA}"/>
                </a:ext>
              </a:extLst>
            </p:cNvPr>
            <p:cNvGrpSpPr/>
            <p:nvPr/>
          </p:nvGrpSpPr>
          <p:grpSpPr>
            <a:xfrm>
              <a:off x="17434384" y="11767790"/>
              <a:ext cx="7994462" cy="3068223"/>
              <a:chOff x="7930874" y="11864695"/>
              <a:chExt cx="7994462" cy="3068223"/>
            </a:xfrm>
          </p:grpSpPr>
          <p:cxnSp>
            <p:nvCxnSpPr>
              <p:cNvPr id="559" name="Straight Connector 558">
                <a:extLst>
                  <a:ext uri="{FF2B5EF4-FFF2-40B4-BE49-F238E27FC236}">
                    <a16:creationId xmlns:a16="http://schemas.microsoft.com/office/drawing/2014/main" id="{7EFB9D81-9E6C-1774-029A-E3BD4CCA8CB1}"/>
                  </a:ext>
                </a:extLst>
              </p:cNvPr>
              <p:cNvCxnSpPr>
                <a:cxnSpLocks/>
              </p:cNvCxnSpPr>
              <p:nvPr/>
            </p:nvCxnSpPr>
            <p:spPr>
              <a:xfrm>
                <a:off x="8611396" y="11972760"/>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60" name="TextBox 559">
                <a:extLst>
                  <a:ext uri="{FF2B5EF4-FFF2-40B4-BE49-F238E27FC236}">
                    <a16:creationId xmlns:a16="http://schemas.microsoft.com/office/drawing/2014/main" id="{41C6D30A-3319-8EC9-A752-A60979FFC098}"/>
                  </a:ext>
                </a:extLst>
              </p:cNvPr>
              <p:cNvSpPr txBox="1"/>
              <p:nvPr/>
            </p:nvSpPr>
            <p:spPr>
              <a:xfrm>
                <a:off x="8354396" y="11880427"/>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1.0</a:t>
                </a:r>
              </a:p>
            </p:txBody>
          </p:sp>
          <p:cxnSp>
            <p:nvCxnSpPr>
              <p:cNvPr id="561" name="Straight Connector 560">
                <a:extLst>
                  <a:ext uri="{FF2B5EF4-FFF2-40B4-BE49-F238E27FC236}">
                    <a16:creationId xmlns:a16="http://schemas.microsoft.com/office/drawing/2014/main" id="{582BD4C8-8C7D-6634-E5FB-A8C015029192}"/>
                  </a:ext>
                </a:extLst>
              </p:cNvPr>
              <p:cNvCxnSpPr>
                <a:cxnSpLocks/>
              </p:cNvCxnSpPr>
              <p:nvPr/>
            </p:nvCxnSpPr>
            <p:spPr>
              <a:xfrm>
                <a:off x="8611396" y="12210566"/>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62" name="TextBox 561">
                <a:extLst>
                  <a:ext uri="{FF2B5EF4-FFF2-40B4-BE49-F238E27FC236}">
                    <a16:creationId xmlns:a16="http://schemas.microsoft.com/office/drawing/2014/main" id="{CA8E1C82-D4CD-C5A2-3CEA-B955B9689878}"/>
                  </a:ext>
                </a:extLst>
              </p:cNvPr>
              <p:cNvSpPr txBox="1"/>
              <p:nvPr/>
            </p:nvSpPr>
            <p:spPr>
              <a:xfrm>
                <a:off x="8354396" y="12119028"/>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0.9</a:t>
                </a:r>
              </a:p>
            </p:txBody>
          </p:sp>
          <p:cxnSp>
            <p:nvCxnSpPr>
              <p:cNvPr id="563" name="Straight Connector 562">
                <a:extLst>
                  <a:ext uri="{FF2B5EF4-FFF2-40B4-BE49-F238E27FC236}">
                    <a16:creationId xmlns:a16="http://schemas.microsoft.com/office/drawing/2014/main" id="{F82F676E-3DC6-5727-4AFC-573DB6D425A4}"/>
                  </a:ext>
                </a:extLst>
              </p:cNvPr>
              <p:cNvCxnSpPr>
                <a:cxnSpLocks/>
              </p:cNvCxnSpPr>
              <p:nvPr/>
            </p:nvCxnSpPr>
            <p:spPr>
              <a:xfrm>
                <a:off x="8611396" y="12448372"/>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64" name="TextBox 563">
                <a:extLst>
                  <a:ext uri="{FF2B5EF4-FFF2-40B4-BE49-F238E27FC236}">
                    <a16:creationId xmlns:a16="http://schemas.microsoft.com/office/drawing/2014/main" id="{1387F207-1D76-DB93-1248-02F90494DFDF}"/>
                  </a:ext>
                </a:extLst>
              </p:cNvPr>
              <p:cNvSpPr txBox="1"/>
              <p:nvPr/>
            </p:nvSpPr>
            <p:spPr>
              <a:xfrm>
                <a:off x="8354396" y="12357629"/>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0.8</a:t>
                </a:r>
              </a:p>
            </p:txBody>
          </p:sp>
          <p:cxnSp>
            <p:nvCxnSpPr>
              <p:cNvPr id="565" name="Straight Connector 564">
                <a:extLst>
                  <a:ext uri="{FF2B5EF4-FFF2-40B4-BE49-F238E27FC236}">
                    <a16:creationId xmlns:a16="http://schemas.microsoft.com/office/drawing/2014/main" id="{D79E7576-12C8-0135-7131-AD3108F87EEA}"/>
                  </a:ext>
                </a:extLst>
              </p:cNvPr>
              <p:cNvCxnSpPr>
                <a:cxnSpLocks/>
              </p:cNvCxnSpPr>
              <p:nvPr/>
            </p:nvCxnSpPr>
            <p:spPr>
              <a:xfrm>
                <a:off x="8611396" y="12686178"/>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66" name="TextBox 565">
                <a:extLst>
                  <a:ext uri="{FF2B5EF4-FFF2-40B4-BE49-F238E27FC236}">
                    <a16:creationId xmlns:a16="http://schemas.microsoft.com/office/drawing/2014/main" id="{D0E48C89-4CF5-4F97-FD74-6614B6231F68}"/>
                  </a:ext>
                </a:extLst>
              </p:cNvPr>
              <p:cNvSpPr txBox="1"/>
              <p:nvPr/>
            </p:nvSpPr>
            <p:spPr>
              <a:xfrm>
                <a:off x="8354396" y="12596230"/>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0.7</a:t>
                </a:r>
              </a:p>
            </p:txBody>
          </p:sp>
          <p:cxnSp>
            <p:nvCxnSpPr>
              <p:cNvPr id="567" name="Straight Connector 566">
                <a:extLst>
                  <a:ext uri="{FF2B5EF4-FFF2-40B4-BE49-F238E27FC236}">
                    <a16:creationId xmlns:a16="http://schemas.microsoft.com/office/drawing/2014/main" id="{1CD94E5D-652D-2B2F-4F7D-BA734E16E631}"/>
                  </a:ext>
                </a:extLst>
              </p:cNvPr>
              <p:cNvCxnSpPr>
                <a:cxnSpLocks/>
              </p:cNvCxnSpPr>
              <p:nvPr/>
            </p:nvCxnSpPr>
            <p:spPr>
              <a:xfrm>
                <a:off x="8611396" y="1292398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68" name="TextBox 567">
                <a:extLst>
                  <a:ext uri="{FF2B5EF4-FFF2-40B4-BE49-F238E27FC236}">
                    <a16:creationId xmlns:a16="http://schemas.microsoft.com/office/drawing/2014/main" id="{6810778E-1A46-7611-C845-1DE0B0E3309A}"/>
                  </a:ext>
                </a:extLst>
              </p:cNvPr>
              <p:cNvSpPr txBox="1"/>
              <p:nvPr/>
            </p:nvSpPr>
            <p:spPr>
              <a:xfrm>
                <a:off x="8354396" y="12834831"/>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0.6</a:t>
                </a:r>
              </a:p>
            </p:txBody>
          </p:sp>
          <p:cxnSp>
            <p:nvCxnSpPr>
              <p:cNvPr id="569" name="Straight Connector 568">
                <a:extLst>
                  <a:ext uri="{FF2B5EF4-FFF2-40B4-BE49-F238E27FC236}">
                    <a16:creationId xmlns:a16="http://schemas.microsoft.com/office/drawing/2014/main" id="{3C88A90A-2A5D-9907-B649-29E3517263DE}"/>
                  </a:ext>
                </a:extLst>
              </p:cNvPr>
              <p:cNvCxnSpPr>
                <a:cxnSpLocks/>
              </p:cNvCxnSpPr>
              <p:nvPr/>
            </p:nvCxnSpPr>
            <p:spPr>
              <a:xfrm>
                <a:off x="8611396" y="13161790"/>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70" name="TextBox 569">
                <a:extLst>
                  <a:ext uri="{FF2B5EF4-FFF2-40B4-BE49-F238E27FC236}">
                    <a16:creationId xmlns:a16="http://schemas.microsoft.com/office/drawing/2014/main" id="{DC986FC3-75F9-EF56-5974-DB0B5C4F4BA4}"/>
                  </a:ext>
                </a:extLst>
              </p:cNvPr>
              <p:cNvSpPr txBox="1"/>
              <p:nvPr/>
            </p:nvSpPr>
            <p:spPr>
              <a:xfrm>
                <a:off x="8354396" y="13073432"/>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0.5</a:t>
                </a:r>
              </a:p>
            </p:txBody>
          </p:sp>
          <p:cxnSp>
            <p:nvCxnSpPr>
              <p:cNvPr id="571" name="Straight Connector 570">
                <a:extLst>
                  <a:ext uri="{FF2B5EF4-FFF2-40B4-BE49-F238E27FC236}">
                    <a16:creationId xmlns:a16="http://schemas.microsoft.com/office/drawing/2014/main" id="{ACB367FE-D730-4575-E6F7-23244133C687}"/>
                  </a:ext>
                </a:extLst>
              </p:cNvPr>
              <p:cNvCxnSpPr>
                <a:cxnSpLocks/>
              </p:cNvCxnSpPr>
              <p:nvPr/>
            </p:nvCxnSpPr>
            <p:spPr>
              <a:xfrm>
                <a:off x="8611396" y="13399596"/>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72" name="TextBox 571">
                <a:extLst>
                  <a:ext uri="{FF2B5EF4-FFF2-40B4-BE49-F238E27FC236}">
                    <a16:creationId xmlns:a16="http://schemas.microsoft.com/office/drawing/2014/main" id="{D77AC69E-FCA2-0358-51BD-3BAB075811A5}"/>
                  </a:ext>
                </a:extLst>
              </p:cNvPr>
              <p:cNvSpPr txBox="1"/>
              <p:nvPr/>
            </p:nvSpPr>
            <p:spPr>
              <a:xfrm>
                <a:off x="8354396" y="13312033"/>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0.4</a:t>
                </a:r>
              </a:p>
            </p:txBody>
          </p:sp>
          <p:cxnSp>
            <p:nvCxnSpPr>
              <p:cNvPr id="573" name="Straight Connector 572">
                <a:extLst>
                  <a:ext uri="{FF2B5EF4-FFF2-40B4-BE49-F238E27FC236}">
                    <a16:creationId xmlns:a16="http://schemas.microsoft.com/office/drawing/2014/main" id="{7C344D97-A938-32D8-3763-F1B2FFE8694E}"/>
                  </a:ext>
                </a:extLst>
              </p:cNvPr>
              <p:cNvCxnSpPr>
                <a:cxnSpLocks/>
              </p:cNvCxnSpPr>
              <p:nvPr/>
            </p:nvCxnSpPr>
            <p:spPr>
              <a:xfrm>
                <a:off x="8611396" y="13637402"/>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74" name="TextBox 573">
                <a:extLst>
                  <a:ext uri="{FF2B5EF4-FFF2-40B4-BE49-F238E27FC236}">
                    <a16:creationId xmlns:a16="http://schemas.microsoft.com/office/drawing/2014/main" id="{01EE3021-7A21-6692-12B9-368014C45514}"/>
                  </a:ext>
                </a:extLst>
              </p:cNvPr>
              <p:cNvSpPr txBox="1"/>
              <p:nvPr/>
            </p:nvSpPr>
            <p:spPr>
              <a:xfrm>
                <a:off x="8354396" y="13550634"/>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0.3</a:t>
                </a:r>
              </a:p>
            </p:txBody>
          </p:sp>
          <p:cxnSp>
            <p:nvCxnSpPr>
              <p:cNvPr id="575" name="Straight Connector 574">
                <a:extLst>
                  <a:ext uri="{FF2B5EF4-FFF2-40B4-BE49-F238E27FC236}">
                    <a16:creationId xmlns:a16="http://schemas.microsoft.com/office/drawing/2014/main" id="{896050F5-A364-BF11-765B-ABDD63DB827A}"/>
                  </a:ext>
                </a:extLst>
              </p:cNvPr>
              <p:cNvCxnSpPr>
                <a:cxnSpLocks/>
              </p:cNvCxnSpPr>
              <p:nvPr/>
            </p:nvCxnSpPr>
            <p:spPr>
              <a:xfrm>
                <a:off x="8611396" y="13875208"/>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76" name="TextBox 575">
                <a:extLst>
                  <a:ext uri="{FF2B5EF4-FFF2-40B4-BE49-F238E27FC236}">
                    <a16:creationId xmlns:a16="http://schemas.microsoft.com/office/drawing/2014/main" id="{79ED9465-7A80-A9D3-BF47-75DD9F9C3C83}"/>
                  </a:ext>
                </a:extLst>
              </p:cNvPr>
              <p:cNvSpPr txBox="1"/>
              <p:nvPr/>
            </p:nvSpPr>
            <p:spPr>
              <a:xfrm>
                <a:off x="8354396" y="13789235"/>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0.2</a:t>
                </a:r>
              </a:p>
            </p:txBody>
          </p:sp>
          <p:cxnSp>
            <p:nvCxnSpPr>
              <p:cNvPr id="577" name="Straight Connector 576">
                <a:extLst>
                  <a:ext uri="{FF2B5EF4-FFF2-40B4-BE49-F238E27FC236}">
                    <a16:creationId xmlns:a16="http://schemas.microsoft.com/office/drawing/2014/main" id="{82C48A37-7A65-4062-410D-1B7E71145D44}"/>
                  </a:ext>
                </a:extLst>
              </p:cNvPr>
              <p:cNvCxnSpPr>
                <a:cxnSpLocks/>
              </p:cNvCxnSpPr>
              <p:nvPr/>
            </p:nvCxnSpPr>
            <p:spPr>
              <a:xfrm>
                <a:off x="8611396" y="1411301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78" name="TextBox 577">
                <a:extLst>
                  <a:ext uri="{FF2B5EF4-FFF2-40B4-BE49-F238E27FC236}">
                    <a16:creationId xmlns:a16="http://schemas.microsoft.com/office/drawing/2014/main" id="{E6C662E4-40BF-3E17-1C75-60BADFE45FF1}"/>
                  </a:ext>
                </a:extLst>
              </p:cNvPr>
              <p:cNvSpPr txBox="1"/>
              <p:nvPr/>
            </p:nvSpPr>
            <p:spPr>
              <a:xfrm>
                <a:off x="8354396" y="14027836"/>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0.1</a:t>
                </a:r>
              </a:p>
            </p:txBody>
          </p:sp>
          <p:cxnSp>
            <p:nvCxnSpPr>
              <p:cNvPr id="579" name="Straight Connector 578">
                <a:extLst>
                  <a:ext uri="{FF2B5EF4-FFF2-40B4-BE49-F238E27FC236}">
                    <a16:creationId xmlns:a16="http://schemas.microsoft.com/office/drawing/2014/main" id="{B3B84606-1348-D82E-D329-551F98D58E90}"/>
                  </a:ext>
                </a:extLst>
              </p:cNvPr>
              <p:cNvCxnSpPr>
                <a:cxnSpLocks/>
              </p:cNvCxnSpPr>
              <p:nvPr/>
            </p:nvCxnSpPr>
            <p:spPr>
              <a:xfrm>
                <a:off x="8611396" y="14350819"/>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80" name="TextBox 579">
                <a:extLst>
                  <a:ext uri="{FF2B5EF4-FFF2-40B4-BE49-F238E27FC236}">
                    <a16:creationId xmlns:a16="http://schemas.microsoft.com/office/drawing/2014/main" id="{E18E239E-7C1F-6F09-78DE-1CA7B1073B0D}"/>
                  </a:ext>
                </a:extLst>
              </p:cNvPr>
              <p:cNvSpPr txBox="1"/>
              <p:nvPr/>
            </p:nvSpPr>
            <p:spPr>
              <a:xfrm>
                <a:off x="8482637" y="14266440"/>
                <a:ext cx="84959"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a:t>
                </a:r>
              </a:p>
            </p:txBody>
          </p:sp>
          <p:sp>
            <p:nvSpPr>
              <p:cNvPr id="581" name="TextBox 580">
                <a:extLst>
                  <a:ext uri="{FF2B5EF4-FFF2-40B4-BE49-F238E27FC236}">
                    <a16:creationId xmlns:a16="http://schemas.microsoft.com/office/drawing/2014/main" id="{989C1B6A-0B99-8142-54F1-77684BCF2EED}"/>
                  </a:ext>
                </a:extLst>
              </p:cNvPr>
              <p:cNvSpPr txBox="1"/>
              <p:nvPr/>
            </p:nvSpPr>
            <p:spPr>
              <a:xfrm rot="16200000">
                <a:off x="6911106" y="12983446"/>
                <a:ext cx="2408868" cy="369332"/>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Probability of definitive clinically meaningful deterioration survival</a:t>
                </a:r>
              </a:p>
            </p:txBody>
          </p:sp>
          <p:cxnSp>
            <p:nvCxnSpPr>
              <p:cNvPr id="582" name="Straight Connector 581">
                <a:extLst>
                  <a:ext uri="{FF2B5EF4-FFF2-40B4-BE49-F238E27FC236}">
                    <a16:creationId xmlns:a16="http://schemas.microsoft.com/office/drawing/2014/main" id="{00090EE6-A529-045F-8FE0-016C12B50471}"/>
                  </a:ext>
                </a:extLst>
              </p:cNvPr>
              <p:cNvCxnSpPr>
                <a:cxnSpLocks/>
              </p:cNvCxnSpPr>
              <p:nvPr/>
            </p:nvCxnSpPr>
            <p:spPr>
              <a:xfrm rot="5400000">
                <a:off x="895038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83" name="TextBox 582">
                <a:extLst>
                  <a:ext uri="{FF2B5EF4-FFF2-40B4-BE49-F238E27FC236}">
                    <a16:creationId xmlns:a16="http://schemas.microsoft.com/office/drawing/2014/main" id="{DED606DC-8DC4-BD39-7938-E78EF2F8B024}"/>
                  </a:ext>
                </a:extLst>
              </p:cNvPr>
              <p:cNvSpPr txBox="1"/>
              <p:nvPr/>
            </p:nvSpPr>
            <p:spPr>
              <a:xfrm>
                <a:off x="887078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a:t>
                </a:r>
              </a:p>
            </p:txBody>
          </p:sp>
          <p:cxnSp>
            <p:nvCxnSpPr>
              <p:cNvPr id="584" name="Straight Connector 583">
                <a:extLst>
                  <a:ext uri="{FF2B5EF4-FFF2-40B4-BE49-F238E27FC236}">
                    <a16:creationId xmlns:a16="http://schemas.microsoft.com/office/drawing/2014/main" id="{5879BF78-D1E2-9942-646B-6B4864A7D207}"/>
                  </a:ext>
                </a:extLst>
              </p:cNvPr>
              <p:cNvCxnSpPr>
                <a:cxnSpLocks/>
              </p:cNvCxnSpPr>
              <p:nvPr/>
            </p:nvCxnSpPr>
            <p:spPr>
              <a:xfrm rot="5400000">
                <a:off x="918070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85" name="TextBox 584">
                <a:extLst>
                  <a:ext uri="{FF2B5EF4-FFF2-40B4-BE49-F238E27FC236}">
                    <a16:creationId xmlns:a16="http://schemas.microsoft.com/office/drawing/2014/main" id="{10DD3B93-4BD9-031B-9C66-A8BB67A4180B}"/>
                  </a:ext>
                </a:extLst>
              </p:cNvPr>
              <p:cNvSpPr txBox="1"/>
              <p:nvPr/>
            </p:nvSpPr>
            <p:spPr>
              <a:xfrm>
                <a:off x="909938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a:t>
                </a:r>
              </a:p>
            </p:txBody>
          </p:sp>
          <p:cxnSp>
            <p:nvCxnSpPr>
              <p:cNvPr id="586" name="Straight Connector 585">
                <a:extLst>
                  <a:ext uri="{FF2B5EF4-FFF2-40B4-BE49-F238E27FC236}">
                    <a16:creationId xmlns:a16="http://schemas.microsoft.com/office/drawing/2014/main" id="{240B2BBF-28E9-9549-634D-78FB972A9ADB}"/>
                  </a:ext>
                </a:extLst>
              </p:cNvPr>
              <p:cNvCxnSpPr>
                <a:cxnSpLocks/>
              </p:cNvCxnSpPr>
              <p:nvPr/>
            </p:nvCxnSpPr>
            <p:spPr>
              <a:xfrm rot="5400000">
                <a:off x="941103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87" name="TextBox 586">
                <a:extLst>
                  <a:ext uri="{FF2B5EF4-FFF2-40B4-BE49-F238E27FC236}">
                    <a16:creationId xmlns:a16="http://schemas.microsoft.com/office/drawing/2014/main" id="{EB917AC4-B2A2-B2BE-F97D-4BB31162E94C}"/>
                  </a:ext>
                </a:extLst>
              </p:cNvPr>
              <p:cNvSpPr txBox="1"/>
              <p:nvPr/>
            </p:nvSpPr>
            <p:spPr>
              <a:xfrm>
                <a:off x="93303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a:t>
                </a:r>
              </a:p>
            </p:txBody>
          </p:sp>
          <p:cxnSp>
            <p:nvCxnSpPr>
              <p:cNvPr id="588" name="Straight Connector 587">
                <a:extLst>
                  <a:ext uri="{FF2B5EF4-FFF2-40B4-BE49-F238E27FC236}">
                    <a16:creationId xmlns:a16="http://schemas.microsoft.com/office/drawing/2014/main" id="{0776FB7C-FC04-AC2C-61D9-16FADF966A8E}"/>
                  </a:ext>
                </a:extLst>
              </p:cNvPr>
              <p:cNvCxnSpPr>
                <a:cxnSpLocks/>
              </p:cNvCxnSpPr>
              <p:nvPr/>
            </p:nvCxnSpPr>
            <p:spPr>
              <a:xfrm rot="5400000">
                <a:off x="964135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89" name="TextBox 588">
                <a:extLst>
                  <a:ext uri="{FF2B5EF4-FFF2-40B4-BE49-F238E27FC236}">
                    <a16:creationId xmlns:a16="http://schemas.microsoft.com/office/drawing/2014/main" id="{91DC9384-AC8F-9296-D230-B3CCFA8CC3A9}"/>
                  </a:ext>
                </a:extLst>
              </p:cNvPr>
              <p:cNvSpPr txBox="1"/>
              <p:nvPr/>
            </p:nvSpPr>
            <p:spPr>
              <a:xfrm>
                <a:off x="95589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3</a:t>
                </a:r>
              </a:p>
            </p:txBody>
          </p:sp>
          <p:cxnSp>
            <p:nvCxnSpPr>
              <p:cNvPr id="590" name="Straight Connector 589">
                <a:extLst>
                  <a:ext uri="{FF2B5EF4-FFF2-40B4-BE49-F238E27FC236}">
                    <a16:creationId xmlns:a16="http://schemas.microsoft.com/office/drawing/2014/main" id="{AB270E0A-CB4A-A648-C5CB-E3D6ED3F2CAE}"/>
                  </a:ext>
                </a:extLst>
              </p:cNvPr>
              <p:cNvCxnSpPr>
                <a:cxnSpLocks/>
              </p:cNvCxnSpPr>
              <p:nvPr/>
            </p:nvCxnSpPr>
            <p:spPr>
              <a:xfrm rot="5400000">
                <a:off x="987168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91" name="TextBox 590">
                <a:extLst>
                  <a:ext uri="{FF2B5EF4-FFF2-40B4-BE49-F238E27FC236}">
                    <a16:creationId xmlns:a16="http://schemas.microsoft.com/office/drawing/2014/main" id="{D7953586-D4AF-EB66-A2CF-847FA953A1D8}"/>
                  </a:ext>
                </a:extLst>
              </p:cNvPr>
              <p:cNvSpPr txBox="1"/>
              <p:nvPr/>
            </p:nvSpPr>
            <p:spPr>
              <a:xfrm>
                <a:off x="97875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4</a:t>
                </a:r>
              </a:p>
            </p:txBody>
          </p:sp>
          <p:cxnSp>
            <p:nvCxnSpPr>
              <p:cNvPr id="592" name="Straight Connector 591">
                <a:extLst>
                  <a:ext uri="{FF2B5EF4-FFF2-40B4-BE49-F238E27FC236}">
                    <a16:creationId xmlns:a16="http://schemas.microsoft.com/office/drawing/2014/main" id="{D713917B-4DD2-0C07-560D-2AEF9EC17E3C}"/>
                  </a:ext>
                </a:extLst>
              </p:cNvPr>
              <p:cNvCxnSpPr>
                <a:cxnSpLocks/>
              </p:cNvCxnSpPr>
              <p:nvPr/>
            </p:nvCxnSpPr>
            <p:spPr>
              <a:xfrm rot="5400000">
                <a:off x="1010200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93" name="TextBox 592">
                <a:extLst>
                  <a:ext uri="{FF2B5EF4-FFF2-40B4-BE49-F238E27FC236}">
                    <a16:creationId xmlns:a16="http://schemas.microsoft.com/office/drawing/2014/main" id="{7FE2C103-9971-F904-2D73-AA25925EC5F4}"/>
                  </a:ext>
                </a:extLst>
              </p:cNvPr>
              <p:cNvSpPr txBox="1"/>
              <p:nvPr/>
            </p:nvSpPr>
            <p:spPr>
              <a:xfrm>
                <a:off x="100161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5</a:t>
                </a:r>
              </a:p>
            </p:txBody>
          </p:sp>
          <p:cxnSp>
            <p:nvCxnSpPr>
              <p:cNvPr id="594" name="Straight Connector 593">
                <a:extLst>
                  <a:ext uri="{FF2B5EF4-FFF2-40B4-BE49-F238E27FC236}">
                    <a16:creationId xmlns:a16="http://schemas.microsoft.com/office/drawing/2014/main" id="{6102C442-2E42-782F-37AA-9D27A9461756}"/>
                  </a:ext>
                </a:extLst>
              </p:cNvPr>
              <p:cNvCxnSpPr>
                <a:cxnSpLocks/>
              </p:cNvCxnSpPr>
              <p:nvPr/>
            </p:nvCxnSpPr>
            <p:spPr>
              <a:xfrm rot="5400000">
                <a:off x="1033232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95" name="TextBox 594">
                <a:extLst>
                  <a:ext uri="{FF2B5EF4-FFF2-40B4-BE49-F238E27FC236}">
                    <a16:creationId xmlns:a16="http://schemas.microsoft.com/office/drawing/2014/main" id="{9E59FC6A-96FA-A62A-BC33-B49E8D9982CE}"/>
                  </a:ext>
                </a:extLst>
              </p:cNvPr>
              <p:cNvSpPr txBox="1"/>
              <p:nvPr/>
            </p:nvSpPr>
            <p:spPr>
              <a:xfrm>
                <a:off x="10247145"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6</a:t>
                </a:r>
              </a:p>
            </p:txBody>
          </p:sp>
          <p:cxnSp>
            <p:nvCxnSpPr>
              <p:cNvPr id="596" name="Straight Connector 595">
                <a:extLst>
                  <a:ext uri="{FF2B5EF4-FFF2-40B4-BE49-F238E27FC236}">
                    <a16:creationId xmlns:a16="http://schemas.microsoft.com/office/drawing/2014/main" id="{1361D306-4B79-1616-44D7-F714D61B6D1F}"/>
                  </a:ext>
                </a:extLst>
              </p:cNvPr>
              <p:cNvCxnSpPr>
                <a:cxnSpLocks/>
              </p:cNvCxnSpPr>
              <p:nvPr/>
            </p:nvCxnSpPr>
            <p:spPr>
              <a:xfrm rot="5400000">
                <a:off x="1056265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97" name="TextBox 596">
                <a:extLst>
                  <a:ext uri="{FF2B5EF4-FFF2-40B4-BE49-F238E27FC236}">
                    <a16:creationId xmlns:a16="http://schemas.microsoft.com/office/drawing/2014/main" id="{1F7BB2A2-0E9B-FF87-BDC2-9E3215DFBB0C}"/>
                  </a:ext>
                </a:extLst>
              </p:cNvPr>
              <p:cNvSpPr txBox="1"/>
              <p:nvPr/>
            </p:nvSpPr>
            <p:spPr>
              <a:xfrm>
                <a:off x="10475745"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7</a:t>
                </a:r>
              </a:p>
            </p:txBody>
          </p:sp>
          <p:cxnSp>
            <p:nvCxnSpPr>
              <p:cNvPr id="598" name="Straight Connector 597">
                <a:extLst>
                  <a:ext uri="{FF2B5EF4-FFF2-40B4-BE49-F238E27FC236}">
                    <a16:creationId xmlns:a16="http://schemas.microsoft.com/office/drawing/2014/main" id="{609D90BC-DF6A-4DF8-A400-398CFA08D0B3}"/>
                  </a:ext>
                </a:extLst>
              </p:cNvPr>
              <p:cNvCxnSpPr>
                <a:cxnSpLocks/>
              </p:cNvCxnSpPr>
              <p:nvPr/>
            </p:nvCxnSpPr>
            <p:spPr>
              <a:xfrm rot="5400000">
                <a:off x="1079297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599" name="TextBox 598">
                <a:extLst>
                  <a:ext uri="{FF2B5EF4-FFF2-40B4-BE49-F238E27FC236}">
                    <a16:creationId xmlns:a16="http://schemas.microsoft.com/office/drawing/2014/main" id="{69833029-48A5-43C7-FDBC-2EB1A7861493}"/>
                  </a:ext>
                </a:extLst>
              </p:cNvPr>
              <p:cNvSpPr txBox="1"/>
              <p:nvPr/>
            </p:nvSpPr>
            <p:spPr>
              <a:xfrm>
                <a:off x="10713870"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8</a:t>
                </a:r>
              </a:p>
            </p:txBody>
          </p:sp>
          <p:cxnSp>
            <p:nvCxnSpPr>
              <p:cNvPr id="600" name="Straight Connector 599">
                <a:extLst>
                  <a:ext uri="{FF2B5EF4-FFF2-40B4-BE49-F238E27FC236}">
                    <a16:creationId xmlns:a16="http://schemas.microsoft.com/office/drawing/2014/main" id="{152513C8-2A99-7E79-3057-3117E338DF91}"/>
                  </a:ext>
                </a:extLst>
              </p:cNvPr>
              <p:cNvCxnSpPr>
                <a:cxnSpLocks/>
              </p:cNvCxnSpPr>
              <p:nvPr/>
            </p:nvCxnSpPr>
            <p:spPr>
              <a:xfrm rot="5400000">
                <a:off x="1102330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01" name="TextBox 600">
                <a:extLst>
                  <a:ext uri="{FF2B5EF4-FFF2-40B4-BE49-F238E27FC236}">
                    <a16:creationId xmlns:a16="http://schemas.microsoft.com/office/drawing/2014/main" id="{7B39696B-DC33-6E5F-7153-8D466114D5AE}"/>
                  </a:ext>
                </a:extLst>
              </p:cNvPr>
              <p:cNvSpPr txBox="1"/>
              <p:nvPr/>
            </p:nvSpPr>
            <p:spPr>
              <a:xfrm>
                <a:off x="10942470"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9</a:t>
                </a:r>
              </a:p>
            </p:txBody>
          </p:sp>
          <p:cxnSp>
            <p:nvCxnSpPr>
              <p:cNvPr id="602" name="Straight Connector 601">
                <a:extLst>
                  <a:ext uri="{FF2B5EF4-FFF2-40B4-BE49-F238E27FC236}">
                    <a16:creationId xmlns:a16="http://schemas.microsoft.com/office/drawing/2014/main" id="{B97D04C6-F198-A7DD-5028-8A95C39B0451}"/>
                  </a:ext>
                </a:extLst>
              </p:cNvPr>
              <p:cNvCxnSpPr>
                <a:cxnSpLocks/>
              </p:cNvCxnSpPr>
              <p:nvPr/>
            </p:nvCxnSpPr>
            <p:spPr>
              <a:xfrm rot="5400000">
                <a:off x="1125362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03" name="TextBox 602">
                <a:extLst>
                  <a:ext uri="{FF2B5EF4-FFF2-40B4-BE49-F238E27FC236}">
                    <a16:creationId xmlns:a16="http://schemas.microsoft.com/office/drawing/2014/main" id="{91411C37-F7D5-3BDC-79AA-192D75C25793}"/>
                  </a:ext>
                </a:extLst>
              </p:cNvPr>
              <p:cNvSpPr txBox="1"/>
              <p:nvPr/>
            </p:nvSpPr>
            <p:spPr>
              <a:xfrm>
                <a:off x="1117345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10</a:t>
                </a:r>
              </a:p>
            </p:txBody>
          </p:sp>
          <p:cxnSp>
            <p:nvCxnSpPr>
              <p:cNvPr id="604" name="Straight Connector 603">
                <a:extLst>
                  <a:ext uri="{FF2B5EF4-FFF2-40B4-BE49-F238E27FC236}">
                    <a16:creationId xmlns:a16="http://schemas.microsoft.com/office/drawing/2014/main" id="{4AD4B8DB-165D-5BA9-6102-E155598C8EF0}"/>
                  </a:ext>
                </a:extLst>
              </p:cNvPr>
              <p:cNvCxnSpPr>
                <a:cxnSpLocks/>
              </p:cNvCxnSpPr>
              <p:nvPr/>
            </p:nvCxnSpPr>
            <p:spPr>
              <a:xfrm rot="5400000">
                <a:off x="1148394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05" name="TextBox 604">
                <a:extLst>
                  <a:ext uri="{FF2B5EF4-FFF2-40B4-BE49-F238E27FC236}">
                    <a16:creationId xmlns:a16="http://schemas.microsoft.com/office/drawing/2014/main" id="{4E144BEF-8277-5D8F-8182-22B67686EF96}"/>
                  </a:ext>
                </a:extLst>
              </p:cNvPr>
              <p:cNvSpPr txBox="1"/>
              <p:nvPr/>
            </p:nvSpPr>
            <p:spPr>
              <a:xfrm>
                <a:off x="1140205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11</a:t>
                </a:r>
              </a:p>
            </p:txBody>
          </p:sp>
          <p:cxnSp>
            <p:nvCxnSpPr>
              <p:cNvPr id="606" name="Straight Connector 605">
                <a:extLst>
                  <a:ext uri="{FF2B5EF4-FFF2-40B4-BE49-F238E27FC236}">
                    <a16:creationId xmlns:a16="http://schemas.microsoft.com/office/drawing/2014/main" id="{50ABE9E5-D874-203E-9FBD-710589FF8A19}"/>
                  </a:ext>
                </a:extLst>
              </p:cNvPr>
              <p:cNvCxnSpPr>
                <a:cxnSpLocks/>
              </p:cNvCxnSpPr>
              <p:nvPr/>
            </p:nvCxnSpPr>
            <p:spPr>
              <a:xfrm rot="5400000">
                <a:off x="1171427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07" name="TextBox 606">
                <a:extLst>
                  <a:ext uri="{FF2B5EF4-FFF2-40B4-BE49-F238E27FC236}">
                    <a16:creationId xmlns:a16="http://schemas.microsoft.com/office/drawing/2014/main" id="{CF98E4D6-23F8-D5B9-0B0B-FAAC405E376A}"/>
                  </a:ext>
                </a:extLst>
              </p:cNvPr>
              <p:cNvSpPr txBox="1"/>
              <p:nvPr/>
            </p:nvSpPr>
            <p:spPr>
              <a:xfrm>
                <a:off x="1163303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12</a:t>
                </a:r>
              </a:p>
            </p:txBody>
          </p:sp>
          <p:cxnSp>
            <p:nvCxnSpPr>
              <p:cNvPr id="608" name="Straight Connector 607">
                <a:extLst>
                  <a:ext uri="{FF2B5EF4-FFF2-40B4-BE49-F238E27FC236}">
                    <a16:creationId xmlns:a16="http://schemas.microsoft.com/office/drawing/2014/main" id="{079E034E-5FBF-2875-456C-9D9BE5CDD384}"/>
                  </a:ext>
                </a:extLst>
              </p:cNvPr>
              <p:cNvCxnSpPr>
                <a:cxnSpLocks/>
              </p:cNvCxnSpPr>
              <p:nvPr/>
            </p:nvCxnSpPr>
            <p:spPr>
              <a:xfrm rot="5400000">
                <a:off x="1194459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09" name="TextBox 608">
                <a:extLst>
                  <a:ext uri="{FF2B5EF4-FFF2-40B4-BE49-F238E27FC236}">
                    <a16:creationId xmlns:a16="http://schemas.microsoft.com/office/drawing/2014/main" id="{C0C669D5-7210-3B7C-995C-1FDB303D3E72}"/>
                  </a:ext>
                </a:extLst>
              </p:cNvPr>
              <p:cNvSpPr txBox="1"/>
              <p:nvPr/>
            </p:nvSpPr>
            <p:spPr>
              <a:xfrm>
                <a:off x="1186163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13</a:t>
                </a:r>
              </a:p>
            </p:txBody>
          </p:sp>
          <p:cxnSp>
            <p:nvCxnSpPr>
              <p:cNvPr id="610" name="Straight Connector 609">
                <a:extLst>
                  <a:ext uri="{FF2B5EF4-FFF2-40B4-BE49-F238E27FC236}">
                    <a16:creationId xmlns:a16="http://schemas.microsoft.com/office/drawing/2014/main" id="{84FF2512-F905-3110-DAAF-C454BE4E7499}"/>
                  </a:ext>
                </a:extLst>
              </p:cNvPr>
              <p:cNvCxnSpPr>
                <a:cxnSpLocks/>
              </p:cNvCxnSpPr>
              <p:nvPr/>
            </p:nvCxnSpPr>
            <p:spPr>
              <a:xfrm rot="5400000">
                <a:off x="1217492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11" name="TextBox 610">
                <a:extLst>
                  <a:ext uri="{FF2B5EF4-FFF2-40B4-BE49-F238E27FC236}">
                    <a16:creationId xmlns:a16="http://schemas.microsoft.com/office/drawing/2014/main" id="{A33394B9-3609-F764-444C-C4BC9043E15D}"/>
                  </a:ext>
                </a:extLst>
              </p:cNvPr>
              <p:cNvSpPr txBox="1"/>
              <p:nvPr/>
            </p:nvSpPr>
            <p:spPr>
              <a:xfrm>
                <a:off x="1209023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14</a:t>
                </a:r>
              </a:p>
            </p:txBody>
          </p:sp>
          <p:cxnSp>
            <p:nvCxnSpPr>
              <p:cNvPr id="612" name="Straight Connector 611">
                <a:extLst>
                  <a:ext uri="{FF2B5EF4-FFF2-40B4-BE49-F238E27FC236}">
                    <a16:creationId xmlns:a16="http://schemas.microsoft.com/office/drawing/2014/main" id="{34E48EBE-3D51-ADE2-C0E3-A9B0387E3C04}"/>
                  </a:ext>
                </a:extLst>
              </p:cNvPr>
              <p:cNvCxnSpPr>
                <a:cxnSpLocks/>
              </p:cNvCxnSpPr>
              <p:nvPr/>
            </p:nvCxnSpPr>
            <p:spPr>
              <a:xfrm rot="5400000">
                <a:off x="1240524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13" name="TextBox 612">
                <a:extLst>
                  <a:ext uri="{FF2B5EF4-FFF2-40B4-BE49-F238E27FC236}">
                    <a16:creationId xmlns:a16="http://schemas.microsoft.com/office/drawing/2014/main" id="{C18FD8CE-0005-4708-1FFB-E88CA11CF782}"/>
                  </a:ext>
                </a:extLst>
              </p:cNvPr>
              <p:cNvSpPr txBox="1"/>
              <p:nvPr/>
            </p:nvSpPr>
            <p:spPr>
              <a:xfrm>
                <a:off x="123212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15</a:t>
                </a:r>
              </a:p>
            </p:txBody>
          </p:sp>
          <p:cxnSp>
            <p:nvCxnSpPr>
              <p:cNvPr id="614" name="Straight Connector 613">
                <a:extLst>
                  <a:ext uri="{FF2B5EF4-FFF2-40B4-BE49-F238E27FC236}">
                    <a16:creationId xmlns:a16="http://schemas.microsoft.com/office/drawing/2014/main" id="{FC951BB0-7ADF-7D3A-8729-33E741266416}"/>
                  </a:ext>
                </a:extLst>
              </p:cNvPr>
              <p:cNvCxnSpPr>
                <a:cxnSpLocks/>
              </p:cNvCxnSpPr>
              <p:nvPr/>
            </p:nvCxnSpPr>
            <p:spPr>
              <a:xfrm rot="5400000">
                <a:off x="1263556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15" name="TextBox 614">
                <a:extLst>
                  <a:ext uri="{FF2B5EF4-FFF2-40B4-BE49-F238E27FC236}">
                    <a16:creationId xmlns:a16="http://schemas.microsoft.com/office/drawing/2014/main" id="{8CB42FA5-4BDC-F84A-0676-D2BF3BE478E0}"/>
                  </a:ext>
                </a:extLst>
              </p:cNvPr>
              <p:cNvSpPr txBox="1"/>
              <p:nvPr/>
            </p:nvSpPr>
            <p:spPr>
              <a:xfrm>
                <a:off x="125498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16</a:t>
                </a:r>
              </a:p>
            </p:txBody>
          </p:sp>
          <p:cxnSp>
            <p:nvCxnSpPr>
              <p:cNvPr id="616" name="Straight Connector 615">
                <a:extLst>
                  <a:ext uri="{FF2B5EF4-FFF2-40B4-BE49-F238E27FC236}">
                    <a16:creationId xmlns:a16="http://schemas.microsoft.com/office/drawing/2014/main" id="{A8A504EE-70D9-2864-F17F-6AA6885A1B92}"/>
                  </a:ext>
                </a:extLst>
              </p:cNvPr>
              <p:cNvCxnSpPr>
                <a:cxnSpLocks/>
              </p:cNvCxnSpPr>
              <p:nvPr/>
            </p:nvCxnSpPr>
            <p:spPr>
              <a:xfrm rot="5400000">
                <a:off x="1286589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17" name="TextBox 616">
                <a:extLst>
                  <a:ext uri="{FF2B5EF4-FFF2-40B4-BE49-F238E27FC236}">
                    <a16:creationId xmlns:a16="http://schemas.microsoft.com/office/drawing/2014/main" id="{686F1EAC-78AD-C93B-6FAD-C9EDD2753C81}"/>
                  </a:ext>
                </a:extLst>
              </p:cNvPr>
              <p:cNvSpPr txBox="1"/>
              <p:nvPr/>
            </p:nvSpPr>
            <p:spPr>
              <a:xfrm>
                <a:off x="127784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17</a:t>
                </a:r>
              </a:p>
            </p:txBody>
          </p:sp>
          <p:cxnSp>
            <p:nvCxnSpPr>
              <p:cNvPr id="618" name="Straight Connector 617">
                <a:extLst>
                  <a:ext uri="{FF2B5EF4-FFF2-40B4-BE49-F238E27FC236}">
                    <a16:creationId xmlns:a16="http://schemas.microsoft.com/office/drawing/2014/main" id="{93399BE5-CC86-FD03-4B12-CB514482642A}"/>
                  </a:ext>
                </a:extLst>
              </p:cNvPr>
              <p:cNvCxnSpPr>
                <a:cxnSpLocks/>
              </p:cNvCxnSpPr>
              <p:nvPr/>
            </p:nvCxnSpPr>
            <p:spPr>
              <a:xfrm rot="5400000">
                <a:off x="1309621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19" name="TextBox 618">
                <a:extLst>
                  <a:ext uri="{FF2B5EF4-FFF2-40B4-BE49-F238E27FC236}">
                    <a16:creationId xmlns:a16="http://schemas.microsoft.com/office/drawing/2014/main" id="{B78744AA-C918-1D51-16CA-22318C04005A}"/>
                  </a:ext>
                </a:extLst>
              </p:cNvPr>
              <p:cNvSpPr txBox="1"/>
              <p:nvPr/>
            </p:nvSpPr>
            <p:spPr>
              <a:xfrm>
                <a:off x="13016539"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18</a:t>
                </a:r>
              </a:p>
            </p:txBody>
          </p:sp>
          <p:cxnSp>
            <p:nvCxnSpPr>
              <p:cNvPr id="620" name="Straight Connector 619">
                <a:extLst>
                  <a:ext uri="{FF2B5EF4-FFF2-40B4-BE49-F238E27FC236}">
                    <a16:creationId xmlns:a16="http://schemas.microsoft.com/office/drawing/2014/main" id="{A787D4E5-A2AB-FB61-A3E3-1C7D27C98C04}"/>
                  </a:ext>
                </a:extLst>
              </p:cNvPr>
              <p:cNvCxnSpPr>
                <a:cxnSpLocks/>
              </p:cNvCxnSpPr>
              <p:nvPr/>
            </p:nvCxnSpPr>
            <p:spPr>
              <a:xfrm rot="5400000">
                <a:off x="1332654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21" name="TextBox 620">
                <a:extLst>
                  <a:ext uri="{FF2B5EF4-FFF2-40B4-BE49-F238E27FC236}">
                    <a16:creationId xmlns:a16="http://schemas.microsoft.com/office/drawing/2014/main" id="{3CF320F2-E5DB-5B41-08E2-D2E44395E2A5}"/>
                  </a:ext>
                </a:extLst>
              </p:cNvPr>
              <p:cNvSpPr txBox="1"/>
              <p:nvPr/>
            </p:nvSpPr>
            <p:spPr>
              <a:xfrm>
                <a:off x="13245139"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19</a:t>
                </a:r>
              </a:p>
            </p:txBody>
          </p:sp>
          <p:cxnSp>
            <p:nvCxnSpPr>
              <p:cNvPr id="622" name="Straight Connector 621">
                <a:extLst>
                  <a:ext uri="{FF2B5EF4-FFF2-40B4-BE49-F238E27FC236}">
                    <a16:creationId xmlns:a16="http://schemas.microsoft.com/office/drawing/2014/main" id="{73D5476D-DBBF-AE6A-75F5-24CA5674BD38}"/>
                  </a:ext>
                </a:extLst>
              </p:cNvPr>
              <p:cNvCxnSpPr>
                <a:cxnSpLocks/>
              </p:cNvCxnSpPr>
              <p:nvPr/>
            </p:nvCxnSpPr>
            <p:spPr>
              <a:xfrm rot="5400000">
                <a:off x="1355686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23" name="TextBox 622">
                <a:extLst>
                  <a:ext uri="{FF2B5EF4-FFF2-40B4-BE49-F238E27FC236}">
                    <a16:creationId xmlns:a16="http://schemas.microsoft.com/office/drawing/2014/main" id="{113FC5C4-CE52-1128-4D6E-F9B63B49EC48}"/>
                  </a:ext>
                </a:extLst>
              </p:cNvPr>
              <p:cNvSpPr txBox="1"/>
              <p:nvPr/>
            </p:nvSpPr>
            <p:spPr>
              <a:xfrm>
                <a:off x="1347612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20</a:t>
                </a:r>
              </a:p>
            </p:txBody>
          </p:sp>
          <p:cxnSp>
            <p:nvCxnSpPr>
              <p:cNvPr id="624" name="Straight Connector 623">
                <a:extLst>
                  <a:ext uri="{FF2B5EF4-FFF2-40B4-BE49-F238E27FC236}">
                    <a16:creationId xmlns:a16="http://schemas.microsoft.com/office/drawing/2014/main" id="{677DA578-7C53-C9FF-88F1-AA827547B566}"/>
                  </a:ext>
                </a:extLst>
              </p:cNvPr>
              <p:cNvCxnSpPr>
                <a:cxnSpLocks/>
              </p:cNvCxnSpPr>
              <p:nvPr/>
            </p:nvCxnSpPr>
            <p:spPr>
              <a:xfrm rot="5400000">
                <a:off x="1378718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25" name="TextBox 624">
                <a:extLst>
                  <a:ext uri="{FF2B5EF4-FFF2-40B4-BE49-F238E27FC236}">
                    <a16:creationId xmlns:a16="http://schemas.microsoft.com/office/drawing/2014/main" id="{316A0465-4356-0735-4D42-71EC70FF695F}"/>
                  </a:ext>
                </a:extLst>
              </p:cNvPr>
              <p:cNvSpPr txBox="1"/>
              <p:nvPr/>
            </p:nvSpPr>
            <p:spPr>
              <a:xfrm>
                <a:off x="1370472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21</a:t>
                </a:r>
              </a:p>
            </p:txBody>
          </p:sp>
          <p:cxnSp>
            <p:nvCxnSpPr>
              <p:cNvPr id="626" name="Straight Connector 625">
                <a:extLst>
                  <a:ext uri="{FF2B5EF4-FFF2-40B4-BE49-F238E27FC236}">
                    <a16:creationId xmlns:a16="http://schemas.microsoft.com/office/drawing/2014/main" id="{187D7CDB-AF44-003C-1C6D-BC5B5333951A}"/>
                  </a:ext>
                </a:extLst>
              </p:cNvPr>
              <p:cNvCxnSpPr>
                <a:cxnSpLocks/>
              </p:cNvCxnSpPr>
              <p:nvPr/>
            </p:nvCxnSpPr>
            <p:spPr>
              <a:xfrm rot="5400000">
                <a:off x="1401751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27" name="TextBox 626">
                <a:extLst>
                  <a:ext uri="{FF2B5EF4-FFF2-40B4-BE49-F238E27FC236}">
                    <a16:creationId xmlns:a16="http://schemas.microsoft.com/office/drawing/2014/main" id="{C731D47F-D189-9BFD-BA6E-5B38D885D7C3}"/>
                  </a:ext>
                </a:extLst>
              </p:cNvPr>
              <p:cNvSpPr txBox="1"/>
              <p:nvPr/>
            </p:nvSpPr>
            <p:spPr>
              <a:xfrm>
                <a:off x="1393570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22</a:t>
                </a:r>
              </a:p>
            </p:txBody>
          </p:sp>
          <p:cxnSp>
            <p:nvCxnSpPr>
              <p:cNvPr id="628" name="Straight Connector 627">
                <a:extLst>
                  <a:ext uri="{FF2B5EF4-FFF2-40B4-BE49-F238E27FC236}">
                    <a16:creationId xmlns:a16="http://schemas.microsoft.com/office/drawing/2014/main" id="{BB752F70-851C-0539-8330-A943B43A0422}"/>
                  </a:ext>
                </a:extLst>
              </p:cNvPr>
              <p:cNvCxnSpPr>
                <a:cxnSpLocks/>
              </p:cNvCxnSpPr>
              <p:nvPr/>
            </p:nvCxnSpPr>
            <p:spPr>
              <a:xfrm rot="5400000">
                <a:off x="1424783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29" name="TextBox 628">
                <a:extLst>
                  <a:ext uri="{FF2B5EF4-FFF2-40B4-BE49-F238E27FC236}">
                    <a16:creationId xmlns:a16="http://schemas.microsoft.com/office/drawing/2014/main" id="{7DB9C148-80D6-B43A-9FB1-2B38B82A70FF}"/>
                  </a:ext>
                </a:extLst>
              </p:cNvPr>
              <p:cNvSpPr txBox="1"/>
              <p:nvPr/>
            </p:nvSpPr>
            <p:spPr>
              <a:xfrm>
                <a:off x="141643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23</a:t>
                </a:r>
              </a:p>
            </p:txBody>
          </p:sp>
          <p:cxnSp>
            <p:nvCxnSpPr>
              <p:cNvPr id="630" name="Straight Connector 629">
                <a:extLst>
                  <a:ext uri="{FF2B5EF4-FFF2-40B4-BE49-F238E27FC236}">
                    <a16:creationId xmlns:a16="http://schemas.microsoft.com/office/drawing/2014/main" id="{D5F96888-C815-14FE-004F-41E716348222}"/>
                  </a:ext>
                </a:extLst>
              </p:cNvPr>
              <p:cNvCxnSpPr>
                <a:cxnSpLocks/>
              </p:cNvCxnSpPr>
              <p:nvPr/>
            </p:nvCxnSpPr>
            <p:spPr>
              <a:xfrm rot="5400000">
                <a:off x="1447816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31" name="TextBox 630">
                <a:extLst>
                  <a:ext uri="{FF2B5EF4-FFF2-40B4-BE49-F238E27FC236}">
                    <a16:creationId xmlns:a16="http://schemas.microsoft.com/office/drawing/2014/main" id="{9FB16A64-A493-4D93-903B-A1F2792767A8}"/>
                  </a:ext>
                </a:extLst>
              </p:cNvPr>
              <p:cNvSpPr txBox="1"/>
              <p:nvPr/>
            </p:nvSpPr>
            <p:spPr>
              <a:xfrm>
                <a:off x="143929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24</a:t>
                </a:r>
              </a:p>
            </p:txBody>
          </p:sp>
          <p:cxnSp>
            <p:nvCxnSpPr>
              <p:cNvPr id="632" name="Straight Connector 631">
                <a:extLst>
                  <a:ext uri="{FF2B5EF4-FFF2-40B4-BE49-F238E27FC236}">
                    <a16:creationId xmlns:a16="http://schemas.microsoft.com/office/drawing/2014/main" id="{2B3C2161-0434-F054-5FC5-7961CC0C12D2}"/>
                  </a:ext>
                </a:extLst>
              </p:cNvPr>
              <p:cNvCxnSpPr>
                <a:cxnSpLocks/>
              </p:cNvCxnSpPr>
              <p:nvPr/>
            </p:nvCxnSpPr>
            <p:spPr>
              <a:xfrm rot="5400000">
                <a:off x="1470848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33" name="TextBox 632">
                <a:extLst>
                  <a:ext uri="{FF2B5EF4-FFF2-40B4-BE49-F238E27FC236}">
                    <a16:creationId xmlns:a16="http://schemas.microsoft.com/office/drawing/2014/main" id="{5004978A-36F5-54C0-28D1-70E1A14E8423}"/>
                  </a:ext>
                </a:extLst>
              </p:cNvPr>
              <p:cNvSpPr txBox="1"/>
              <p:nvPr/>
            </p:nvSpPr>
            <p:spPr>
              <a:xfrm>
                <a:off x="146215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25</a:t>
                </a:r>
              </a:p>
            </p:txBody>
          </p:sp>
          <p:cxnSp>
            <p:nvCxnSpPr>
              <p:cNvPr id="634" name="Straight Connector 633">
                <a:extLst>
                  <a:ext uri="{FF2B5EF4-FFF2-40B4-BE49-F238E27FC236}">
                    <a16:creationId xmlns:a16="http://schemas.microsoft.com/office/drawing/2014/main" id="{96790E33-7F7F-1A24-A965-B78A9C705003}"/>
                  </a:ext>
                </a:extLst>
              </p:cNvPr>
              <p:cNvCxnSpPr>
                <a:cxnSpLocks/>
              </p:cNvCxnSpPr>
              <p:nvPr/>
            </p:nvCxnSpPr>
            <p:spPr>
              <a:xfrm rot="5400000">
                <a:off x="1493880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35" name="TextBox 634">
                <a:extLst>
                  <a:ext uri="{FF2B5EF4-FFF2-40B4-BE49-F238E27FC236}">
                    <a16:creationId xmlns:a16="http://schemas.microsoft.com/office/drawing/2014/main" id="{92BCC2F6-D571-38FE-4A4D-31DEBD7BBA98}"/>
                  </a:ext>
                </a:extLst>
              </p:cNvPr>
              <p:cNvSpPr txBox="1"/>
              <p:nvPr/>
            </p:nvSpPr>
            <p:spPr>
              <a:xfrm>
                <a:off x="1485248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26</a:t>
                </a:r>
              </a:p>
            </p:txBody>
          </p:sp>
          <p:cxnSp>
            <p:nvCxnSpPr>
              <p:cNvPr id="636" name="Straight Connector 635">
                <a:extLst>
                  <a:ext uri="{FF2B5EF4-FFF2-40B4-BE49-F238E27FC236}">
                    <a16:creationId xmlns:a16="http://schemas.microsoft.com/office/drawing/2014/main" id="{86FA9018-14AF-EB9C-FE31-1685B8ABEA34}"/>
                  </a:ext>
                </a:extLst>
              </p:cNvPr>
              <p:cNvCxnSpPr>
                <a:cxnSpLocks/>
              </p:cNvCxnSpPr>
              <p:nvPr/>
            </p:nvCxnSpPr>
            <p:spPr>
              <a:xfrm rot="5400000">
                <a:off x="1516913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37" name="TextBox 636">
                <a:extLst>
                  <a:ext uri="{FF2B5EF4-FFF2-40B4-BE49-F238E27FC236}">
                    <a16:creationId xmlns:a16="http://schemas.microsoft.com/office/drawing/2014/main" id="{0A2359D9-944D-F6AD-6DBC-53FF3EADFA78}"/>
                  </a:ext>
                </a:extLst>
              </p:cNvPr>
              <p:cNvSpPr txBox="1"/>
              <p:nvPr/>
            </p:nvSpPr>
            <p:spPr>
              <a:xfrm>
                <a:off x="150834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27</a:t>
                </a:r>
              </a:p>
            </p:txBody>
          </p:sp>
          <p:cxnSp>
            <p:nvCxnSpPr>
              <p:cNvPr id="638" name="Straight Connector 637">
                <a:extLst>
                  <a:ext uri="{FF2B5EF4-FFF2-40B4-BE49-F238E27FC236}">
                    <a16:creationId xmlns:a16="http://schemas.microsoft.com/office/drawing/2014/main" id="{382AF33D-4B9B-CD0B-3A58-F6C25D87CD1E}"/>
                  </a:ext>
                </a:extLst>
              </p:cNvPr>
              <p:cNvCxnSpPr>
                <a:cxnSpLocks/>
              </p:cNvCxnSpPr>
              <p:nvPr/>
            </p:nvCxnSpPr>
            <p:spPr>
              <a:xfrm rot="5400000">
                <a:off x="1539945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39" name="TextBox 638">
                <a:extLst>
                  <a:ext uri="{FF2B5EF4-FFF2-40B4-BE49-F238E27FC236}">
                    <a16:creationId xmlns:a16="http://schemas.microsoft.com/office/drawing/2014/main" id="{DC1EB7B4-A583-F990-89B9-AC7AE741F52D}"/>
                  </a:ext>
                </a:extLst>
              </p:cNvPr>
              <p:cNvSpPr txBox="1"/>
              <p:nvPr/>
            </p:nvSpPr>
            <p:spPr>
              <a:xfrm>
                <a:off x="15319207"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28</a:t>
                </a:r>
              </a:p>
            </p:txBody>
          </p:sp>
          <p:cxnSp>
            <p:nvCxnSpPr>
              <p:cNvPr id="640" name="Straight Connector 639">
                <a:extLst>
                  <a:ext uri="{FF2B5EF4-FFF2-40B4-BE49-F238E27FC236}">
                    <a16:creationId xmlns:a16="http://schemas.microsoft.com/office/drawing/2014/main" id="{53180DD1-37E3-4B18-969F-BF0475480E90}"/>
                  </a:ext>
                </a:extLst>
              </p:cNvPr>
              <p:cNvCxnSpPr>
                <a:cxnSpLocks/>
              </p:cNvCxnSpPr>
              <p:nvPr/>
            </p:nvCxnSpPr>
            <p:spPr>
              <a:xfrm rot="5400000">
                <a:off x="15629791"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41" name="TextBox 640">
                <a:extLst>
                  <a:ext uri="{FF2B5EF4-FFF2-40B4-BE49-F238E27FC236}">
                    <a16:creationId xmlns:a16="http://schemas.microsoft.com/office/drawing/2014/main" id="{DE43EC29-07F8-BD44-CACA-99EC2A921992}"/>
                  </a:ext>
                </a:extLst>
              </p:cNvPr>
              <p:cNvSpPr txBox="1"/>
              <p:nvPr/>
            </p:nvSpPr>
            <p:spPr>
              <a:xfrm>
                <a:off x="15550188"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29</a:t>
                </a:r>
              </a:p>
            </p:txBody>
          </p:sp>
          <p:sp>
            <p:nvSpPr>
              <p:cNvPr id="642" name="Freeform: Shape 641">
                <a:extLst>
                  <a:ext uri="{FF2B5EF4-FFF2-40B4-BE49-F238E27FC236}">
                    <a16:creationId xmlns:a16="http://schemas.microsoft.com/office/drawing/2014/main" id="{A761EA1D-430D-648B-606F-1FB027FE2443}"/>
                  </a:ext>
                </a:extLst>
              </p:cNvPr>
              <p:cNvSpPr/>
              <p:nvPr/>
            </p:nvSpPr>
            <p:spPr>
              <a:xfrm>
                <a:off x="8679710" y="11864695"/>
                <a:ext cx="7245626" cy="2574235"/>
              </a:xfrm>
              <a:custGeom>
                <a:avLst/>
                <a:gdLst>
                  <a:gd name="connsiteX0" fmla="*/ 0 w 7245626"/>
                  <a:gd name="connsiteY0" fmla="*/ 0 h 2574235"/>
                  <a:gd name="connsiteX1" fmla="*/ 0 w 7245626"/>
                  <a:gd name="connsiteY1" fmla="*/ 2574235 h 2574235"/>
                  <a:gd name="connsiteX2" fmla="*/ 7245626 w 7245626"/>
                  <a:gd name="connsiteY2" fmla="*/ 2574235 h 2574235"/>
                </a:gdLst>
                <a:ahLst/>
                <a:cxnLst>
                  <a:cxn ang="0">
                    <a:pos x="connsiteX0" y="connsiteY0"/>
                  </a:cxn>
                  <a:cxn ang="0">
                    <a:pos x="connsiteX1" y="connsiteY1"/>
                  </a:cxn>
                  <a:cxn ang="0">
                    <a:pos x="connsiteX2" y="connsiteY2"/>
                  </a:cxn>
                </a:cxnLst>
                <a:rect l="l" t="t" r="r" b="b"/>
                <a:pathLst>
                  <a:path w="7245626" h="2574235">
                    <a:moveTo>
                      <a:pt x="0" y="0"/>
                    </a:moveTo>
                    <a:lnTo>
                      <a:pt x="0" y="2574235"/>
                    </a:lnTo>
                    <a:lnTo>
                      <a:pt x="7245626" y="2574235"/>
                    </a:lnTo>
                  </a:path>
                </a:pathLst>
              </a:custGeom>
              <a:noFill/>
              <a:ln w="9525" cap="sq">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643" name="TextBox 642">
                <a:extLst>
                  <a:ext uri="{FF2B5EF4-FFF2-40B4-BE49-F238E27FC236}">
                    <a16:creationId xmlns:a16="http://schemas.microsoft.com/office/drawing/2014/main" id="{C585706D-7059-0BC3-35B4-8FCD321BE609}"/>
                  </a:ext>
                </a:extLst>
              </p:cNvPr>
              <p:cNvSpPr txBox="1"/>
              <p:nvPr/>
            </p:nvSpPr>
            <p:spPr>
              <a:xfrm>
                <a:off x="8982783" y="14748252"/>
                <a:ext cx="6658059"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TTDD (months)</a:t>
                </a:r>
              </a:p>
            </p:txBody>
          </p:sp>
        </p:grpSp>
        <p:grpSp>
          <p:nvGrpSpPr>
            <p:cNvPr id="36" name="Group 35">
              <a:extLst>
                <a:ext uri="{FF2B5EF4-FFF2-40B4-BE49-F238E27FC236}">
                  <a16:creationId xmlns:a16="http://schemas.microsoft.com/office/drawing/2014/main" id="{768DA070-77F3-22BC-57DD-7A2BE4037EE3}"/>
                </a:ext>
              </a:extLst>
            </p:cNvPr>
            <p:cNvGrpSpPr/>
            <p:nvPr/>
          </p:nvGrpSpPr>
          <p:grpSpPr>
            <a:xfrm>
              <a:off x="17012444" y="14708896"/>
              <a:ext cx="8793374" cy="677109"/>
              <a:chOff x="17012444" y="14802491"/>
              <a:chExt cx="8793374" cy="677109"/>
            </a:xfrm>
          </p:grpSpPr>
          <p:sp>
            <p:nvSpPr>
              <p:cNvPr id="32" name="TextBox 31">
                <a:extLst>
                  <a:ext uri="{FF2B5EF4-FFF2-40B4-BE49-F238E27FC236}">
                    <a16:creationId xmlns:a16="http://schemas.microsoft.com/office/drawing/2014/main" id="{2041D68A-26F5-2334-A51F-8BFF971BF0B2}"/>
                  </a:ext>
                </a:extLst>
              </p:cNvPr>
              <p:cNvSpPr txBox="1"/>
              <p:nvPr/>
            </p:nvSpPr>
            <p:spPr>
              <a:xfrm>
                <a:off x="17012444" y="14802491"/>
                <a:ext cx="1292960" cy="677108"/>
              </a:xfrm>
              <a:prstGeom prst="rect">
                <a:avLst/>
              </a:prstGeom>
              <a:noFill/>
            </p:spPr>
            <p:txBody>
              <a:bodyPr wrap="squar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a:ea typeface="+mn-ea"/>
                    <a:cs typeface="+mn-cs"/>
                  </a:rPr>
                  <a:t>Patients at risk, n</a:t>
                </a:r>
              </a:p>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Mevrometostat + enzalutamide</a:t>
                </a:r>
              </a:p>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Enzalutamide</a:t>
                </a:r>
              </a:p>
            </p:txBody>
          </p:sp>
          <p:sp>
            <p:nvSpPr>
              <p:cNvPr id="34" name="TextBox 33">
                <a:extLst>
                  <a:ext uri="{FF2B5EF4-FFF2-40B4-BE49-F238E27FC236}">
                    <a16:creationId xmlns:a16="http://schemas.microsoft.com/office/drawing/2014/main" id="{9B3FAAC8-700F-5DA8-77F5-50874C3C5F21}"/>
                  </a:ext>
                </a:extLst>
              </p:cNvPr>
              <p:cNvSpPr txBox="1"/>
              <p:nvPr/>
            </p:nvSpPr>
            <p:spPr>
              <a:xfrm>
                <a:off x="18192051" y="14802492"/>
                <a:ext cx="4590103" cy="677108"/>
              </a:xfrm>
              <a:prstGeom prst="rect">
                <a:avLst/>
              </a:prstGeom>
              <a:noFill/>
            </p:spPr>
            <p:txBody>
              <a:bodyPr wrap="square" lIns="0" tIns="0" rIns="0" bIns="0" rtlCol="0" anchor="ctr" anchorCtr="0">
                <a:spAutoFit/>
              </a:bodyPr>
              <a:lstStyle/>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endParaRPr kumimoji="0" lang="en-GB" sz="11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36	32	30	25	21	18	18	15	13	12	12	11	6	5	5	5	4	3	3</a:t>
                </a: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endParaRPr kumimoji="0" lang="en-GB" sz="1100" b="0" i="0" u="none" strike="noStrike" kern="1200" cap="none" spc="0" normalizeH="0" baseline="0" noProof="0">
                  <a:ln>
                    <a:noFill/>
                  </a:ln>
                  <a:solidFill>
                    <a:srgbClr val="00B0F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32	24	22	17	12	12	12	7	7	7	5	3	2	2	2	1	0	0	0</a:t>
                </a:r>
              </a:p>
            </p:txBody>
          </p:sp>
          <p:sp>
            <p:nvSpPr>
              <p:cNvPr id="35" name="TextBox 34">
                <a:extLst>
                  <a:ext uri="{FF2B5EF4-FFF2-40B4-BE49-F238E27FC236}">
                    <a16:creationId xmlns:a16="http://schemas.microsoft.com/office/drawing/2014/main" id="{6B37868E-17AB-0BA4-9A52-C49D279988EF}"/>
                  </a:ext>
                </a:extLst>
              </p:cNvPr>
              <p:cNvSpPr txBox="1"/>
              <p:nvPr/>
            </p:nvSpPr>
            <p:spPr>
              <a:xfrm>
                <a:off x="22673818" y="14971769"/>
                <a:ext cx="3132000" cy="507831"/>
              </a:xfrm>
              <a:prstGeom prst="rect">
                <a:avLst/>
              </a:prstGeom>
              <a:noFill/>
            </p:spPr>
            <p:txBody>
              <a:bodyPr wrap="square" lIns="0" tIns="0" rIns="0" bIns="0" rtlCol="0" anchor="ctr" anchorCtr="0">
                <a:spAutoFit/>
              </a:bodyPr>
              <a:lstStyle/>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6113" algn="ctr"/>
                    <a:tab pos="879475" algn="ctr"/>
                    <a:tab pos="1109663" algn="ctr"/>
                    <a:tab pos="1338263" algn="ctr"/>
                    <a:tab pos="1568450" algn="ctr"/>
                    <a:tab pos="1798638" algn="ctr"/>
                    <a:tab pos="2030413" algn="ctr"/>
                    <a:tab pos="2263775" algn="ctr"/>
                    <a:tab pos="2492375" algn="ctr"/>
                  </a:tabLst>
                  <a:defRPr/>
                </a:pP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	3	3	3	3	3	3	3	2	1	1	0</a:t>
                </a:r>
              </a:p>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6113" algn="ctr"/>
                    <a:tab pos="879475" algn="ctr"/>
                    <a:tab pos="1109663" algn="ctr"/>
                    <a:tab pos="1338263" algn="ctr"/>
                    <a:tab pos="1568450" algn="ctr"/>
                    <a:tab pos="1798638" algn="ctr"/>
                    <a:tab pos="2030413" algn="ctr"/>
                    <a:tab pos="2263775" algn="ctr"/>
                    <a:tab pos="2492375" algn="ctr"/>
                  </a:tabLst>
                  <a:defRPr/>
                </a:pPr>
                <a:endParaRPr kumimoji="0" lang="en-GB" sz="11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6113" algn="ctr"/>
                    <a:tab pos="879475" algn="ctr"/>
                    <a:tab pos="1109663" algn="ctr"/>
                    <a:tab pos="1338263" algn="ctr"/>
                    <a:tab pos="1568450" algn="ctr"/>
                    <a:tab pos="1798638" algn="ctr"/>
                    <a:tab pos="2030413" algn="ctr"/>
                    <a:tab pos="2263775" algn="ctr"/>
                    <a:tab pos="2492375"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0	0	0	0	0	0	0	0	0	0	0</a:t>
                </a:r>
              </a:p>
            </p:txBody>
          </p:sp>
        </p:grpSp>
      </p:grpSp>
      <p:grpSp>
        <p:nvGrpSpPr>
          <p:cNvPr id="89" name="Group 88">
            <a:extLst>
              <a:ext uri="{FF2B5EF4-FFF2-40B4-BE49-F238E27FC236}">
                <a16:creationId xmlns:a16="http://schemas.microsoft.com/office/drawing/2014/main" id="{104A5A79-DA42-E7FD-40A2-52190B0A1AA9}"/>
              </a:ext>
            </a:extLst>
          </p:cNvPr>
          <p:cNvGrpSpPr/>
          <p:nvPr/>
        </p:nvGrpSpPr>
        <p:grpSpPr>
          <a:xfrm>
            <a:off x="7629373" y="16499088"/>
            <a:ext cx="8763000" cy="3609398"/>
            <a:chOff x="7639844" y="15665964"/>
            <a:chExt cx="8763000" cy="3609398"/>
          </a:xfrm>
        </p:grpSpPr>
        <p:grpSp>
          <p:nvGrpSpPr>
            <p:cNvPr id="529" name="Group 528">
              <a:extLst>
                <a:ext uri="{FF2B5EF4-FFF2-40B4-BE49-F238E27FC236}">
                  <a16:creationId xmlns:a16="http://schemas.microsoft.com/office/drawing/2014/main" id="{93B44E6F-3EDE-3634-8FC2-733274D5AAA4}"/>
                </a:ext>
              </a:extLst>
            </p:cNvPr>
            <p:cNvGrpSpPr/>
            <p:nvPr/>
          </p:nvGrpSpPr>
          <p:grpSpPr>
            <a:xfrm>
              <a:off x="8031410" y="15665964"/>
              <a:ext cx="7994462" cy="3068223"/>
              <a:chOff x="8031410" y="16176443"/>
              <a:chExt cx="7994462" cy="3068223"/>
            </a:xfrm>
          </p:grpSpPr>
          <p:grpSp>
            <p:nvGrpSpPr>
              <p:cNvPr id="277" name="Group 276">
                <a:extLst>
                  <a:ext uri="{FF2B5EF4-FFF2-40B4-BE49-F238E27FC236}">
                    <a16:creationId xmlns:a16="http://schemas.microsoft.com/office/drawing/2014/main" id="{3C3E8A76-FEF1-81FA-B80B-FDE723A4F921}"/>
                  </a:ext>
                </a:extLst>
              </p:cNvPr>
              <p:cNvGrpSpPr/>
              <p:nvPr/>
            </p:nvGrpSpPr>
            <p:grpSpPr>
              <a:xfrm>
                <a:off x="8031410" y="16176443"/>
                <a:ext cx="7994462" cy="3068223"/>
                <a:chOff x="7930874" y="11864695"/>
                <a:chExt cx="7994462" cy="3068223"/>
              </a:xfrm>
            </p:grpSpPr>
            <p:cxnSp>
              <p:nvCxnSpPr>
                <p:cNvPr id="278" name="Straight Connector 277">
                  <a:extLst>
                    <a:ext uri="{FF2B5EF4-FFF2-40B4-BE49-F238E27FC236}">
                      <a16:creationId xmlns:a16="http://schemas.microsoft.com/office/drawing/2014/main" id="{46FD3D4E-775B-DCFB-8ECE-98C8025B8F9F}"/>
                    </a:ext>
                  </a:extLst>
                </p:cNvPr>
                <p:cNvCxnSpPr>
                  <a:cxnSpLocks/>
                </p:cNvCxnSpPr>
                <p:nvPr/>
              </p:nvCxnSpPr>
              <p:spPr>
                <a:xfrm>
                  <a:off x="8611396" y="11972760"/>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79" name="TextBox 278">
                  <a:extLst>
                    <a:ext uri="{FF2B5EF4-FFF2-40B4-BE49-F238E27FC236}">
                      <a16:creationId xmlns:a16="http://schemas.microsoft.com/office/drawing/2014/main" id="{BCE8BC1A-6765-F7DA-1016-38E980393830}"/>
                    </a:ext>
                  </a:extLst>
                </p:cNvPr>
                <p:cNvSpPr txBox="1"/>
                <p:nvPr/>
              </p:nvSpPr>
              <p:spPr>
                <a:xfrm>
                  <a:off x="8354396" y="11880427"/>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1.0</a:t>
                  </a:r>
                </a:p>
              </p:txBody>
            </p:sp>
            <p:cxnSp>
              <p:nvCxnSpPr>
                <p:cNvPr id="280" name="Straight Connector 279">
                  <a:extLst>
                    <a:ext uri="{FF2B5EF4-FFF2-40B4-BE49-F238E27FC236}">
                      <a16:creationId xmlns:a16="http://schemas.microsoft.com/office/drawing/2014/main" id="{538E57A5-DA04-CE28-4D25-28CC61EB97B8}"/>
                    </a:ext>
                  </a:extLst>
                </p:cNvPr>
                <p:cNvCxnSpPr>
                  <a:cxnSpLocks/>
                </p:cNvCxnSpPr>
                <p:nvPr/>
              </p:nvCxnSpPr>
              <p:spPr>
                <a:xfrm>
                  <a:off x="8611396" y="12210566"/>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42E86AED-7C51-7F66-C2FC-BB5594DE6C01}"/>
                    </a:ext>
                  </a:extLst>
                </p:cNvPr>
                <p:cNvSpPr txBox="1"/>
                <p:nvPr/>
              </p:nvSpPr>
              <p:spPr>
                <a:xfrm>
                  <a:off x="8354396" y="12119028"/>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0.9</a:t>
                  </a:r>
                </a:p>
              </p:txBody>
            </p:sp>
            <p:cxnSp>
              <p:nvCxnSpPr>
                <p:cNvPr id="282" name="Straight Connector 281">
                  <a:extLst>
                    <a:ext uri="{FF2B5EF4-FFF2-40B4-BE49-F238E27FC236}">
                      <a16:creationId xmlns:a16="http://schemas.microsoft.com/office/drawing/2014/main" id="{C0129F80-5980-F26E-85FC-76DFF87F466D}"/>
                    </a:ext>
                  </a:extLst>
                </p:cNvPr>
                <p:cNvCxnSpPr>
                  <a:cxnSpLocks/>
                </p:cNvCxnSpPr>
                <p:nvPr/>
              </p:nvCxnSpPr>
              <p:spPr>
                <a:xfrm>
                  <a:off x="8611396" y="12448372"/>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83" name="TextBox 282">
                  <a:extLst>
                    <a:ext uri="{FF2B5EF4-FFF2-40B4-BE49-F238E27FC236}">
                      <a16:creationId xmlns:a16="http://schemas.microsoft.com/office/drawing/2014/main" id="{4134AE83-7096-3792-9CB7-47F1A9AB782D}"/>
                    </a:ext>
                  </a:extLst>
                </p:cNvPr>
                <p:cNvSpPr txBox="1"/>
                <p:nvPr/>
              </p:nvSpPr>
              <p:spPr>
                <a:xfrm>
                  <a:off x="8354396" y="12357629"/>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0.8</a:t>
                  </a:r>
                </a:p>
              </p:txBody>
            </p:sp>
            <p:cxnSp>
              <p:nvCxnSpPr>
                <p:cNvPr id="284" name="Straight Connector 283">
                  <a:extLst>
                    <a:ext uri="{FF2B5EF4-FFF2-40B4-BE49-F238E27FC236}">
                      <a16:creationId xmlns:a16="http://schemas.microsoft.com/office/drawing/2014/main" id="{38E7DFAF-ECF3-445F-B526-BBFAD0C53964}"/>
                    </a:ext>
                  </a:extLst>
                </p:cNvPr>
                <p:cNvCxnSpPr>
                  <a:cxnSpLocks/>
                </p:cNvCxnSpPr>
                <p:nvPr/>
              </p:nvCxnSpPr>
              <p:spPr>
                <a:xfrm>
                  <a:off x="8611396" y="12686178"/>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85" name="TextBox 284">
                  <a:extLst>
                    <a:ext uri="{FF2B5EF4-FFF2-40B4-BE49-F238E27FC236}">
                      <a16:creationId xmlns:a16="http://schemas.microsoft.com/office/drawing/2014/main" id="{7AA07770-EB6C-D540-BDBC-C6014BF71FFD}"/>
                    </a:ext>
                  </a:extLst>
                </p:cNvPr>
                <p:cNvSpPr txBox="1"/>
                <p:nvPr/>
              </p:nvSpPr>
              <p:spPr>
                <a:xfrm>
                  <a:off x="8354396" y="12596230"/>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0.7</a:t>
                  </a:r>
                </a:p>
              </p:txBody>
            </p:sp>
            <p:cxnSp>
              <p:nvCxnSpPr>
                <p:cNvPr id="286" name="Straight Connector 285">
                  <a:extLst>
                    <a:ext uri="{FF2B5EF4-FFF2-40B4-BE49-F238E27FC236}">
                      <a16:creationId xmlns:a16="http://schemas.microsoft.com/office/drawing/2014/main" id="{07BB3824-E2C4-34D8-B85D-BB4F1D5F8F93}"/>
                    </a:ext>
                  </a:extLst>
                </p:cNvPr>
                <p:cNvCxnSpPr>
                  <a:cxnSpLocks/>
                </p:cNvCxnSpPr>
                <p:nvPr/>
              </p:nvCxnSpPr>
              <p:spPr>
                <a:xfrm>
                  <a:off x="8611396" y="1292398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87" name="TextBox 286">
                  <a:extLst>
                    <a:ext uri="{FF2B5EF4-FFF2-40B4-BE49-F238E27FC236}">
                      <a16:creationId xmlns:a16="http://schemas.microsoft.com/office/drawing/2014/main" id="{96E1B44F-1A3C-0302-D38F-0A5C728AB0D9}"/>
                    </a:ext>
                  </a:extLst>
                </p:cNvPr>
                <p:cNvSpPr txBox="1"/>
                <p:nvPr/>
              </p:nvSpPr>
              <p:spPr>
                <a:xfrm>
                  <a:off x="8354396" y="12834831"/>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0.6</a:t>
                  </a:r>
                </a:p>
              </p:txBody>
            </p:sp>
            <p:cxnSp>
              <p:nvCxnSpPr>
                <p:cNvPr id="288" name="Straight Connector 287">
                  <a:extLst>
                    <a:ext uri="{FF2B5EF4-FFF2-40B4-BE49-F238E27FC236}">
                      <a16:creationId xmlns:a16="http://schemas.microsoft.com/office/drawing/2014/main" id="{10995A87-4C1B-40DE-3354-91643F2D3F1A}"/>
                    </a:ext>
                  </a:extLst>
                </p:cNvPr>
                <p:cNvCxnSpPr>
                  <a:cxnSpLocks/>
                </p:cNvCxnSpPr>
                <p:nvPr/>
              </p:nvCxnSpPr>
              <p:spPr>
                <a:xfrm>
                  <a:off x="8611396" y="13161790"/>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89" name="TextBox 288">
                  <a:extLst>
                    <a:ext uri="{FF2B5EF4-FFF2-40B4-BE49-F238E27FC236}">
                      <a16:creationId xmlns:a16="http://schemas.microsoft.com/office/drawing/2014/main" id="{C09ABC2A-CBB2-7EC8-98EA-E714167290DA}"/>
                    </a:ext>
                  </a:extLst>
                </p:cNvPr>
                <p:cNvSpPr txBox="1"/>
                <p:nvPr/>
              </p:nvSpPr>
              <p:spPr>
                <a:xfrm>
                  <a:off x="8354396" y="13073432"/>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0.5</a:t>
                  </a:r>
                </a:p>
              </p:txBody>
            </p:sp>
            <p:cxnSp>
              <p:nvCxnSpPr>
                <p:cNvPr id="290" name="Straight Connector 289">
                  <a:extLst>
                    <a:ext uri="{FF2B5EF4-FFF2-40B4-BE49-F238E27FC236}">
                      <a16:creationId xmlns:a16="http://schemas.microsoft.com/office/drawing/2014/main" id="{B4716593-499B-B6F4-FD32-BA8F7BEE1206}"/>
                    </a:ext>
                  </a:extLst>
                </p:cNvPr>
                <p:cNvCxnSpPr>
                  <a:cxnSpLocks/>
                </p:cNvCxnSpPr>
                <p:nvPr/>
              </p:nvCxnSpPr>
              <p:spPr>
                <a:xfrm>
                  <a:off x="8611396" y="13399596"/>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91" name="TextBox 290">
                  <a:extLst>
                    <a:ext uri="{FF2B5EF4-FFF2-40B4-BE49-F238E27FC236}">
                      <a16:creationId xmlns:a16="http://schemas.microsoft.com/office/drawing/2014/main" id="{DE911371-E57D-575C-ECE1-858D419414DC}"/>
                    </a:ext>
                  </a:extLst>
                </p:cNvPr>
                <p:cNvSpPr txBox="1"/>
                <p:nvPr/>
              </p:nvSpPr>
              <p:spPr>
                <a:xfrm>
                  <a:off x="8354396" y="13312033"/>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0.4</a:t>
                  </a:r>
                </a:p>
              </p:txBody>
            </p:sp>
            <p:cxnSp>
              <p:nvCxnSpPr>
                <p:cNvPr id="292" name="Straight Connector 291">
                  <a:extLst>
                    <a:ext uri="{FF2B5EF4-FFF2-40B4-BE49-F238E27FC236}">
                      <a16:creationId xmlns:a16="http://schemas.microsoft.com/office/drawing/2014/main" id="{A71EBD01-4A63-3E5C-E526-A7B399BB8E53}"/>
                    </a:ext>
                  </a:extLst>
                </p:cNvPr>
                <p:cNvCxnSpPr>
                  <a:cxnSpLocks/>
                </p:cNvCxnSpPr>
                <p:nvPr/>
              </p:nvCxnSpPr>
              <p:spPr>
                <a:xfrm>
                  <a:off x="8611396" y="13637402"/>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93" name="TextBox 292">
                  <a:extLst>
                    <a:ext uri="{FF2B5EF4-FFF2-40B4-BE49-F238E27FC236}">
                      <a16:creationId xmlns:a16="http://schemas.microsoft.com/office/drawing/2014/main" id="{C2F56F8F-A6EC-060C-DD0F-12CCDD08298E}"/>
                    </a:ext>
                  </a:extLst>
                </p:cNvPr>
                <p:cNvSpPr txBox="1"/>
                <p:nvPr/>
              </p:nvSpPr>
              <p:spPr>
                <a:xfrm>
                  <a:off x="8354396" y="13550634"/>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0.3</a:t>
                  </a:r>
                </a:p>
              </p:txBody>
            </p:sp>
            <p:cxnSp>
              <p:nvCxnSpPr>
                <p:cNvPr id="294" name="Straight Connector 293">
                  <a:extLst>
                    <a:ext uri="{FF2B5EF4-FFF2-40B4-BE49-F238E27FC236}">
                      <a16:creationId xmlns:a16="http://schemas.microsoft.com/office/drawing/2014/main" id="{C3134CF8-5448-3F4E-FD45-4391C0459229}"/>
                    </a:ext>
                  </a:extLst>
                </p:cNvPr>
                <p:cNvCxnSpPr>
                  <a:cxnSpLocks/>
                </p:cNvCxnSpPr>
                <p:nvPr/>
              </p:nvCxnSpPr>
              <p:spPr>
                <a:xfrm>
                  <a:off x="8611396" y="13875208"/>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95" name="TextBox 294">
                  <a:extLst>
                    <a:ext uri="{FF2B5EF4-FFF2-40B4-BE49-F238E27FC236}">
                      <a16:creationId xmlns:a16="http://schemas.microsoft.com/office/drawing/2014/main" id="{14BF04D9-7E92-9F81-EC18-8E9C186DE6A3}"/>
                    </a:ext>
                  </a:extLst>
                </p:cNvPr>
                <p:cNvSpPr txBox="1"/>
                <p:nvPr/>
              </p:nvSpPr>
              <p:spPr>
                <a:xfrm>
                  <a:off x="8354396" y="13789235"/>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0.2</a:t>
                  </a:r>
                </a:p>
              </p:txBody>
            </p:sp>
            <p:cxnSp>
              <p:nvCxnSpPr>
                <p:cNvPr id="296" name="Straight Connector 295">
                  <a:extLst>
                    <a:ext uri="{FF2B5EF4-FFF2-40B4-BE49-F238E27FC236}">
                      <a16:creationId xmlns:a16="http://schemas.microsoft.com/office/drawing/2014/main" id="{F8242DB4-8E1E-5F45-28FB-3F7EBB386D9C}"/>
                    </a:ext>
                  </a:extLst>
                </p:cNvPr>
                <p:cNvCxnSpPr>
                  <a:cxnSpLocks/>
                </p:cNvCxnSpPr>
                <p:nvPr/>
              </p:nvCxnSpPr>
              <p:spPr>
                <a:xfrm>
                  <a:off x="8611396" y="1411301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97" name="TextBox 296">
                  <a:extLst>
                    <a:ext uri="{FF2B5EF4-FFF2-40B4-BE49-F238E27FC236}">
                      <a16:creationId xmlns:a16="http://schemas.microsoft.com/office/drawing/2014/main" id="{7E6EA2E6-A006-5F67-ECEB-75E0BC8D6B3A}"/>
                    </a:ext>
                  </a:extLst>
                </p:cNvPr>
                <p:cNvSpPr txBox="1"/>
                <p:nvPr/>
              </p:nvSpPr>
              <p:spPr>
                <a:xfrm>
                  <a:off x="8354396" y="14027836"/>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0.1</a:t>
                  </a:r>
                </a:p>
              </p:txBody>
            </p:sp>
            <p:cxnSp>
              <p:nvCxnSpPr>
                <p:cNvPr id="298" name="Straight Connector 297">
                  <a:extLst>
                    <a:ext uri="{FF2B5EF4-FFF2-40B4-BE49-F238E27FC236}">
                      <a16:creationId xmlns:a16="http://schemas.microsoft.com/office/drawing/2014/main" id="{233F66E9-6D00-BEE7-FE5C-4CBC122CE77E}"/>
                    </a:ext>
                  </a:extLst>
                </p:cNvPr>
                <p:cNvCxnSpPr>
                  <a:cxnSpLocks/>
                </p:cNvCxnSpPr>
                <p:nvPr/>
              </p:nvCxnSpPr>
              <p:spPr>
                <a:xfrm>
                  <a:off x="8611396" y="14350819"/>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99" name="TextBox 298">
                  <a:extLst>
                    <a:ext uri="{FF2B5EF4-FFF2-40B4-BE49-F238E27FC236}">
                      <a16:creationId xmlns:a16="http://schemas.microsoft.com/office/drawing/2014/main" id="{90F7C7E3-01BD-4B2C-4F83-C5E386F8C15F}"/>
                    </a:ext>
                  </a:extLst>
                </p:cNvPr>
                <p:cNvSpPr txBox="1"/>
                <p:nvPr/>
              </p:nvSpPr>
              <p:spPr>
                <a:xfrm>
                  <a:off x="8482637" y="14266440"/>
                  <a:ext cx="84959"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a:t>
                  </a:r>
                </a:p>
              </p:txBody>
            </p:sp>
            <p:sp>
              <p:nvSpPr>
                <p:cNvPr id="300" name="TextBox 299">
                  <a:extLst>
                    <a:ext uri="{FF2B5EF4-FFF2-40B4-BE49-F238E27FC236}">
                      <a16:creationId xmlns:a16="http://schemas.microsoft.com/office/drawing/2014/main" id="{C194D61F-7898-6ED2-45CB-DDFBEF732466}"/>
                    </a:ext>
                  </a:extLst>
                </p:cNvPr>
                <p:cNvSpPr txBox="1"/>
                <p:nvPr/>
              </p:nvSpPr>
              <p:spPr>
                <a:xfrm rot="16200000">
                  <a:off x="6911106" y="12983446"/>
                  <a:ext cx="2408868" cy="369332"/>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Probability of definitive clinically meaningful deterioration survival</a:t>
                  </a:r>
                </a:p>
              </p:txBody>
            </p:sp>
            <p:cxnSp>
              <p:nvCxnSpPr>
                <p:cNvPr id="301" name="Straight Connector 300">
                  <a:extLst>
                    <a:ext uri="{FF2B5EF4-FFF2-40B4-BE49-F238E27FC236}">
                      <a16:creationId xmlns:a16="http://schemas.microsoft.com/office/drawing/2014/main" id="{4770EDAA-3497-D197-89DD-37BFFF0B1667}"/>
                    </a:ext>
                  </a:extLst>
                </p:cNvPr>
                <p:cNvCxnSpPr>
                  <a:cxnSpLocks/>
                </p:cNvCxnSpPr>
                <p:nvPr/>
              </p:nvCxnSpPr>
              <p:spPr>
                <a:xfrm rot="5400000">
                  <a:off x="895038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02" name="TextBox 301">
                  <a:extLst>
                    <a:ext uri="{FF2B5EF4-FFF2-40B4-BE49-F238E27FC236}">
                      <a16:creationId xmlns:a16="http://schemas.microsoft.com/office/drawing/2014/main" id="{12F637F3-9D47-4419-A5AA-C42DD458E4D6}"/>
                    </a:ext>
                  </a:extLst>
                </p:cNvPr>
                <p:cNvSpPr txBox="1"/>
                <p:nvPr/>
              </p:nvSpPr>
              <p:spPr>
                <a:xfrm>
                  <a:off x="887078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a:t>
                  </a:r>
                </a:p>
              </p:txBody>
            </p:sp>
            <p:cxnSp>
              <p:nvCxnSpPr>
                <p:cNvPr id="303" name="Straight Connector 302">
                  <a:extLst>
                    <a:ext uri="{FF2B5EF4-FFF2-40B4-BE49-F238E27FC236}">
                      <a16:creationId xmlns:a16="http://schemas.microsoft.com/office/drawing/2014/main" id="{C0805190-7381-1041-5754-72EC9363DEBC}"/>
                    </a:ext>
                  </a:extLst>
                </p:cNvPr>
                <p:cNvCxnSpPr>
                  <a:cxnSpLocks/>
                </p:cNvCxnSpPr>
                <p:nvPr/>
              </p:nvCxnSpPr>
              <p:spPr>
                <a:xfrm rot="5400000">
                  <a:off x="918070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04" name="TextBox 303">
                  <a:extLst>
                    <a:ext uri="{FF2B5EF4-FFF2-40B4-BE49-F238E27FC236}">
                      <a16:creationId xmlns:a16="http://schemas.microsoft.com/office/drawing/2014/main" id="{3F336395-B22B-F573-56FA-4A7A98A447C5}"/>
                    </a:ext>
                  </a:extLst>
                </p:cNvPr>
                <p:cNvSpPr txBox="1"/>
                <p:nvPr/>
              </p:nvSpPr>
              <p:spPr>
                <a:xfrm>
                  <a:off x="909938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a:t>
                  </a:r>
                </a:p>
              </p:txBody>
            </p:sp>
            <p:cxnSp>
              <p:nvCxnSpPr>
                <p:cNvPr id="305" name="Straight Connector 304">
                  <a:extLst>
                    <a:ext uri="{FF2B5EF4-FFF2-40B4-BE49-F238E27FC236}">
                      <a16:creationId xmlns:a16="http://schemas.microsoft.com/office/drawing/2014/main" id="{66FE6819-363D-15B1-DCF9-A10280F74F7F}"/>
                    </a:ext>
                  </a:extLst>
                </p:cNvPr>
                <p:cNvCxnSpPr>
                  <a:cxnSpLocks/>
                </p:cNvCxnSpPr>
                <p:nvPr/>
              </p:nvCxnSpPr>
              <p:spPr>
                <a:xfrm rot="5400000">
                  <a:off x="941103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06" name="TextBox 305">
                  <a:extLst>
                    <a:ext uri="{FF2B5EF4-FFF2-40B4-BE49-F238E27FC236}">
                      <a16:creationId xmlns:a16="http://schemas.microsoft.com/office/drawing/2014/main" id="{9951B1CF-D255-964C-7E91-F6DC7C2E134D}"/>
                    </a:ext>
                  </a:extLst>
                </p:cNvPr>
                <p:cNvSpPr txBox="1"/>
                <p:nvPr/>
              </p:nvSpPr>
              <p:spPr>
                <a:xfrm>
                  <a:off x="93303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a:t>
                  </a:r>
                </a:p>
              </p:txBody>
            </p:sp>
            <p:cxnSp>
              <p:nvCxnSpPr>
                <p:cNvPr id="307" name="Straight Connector 306">
                  <a:extLst>
                    <a:ext uri="{FF2B5EF4-FFF2-40B4-BE49-F238E27FC236}">
                      <a16:creationId xmlns:a16="http://schemas.microsoft.com/office/drawing/2014/main" id="{E89CA823-1684-BCBA-CF76-707E5184FCD7}"/>
                    </a:ext>
                  </a:extLst>
                </p:cNvPr>
                <p:cNvCxnSpPr>
                  <a:cxnSpLocks/>
                </p:cNvCxnSpPr>
                <p:nvPr/>
              </p:nvCxnSpPr>
              <p:spPr>
                <a:xfrm rot="5400000">
                  <a:off x="964135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08" name="TextBox 307">
                  <a:extLst>
                    <a:ext uri="{FF2B5EF4-FFF2-40B4-BE49-F238E27FC236}">
                      <a16:creationId xmlns:a16="http://schemas.microsoft.com/office/drawing/2014/main" id="{CFD2E862-C338-DA18-58D2-275302C25A23}"/>
                    </a:ext>
                  </a:extLst>
                </p:cNvPr>
                <p:cNvSpPr txBox="1"/>
                <p:nvPr/>
              </p:nvSpPr>
              <p:spPr>
                <a:xfrm>
                  <a:off x="95589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3</a:t>
                  </a:r>
                </a:p>
              </p:txBody>
            </p:sp>
            <p:cxnSp>
              <p:nvCxnSpPr>
                <p:cNvPr id="309" name="Straight Connector 308">
                  <a:extLst>
                    <a:ext uri="{FF2B5EF4-FFF2-40B4-BE49-F238E27FC236}">
                      <a16:creationId xmlns:a16="http://schemas.microsoft.com/office/drawing/2014/main" id="{63773EC6-765C-AB1F-F0BE-AC90071DF267}"/>
                    </a:ext>
                  </a:extLst>
                </p:cNvPr>
                <p:cNvCxnSpPr>
                  <a:cxnSpLocks/>
                </p:cNvCxnSpPr>
                <p:nvPr/>
              </p:nvCxnSpPr>
              <p:spPr>
                <a:xfrm rot="5400000">
                  <a:off x="987168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10" name="TextBox 309">
                  <a:extLst>
                    <a:ext uri="{FF2B5EF4-FFF2-40B4-BE49-F238E27FC236}">
                      <a16:creationId xmlns:a16="http://schemas.microsoft.com/office/drawing/2014/main" id="{00FBFB5D-C7D8-57D9-49ED-06543943999B}"/>
                    </a:ext>
                  </a:extLst>
                </p:cNvPr>
                <p:cNvSpPr txBox="1"/>
                <p:nvPr/>
              </p:nvSpPr>
              <p:spPr>
                <a:xfrm>
                  <a:off x="97875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4</a:t>
                  </a:r>
                </a:p>
              </p:txBody>
            </p:sp>
            <p:cxnSp>
              <p:nvCxnSpPr>
                <p:cNvPr id="311" name="Straight Connector 310">
                  <a:extLst>
                    <a:ext uri="{FF2B5EF4-FFF2-40B4-BE49-F238E27FC236}">
                      <a16:creationId xmlns:a16="http://schemas.microsoft.com/office/drawing/2014/main" id="{D6B963F2-BABE-7DE9-8E75-1A03B8D45F76}"/>
                    </a:ext>
                  </a:extLst>
                </p:cNvPr>
                <p:cNvCxnSpPr>
                  <a:cxnSpLocks/>
                </p:cNvCxnSpPr>
                <p:nvPr/>
              </p:nvCxnSpPr>
              <p:spPr>
                <a:xfrm rot="5400000">
                  <a:off x="1010200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12" name="TextBox 311">
                  <a:extLst>
                    <a:ext uri="{FF2B5EF4-FFF2-40B4-BE49-F238E27FC236}">
                      <a16:creationId xmlns:a16="http://schemas.microsoft.com/office/drawing/2014/main" id="{E34D0D95-AA62-050E-71A4-33450A6F40BE}"/>
                    </a:ext>
                  </a:extLst>
                </p:cNvPr>
                <p:cNvSpPr txBox="1"/>
                <p:nvPr/>
              </p:nvSpPr>
              <p:spPr>
                <a:xfrm>
                  <a:off x="100161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5</a:t>
                  </a:r>
                </a:p>
              </p:txBody>
            </p:sp>
            <p:cxnSp>
              <p:nvCxnSpPr>
                <p:cNvPr id="313" name="Straight Connector 312">
                  <a:extLst>
                    <a:ext uri="{FF2B5EF4-FFF2-40B4-BE49-F238E27FC236}">
                      <a16:creationId xmlns:a16="http://schemas.microsoft.com/office/drawing/2014/main" id="{2920B237-E2DF-3DA8-1E4B-9C15185CB2B2}"/>
                    </a:ext>
                  </a:extLst>
                </p:cNvPr>
                <p:cNvCxnSpPr>
                  <a:cxnSpLocks/>
                </p:cNvCxnSpPr>
                <p:nvPr/>
              </p:nvCxnSpPr>
              <p:spPr>
                <a:xfrm rot="5400000">
                  <a:off x="1033232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14" name="TextBox 313">
                  <a:extLst>
                    <a:ext uri="{FF2B5EF4-FFF2-40B4-BE49-F238E27FC236}">
                      <a16:creationId xmlns:a16="http://schemas.microsoft.com/office/drawing/2014/main" id="{523C0ED6-FFD3-69FD-E548-EA1DEE225BD9}"/>
                    </a:ext>
                  </a:extLst>
                </p:cNvPr>
                <p:cNvSpPr txBox="1"/>
                <p:nvPr/>
              </p:nvSpPr>
              <p:spPr>
                <a:xfrm>
                  <a:off x="10247145"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6</a:t>
                  </a:r>
                </a:p>
              </p:txBody>
            </p:sp>
            <p:cxnSp>
              <p:nvCxnSpPr>
                <p:cNvPr id="315" name="Straight Connector 314">
                  <a:extLst>
                    <a:ext uri="{FF2B5EF4-FFF2-40B4-BE49-F238E27FC236}">
                      <a16:creationId xmlns:a16="http://schemas.microsoft.com/office/drawing/2014/main" id="{8F78C979-9CF2-88F2-3BBA-A408930214C5}"/>
                    </a:ext>
                  </a:extLst>
                </p:cNvPr>
                <p:cNvCxnSpPr>
                  <a:cxnSpLocks/>
                </p:cNvCxnSpPr>
                <p:nvPr/>
              </p:nvCxnSpPr>
              <p:spPr>
                <a:xfrm rot="5400000">
                  <a:off x="1056265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16" name="TextBox 315">
                  <a:extLst>
                    <a:ext uri="{FF2B5EF4-FFF2-40B4-BE49-F238E27FC236}">
                      <a16:creationId xmlns:a16="http://schemas.microsoft.com/office/drawing/2014/main" id="{A2F927BC-D122-87FC-255A-E6D0CDEDB784}"/>
                    </a:ext>
                  </a:extLst>
                </p:cNvPr>
                <p:cNvSpPr txBox="1"/>
                <p:nvPr/>
              </p:nvSpPr>
              <p:spPr>
                <a:xfrm>
                  <a:off x="10475745"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7</a:t>
                  </a:r>
                </a:p>
              </p:txBody>
            </p:sp>
            <p:cxnSp>
              <p:nvCxnSpPr>
                <p:cNvPr id="317" name="Straight Connector 316">
                  <a:extLst>
                    <a:ext uri="{FF2B5EF4-FFF2-40B4-BE49-F238E27FC236}">
                      <a16:creationId xmlns:a16="http://schemas.microsoft.com/office/drawing/2014/main" id="{F30F1E4E-869F-F149-422C-3926DC7553E9}"/>
                    </a:ext>
                  </a:extLst>
                </p:cNvPr>
                <p:cNvCxnSpPr>
                  <a:cxnSpLocks/>
                </p:cNvCxnSpPr>
                <p:nvPr/>
              </p:nvCxnSpPr>
              <p:spPr>
                <a:xfrm rot="5400000">
                  <a:off x="1079297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18" name="TextBox 317">
                  <a:extLst>
                    <a:ext uri="{FF2B5EF4-FFF2-40B4-BE49-F238E27FC236}">
                      <a16:creationId xmlns:a16="http://schemas.microsoft.com/office/drawing/2014/main" id="{443EFC9A-4254-6597-AB81-0520E2E2E767}"/>
                    </a:ext>
                  </a:extLst>
                </p:cNvPr>
                <p:cNvSpPr txBox="1"/>
                <p:nvPr/>
              </p:nvSpPr>
              <p:spPr>
                <a:xfrm>
                  <a:off x="10713870"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8</a:t>
                  </a:r>
                </a:p>
              </p:txBody>
            </p:sp>
            <p:cxnSp>
              <p:nvCxnSpPr>
                <p:cNvPr id="319" name="Straight Connector 318">
                  <a:extLst>
                    <a:ext uri="{FF2B5EF4-FFF2-40B4-BE49-F238E27FC236}">
                      <a16:creationId xmlns:a16="http://schemas.microsoft.com/office/drawing/2014/main" id="{0F169941-EAA3-2ADA-E0FF-1F0794F1694C}"/>
                    </a:ext>
                  </a:extLst>
                </p:cNvPr>
                <p:cNvCxnSpPr>
                  <a:cxnSpLocks/>
                </p:cNvCxnSpPr>
                <p:nvPr/>
              </p:nvCxnSpPr>
              <p:spPr>
                <a:xfrm rot="5400000">
                  <a:off x="1102330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20" name="TextBox 319">
                  <a:extLst>
                    <a:ext uri="{FF2B5EF4-FFF2-40B4-BE49-F238E27FC236}">
                      <a16:creationId xmlns:a16="http://schemas.microsoft.com/office/drawing/2014/main" id="{AD533504-8B19-FADF-9A33-08411D376FAD}"/>
                    </a:ext>
                  </a:extLst>
                </p:cNvPr>
                <p:cNvSpPr txBox="1"/>
                <p:nvPr/>
              </p:nvSpPr>
              <p:spPr>
                <a:xfrm>
                  <a:off x="10942470"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9</a:t>
                  </a:r>
                </a:p>
              </p:txBody>
            </p:sp>
            <p:cxnSp>
              <p:nvCxnSpPr>
                <p:cNvPr id="321" name="Straight Connector 320">
                  <a:extLst>
                    <a:ext uri="{FF2B5EF4-FFF2-40B4-BE49-F238E27FC236}">
                      <a16:creationId xmlns:a16="http://schemas.microsoft.com/office/drawing/2014/main" id="{EE33DECA-6C01-AB0F-C172-06A543570E97}"/>
                    </a:ext>
                  </a:extLst>
                </p:cNvPr>
                <p:cNvCxnSpPr>
                  <a:cxnSpLocks/>
                </p:cNvCxnSpPr>
                <p:nvPr/>
              </p:nvCxnSpPr>
              <p:spPr>
                <a:xfrm rot="5400000">
                  <a:off x="1125362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22" name="TextBox 321">
                  <a:extLst>
                    <a:ext uri="{FF2B5EF4-FFF2-40B4-BE49-F238E27FC236}">
                      <a16:creationId xmlns:a16="http://schemas.microsoft.com/office/drawing/2014/main" id="{345F08CF-141D-7586-A661-1CF1E13C896A}"/>
                    </a:ext>
                  </a:extLst>
                </p:cNvPr>
                <p:cNvSpPr txBox="1"/>
                <p:nvPr/>
              </p:nvSpPr>
              <p:spPr>
                <a:xfrm>
                  <a:off x="1117345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10</a:t>
                  </a:r>
                </a:p>
              </p:txBody>
            </p:sp>
            <p:cxnSp>
              <p:nvCxnSpPr>
                <p:cNvPr id="323" name="Straight Connector 322">
                  <a:extLst>
                    <a:ext uri="{FF2B5EF4-FFF2-40B4-BE49-F238E27FC236}">
                      <a16:creationId xmlns:a16="http://schemas.microsoft.com/office/drawing/2014/main" id="{32DE8FAC-7B3A-2DAD-1DB0-DBB17F005120}"/>
                    </a:ext>
                  </a:extLst>
                </p:cNvPr>
                <p:cNvCxnSpPr>
                  <a:cxnSpLocks/>
                </p:cNvCxnSpPr>
                <p:nvPr/>
              </p:nvCxnSpPr>
              <p:spPr>
                <a:xfrm rot="5400000">
                  <a:off x="1148394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24" name="TextBox 323">
                  <a:extLst>
                    <a:ext uri="{FF2B5EF4-FFF2-40B4-BE49-F238E27FC236}">
                      <a16:creationId xmlns:a16="http://schemas.microsoft.com/office/drawing/2014/main" id="{3189ECD0-7F52-D7C8-7521-6D5A3F8A42EE}"/>
                    </a:ext>
                  </a:extLst>
                </p:cNvPr>
                <p:cNvSpPr txBox="1"/>
                <p:nvPr/>
              </p:nvSpPr>
              <p:spPr>
                <a:xfrm>
                  <a:off x="1140205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11</a:t>
                  </a:r>
                </a:p>
              </p:txBody>
            </p:sp>
            <p:cxnSp>
              <p:nvCxnSpPr>
                <p:cNvPr id="325" name="Straight Connector 324">
                  <a:extLst>
                    <a:ext uri="{FF2B5EF4-FFF2-40B4-BE49-F238E27FC236}">
                      <a16:creationId xmlns:a16="http://schemas.microsoft.com/office/drawing/2014/main" id="{BE427A1B-673F-BAD5-F116-5A8C50BABC5A}"/>
                    </a:ext>
                  </a:extLst>
                </p:cNvPr>
                <p:cNvCxnSpPr>
                  <a:cxnSpLocks/>
                </p:cNvCxnSpPr>
                <p:nvPr/>
              </p:nvCxnSpPr>
              <p:spPr>
                <a:xfrm rot="5400000">
                  <a:off x="1171427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26" name="TextBox 325">
                  <a:extLst>
                    <a:ext uri="{FF2B5EF4-FFF2-40B4-BE49-F238E27FC236}">
                      <a16:creationId xmlns:a16="http://schemas.microsoft.com/office/drawing/2014/main" id="{515E3983-FBC1-6D29-4E5D-0DFB2B2AC9FC}"/>
                    </a:ext>
                  </a:extLst>
                </p:cNvPr>
                <p:cNvSpPr txBox="1"/>
                <p:nvPr/>
              </p:nvSpPr>
              <p:spPr>
                <a:xfrm>
                  <a:off x="1163303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12</a:t>
                  </a:r>
                </a:p>
              </p:txBody>
            </p:sp>
            <p:cxnSp>
              <p:nvCxnSpPr>
                <p:cNvPr id="327" name="Straight Connector 326">
                  <a:extLst>
                    <a:ext uri="{FF2B5EF4-FFF2-40B4-BE49-F238E27FC236}">
                      <a16:creationId xmlns:a16="http://schemas.microsoft.com/office/drawing/2014/main" id="{F01674DA-C5BD-6570-A07E-FEDB136C38F9}"/>
                    </a:ext>
                  </a:extLst>
                </p:cNvPr>
                <p:cNvCxnSpPr>
                  <a:cxnSpLocks/>
                </p:cNvCxnSpPr>
                <p:nvPr/>
              </p:nvCxnSpPr>
              <p:spPr>
                <a:xfrm rot="5400000">
                  <a:off x="1194459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17EBD34D-4E30-228B-3792-C9F054A88C1A}"/>
                    </a:ext>
                  </a:extLst>
                </p:cNvPr>
                <p:cNvSpPr txBox="1"/>
                <p:nvPr/>
              </p:nvSpPr>
              <p:spPr>
                <a:xfrm>
                  <a:off x="1186163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13</a:t>
                  </a:r>
                </a:p>
              </p:txBody>
            </p:sp>
            <p:cxnSp>
              <p:nvCxnSpPr>
                <p:cNvPr id="329" name="Straight Connector 328">
                  <a:extLst>
                    <a:ext uri="{FF2B5EF4-FFF2-40B4-BE49-F238E27FC236}">
                      <a16:creationId xmlns:a16="http://schemas.microsoft.com/office/drawing/2014/main" id="{3E60D950-8F81-E4E2-C918-FD3E00380037}"/>
                    </a:ext>
                  </a:extLst>
                </p:cNvPr>
                <p:cNvCxnSpPr>
                  <a:cxnSpLocks/>
                </p:cNvCxnSpPr>
                <p:nvPr/>
              </p:nvCxnSpPr>
              <p:spPr>
                <a:xfrm rot="5400000">
                  <a:off x="1217492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56596856-C885-BC63-2F19-BDC4CE10EAB2}"/>
                    </a:ext>
                  </a:extLst>
                </p:cNvPr>
                <p:cNvSpPr txBox="1"/>
                <p:nvPr/>
              </p:nvSpPr>
              <p:spPr>
                <a:xfrm>
                  <a:off x="1209023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14</a:t>
                  </a:r>
                </a:p>
              </p:txBody>
            </p:sp>
            <p:cxnSp>
              <p:nvCxnSpPr>
                <p:cNvPr id="331" name="Straight Connector 330">
                  <a:extLst>
                    <a:ext uri="{FF2B5EF4-FFF2-40B4-BE49-F238E27FC236}">
                      <a16:creationId xmlns:a16="http://schemas.microsoft.com/office/drawing/2014/main" id="{0AE0A8EE-C01A-B9FF-3E63-76A30F1505A0}"/>
                    </a:ext>
                  </a:extLst>
                </p:cNvPr>
                <p:cNvCxnSpPr>
                  <a:cxnSpLocks/>
                </p:cNvCxnSpPr>
                <p:nvPr/>
              </p:nvCxnSpPr>
              <p:spPr>
                <a:xfrm rot="5400000">
                  <a:off x="1240524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32" name="TextBox 331">
                  <a:extLst>
                    <a:ext uri="{FF2B5EF4-FFF2-40B4-BE49-F238E27FC236}">
                      <a16:creationId xmlns:a16="http://schemas.microsoft.com/office/drawing/2014/main" id="{97664946-916B-0D5E-2D0C-BD2291D48DFA}"/>
                    </a:ext>
                  </a:extLst>
                </p:cNvPr>
                <p:cNvSpPr txBox="1"/>
                <p:nvPr/>
              </p:nvSpPr>
              <p:spPr>
                <a:xfrm>
                  <a:off x="123212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15</a:t>
                  </a:r>
                </a:p>
              </p:txBody>
            </p:sp>
            <p:cxnSp>
              <p:nvCxnSpPr>
                <p:cNvPr id="333" name="Straight Connector 332">
                  <a:extLst>
                    <a:ext uri="{FF2B5EF4-FFF2-40B4-BE49-F238E27FC236}">
                      <a16:creationId xmlns:a16="http://schemas.microsoft.com/office/drawing/2014/main" id="{D3BA81B3-0888-F868-E208-D33C7DB56E81}"/>
                    </a:ext>
                  </a:extLst>
                </p:cNvPr>
                <p:cNvCxnSpPr>
                  <a:cxnSpLocks/>
                </p:cNvCxnSpPr>
                <p:nvPr/>
              </p:nvCxnSpPr>
              <p:spPr>
                <a:xfrm rot="5400000">
                  <a:off x="1263556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34" name="TextBox 333">
                  <a:extLst>
                    <a:ext uri="{FF2B5EF4-FFF2-40B4-BE49-F238E27FC236}">
                      <a16:creationId xmlns:a16="http://schemas.microsoft.com/office/drawing/2014/main" id="{39D3B6C3-350C-66FA-60C4-C7C446A1DDB1}"/>
                    </a:ext>
                  </a:extLst>
                </p:cNvPr>
                <p:cNvSpPr txBox="1"/>
                <p:nvPr/>
              </p:nvSpPr>
              <p:spPr>
                <a:xfrm>
                  <a:off x="125498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16</a:t>
                  </a:r>
                </a:p>
              </p:txBody>
            </p:sp>
            <p:cxnSp>
              <p:nvCxnSpPr>
                <p:cNvPr id="335" name="Straight Connector 334">
                  <a:extLst>
                    <a:ext uri="{FF2B5EF4-FFF2-40B4-BE49-F238E27FC236}">
                      <a16:creationId xmlns:a16="http://schemas.microsoft.com/office/drawing/2014/main" id="{9F7E93EF-10EE-FF66-2AB7-4F28E5F87BA9}"/>
                    </a:ext>
                  </a:extLst>
                </p:cNvPr>
                <p:cNvCxnSpPr>
                  <a:cxnSpLocks/>
                </p:cNvCxnSpPr>
                <p:nvPr/>
              </p:nvCxnSpPr>
              <p:spPr>
                <a:xfrm rot="5400000">
                  <a:off x="1286589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36" name="TextBox 335">
                  <a:extLst>
                    <a:ext uri="{FF2B5EF4-FFF2-40B4-BE49-F238E27FC236}">
                      <a16:creationId xmlns:a16="http://schemas.microsoft.com/office/drawing/2014/main" id="{D36546CF-0E75-B9A6-406F-00377E02310E}"/>
                    </a:ext>
                  </a:extLst>
                </p:cNvPr>
                <p:cNvSpPr txBox="1"/>
                <p:nvPr/>
              </p:nvSpPr>
              <p:spPr>
                <a:xfrm>
                  <a:off x="127784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17</a:t>
                  </a:r>
                </a:p>
              </p:txBody>
            </p:sp>
            <p:cxnSp>
              <p:nvCxnSpPr>
                <p:cNvPr id="337" name="Straight Connector 336">
                  <a:extLst>
                    <a:ext uri="{FF2B5EF4-FFF2-40B4-BE49-F238E27FC236}">
                      <a16:creationId xmlns:a16="http://schemas.microsoft.com/office/drawing/2014/main" id="{0923421B-831E-30A1-FF76-19536E8195B8}"/>
                    </a:ext>
                  </a:extLst>
                </p:cNvPr>
                <p:cNvCxnSpPr>
                  <a:cxnSpLocks/>
                </p:cNvCxnSpPr>
                <p:nvPr/>
              </p:nvCxnSpPr>
              <p:spPr>
                <a:xfrm rot="5400000">
                  <a:off x="1309621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38" name="TextBox 337">
                  <a:extLst>
                    <a:ext uri="{FF2B5EF4-FFF2-40B4-BE49-F238E27FC236}">
                      <a16:creationId xmlns:a16="http://schemas.microsoft.com/office/drawing/2014/main" id="{FE36F5BA-9815-8652-1B75-9567A25CCF91}"/>
                    </a:ext>
                  </a:extLst>
                </p:cNvPr>
                <p:cNvSpPr txBox="1"/>
                <p:nvPr/>
              </p:nvSpPr>
              <p:spPr>
                <a:xfrm>
                  <a:off x="13016539"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18</a:t>
                  </a:r>
                </a:p>
              </p:txBody>
            </p:sp>
            <p:cxnSp>
              <p:nvCxnSpPr>
                <p:cNvPr id="339" name="Straight Connector 338">
                  <a:extLst>
                    <a:ext uri="{FF2B5EF4-FFF2-40B4-BE49-F238E27FC236}">
                      <a16:creationId xmlns:a16="http://schemas.microsoft.com/office/drawing/2014/main" id="{55DA2B7F-9FE4-CC3C-1956-7C53E23FC2D6}"/>
                    </a:ext>
                  </a:extLst>
                </p:cNvPr>
                <p:cNvCxnSpPr>
                  <a:cxnSpLocks/>
                </p:cNvCxnSpPr>
                <p:nvPr/>
              </p:nvCxnSpPr>
              <p:spPr>
                <a:xfrm rot="5400000">
                  <a:off x="1332654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40" name="TextBox 339">
                  <a:extLst>
                    <a:ext uri="{FF2B5EF4-FFF2-40B4-BE49-F238E27FC236}">
                      <a16:creationId xmlns:a16="http://schemas.microsoft.com/office/drawing/2014/main" id="{2C30D69A-AE2E-28E3-E4FD-509785D484DF}"/>
                    </a:ext>
                  </a:extLst>
                </p:cNvPr>
                <p:cNvSpPr txBox="1"/>
                <p:nvPr/>
              </p:nvSpPr>
              <p:spPr>
                <a:xfrm>
                  <a:off x="13245139"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19</a:t>
                  </a:r>
                </a:p>
              </p:txBody>
            </p:sp>
            <p:cxnSp>
              <p:nvCxnSpPr>
                <p:cNvPr id="341" name="Straight Connector 340">
                  <a:extLst>
                    <a:ext uri="{FF2B5EF4-FFF2-40B4-BE49-F238E27FC236}">
                      <a16:creationId xmlns:a16="http://schemas.microsoft.com/office/drawing/2014/main" id="{5F62920C-FE41-C1BE-1F9B-CAB90F4C60D0}"/>
                    </a:ext>
                  </a:extLst>
                </p:cNvPr>
                <p:cNvCxnSpPr>
                  <a:cxnSpLocks/>
                </p:cNvCxnSpPr>
                <p:nvPr/>
              </p:nvCxnSpPr>
              <p:spPr>
                <a:xfrm rot="5400000">
                  <a:off x="1355686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42" name="TextBox 341">
                  <a:extLst>
                    <a:ext uri="{FF2B5EF4-FFF2-40B4-BE49-F238E27FC236}">
                      <a16:creationId xmlns:a16="http://schemas.microsoft.com/office/drawing/2014/main" id="{C3FDB031-5AEB-B7B6-E00E-680E1B02B96B}"/>
                    </a:ext>
                  </a:extLst>
                </p:cNvPr>
                <p:cNvSpPr txBox="1"/>
                <p:nvPr/>
              </p:nvSpPr>
              <p:spPr>
                <a:xfrm>
                  <a:off x="1347612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20</a:t>
                  </a:r>
                </a:p>
              </p:txBody>
            </p:sp>
            <p:cxnSp>
              <p:nvCxnSpPr>
                <p:cNvPr id="343" name="Straight Connector 342">
                  <a:extLst>
                    <a:ext uri="{FF2B5EF4-FFF2-40B4-BE49-F238E27FC236}">
                      <a16:creationId xmlns:a16="http://schemas.microsoft.com/office/drawing/2014/main" id="{0AC87BD6-3BCE-79D0-D773-189DF0810498}"/>
                    </a:ext>
                  </a:extLst>
                </p:cNvPr>
                <p:cNvCxnSpPr>
                  <a:cxnSpLocks/>
                </p:cNvCxnSpPr>
                <p:nvPr/>
              </p:nvCxnSpPr>
              <p:spPr>
                <a:xfrm rot="5400000">
                  <a:off x="1378718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44" name="TextBox 343">
                  <a:extLst>
                    <a:ext uri="{FF2B5EF4-FFF2-40B4-BE49-F238E27FC236}">
                      <a16:creationId xmlns:a16="http://schemas.microsoft.com/office/drawing/2014/main" id="{A12CE938-CEF0-C33B-E0BF-7D2A2C384F8F}"/>
                    </a:ext>
                  </a:extLst>
                </p:cNvPr>
                <p:cNvSpPr txBox="1"/>
                <p:nvPr/>
              </p:nvSpPr>
              <p:spPr>
                <a:xfrm>
                  <a:off x="1370472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21</a:t>
                  </a:r>
                </a:p>
              </p:txBody>
            </p:sp>
            <p:cxnSp>
              <p:nvCxnSpPr>
                <p:cNvPr id="345" name="Straight Connector 344">
                  <a:extLst>
                    <a:ext uri="{FF2B5EF4-FFF2-40B4-BE49-F238E27FC236}">
                      <a16:creationId xmlns:a16="http://schemas.microsoft.com/office/drawing/2014/main" id="{EA5E6AFF-1F3B-D1CC-D051-FBF71026039C}"/>
                    </a:ext>
                  </a:extLst>
                </p:cNvPr>
                <p:cNvCxnSpPr>
                  <a:cxnSpLocks/>
                </p:cNvCxnSpPr>
                <p:nvPr/>
              </p:nvCxnSpPr>
              <p:spPr>
                <a:xfrm rot="5400000">
                  <a:off x="1401751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46" name="TextBox 345">
                  <a:extLst>
                    <a:ext uri="{FF2B5EF4-FFF2-40B4-BE49-F238E27FC236}">
                      <a16:creationId xmlns:a16="http://schemas.microsoft.com/office/drawing/2014/main" id="{71433AAD-C5EB-EBA4-D261-5D17B992622A}"/>
                    </a:ext>
                  </a:extLst>
                </p:cNvPr>
                <p:cNvSpPr txBox="1"/>
                <p:nvPr/>
              </p:nvSpPr>
              <p:spPr>
                <a:xfrm>
                  <a:off x="1393570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22</a:t>
                  </a:r>
                </a:p>
              </p:txBody>
            </p:sp>
            <p:cxnSp>
              <p:nvCxnSpPr>
                <p:cNvPr id="347" name="Straight Connector 346">
                  <a:extLst>
                    <a:ext uri="{FF2B5EF4-FFF2-40B4-BE49-F238E27FC236}">
                      <a16:creationId xmlns:a16="http://schemas.microsoft.com/office/drawing/2014/main" id="{4B465F7C-62B3-3C75-451B-D748888D2DE4}"/>
                    </a:ext>
                  </a:extLst>
                </p:cNvPr>
                <p:cNvCxnSpPr>
                  <a:cxnSpLocks/>
                </p:cNvCxnSpPr>
                <p:nvPr/>
              </p:nvCxnSpPr>
              <p:spPr>
                <a:xfrm rot="5400000">
                  <a:off x="1424783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48" name="TextBox 347">
                  <a:extLst>
                    <a:ext uri="{FF2B5EF4-FFF2-40B4-BE49-F238E27FC236}">
                      <a16:creationId xmlns:a16="http://schemas.microsoft.com/office/drawing/2014/main" id="{C7495C2C-689E-650D-B179-80D99BD40262}"/>
                    </a:ext>
                  </a:extLst>
                </p:cNvPr>
                <p:cNvSpPr txBox="1"/>
                <p:nvPr/>
              </p:nvSpPr>
              <p:spPr>
                <a:xfrm>
                  <a:off x="141643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23</a:t>
                  </a:r>
                </a:p>
              </p:txBody>
            </p:sp>
            <p:cxnSp>
              <p:nvCxnSpPr>
                <p:cNvPr id="349" name="Straight Connector 348">
                  <a:extLst>
                    <a:ext uri="{FF2B5EF4-FFF2-40B4-BE49-F238E27FC236}">
                      <a16:creationId xmlns:a16="http://schemas.microsoft.com/office/drawing/2014/main" id="{16E83F6E-9E0E-E592-FC12-6ACAA3669A58}"/>
                    </a:ext>
                  </a:extLst>
                </p:cNvPr>
                <p:cNvCxnSpPr>
                  <a:cxnSpLocks/>
                </p:cNvCxnSpPr>
                <p:nvPr/>
              </p:nvCxnSpPr>
              <p:spPr>
                <a:xfrm rot="5400000">
                  <a:off x="1447816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50" name="TextBox 349">
                  <a:extLst>
                    <a:ext uri="{FF2B5EF4-FFF2-40B4-BE49-F238E27FC236}">
                      <a16:creationId xmlns:a16="http://schemas.microsoft.com/office/drawing/2014/main" id="{EF251E63-249F-04BE-5A93-A489830A6DF9}"/>
                    </a:ext>
                  </a:extLst>
                </p:cNvPr>
                <p:cNvSpPr txBox="1"/>
                <p:nvPr/>
              </p:nvSpPr>
              <p:spPr>
                <a:xfrm>
                  <a:off x="143929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24</a:t>
                  </a:r>
                </a:p>
              </p:txBody>
            </p:sp>
            <p:cxnSp>
              <p:nvCxnSpPr>
                <p:cNvPr id="351" name="Straight Connector 350">
                  <a:extLst>
                    <a:ext uri="{FF2B5EF4-FFF2-40B4-BE49-F238E27FC236}">
                      <a16:creationId xmlns:a16="http://schemas.microsoft.com/office/drawing/2014/main" id="{A55B5646-C529-0A44-251D-884054BDF82E}"/>
                    </a:ext>
                  </a:extLst>
                </p:cNvPr>
                <p:cNvCxnSpPr>
                  <a:cxnSpLocks/>
                </p:cNvCxnSpPr>
                <p:nvPr/>
              </p:nvCxnSpPr>
              <p:spPr>
                <a:xfrm rot="5400000">
                  <a:off x="1470848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52" name="TextBox 351">
                  <a:extLst>
                    <a:ext uri="{FF2B5EF4-FFF2-40B4-BE49-F238E27FC236}">
                      <a16:creationId xmlns:a16="http://schemas.microsoft.com/office/drawing/2014/main" id="{EEE5A174-317D-2D9B-4BE8-DB876EE8C772}"/>
                    </a:ext>
                  </a:extLst>
                </p:cNvPr>
                <p:cNvSpPr txBox="1"/>
                <p:nvPr/>
              </p:nvSpPr>
              <p:spPr>
                <a:xfrm>
                  <a:off x="146215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25</a:t>
                  </a:r>
                </a:p>
              </p:txBody>
            </p:sp>
            <p:cxnSp>
              <p:nvCxnSpPr>
                <p:cNvPr id="353" name="Straight Connector 352">
                  <a:extLst>
                    <a:ext uri="{FF2B5EF4-FFF2-40B4-BE49-F238E27FC236}">
                      <a16:creationId xmlns:a16="http://schemas.microsoft.com/office/drawing/2014/main" id="{76A27D74-85B6-5A07-4FE1-67DFEFD386E6}"/>
                    </a:ext>
                  </a:extLst>
                </p:cNvPr>
                <p:cNvCxnSpPr>
                  <a:cxnSpLocks/>
                </p:cNvCxnSpPr>
                <p:nvPr/>
              </p:nvCxnSpPr>
              <p:spPr>
                <a:xfrm rot="5400000">
                  <a:off x="1493880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54" name="TextBox 353">
                  <a:extLst>
                    <a:ext uri="{FF2B5EF4-FFF2-40B4-BE49-F238E27FC236}">
                      <a16:creationId xmlns:a16="http://schemas.microsoft.com/office/drawing/2014/main" id="{F2019F5F-C194-05C5-DA88-8527CD8E96CB}"/>
                    </a:ext>
                  </a:extLst>
                </p:cNvPr>
                <p:cNvSpPr txBox="1"/>
                <p:nvPr/>
              </p:nvSpPr>
              <p:spPr>
                <a:xfrm>
                  <a:off x="1485248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26</a:t>
                  </a:r>
                </a:p>
              </p:txBody>
            </p:sp>
            <p:cxnSp>
              <p:nvCxnSpPr>
                <p:cNvPr id="355" name="Straight Connector 354">
                  <a:extLst>
                    <a:ext uri="{FF2B5EF4-FFF2-40B4-BE49-F238E27FC236}">
                      <a16:creationId xmlns:a16="http://schemas.microsoft.com/office/drawing/2014/main" id="{7FCC8DCD-6AAB-D9F6-4EEE-12FCFAF4E2CF}"/>
                    </a:ext>
                  </a:extLst>
                </p:cNvPr>
                <p:cNvCxnSpPr>
                  <a:cxnSpLocks/>
                </p:cNvCxnSpPr>
                <p:nvPr/>
              </p:nvCxnSpPr>
              <p:spPr>
                <a:xfrm rot="5400000">
                  <a:off x="1516913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56" name="TextBox 355">
                  <a:extLst>
                    <a:ext uri="{FF2B5EF4-FFF2-40B4-BE49-F238E27FC236}">
                      <a16:creationId xmlns:a16="http://schemas.microsoft.com/office/drawing/2014/main" id="{BE790747-779E-E366-6E7B-DBC45AC84E79}"/>
                    </a:ext>
                  </a:extLst>
                </p:cNvPr>
                <p:cNvSpPr txBox="1"/>
                <p:nvPr/>
              </p:nvSpPr>
              <p:spPr>
                <a:xfrm>
                  <a:off x="150834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27</a:t>
                  </a:r>
                </a:p>
              </p:txBody>
            </p:sp>
            <p:cxnSp>
              <p:nvCxnSpPr>
                <p:cNvPr id="357" name="Straight Connector 356">
                  <a:extLst>
                    <a:ext uri="{FF2B5EF4-FFF2-40B4-BE49-F238E27FC236}">
                      <a16:creationId xmlns:a16="http://schemas.microsoft.com/office/drawing/2014/main" id="{EAF7909F-9D2F-1E5F-6ECC-D62CF7946094}"/>
                    </a:ext>
                  </a:extLst>
                </p:cNvPr>
                <p:cNvCxnSpPr>
                  <a:cxnSpLocks/>
                </p:cNvCxnSpPr>
                <p:nvPr/>
              </p:nvCxnSpPr>
              <p:spPr>
                <a:xfrm rot="5400000">
                  <a:off x="1539945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58" name="TextBox 357">
                  <a:extLst>
                    <a:ext uri="{FF2B5EF4-FFF2-40B4-BE49-F238E27FC236}">
                      <a16:creationId xmlns:a16="http://schemas.microsoft.com/office/drawing/2014/main" id="{94216F82-9068-D224-A7BB-8A2651F3D5EB}"/>
                    </a:ext>
                  </a:extLst>
                </p:cNvPr>
                <p:cNvSpPr txBox="1"/>
                <p:nvPr/>
              </p:nvSpPr>
              <p:spPr>
                <a:xfrm>
                  <a:off x="15319207"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28</a:t>
                  </a:r>
                </a:p>
              </p:txBody>
            </p:sp>
            <p:cxnSp>
              <p:nvCxnSpPr>
                <p:cNvPr id="359" name="Straight Connector 358">
                  <a:extLst>
                    <a:ext uri="{FF2B5EF4-FFF2-40B4-BE49-F238E27FC236}">
                      <a16:creationId xmlns:a16="http://schemas.microsoft.com/office/drawing/2014/main" id="{07AE35EC-D1FD-671F-462A-343F01D39B96}"/>
                    </a:ext>
                  </a:extLst>
                </p:cNvPr>
                <p:cNvCxnSpPr>
                  <a:cxnSpLocks/>
                </p:cNvCxnSpPr>
                <p:nvPr/>
              </p:nvCxnSpPr>
              <p:spPr>
                <a:xfrm rot="5400000">
                  <a:off x="15629791"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60" name="TextBox 359">
                  <a:extLst>
                    <a:ext uri="{FF2B5EF4-FFF2-40B4-BE49-F238E27FC236}">
                      <a16:creationId xmlns:a16="http://schemas.microsoft.com/office/drawing/2014/main" id="{D1BDDE8B-0A13-5CDE-8FA9-AAA64144D595}"/>
                    </a:ext>
                  </a:extLst>
                </p:cNvPr>
                <p:cNvSpPr txBox="1"/>
                <p:nvPr/>
              </p:nvSpPr>
              <p:spPr>
                <a:xfrm>
                  <a:off x="15550188"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29</a:t>
                  </a:r>
                </a:p>
              </p:txBody>
            </p:sp>
            <p:sp>
              <p:nvSpPr>
                <p:cNvPr id="361" name="Freeform: Shape 360">
                  <a:extLst>
                    <a:ext uri="{FF2B5EF4-FFF2-40B4-BE49-F238E27FC236}">
                      <a16:creationId xmlns:a16="http://schemas.microsoft.com/office/drawing/2014/main" id="{54525C4F-8FEF-F910-A57C-ABCF2D9F87BE}"/>
                    </a:ext>
                  </a:extLst>
                </p:cNvPr>
                <p:cNvSpPr/>
                <p:nvPr/>
              </p:nvSpPr>
              <p:spPr>
                <a:xfrm>
                  <a:off x="8679710" y="11864695"/>
                  <a:ext cx="7245626" cy="2574235"/>
                </a:xfrm>
                <a:custGeom>
                  <a:avLst/>
                  <a:gdLst>
                    <a:gd name="connsiteX0" fmla="*/ 0 w 7245626"/>
                    <a:gd name="connsiteY0" fmla="*/ 0 h 2574235"/>
                    <a:gd name="connsiteX1" fmla="*/ 0 w 7245626"/>
                    <a:gd name="connsiteY1" fmla="*/ 2574235 h 2574235"/>
                    <a:gd name="connsiteX2" fmla="*/ 7245626 w 7245626"/>
                    <a:gd name="connsiteY2" fmla="*/ 2574235 h 2574235"/>
                  </a:gdLst>
                  <a:ahLst/>
                  <a:cxnLst>
                    <a:cxn ang="0">
                      <a:pos x="connsiteX0" y="connsiteY0"/>
                    </a:cxn>
                    <a:cxn ang="0">
                      <a:pos x="connsiteX1" y="connsiteY1"/>
                    </a:cxn>
                    <a:cxn ang="0">
                      <a:pos x="connsiteX2" y="connsiteY2"/>
                    </a:cxn>
                  </a:cxnLst>
                  <a:rect l="l" t="t" r="r" b="b"/>
                  <a:pathLst>
                    <a:path w="7245626" h="2574235">
                      <a:moveTo>
                        <a:pt x="0" y="0"/>
                      </a:moveTo>
                      <a:lnTo>
                        <a:pt x="0" y="2574235"/>
                      </a:lnTo>
                      <a:lnTo>
                        <a:pt x="7245626" y="2574235"/>
                      </a:lnTo>
                    </a:path>
                  </a:pathLst>
                </a:custGeom>
                <a:noFill/>
                <a:ln w="9525" cap="sq">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62" name="TextBox 361">
                  <a:extLst>
                    <a:ext uri="{FF2B5EF4-FFF2-40B4-BE49-F238E27FC236}">
                      <a16:creationId xmlns:a16="http://schemas.microsoft.com/office/drawing/2014/main" id="{04F8DC45-8D89-51CA-11C3-EDAD4D838914}"/>
                    </a:ext>
                  </a:extLst>
                </p:cNvPr>
                <p:cNvSpPr txBox="1"/>
                <p:nvPr/>
              </p:nvSpPr>
              <p:spPr>
                <a:xfrm>
                  <a:off x="8982783" y="14748252"/>
                  <a:ext cx="6658059"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TTDD (months)</a:t>
                  </a:r>
                </a:p>
              </p:txBody>
            </p:sp>
          </p:grpSp>
          <p:grpSp>
            <p:nvGrpSpPr>
              <p:cNvPr id="528" name="Group 527">
                <a:extLst>
                  <a:ext uri="{FF2B5EF4-FFF2-40B4-BE49-F238E27FC236}">
                    <a16:creationId xmlns:a16="http://schemas.microsoft.com/office/drawing/2014/main" id="{732DC169-177E-26EB-8263-45F089790744}"/>
                  </a:ext>
                </a:extLst>
              </p:cNvPr>
              <p:cNvGrpSpPr/>
              <p:nvPr/>
            </p:nvGrpSpPr>
            <p:grpSpPr>
              <a:xfrm>
                <a:off x="9087324" y="16290925"/>
                <a:ext cx="6683375" cy="1987550"/>
                <a:chOff x="9080500" y="16290925"/>
                <a:chExt cx="6683375" cy="1987550"/>
              </a:xfrm>
            </p:grpSpPr>
            <p:sp>
              <p:nvSpPr>
                <p:cNvPr id="45" name="Freeform 5">
                  <a:extLst>
                    <a:ext uri="{FF2B5EF4-FFF2-40B4-BE49-F238E27FC236}">
                      <a16:creationId xmlns:a16="http://schemas.microsoft.com/office/drawing/2014/main" id="{C5114F84-5C13-0223-45AF-A8F2934E6E8B}"/>
                    </a:ext>
                  </a:extLst>
                </p:cNvPr>
                <p:cNvSpPr>
                  <a:spLocks/>
                </p:cNvSpPr>
                <p:nvPr/>
              </p:nvSpPr>
              <p:spPr bwMode="auto">
                <a:xfrm>
                  <a:off x="9080500" y="16290925"/>
                  <a:ext cx="6651625" cy="1952625"/>
                </a:xfrm>
                <a:custGeom>
                  <a:avLst/>
                  <a:gdLst>
                    <a:gd name="T0" fmla="*/ 0 w 4190"/>
                    <a:gd name="T1" fmla="*/ 0 h 1230"/>
                    <a:gd name="T2" fmla="*/ 98 w 4190"/>
                    <a:gd name="T3" fmla="*/ 0 h 1230"/>
                    <a:gd name="T4" fmla="*/ 98 w 4190"/>
                    <a:gd name="T5" fmla="*/ 44 h 1230"/>
                    <a:gd name="T6" fmla="*/ 104 w 4190"/>
                    <a:gd name="T7" fmla="*/ 44 h 1230"/>
                    <a:gd name="T8" fmla="*/ 104 w 4190"/>
                    <a:gd name="T9" fmla="*/ 84 h 1230"/>
                    <a:gd name="T10" fmla="*/ 114 w 4190"/>
                    <a:gd name="T11" fmla="*/ 84 h 1230"/>
                    <a:gd name="T12" fmla="*/ 114 w 4190"/>
                    <a:gd name="T13" fmla="*/ 127 h 1230"/>
                    <a:gd name="T14" fmla="*/ 499 w 4190"/>
                    <a:gd name="T15" fmla="*/ 127 h 1230"/>
                    <a:gd name="T16" fmla="*/ 499 w 4190"/>
                    <a:gd name="T17" fmla="*/ 179 h 1230"/>
                    <a:gd name="T18" fmla="*/ 557 w 4190"/>
                    <a:gd name="T19" fmla="*/ 179 h 1230"/>
                    <a:gd name="T20" fmla="*/ 557 w 4190"/>
                    <a:gd name="T21" fmla="*/ 237 h 1230"/>
                    <a:gd name="T22" fmla="*/ 621 w 4190"/>
                    <a:gd name="T23" fmla="*/ 237 h 1230"/>
                    <a:gd name="T24" fmla="*/ 621 w 4190"/>
                    <a:gd name="T25" fmla="*/ 297 h 1230"/>
                    <a:gd name="T26" fmla="*/ 885 w 4190"/>
                    <a:gd name="T27" fmla="*/ 297 h 1230"/>
                    <a:gd name="T28" fmla="*/ 885 w 4190"/>
                    <a:gd name="T29" fmla="*/ 355 h 1230"/>
                    <a:gd name="T30" fmla="*/ 905 w 4190"/>
                    <a:gd name="T31" fmla="*/ 355 h 1230"/>
                    <a:gd name="T32" fmla="*/ 905 w 4190"/>
                    <a:gd name="T33" fmla="*/ 417 h 1230"/>
                    <a:gd name="T34" fmla="*/ 917 w 4190"/>
                    <a:gd name="T35" fmla="*/ 417 h 1230"/>
                    <a:gd name="T36" fmla="*/ 917 w 4190"/>
                    <a:gd name="T37" fmla="*/ 539 h 1230"/>
                    <a:gd name="T38" fmla="*/ 1306 w 4190"/>
                    <a:gd name="T39" fmla="*/ 539 h 1230"/>
                    <a:gd name="T40" fmla="*/ 1306 w 4190"/>
                    <a:gd name="T41" fmla="*/ 619 h 1230"/>
                    <a:gd name="T42" fmla="*/ 1402 w 4190"/>
                    <a:gd name="T43" fmla="*/ 619 h 1230"/>
                    <a:gd name="T44" fmla="*/ 1402 w 4190"/>
                    <a:gd name="T45" fmla="*/ 697 h 1230"/>
                    <a:gd name="T46" fmla="*/ 3707 w 4190"/>
                    <a:gd name="T47" fmla="*/ 697 h 1230"/>
                    <a:gd name="T48" fmla="*/ 3707 w 4190"/>
                    <a:gd name="T49" fmla="*/ 964 h 1230"/>
                    <a:gd name="T50" fmla="*/ 3771 w 4190"/>
                    <a:gd name="T51" fmla="*/ 964 h 1230"/>
                    <a:gd name="T52" fmla="*/ 3771 w 4190"/>
                    <a:gd name="T53" fmla="*/ 1230 h 1230"/>
                    <a:gd name="T54" fmla="*/ 4190 w 4190"/>
                    <a:gd name="T55" fmla="*/ 1230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190" h="1230">
                      <a:moveTo>
                        <a:pt x="0" y="0"/>
                      </a:moveTo>
                      <a:lnTo>
                        <a:pt x="98" y="0"/>
                      </a:lnTo>
                      <a:lnTo>
                        <a:pt x="98" y="44"/>
                      </a:lnTo>
                      <a:lnTo>
                        <a:pt x="104" y="44"/>
                      </a:lnTo>
                      <a:lnTo>
                        <a:pt x="104" y="84"/>
                      </a:lnTo>
                      <a:lnTo>
                        <a:pt x="114" y="84"/>
                      </a:lnTo>
                      <a:lnTo>
                        <a:pt x="114" y="127"/>
                      </a:lnTo>
                      <a:lnTo>
                        <a:pt x="499" y="127"/>
                      </a:lnTo>
                      <a:lnTo>
                        <a:pt x="499" y="179"/>
                      </a:lnTo>
                      <a:lnTo>
                        <a:pt x="557" y="179"/>
                      </a:lnTo>
                      <a:lnTo>
                        <a:pt x="557" y="237"/>
                      </a:lnTo>
                      <a:lnTo>
                        <a:pt x="621" y="237"/>
                      </a:lnTo>
                      <a:lnTo>
                        <a:pt x="621" y="297"/>
                      </a:lnTo>
                      <a:lnTo>
                        <a:pt x="885" y="297"/>
                      </a:lnTo>
                      <a:lnTo>
                        <a:pt x="885" y="355"/>
                      </a:lnTo>
                      <a:lnTo>
                        <a:pt x="905" y="355"/>
                      </a:lnTo>
                      <a:lnTo>
                        <a:pt x="905" y="417"/>
                      </a:lnTo>
                      <a:lnTo>
                        <a:pt x="917" y="417"/>
                      </a:lnTo>
                      <a:lnTo>
                        <a:pt x="917" y="539"/>
                      </a:lnTo>
                      <a:lnTo>
                        <a:pt x="1306" y="539"/>
                      </a:lnTo>
                      <a:lnTo>
                        <a:pt x="1306" y="619"/>
                      </a:lnTo>
                      <a:lnTo>
                        <a:pt x="1402" y="619"/>
                      </a:lnTo>
                      <a:lnTo>
                        <a:pt x="1402" y="697"/>
                      </a:lnTo>
                      <a:lnTo>
                        <a:pt x="3707" y="697"/>
                      </a:lnTo>
                      <a:lnTo>
                        <a:pt x="3707" y="964"/>
                      </a:lnTo>
                      <a:lnTo>
                        <a:pt x="3771" y="964"/>
                      </a:lnTo>
                      <a:lnTo>
                        <a:pt x="3771" y="1230"/>
                      </a:lnTo>
                      <a:lnTo>
                        <a:pt x="4190" y="1230"/>
                      </a:lnTo>
                    </a:path>
                  </a:pathLst>
                </a:custGeom>
                <a:noFill/>
                <a:ln w="22225" cap="flat">
                  <a:solidFill>
                    <a:srgbClr val="00B0F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46" name="Line 6">
                  <a:extLst>
                    <a:ext uri="{FF2B5EF4-FFF2-40B4-BE49-F238E27FC236}">
                      <a16:creationId xmlns:a16="http://schemas.microsoft.com/office/drawing/2014/main" id="{6D6BDF3D-DD71-5705-5474-85B28CE302E8}"/>
                    </a:ext>
                  </a:extLst>
                </p:cNvPr>
                <p:cNvSpPr>
                  <a:spLocks noChangeShapeType="1"/>
                </p:cNvSpPr>
                <p:nvPr/>
              </p:nvSpPr>
              <p:spPr bwMode="auto">
                <a:xfrm flipH="1">
                  <a:off x="9372600" y="164576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2" name="Line 7">
                  <a:extLst>
                    <a:ext uri="{FF2B5EF4-FFF2-40B4-BE49-F238E27FC236}">
                      <a16:creationId xmlns:a16="http://schemas.microsoft.com/office/drawing/2014/main" id="{52C64B7C-7EF9-89C5-A2BF-40EA123181D1}"/>
                    </a:ext>
                  </a:extLst>
                </p:cNvPr>
                <p:cNvSpPr>
                  <a:spLocks noChangeShapeType="1"/>
                </p:cNvSpPr>
                <p:nvPr/>
              </p:nvSpPr>
              <p:spPr bwMode="auto">
                <a:xfrm flipH="1" flipV="1">
                  <a:off x="9372600" y="164576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3" name="Line 8">
                  <a:extLst>
                    <a:ext uri="{FF2B5EF4-FFF2-40B4-BE49-F238E27FC236}">
                      <a16:creationId xmlns:a16="http://schemas.microsoft.com/office/drawing/2014/main" id="{29478CD4-25EE-ED8D-E5E6-65E04561D8DE}"/>
                    </a:ext>
                  </a:extLst>
                </p:cNvPr>
                <p:cNvSpPr>
                  <a:spLocks noChangeShapeType="1"/>
                </p:cNvSpPr>
                <p:nvPr/>
              </p:nvSpPr>
              <p:spPr bwMode="auto">
                <a:xfrm flipH="1">
                  <a:off x="9471025" y="164576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4" name="Line 9">
                  <a:extLst>
                    <a:ext uri="{FF2B5EF4-FFF2-40B4-BE49-F238E27FC236}">
                      <a16:creationId xmlns:a16="http://schemas.microsoft.com/office/drawing/2014/main" id="{7EC28F7B-8027-13A5-8250-C37523595C7F}"/>
                    </a:ext>
                  </a:extLst>
                </p:cNvPr>
                <p:cNvSpPr>
                  <a:spLocks noChangeShapeType="1"/>
                </p:cNvSpPr>
                <p:nvPr/>
              </p:nvSpPr>
              <p:spPr bwMode="auto">
                <a:xfrm flipH="1" flipV="1">
                  <a:off x="9471025" y="164576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5" name="Line 10">
                  <a:extLst>
                    <a:ext uri="{FF2B5EF4-FFF2-40B4-BE49-F238E27FC236}">
                      <a16:creationId xmlns:a16="http://schemas.microsoft.com/office/drawing/2014/main" id="{FA13519F-6821-E815-C632-CE8BB9258C18}"/>
                    </a:ext>
                  </a:extLst>
                </p:cNvPr>
                <p:cNvSpPr>
                  <a:spLocks noChangeShapeType="1"/>
                </p:cNvSpPr>
                <p:nvPr/>
              </p:nvSpPr>
              <p:spPr bwMode="auto">
                <a:xfrm flipH="1">
                  <a:off x="9582150" y="164576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9" name="Line 11">
                  <a:extLst>
                    <a:ext uri="{FF2B5EF4-FFF2-40B4-BE49-F238E27FC236}">
                      <a16:creationId xmlns:a16="http://schemas.microsoft.com/office/drawing/2014/main" id="{D0725BD9-0DBB-707B-1E55-1921A2298AD7}"/>
                    </a:ext>
                  </a:extLst>
                </p:cNvPr>
                <p:cNvSpPr>
                  <a:spLocks noChangeShapeType="1"/>
                </p:cNvSpPr>
                <p:nvPr/>
              </p:nvSpPr>
              <p:spPr bwMode="auto">
                <a:xfrm flipH="1" flipV="1">
                  <a:off x="9582150" y="164576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60" name="Line 12">
                  <a:extLst>
                    <a:ext uri="{FF2B5EF4-FFF2-40B4-BE49-F238E27FC236}">
                      <a16:creationId xmlns:a16="http://schemas.microsoft.com/office/drawing/2014/main" id="{23BCC8FE-65F7-738D-2C26-24EB0A12A303}"/>
                    </a:ext>
                  </a:extLst>
                </p:cNvPr>
                <p:cNvSpPr>
                  <a:spLocks noChangeShapeType="1"/>
                </p:cNvSpPr>
                <p:nvPr/>
              </p:nvSpPr>
              <p:spPr bwMode="auto">
                <a:xfrm flipH="1">
                  <a:off x="9572625" y="16457613"/>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61" name="Line 13">
                  <a:extLst>
                    <a:ext uri="{FF2B5EF4-FFF2-40B4-BE49-F238E27FC236}">
                      <a16:creationId xmlns:a16="http://schemas.microsoft.com/office/drawing/2014/main" id="{B59C097B-283E-6444-E69E-575BF77C8271}"/>
                    </a:ext>
                  </a:extLst>
                </p:cNvPr>
                <p:cNvSpPr>
                  <a:spLocks noChangeShapeType="1"/>
                </p:cNvSpPr>
                <p:nvPr/>
              </p:nvSpPr>
              <p:spPr bwMode="auto">
                <a:xfrm flipH="1" flipV="1">
                  <a:off x="9572625" y="16457613"/>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0" name="Line 14">
                  <a:extLst>
                    <a:ext uri="{FF2B5EF4-FFF2-40B4-BE49-F238E27FC236}">
                      <a16:creationId xmlns:a16="http://schemas.microsoft.com/office/drawing/2014/main" id="{C8E36EF3-CDEB-258F-8243-39526AC3CDCD}"/>
                    </a:ext>
                  </a:extLst>
                </p:cNvPr>
                <p:cNvSpPr>
                  <a:spLocks noChangeShapeType="1"/>
                </p:cNvSpPr>
                <p:nvPr/>
              </p:nvSpPr>
              <p:spPr bwMode="auto">
                <a:xfrm flipH="1">
                  <a:off x="9601200" y="16457613"/>
                  <a:ext cx="65088"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1" name="Line 15">
                  <a:extLst>
                    <a:ext uri="{FF2B5EF4-FFF2-40B4-BE49-F238E27FC236}">
                      <a16:creationId xmlns:a16="http://schemas.microsoft.com/office/drawing/2014/main" id="{D7141042-26C7-AB93-EBEC-5234E19FD9E2}"/>
                    </a:ext>
                  </a:extLst>
                </p:cNvPr>
                <p:cNvSpPr>
                  <a:spLocks noChangeShapeType="1"/>
                </p:cNvSpPr>
                <p:nvPr/>
              </p:nvSpPr>
              <p:spPr bwMode="auto">
                <a:xfrm flipH="1" flipV="1">
                  <a:off x="9601200" y="16457613"/>
                  <a:ext cx="65088"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2" name="Line 16">
                  <a:extLst>
                    <a:ext uri="{FF2B5EF4-FFF2-40B4-BE49-F238E27FC236}">
                      <a16:creationId xmlns:a16="http://schemas.microsoft.com/office/drawing/2014/main" id="{43755757-6AB5-DD37-B5CB-AF930E8F05C2}"/>
                    </a:ext>
                  </a:extLst>
                </p:cNvPr>
                <p:cNvSpPr>
                  <a:spLocks noChangeShapeType="1"/>
                </p:cNvSpPr>
                <p:nvPr/>
              </p:nvSpPr>
              <p:spPr bwMode="auto">
                <a:xfrm flipH="1">
                  <a:off x="9636125" y="16457613"/>
                  <a:ext cx="68263"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3" name="Line 17">
                  <a:extLst>
                    <a:ext uri="{FF2B5EF4-FFF2-40B4-BE49-F238E27FC236}">
                      <a16:creationId xmlns:a16="http://schemas.microsoft.com/office/drawing/2014/main" id="{517FE8B8-150E-E67B-D539-03522DD17BCF}"/>
                    </a:ext>
                  </a:extLst>
                </p:cNvPr>
                <p:cNvSpPr>
                  <a:spLocks noChangeShapeType="1"/>
                </p:cNvSpPr>
                <p:nvPr/>
              </p:nvSpPr>
              <p:spPr bwMode="auto">
                <a:xfrm flipH="1" flipV="1">
                  <a:off x="9636125" y="16457613"/>
                  <a:ext cx="68263"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4" name="Line 18">
                  <a:extLst>
                    <a:ext uri="{FF2B5EF4-FFF2-40B4-BE49-F238E27FC236}">
                      <a16:creationId xmlns:a16="http://schemas.microsoft.com/office/drawing/2014/main" id="{099249D0-8ACF-8693-D6D2-5B2C9E6F137C}"/>
                    </a:ext>
                  </a:extLst>
                </p:cNvPr>
                <p:cNvSpPr>
                  <a:spLocks noChangeShapeType="1"/>
                </p:cNvSpPr>
                <p:nvPr/>
              </p:nvSpPr>
              <p:spPr bwMode="auto">
                <a:xfrm flipH="1">
                  <a:off x="9796463" y="164576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5" name="Line 19">
                  <a:extLst>
                    <a:ext uri="{FF2B5EF4-FFF2-40B4-BE49-F238E27FC236}">
                      <a16:creationId xmlns:a16="http://schemas.microsoft.com/office/drawing/2014/main" id="{19FA6206-3E88-01C0-CC65-D23426498FCB}"/>
                    </a:ext>
                  </a:extLst>
                </p:cNvPr>
                <p:cNvSpPr>
                  <a:spLocks noChangeShapeType="1"/>
                </p:cNvSpPr>
                <p:nvPr/>
              </p:nvSpPr>
              <p:spPr bwMode="auto">
                <a:xfrm flipH="1" flipV="1">
                  <a:off x="9796463" y="1645761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6" name="Line 20">
                  <a:extLst>
                    <a:ext uri="{FF2B5EF4-FFF2-40B4-BE49-F238E27FC236}">
                      <a16:creationId xmlns:a16="http://schemas.microsoft.com/office/drawing/2014/main" id="{490BB521-76EC-886C-E91B-AAD9D2C503C4}"/>
                    </a:ext>
                  </a:extLst>
                </p:cNvPr>
                <p:cNvSpPr>
                  <a:spLocks noChangeShapeType="1"/>
                </p:cNvSpPr>
                <p:nvPr/>
              </p:nvSpPr>
              <p:spPr bwMode="auto">
                <a:xfrm flipH="1">
                  <a:off x="10009188" y="1663223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7" name="Line 21">
                  <a:extLst>
                    <a:ext uri="{FF2B5EF4-FFF2-40B4-BE49-F238E27FC236}">
                      <a16:creationId xmlns:a16="http://schemas.microsoft.com/office/drawing/2014/main" id="{C75A2168-047B-2E96-88CB-C38242C32B81}"/>
                    </a:ext>
                  </a:extLst>
                </p:cNvPr>
                <p:cNvSpPr>
                  <a:spLocks noChangeShapeType="1"/>
                </p:cNvSpPr>
                <p:nvPr/>
              </p:nvSpPr>
              <p:spPr bwMode="auto">
                <a:xfrm flipH="1" flipV="1">
                  <a:off x="10009188" y="1663223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8" name="Line 22">
                  <a:extLst>
                    <a:ext uri="{FF2B5EF4-FFF2-40B4-BE49-F238E27FC236}">
                      <a16:creationId xmlns:a16="http://schemas.microsoft.com/office/drawing/2014/main" id="{5081C613-3B7E-5D3B-674A-4E8541B85E75}"/>
                    </a:ext>
                  </a:extLst>
                </p:cNvPr>
                <p:cNvSpPr>
                  <a:spLocks noChangeShapeType="1"/>
                </p:cNvSpPr>
                <p:nvPr/>
              </p:nvSpPr>
              <p:spPr bwMode="auto">
                <a:xfrm flipH="1">
                  <a:off x="10025063" y="1663223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0" name="Line 23">
                  <a:extLst>
                    <a:ext uri="{FF2B5EF4-FFF2-40B4-BE49-F238E27FC236}">
                      <a16:creationId xmlns:a16="http://schemas.microsoft.com/office/drawing/2014/main" id="{0CAD3F80-A28A-4AF3-62C6-1B246A8734BD}"/>
                    </a:ext>
                  </a:extLst>
                </p:cNvPr>
                <p:cNvSpPr>
                  <a:spLocks noChangeShapeType="1"/>
                </p:cNvSpPr>
                <p:nvPr/>
              </p:nvSpPr>
              <p:spPr bwMode="auto">
                <a:xfrm flipH="1" flipV="1">
                  <a:off x="10025063" y="1663223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92" name="Line 24">
                  <a:extLst>
                    <a:ext uri="{FF2B5EF4-FFF2-40B4-BE49-F238E27FC236}">
                      <a16:creationId xmlns:a16="http://schemas.microsoft.com/office/drawing/2014/main" id="{1682C4E4-CBED-7F15-0ACF-012D92C25005}"/>
                    </a:ext>
                  </a:extLst>
                </p:cNvPr>
                <p:cNvSpPr>
                  <a:spLocks noChangeShapeType="1"/>
                </p:cNvSpPr>
                <p:nvPr/>
              </p:nvSpPr>
              <p:spPr bwMode="auto">
                <a:xfrm flipH="1">
                  <a:off x="10564813" y="17111663"/>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95" name="Line 25">
                  <a:extLst>
                    <a:ext uri="{FF2B5EF4-FFF2-40B4-BE49-F238E27FC236}">
                      <a16:creationId xmlns:a16="http://schemas.microsoft.com/office/drawing/2014/main" id="{BDBB0083-88AC-DAE6-7790-F4E45C490923}"/>
                    </a:ext>
                  </a:extLst>
                </p:cNvPr>
                <p:cNvSpPr>
                  <a:spLocks noChangeShapeType="1"/>
                </p:cNvSpPr>
                <p:nvPr/>
              </p:nvSpPr>
              <p:spPr bwMode="auto">
                <a:xfrm flipH="1" flipV="1">
                  <a:off x="10564813" y="17111663"/>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96" name="Line 26">
                  <a:extLst>
                    <a:ext uri="{FF2B5EF4-FFF2-40B4-BE49-F238E27FC236}">
                      <a16:creationId xmlns:a16="http://schemas.microsoft.com/office/drawing/2014/main" id="{82154DE4-8794-7E5D-2EC0-2E342F7B9016}"/>
                    </a:ext>
                  </a:extLst>
                </p:cNvPr>
                <p:cNvSpPr>
                  <a:spLocks noChangeShapeType="1"/>
                </p:cNvSpPr>
                <p:nvPr/>
              </p:nvSpPr>
              <p:spPr bwMode="auto">
                <a:xfrm flipH="1">
                  <a:off x="10717213" y="1711166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97" name="Line 27">
                  <a:extLst>
                    <a:ext uri="{FF2B5EF4-FFF2-40B4-BE49-F238E27FC236}">
                      <a16:creationId xmlns:a16="http://schemas.microsoft.com/office/drawing/2014/main" id="{CBD06AE4-6FB6-0DB8-F608-243AD6017C88}"/>
                    </a:ext>
                  </a:extLst>
                </p:cNvPr>
                <p:cNvSpPr>
                  <a:spLocks noChangeShapeType="1"/>
                </p:cNvSpPr>
                <p:nvPr/>
              </p:nvSpPr>
              <p:spPr bwMode="auto">
                <a:xfrm flipH="1" flipV="1">
                  <a:off x="10717213" y="1711166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98" name="Line 28">
                  <a:extLst>
                    <a:ext uri="{FF2B5EF4-FFF2-40B4-BE49-F238E27FC236}">
                      <a16:creationId xmlns:a16="http://schemas.microsoft.com/office/drawing/2014/main" id="{68728414-119A-9BCE-5C44-79D2F9C592F3}"/>
                    </a:ext>
                  </a:extLst>
                </p:cNvPr>
                <p:cNvSpPr>
                  <a:spLocks noChangeShapeType="1"/>
                </p:cNvSpPr>
                <p:nvPr/>
              </p:nvSpPr>
              <p:spPr bwMode="auto">
                <a:xfrm flipH="1">
                  <a:off x="10845800" y="1711166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99" name="Line 29">
                  <a:extLst>
                    <a:ext uri="{FF2B5EF4-FFF2-40B4-BE49-F238E27FC236}">
                      <a16:creationId xmlns:a16="http://schemas.microsoft.com/office/drawing/2014/main" id="{6E7E7322-E89B-792F-AF55-46A54BA7E533}"/>
                    </a:ext>
                  </a:extLst>
                </p:cNvPr>
                <p:cNvSpPr>
                  <a:spLocks noChangeShapeType="1"/>
                </p:cNvSpPr>
                <p:nvPr/>
              </p:nvSpPr>
              <p:spPr bwMode="auto">
                <a:xfrm flipH="1" flipV="1">
                  <a:off x="10845800" y="1711166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0" name="Line 30">
                  <a:extLst>
                    <a:ext uri="{FF2B5EF4-FFF2-40B4-BE49-F238E27FC236}">
                      <a16:creationId xmlns:a16="http://schemas.microsoft.com/office/drawing/2014/main" id="{89515A33-D839-3AB1-1DD8-228697898108}"/>
                    </a:ext>
                  </a:extLst>
                </p:cNvPr>
                <p:cNvSpPr>
                  <a:spLocks noChangeShapeType="1"/>
                </p:cNvSpPr>
                <p:nvPr/>
              </p:nvSpPr>
              <p:spPr bwMode="auto">
                <a:xfrm flipH="1">
                  <a:off x="11109325" y="1711166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1" name="Line 31">
                  <a:extLst>
                    <a:ext uri="{FF2B5EF4-FFF2-40B4-BE49-F238E27FC236}">
                      <a16:creationId xmlns:a16="http://schemas.microsoft.com/office/drawing/2014/main" id="{F74FB786-99C2-DF50-CCA7-2E3B6595C370}"/>
                    </a:ext>
                  </a:extLst>
                </p:cNvPr>
                <p:cNvSpPr>
                  <a:spLocks noChangeShapeType="1"/>
                </p:cNvSpPr>
                <p:nvPr/>
              </p:nvSpPr>
              <p:spPr bwMode="auto">
                <a:xfrm flipH="1" flipV="1">
                  <a:off x="11109325" y="17111663"/>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2" name="Line 32">
                  <a:extLst>
                    <a:ext uri="{FF2B5EF4-FFF2-40B4-BE49-F238E27FC236}">
                      <a16:creationId xmlns:a16="http://schemas.microsoft.com/office/drawing/2014/main" id="{AEB449C4-DA7B-32B8-A6B5-A1AA10911E73}"/>
                    </a:ext>
                  </a:extLst>
                </p:cNvPr>
                <p:cNvSpPr>
                  <a:spLocks noChangeShapeType="1"/>
                </p:cNvSpPr>
                <p:nvPr/>
              </p:nvSpPr>
              <p:spPr bwMode="auto">
                <a:xfrm flipH="1">
                  <a:off x="11436350" y="173624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3" name="Line 33">
                  <a:extLst>
                    <a:ext uri="{FF2B5EF4-FFF2-40B4-BE49-F238E27FC236}">
                      <a16:creationId xmlns:a16="http://schemas.microsoft.com/office/drawing/2014/main" id="{E47F3D40-0D41-4F79-ACCE-5335FB4016D2}"/>
                    </a:ext>
                  </a:extLst>
                </p:cNvPr>
                <p:cNvSpPr>
                  <a:spLocks noChangeShapeType="1"/>
                </p:cNvSpPr>
                <p:nvPr/>
              </p:nvSpPr>
              <p:spPr bwMode="auto">
                <a:xfrm flipH="1" flipV="1">
                  <a:off x="11436350" y="173624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4" name="Line 34">
                  <a:extLst>
                    <a:ext uri="{FF2B5EF4-FFF2-40B4-BE49-F238E27FC236}">
                      <a16:creationId xmlns:a16="http://schemas.microsoft.com/office/drawing/2014/main" id="{FF4F9081-7A0D-77F3-660B-84A707C68681}"/>
                    </a:ext>
                  </a:extLst>
                </p:cNvPr>
                <p:cNvSpPr>
                  <a:spLocks noChangeShapeType="1"/>
                </p:cNvSpPr>
                <p:nvPr/>
              </p:nvSpPr>
              <p:spPr bwMode="auto">
                <a:xfrm flipH="1">
                  <a:off x="11744325" y="173624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5" name="Line 35">
                  <a:extLst>
                    <a:ext uri="{FF2B5EF4-FFF2-40B4-BE49-F238E27FC236}">
                      <a16:creationId xmlns:a16="http://schemas.microsoft.com/office/drawing/2014/main" id="{23100118-EC9F-F511-27E1-35EC286A519D}"/>
                    </a:ext>
                  </a:extLst>
                </p:cNvPr>
                <p:cNvSpPr>
                  <a:spLocks noChangeShapeType="1"/>
                </p:cNvSpPr>
                <p:nvPr/>
              </p:nvSpPr>
              <p:spPr bwMode="auto">
                <a:xfrm flipH="1" flipV="1">
                  <a:off x="11744325" y="173624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7" name="Line 36">
                  <a:extLst>
                    <a:ext uri="{FF2B5EF4-FFF2-40B4-BE49-F238E27FC236}">
                      <a16:creationId xmlns:a16="http://schemas.microsoft.com/office/drawing/2014/main" id="{39DA59ED-08EF-638D-7B3D-961BF480BF35}"/>
                    </a:ext>
                  </a:extLst>
                </p:cNvPr>
                <p:cNvSpPr>
                  <a:spLocks noChangeShapeType="1"/>
                </p:cNvSpPr>
                <p:nvPr/>
              </p:nvSpPr>
              <p:spPr bwMode="auto">
                <a:xfrm flipH="1">
                  <a:off x="11757025" y="173624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8" name="Line 37">
                  <a:extLst>
                    <a:ext uri="{FF2B5EF4-FFF2-40B4-BE49-F238E27FC236}">
                      <a16:creationId xmlns:a16="http://schemas.microsoft.com/office/drawing/2014/main" id="{6D6D2CBB-8258-B69E-7BB6-DE20E08ADEA3}"/>
                    </a:ext>
                  </a:extLst>
                </p:cNvPr>
                <p:cNvSpPr>
                  <a:spLocks noChangeShapeType="1"/>
                </p:cNvSpPr>
                <p:nvPr/>
              </p:nvSpPr>
              <p:spPr bwMode="auto">
                <a:xfrm flipH="1" flipV="1">
                  <a:off x="11757025" y="173624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9" name="Line 38">
                  <a:extLst>
                    <a:ext uri="{FF2B5EF4-FFF2-40B4-BE49-F238E27FC236}">
                      <a16:creationId xmlns:a16="http://schemas.microsoft.com/office/drawing/2014/main" id="{6AF0BE68-B53A-D4FF-F2E2-9417801EB651}"/>
                    </a:ext>
                  </a:extLst>
                </p:cNvPr>
                <p:cNvSpPr>
                  <a:spLocks noChangeShapeType="1"/>
                </p:cNvSpPr>
                <p:nvPr/>
              </p:nvSpPr>
              <p:spPr bwMode="auto">
                <a:xfrm flipH="1">
                  <a:off x="11814175" y="17362488"/>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0" name="Line 39">
                  <a:extLst>
                    <a:ext uri="{FF2B5EF4-FFF2-40B4-BE49-F238E27FC236}">
                      <a16:creationId xmlns:a16="http://schemas.microsoft.com/office/drawing/2014/main" id="{2539CB1A-EC5C-DBC9-A696-C3945F465928}"/>
                    </a:ext>
                  </a:extLst>
                </p:cNvPr>
                <p:cNvSpPr>
                  <a:spLocks noChangeShapeType="1"/>
                </p:cNvSpPr>
                <p:nvPr/>
              </p:nvSpPr>
              <p:spPr bwMode="auto">
                <a:xfrm flipH="1" flipV="1">
                  <a:off x="11814175" y="17362488"/>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1" name="Line 40">
                  <a:extLst>
                    <a:ext uri="{FF2B5EF4-FFF2-40B4-BE49-F238E27FC236}">
                      <a16:creationId xmlns:a16="http://schemas.microsoft.com/office/drawing/2014/main" id="{5CEF3A42-529D-782F-B839-F77CCC559C5E}"/>
                    </a:ext>
                  </a:extLst>
                </p:cNvPr>
                <p:cNvSpPr>
                  <a:spLocks noChangeShapeType="1"/>
                </p:cNvSpPr>
                <p:nvPr/>
              </p:nvSpPr>
              <p:spPr bwMode="auto">
                <a:xfrm flipH="1">
                  <a:off x="12501563" y="173624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2" name="Line 41">
                  <a:extLst>
                    <a:ext uri="{FF2B5EF4-FFF2-40B4-BE49-F238E27FC236}">
                      <a16:creationId xmlns:a16="http://schemas.microsoft.com/office/drawing/2014/main" id="{188D3358-714A-1DF8-CD53-7A784BB32CB6}"/>
                    </a:ext>
                  </a:extLst>
                </p:cNvPr>
                <p:cNvSpPr>
                  <a:spLocks noChangeShapeType="1"/>
                </p:cNvSpPr>
                <p:nvPr/>
              </p:nvSpPr>
              <p:spPr bwMode="auto">
                <a:xfrm flipH="1" flipV="1">
                  <a:off x="12501563" y="17362488"/>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3" name="Line 42">
                  <a:extLst>
                    <a:ext uri="{FF2B5EF4-FFF2-40B4-BE49-F238E27FC236}">
                      <a16:creationId xmlns:a16="http://schemas.microsoft.com/office/drawing/2014/main" id="{74F07F88-CD49-8781-BDA2-889CDB7D1A25}"/>
                    </a:ext>
                  </a:extLst>
                </p:cNvPr>
                <p:cNvSpPr>
                  <a:spLocks noChangeShapeType="1"/>
                </p:cNvSpPr>
                <p:nvPr/>
              </p:nvSpPr>
              <p:spPr bwMode="auto">
                <a:xfrm flipH="1">
                  <a:off x="12917488" y="17362488"/>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4" name="Line 43">
                  <a:extLst>
                    <a:ext uri="{FF2B5EF4-FFF2-40B4-BE49-F238E27FC236}">
                      <a16:creationId xmlns:a16="http://schemas.microsoft.com/office/drawing/2014/main" id="{069A848B-1D2A-CA96-9F11-6897B6FFAA12}"/>
                    </a:ext>
                  </a:extLst>
                </p:cNvPr>
                <p:cNvSpPr>
                  <a:spLocks noChangeShapeType="1"/>
                </p:cNvSpPr>
                <p:nvPr/>
              </p:nvSpPr>
              <p:spPr bwMode="auto">
                <a:xfrm flipH="1" flipV="1">
                  <a:off x="12917488" y="17362488"/>
                  <a:ext cx="69850"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5" name="Line 44">
                  <a:extLst>
                    <a:ext uri="{FF2B5EF4-FFF2-40B4-BE49-F238E27FC236}">
                      <a16:creationId xmlns:a16="http://schemas.microsoft.com/office/drawing/2014/main" id="{F046B97D-111B-B3DD-B795-4935FDD268ED}"/>
                    </a:ext>
                  </a:extLst>
                </p:cNvPr>
                <p:cNvSpPr>
                  <a:spLocks noChangeShapeType="1"/>
                </p:cNvSpPr>
                <p:nvPr/>
              </p:nvSpPr>
              <p:spPr bwMode="auto">
                <a:xfrm flipH="1">
                  <a:off x="15697200" y="1820862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6" name="Line 45">
                  <a:extLst>
                    <a:ext uri="{FF2B5EF4-FFF2-40B4-BE49-F238E27FC236}">
                      <a16:creationId xmlns:a16="http://schemas.microsoft.com/office/drawing/2014/main" id="{CB4D3F07-E86E-E66B-1BC7-469C9D1C50E6}"/>
                    </a:ext>
                  </a:extLst>
                </p:cNvPr>
                <p:cNvSpPr>
                  <a:spLocks noChangeShapeType="1"/>
                </p:cNvSpPr>
                <p:nvPr/>
              </p:nvSpPr>
              <p:spPr bwMode="auto">
                <a:xfrm flipH="1" flipV="1">
                  <a:off x="15697200" y="18208625"/>
                  <a:ext cx="66675" cy="69850"/>
                </a:xfrm>
                <a:prstGeom prst="line">
                  <a:avLst/>
                </a:prstGeom>
                <a:noFill/>
                <a:ln w="12700" cap="flat">
                  <a:solidFill>
                    <a:srgbClr val="00B0F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7" name="Freeform 46">
                  <a:extLst>
                    <a:ext uri="{FF2B5EF4-FFF2-40B4-BE49-F238E27FC236}">
                      <a16:creationId xmlns:a16="http://schemas.microsoft.com/office/drawing/2014/main" id="{DD2E5027-FA7D-830E-1F93-12B7718778D1}"/>
                    </a:ext>
                  </a:extLst>
                </p:cNvPr>
                <p:cNvSpPr>
                  <a:spLocks/>
                </p:cNvSpPr>
                <p:nvPr/>
              </p:nvSpPr>
              <p:spPr bwMode="auto">
                <a:xfrm>
                  <a:off x="9080500" y="16290925"/>
                  <a:ext cx="3535363" cy="1711325"/>
                </a:xfrm>
                <a:custGeom>
                  <a:avLst/>
                  <a:gdLst>
                    <a:gd name="T0" fmla="*/ 0 w 2227"/>
                    <a:gd name="T1" fmla="*/ 0 h 1078"/>
                    <a:gd name="T2" fmla="*/ 104 w 2227"/>
                    <a:gd name="T3" fmla="*/ 0 h 1078"/>
                    <a:gd name="T4" fmla="*/ 104 w 2227"/>
                    <a:gd name="T5" fmla="*/ 235 h 1078"/>
                    <a:gd name="T6" fmla="*/ 108 w 2227"/>
                    <a:gd name="T7" fmla="*/ 235 h 1078"/>
                    <a:gd name="T8" fmla="*/ 108 w 2227"/>
                    <a:gd name="T9" fmla="*/ 289 h 1078"/>
                    <a:gd name="T10" fmla="*/ 206 w 2227"/>
                    <a:gd name="T11" fmla="*/ 289 h 1078"/>
                    <a:gd name="T12" fmla="*/ 206 w 2227"/>
                    <a:gd name="T13" fmla="*/ 341 h 1078"/>
                    <a:gd name="T14" fmla="*/ 322 w 2227"/>
                    <a:gd name="T15" fmla="*/ 341 h 1078"/>
                    <a:gd name="T16" fmla="*/ 322 w 2227"/>
                    <a:gd name="T17" fmla="*/ 399 h 1078"/>
                    <a:gd name="T18" fmla="*/ 344 w 2227"/>
                    <a:gd name="T19" fmla="*/ 399 h 1078"/>
                    <a:gd name="T20" fmla="*/ 344 w 2227"/>
                    <a:gd name="T21" fmla="*/ 457 h 1078"/>
                    <a:gd name="T22" fmla="*/ 403 w 2227"/>
                    <a:gd name="T23" fmla="*/ 457 h 1078"/>
                    <a:gd name="T24" fmla="*/ 403 w 2227"/>
                    <a:gd name="T25" fmla="*/ 517 h 1078"/>
                    <a:gd name="T26" fmla="*/ 905 w 2227"/>
                    <a:gd name="T27" fmla="*/ 517 h 1078"/>
                    <a:gd name="T28" fmla="*/ 905 w 2227"/>
                    <a:gd name="T29" fmla="*/ 597 h 1078"/>
                    <a:gd name="T30" fmla="*/ 1306 w 2227"/>
                    <a:gd name="T31" fmla="*/ 597 h 1078"/>
                    <a:gd name="T32" fmla="*/ 1306 w 2227"/>
                    <a:gd name="T33" fmla="*/ 825 h 1078"/>
                    <a:gd name="T34" fmla="*/ 1370 w 2227"/>
                    <a:gd name="T35" fmla="*/ 825 h 1078"/>
                    <a:gd name="T36" fmla="*/ 1370 w 2227"/>
                    <a:gd name="T37" fmla="*/ 932 h 1078"/>
                    <a:gd name="T38" fmla="*/ 1590 w 2227"/>
                    <a:gd name="T39" fmla="*/ 932 h 1078"/>
                    <a:gd name="T40" fmla="*/ 1590 w 2227"/>
                    <a:gd name="T41" fmla="*/ 1078 h 1078"/>
                    <a:gd name="T42" fmla="*/ 2227 w 2227"/>
                    <a:gd name="T43" fmla="*/ 1078 h 1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27" h="1078">
                      <a:moveTo>
                        <a:pt x="0" y="0"/>
                      </a:moveTo>
                      <a:lnTo>
                        <a:pt x="104" y="0"/>
                      </a:lnTo>
                      <a:lnTo>
                        <a:pt x="104" y="235"/>
                      </a:lnTo>
                      <a:lnTo>
                        <a:pt x="108" y="235"/>
                      </a:lnTo>
                      <a:lnTo>
                        <a:pt x="108" y="289"/>
                      </a:lnTo>
                      <a:lnTo>
                        <a:pt x="206" y="289"/>
                      </a:lnTo>
                      <a:lnTo>
                        <a:pt x="206" y="341"/>
                      </a:lnTo>
                      <a:lnTo>
                        <a:pt x="322" y="341"/>
                      </a:lnTo>
                      <a:lnTo>
                        <a:pt x="322" y="399"/>
                      </a:lnTo>
                      <a:lnTo>
                        <a:pt x="344" y="399"/>
                      </a:lnTo>
                      <a:lnTo>
                        <a:pt x="344" y="457"/>
                      </a:lnTo>
                      <a:lnTo>
                        <a:pt x="403" y="457"/>
                      </a:lnTo>
                      <a:lnTo>
                        <a:pt x="403" y="517"/>
                      </a:lnTo>
                      <a:lnTo>
                        <a:pt x="905" y="517"/>
                      </a:lnTo>
                      <a:lnTo>
                        <a:pt x="905" y="597"/>
                      </a:lnTo>
                      <a:lnTo>
                        <a:pt x="1306" y="597"/>
                      </a:lnTo>
                      <a:lnTo>
                        <a:pt x="1306" y="825"/>
                      </a:lnTo>
                      <a:lnTo>
                        <a:pt x="1370" y="825"/>
                      </a:lnTo>
                      <a:lnTo>
                        <a:pt x="1370" y="932"/>
                      </a:lnTo>
                      <a:lnTo>
                        <a:pt x="1590" y="932"/>
                      </a:lnTo>
                      <a:lnTo>
                        <a:pt x="1590" y="1078"/>
                      </a:lnTo>
                      <a:lnTo>
                        <a:pt x="2227" y="1078"/>
                      </a:lnTo>
                    </a:path>
                  </a:pathLst>
                </a:custGeom>
                <a:noFill/>
                <a:ln w="22225" cap="flat">
                  <a:solidFill>
                    <a:srgbClr val="ED7D3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nvGrpSpPr>
                <p:cNvPr id="527" name="Group 526">
                  <a:extLst>
                    <a:ext uri="{FF2B5EF4-FFF2-40B4-BE49-F238E27FC236}">
                      <a16:creationId xmlns:a16="http://schemas.microsoft.com/office/drawing/2014/main" id="{84508DFA-7ED3-1615-26B8-3E89D4BF0805}"/>
                    </a:ext>
                  </a:extLst>
                </p:cNvPr>
                <p:cNvGrpSpPr/>
                <p:nvPr/>
              </p:nvGrpSpPr>
              <p:grpSpPr>
                <a:xfrm>
                  <a:off x="9213850" y="16629063"/>
                  <a:ext cx="3430588" cy="1404937"/>
                  <a:chOff x="9213850" y="16629063"/>
                  <a:chExt cx="3430588" cy="1404937"/>
                </a:xfrm>
              </p:grpSpPr>
              <p:sp>
                <p:nvSpPr>
                  <p:cNvPr id="118" name="Line 47">
                    <a:extLst>
                      <a:ext uri="{FF2B5EF4-FFF2-40B4-BE49-F238E27FC236}">
                        <a16:creationId xmlns:a16="http://schemas.microsoft.com/office/drawing/2014/main" id="{601CF145-F9B2-B0D6-1468-37C87DC4406A}"/>
                      </a:ext>
                    </a:extLst>
                  </p:cNvPr>
                  <p:cNvSpPr>
                    <a:spLocks noChangeShapeType="1"/>
                  </p:cNvSpPr>
                  <p:nvPr/>
                </p:nvSpPr>
                <p:spPr bwMode="auto">
                  <a:xfrm flipH="1">
                    <a:off x="9213850" y="1662906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9" name="Line 48">
                    <a:extLst>
                      <a:ext uri="{FF2B5EF4-FFF2-40B4-BE49-F238E27FC236}">
                        <a16:creationId xmlns:a16="http://schemas.microsoft.com/office/drawing/2014/main" id="{2E92CE12-494B-40AA-3DF8-920CCEECA105}"/>
                      </a:ext>
                    </a:extLst>
                  </p:cNvPr>
                  <p:cNvSpPr>
                    <a:spLocks noChangeShapeType="1"/>
                  </p:cNvSpPr>
                  <p:nvPr/>
                </p:nvSpPr>
                <p:spPr bwMode="auto">
                  <a:xfrm flipH="1" flipV="1">
                    <a:off x="9213850" y="16629063"/>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0" name="Line 49">
                    <a:extLst>
                      <a:ext uri="{FF2B5EF4-FFF2-40B4-BE49-F238E27FC236}">
                        <a16:creationId xmlns:a16="http://schemas.microsoft.com/office/drawing/2014/main" id="{72B8F265-CE78-3E93-4FC4-BCECB2E7A267}"/>
                      </a:ext>
                    </a:extLst>
                  </p:cNvPr>
                  <p:cNvSpPr>
                    <a:spLocks noChangeShapeType="1"/>
                  </p:cNvSpPr>
                  <p:nvPr/>
                </p:nvSpPr>
                <p:spPr bwMode="auto">
                  <a:xfrm flipH="1">
                    <a:off x="9493250" y="167973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1" name="Line 50">
                    <a:extLst>
                      <a:ext uri="{FF2B5EF4-FFF2-40B4-BE49-F238E27FC236}">
                        <a16:creationId xmlns:a16="http://schemas.microsoft.com/office/drawing/2014/main" id="{12B50EAD-B75D-185A-26DD-B62959E2B66E}"/>
                      </a:ext>
                    </a:extLst>
                  </p:cNvPr>
                  <p:cNvSpPr>
                    <a:spLocks noChangeShapeType="1"/>
                  </p:cNvSpPr>
                  <p:nvPr/>
                </p:nvSpPr>
                <p:spPr bwMode="auto">
                  <a:xfrm flipH="1" flipV="1">
                    <a:off x="9493250" y="167973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2" name="Line 51">
                    <a:extLst>
                      <a:ext uri="{FF2B5EF4-FFF2-40B4-BE49-F238E27FC236}">
                        <a16:creationId xmlns:a16="http://schemas.microsoft.com/office/drawing/2014/main" id="{3673886C-9320-8F70-97CD-BD9A2D40E4E5}"/>
                      </a:ext>
                    </a:extLst>
                  </p:cNvPr>
                  <p:cNvSpPr>
                    <a:spLocks noChangeShapeType="1"/>
                  </p:cNvSpPr>
                  <p:nvPr/>
                </p:nvSpPr>
                <p:spPr bwMode="auto">
                  <a:xfrm flipH="1">
                    <a:off x="9547225" y="167973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3" name="Line 52">
                    <a:extLst>
                      <a:ext uri="{FF2B5EF4-FFF2-40B4-BE49-F238E27FC236}">
                        <a16:creationId xmlns:a16="http://schemas.microsoft.com/office/drawing/2014/main" id="{EA9D36D5-5BC8-F99F-49FC-943CE90799B3}"/>
                      </a:ext>
                    </a:extLst>
                  </p:cNvPr>
                  <p:cNvSpPr>
                    <a:spLocks noChangeShapeType="1"/>
                  </p:cNvSpPr>
                  <p:nvPr/>
                </p:nvSpPr>
                <p:spPr bwMode="auto">
                  <a:xfrm flipH="1" flipV="1">
                    <a:off x="9547225" y="167973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4" name="Line 53">
                    <a:extLst>
                      <a:ext uri="{FF2B5EF4-FFF2-40B4-BE49-F238E27FC236}">
                        <a16:creationId xmlns:a16="http://schemas.microsoft.com/office/drawing/2014/main" id="{A47B0543-09AA-0797-67B2-6D49C147CDCB}"/>
                      </a:ext>
                    </a:extLst>
                  </p:cNvPr>
                  <p:cNvSpPr>
                    <a:spLocks noChangeShapeType="1"/>
                  </p:cNvSpPr>
                  <p:nvPr/>
                </p:nvSpPr>
                <p:spPr bwMode="auto">
                  <a:xfrm flipH="1">
                    <a:off x="9732963" y="170767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5" name="Line 54">
                    <a:extLst>
                      <a:ext uri="{FF2B5EF4-FFF2-40B4-BE49-F238E27FC236}">
                        <a16:creationId xmlns:a16="http://schemas.microsoft.com/office/drawing/2014/main" id="{67AC9FA1-C0BE-E4CD-790F-A85C4316087B}"/>
                      </a:ext>
                    </a:extLst>
                  </p:cNvPr>
                  <p:cNvSpPr>
                    <a:spLocks noChangeShapeType="1"/>
                  </p:cNvSpPr>
                  <p:nvPr/>
                </p:nvSpPr>
                <p:spPr bwMode="auto">
                  <a:xfrm flipH="1" flipV="1">
                    <a:off x="9732963" y="170767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6" name="Line 55">
                    <a:extLst>
                      <a:ext uri="{FF2B5EF4-FFF2-40B4-BE49-F238E27FC236}">
                        <a16:creationId xmlns:a16="http://schemas.microsoft.com/office/drawing/2014/main" id="{912EAD9F-88C7-EC98-05A9-4DB7C16DD12A}"/>
                      </a:ext>
                    </a:extLst>
                  </p:cNvPr>
                  <p:cNvSpPr>
                    <a:spLocks noChangeShapeType="1"/>
                  </p:cNvSpPr>
                  <p:nvPr/>
                </p:nvSpPr>
                <p:spPr bwMode="auto">
                  <a:xfrm flipH="1">
                    <a:off x="9844088" y="170767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7" name="Line 56">
                    <a:extLst>
                      <a:ext uri="{FF2B5EF4-FFF2-40B4-BE49-F238E27FC236}">
                        <a16:creationId xmlns:a16="http://schemas.microsoft.com/office/drawing/2014/main" id="{DB5F48D1-15E9-2015-6B27-779AB7CABD5E}"/>
                      </a:ext>
                    </a:extLst>
                  </p:cNvPr>
                  <p:cNvSpPr>
                    <a:spLocks noChangeShapeType="1"/>
                  </p:cNvSpPr>
                  <p:nvPr/>
                </p:nvSpPr>
                <p:spPr bwMode="auto">
                  <a:xfrm flipH="1" flipV="1">
                    <a:off x="9844088" y="170767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12" name="Line 57">
                    <a:extLst>
                      <a:ext uri="{FF2B5EF4-FFF2-40B4-BE49-F238E27FC236}">
                        <a16:creationId xmlns:a16="http://schemas.microsoft.com/office/drawing/2014/main" id="{2233AA00-5278-37A6-F4AC-CC41BB58EA50}"/>
                      </a:ext>
                    </a:extLst>
                  </p:cNvPr>
                  <p:cNvSpPr>
                    <a:spLocks noChangeShapeType="1"/>
                  </p:cNvSpPr>
                  <p:nvPr/>
                </p:nvSpPr>
                <p:spPr bwMode="auto">
                  <a:xfrm flipH="1">
                    <a:off x="9850438" y="170767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13" name="Line 58">
                    <a:extLst>
                      <a:ext uri="{FF2B5EF4-FFF2-40B4-BE49-F238E27FC236}">
                        <a16:creationId xmlns:a16="http://schemas.microsoft.com/office/drawing/2014/main" id="{5A67F972-1C4F-A653-39E9-857D260DF6FC}"/>
                      </a:ext>
                    </a:extLst>
                  </p:cNvPr>
                  <p:cNvSpPr>
                    <a:spLocks noChangeShapeType="1"/>
                  </p:cNvSpPr>
                  <p:nvPr/>
                </p:nvSpPr>
                <p:spPr bwMode="auto">
                  <a:xfrm flipH="1" flipV="1">
                    <a:off x="9850438" y="17076738"/>
                    <a:ext cx="66675"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14" name="Line 59">
                    <a:extLst>
                      <a:ext uri="{FF2B5EF4-FFF2-40B4-BE49-F238E27FC236}">
                        <a16:creationId xmlns:a16="http://schemas.microsoft.com/office/drawing/2014/main" id="{1B86A043-3D90-6094-E836-144749AA42D4}"/>
                      </a:ext>
                    </a:extLst>
                  </p:cNvPr>
                  <p:cNvSpPr>
                    <a:spLocks noChangeShapeType="1"/>
                  </p:cNvSpPr>
                  <p:nvPr/>
                </p:nvSpPr>
                <p:spPr bwMode="auto">
                  <a:xfrm flipH="1">
                    <a:off x="10485438" y="1720373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15" name="Line 60">
                    <a:extLst>
                      <a:ext uri="{FF2B5EF4-FFF2-40B4-BE49-F238E27FC236}">
                        <a16:creationId xmlns:a16="http://schemas.microsoft.com/office/drawing/2014/main" id="{0F8BA19D-99EA-B6BC-CE4E-5EA7EA015B38}"/>
                      </a:ext>
                    </a:extLst>
                  </p:cNvPr>
                  <p:cNvSpPr>
                    <a:spLocks noChangeShapeType="1"/>
                  </p:cNvSpPr>
                  <p:nvPr/>
                </p:nvSpPr>
                <p:spPr bwMode="auto">
                  <a:xfrm flipH="1" flipV="1">
                    <a:off x="10485438" y="1720373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16" name="Line 61">
                    <a:extLst>
                      <a:ext uri="{FF2B5EF4-FFF2-40B4-BE49-F238E27FC236}">
                        <a16:creationId xmlns:a16="http://schemas.microsoft.com/office/drawing/2014/main" id="{B42F19C6-EE74-8D48-C06D-DDF3F85094AE}"/>
                      </a:ext>
                    </a:extLst>
                  </p:cNvPr>
                  <p:cNvSpPr>
                    <a:spLocks noChangeShapeType="1"/>
                  </p:cNvSpPr>
                  <p:nvPr/>
                </p:nvSpPr>
                <p:spPr bwMode="auto">
                  <a:xfrm flipH="1">
                    <a:off x="10491788" y="1720373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17" name="Line 62">
                    <a:extLst>
                      <a:ext uri="{FF2B5EF4-FFF2-40B4-BE49-F238E27FC236}">
                        <a16:creationId xmlns:a16="http://schemas.microsoft.com/office/drawing/2014/main" id="{65943B79-1413-B844-CFBA-73E2FDCE048B}"/>
                      </a:ext>
                    </a:extLst>
                  </p:cNvPr>
                  <p:cNvSpPr>
                    <a:spLocks noChangeShapeType="1"/>
                  </p:cNvSpPr>
                  <p:nvPr/>
                </p:nvSpPr>
                <p:spPr bwMode="auto">
                  <a:xfrm flipH="1" flipV="1">
                    <a:off x="10491788" y="17203738"/>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18" name="Line 63">
                    <a:extLst>
                      <a:ext uri="{FF2B5EF4-FFF2-40B4-BE49-F238E27FC236}">
                        <a16:creationId xmlns:a16="http://schemas.microsoft.com/office/drawing/2014/main" id="{237E79B6-C4A9-8694-839D-E1A9FF6D64EE}"/>
                      </a:ext>
                    </a:extLst>
                  </p:cNvPr>
                  <p:cNvSpPr>
                    <a:spLocks noChangeShapeType="1"/>
                  </p:cNvSpPr>
                  <p:nvPr/>
                </p:nvSpPr>
                <p:spPr bwMode="auto">
                  <a:xfrm flipH="1">
                    <a:off x="11274425" y="17735550"/>
                    <a:ext cx="69850"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19" name="Line 64">
                    <a:extLst>
                      <a:ext uri="{FF2B5EF4-FFF2-40B4-BE49-F238E27FC236}">
                        <a16:creationId xmlns:a16="http://schemas.microsoft.com/office/drawing/2014/main" id="{47C93BF4-9E8F-4B21-AA92-7C3E61DFF1BC}"/>
                      </a:ext>
                    </a:extLst>
                  </p:cNvPr>
                  <p:cNvSpPr>
                    <a:spLocks noChangeShapeType="1"/>
                  </p:cNvSpPr>
                  <p:nvPr/>
                </p:nvSpPr>
                <p:spPr bwMode="auto">
                  <a:xfrm flipH="1" flipV="1">
                    <a:off x="11274425" y="17735550"/>
                    <a:ext cx="69850" cy="69850"/>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20" name="Line 65">
                    <a:extLst>
                      <a:ext uri="{FF2B5EF4-FFF2-40B4-BE49-F238E27FC236}">
                        <a16:creationId xmlns:a16="http://schemas.microsoft.com/office/drawing/2014/main" id="{76138D14-CC0C-EFDC-0581-404C440B204B}"/>
                      </a:ext>
                    </a:extLst>
                  </p:cNvPr>
                  <p:cNvSpPr>
                    <a:spLocks noChangeShapeType="1"/>
                  </p:cNvSpPr>
                  <p:nvPr/>
                </p:nvSpPr>
                <p:spPr bwMode="auto">
                  <a:xfrm flipH="1">
                    <a:off x="11753850" y="179673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21" name="Line 66">
                    <a:extLst>
                      <a:ext uri="{FF2B5EF4-FFF2-40B4-BE49-F238E27FC236}">
                        <a16:creationId xmlns:a16="http://schemas.microsoft.com/office/drawing/2014/main" id="{A09EA6C4-F98E-60A3-DDC2-A1EA20DEBC1B}"/>
                      </a:ext>
                    </a:extLst>
                  </p:cNvPr>
                  <p:cNvSpPr>
                    <a:spLocks noChangeShapeType="1"/>
                  </p:cNvSpPr>
                  <p:nvPr/>
                </p:nvSpPr>
                <p:spPr bwMode="auto">
                  <a:xfrm flipH="1" flipV="1">
                    <a:off x="11753850" y="17967325"/>
                    <a:ext cx="66675"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22" name="Line 67">
                    <a:extLst>
                      <a:ext uri="{FF2B5EF4-FFF2-40B4-BE49-F238E27FC236}">
                        <a16:creationId xmlns:a16="http://schemas.microsoft.com/office/drawing/2014/main" id="{4730AA61-FCEC-9848-D4A6-0E53082DD1F6}"/>
                      </a:ext>
                    </a:extLst>
                  </p:cNvPr>
                  <p:cNvSpPr>
                    <a:spLocks noChangeShapeType="1"/>
                  </p:cNvSpPr>
                  <p:nvPr/>
                </p:nvSpPr>
                <p:spPr bwMode="auto">
                  <a:xfrm flipH="1">
                    <a:off x="12387263" y="17967325"/>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23" name="Line 68">
                    <a:extLst>
                      <a:ext uri="{FF2B5EF4-FFF2-40B4-BE49-F238E27FC236}">
                        <a16:creationId xmlns:a16="http://schemas.microsoft.com/office/drawing/2014/main" id="{630D014F-36D6-2A7E-C0A2-B3D8909CF5BE}"/>
                      </a:ext>
                    </a:extLst>
                  </p:cNvPr>
                  <p:cNvSpPr>
                    <a:spLocks noChangeShapeType="1"/>
                  </p:cNvSpPr>
                  <p:nvPr/>
                </p:nvSpPr>
                <p:spPr bwMode="auto">
                  <a:xfrm flipH="1" flipV="1">
                    <a:off x="12387263" y="17967325"/>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24" name="Line 69">
                    <a:extLst>
                      <a:ext uri="{FF2B5EF4-FFF2-40B4-BE49-F238E27FC236}">
                        <a16:creationId xmlns:a16="http://schemas.microsoft.com/office/drawing/2014/main" id="{9FA8806D-446B-36B5-96B8-6CD393DCF1B6}"/>
                      </a:ext>
                    </a:extLst>
                  </p:cNvPr>
                  <p:cNvSpPr>
                    <a:spLocks noChangeShapeType="1"/>
                  </p:cNvSpPr>
                  <p:nvPr/>
                </p:nvSpPr>
                <p:spPr bwMode="auto">
                  <a:xfrm flipH="1">
                    <a:off x="12574588" y="17967325"/>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25" name="Line 70">
                    <a:extLst>
                      <a:ext uri="{FF2B5EF4-FFF2-40B4-BE49-F238E27FC236}">
                        <a16:creationId xmlns:a16="http://schemas.microsoft.com/office/drawing/2014/main" id="{2BBFC0E3-2336-B806-FE6D-163BD6DE9958}"/>
                      </a:ext>
                    </a:extLst>
                  </p:cNvPr>
                  <p:cNvSpPr>
                    <a:spLocks noChangeShapeType="1"/>
                  </p:cNvSpPr>
                  <p:nvPr/>
                </p:nvSpPr>
                <p:spPr bwMode="auto">
                  <a:xfrm flipH="1" flipV="1">
                    <a:off x="12574588" y="17967325"/>
                    <a:ext cx="69850" cy="66675"/>
                  </a:xfrm>
                  <a:prstGeom prst="line">
                    <a:avLst/>
                  </a:prstGeom>
                  <a:noFill/>
                  <a:ln w="12700" cap="flat">
                    <a:solidFill>
                      <a:srgbClr val="ED7D3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algn="l"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grpSp>
        </p:grpSp>
        <p:grpSp>
          <p:nvGrpSpPr>
            <p:cNvPr id="62" name="Group 61">
              <a:extLst>
                <a:ext uri="{FF2B5EF4-FFF2-40B4-BE49-F238E27FC236}">
                  <a16:creationId xmlns:a16="http://schemas.microsoft.com/office/drawing/2014/main" id="{CFFAFB3E-3B38-B69A-91F7-A8ABF15179C4}"/>
                </a:ext>
              </a:extLst>
            </p:cNvPr>
            <p:cNvGrpSpPr/>
            <p:nvPr/>
          </p:nvGrpSpPr>
          <p:grpSpPr>
            <a:xfrm>
              <a:off x="7639844" y="18598253"/>
              <a:ext cx="8763000" cy="677109"/>
              <a:chOff x="7639844" y="18786027"/>
              <a:chExt cx="8763000" cy="677109"/>
            </a:xfrm>
          </p:grpSpPr>
          <p:sp>
            <p:nvSpPr>
              <p:cNvPr id="37" name="TextBox 36">
                <a:extLst>
                  <a:ext uri="{FF2B5EF4-FFF2-40B4-BE49-F238E27FC236}">
                    <a16:creationId xmlns:a16="http://schemas.microsoft.com/office/drawing/2014/main" id="{8A33563F-A633-C257-0BF3-231A0E1864DD}"/>
                  </a:ext>
                </a:extLst>
              </p:cNvPr>
              <p:cNvSpPr txBox="1"/>
              <p:nvPr/>
            </p:nvSpPr>
            <p:spPr>
              <a:xfrm>
                <a:off x="7639844" y="18786027"/>
                <a:ext cx="1262586" cy="677108"/>
              </a:xfrm>
              <a:prstGeom prst="rect">
                <a:avLst/>
              </a:prstGeom>
              <a:noFill/>
            </p:spPr>
            <p:txBody>
              <a:bodyPr wrap="squar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a:ea typeface="+mn-ea"/>
                    <a:cs typeface="+mn-cs"/>
                  </a:rPr>
                  <a:t>Patients at risk, n</a:t>
                </a:r>
              </a:p>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Mevrometostat + enzalutamide</a:t>
                </a:r>
              </a:p>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Enzalutamide</a:t>
                </a:r>
              </a:p>
            </p:txBody>
          </p:sp>
          <p:sp>
            <p:nvSpPr>
              <p:cNvPr id="41" name="TextBox 40">
                <a:extLst>
                  <a:ext uri="{FF2B5EF4-FFF2-40B4-BE49-F238E27FC236}">
                    <a16:creationId xmlns:a16="http://schemas.microsoft.com/office/drawing/2014/main" id="{4B21D6C1-CC31-B2EF-6301-E7A76D225DF8}"/>
                  </a:ext>
                </a:extLst>
              </p:cNvPr>
              <p:cNvSpPr txBox="1"/>
              <p:nvPr/>
            </p:nvSpPr>
            <p:spPr>
              <a:xfrm>
                <a:off x="8789077" y="18786028"/>
                <a:ext cx="4590103" cy="677108"/>
              </a:xfrm>
              <a:prstGeom prst="rect">
                <a:avLst/>
              </a:prstGeom>
              <a:noFill/>
            </p:spPr>
            <p:txBody>
              <a:bodyPr wrap="square" lIns="0" tIns="0" rIns="0" bIns="0" rtlCol="0" anchor="ctr" anchorCtr="0">
                <a:spAutoFit/>
              </a:bodyPr>
              <a:lstStyle/>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endParaRPr kumimoji="0" lang="en-GB" sz="11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36	33	31	27	23	20	20	15	13	12	10	9	6	5	5	5	4	3	3</a:t>
                </a: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endParaRPr kumimoji="0" lang="en-GB" sz="1100" b="0" i="0" u="none" strike="noStrike" kern="1200" cap="none" spc="0" normalizeH="0" baseline="0" noProof="0">
                  <a:ln>
                    <a:noFill/>
                  </a:ln>
                  <a:solidFill>
                    <a:srgbClr val="00B0F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32	23	21	16	12	12	12	8	8	8	4	3	2	2	2	1	0	0	0</a:t>
                </a:r>
              </a:p>
            </p:txBody>
          </p:sp>
          <p:sp>
            <p:nvSpPr>
              <p:cNvPr id="44" name="TextBox 43">
                <a:extLst>
                  <a:ext uri="{FF2B5EF4-FFF2-40B4-BE49-F238E27FC236}">
                    <a16:creationId xmlns:a16="http://schemas.microsoft.com/office/drawing/2014/main" id="{ACA25612-A941-6265-BC11-46A5BB0BFA63}"/>
                  </a:ext>
                </a:extLst>
              </p:cNvPr>
              <p:cNvSpPr txBox="1"/>
              <p:nvPr/>
            </p:nvSpPr>
            <p:spPr>
              <a:xfrm>
                <a:off x="13270844" y="18955305"/>
                <a:ext cx="3132000" cy="507831"/>
              </a:xfrm>
              <a:prstGeom prst="rect">
                <a:avLst/>
              </a:prstGeom>
              <a:noFill/>
            </p:spPr>
            <p:txBody>
              <a:bodyPr wrap="square" lIns="0" tIns="0" rIns="0" bIns="0" rtlCol="0" anchor="ctr" anchorCtr="0">
                <a:spAutoFit/>
              </a:bodyPr>
              <a:lstStyle/>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6113" algn="ctr"/>
                    <a:tab pos="879475" algn="ctr"/>
                    <a:tab pos="1109663" algn="ctr"/>
                    <a:tab pos="1338263" algn="ctr"/>
                    <a:tab pos="1568450" algn="ctr"/>
                    <a:tab pos="1798638" algn="ctr"/>
                    <a:tab pos="2030413" algn="ctr"/>
                    <a:tab pos="2263775" algn="ctr"/>
                    <a:tab pos="2492375" algn="ctr"/>
                  </a:tabLst>
                  <a:defRPr/>
                </a:pP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	3	3	3	3	3	3	3	2	1	1	0</a:t>
                </a:r>
              </a:p>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6113" algn="ctr"/>
                    <a:tab pos="879475" algn="ctr"/>
                    <a:tab pos="1109663" algn="ctr"/>
                    <a:tab pos="1338263" algn="ctr"/>
                    <a:tab pos="1568450" algn="ctr"/>
                    <a:tab pos="1798638" algn="ctr"/>
                    <a:tab pos="2030413" algn="ctr"/>
                    <a:tab pos="2263775" algn="ctr"/>
                    <a:tab pos="2492375" algn="ctr"/>
                  </a:tabLst>
                  <a:defRPr/>
                </a:pPr>
                <a:endParaRPr kumimoji="0" lang="en-GB" sz="1100" b="0" i="0" u="none" strike="noStrike" kern="1200" cap="none" spc="0" normalizeH="0" baseline="0" noProof="0">
                  <a:ln>
                    <a:noFill/>
                  </a:ln>
                  <a:solidFill>
                    <a:srgbClr val="00B0F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6113" algn="ctr"/>
                    <a:tab pos="879475" algn="ctr"/>
                    <a:tab pos="1109663" algn="ctr"/>
                    <a:tab pos="1338263" algn="ctr"/>
                    <a:tab pos="1568450" algn="ctr"/>
                    <a:tab pos="1798638" algn="ctr"/>
                    <a:tab pos="2030413" algn="ctr"/>
                    <a:tab pos="2263775" algn="ctr"/>
                    <a:tab pos="2492375"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0	0	0	0	0	0	0	0	0	0	0</a:t>
                </a:r>
              </a:p>
            </p:txBody>
          </p:sp>
        </p:grpSp>
      </p:grpSp>
      <p:grpSp>
        <p:nvGrpSpPr>
          <p:cNvPr id="86" name="Group 85">
            <a:extLst>
              <a:ext uri="{FF2B5EF4-FFF2-40B4-BE49-F238E27FC236}">
                <a16:creationId xmlns:a16="http://schemas.microsoft.com/office/drawing/2014/main" id="{E44D6DE3-DF35-5AC3-DE56-F548E1507139}"/>
              </a:ext>
            </a:extLst>
          </p:cNvPr>
          <p:cNvGrpSpPr/>
          <p:nvPr/>
        </p:nvGrpSpPr>
        <p:grpSpPr>
          <a:xfrm>
            <a:off x="16912896" y="16499088"/>
            <a:ext cx="8882451" cy="3609398"/>
            <a:chOff x="16923367" y="15665964"/>
            <a:chExt cx="8882451" cy="3609398"/>
          </a:xfrm>
        </p:grpSpPr>
        <p:grpSp>
          <p:nvGrpSpPr>
            <p:cNvPr id="650" name="Group 649">
              <a:extLst>
                <a:ext uri="{FF2B5EF4-FFF2-40B4-BE49-F238E27FC236}">
                  <a16:creationId xmlns:a16="http://schemas.microsoft.com/office/drawing/2014/main" id="{EFEE7987-8CF9-3FA6-2F8B-2A16376882F3}"/>
                </a:ext>
              </a:extLst>
            </p:cNvPr>
            <p:cNvGrpSpPr/>
            <p:nvPr/>
          </p:nvGrpSpPr>
          <p:grpSpPr>
            <a:xfrm>
              <a:off x="17434384" y="15665964"/>
              <a:ext cx="7994462" cy="3068223"/>
              <a:chOff x="7930874" y="11864695"/>
              <a:chExt cx="7994462" cy="3068223"/>
            </a:xfrm>
          </p:grpSpPr>
          <p:cxnSp>
            <p:nvCxnSpPr>
              <p:cNvPr id="651" name="Straight Connector 650">
                <a:extLst>
                  <a:ext uri="{FF2B5EF4-FFF2-40B4-BE49-F238E27FC236}">
                    <a16:creationId xmlns:a16="http://schemas.microsoft.com/office/drawing/2014/main" id="{DF68E48C-B0A4-1217-E445-E45BBA0C58D9}"/>
                  </a:ext>
                </a:extLst>
              </p:cNvPr>
              <p:cNvCxnSpPr>
                <a:cxnSpLocks/>
              </p:cNvCxnSpPr>
              <p:nvPr/>
            </p:nvCxnSpPr>
            <p:spPr>
              <a:xfrm>
                <a:off x="8611396" y="11972760"/>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52" name="TextBox 651">
                <a:extLst>
                  <a:ext uri="{FF2B5EF4-FFF2-40B4-BE49-F238E27FC236}">
                    <a16:creationId xmlns:a16="http://schemas.microsoft.com/office/drawing/2014/main" id="{D89D113E-F61D-C7A2-A066-4289B78A36C6}"/>
                  </a:ext>
                </a:extLst>
              </p:cNvPr>
              <p:cNvSpPr txBox="1"/>
              <p:nvPr/>
            </p:nvSpPr>
            <p:spPr>
              <a:xfrm>
                <a:off x="8354396" y="11880427"/>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1.0</a:t>
                </a:r>
              </a:p>
            </p:txBody>
          </p:sp>
          <p:cxnSp>
            <p:nvCxnSpPr>
              <p:cNvPr id="653" name="Straight Connector 652">
                <a:extLst>
                  <a:ext uri="{FF2B5EF4-FFF2-40B4-BE49-F238E27FC236}">
                    <a16:creationId xmlns:a16="http://schemas.microsoft.com/office/drawing/2014/main" id="{4BFEBA42-632D-570F-DD88-8258FCBD25F5}"/>
                  </a:ext>
                </a:extLst>
              </p:cNvPr>
              <p:cNvCxnSpPr>
                <a:cxnSpLocks/>
              </p:cNvCxnSpPr>
              <p:nvPr/>
            </p:nvCxnSpPr>
            <p:spPr>
              <a:xfrm>
                <a:off x="8611396" y="12210566"/>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54" name="TextBox 653">
                <a:extLst>
                  <a:ext uri="{FF2B5EF4-FFF2-40B4-BE49-F238E27FC236}">
                    <a16:creationId xmlns:a16="http://schemas.microsoft.com/office/drawing/2014/main" id="{B39C030E-BC81-737A-5F9C-28B64AE388F7}"/>
                  </a:ext>
                </a:extLst>
              </p:cNvPr>
              <p:cNvSpPr txBox="1"/>
              <p:nvPr/>
            </p:nvSpPr>
            <p:spPr>
              <a:xfrm>
                <a:off x="8354396" y="12119028"/>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0.9</a:t>
                </a:r>
              </a:p>
            </p:txBody>
          </p:sp>
          <p:cxnSp>
            <p:nvCxnSpPr>
              <p:cNvPr id="655" name="Straight Connector 654">
                <a:extLst>
                  <a:ext uri="{FF2B5EF4-FFF2-40B4-BE49-F238E27FC236}">
                    <a16:creationId xmlns:a16="http://schemas.microsoft.com/office/drawing/2014/main" id="{D21E5CBC-8DBF-3F4D-8B2F-0C72CFD27D8C}"/>
                  </a:ext>
                </a:extLst>
              </p:cNvPr>
              <p:cNvCxnSpPr>
                <a:cxnSpLocks/>
              </p:cNvCxnSpPr>
              <p:nvPr/>
            </p:nvCxnSpPr>
            <p:spPr>
              <a:xfrm>
                <a:off x="8611396" y="12448372"/>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56" name="TextBox 655">
                <a:extLst>
                  <a:ext uri="{FF2B5EF4-FFF2-40B4-BE49-F238E27FC236}">
                    <a16:creationId xmlns:a16="http://schemas.microsoft.com/office/drawing/2014/main" id="{FF95E923-D9AF-1CF3-EBDD-FFF3DD1048E8}"/>
                  </a:ext>
                </a:extLst>
              </p:cNvPr>
              <p:cNvSpPr txBox="1"/>
              <p:nvPr/>
            </p:nvSpPr>
            <p:spPr>
              <a:xfrm>
                <a:off x="8354396" y="12357629"/>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0.8</a:t>
                </a:r>
              </a:p>
            </p:txBody>
          </p:sp>
          <p:cxnSp>
            <p:nvCxnSpPr>
              <p:cNvPr id="657" name="Straight Connector 656">
                <a:extLst>
                  <a:ext uri="{FF2B5EF4-FFF2-40B4-BE49-F238E27FC236}">
                    <a16:creationId xmlns:a16="http://schemas.microsoft.com/office/drawing/2014/main" id="{DD536F7C-F137-2A73-BDA0-A252987FF608}"/>
                  </a:ext>
                </a:extLst>
              </p:cNvPr>
              <p:cNvCxnSpPr>
                <a:cxnSpLocks/>
              </p:cNvCxnSpPr>
              <p:nvPr/>
            </p:nvCxnSpPr>
            <p:spPr>
              <a:xfrm>
                <a:off x="8611396" y="12686178"/>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58" name="TextBox 657">
                <a:extLst>
                  <a:ext uri="{FF2B5EF4-FFF2-40B4-BE49-F238E27FC236}">
                    <a16:creationId xmlns:a16="http://schemas.microsoft.com/office/drawing/2014/main" id="{A399E087-C31E-E155-A07A-917814AECFA8}"/>
                  </a:ext>
                </a:extLst>
              </p:cNvPr>
              <p:cNvSpPr txBox="1"/>
              <p:nvPr/>
            </p:nvSpPr>
            <p:spPr>
              <a:xfrm>
                <a:off x="8354396" y="12596230"/>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0.7</a:t>
                </a:r>
              </a:p>
            </p:txBody>
          </p:sp>
          <p:cxnSp>
            <p:nvCxnSpPr>
              <p:cNvPr id="659" name="Straight Connector 658">
                <a:extLst>
                  <a:ext uri="{FF2B5EF4-FFF2-40B4-BE49-F238E27FC236}">
                    <a16:creationId xmlns:a16="http://schemas.microsoft.com/office/drawing/2014/main" id="{4E3F8D0D-7BA1-7B47-AAB5-BB41D384B4A2}"/>
                  </a:ext>
                </a:extLst>
              </p:cNvPr>
              <p:cNvCxnSpPr>
                <a:cxnSpLocks/>
              </p:cNvCxnSpPr>
              <p:nvPr/>
            </p:nvCxnSpPr>
            <p:spPr>
              <a:xfrm>
                <a:off x="8611396" y="1292398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60" name="TextBox 659">
                <a:extLst>
                  <a:ext uri="{FF2B5EF4-FFF2-40B4-BE49-F238E27FC236}">
                    <a16:creationId xmlns:a16="http://schemas.microsoft.com/office/drawing/2014/main" id="{66290424-923A-6DD8-355A-2019C6202D44}"/>
                  </a:ext>
                </a:extLst>
              </p:cNvPr>
              <p:cNvSpPr txBox="1"/>
              <p:nvPr/>
            </p:nvSpPr>
            <p:spPr>
              <a:xfrm>
                <a:off x="8354396" y="12834831"/>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0.6</a:t>
                </a:r>
              </a:p>
            </p:txBody>
          </p:sp>
          <p:cxnSp>
            <p:nvCxnSpPr>
              <p:cNvPr id="661" name="Straight Connector 660">
                <a:extLst>
                  <a:ext uri="{FF2B5EF4-FFF2-40B4-BE49-F238E27FC236}">
                    <a16:creationId xmlns:a16="http://schemas.microsoft.com/office/drawing/2014/main" id="{D38ECBE7-2BC8-A274-AF17-A02D9E243C5A}"/>
                  </a:ext>
                </a:extLst>
              </p:cNvPr>
              <p:cNvCxnSpPr>
                <a:cxnSpLocks/>
              </p:cNvCxnSpPr>
              <p:nvPr/>
            </p:nvCxnSpPr>
            <p:spPr>
              <a:xfrm>
                <a:off x="8611396" y="13161790"/>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62" name="TextBox 661">
                <a:extLst>
                  <a:ext uri="{FF2B5EF4-FFF2-40B4-BE49-F238E27FC236}">
                    <a16:creationId xmlns:a16="http://schemas.microsoft.com/office/drawing/2014/main" id="{6B959DB5-235D-EEB5-DA39-54C8FCC0733A}"/>
                  </a:ext>
                </a:extLst>
              </p:cNvPr>
              <p:cNvSpPr txBox="1"/>
              <p:nvPr/>
            </p:nvSpPr>
            <p:spPr>
              <a:xfrm>
                <a:off x="8354396" y="13073432"/>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0.5</a:t>
                </a:r>
              </a:p>
            </p:txBody>
          </p:sp>
          <p:cxnSp>
            <p:nvCxnSpPr>
              <p:cNvPr id="663" name="Straight Connector 662">
                <a:extLst>
                  <a:ext uri="{FF2B5EF4-FFF2-40B4-BE49-F238E27FC236}">
                    <a16:creationId xmlns:a16="http://schemas.microsoft.com/office/drawing/2014/main" id="{C8730890-8396-A1ED-9879-14EDA13BABB3}"/>
                  </a:ext>
                </a:extLst>
              </p:cNvPr>
              <p:cNvCxnSpPr>
                <a:cxnSpLocks/>
              </p:cNvCxnSpPr>
              <p:nvPr/>
            </p:nvCxnSpPr>
            <p:spPr>
              <a:xfrm>
                <a:off x="8611396" y="13399596"/>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64" name="TextBox 663">
                <a:extLst>
                  <a:ext uri="{FF2B5EF4-FFF2-40B4-BE49-F238E27FC236}">
                    <a16:creationId xmlns:a16="http://schemas.microsoft.com/office/drawing/2014/main" id="{38184D04-9F91-70FC-54EC-5688F232428F}"/>
                  </a:ext>
                </a:extLst>
              </p:cNvPr>
              <p:cNvSpPr txBox="1"/>
              <p:nvPr/>
            </p:nvSpPr>
            <p:spPr>
              <a:xfrm>
                <a:off x="8354396" y="13312033"/>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0.4</a:t>
                </a:r>
              </a:p>
            </p:txBody>
          </p:sp>
          <p:cxnSp>
            <p:nvCxnSpPr>
              <p:cNvPr id="665" name="Straight Connector 664">
                <a:extLst>
                  <a:ext uri="{FF2B5EF4-FFF2-40B4-BE49-F238E27FC236}">
                    <a16:creationId xmlns:a16="http://schemas.microsoft.com/office/drawing/2014/main" id="{4CE2BFAA-F67C-208B-5C0B-0DF39106F7CF}"/>
                  </a:ext>
                </a:extLst>
              </p:cNvPr>
              <p:cNvCxnSpPr>
                <a:cxnSpLocks/>
              </p:cNvCxnSpPr>
              <p:nvPr/>
            </p:nvCxnSpPr>
            <p:spPr>
              <a:xfrm>
                <a:off x="8611396" y="13637402"/>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66" name="TextBox 665">
                <a:extLst>
                  <a:ext uri="{FF2B5EF4-FFF2-40B4-BE49-F238E27FC236}">
                    <a16:creationId xmlns:a16="http://schemas.microsoft.com/office/drawing/2014/main" id="{8F257AF7-3BEB-A301-EBF7-F684B47D7ED9}"/>
                  </a:ext>
                </a:extLst>
              </p:cNvPr>
              <p:cNvSpPr txBox="1"/>
              <p:nvPr/>
            </p:nvSpPr>
            <p:spPr>
              <a:xfrm>
                <a:off x="8354396" y="13550634"/>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0.3</a:t>
                </a:r>
              </a:p>
            </p:txBody>
          </p:sp>
          <p:cxnSp>
            <p:nvCxnSpPr>
              <p:cNvPr id="667" name="Straight Connector 666">
                <a:extLst>
                  <a:ext uri="{FF2B5EF4-FFF2-40B4-BE49-F238E27FC236}">
                    <a16:creationId xmlns:a16="http://schemas.microsoft.com/office/drawing/2014/main" id="{6729C1AF-E280-39C0-01AA-CA13C8DC233A}"/>
                  </a:ext>
                </a:extLst>
              </p:cNvPr>
              <p:cNvCxnSpPr>
                <a:cxnSpLocks/>
              </p:cNvCxnSpPr>
              <p:nvPr/>
            </p:nvCxnSpPr>
            <p:spPr>
              <a:xfrm>
                <a:off x="8611396" y="13875208"/>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68" name="TextBox 667">
                <a:extLst>
                  <a:ext uri="{FF2B5EF4-FFF2-40B4-BE49-F238E27FC236}">
                    <a16:creationId xmlns:a16="http://schemas.microsoft.com/office/drawing/2014/main" id="{BD49C537-9A18-FB12-DBE1-108D40E65747}"/>
                  </a:ext>
                </a:extLst>
              </p:cNvPr>
              <p:cNvSpPr txBox="1"/>
              <p:nvPr/>
            </p:nvSpPr>
            <p:spPr>
              <a:xfrm>
                <a:off x="8354396" y="13789235"/>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0.2</a:t>
                </a:r>
              </a:p>
            </p:txBody>
          </p:sp>
          <p:cxnSp>
            <p:nvCxnSpPr>
              <p:cNvPr id="669" name="Straight Connector 668">
                <a:extLst>
                  <a:ext uri="{FF2B5EF4-FFF2-40B4-BE49-F238E27FC236}">
                    <a16:creationId xmlns:a16="http://schemas.microsoft.com/office/drawing/2014/main" id="{6A9636C2-0BE2-F377-A666-2C92D0755F31}"/>
                  </a:ext>
                </a:extLst>
              </p:cNvPr>
              <p:cNvCxnSpPr>
                <a:cxnSpLocks/>
              </p:cNvCxnSpPr>
              <p:nvPr/>
            </p:nvCxnSpPr>
            <p:spPr>
              <a:xfrm>
                <a:off x="8611396" y="1411301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70" name="TextBox 669">
                <a:extLst>
                  <a:ext uri="{FF2B5EF4-FFF2-40B4-BE49-F238E27FC236}">
                    <a16:creationId xmlns:a16="http://schemas.microsoft.com/office/drawing/2014/main" id="{AF4DC2E7-D462-E7ED-DA13-59C03188F265}"/>
                  </a:ext>
                </a:extLst>
              </p:cNvPr>
              <p:cNvSpPr txBox="1"/>
              <p:nvPr/>
            </p:nvSpPr>
            <p:spPr>
              <a:xfrm>
                <a:off x="8354396" y="14027836"/>
                <a:ext cx="213200"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0.1</a:t>
                </a:r>
              </a:p>
            </p:txBody>
          </p:sp>
          <p:cxnSp>
            <p:nvCxnSpPr>
              <p:cNvPr id="671" name="Straight Connector 670">
                <a:extLst>
                  <a:ext uri="{FF2B5EF4-FFF2-40B4-BE49-F238E27FC236}">
                    <a16:creationId xmlns:a16="http://schemas.microsoft.com/office/drawing/2014/main" id="{EDB67D7C-E8A8-2F05-83B1-5A8993E4A985}"/>
                  </a:ext>
                </a:extLst>
              </p:cNvPr>
              <p:cNvCxnSpPr>
                <a:cxnSpLocks/>
              </p:cNvCxnSpPr>
              <p:nvPr/>
            </p:nvCxnSpPr>
            <p:spPr>
              <a:xfrm>
                <a:off x="8611396" y="14350819"/>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72" name="TextBox 671">
                <a:extLst>
                  <a:ext uri="{FF2B5EF4-FFF2-40B4-BE49-F238E27FC236}">
                    <a16:creationId xmlns:a16="http://schemas.microsoft.com/office/drawing/2014/main" id="{DC68B844-2C21-9193-7A86-2082520146DD}"/>
                  </a:ext>
                </a:extLst>
              </p:cNvPr>
              <p:cNvSpPr txBox="1"/>
              <p:nvPr/>
            </p:nvSpPr>
            <p:spPr>
              <a:xfrm>
                <a:off x="8482637" y="14266440"/>
                <a:ext cx="84959" cy="184666"/>
              </a:xfrm>
              <a:prstGeom prst="rect">
                <a:avLst/>
              </a:prstGeom>
              <a:noFill/>
            </p:spPr>
            <p:txBody>
              <a:bodyPr wrap="non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a:t>
                </a:r>
              </a:p>
            </p:txBody>
          </p:sp>
          <p:sp>
            <p:nvSpPr>
              <p:cNvPr id="673" name="TextBox 672">
                <a:extLst>
                  <a:ext uri="{FF2B5EF4-FFF2-40B4-BE49-F238E27FC236}">
                    <a16:creationId xmlns:a16="http://schemas.microsoft.com/office/drawing/2014/main" id="{5D14CFF6-BB7D-A2D2-0CAD-6BF5153A7597}"/>
                  </a:ext>
                </a:extLst>
              </p:cNvPr>
              <p:cNvSpPr txBox="1"/>
              <p:nvPr/>
            </p:nvSpPr>
            <p:spPr>
              <a:xfrm rot="16200000">
                <a:off x="6911106" y="12983446"/>
                <a:ext cx="2408868" cy="369332"/>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Probability of definitive clinically meaningful deterioration survival</a:t>
                </a:r>
              </a:p>
            </p:txBody>
          </p:sp>
          <p:cxnSp>
            <p:nvCxnSpPr>
              <p:cNvPr id="674" name="Straight Connector 673">
                <a:extLst>
                  <a:ext uri="{FF2B5EF4-FFF2-40B4-BE49-F238E27FC236}">
                    <a16:creationId xmlns:a16="http://schemas.microsoft.com/office/drawing/2014/main" id="{09781AEB-7768-F0A0-E39B-EF218357E43E}"/>
                  </a:ext>
                </a:extLst>
              </p:cNvPr>
              <p:cNvCxnSpPr>
                <a:cxnSpLocks/>
              </p:cNvCxnSpPr>
              <p:nvPr/>
            </p:nvCxnSpPr>
            <p:spPr>
              <a:xfrm rot="5400000">
                <a:off x="895038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75" name="TextBox 674">
                <a:extLst>
                  <a:ext uri="{FF2B5EF4-FFF2-40B4-BE49-F238E27FC236}">
                    <a16:creationId xmlns:a16="http://schemas.microsoft.com/office/drawing/2014/main" id="{41132167-B4EA-DDAF-CCFB-77997661E49B}"/>
                  </a:ext>
                </a:extLst>
              </p:cNvPr>
              <p:cNvSpPr txBox="1"/>
              <p:nvPr/>
            </p:nvSpPr>
            <p:spPr>
              <a:xfrm>
                <a:off x="887078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0</a:t>
                </a:r>
              </a:p>
            </p:txBody>
          </p:sp>
          <p:cxnSp>
            <p:nvCxnSpPr>
              <p:cNvPr id="676" name="Straight Connector 675">
                <a:extLst>
                  <a:ext uri="{FF2B5EF4-FFF2-40B4-BE49-F238E27FC236}">
                    <a16:creationId xmlns:a16="http://schemas.microsoft.com/office/drawing/2014/main" id="{C2448EC5-5043-BB05-A123-65A48CD9C988}"/>
                  </a:ext>
                </a:extLst>
              </p:cNvPr>
              <p:cNvCxnSpPr>
                <a:cxnSpLocks/>
              </p:cNvCxnSpPr>
              <p:nvPr/>
            </p:nvCxnSpPr>
            <p:spPr>
              <a:xfrm rot="5400000">
                <a:off x="918070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77" name="TextBox 676">
                <a:extLst>
                  <a:ext uri="{FF2B5EF4-FFF2-40B4-BE49-F238E27FC236}">
                    <a16:creationId xmlns:a16="http://schemas.microsoft.com/office/drawing/2014/main" id="{28A47182-4906-AFCA-9049-B0C6DBA8DD53}"/>
                  </a:ext>
                </a:extLst>
              </p:cNvPr>
              <p:cNvSpPr txBox="1"/>
              <p:nvPr/>
            </p:nvSpPr>
            <p:spPr>
              <a:xfrm>
                <a:off x="909938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a:t>
                </a:r>
              </a:p>
            </p:txBody>
          </p:sp>
          <p:cxnSp>
            <p:nvCxnSpPr>
              <p:cNvPr id="678" name="Straight Connector 677">
                <a:extLst>
                  <a:ext uri="{FF2B5EF4-FFF2-40B4-BE49-F238E27FC236}">
                    <a16:creationId xmlns:a16="http://schemas.microsoft.com/office/drawing/2014/main" id="{CFB01077-873E-5D77-7C78-8CEF6F145884}"/>
                  </a:ext>
                </a:extLst>
              </p:cNvPr>
              <p:cNvCxnSpPr>
                <a:cxnSpLocks/>
              </p:cNvCxnSpPr>
              <p:nvPr/>
            </p:nvCxnSpPr>
            <p:spPr>
              <a:xfrm rot="5400000">
                <a:off x="941103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79" name="TextBox 678">
                <a:extLst>
                  <a:ext uri="{FF2B5EF4-FFF2-40B4-BE49-F238E27FC236}">
                    <a16:creationId xmlns:a16="http://schemas.microsoft.com/office/drawing/2014/main" id="{F6EBAA8A-2E7B-8379-3BA2-C7B18273833A}"/>
                  </a:ext>
                </a:extLst>
              </p:cNvPr>
              <p:cNvSpPr txBox="1"/>
              <p:nvPr/>
            </p:nvSpPr>
            <p:spPr>
              <a:xfrm>
                <a:off x="93303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a:t>
                </a:r>
              </a:p>
            </p:txBody>
          </p:sp>
          <p:cxnSp>
            <p:nvCxnSpPr>
              <p:cNvPr id="680" name="Straight Connector 679">
                <a:extLst>
                  <a:ext uri="{FF2B5EF4-FFF2-40B4-BE49-F238E27FC236}">
                    <a16:creationId xmlns:a16="http://schemas.microsoft.com/office/drawing/2014/main" id="{8CF84F02-91A2-9797-CC5C-AE4AFA1BDB10}"/>
                  </a:ext>
                </a:extLst>
              </p:cNvPr>
              <p:cNvCxnSpPr>
                <a:cxnSpLocks/>
              </p:cNvCxnSpPr>
              <p:nvPr/>
            </p:nvCxnSpPr>
            <p:spPr>
              <a:xfrm rot="5400000">
                <a:off x="964135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81" name="TextBox 680">
                <a:extLst>
                  <a:ext uri="{FF2B5EF4-FFF2-40B4-BE49-F238E27FC236}">
                    <a16:creationId xmlns:a16="http://schemas.microsoft.com/office/drawing/2014/main" id="{80F30DFB-323E-6392-AB1A-58AF4623A06F}"/>
                  </a:ext>
                </a:extLst>
              </p:cNvPr>
              <p:cNvSpPr txBox="1"/>
              <p:nvPr/>
            </p:nvSpPr>
            <p:spPr>
              <a:xfrm>
                <a:off x="95589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3</a:t>
                </a:r>
              </a:p>
            </p:txBody>
          </p:sp>
          <p:cxnSp>
            <p:nvCxnSpPr>
              <p:cNvPr id="682" name="Straight Connector 681">
                <a:extLst>
                  <a:ext uri="{FF2B5EF4-FFF2-40B4-BE49-F238E27FC236}">
                    <a16:creationId xmlns:a16="http://schemas.microsoft.com/office/drawing/2014/main" id="{456C35C2-3A5C-2D4C-83DB-118D6F51829B}"/>
                  </a:ext>
                </a:extLst>
              </p:cNvPr>
              <p:cNvCxnSpPr>
                <a:cxnSpLocks/>
              </p:cNvCxnSpPr>
              <p:nvPr/>
            </p:nvCxnSpPr>
            <p:spPr>
              <a:xfrm rot="5400000">
                <a:off x="987168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83" name="TextBox 682">
                <a:extLst>
                  <a:ext uri="{FF2B5EF4-FFF2-40B4-BE49-F238E27FC236}">
                    <a16:creationId xmlns:a16="http://schemas.microsoft.com/office/drawing/2014/main" id="{EAED0490-BA58-D444-C55F-89D9FFF267DA}"/>
                  </a:ext>
                </a:extLst>
              </p:cNvPr>
              <p:cNvSpPr txBox="1"/>
              <p:nvPr/>
            </p:nvSpPr>
            <p:spPr>
              <a:xfrm>
                <a:off x="97875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4</a:t>
                </a:r>
              </a:p>
            </p:txBody>
          </p:sp>
          <p:cxnSp>
            <p:nvCxnSpPr>
              <p:cNvPr id="684" name="Straight Connector 683">
                <a:extLst>
                  <a:ext uri="{FF2B5EF4-FFF2-40B4-BE49-F238E27FC236}">
                    <a16:creationId xmlns:a16="http://schemas.microsoft.com/office/drawing/2014/main" id="{4D0A896A-D14F-D957-8178-261A0F49EA28}"/>
                  </a:ext>
                </a:extLst>
              </p:cNvPr>
              <p:cNvCxnSpPr>
                <a:cxnSpLocks/>
              </p:cNvCxnSpPr>
              <p:nvPr/>
            </p:nvCxnSpPr>
            <p:spPr>
              <a:xfrm rot="5400000">
                <a:off x="1010200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85" name="TextBox 684">
                <a:extLst>
                  <a:ext uri="{FF2B5EF4-FFF2-40B4-BE49-F238E27FC236}">
                    <a16:creationId xmlns:a16="http://schemas.microsoft.com/office/drawing/2014/main" id="{2C9E1D76-C266-8907-4B07-77A4A41B4D25}"/>
                  </a:ext>
                </a:extLst>
              </p:cNvPr>
              <p:cNvSpPr txBox="1"/>
              <p:nvPr/>
            </p:nvSpPr>
            <p:spPr>
              <a:xfrm>
                <a:off x="100161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5</a:t>
                </a:r>
              </a:p>
            </p:txBody>
          </p:sp>
          <p:cxnSp>
            <p:nvCxnSpPr>
              <p:cNvPr id="686" name="Straight Connector 685">
                <a:extLst>
                  <a:ext uri="{FF2B5EF4-FFF2-40B4-BE49-F238E27FC236}">
                    <a16:creationId xmlns:a16="http://schemas.microsoft.com/office/drawing/2014/main" id="{270AE792-E687-CD2B-3162-69C1E2FC0924}"/>
                  </a:ext>
                </a:extLst>
              </p:cNvPr>
              <p:cNvCxnSpPr>
                <a:cxnSpLocks/>
              </p:cNvCxnSpPr>
              <p:nvPr/>
            </p:nvCxnSpPr>
            <p:spPr>
              <a:xfrm rot="5400000">
                <a:off x="1033232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87" name="TextBox 686">
                <a:extLst>
                  <a:ext uri="{FF2B5EF4-FFF2-40B4-BE49-F238E27FC236}">
                    <a16:creationId xmlns:a16="http://schemas.microsoft.com/office/drawing/2014/main" id="{749E2BA1-178F-D99E-5D2F-64596288A107}"/>
                  </a:ext>
                </a:extLst>
              </p:cNvPr>
              <p:cNvSpPr txBox="1"/>
              <p:nvPr/>
            </p:nvSpPr>
            <p:spPr>
              <a:xfrm>
                <a:off x="10247145"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6</a:t>
                </a:r>
              </a:p>
            </p:txBody>
          </p:sp>
          <p:cxnSp>
            <p:nvCxnSpPr>
              <p:cNvPr id="688" name="Straight Connector 687">
                <a:extLst>
                  <a:ext uri="{FF2B5EF4-FFF2-40B4-BE49-F238E27FC236}">
                    <a16:creationId xmlns:a16="http://schemas.microsoft.com/office/drawing/2014/main" id="{FC2F09F0-78A7-CCE5-16C6-8EA3EAE277FF}"/>
                  </a:ext>
                </a:extLst>
              </p:cNvPr>
              <p:cNvCxnSpPr>
                <a:cxnSpLocks/>
              </p:cNvCxnSpPr>
              <p:nvPr/>
            </p:nvCxnSpPr>
            <p:spPr>
              <a:xfrm rot="5400000">
                <a:off x="1056265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89" name="TextBox 688">
                <a:extLst>
                  <a:ext uri="{FF2B5EF4-FFF2-40B4-BE49-F238E27FC236}">
                    <a16:creationId xmlns:a16="http://schemas.microsoft.com/office/drawing/2014/main" id="{C76496D9-BAF9-FC36-C543-6007602288D9}"/>
                  </a:ext>
                </a:extLst>
              </p:cNvPr>
              <p:cNvSpPr txBox="1"/>
              <p:nvPr/>
            </p:nvSpPr>
            <p:spPr>
              <a:xfrm>
                <a:off x="10475745"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7</a:t>
                </a:r>
              </a:p>
            </p:txBody>
          </p:sp>
          <p:cxnSp>
            <p:nvCxnSpPr>
              <p:cNvPr id="690" name="Straight Connector 689">
                <a:extLst>
                  <a:ext uri="{FF2B5EF4-FFF2-40B4-BE49-F238E27FC236}">
                    <a16:creationId xmlns:a16="http://schemas.microsoft.com/office/drawing/2014/main" id="{1CE0AB82-D4DB-D0D3-62AA-A66794C54783}"/>
                  </a:ext>
                </a:extLst>
              </p:cNvPr>
              <p:cNvCxnSpPr>
                <a:cxnSpLocks/>
              </p:cNvCxnSpPr>
              <p:nvPr/>
            </p:nvCxnSpPr>
            <p:spPr>
              <a:xfrm rot="5400000">
                <a:off x="1079297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91" name="TextBox 690">
                <a:extLst>
                  <a:ext uri="{FF2B5EF4-FFF2-40B4-BE49-F238E27FC236}">
                    <a16:creationId xmlns:a16="http://schemas.microsoft.com/office/drawing/2014/main" id="{F750424F-387C-F139-C2EF-59269CF3E635}"/>
                  </a:ext>
                </a:extLst>
              </p:cNvPr>
              <p:cNvSpPr txBox="1"/>
              <p:nvPr/>
            </p:nvSpPr>
            <p:spPr>
              <a:xfrm>
                <a:off x="10713870"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8</a:t>
                </a:r>
              </a:p>
            </p:txBody>
          </p:sp>
          <p:cxnSp>
            <p:nvCxnSpPr>
              <p:cNvPr id="692" name="Straight Connector 691">
                <a:extLst>
                  <a:ext uri="{FF2B5EF4-FFF2-40B4-BE49-F238E27FC236}">
                    <a16:creationId xmlns:a16="http://schemas.microsoft.com/office/drawing/2014/main" id="{27782B86-08EE-C89D-45BE-09003CE563B7}"/>
                  </a:ext>
                </a:extLst>
              </p:cNvPr>
              <p:cNvCxnSpPr>
                <a:cxnSpLocks/>
              </p:cNvCxnSpPr>
              <p:nvPr/>
            </p:nvCxnSpPr>
            <p:spPr>
              <a:xfrm rot="5400000">
                <a:off x="1102330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93" name="TextBox 692">
                <a:extLst>
                  <a:ext uri="{FF2B5EF4-FFF2-40B4-BE49-F238E27FC236}">
                    <a16:creationId xmlns:a16="http://schemas.microsoft.com/office/drawing/2014/main" id="{DFCA3B3D-FC6B-F426-2E66-96F7253C7F91}"/>
                  </a:ext>
                </a:extLst>
              </p:cNvPr>
              <p:cNvSpPr txBox="1"/>
              <p:nvPr/>
            </p:nvSpPr>
            <p:spPr>
              <a:xfrm>
                <a:off x="10942470"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9</a:t>
                </a:r>
              </a:p>
            </p:txBody>
          </p:sp>
          <p:cxnSp>
            <p:nvCxnSpPr>
              <p:cNvPr id="694" name="Straight Connector 693">
                <a:extLst>
                  <a:ext uri="{FF2B5EF4-FFF2-40B4-BE49-F238E27FC236}">
                    <a16:creationId xmlns:a16="http://schemas.microsoft.com/office/drawing/2014/main" id="{B1D4CC33-146C-F899-BDDA-803B4A0BEE74}"/>
                  </a:ext>
                </a:extLst>
              </p:cNvPr>
              <p:cNvCxnSpPr>
                <a:cxnSpLocks/>
              </p:cNvCxnSpPr>
              <p:nvPr/>
            </p:nvCxnSpPr>
            <p:spPr>
              <a:xfrm rot="5400000">
                <a:off x="1125362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95" name="TextBox 694">
                <a:extLst>
                  <a:ext uri="{FF2B5EF4-FFF2-40B4-BE49-F238E27FC236}">
                    <a16:creationId xmlns:a16="http://schemas.microsoft.com/office/drawing/2014/main" id="{F4F460AA-24F2-FF95-9AD2-FEA1A4239BC9}"/>
                  </a:ext>
                </a:extLst>
              </p:cNvPr>
              <p:cNvSpPr txBox="1"/>
              <p:nvPr/>
            </p:nvSpPr>
            <p:spPr>
              <a:xfrm>
                <a:off x="1117345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10</a:t>
                </a:r>
              </a:p>
            </p:txBody>
          </p:sp>
          <p:cxnSp>
            <p:nvCxnSpPr>
              <p:cNvPr id="696" name="Straight Connector 695">
                <a:extLst>
                  <a:ext uri="{FF2B5EF4-FFF2-40B4-BE49-F238E27FC236}">
                    <a16:creationId xmlns:a16="http://schemas.microsoft.com/office/drawing/2014/main" id="{C5E85DA5-74E6-3F7E-93F5-BDFBCA8B721A}"/>
                  </a:ext>
                </a:extLst>
              </p:cNvPr>
              <p:cNvCxnSpPr>
                <a:cxnSpLocks/>
              </p:cNvCxnSpPr>
              <p:nvPr/>
            </p:nvCxnSpPr>
            <p:spPr>
              <a:xfrm rot="5400000">
                <a:off x="1148394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97" name="TextBox 696">
                <a:extLst>
                  <a:ext uri="{FF2B5EF4-FFF2-40B4-BE49-F238E27FC236}">
                    <a16:creationId xmlns:a16="http://schemas.microsoft.com/office/drawing/2014/main" id="{EEB76390-0823-F9F3-EC64-58A915F97424}"/>
                  </a:ext>
                </a:extLst>
              </p:cNvPr>
              <p:cNvSpPr txBox="1"/>
              <p:nvPr/>
            </p:nvSpPr>
            <p:spPr>
              <a:xfrm>
                <a:off x="1140205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11</a:t>
                </a:r>
              </a:p>
            </p:txBody>
          </p:sp>
          <p:cxnSp>
            <p:nvCxnSpPr>
              <p:cNvPr id="698" name="Straight Connector 697">
                <a:extLst>
                  <a:ext uri="{FF2B5EF4-FFF2-40B4-BE49-F238E27FC236}">
                    <a16:creationId xmlns:a16="http://schemas.microsoft.com/office/drawing/2014/main" id="{CC89C5A8-8912-58B3-1BD8-5925DE42415F}"/>
                  </a:ext>
                </a:extLst>
              </p:cNvPr>
              <p:cNvCxnSpPr>
                <a:cxnSpLocks/>
              </p:cNvCxnSpPr>
              <p:nvPr/>
            </p:nvCxnSpPr>
            <p:spPr>
              <a:xfrm rot="5400000">
                <a:off x="1171427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699" name="TextBox 698">
                <a:extLst>
                  <a:ext uri="{FF2B5EF4-FFF2-40B4-BE49-F238E27FC236}">
                    <a16:creationId xmlns:a16="http://schemas.microsoft.com/office/drawing/2014/main" id="{4C4FA625-FF3C-4EEA-9075-C5853C168F78}"/>
                  </a:ext>
                </a:extLst>
              </p:cNvPr>
              <p:cNvSpPr txBox="1"/>
              <p:nvPr/>
            </p:nvSpPr>
            <p:spPr>
              <a:xfrm>
                <a:off x="1163303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12</a:t>
                </a:r>
              </a:p>
            </p:txBody>
          </p:sp>
          <p:cxnSp>
            <p:nvCxnSpPr>
              <p:cNvPr id="700" name="Straight Connector 699">
                <a:extLst>
                  <a:ext uri="{FF2B5EF4-FFF2-40B4-BE49-F238E27FC236}">
                    <a16:creationId xmlns:a16="http://schemas.microsoft.com/office/drawing/2014/main" id="{F1F278A9-B6DD-5F27-7709-241EC46732E5}"/>
                  </a:ext>
                </a:extLst>
              </p:cNvPr>
              <p:cNvCxnSpPr>
                <a:cxnSpLocks/>
              </p:cNvCxnSpPr>
              <p:nvPr/>
            </p:nvCxnSpPr>
            <p:spPr>
              <a:xfrm rot="5400000">
                <a:off x="1194459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01" name="TextBox 700">
                <a:extLst>
                  <a:ext uri="{FF2B5EF4-FFF2-40B4-BE49-F238E27FC236}">
                    <a16:creationId xmlns:a16="http://schemas.microsoft.com/office/drawing/2014/main" id="{A9253A98-446C-B0C8-1EBB-5CD8ADFAEDC7}"/>
                  </a:ext>
                </a:extLst>
              </p:cNvPr>
              <p:cNvSpPr txBox="1"/>
              <p:nvPr/>
            </p:nvSpPr>
            <p:spPr>
              <a:xfrm>
                <a:off x="1186163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13</a:t>
                </a:r>
              </a:p>
            </p:txBody>
          </p:sp>
          <p:cxnSp>
            <p:nvCxnSpPr>
              <p:cNvPr id="702" name="Straight Connector 701">
                <a:extLst>
                  <a:ext uri="{FF2B5EF4-FFF2-40B4-BE49-F238E27FC236}">
                    <a16:creationId xmlns:a16="http://schemas.microsoft.com/office/drawing/2014/main" id="{9F39D039-C049-9CDE-05AF-70E6D8F99CEF}"/>
                  </a:ext>
                </a:extLst>
              </p:cNvPr>
              <p:cNvCxnSpPr>
                <a:cxnSpLocks/>
              </p:cNvCxnSpPr>
              <p:nvPr/>
            </p:nvCxnSpPr>
            <p:spPr>
              <a:xfrm rot="5400000">
                <a:off x="1217492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03" name="TextBox 702">
                <a:extLst>
                  <a:ext uri="{FF2B5EF4-FFF2-40B4-BE49-F238E27FC236}">
                    <a16:creationId xmlns:a16="http://schemas.microsoft.com/office/drawing/2014/main" id="{36B05622-63A4-847A-2244-A99F157754E8}"/>
                  </a:ext>
                </a:extLst>
              </p:cNvPr>
              <p:cNvSpPr txBox="1"/>
              <p:nvPr/>
            </p:nvSpPr>
            <p:spPr>
              <a:xfrm>
                <a:off x="1209023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14</a:t>
                </a:r>
              </a:p>
            </p:txBody>
          </p:sp>
          <p:cxnSp>
            <p:nvCxnSpPr>
              <p:cNvPr id="704" name="Straight Connector 703">
                <a:extLst>
                  <a:ext uri="{FF2B5EF4-FFF2-40B4-BE49-F238E27FC236}">
                    <a16:creationId xmlns:a16="http://schemas.microsoft.com/office/drawing/2014/main" id="{2E93CF9E-700A-8EB8-29BF-D9FB6B18507C}"/>
                  </a:ext>
                </a:extLst>
              </p:cNvPr>
              <p:cNvCxnSpPr>
                <a:cxnSpLocks/>
              </p:cNvCxnSpPr>
              <p:nvPr/>
            </p:nvCxnSpPr>
            <p:spPr>
              <a:xfrm rot="5400000">
                <a:off x="1240524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05" name="TextBox 704">
                <a:extLst>
                  <a:ext uri="{FF2B5EF4-FFF2-40B4-BE49-F238E27FC236}">
                    <a16:creationId xmlns:a16="http://schemas.microsoft.com/office/drawing/2014/main" id="{8CE086AD-D47D-88E3-FD8F-0DE2CA74898F}"/>
                  </a:ext>
                </a:extLst>
              </p:cNvPr>
              <p:cNvSpPr txBox="1"/>
              <p:nvPr/>
            </p:nvSpPr>
            <p:spPr>
              <a:xfrm>
                <a:off x="123212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15</a:t>
                </a:r>
              </a:p>
            </p:txBody>
          </p:sp>
          <p:cxnSp>
            <p:nvCxnSpPr>
              <p:cNvPr id="706" name="Straight Connector 705">
                <a:extLst>
                  <a:ext uri="{FF2B5EF4-FFF2-40B4-BE49-F238E27FC236}">
                    <a16:creationId xmlns:a16="http://schemas.microsoft.com/office/drawing/2014/main" id="{FC3B1A1E-F021-8155-7783-1DBFD6619469}"/>
                  </a:ext>
                </a:extLst>
              </p:cNvPr>
              <p:cNvCxnSpPr>
                <a:cxnSpLocks/>
              </p:cNvCxnSpPr>
              <p:nvPr/>
            </p:nvCxnSpPr>
            <p:spPr>
              <a:xfrm rot="5400000">
                <a:off x="1263556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07" name="TextBox 706">
                <a:extLst>
                  <a:ext uri="{FF2B5EF4-FFF2-40B4-BE49-F238E27FC236}">
                    <a16:creationId xmlns:a16="http://schemas.microsoft.com/office/drawing/2014/main" id="{F0302457-D693-F0F9-6866-1BEC81A394C1}"/>
                  </a:ext>
                </a:extLst>
              </p:cNvPr>
              <p:cNvSpPr txBox="1"/>
              <p:nvPr/>
            </p:nvSpPr>
            <p:spPr>
              <a:xfrm>
                <a:off x="125498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16</a:t>
                </a:r>
              </a:p>
            </p:txBody>
          </p:sp>
          <p:cxnSp>
            <p:nvCxnSpPr>
              <p:cNvPr id="708" name="Straight Connector 707">
                <a:extLst>
                  <a:ext uri="{FF2B5EF4-FFF2-40B4-BE49-F238E27FC236}">
                    <a16:creationId xmlns:a16="http://schemas.microsoft.com/office/drawing/2014/main" id="{511BF59C-D0DC-5730-A26D-D6418A480349}"/>
                  </a:ext>
                </a:extLst>
              </p:cNvPr>
              <p:cNvCxnSpPr>
                <a:cxnSpLocks/>
              </p:cNvCxnSpPr>
              <p:nvPr/>
            </p:nvCxnSpPr>
            <p:spPr>
              <a:xfrm rot="5400000">
                <a:off x="1286589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09" name="TextBox 708">
                <a:extLst>
                  <a:ext uri="{FF2B5EF4-FFF2-40B4-BE49-F238E27FC236}">
                    <a16:creationId xmlns:a16="http://schemas.microsoft.com/office/drawing/2014/main" id="{F5550A78-D398-FE84-56C0-214A8404A285}"/>
                  </a:ext>
                </a:extLst>
              </p:cNvPr>
              <p:cNvSpPr txBox="1"/>
              <p:nvPr/>
            </p:nvSpPr>
            <p:spPr>
              <a:xfrm>
                <a:off x="12778414"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17</a:t>
                </a:r>
              </a:p>
            </p:txBody>
          </p:sp>
          <p:cxnSp>
            <p:nvCxnSpPr>
              <p:cNvPr id="710" name="Straight Connector 709">
                <a:extLst>
                  <a:ext uri="{FF2B5EF4-FFF2-40B4-BE49-F238E27FC236}">
                    <a16:creationId xmlns:a16="http://schemas.microsoft.com/office/drawing/2014/main" id="{0A5C8315-8389-1A7C-598C-A843037CD064}"/>
                  </a:ext>
                </a:extLst>
              </p:cNvPr>
              <p:cNvCxnSpPr>
                <a:cxnSpLocks/>
              </p:cNvCxnSpPr>
              <p:nvPr/>
            </p:nvCxnSpPr>
            <p:spPr>
              <a:xfrm rot="5400000">
                <a:off x="1309621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11" name="TextBox 710">
                <a:extLst>
                  <a:ext uri="{FF2B5EF4-FFF2-40B4-BE49-F238E27FC236}">
                    <a16:creationId xmlns:a16="http://schemas.microsoft.com/office/drawing/2014/main" id="{4D1A3A4D-0F69-D0B5-43D4-85313809F6F4}"/>
                  </a:ext>
                </a:extLst>
              </p:cNvPr>
              <p:cNvSpPr txBox="1"/>
              <p:nvPr/>
            </p:nvSpPr>
            <p:spPr>
              <a:xfrm>
                <a:off x="13016539"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18</a:t>
                </a:r>
              </a:p>
            </p:txBody>
          </p:sp>
          <p:cxnSp>
            <p:nvCxnSpPr>
              <p:cNvPr id="712" name="Straight Connector 711">
                <a:extLst>
                  <a:ext uri="{FF2B5EF4-FFF2-40B4-BE49-F238E27FC236}">
                    <a16:creationId xmlns:a16="http://schemas.microsoft.com/office/drawing/2014/main" id="{00E68707-E469-799A-548A-1114D2F9BE2A}"/>
                  </a:ext>
                </a:extLst>
              </p:cNvPr>
              <p:cNvCxnSpPr>
                <a:cxnSpLocks/>
              </p:cNvCxnSpPr>
              <p:nvPr/>
            </p:nvCxnSpPr>
            <p:spPr>
              <a:xfrm rot="5400000">
                <a:off x="1332654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13" name="TextBox 712">
                <a:extLst>
                  <a:ext uri="{FF2B5EF4-FFF2-40B4-BE49-F238E27FC236}">
                    <a16:creationId xmlns:a16="http://schemas.microsoft.com/office/drawing/2014/main" id="{3FE10AAF-DB4C-DC55-9BFE-DED21AA05888}"/>
                  </a:ext>
                </a:extLst>
              </p:cNvPr>
              <p:cNvSpPr txBox="1"/>
              <p:nvPr/>
            </p:nvSpPr>
            <p:spPr>
              <a:xfrm>
                <a:off x="13245139"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19</a:t>
                </a:r>
              </a:p>
            </p:txBody>
          </p:sp>
          <p:cxnSp>
            <p:nvCxnSpPr>
              <p:cNvPr id="714" name="Straight Connector 713">
                <a:extLst>
                  <a:ext uri="{FF2B5EF4-FFF2-40B4-BE49-F238E27FC236}">
                    <a16:creationId xmlns:a16="http://schemas.microsoft.com/office/drawing/2014/main" id="{356260F0-24EA-21AA-0342-3BC3AE6175DC}"/>
                  </a:ext>
                </a:extLst>
              </p:cNvPr>
              <p:cNvCxnSpPr>
                <a:cxnSpLocks/>
              </p:cNvCxnSpPr>
              <p:nvPr/>
            </p:nvCxnSpPr>
            <p:spPr>
              <a:xfrm rot="5400000">
                <a:off x="1355686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15" name="TextBox 714">
                <a:extLst>
                  <a:ext uri="{FF2B5EF4-FFF2-40B4-BE49-F238E27FC236}">
                    <a16:creationId xmlns:a16="http://schemas.microsoft.com/office/drawing/2014/main" id="{8D9A9AD5-3495-192D-ABF0-080C5D443FB0}"/>
                  </a:ext>
                </a:extLst>
              </p:cNvPr>
              <p:cNvSpPr txBox="1"/>
              <p:nvPr/>
            </p:nvSpPr>
            <p:spPr>
              <a:xfrm>
                <a:off x="1347612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20</a:t>
                </a:r>
              </a:p>
            </p:txBody>
          </p:sp>
          <p:cxnSp>
            <p:nvCxnSpPr>
              <p:cNvPr id="716" name="Straight Connector 715">
                <a:extLst>
                  <a:ext uri="{FF2B5EF4-FFF2-40B4-BE49-F238E27FC236}">
                    <a16:creationId xmlns:a16="http://schemas.microsoft.com/office/drawing/2014/main" id="{C93F1BA6-7D51-257F-AE2C-4CFBEFDB1D20}"/>
                  </a:ext>
                </a:extLst>
              </p:cNvPr>
              <p:cNvCxnSpPr>
                <a:cxnSpLocks/>
              </p:cNvCxnSpPr>
              <p:nvPr/>
            </p:nvCxnSpPr>
            <p:spPr>
              <a:xfrm rot="5400000">
                <a:off x="1378718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17" name="TextBox 716">
                <a:extLst>
                  <a:ext uri="{FF2B5EF4-FFF2-40B4-BE49-F238E27FC236}">
                    <a16:creationId xmlns:a16="http://schemas.microsoft.com/office/drawing/2014/main" id="{A00EAA8E-F200-E089-DB75-30F31F2D9ECE}"/>
                  </a:ext>
                </a:extLst>
              </p:cNvPr>
              <p:cNvSpPr txBox="1"/>
              <p:nvPr/>
            </p:nvSpPr>
            <p:spPr>
              <a:xfrm>
                <a:off x="1370472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21</a:t>
                </a:r>
              </a:p>
            </p:txBody>
          </p:sp>
          <p:cxnSp>
            <p:nvCxnSpPr>
              <p:cNvPr id="718" name="Straight Connector 717">
                <a:extLst>
                  <a:ext uri="{FF2B5EF4-FFF2-40B4-BE49-F238E27FC236}">
                    <a16:creationId xmlns:a16="http://schemas.microsoft.com/office/drawing/2014/main" id="{E9C37D8F-BEFC-C723-25A8-13DC524F18BA}"/>
                  </a:ext>
                </a:extLst>
              </p:cNvPr>
              <p:cNvCxnSpPr>
                <a:cxnSpLocks/>
              </p:cNvCxnSpPr>
              <p:nvPr/>
            </p:nvCxnSpPr>
            <p:spPr>
              <a:xfrm rot="5400000">
                <a:off x="1401751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19" name="TextBox 718">
                <a:extLst>
                  <a:ext uri="{FF2B5EF4-FFF2-40B4-BE49-F238E27FC236}">
                    <a16:creationId xmlns:a16="http://schemas.microsoft.com/office/drawing/2014/main" id="{685F7D89-3075-7946-227A-6787DD5E61F0}"/>
                  </a:ext>
                </a:extLst>
              </p:cNvPr>
              <p:cNvSpPr txBox="1"/>
              <p:nvPr/>
            </p:nvSpPr>
            <p:spPr>
              <a:xfrm>
                <a:off x="1393570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22</a:t>
                </a:r>
              </a:p>
            </p:txBody>
          </p:sp>
          <p:cxnSp>
            <p:nvCxnSpPr>
              <p:cNvPr id="720" name="Straight Connector 719">
                <a:extLst>
                  <a:ext uri="{FF2B5EF4-FFF2-40B4-BE49-F238E27FC236}">
                    <a16:creationId xmlns:a16="http://schemas.microsoft.com/office/drawing/2014/main" id="{49124D7B-309B-EE09-5F70-D1D3F0F39E4A}"/>
                  </a:ext>
                </a:extLst>
              </p:cNvPr>
              <p:cNvCxnSpPr>
                <a:cxnSpLocks/>
              </p:cNvCxnSpPr>
              <p:nvPr/>
            </p:nvCxnSpPr>
            <p:spPr>
              <a:xfrm rot="5400000">
                <a:off x="1424783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21" name="TextBox 720">
                <a:extLst>
                  <a:ext uri="{FF2B5EF4-FFF2-40B4-BE49-F238E27FC236}">
                    <a16:creationId xmlns:a16="http://schemas.microsoft.com/office/drawing/2014/main" id="{0695A82B-12EC-ED31-75B3-7955A554CC89}"/>
                  </a:ext>
                </a:extLst>
              </p:cNvPr>
              <p:cNvSpPr txBox="1"/>
              <p:nvPr/>
            </p:nvSpPr>
            <p:spPr>
              <a:xfrm>
                <a:off x="141643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23</a:t>
                </a:r>
              </a:p>
            </p:txBody>
          </p:sp>
          <p:cxnSp>
            <p:nvCxnSpPr>
              <p:cNvPr id="722" name="Straight Connector 721">
                <a:extLst>
                  <a:ext uri="{FF2B5EF4-FFF2-40B4-BE49-F238E27FC236}">
                    <a16:creationId xmlns:a16="http://schemas.microsoft.com/office/drawing/2014/main" id="{3F4B7524-BA18-574A-CDE2-56F2B67CFCAB}"/>
                  </a:ext>
                </a:extLst>
              </p:cNvPr>
              <p:cNvCxnSpPr>
                <a:cxnSpLocks/>
              </p:cNvCxnSpPr>
              <p:nvPr/>
            </p:nvCxnSpPr>
            <p:spPr>
              <a:xfrm rot="5400000">
                <a:off x="14478160"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23" name="TextBox 722">
                <a:extLst>
                  <a:ext uri="{FF2B5EF4-FFF2-40B4-BE49-F238E27FC236}">
                    <a16:creationId xmlns:a16="http://schemas.microsoft.com/office/drawing/2014/main" id="{345504D0-C2B6-7924-6CED-88BF3E5F521B}"/>
                  </a:ext>
                </a:extLst>
              </p:cNvPr>
              <p:cNvSpPr txBox="1"/>
              <p:nvPr/>
            </p:nvSpPr>
            <p:spPr>
              <a:xfrm>
                <a:off x="143929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24</a:t>
                </a:r>
              </a:p>
            </p:txBody>
          </p:sp>
          <p:cxnSp>
            <p:nvCxnSpPr>
              <p:cNvPr id="724" name="Straight Connector 723">
                <a:extLst>
                  <a:ext uri="{FF2B5EF4-FFF2-40B4-BE49-F238E27FC236}">
                    <a16:creationId xmlns:a16="http://schemas.microsoft.com/office/drawing/2014/main" id="{39A3E8AD-D6BE-236E-8B4C-E9C14D64D55B}"/>
                  </a:ext>
                </a:extLst>
              </p:cNvPr>
              <p:cNvCxnSpPr>
                <a:cxnSpLocks/>
              </p:cNvCxnSpPr>
              <p:nvPr/>
            </p:nvCxnSpPr>
            <p:spPr>
              <a:xfrm rot="5400000">
                <a:off x="14708484"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25" name="TextBox 724">
                <a:extLst>
                  <a:ext uri="{FF2B5EF4-FFF2-40B4-BE49-F238E27FC236}">
                    <a16:creationId xmlns:a16="http://schemas.microsoft.com/office/drawing/2014/main" id="{E7016898-E91E-CE34-F251-C88FE5680B66}"/>
                  </a:ext>
                </a:extLst>
              </p:cNvPr>
              <p:cNvSpPr txBox="1"/>
              <p:nvPr/>
            </p:nvSpPr>
            <p:spPr>
              <a:xfrm>
                <a:off x="14621501"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25</a:t>
                </a:r>
              </a:p>
            </p:txBody>
          </p:sp>
          <p:cxnSp>
            <p:nvCxnSpPr>
              <p:cNvPr id="726" name="Straight Connector 725">
                <a:extLst>
                  <a:ext uri="{FF2B5EF4-FFF2-40B4-BE49-F238E27FC236}">
                    <a16:creationId xmlns:a16="http://schemas.microsoft.com/office/drawing/2014/main" id="{7E47D08B-00D3-31FC-8D20-0C90DA3D4188}"/>
                  </a:ext>
                </a:extLst>
              </p:cNvPr>
              <p:cNvCxnSpPr>
                <a:cxnSpLocks/>
              </p:cNvCxnSpPr>
              <p:nvPr/>
            </p:nvCxnSpPr>
            <p:spPr>
              <a:xfrm rot="5400000">
                <a:off x="14938808"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27" name="TextBox 726">
                <a:extLst>
                  <a:ext uri="{FF2B5EF4-FFF2-40B4-BE49-F238E27FC236}">
                    <a16:creationId xmlns:a16="http://schemas.microsoft.com/office/drawing/2014/main" id="{56760E07-D907-C9B9-1053-F4B23BE87329}"/>
                  </a:ext>
                </a:extLst>
              </p:cNvPr>
              <p:cNvSpPr txBox="1"/>
              <p:nvPr/>
            </p:nvSpPr>
            <p:spPr>
              <a:xfrm>
                <a:off x="14852482"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26</a:t>
                </a:r>
              </a:p>
            </p:txBody>
          </p:sp>
          <p:cxnSp>
            <p:nvCxnSpPr>
              <p:cNvPr id="728" name="Straight Connector 727">
                <a:extLst>
                  <a:ext uri="{FF2B5EF4-FFF2-40B4-BE49-F238E27FC236}">
                    <a16:creationId xmlns:a16="http://schemas.microsoft.com/office/drawing/2014/main" id="{53523F57-927D-DB4E-433A-F35D869BAC30}"/>
                  </a:ext>
                </a:extLst>
              </p:cNvPr>
              <p:cNvCxnSpPr>
                <a:cxnSpLocks/>
              </p:cNvCxnSpPr>
              <p:nvPr/>
            </p:nvCxnSpPr>
            <p:spPr>
              <a:xfrm rot="5400000">
                <a:off x="15169132"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29" name="TextBox 728">
                <a:extLst>
                  <a:ext uri="{FF2B5EF4-FFF2-40B4-BE49-F238E27FC236}">
                    <a16:creationId xmlns:a16="http://schemas.microsoft.com/office/drawing/2014/main" id="{0CFF66A4-71EF-55A1-B6AB-F26926525034}"/>
                  </a:ext>
                </a:extLst>
              </p:cNvPr>
              <p:cNvSpPr txBox="1"/>
              <p:nvPr/>
            </p:nvSpPr>
            <p:spPr>
              <a:xfrm>
                <a:off x="15083463"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27</a:t>
                </a:r>
              </a:p>
            </p:txBody>
          </p:sp>
          <p:cxnSp>
            <p:nvCxnSpPr>
              <p:cNvPr id="730" name="Straight Connector 729">
                <a:extLst>
                  <a:ext uri="{FF2B5EF4-FFF2-40B4-BE49-F238E27FC236}">
                    <a16:creationId xmlns:a16="http://schemas.microsoft.com/office/drawing/2014/main" id="{1DE7A374-3D58-DEA5-2421-82F0DFBFB96B}"/>
                  </a:ext>
                </a:extLst>
              </p:cNvPr>
              <p:cNvCxnSpPr>
                <a:cxnSpLocks/>
              </p:cNvCxnSpPr>
              <p:nvPr/>
            </p:nvCxnSpPr>
            <p:spPr>
              <a:xfrm rot="5400000">
                <a:off x="15399456"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31" name="TextBox 730">
                <a:extLst>
                  <a:ext uri="{FF2B5EF4-FFF2-40B4-BE49-F238E27FC236}">
                    <a16:creationId xmlns:a16="http://schemas.microsoft.com/office/drawing/2014/main" id="{39379E55-4EDD-ADE7-44FF-D953DFB27739}"/>
                  </a:ext>
                </a:extLst>
              </p:cNvPr>
              <p:cNvSpPr txBox="1"/>
              <p:nvPr/>
            </p:nvSpPr>
            <p:spPr>
              <a:xfrm>
                <a:off x="15319207"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28</a:t>
                </a:r>
              </a:p>
            </p:txBody>
          </p:sp>
          <p:cxnSp>
            <p:nvCxnSpPr>
              <p:cNvPr id="732" name="Straight Connector 731">
                <a:extLst>
                  <a:ext uri="{FF2B5EF4-FFF2-40B4-BE49-F238E27FC236}">
                    <a16:creationId xmlns:a16="http://schemas.microsoft.com/office/drawing/2014/main" id="{B16D4CD6-4114-EB3B-E831-EDD5DF368EA7}"/>
                  </a:ext>
                </a:extLst>
              </p:cNvPr>
              <p:cNvCxnSpPr>
                <a:cxnSpLocks/>
              </p:cNvCxnSpPr>
              <p:nvPr/>
            </p:nvCxnSpPr>
            <p:spPr>
              <a:xfrm rot="5400000">
                <a:off x="15629791" y="14473234"/>
                <a:ext cx="64800" cy="0"/>
              </a:xfrm>
              <a:prstGeom prst="line">
                <a:avLst/>
              </a:prstGeom>
              <a:ln w="952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33" name="TextBox 732">
                <a:extLst>
                  <a:ext uri="{FF2B5EF4-FFF2-40B4-BE49-F238E27FC236}">
                    <a16:creationId xmlns:a16="http://schemas.microsoft.com/office/drawing/2014/main" id="{E64BA6FA-5ED1-F526-4622-A145DBDD893F}"/>
                  </a:ext>
                </a:extLst>
              </p:cNvPr>
              <p:cNvSpPr txBox="1"/>
              <p:nvPr/>
            </p:nvSpPr>
            <p:spPr>
              <a:xfrm>
                <a:off x="15550188" y="14520238"/>
                <a:ext cx="224007"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29</a:t>
                </a:r>
              </a:p>
            </p:txBody>
          </p:sp>
          <p:sp>
            <p:nvSpPr>
              <p:cNvPr id="734" name="Freeform: Shape 733">
                <a:extLst>
                  <a:ext uri="{FF2B5EF4-FFF2-40B4-BE49-F238E27FC236}">
                    <a16:creationId xmlns:a16="http://schemas.microsoft.com/office/drawing/2014/main" id="{D364D762-8301-5084-7A2E-2D5FB831B552}"/>
                  </a:ext>
                </a:extLst>
              </p:cNvPr>
              <p:cNvSpPr/>
              <p:nvPr/>
            </p:nvSpPr>
            <p:spPr>
              <a:xfrm>
                <a:off x="8679710" y="11864695"/>
                <a:ext cx="7245626" cy="2574235"/>
              </a:xfrm>
              <a:custGeom>
                <a:avLst/>
                <a:gdLst>
                  <a:gd name="connsiteX0" fmla="*/ 0 w 7245626"/>
                  <a:gd name="connsiteY0" fmla="*/ 0 h 2574235"/>
                  <a:gd name="connsiteX1" fmla="*/ 0 w 7245626"/>
                  <a:gd name="connsiteY1" fmla="*/ 2574235 h 2574235"/>
                  <a:gd name="connsiteX2" fmla="*/ 7245626 w 7245626"/>
                  <a:gd name="connsiteY2" fmla="*/ 2574235 h 2574235"/>
                </a:gdLst>
                <a:ahLst/>
                <a:cxnLst>
                  <a:cxn ang="0">
                    <a:pos x="connsiteX0" y="connsiteY0"/>
                  </a:cxn>
                  <a:cxn ang="0">
                    <a:pos x="connsiteX1" y="connsiteY1"/>
                  </a:cxn>
                  <a:cxn ang="0">
                    <a:pos x="connsiteX2" y="connsiteY2"/>
                  </a:cxn>
                </a:cxnLst>
                <a:rect l="l" t="t" r="r" b="b"/>
                <a:pathLst>
                  <a:path w="7245626" h="2574235">
                    <a:moveTo>
                      <a:pt x="0" y="0"/>
                    </a:moveTo>
                    <a:lnTo>
                      <a:pt x="0" y="2574235"/>
                    </a:lnTo>
                    <a:lnTo>
                      <a:pt x="7245626" y="2574235"/>
                    </a:lnTo>
                  </a:path>
                </a:pathLst>
              </a:custGeom>
              <a:noFill/>
              <a:ln w="9525" cap="sq">
                <a:miter lim="800000"/>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361539" rtl="0" eaLnBrk="1" fontAlgn="auto" latinLnBrk="0" hangingPunct="1">
                  <a:lnSpc>
                    <a:spcPct val="100000"/>
                  </a:lnSpc>
                  <a:spcBef>
                    <a:spcPts val="0"/>
                  </a:spcBef>
                  <a:spcAft>
                    <a:spcPts val="0"/>
                  </a:spcAft>
                  <a:buClrTx/>
                  <a:buSzTx/>
                  <a:buFontTx/>
                  <a:buNone/>
                  <a:tabLst/>
                  <a:defRPr/>
                </a:pPr>
                <a:endParaRPr kumimoji="0" lang="en-GB" sz="268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35" name="TextBox 734">
                <a:extLst>
                  <a:ext uri="{FF2B5EF4-FFF2-40B4-BE49-F238E27FC236}">
                    <a16:creationId xmlns:a16="http://schemas.microsoft.com/office/drawing/2014/main" id="{C7AD5C3C-0C76-AFDF-89FA-757C1132C4FC}"/>
                  </a:ext>
                </a:extLst>
              </p:cNvPr>
              <p:cNvSpPr txBox="1"/>
              <p:nvPr/>
            </p:nvSpPr>
            <p:spPr>
              <a:xfrm>
                <a:off x="8982783" y="14748252"/>
                <a:ext cx="6658059" cy="184666"/>
              </a:xfrm>
              <a:prstGeom prst="rect">
                <a:avLst/>
              </a:prstGeom>
              <a:noFill/>
            </p:spPr>
            <p:txBody>
              <a:bodyPr wrap="square" lIns="0" tIns="0" rIns="0" bIns="0" rtlCol="0" anchor="ctr" anchorCtr="0">
                <a:spAutoFit/>
              </a:bodyPr>
              <a:lstStyle/>
              <a:p>
                <a:pPr marL="0" marR="0" lvl="0" indent="0" algn="ctr" defTabSz="1361539"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TTDD (months)</a:t>
                </a:r>
              </a:p>
            </p:txBody>
          </p:sp>
        </p:grpSp>
        <p:grpSp>
          <p:nvGrpSpPr>
            <p:cNvPr id="67" name="Group 66">
              <a:extLst>
                <a:ext uri="{FF2B5EF4-FFF2-40B4-BE49-F238E27FC236}">
                  <a16:creationId xmlns:a16="http://schemas.microsoft.com/office/drawing/2014/main" id="{5D9476E5-0D6E-6F97-DA6B-21854C1A2304}"/>
                </a:ext>
              </a:extLst>
            </p:cNvPr>
            <p:cNvGrpSpPr/>
            <p:nvPr/>
          </p:nvGrpSpPr>
          <p:grpSpPr>
            <a:xfrm>
              <a:off x="16923367" y="18598253"/>
              <a:ext cx="8882451" cy="677109"/>
              <a:chOff x="16923367" y="18786027"/>
              <a:chExt cx="8882451" cy="677109"/>
            </a:xfrm>
          </p:grpSpPr>
          <p:sp>
            <p:nvSpPr>
              <p:cNvPr id="63" name="TextBox 62">
                <a:extLst>
                  <a:ext uri="{FF2B5EF4-FFF2-40B4-BE49-F238E27FC236}">
                    <a16:creationId xmlns:a16="http://schemas.microsoft.com/office/drawing/2014/main" id="{DEAC7327-DF9B-8F32-C36A-50D9DC03A7F2}"/>
                  </a:ext>
                </a:extLst>
              </p:cNvPr>
              <p:cNvSpPr txBox="1"/>
              <p:nvPr/>
            </p:nvSpPr>
            <p:spPr>
              <a:xfrm>
                <a:off x="16923367" y="18786027"/>
                <a:ext cx="1382037" cy="677108"/>
              </a:xfrm>
              <a:prstGeom prst="rect">
                <a:avLst/>
              </a:prstGeom>
              <a:noFill/>
            </p:spPr>
            <p:txBody>
              <a:bodyPr wrap="square" lIns="0" tIns="0" rIns="0" bIns="0" rtlCol="0" anchor="ctr" anchorCtr="0">
                <a:spAutoFit/>
              </a:bodyPr>
              <a:lstStyle/>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a:ea typeface="+mn-ea"/>
                    <a:cs typeface="+mn-cs"/>
                  </a:rPr>
                  <a:t>Patients at risk, n</a:t>
                </a:r>
              </a:p>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Mevrometostat + enzalutamide</a:t>
                </a:r>
              </a:p>
              <a:p>
                <a:pPr marL="0" marR="0" lvl="0" indent="0" algn="r" defTabSz="1361539"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Enzalutamide</a:t>
                </a:r>
              </a:p>
            </p:txBody>
          </p:sp>
          <p:sp>
            <p:nvSpPr>
              <p:cNvPr id="65" name="TextBox 64">
                <a:extLst>
                  <a:ext uri="{FF2B5EF4-FFF2-40B4-BE49-F238E27FC236}">
                    <a16:creationId xmlns:a16="http://schemas.microsoft.com/office/drawing/2014/main" id="{884BB8D9-05E0-12F0-E36F-D97C86DAB51C}"/>
                  </a:ext>
                </a:extLst>
              </p:cNvPr>
              <p:cNvSpPr txBox="1"/>
              <p:nvPr/>
            </p:nvSpPr>
            <p:spPr>
              <a:xfrm>
                <a:off x="18192051" y="18786028"/>
                <a:ext cx="4590103" cy="677108"/>
              </a:xfrm>
              <a:prstGeom prst="rect">
                <a:avLst/>
              </a:prstGeom>
              <a:noFill/>
            </p:spPr>
            <p:txBody>
              <a:bodyPr wrap="square" lIns="0" tIns="0" rIns="0" bIns="0" rtlCol="0" anchor="ctr" anchorCtr="0">
                <a:spAutoFit/>
              </a:bodyPr>
              <a:lstStyle/>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endParaRPr kumimoji="0" lang="en-GB" sz="11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36	32	30	27	20	18	18	15	13	12	11	11	7	6	6	5	4	3	2</a:t>
                </a: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endParaRPr kumimoji="0" lang="en-GB" sz="11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293688" algn="ctr"/>
                    <a:tab pos="523875" algn="ctr"/>
                    <a:tab pos="755650" algn="ctr"/>
                    <a:tab pos="984250" algn="ctr"/>
                    <a:tab pos="1212850" algn="ctr"/>
                    <a:tab pos="1446213" algn="ctr"/>
                    <a:tab pos="1676400" algn="ctr"/>
                    <a:tab pos="1905000" algn="ctr"/>
                    <a:tab pos="2136775" algn="ctr"/>
                    <a:tab pos="2366963" algn="ctr"/>
                    <a:tab pos="2598738" algn="ctr"/>
                    <a:tab pos="2827338" algn="ctr"/>
                    <a:tab pos="3055938" algn="ctr"/>
                    <a:tab pos="3284538" algn="ctr"/>
                    <a:tab pos="3517900" algn="ctr"/>
                    <a:tab pos="3748088" algn="ctr"/>
                    <a:tab pos="3979863" algn="ctr"/>
                    <a:tab pos="4208463" algn="ctr"/>
                    <a:tab pos="4437063" algn="ctr"/>
                  </a:tabLst>
                  <a:defRPr/>
                </a:pP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	32	25	23	17	12	12	12	7	7	7	3	2	1	1	1	0	0	0	0</a:t>
                </a:r>
              </a:p>
            </p:txBody>
          </p:sp>
          <p:sp>
            <p:nvSpPr>
              <p:cNvPr id="66" name="TextBox 65">
                <a:extLst>
                  <a:ext uri="{FF2B5EF4-FFF2-40B4-BE49-F238E27FC236}">
                    <a16:creationId xmlns:a16="http://schemas.microsoft.com/office/drawing/2014/main" id="{C81548AE-2ED9-9056-D07D-B9CA87AD6CD0}"/>
                  </a:ext>
                </a:extLst>
              </p:cNvPr>
              <p:cNvSpPr txBox="1"/>
              <p:nvPr/>
            </p:nvSpPr>
            <p:spPr>
              <a:xfrm>
                <a:off x="22673818" y="18955305"/>
                <a:ext cx="3132000" cy="507831"/>
              </a:xfrm>
              <a:prstGeom prst="rect">
                <a:avLst/>
              </a:prstGeom>
              <a:noFill/>
            </p:spPr>
            <p:txBody>
              <a:bodyPr wrap="square" lIns="0" tIns="0" rIns="0" bIns="0" rtlCol="0" anchor="ctr" anchorCtr="0">
                <a:spAutoFit/>
              </a:bodyPr>
              <a:lstStyle/>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7700" algn="ctr"/>
                    <a:tab pos="874713" algn="ctr"/>
                    <a:tab pos="1109663" algn="ctr"/>
                    <a:tab pos="1338263" algn="ctr"/>
                    <a:tab pos="1568450" algn="ctr"/>
                    <a:tab pos="1798638" algn="ctr"/>
                    <a:tab pos="2030413" algn="ctr"/>
                    <a:tab pos="2263775" algn="ctr"/>
                    <a:tab pos="2492375"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00B0F0"/>
                    </a:solidFill>
                    <a:effectLst/>
                    <a:uLnTx/>
                    <a:uFillTx/>
                    <a:latin typeface="Arial" panose="020B0604020202020204"/>
                    <a:ea typeface="+mn-ea"/>
                    <a:cs typeface="+mn-cs"/>
                  </a:rPr>
                  <a:t>2	2	2	2	2	2	2	2	2	2	0</a:t>
                </a:r>
              </a:p>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7700" algn="ctr"/>
                    <a:tab pos="874713" algn="ctr"/>
                    <a:tab pos="1109663" algn="ctr"/>
                    <a:tab pos="1338263" algn="ctr"/>
                    <a:tab pos="1568450" algn="ctr"/>
                    <a:tab pos="1798638" algn="ctr"/>
                    <a:tab pos="2030413" algn="ctr"/>
                    <a:tab pos="2263775" algn="ctr"/>
                    <a:tab pos="2492375" algn="ctr"/>
                  </a:tabLst>
                  <a:defRPr/>
                </a:pPr>
                <a:endParaRPr kumimoji="0" lang="en-GB" sz="11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1361539" rtl="0" eaLnBrk="1" fontAlgn="auto" latinLnBrk="0" hangingPunct="1">
                  <a:lnSpc>
                    <a:spcPct val="100000"/>
                  </a:lnSpc>
                  <a:spcBef>
                    <a:spcPts val="0"/>
                  </a:spcBef>
                  <a:spcAft>
                    <a:spcPts val="0"/>
                  </a:spcAft>
                  <a:buClrTx/>
                  <a:buSzTx/>
                  <a:buFontTx/>
                  <a:buNone/>
                  <a:tabLst>
                    <a:tab pos="185738" algn="ctr"/>
                    <a:tab pos="417513" algn="ctr"/>
                    <a:tab pos="647700" algn="ctr"/>
                    <a:tab pos="874713" algn="ctr"/>
                    <a:tab pos="1109663" algn="ctr"/>
                    <a:tab pos="1338263" algn="ctr"/>
                    <a:tab pos="1568450" algn="ctr"/>
                    <a:tab pos="1798638" algn="ctr"/>
                    <a:tab pos="2030413" algn="ctr"/>
                    <a:tab pos="2263775" algn="ctr"/>
                    <a:tab pos="2492375" algn="ctr"/>
                  </a:tabLst>
                  <a:defRPr/>
                </a:pPr>
                <a:r>
                  <a:rPr kumimoji="0" lang="en-GB" sz="11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100" b="0" i="0" u="none" strike="noStrike" kern="1200" cap="none" spc="0" normalizeH="0" baseline="0" noProof="0">
                    <a:ln>
                      <a:noFill/>
                    </a:ln>
                    <a:solidFill>
                      <a:srgbClr val="ED7D31"/>
                    </a:solidFill>
                    <a:effectLst/>
                    <a:uLnTx/>
                    <a:uFillTx/>
                    <a:latin typeface="Arial" panose="020B0604020202020204"/>
                    <a:ea typeface="+mn-ea"/>
                    <a:cs typeface="+mn-cs"/>
                  </a:rPr>
                  <a:t>0	0	0	0	0	0	0	0	0	0	0</a:t>
                </a:r>
              </a:p>
            </p:txBody>
          </p:sp>
        </p:grpSp>
      </p:grpSp>
    </p:spTree>
    <p:custDataLst>
      <p:tags r:id="rId1"/>
    </p:custDataLst>
    <p:extLst>
      <p:ext uri="{BB962C8B-B14F-4D97-AF65-F5344CB8AC3E}">
        <p14:creationId xmlns:p14="http://schemas.microsoft.com/office/powerpoint/2010/main" val="19508255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7gXp5oJH"/>
  <p:tag name="ARTICULATE_SLIDE_COUNT"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1">
      <a:dk1>
        <a:srgbClr val="000000"/>
      </a:dk1>
      <a:lt1>
        <a:srgbClr val="FFFFFF"/>
      </a:lt1>
      <a:dk2>
        <a:srgbClr val="F49C34"/>
      </a:dk2>
      <a:lt2>
        <a:srgbClr val="F8DF5A"/>
      </a:lt2>
      <a:accent1>
        <a:srgbClr val="0000C9"/>
      </a:accent1>
      <a:accent2>
        <a:srgbClr val="0095FF"/>
      </a:accent2>
      <a:accent3>
        <a:srgbClr val="0DBDBA"/>
      </a:accent3>
      <a:accent4>
        <a:srgbClr val="67BB6E"/>
      </a:accent4>
      <a:accent5>
        <a:srgbClr val="9D73F7"/>
      </a:accent5>
      <a:accent6>
        <a:srgbClr val="D95776"/>
      </a:accent6>
      <a:hlink>
        <a:srgbClr val="0095FF"/>
      </a:hlink>
      <a:folHlink>
        <a:srgbClr val="A1AAB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2E69832BDD18469E1638D9E621E7D3" ma:contentTypeVersion="14" ma:contentTypeDescription="Create a new document." ma:contentTypeScope="" ma:versionID="ab69da4774ac0d42e961a611656dd07c">
  <xsd:schema xmlns:xsd="http://www.w3.org/2001/XMLSchema" xmlns:xs="http://www.w3.org/2001/XMLSchema" xmlns:p="http://schemas.microsoft.com/office/2006/metadata/properties" xmlns:ns2="aebd4f02-ae58-489c-95a9-5750a0a348b6" xmlns:ns3="d94f4e61-a73c-4922-9938-d4180c730fca" targetNamespace="http://schemas.microsoft.com/office/2006/metadata/properties" ma:root="true" ma:fieldsID="ee76ba90d2503603d28ef2e0472da68e" ns2:_="" ns3:_="">
    <xsd:import namespace="aebd4f02-ae58-489c-95a9-5750a0a348b6"/>
    <xsd:import namespace="d94f4e61-a73c-4922-9938-d4180c730fc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bd4f02-ae58-489c-95a9-5750a0a348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e078bdb-18a8-4b38-96d3-955d15450c4a"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94f4e61-a73c-4922-9938-d4180c730fca"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0834fe4-441a-40ad-ad28-5e0970d0189c}" ma:internalName="TaxCatchAll" ma:showField="CatchAllData" ma:web="d94f4e61-a73c-4922-9938-d4180c730f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94f4e61-a73c-4922-9938-d4180c730fca" xsi:nil="true"/>
    <lcf76f155ced4ddcb4097134ff3c332f xmlns="aebd4f02-ae58-489c-95a9-5750a0a348b6">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31A286-AC58-46E6-AB06-3B30B1BE3BC7}">
  <ds:schemaRefs>
    <ds:schemaRef ds:uri="aebd4f02-ae58-489c-95a9-5750a0a348b6"/>
    <ds:schemaRef ds:uri="d94f4e61-a73c-4922-9938-d4180c730fc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0911B76-364E-4912-9659-0076CD187D20}">
  <ds:schemaRefs>
    <ds:schemaRef ds:uri="255c8696-ff22-45ed-b27e-dd356a8906d5"/>
    <ds:schemaRef ds:uri="aebd4f02-ae58-489c-95a9-5750a0a348b6"/>
    <ds:schemaRef ds:uri="c70379c6-8322-4662-bb91-3cec3ddf8ce3"/>
    <ds:schemaRef ds:uri="d94f4e61-a73c-4922-9938-d4180c730fc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56CC002-5A70-4370-BB27-D9CDF22DF5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3164</Words>
  <Application>Microsoft Office PowerPoint</Application>
  <PresentationFormat>Custom</PresentationFormat>
  <Paragraphs>389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Noto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Niyazov, Alexander</dc:creator>
  <cp:lastModifiedBy>Fact check</cp:lastModifiedBy>
  <cp:revision>2</cp:revision>
  <dcterms:created xsi:type="dcterms:W3CDTF">2021-02-17T16:41:25Z</dcterms:created>
  <dcterms:modified xsi:type="dcterms:W3CDTF">2025-09-30T14:58:23Z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2021-02-17T00:00:00Z</vt:filetime>
  </property>
  <property fmtid="{D5CDD505-2E9C-101B-9397-08002B2CF9AE}" pid="3" name="Creator">
    <vt:lpwstr>Adobe InDesign 16.1 (Windows)</vt:lpwstr>
  </property>
  <property fmtid="{D5CDD505-2E9C-101B-9397-08002B2CF9AE}" pid="4" name="LastSaved">
    <vt:filetime>2021-02-17T00:00:00Z</vt:filetime>
  </property>
  <property fmtid="{D5CDD505-2E9C-101B-9397-08002B2CF9AE}" pid="5" name="ContentTypeId">
    <vt:lpwstr>0x010100082E69832BDD18469E1638D9E621E7D3</vt:lpwstr>
  </property>
  <property fmtid="{D5CDD505-2E9C-101B-9397-08002B2CF9AE}" pid="6" name="MediaServiceImageTags">
    <vt:lpwstr/>
  </property>
  <property fmtid="{D5CDD505-2E9C-101B-9397-08002B2CF9AE}" pid="7" name="ArticulateGUID">
    <vt:lpwstr>B50EF051-EC48-447D-A10D-4ABAEB4CBDE0</vt:lpwstr>
  </property>
  <property fmtid="{D5CDD505-2E9C-101B-9397-08002B2CF9AE}" pid="8" name="ArticulatePath">
    <vt:lpwstr>https://primemedica.sharepoint.com/sites/Presentations/Shared Documents/General/Pfizer/18027154 Pfizer poster template/11075_Pfizer_Poster 3.0_Landscape_A Template_RGB L2.2_11Feb25_LM</vt:lpwstr>
  </property>
</Properties>
</file>