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83" r:id="rId6"/>
    <p:sldId id="306" r:id="rId7"/>
    <p:sldId id="301" r:id="rId8"/>
    <p:sldId id="309" r:id="rId9"/>
    <p:sldId id="302" r:id="rId10"/>
    <p:sldId id="304" r:id="rId11"/>
    <p:sldId id="308" r:id="rId12"/>
    <p:sldId id="303" r:id="rId13"/>
    <p:sldId id="290" r:id="rId14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Woolfrey" initials="KW" lastIdx="18" clrIdx="0">
    <p:extLst>
      <p:ext uri="{19B8F6BF-5375-455C-9EA6-DF929625EA0E}">
        <p15:presenceInfo xmlns:p15="http://schemas.microsoft.com/office/powerpoint/2012/main" userId="S::kevin.woolfrey@pharmagenesis.com::8f4a3a99-201f-4855-99da-e56283db7eed" providerId="AD"/>
      </p:ext>
    </p:extLst>
  </p:cmAuthor>
  <p:cmAuthor id="2" name="Dominique Verlaan" initials="OxPG" lastIdx="31" clrIdx="1">
    <p:extLst>
      <p:ext uri="{19B8F6BF-5375-455C-9EA6-DF929625EA0E}">
        <p15:presenceInfo xmlns:p15="http://schemas.microsoft.com/office/powerpoint/2012/main" userId="Dominique Verlaan" providerId="None"/>
      </p:ext>
    </p:extLst>
  </p:cmAuthor>
  <p:cmAuthor id="3" name="Shen, Qi" initials="QS" lastIdx="5" clrIdx="2">
    <p:extLst>
      <p:ext uri="{19B8F6BF-5375-455C-9EA6-DF929625EA0E}">
        <p15:presenceInfo xmlns:p15="http://schemas.microsoft.com/office/powerpoint/2012/main" userId="S::shenq2@pfizer.com::3e660fa7-271a-403b-9391-c3960746de6f" providerId="AD"/>
      </p:ext>
    </p:extLst>
  </p:cmAuthor>
  <p:cmAuthor id="4" name="Olu, Kelechi" initials="KO" lastIdx="9" clrIdx="3">
    <p:extLst>
      <p:ext uri="{19B8F6BF-5375-455C-9EA6-DF929625EA0E}">
        <p15:presenceInfo xmlns:p15="http://schemas.microsoft.com/office/powerpoint/2012/main" userId="S::OLUK@pfizer.com::66a3a738-8931-40c6-adc2-c06e8cf66c7f" providerId="AD"/>
      </p:ext>
    </p:extLst>
  </p:cmAuthor>
  <p:cmAuthor id="5" name="Oxford PharmaGenesis" initials="AN" lastIdx="15" clrIdx="4">
    <p:extLst>
      <p:ext uri="{19B8F6BF-5375-455C-9EA6-DF929625EA0E}">
        <p15:presenceInfo xmlns:p15="http://schemas.microsoft.com/office/powerpoint/2012/main" userId="Oxford PharmaGenesis" providerId="None"/>
      </p:ext>
    </p:extLst>
  </p:cmAuthor>
  <p:cmAuthor id="6" name="Feng, Wentao" initials="FW" lastIdx="3" clrIdx="5">
    <p:extLst>
      <p:ext uri="{19B8F6BF-5375-455C-9EA6-DF929625EA0E}">
        <p15:presenceInfo xmlns:p15="http://schemas.microsoft.com/office/powerpoint/2012/main" userId="S::wentao.feng_pfizer.com#ext#@oxfordpharmagenesis.onmicrosoft.com::cc1f5613-2caa-497f-a9e6-d82958803d1e" providerId="AD"/>
      </p:ext>
    </p:extLst>
  </p:cmAuthor>
  <p:cmAuthor id="7" name="Dequen, Florence" initials="DF" lastIdx="12" clrIdx="6">
    <p:extLst>
      <p:ext uri="{19B8F6BF-5375-455C-9EA6-DF929625EA0E}">
        <p15:presenceInfo xmlns:p15="http://schemas.microsoft.com/office/powerpoint/2012/main" userId="S::florence.dequen_pfizer.com#ext#@oxfordpharmagenesis.onmicrosoft.com::52e8a06c-b62a-4846-a15a-2be4dd51fa9d" providerId="AD"/>
      </p:ext>
    </p:extLst>
  </p:cmAuthor>
  <p:cmAuthor id="8" name="Need, Kerry" initials="NK" lastIdx="9" clrIdx="7">
    <p:extLst>
      <p:ext uri="{19B8F6BF-5375-455C-9EA6-DF929625EA0E}">
        <p15:presenceInfo xmlns:p15="http://schemas.microsoft.com/office/powerpoint/2012/main" userId="S::kerry.need_pfizer.com#ext#@oxfordpharmagenesis.onmicrosoft.com::8c021688-667a-4b9d-a2c6-5c40c240b3ce" providerId="AD"/>
      </p:ext>
    </p:extLst>
  </p:cmAuthor>
  <p:cmAuthor id="9" name="Kaur, Manjot" initials="KM" lastIdx="5" clrIdx="8">
    <p:extLst>
      <p:ext uri="{19B8F6BF-5375-455C-9EA6-DF929625EA0E}">
        <p15:presenceInfo xmlns:p15="http://schemas.microsoft.com/office/powerpoint/2012/main" userId="S::manjot.kaur_pfizer.com#ext#@oxfordpharmagenesis.onmicrosoft.com::ad5128aa-4c2f-42a1-92f2-a4cb64b04496" providerId="AD"/>
      </p:ext>
    </p:extLst>
  </p:cmAuthor>
  <p:cmAuthor id="10" name="Pitner, Mary Kathryn" initials="PM" lastIdx="3" clrIdx="9">
    <p:extLst>
      <p:ext uri="{19B8F6BF-5375-455C-9EA6-DF929625EA0E}">
        <p15:presenceInfo xmlns:p15="http://schemas.microsoft.com/office/powerpoint/2012/main" userId="S::mary.pitner_pfizer.com#ext#@oxfordpharmagenesis.onmicrosoft.com::6d51ce11-897c-4d12-b686-6cec63249d9c" providerId="AD"/>
      </p:ext>
    </p:extLst>
  </p:cmAuthor>
  <p:cmAuthor id="11" name="Simon, Sofia" initials="SS" lastIdx="15" clrIdx="10">
    <p:extLst>
      <p:ext uri="{19B8F6BF-5375-455C-9EA6-DF929625EA0E}">
        <p15:presenceInfo xmlns:p15="http://schemas.microsoft.com/office/powerpoint/2012/main" userId="S::sofia.simonrobleda_pfizer.com#ext#@oxfordpharmagenesis.onmicrosoft.com::6a30414e-2a9a-4d81-8dc1-d63574ef1caa" providerId="AD"/>
      </p:ext>
    </p:extLst>
  </p:cmAuthor>
  <p:cmAuthor id="12" name="OxPG" initials="OP" lastIdx="37" clrIdx="11">
    <p:extLst>
      <p:ext uri="{19B8F6BF-5375-455C-9EA6-DF929625EA0E}">
        <p15:presenceInfo xmlns:p15="http://schemas.microsoft.com/office/powerpoint/2012/main" userId="OxPG" providerId="None"/>
      </p:ext>
    </p:extLst>
  </p:cmAuthor>
  <p:cmAuthor id="13" name="Editor" initials="Editor" lastIdx="26" clrIdx="12">
    <p:extLst>
      <p:ext uri="{19B8F6BF-5375-455C-9EA6-DF929625EA0E}">
        <p15:presenceInfo xmlns:p15="http://schemas.microsoft.com/office/powerpoint/2012/main" userId="Edi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95A"/>
    <a:srgbClr val="EB558B"/>
    <a:srgbClr val="FFFFFF"/>
    <a:srgbClr val="DEEBF7"/>
    <a:srgbClr val="C20857"/>
    <a:srgbClr val="EA558A"/>
    <a:srgbClr val="F5B9AD"/>
    <a:srgbClr val="C5D320"/>
    <a:srgbClr val="84B0C1"/>
    <a:srgbClr val="2A4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82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79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5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0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5145CE3-3C6B-F0D8-F437-7497664DBA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068190" y="9205923"/>
            <a:ext cx="2219810" cy="10810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B6EFD6-A047-6325-77AE-B77B2B881D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5" y="2167466"/>
            <a:ext cx="8510475" cy="8119533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9C9DA18-7D6C-795E-EA6E-C8E5EE4F00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3877712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PRESENTATION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F8031B90-170E-5D98-EF42-C140F79DE2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5140003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44893A91-0868-42EB-3E81-2657D83C2A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7426002"/>
            <a:ext cx="4683292" cy="9720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2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Name</a:t>
            </a:r>
          </a:p>
          <a:p>
            <a:pPr lvl="0"/>
            <a:r>
              <a:rPr lang="fr-FR"/>
              <a:t>First </a:t>
            </a:r>
            <a:r>
              <a:rPr lang="fr-FR" err="1"/>
              <a:t>name</a:t>
            </a:r>
            <a:r>
              <a:rPr lang="fr-FR"/>
              <a:t>, last </a:t>
            </a:r>
            <a:r>
              <a:rPr lang="fr-FR" err="1"/>
              <a:t>name</a:t>
            </a:r>
            <a:endParaRPr lang="fr-FR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CEB38686-4747-1069-55C2-B15B44B92B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0" y="8508846"/>
            <a:ext cx="4683292" cy="5439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630" b="0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00 </a:t>
            </a:r>
            <a:r>
              <a:rPr lang="fr-FR" err="1"/>
              <a:t>Month</a:t>
            </a:r>
            <a:r>
              <a:rPr lang="fr-FR"/>
              <a:t> 2026</a:t>
            </a:r>
          </a:p>
        </p:txBody>
      </p:sp>
      <p:pic>
        <p:nvPicPr>
          <p:cNvPr id="4" name="ESMO-Breast-Cancer-2025-logo">
            <a:extLst>
              <a:ext uri="{FF2B5EF4-FFF2-40B4-BE49-F238E27FC236}">
                <a16:creationId xmlns:a16="http://schemas.microsoft.com/office/drawing/2014/main" id="{649A1555-10DC-8492-0933-389EB8A31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428750" y="1369814"/>
            <a:ext cx="10384864" cy="151268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A83E30D-3A7E-5FF8-1E36-8B03AA776A15}"/>
              </a:ext>
            </a:extLst>
          </p:cNvPr>
          <p:cNvGrpSpPr/>
          <p:nvPr userDrawn="1"/>
        </p:nvGrpSpPr>
        <p:grpSpPr>
          <a:xfrm>
            <a:off x="16068190" y="9238766"/>
            <a:ext cx="2219810" cy="1048234"/>
            <a:chOff x="16068190" y="9238766"/>
            <a:chExt cx="2219810" cy="1048234"/>
          </a:xfrm>
        </p:grpSpPr>
        <p:pic>
          <p:nvPicPr>
            <p:cNvPr id="16" name="Rectangle 95" descr="preencoded.png">
              <a:extLst>
                <a:ext uri="{FF2B5EF4-FFF2-40B4-BE49-F238E27FC236}">
                  <a16:creationId xmlns:a16="http://schemas.microsoft.com/office/drawing/2014/main" id="{24E0263B-E37D-DFCE-C54E-2056875A1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16068190" y="9238766"/>
              <a:ext cx="2219810" cy="1048234"/>
            </a:xfrm>
            <a:prstGeom prst="rect">
              <a:avLst/>
            </a:prstGeom>
          </p:spPr>
        </p:pic>
        <p:pic>
          <p:nvPicPr>
            <p:cNvPr id="17" name="Group 399" descr="preencoded.png">
              <a:extLst>
                <a:ext uri="{FF2B5EF4-FFF2-40B4-BE49-F238E27FC236}">
                  <a16:creationId xmlns:a16="http://schemas.microsoft.com/office/drawing/2014/main" id="{6ADCADFB-BD53-107E-4F7E-C68AB11260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35786"/>
            <a:stretch/>
          </p:blipFill>
          <p:spPr>
            <a:xfrm>
              <a:off x="16966562" y="9651995"/>
              <a:ext cx="812803" cy="33020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su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4A4CC1-2B41-7588-93D0-5DFDB84B1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7739" y="407261"/>
            <a:ext cx="7181108" cy="9879739"/>
          </a:xfrm>
          <a:prstGeom prst="rect">
            <a:avLst/>
          </a:prstGeom>
        </p:spPr>
      </p:pic>
      <p:sp>
        <p:nvSpPr>
          <p:cNvPr id="6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8682D5A5-A524-DEF4-9DF4-396D38E813E6}"/>
              </a:ext>
            </a:extLst>
          </p:cNvPr>
          <p:cNvSpPr/>
          <p:nvPr userDrawn="1"/>
        </p:nvSpPr>
        <p:spPr>
          <a:xfrm>
            <a:off x="1500939" y="9667633"/>
            <a:ext cx="733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 dirty="0">
                <a:solidFill>
                  <a:srgbClr val="EB558B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Content of this presentation is copyright and responsibility of the author. Permission is required for re-use.</a:t>
            </a:r>
            <a:endParaRPr lang="en-US" sz="1500" dirty="0">
              <a:solidFill>
                <a:srgbClr val="EB558B"/>
              </a:solidFill>
            </a:endParaRP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CA6B783B-ED58-5F95-B652-B1E24B3249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22B9CBE-1C42-53D2-040E-CE9FAADFC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9238766"/>
            <a:ext cx="5751513" cy="36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Name of the </a:t>
            </a:r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662A4DF-CD04-426F-7F94-0589B8773B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8750" y="2590832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EB558B"/>
                </a:solidFill>
              </a:defRPr>
            </a:lvl1pPr>
          </a:lstStyle>
          <a:p>
            <a:r>
              <a:rPr lang="fr-CH">
                <a:effectLst/>
                <a:latin typeface="Arial Narrow" panose="020B0604020202020204" pitchFamily="34" charset="0"/>
              </a:rPr>
              <a:t>In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ipsum,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tempus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sit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amet</a:t>
            </a:r>
            <a:r>
              <a:rPr lang="fr-CH">
                <a:effectLst/>
                <a:latin typeface="Arial Narrow" panose="020B0604020202020204" pitchFamily="34" charset="0"/>
              </a:rPr>
              <a:t>. Cras non </a:t>
            </a:r>
            <a:r>
              <a:rPr lang="fr-CH" err="1">
                <a:effectLst/>
                <a:latin typeface="Arial Narrow" panose="020B0604020202020204" pitchFamily="34" charset="0"/>
              </a:rPr>
              <a:t>sagittis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felis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mauris</a:t>
            </a:r>
            <a:r>
              <a:rPr lang="fr-CH">
                <a:effectLst/>
                <a:latin typeface="Arial Narrow" panose="020B0604020202020204" pitchFamily="34" charset="0"/>
              </a:rPr>
              <a:t> massa, </a:t>
            </a:r>
            <a:r>
              <a:rPr lang="fr-CH" err="1">
                <a:effectLst/>
                <a:latin typeface="Arial Narrow" panose="020B0604020202020204" pitchFamily="34" charset="0"/>
              </a:rPr>
              <a:t>ultrices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posuere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eget</a:t>
            </a:r>
            <a:r>
              <a:rPr lang="fr-CH">
                <a:effectLst/>
                <a:latin typeface="Arial Narrow" panose="020B0604020202020204" pitchFamily="34" charset="0"/>
              </a:rPr>
              <a:t> nunc. Morbi </a:t>
            </a:r>
            <a:r>
              <a:rPr lang="fr-CH" err="1">
                <a:effectLst/>
                <a:latin typeface="Arial Narrow" panose="020B0604020202020204" pitchFamily="34" charset="0"/>
              </a:rPr>
              <a:t>faucibus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odio</a:t>
            </a:r>
            <a:r>
              <a:rPr lang="fr-CH">
                <a:effectLst/>
                <a:latin typeface="Arial Narrow" panose="020B0604020202020204" pitchFamily="34" charset="0"/>
              </a:rPr>
              <a:t> non </a:t>
            </a:r>
            <a:r>
              <a:rPr lang="fr-CH" err="1">
                <a:effectLst/>
                <a:latin typeface="Arial Narrow" panose="020B0604020202020204" pitchFamily="34" charset="0"/>
              </a:rPr>
              <a:t>orci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maximus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sed</a:t>
            </a:r>
            <a:r>
              <a:rPr lang="fr-CH">
                <a:effectLst/>
                <a:latin typeface="Arial Narrow" panose="020B0604020202020204" pitchFamily="34" charset="0"/>
              </a:rPr>
              <a:t>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enim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senectus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netus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fames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turpis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85E9AD-4805-BF21-D8F3-B4D70A5C2029}"/>
              </a:ext>
            </a:extLst>
          </p:cNvPr>
          <p:cNvGrpSpPr/>
          <p:nvPr userDrawn="1"/>
        </p:nvGrpSpPr>
        <p:grpSpPr>
          <a:xfrm>
            <a:off x="16068190" y="9238766"/>
            <a:ext cx="2219810" cy="1048234"/>
            <a:chOff x="16068190" y="9238766"/>
            <a:chExt cx="2219810" cy="1048234"/>
          </a:xfrm>
        </p:grpSpPr>
        <p:pic>
          <p:nvPicPr>
            <p:cNvPr id="7" name="Rectangle 95" descr="preencoded.png">
              <a:extLst>
                <a:ext uri="{FF2B5EF4-FFF2-40B4-BE49-F238E27FC236}">
                  <a16:creationId xmlns:a16="http://schemas.microsoft.com/office/drawing/2014/main" id="{186D59B9-BC19-844F-8E51-70ACC17624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6068190" y="9238766"/>
              <a:ext cx="2219810" cy="1048234"/>
            </a:xfrm>
            <a:prstGeom prst="rect">
              <a:avLst/>
            </a:prstGeom>
          </p:spPr>
        </p:pic>
        <p:pic>
          <p:nvPicPr>
            <p:cNvPr id="9" name="Group 399" descr="preencoded.png">
              <a:extLst>
                <a:ext uri="{FF2B5EF4-FFF2-40B4-BE49-F238E27FC236}">
                  <a16:creationId xmlns:a16="http://schemas.microsoft.com/office/drawing/2014/main" id="{88567DE1-B7C8-4D9A-43AB-78A05A5F4C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35786"/>
            <a:stretch/>
          </p:blipFill>
          <p:spPr>
            <a:xfrm>
              <a:off x="16966562" y="9651995"/>
              <a:ext cx="812803" cy="330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46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38D8A2-E0B8-FC2F-D3E5-F8D953C42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1591" y="1583473"/>
            <a:ext cx="11016409" cy="8703527"/>
          </a:xfrm>
          <a:prstGeom prst="rect">
            <a:avLst/>
          </a:prstGeom>
        </p:spPr>
      </p:pic>
      <p:pic>
        <p:nvPicPr>
          <p:cNvPr id="3" name="Rectangle 103" descr="preencoded.png">
            <a:extLst>
              <a:ext uri="{FF2B5EF4-FFF2-40B4-BE49-F238E27FC236}">
                <a16:creationId xmlns:a16="http://schemas.microsoft.com/office/drawing/2014/main" id="{1199E483-AAAE-EBA4-B2AD-D6E471C1A6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7905750"/>
            <a:ext cx="18288000" cy="2381250"/>
          </a:xfrm>
          <a:prstGeom prst="rect">
            <a:avLst/>
          </a:prstGeom>
        </p:spPr>
      </p:pic>
      <p:pic>
        <p:nvPicPr>
          <p:cNvPr id="4" name="Vector" descr="preencoded.png">
            <a:extLst>
              <a:ext uri="{FF2B5EF4-FFF2-40B4-BE49-F238E27FC236}">
                <a16:creationId xmlns:a16="http://schemas.microsoft.com/office/drawing/2014/main" id="{787FD8C0-8475-0A29-E043-A98D9D7AD1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954250" y="4572000"/>
            <a:ext cx="3333750" cy="3333750"/>
          </a:xfrm>
          <a:prstGeom prst="rect">
            <a:avLst/>
          </a:prstGeom>
        </p:spPr>
      </p:pic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B8770D00-9A3D-B590-E43A-EBB0705010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8C07CF53-7102-7698-45AD-FEC93BBA1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4907DE55-5A58-6668-51F8-B90EDFC18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8836170"/>
            <a:ext cx="11753850" cy="513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Notes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F1A9EE-3340-AED3-EB1D-4CCB6060576D}"/>
              </a:ext>
            </a:extLst>
          </p:cNvPr>
          <p:cNvGrpSpPr/>
          <p:nvPr userDrawn="1"/>
        </p:nvGrpSpPr>
        <p:grpSpPr>
          <a:xfrm>
            <a:off x="16068190" y="9238766"/>
            <a:ext cx="2219810" cy="1048234"/>
            <a:chOff x="16068190" y="9238766"/>
            <a:chExt cx="2219810" cy="1048234"/>
          </a:xfrm>
        </p:grpSpPr>
        <p:pic>
          <p:nvPicPr>
            <p:cNvPr id="11" name="Rectangle 95" descr="preencoded.png">
              <a:extLst>
                <a:ext uri="{FF2B5EF4-FFF2-40B4-BE49-F238E27FC236}">
                  <a16:creationId xmlns:a16="http://schemas.microsoft.com/office/drawing/2014/main" id="{1DD35716-7B09-9856-E5CE-A4F4E3C2F9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16068190" y="9238766"/>
              <a:ext cx="2219810" cy="1048234"/>
            </a:xfrm>
            <a:prstGeom prst="rect">
              <a:avLst/>
            </a:prstGeom>
          </p:spPr>
        </p:pic>
        <p:pic>
          <p:nvPicPr>
            <p:cNvPr id="12" name="Group 399" descr="preencoded.png">
              <a:extLst>
                <a:ext uri="{FF2B5EF4-FFF2-40B4-BE49-F238E27FC236}">
                  <a16:creationId xmlns:a16="http://schemas.microsoft.com/office/drawing/2014/main" id="{D88DD5A1-0709-3310-BD4B-06E7320B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35786"/>
            <a:stretch/>
          </p:blipFill>
          <p:spPr>
            <a:xfrm>
              <a:off x="16966562" y="9651995"/>
              <a:ext cx="812803" cy="330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021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103" descr="preencoded.png">
            <a:extLst>
              <a:ext uri="{FF2B5EF4-FFF2-40B4-BE49-F238E27FC236}">
                <a16:creationId xmlns:a16="http://schemas.microsoft.com/office/drawing/2014/main" id="{443A7B23-9AB2-3ED5-B676-F71723F9A36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7905750"/>
            <a:ext cx="18288000" cy="2381250"/>
          </a:xfrm>
          <a:prstGeom prst="rect">
            <a:avLst/>
          </a:prstGeom>
        </p:spPr>
      </p:pic>
      <p:pic>
        <p:nvPicPr>
          <p:cNvPr id="5" name="Vector" descr="preencoded.png">
            <a:extLst>
              <a:ext uri="{FF2B5EF4-FFF2-40B4-BE49-F238E27FC236}">
                <a16:creationId xmlns:a16="http://schemas.microsoft.com/office/drawing/2014/main" id="{1D702AE3-57FE-41E6-89D1-36E24F15F7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954250" y="4572000"/>
            <a:ext cx="3333750" cy="3333750"/>
          </a:xfrm>
          <a:prstGeom prst="rect">
            <a:avLst/>
          </a:prstGeom>
        </p:spPr>
      </p:pic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4907DE55-5A58-6668-51F8-B90EDFC18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8836170"/>
            <a:ext cx="11753850" cy="513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Notes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927E9E9-6871-4A58-95EE-7F35DA67F9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9F3FCAC-40F8-3FB0-C227-8934B23A5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064BAD-2098-A2EF-6E7C-A82E5FBE33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0" y="3495665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EB558B"/>
                </a:solidFill>
              </a:defRPr>
            </a:lvl1pPr>
          </a:lstStyle>
          <a:p>
            <a:r>
              <a:rPr lang="fr-CH">
                <a:effectLst/>
                <a:latin typeface="Arial Narrow" panose="020B0604020202020204" pitchFamily="34" charset="0"/>
              </a:rPr>
              <a:t>In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ipsum,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tempus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sit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amet</a:t>
            </a:r>
            <a:r>
              <a:rPr lang="fr-CH">
                <a:effectLst/>
                <a:latin typeface="Arial Narrow" panose="020B0604020202020204" pitchFamily="34" charset="0"/>
              </a:rPr>
              <a:t>. Cras non </a:t>
            </a:r>
            <a:r>
              <a:rPr lang="fr-CH" err="1">
                <a:effectLst/>
                <a:latin typeface="Arial Narrow" panose="020B0604020202020204" pitchFamily="34" charset="0"/>
              </a:rPr>
              <a:t>sagittis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felis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mauris</a:t>
            </a:r>
            <a:r>
              <a:rPr lang="fr-CH">
                <a:effectLst/>
                <a:latin typeface="Arial Narrow" panose="020B0604020202020204" pitchFamily="34" charset="0"/>
              </a:rPr>
              <a:t> massa, </a:t>
            </a:r>
            <a:r>
              <a:rPr lang="fr-CH" err="1">
                <a:effectLst/>
                <a:latin typeface="Arial Narrow" panose="020B0604020202020204" pitchFamily="34" charset="0"/>
              </a:rPr>
              <a:t>ultrices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posuere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eget</a:t>
            </a:r>
            <a:r>
              <a:rPr lang="fr-CH">
                <a:effectLst/>
                <a:latin typeface="Arial Narrow" panose="020B0604020202020204" pitchFamily="34" charset="0"/>
              </a:rPr>
              <a:t> nunc. Morbi </a:t>
            </a:r>
            <a:r>
              <a:rPr lang="fr-CH" err="1">
                <a:effectLst/>
                <a:latin typeface="Arial Narrow" panose="020B0604020202020204" pitchFamily="34" charset="0"/>
              </a:rPr>
              <a:t>faucibus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odio</a:t>
            </a:r>
            <a:r>
              <a:rPr lang="fr-CH">
                <a:effectLst/>
                <a:latin typeface="Arial Narrow" panose="020B0604020202020204" pitchFamily="34" charset="0"/>
              </a:rPr>
              <a:t> non </a:t>
            </a:r>
            <a:r>
              <a:rPr lang="fr-CH" err="1">
                <a:effectLst/>
                <a:latin typeface="Arial Narrow" panose="020B0604020202020204" pitchFamily="34" charset="0"/>
              </a:rPr>
              <a:t>orci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maximus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sed</a:t>
            </a:r>
            <a:r>
              <a:rPr lang="fr-CH">
                <a:effectLst/>
                <a:latin typeface="Arial Narrow" panose="020B0604020202020204" pitchFamily="34" charset="0"/>
              </a:rPr>
              <a:t>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enim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senectus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netus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fames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turpis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D834FC-2501-7B6F-3A53-2BB093E98431}"/>
              </a:ext>
            </a:extLst>
          </p:cNvPr>
          <p:cNvGrpSpPr/>
          <p:nvPr userDrawn="1"/>
        </p:nvGrpSpPr>
        <p:grpSpPr>
          <a:xfrm>
            <a:off x="16068190" y="9238766"/>
            <a:ext cx="2219810" cy="1048234"/>
            <a:chOff x="16068190" y="9238766"/>
            <a:chExt cx="2219810" cy="1048234"/>
          </a:xfrm>
        </p:grpSpPr>
        <p:pic>
          <p:nvPicPr>
            <p:cNvPr id="11" name="Rectangle 95" descr="preencoded.png">
              <a:extLst>
                <a:ext uri="{FF2B5EF4-FFF2-40B4-BE49-F238E27FC236}">
                  <a16:creationId xmlns:a16="http://schemas.microsoft.com/office/drawing/2014/main" id="{5BAFA962-A927-D2B8-F6A5-167C713BC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16068190" y="9238766"/>
              <a:ext cx="2219810" cy="1048234"/>
            </a:xfrm>
            <a:prstGeom prst="rect">
              <a:avLst/>
            </a:prstGeom>
          </p:spPr>
        </p:pic>
        <p:pic>
          <p:nvPicPr>
            <p:cNvPr id="12" name="Group 399" descr="preencoded.png">
              <a:extLst>
                <a:ext uri="{FF2B5EF4-FFF2-40B4-BE49-F238E27FC236}">
                  <a16:creationId xmlns:a16="http://schemas.microsoft.com/office/drawing/2014/main" id="{17F04339-ED1B-D849-D973-D3E734D84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35786"/>
            <a:stretch/>
          </p:blipFill>
          <p:spPr>
            <a:xfrm>
              <a:off x="16966562" y="9651995"/>
              <a:ext cx="812803" cy="330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755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03" descr="preencoded.png">
            <a:extLst>
              <a:ext uri="{FF2B5EF4-FFF2-40B4-BE49-F238E27FC236}">
                <a16:creationId xmlns:a16="http://schemas.microsoft.com/office/drawing/2014/main" id="{D67DFF0C-4F83-274B-8F84-734CFA9E23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7905750"/>
            <a:ext cx="18288000" cy="2381250"/>
          </a:xfrm>
          <a:prstGeom prst="rect">
            <a:avLst/>
          </a:prstGeom>
        </p:spPr>
      </p:pic>
      <p:pic>
        <p:nvPicPr>
          <p:cNvPr id="4" name="Vector" descr="preencoded.png">
            <a:extLst>
              <a:ext uri="{FF2B5EF4-FFF2-40B4-BE49-F238E27FC236}">
                <a16:creationId xmlns:a16="http://schemas.microsoft.com/office/drawing/2014/main" id="{91BFE8F3-A22D-57DA-ABE9-F54417D8188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954250" y="4572000"/>
            <a:ext cx="3333750" cy="3333750"/>
          </a:xfrm>
          <a:prstGeom prst="rect">
            <a:avLst/>
          </a:prstGeom>
        </p:spPr>
      </p:pic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4907DE55-5A58-6668-51F8-B90EDFC18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8836170"/>
            <a:ext cx="11753850" cy="513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Notes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927E9E9-6871-4A58-95EE-7F35DA67F9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02F9B2-72BC-6E48-7DDB-A4226A4A8E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8750" y="2590832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EB558B"/>
                </a:solidFill>
              </a:defRPr>
            </a:lvl1pPr>
          </a:lstStyle>
          <a:p>
            <a:r>
              <a:rPr lang="fr-CH">
                <a:effectLst/>
                <a:latin typeface="Arial Narrow" panose="020B0604020202020204" pitchFamily="34" charset="0"/>
              </a:rPr>
              <a:t>In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ipsum,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tempus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sit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amet</a:t>
            </a:r>
            <a:r>
              <a:rPr lang="fr-CH">
                <a:effectLst/>
                <a:latin typeface="Arial Narrow" panose="020B0604020202020204" pitchFamily="34" charset="0"/>
              </a:rPr>
              <a:t>. Cras non </a:t>
            </a:r>
            <a:r>
              <a:rPr lang="fr-CH" err="1">
                <a:effectLst/>
                <a:latin typeface="Arial Narrow" panose="020B0604020202020204" pitchFamily="34" charset="0"/>
              </a:rPr>
              <a:t>sagittis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felis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mauris</a:t>
            </a:r>
            <a:r>
              <a:rPr lang="fr-CH">
                <a:effectLst/>
                <a:latin typeface="Arial Narrow" panose="020B0604020202020204" pitchFamily="34" charset="0"/>
              </a:rPr>
              <a:t> massa, </a:t>
            </a:r>
            <a:r>
              <a:rPr lang="fr-CH" err="1">
                <a:effectLst/>
                <a:latin typeface="Arial Narrow" panose="020B0604020202020204" pitchFamily="34" charset="0"/>
              </a:rPr>
              <a:t>ultrices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posuere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eget</a:t>
            </a:r>
            <a:r>
              <a:rPr lang="fr-CH">
                <a:effectLst/>
                <a:latin typeface="Arial Narrow" panose="020B0604020202020204" pitchFamily="34" charset="0"/>
              </a:rPr>
              <a:t> nunc. Morbi </a:t>
            </a:r>
            <a:r>
              <a:rPr lang="fr-CH" err="1">
                <a:effectLst/>
                <a:latin typeface="Arial Narrow" panose="020B0604020202020204" pitchFamily="34" charset="0"/>
              </a:rPr>
              <a:t>faucibus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odio</a:t>
            </a:r>
            <a:r>
              <a:rPr lang="fr-CH">
                <a:effectLst/>
                <a:latin typeface="Arial Narrow" panose="020B0604020202020204" pitchFamily="34" charset="0"/>
              </a:rPr>
              <a:t> non </a:t>
            </a:r>
            <a:r>
              <a:rPr lang="fr-CH" err="1">
                <a:effectLst/>
                <a:latin typeface="Arial Narrow" panose="020B0604020202020204" pitchFamily="34" charset="0"/>
              </a:rPr>
              <a:t>orci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maximus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sed</a:t>
            </a:r>
            <a:r>
              <a:rPr lang="fr-CH">
                <a:effectLst/>
                <a:latin typeface="Arial Narrow" panose="020B0604020202020204" pitchFamily="34" charset="0"/>
              </a:rPr>
              <a:t>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enim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senectus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netus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fames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turpis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9A6698-8614-A63C-42B3-E3C0083F9D6C}"/>
              </a:ext>
            </a:extLst>
          </p:cNvPr>
          <p:cNvGrpSpPr/>
          <p:nvPr userDrawn="1"/>
        </p:nvGrpSpPr>
        <p:grpSpPr>
          <a:xfrm>
            <a:off x="16068190" y="9238766"/>
            <a:ext cx="2219810" cy="1048234"/>
            <a:chOff x="16068190" y="9238766"/>
            <a:chExt cx="2219810" cy="1048234"/>
          </a:xfrm>
        </p:grpSpPr>
        <p:pic>
          <p:nvPicPr>
            <p:cNvPr id="6" name="Rectangle 95" descr="preencoded.png">
              <a:extLst>
                <a:ext uri="{FF2B5EF4-FFF2-40B4-BE49-F238E27FC236}">
                  <a16:creationId xmlns:a16="http://schemas.microsoft.com/office/drawing/2014/main" id="{0D689D62-D204-66B3-EF02-304EE90AA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16068190" y="9238766"/>
              <a:ext cx="2219810" cy="1048234"/>
            </a:xfrm>
            <a:prstGeom prst="rect">
              <a:avLst/>
            </a:prstGeom>
          </p:spPr>
        </p:pic>
        <p:pic>
          <p:nvPicPr>
            <p:cNvPr id="11" name="Group 399" descr="preencoded.png">
              <a:extLst>
                <a:ext uri="{FF2B5EF4-FFF2-40B4-BE49-F238E27FC236}">
                  <a16:creationId xmlns:a16="http://schemas.microsoft.com/office/drawing/2014/main" id="{70D5E463-859D-ECFC-F678-8847B1123F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35786"/>
            <a:stretch/>
          </p:blipFill>
          <p:spPr>
            <a:xfrm>
              <a:off x="16966562" y="9651995"/>
              <a:ext cx="812803" cy="330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2208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696" descr="preencoded.png">
            <a:extLst>
              <a:ext uri="{FF2B5EF4-FFF2-40B4-BE49-F238E27FC236}">
                <a16:creationId xmlns:a16="http://schemas.microsoft.com/office/drawing/2014/main" id="{DF14D86F-CF4C-2212-8F15-FA3DF9F66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33016" y="3476141"/>
            <a:ext cx="8103891" cy="5541666"/>
          </a:xfrm>
          <a:prstGeom prst="rect">
            <a:avLst/>
          </a:prstGeom>
        </p:spPr>
      </p:pic>
      <p:pic>
        <p:nvPicPr>
          <p:cNvPr id="4" name="Rectangle 698" descr="preencoded.png">
            <a:extLst>
              <a:ext uri="{FF2B5EF4-FFF2-40B4-BE49-F238E27FC236}">
                <a16:creationId xmlns:a16="http://schemas.microsoft.com/office/drawing/2014/main" id="{98111DF9-F839-E3FA-EE82-6C03DB213F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19740" y="3476141"/>
            <a:ext cx="8075318" cy="5541666"/>
          </a:xfrm>
          <a:prstGeom prst="rect">
            <a:avLst/>
          </a:prstGeom>
        </p:spPr>
      </p:pic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BF606252-868B-CE68-5B32-B65236C96F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054B066B-B56A-AFB3-18F1-B5D77549F2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91966FF-F4DE-5287-4675-AFEEE0124E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2202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94FA36C6-457A-EAD6-C561-0FBD979D7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81173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0D993CF6-0CB3-4062-1497-3F984CA082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2788" y="4955708"/>
            <a:ext cx="6450012" cy="3413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,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eget</a:t>
            </a:r>
            <a:r>
              <a:rPr lang="fr-FR"/>
              <a:t> nunc. Morbi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non </a:t>
            </a:r>
            <a:r>
              <a:rPr lang="fr-FR" err="1"/>
              <a:t>orci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tristique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sollicitudin</a:t>
            </a:r>
            <a:r>
              <a:rPr lang="fr-FR"/>
              <a:t>. </a:t>
            </a:r>
            <a:r>
              <a:rPr lang="fr-FR" err="1"/>
              <a:t>Pellentesque</a:t>
            </a:r>
            <a:r>
              <a:rPr lang="fr-FR"/>
              <a:t> habitant morbi tristique </a:t>
            </a:r>
            <a:r>
              <a:rPr lang="fr-FR" err="1"/>
              <a:t>senectus</a:t>
            </a:r>
            <a:r>
              <a:rPr lang="fr-FR"/>
              <a:t> et </a:t>
            </a:r>
            <a:r>
              <a:rPr lang="fr-FR" err="1"/>
              <a:t>netus</a:t>
            </a:r>
            <a:r>
              <a:rPr lang="fr-FR"/>
              <a:t>.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4EFCDDE-CE79-4E0D-6D53-9EE79B9F73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5388" y="4955708"/>
            <a:ext cx="6450012" cy="3413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,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eget</a:t>
            </a:r>
            <a:r>
              <a:rPr lang="fr-FR"/>
              <a:t> nunc. Morbi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non </a:t>
            </a:r>
            <a:r>
              <a:rPr lang="fr-FR" err="1"/>
              <a:t>orci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tristique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sollicitudin</a:t>
            </a:r>
            <a:r>
              <a:rPr lang="fr-FR"/>
              <a:t>. </a:t>
            </a:r>
            <a:r>
              <a:rPr lang="fr-FR" err="1"/>
              <a:t>Pellentesque</a:t>
            </a:r>
            <a:r>
              <a:rPr lang="fr-FR"/>
              <a:t> habitant morbi tristique </a:t>
            </a:r>
            <a:r>
              <a:rPr lang="fr-FR" err="1"/>
              <a:t>senectus</a:t>
            </a:r>
            <a:r>
              <a:rPr lang="fr-FR"/>
              <a:t> et </a:t>
            </a:r>
            <a:r>
              <a:rPr lang="fr-FR" err="1"/>
              <a:t>netus</a:t>
            </a:r>
            <a:r>
              <a:rPr lang="fr-FR"/>
              <a:t>.</a:t>
            </a:r>
          </a:p>
        </p:txBody>
      </p:sp>
      <p:sp>
        <p:nvSpPr>
          <p:cNvPr id="5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9956366B-7BC2-FA01-C2CD-46AC9762F223}"/>
              </a:ext>
            </a:extLst>
          </p:cNvPr>
          <p:cNvSpPr/>
          <p:nvPr userDrawn="1"/>
        </p:nvSpPr>
        <p:spPr>
          <a:xfrm>
            <a:off x="8746437" y="10045146"/>
            <a:ext cx="8278597" cy="208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 dirty="0">
                <a:solidFill>
                  <a:srgbClr val="C20857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Content of this presentation is copyright and responsibility of the author. Permission is required for re-use.</a:t>
            </a:r>
            <a:endParaRPr lang="en-US" sz="1500" dirty="0">
              <a:solidFill>
                <a:srgbClr val="C20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46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696" descr="preencoded.png">
            <a:extLst>
              <a:ext uri="{FF2B5EF4-FFF2-40B4-BE49-F238E27FC236}">
                <a16:creationId xmlns:a16="http://schemas.microsoft.com/office/drawing/2014/main" id="{14E6B72B-41A5-ACA3-75ED-67B4B2ACA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33015" y="3476141"/>
            <a:ext cx="5398793" cy="5541666"/>
          </a:xfrm>
          <a:prstGeom prst="rect">
            <a:avLst/>
          </a:prstGeom>
        </p:spPr>
      </p:pic>
      <p:pic>
        <p:nvPicPr>
          <p:cNvPr id="7" name="Rectangle 698" descr="preencoded.png">
            <a:extLst>
              <a:ext uri="{FF2B5EF4-FFF2-40B4-BE49-F238E27FC236}">
                <a16:creationId xmlns:a16="http://schemas.microsoft.com/office/drawing/2014/main" id="{B79581A2-B761-A943-2B40-DC38F9740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14640" y="3476141"/>
            <a:ext cx="5398793" cy="5541666"/>
          </a:xfrm>
          <a:prstGeom prst="rect">
            <a:avLst/>
          </a:prstGeom>
        </p:spPr>
      </p:pic>
      <p:pic>
        <p:nvPicPr>
          <p:cNvPr id="8" name="Rectangle 699" descr="preencoded.png">
            <a:extLst>
              <a:ext uri="{FF2B5EF4-FFF2-40B4-BE49-F238E27FC236}">
                <a16:creationId xmlns:a16="http://schemas.microsoft.com/office/drawing/2014/main" id="{001EAF8E-C646-7362-ADB3-420721B61C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96265" y="3476141"/>
            <a:ext cx="5398793" cy="5541666"/>
          </a:xfrm>
          <a:prstGeom prst="rect">
            <a:avLst/>
          </a:prstGeom>
        </p:spPr>
      </p:pic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F5BD7170-E0D6-AB2A-1371-E5D5AD4AF1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A79E7DB9-CB4C-F321-B9B7-DFA2A00B8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0CB50EB5-4C97-0C4C-BA6E-BAAC9614C2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2202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DED5B439-DF92-33EC-2B7E-A138EEC73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67588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6E30527B-6AF1-DE4B-B184-0BF062471F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51802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E6E579B9-C0B2-3776-B831-410D1E841B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82788" y="4961656"/>
            <a:ext cx="4090480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,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eget</a:t>
            </a:r>
            <a:r>
              <a:rPr lang="fr-FR"/>
              <a:t> nunc areas </a:t>
            </a:r>
            <a:r>
              <a:rPr lang="fr-FR" err="1"/>
              <a:t>tumic</a:t>
            </a:r>
            <a:endParaRPr lang="fr-FR"/>
          </a:p>
        </p:txBody>
      </p:sp>
      <p:sp>
        <p:nvSpPr>
          <p:cNvPr id="19" name="Espace réservé du texte 19">
            <a:extLst>
              <a:ext uri="{FF2B5EF4-FFF2-40B4-BE49-F238E27FC236}">
                <a16:creationId xmlns:a16="http://schemas.microsoft.com/office/drawing/2014/main" id="{036B93E1-AE58-0B3C-F2FA-3A4EC30962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67588" y="4961656"/>
            <a:ext cx="4090480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,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eget</a:t>
            </a:r>
            <a:r>
              <a:rPr lang="fr-FR"/>
              <a:t> nunc areas </a:t>
            </a:r>
            <a:r>
              <a:rPr lang="fr-FR" err="1"/>
              <a:t>tumic</a:t>
            </a:r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1EDF1A7C-3C25-F94F-A8CA-C8B8348645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52388" y="4961656"/>
            <a:ext cx="4090480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,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eget</a:t>
            </a:r>
            <a:r>
              <a:rPr lang="fr-FR"/>
              <a:t> nunc areas </a:t>
            </a:r>
            <a:r>
              <a:rPr lang="fr-FR" err="1"/>
              <a:t>tumic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77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696" descr="preencoded.png">
            <a:extLst>
              <a:ext uri="{FF2B5EF4-FFF2-40B4-BE49-F238E27FC236}">
                <a16:creationId xmlns:a16="http://schemas.microsoft.com/office/drawing/2014/main" id="{35713A3E-8338-3832-D2F8-99162E93A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33015" y="3476141"/>
            <a:ext cx="4055768" cy="5541666"/>
          </a:xfrm>
          <a:prstGeom prst="rect">
            <a:avLst/>
          </a:prstGeom>
        </p:spPr>
      </p:pic>
      <p:pic>
        <p:nvPicPr>
          <p:cNvPr id="4" name="Rectangle 698" descr="preencoded.png">
            <a:extLst>
              <a:ext uri="{FF2B5EF4-FFF2-40B4-BE49-F238E27FC236}">
                <a16:creationId xmlns:a16="http://schemas.microsoft.com/office/drawing/2014/main" id="{A3201612-0137-CFE5-ACD0-F6D3A7B9C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71615" y="3476141"/>
            <a:ext cx="4046243" cy="5541666"/>
          </a:xfrm>
          <a:prstGeom prst="rect">
            <a:avLst/>
          </a:prstGeom>
        </p:spPr>
      </p:pic>
      <p:pic>
        <p:nvPicPr>
          <p:cNvPr id="9" name="Rectangle 699" descr="preencoded.png">
            <a:extLst>
              <a:ext uri="{FF2B5EF4-FFF2-40B4-BE49-F238E27FC236}">
                <a16:creationId xmlns:a16="http://schemas.microsoft.com/office/drawing/2014/main" id="{6FFD498A-5450-B8A0-7B06-62632DB1A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00690" y="3476141"/>
            <a:ext cx="4055768" cy="5541666"/>
          </a:xfrm>
          <a:prstGeom prst="rect">
            <a:avLst/>
          </a:prstGeom>
        </p:spPr>
      </p:pic>
      <p:pic>
        <p:nvPicPr>
          <p:cNvPr id="10" name="Rectangle 700" descr="preencoded.png">
            <a:extLst>
              <a:ext uri="{FF2B5EF4-FFF2-40B4-BE49-F238E27FC236}">
                <a16:creationId xmlns:a16="http://schemas.microsoft.com/office/drawing/2014/main" id="{66BC347A-CC7A-4F11-253E-B1BE3FE44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439291" y="3476141"/>
            <a:ext cx="4055766" cy="5541666"/>
          </a:xfrm>
          <a:prstGeom prst="rect">
            <a:avLst/>
          </a:prstGeom>
        </p:spPr>
      </p:pic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7429F68F-5D14-F26F-E264-41722264B2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E730DA00-F28D-CA62-589B-76B0A7E18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10B7B05B-C00A-FE31-1061-2E9D1803EF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6326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B81CACF7-4A3A-433C-C60C-7B54E9C372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80920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A874F513-74DA-BB0E-40C6-719B5F4435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4002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46BDF5F4-0624-6854-4C77-093D1C4DA4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100660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951C36F2-2C67-D1A5-9F11-D511267CF0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82788" y="4961656"/>
            <a:ext cx="2854325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.</a:t>
            </a:r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B48920DA-64FD-51C1-F3EA-0662B3C71B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0588" y="4961656"/>
            <a:ext cx="2854325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.</a:t>
            </a:r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C86782AB-3DE4-41EF-0085-36C12E6FE7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34002" y="4961656"/>
            <a:ext cx="2854325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.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619C98E3-7336-C315-109D-5F8A92924C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100659" y="4961656"/>
            <a:ext cx="2854325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303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EB5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uropean Society for Medical Oncology ESMO Via Ginevra 4 CH-6900 LuganoT 41 091 973 19 00esmoesmoorg esmoorg">
            <a:extLst>
              <a:ext uri="{FF2B5EF4-FFF2-40B4-BE49-F238E27FC236}">
                <a16:creationId xmlns:a16="http://schemas.microsoft.com/office/drawing/2014/main" id="{1EB4AE90-A266-178B-4665-CC5B8AA603E2}"/>
              </a:ext>
            </a:extLst>
          </p:cNvPr>
          <p:cNvSpPr/>
          <p:nvPr userDrawn="1"/>
        </p:nvSpPr>
        <p:spPr>
          <a:xfrm>
            <a:off x="1397000" y="7553325"/>
            <a:ext cx="5362575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250" dirty="0">
                <a:solidFill>
                  <a:schemeClr val="bg1"/>
                </a:solidFill>
                <a:latin typeface="Arial Narrow Bold" pitchFamily="34" charset="0"/>
                <a:ea typeface="Arial Narrow Bold" pitchFamily="34" charset="-122"/>
                <a:cs typeface="Arial Narrow Bold" pitchFamily="34" charset="-120"/>
              </a:rPr>
              <a:t>European Society for Medical Oncology (ESMO)
</a:t>
            </a:r>
            <a:r>
              <a:rPr lang="en-US" sz="2250" dirty="0">
                <a:solidFill>
                  <a:schemeClr val="bg1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Via Ginevra 4, CH-6900 Lugano</a:t>
            </a:r>
            <a:br>
              <a:rPr dirty="0">
                <a:solidFill>
                  <a:schemeClr val="bg1"/>
                </a:solidFill>
              </a:rPr>
            </a:br>
            <a:r>
              <a:rPr lang="en-US" sz="2250" dirty="0">
                <a:solidFill>
                  <a:schemeClr val="bg1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T. +41 (0)91 973 19 00</a:t>
            </a:r>
            <a:br>
              <a:rPr dirty="0">
                <a:solidFill>
                  <a:schemeClr val="bg1"/>
                </a:solidFill>
              </a:rPr>
            </a:br>
            <a:r>
              <a:rPr lang="en-US" sz="2250" dirty="0">
                <a:solidFill>
                  <a:schemeClr val="bg1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esmo@esmo.org</a:t>
            </a:r>
            <a:br>
              <a:rPr dirty="0">
                <a:solidFill>
                  <a:schemeClr val="bg1"/>
                </a:solidFill>
              </a:rPr>
            </a:br>
            <a:r>
              <a:rPr lang="en-US" sz="2250" dirty="0">
                <a:solidFill>
                  <a:schemeClr val="bg1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
</a:t>
            </a:r>
            <a:r>
              <a:rPr lang="en-US" sz="2250" dirty="0">
                <a:solidFill>
                  <a:schemeClr val="bg1"/>
                </a:solidFill>
                <a:latin typeface="Arial Narrow Bold" pitchFamily="34" charset="0"/>
                <a:ea typeface="Arial Narrow Bold" pitchFamily="34" charset="-122"/>
                <a:cs typeface="Arial Narrow Bold" pitchFamily="34" charset="-120"/>
              </a:rPr>
              <a:t>esmo.org</a:t>
            </a:r>
            <a:endParaRPr lang="en-US" sz="2250" dirty="0">
              <a:solidFill>
                <a:schemeClr val="bg1"/>
              </a:solidFill>
            </a:endParaRPr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6B71D57D-FF14-FD10-D701-174D0129A7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575" y="4669123"/>
            <a:ext cx="4514850" cy="12236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5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48992-C9F1-D1AD-AB26-9E127A42E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09651" y="1442811"/>
            <a:ext cx="9997648" cy="14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384613" y="1554481"/>
            <a:ext cx="15492842" cy="8189814"/>
          </a:xfrm>
          <a:prstGeom prst="rect">
            <a:avLst/>
          </a:prstGeom>
        </p:spPr>
        <p:txBody>
          <a:bodyPr lIns="0" tIns="0" rIns="0" bIns="0"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baseline="0"/>
            </a:lvl1pPr>
            <a:lvl2pPr marL="1371600" marR="0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2pPr>
            <a:lvl3pPr marL="2286000" marR="0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3pPr>
            <a:lvl4pPr marL="3200400" marR="0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60000"/>
              <a:buFont typeface="Courier New" charset="0"/>
              <a:buChar char="o"/>
              <a:tabLst/>
              <a:defRPr baseline="0"/>
            </a:lvl4pPr>
            <a:lvl5pPr marL="4114800" marR="0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9"/>
          <p:cNvSpPr>
            <a:spLocks noGrp="1"/>
          </p:cNvSpPr>
          <p:nvPr>
            <p:ph type="title" hasCustomPrompt="1"/>
          </p:nvPr>
        </p:nvSpPr>
        <p:spPr>
          <a:xfrm>
            <a:off x="1384613" y="332442"/>
            <a:ext cx="15479294" cy="764396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 – Use Title Case, No More than Two Lines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FCA7FF-50E8-4093-935B-E95A88438C29}"/>
              </a:ext>
            </a:extLst>
          </p:cNvPr>
          <p:cNvGrpSpPr/>
          <p:nvPr userDrawn="1"/>
        </p:nvGrpSpPr>
        <p:grpSpPr>
          <a:xfrm>
            <a:off x="-18757" y="-19194"/>
            <a:ext cx="18287986" cy="1402276"/>
            <a:chOff x="-9379" y="-9597"/>
            <a:chExt cx="9143993" cy="7011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DB8867-E7C2-456A-992C-AE789B7C5D1E}"/>
                </a:ext>
              </a:extLst>
            </p:cNvPr>
            <p:cNvSpPr/>
            <p:nvPr userDrawn="1"/>
          </p:nvSpPr>
          <p:spPr>
            <a:xfrm>
              <a:off x="-9379" y="-8546"/>
              <a:ext cx="9143993" cy="700087"/>
            </a:xfrm>
            <a:prstGeom prst="rect">
              <a:avLst/>
            </a:prstGeom>
            <a:solidFill>
              <a:srgbClr val="266758">
                <a:alpha val="1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7ED0DB-10DA-44AE-BDAB-2EF037E9EF33}"/>
                </a:ext>
              </a:extLst>
            </p:cNvPr>
            <p:cNvSpPr/>
            <p:nvPr userDrawn="1"/>
          </p:nvSpPr>
          <p:spPr>
            <a:xfrm rot="16200000">
              <a:off x="-103202" y="88987"/>
              <a:ext cx="700087" cy="502920"/>
            </a:xfrm>
            <a:prstGeom prst="rect">
              <a:avLst/>
            </a:prstGeom>
            <a:solidFill>
              <a:srgbClr val="0064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2657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0D6CC8CD-178F-AB26-6B1F-605466D563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230765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INDEX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5D49AE80-8CE5-6EA2-2F09-E3BE599D3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7774" y="2589309"/>
            <a:ext cx="6728661" cy="5544040"/>
          </a:xfrm>
          <a:prstGeom prst="rect">
            <a:avLst/>
          </a:prstGeom>
        </p:spPr>
        <p:txBody>
          <a:bodyPr/>
          <a:lstStyle>
            <a:lvl1pPr marL="742950" indent="-742950">
              <a:lnSpc>
                <a:spcPts val="4200"/>
              </a:lnSpc>
              <a:spcBef>
                <a:spcPts val="0"/>
              </a:spcBef>
              <a:buFont typeface="+mj-lt"/>
              <a:buAutoNum type="arabicPeriod"/>
              <a:defRPr sz="3750" b="0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endParaRPr lang="fr-FR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885968CE-AEC1-DE50-AA23-CF1121E844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17669" y="2589309"/>
            <a:ext cx="6728661" cy="5544040"/>
          </a:xfrm>
          <a:prstGeom prst="rect">
            <a:avLst/>
          </a:prstGeom>
        </p:spPr>
        <p:txBody>
          <a:bodyPr/>
          <a:lstStyle>
            <a:lvl1pPr marL="742950" indent="-742950">
              <a:lnSpc>
                <a:spcPts val="4200"/>
              </a:lnSpc>
              <a:spcBef>
                <a:spcPts val="0"/>
              </a:spcBef>
              <a:buFont typeface="+mj-lt"/>
              <a:buAutoNum type="arabicPeriod" startAt="11"/>
              <a:defRPr sz="3750" b="0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endParaRPr lang="fr-FR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93FDA3-DBD1-08F2-861D-2ED7BA1FFD99}"/>
              </a:ext>
            </a:extLst>
          </p:cNvPr>
          <p:cNvGrpSpPr/>
          <p:nvPr userDrawn="1"/>
        </p:nvGrpSpPr>
        <p:grpSpPr>
          <a:xfrm>
            <a:off x="16068190" y="9238766"/>
            <a:ext cx="2219810" cy="1048234"/>
            <a:chOff x="16068190" y="9238766"/>
            <a:chExt cx="2219810" cy="1048234"/>
          </a:xfrm>
        </p:grpSpPr>
        <p:pic>
          <p:nvPicPr>
            <p:cNvPr id="5" name="Rectangle 95" descr="preencoded.png">
              <a:extLst>
                <a:ext uri="{FF2B5EF4-FFF2-40B4-BE49-F238E27FC236}">
                  <a16:creationId xmlns:a16="http://schemas.microsoft.com/office/drawing/2014/main" id="{CD515306-22F9-3E7B-DBAD-3CBABC8A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16068190" y="9238766"/>
              <a:ext cx="2219810" cy="1048234"/>
            </a:xfrm>
            <a:prstGeom prst="rect">
              <a:avLst/>
            </a:prstGeom>
          </p:spPr>
        </p:pic>
        <p:pic>
          <p:nvPicPr>
            <p:cNvPr id="6" name="Group 399" descr="preencoded.png">
              <a:extLst>
                <a:ext uri="{FF2B5EF4-FFF2-40B4-BE49-F238E27FC236}">
                  <a16:creationId xmlns:a16="http://schemas.microsoft.com/office/drawing/2014/main" id="{ED587CFC-7FAB-09EC-3E22-BB5DFD0D1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35786"/>
            <a:stretch/>
          </p:blipFill>
          <p:spPr>
            <a:xfrm>
              <a:off x="16966562" y="9651995"/>
              <a:ext cx="812803" cy="330201"/>
            </a:xfrm>
            <a:prstGeom prst="rect">
              <a:avLst/>
            </a:prstGeom>
          </p:spPr>
        </p:pic>
      </p:grpSp>
      <p:sp>
        <p:nvSpPr>
          <p:cNvPr id="3" name="Content of this presentation is copyright and responsibility of the author Permission is required for re-use">
            <a:extLst>
              <a:ext uri="{FF2B5EF4-FFF2-40B4-BE49-F238E27FC236}">
                <a16:creationId xmlns:a16="http://schemas.microsoft.com/office/drawing/2014/main" id="{90B38956-16EF-9381-CA93-2862FA2F03C7}"/>
              </a:ext>
            </a:extLst>
          </p:cNvPr>
          <p:cNvSpPr/>
          <p:nvPr userDrawn="1"/>
        </p:nvSpPr>
        <p:spPr>
          <a:xfrm>
            <a:off x="1428750" y="8734425"/>
            <a:ext cx="62674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875" dirty="0">
                <a:solidFill>
                  <a:srgbClr val="EB558B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Content of this presentation is copyright and responsibility of the author. </a:t>
            </a:r>
            <a:br>
              <a:rPr dirty="0">
                <a:solidFill>
                  <a:srgbClr val="EB558B"/>
                </a:solidFill>
              </a:rPr>
            </a:br>
            <a:r>
              <a:rPr lang="en-US" sz="1875" dirty="0">
                <a:solidFill>
                  <a:srgbClr val="EB558B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Permission is required for re-use.</a:t>
            </a:r>
            <a:endParaRPr lang="en-US" sz="1875" dirty="0">
              <a:solidFill>
                <a:srgbClr val="EB5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4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rgbClr val="EB5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CE7EB273-E257-1226-3E56-FA23F5B8D4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3438" y="3915323"/>
            <a:ext cx="5381124" cy="12236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5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01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9DC977A2-169A-8E2C-3AA4-BCBD4E2D9A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7075" y="5422793"/>
            <a:ext cx="11753850" cy="6732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75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413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bg>
      <p:bgPr>
        <a:solidFill>
          <a:srgbClr val="EB5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2CC0F87C-AD2E-658B-BB9F-1D98280B8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99674"/>
            <a:ext cx="5381124" cy="1223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01</a:t>
            </a:r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3C2E0DBC-4B09-BA0F-A23A-E294BC2CD8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907144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1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3CAEF2D6-9619-0838-CFCB-2DAA376950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E68E9CF5-8F21-5C5F-495A-199C51335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2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F1601FCA-4BF8-40E9-9524-BE47F234BBA1}"/>
              </a:ext>
            </a:extLst>
          </p:cNvPr>
          <p:cNvSpPr/>
          <p:nvPr userDrawn="1"/>
        </p:nvSpPr>
        <p:spPr>
          <a:xfrm>
            <a:off x="8746437" y="10031894"/>
            <a:ext cx="8278597" cy="208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 dirty="0">
                <a:solidFill>
                  <a:srgbClr val="C20857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Content of this presentation is copyright and responsibility of the author. Permission is required for re-use.</a:t>
            </a:r>
            <a:endParaRPr lang="en-US" sz="1500" dirty="0">
              <a:solidFill>
                <a:srgbClr val="C20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2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3CAEF2D6-9619-0838-CFCB-2DAA376950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E68E9CF5-8F21-5C5F-495A-199C51335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90A7C-17E0-46E2-8893-BC81EADA63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0" y="3495665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EB558B"/>
                </a:solidFill>
              </a:defRPr>
            </a:lvl1pPr>
          </a:lstStyle>
          <a:p>
            <a:r>
              <a:rPr lang="fr-CH">
                <a:effectLst/>
                <a:latin typeface="Arial Narrow" panose="020B0604020202020204" pitchFamily="34" charset="0"/>
              </a:rPr>
              <a:t>In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ipsum,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tempus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sit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amet</a:t>
            </a:r>
            <a:r>
              <a:rPr lang="fr-CH">
                <a:effectLst/>
                <a:latin typeface="Arial Narrow" panose="020B0604020202020204" pitchFamily="34" charset="0"/>
              </a:rPr>
              <a:t>. Cras non </a:t>
            </a:r>
            <a:r>
              <a:rPr lang="fr-CH" err="1">
                <a:effectLst/>
                <a:latin typeface="Arial Narrow" panose="020B0604020202020204" pitchFamily="34" charset="0"/>
              </a:rPr>
              <a:t>sagittis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felis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mauris</a:t>
            </a:r>
            <a:r>
              <a:rPr lang="fr-CH">
                <a:effectLst/>
                <a:latin typeface="Arial Narrow" panose="020B0604020202020204" pitchFamily="34" charset="0"/>
              </a:rPr>
              <a:t> massa, </a:t>
            </a:r>
            <a:r>
              <a:rPr lang="fr-CH" err="1">
                <a:effectLst/>
                <a:latin typeface="Arial Narrow" panose="020B0604020202020204" pitchFamily="34" charset="0"/>
              </a:rPr>
              <a:t>ultrices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posuere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eget</a:t>
            </a:r>
            <a:r>
              <a:rPr lang="fr-CH">
                <a:effectLst/>
                <a:latin typeface="Arial Narrow" panose="020B0604020202020204" pitchFamily="34" charset="0"/>
              </a:rPr>
              <a:t> nunc. Morbi </a:t>
            </a:r>
            <a:r>
              <a:rPr lang="fr-CH" err="1">
                <a:effectLst/>
                <a:latin typeface="Arial Narrow" panose="020B0604020202020204" pitchFamily="34" charset="0"/>
              </a:rPr>
              <a:t>faucibus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odio</a:t>
            </a:r>
            <a:r>
              <a:rPr lang="fr-CH">
                <a:effectLst/>
                <a:latin typeface="Arial Narrow" panose="020B0604020202020204" pitchFamily="34" charset="0"/>
              </a:rPr>
              <a:t> non </a:t>
            </a:r>
            <a:r>
              <a:rPr lang="fr-CH" err="1">
                <a:effectLst/>
                <a:latin typeface="Arial Narrow" panose="020B0604020202020204" pitchFamily="34" charset="0"/>
              </a:rPr>
              <a:t>orci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maximus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sed</a:t>
            </a:r>
            <a:r>
              <a:rPr lang="fr-CH">
                <a:effectLst/>
                <a:latin typeface="Arial Narrow" panose="020B0604020202020204" pitchFamily="34" charset="0"/>
              </a:rPr>
              <a:t>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enim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senectus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netus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fames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turpis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.</a:t>
            </a:r>
          </a:p>
        </p:txBody>
      </p:sp>
      <p:sp>
        <p:nvSpPr>
          <p:cNvPr id="2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84F0C6D9-6CD3-DB3D-CE0E-F68580BB50FF}"/>
              </a:ext>
            </a:extLst>
          </p:cNvPr>
          <p:cNvSpPr/>
          <p:nvPr userDrawn="1"/>
        </p:nvSpPr>
        <p:spPr>
          <a:xfrm>
            <a:off x="8733189" y="10031894"/>
            <a:ext cx="8278597" cy="208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 dirty="0">
                <a:solidFill>
                  <a:srgbClr val="C20857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Content of this presentation is copyright and responsibility of the author. Permission is required for re-use.</a:t>
            </a:r>
            <a:endParaRPr lang="en-US" sz="1500" dirty="0">
              <a:solidFill>
                <a:srgbClr val="C20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0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DB5FE2EB-28E5-84B6-D2D3-F571643E4A89}"/>
              </a:ext>
            </a:extLst>
          </p:cNvPr>
          <p:cNvSpPr/>
          <p:nvPr userDrawn="1"/>
        </p:nvSpPr>
        <p:spPr>
          <a:xfrm>
            <a:off x="8746437" y="10031894"/>
            <a:ext cx="8278597" cy="208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 dirty="0">
                <a:solidFill>
                  <a:srgbClr val="C20857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Content of this presentation is copyright and responsibility of the author. Permission is required for re-use.</a:t>
            </a:r>
            <a:endParaRPr lang="en-US" sz="1500" dirty="0">
              <a:solidFill>
                <a:srgbClr val="C20857"/>
              </a:solidFill>
            </a:endParaRP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3CAEF2D6-9619-0838-CFCB-2DAA376950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A028E-A730-E1B1-AEFE-135C3B8DE2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8750" y="2590832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EB558B"/>
                </a:solidFill>
              </a:defRPr>
            </a:lvl1pPr>
          </a:lstStyle>
          <a:p>
            <a:r>
              <a:rPr lang="fr-CH">
                <a:effectLst/>
                <a:latin typeface="Arial Narrow" panose="020B0604020202020204" pitchFamily="34" charset="0"/>
              </a:rPr>
              <a:t>In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ipsum,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tempus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sit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amet</a:t>
            </a:r>
            <a:r>
              <a:rPr lang="fr-CH">
                <a:effectLst/>
                <a:latin typeface="Arial Narrow" panose="020B0604020202020204" pitchFamily="34" charset="0"/>
              </a:rPr>
              <a:t>. Cras non </a:t>
            </a:r>
            <a:r>
              <a:rPr lang="fr-CH" err="1">
                <a:effectLst/>
                <a:latin typeface="Arial Narrow" panose="020B0604020202020204" pitchFamily="34" charset="0"/>
              </a:rPr>
              <a:t>sagittis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felis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mauris</a:t>
            </a:r>
            <a:r>
              <a:rPr lang="fr-CH">
                <a:effectLst/>
                <a:latin typeface="Arial Narrow" panose="020B0604020202020204" pitchFamily="34" charset="0"/>
              </a:rPr>
              <a:t> massa, </a:t>
            </a:r>
            <a:r>
              <a:rPr lang="fr-CH" err="1">
                <a:effectLst/>
                <a:latin typeface="Arial Narrow" panose="020B0604020202020204" pitchFamily="34" charset="0"/>
              </a:rPr>
              <a:t>ultrices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posuere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eget</a:t>
            </a:r>
            <a:r>
              <a:rPr lang="fr-CH">
                <a:effectLst/>
                <a:latin typeface="Arial Narrow" panose="020B0604020202020204" pitchFamily="34" charset="0"/>
              </a:rPr>
              <a:t> nunc. Morbi </a:t>
            </a:r>
            <a:r>
              <a:rPr lang="fr-CH" err="1">
                <a:effectLst/>
                <a:latin typeface="Arial Narrow" panose="020B0604020202020204" pitchFamily="34" charset="0"/>
              </a:rPr>
              <a:t>faucibus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odio</a:t>
            </a:r>
            <a:r>
              <a:rPr lang="fr-CH">
                <a:effectLst/>
                <a:latin typeface="Arial Narrow" panose="020B0604020202020204" pitchFamily="34" charset="0"/>
              </a:rPr>
              <a:t> non </a:t>
            </a:r>
            <a:r>
              <a:rPr lang="fr-CH" err="1">
                <a:effectLst/>
                <a:latin typeface="Arial Narrow" panose="020B0604020202020204" pitchFamily="34" charset="0"/>
              </a:rPr>
              <a:t>orci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maximus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sed</a:t>
            </a:r>
            <a:r>
              <a:rPr lang="fr-CH">
                <a:effectLst/>
                <a:latin typeface="Arial Narrow" panose="020B0604020202020204" pitchFamily="34" charset="0"/>
              </a:rPr>
              <a:t>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enim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senectus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netus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fames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turpis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265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su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1AA4EB-831F-4261-A079-35B6C88CC9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1591" y="1583473"/>
            <a:ext cx="11016409" cy="8703527"/>
          </a:xfrm>
          <a:prstGeom prst="rect">
            <a:avLst/>
          </a:prstGeom>
        </p:spPr>
      </p:pic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E8AA6B6A-FF41-19E9-C9AB-93E01D033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7FC4E609-892E-ABE6-F189-526293B25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CBA83098-C3C3-6DD8-6283-5063897252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9238766"/>
            <a:ext cx="5751513" cy="36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Name of the </a:t>
            </a:r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9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236CCA65-189B-E2B0-42C9-47E430DA4BCA}"/>
              </a:ext>
            </a:extLst>
          </p:cNvPr>
          <p:cNvSpPr/>
          <p:nvPr userDrawn="1"/>
        </p:nvSpPr>
        <p:spPr>
          <a:xfrm>
            <a:off x="1500939" y="9667633"/>
            <a:ext cx="733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 dirty="0">
                <a:solidFill>
                  <a:srgbClr val="EB558B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Content of this presentation is copyrightand responsibility of the author. Permission is required for re-use.</a:t>
            </a:r>
            <a:endParaRPr lang="en-US" sz="1500" dirty="0">
              <a:solidFill>
                <a:srgbClr val="EB558B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4A55A5-AA34-0460-165B-43DC8F8C933B}"/>
              </a:ext>
            </a:extLst>
          </p:cNvPr>
          <p:cNvGrpSpPr/>
          <p:nvPr userDrawn="1"/>
        </p:nvGrpSpPr>
        <p:grpSpPr>
          <a:xfrm>
            <a:off x="16068190" y="9238766"/>
            <a:ext cx="2219810" cy="1048234"/>
            <a:chOff x="16068190" y="9238766"/>
            <a:chExt cx="2219810" cy="1048234"/>
          </a:xfrm>
        </p:grpSpPr>
        <p:pic>
          <p:nvPicPr>
            <p:cNvPr id="4" name="Rectangle 95" descr="preencoded.png">
              <a:extLst>
                <a:ext uri="{FF2B5EF4-FFF2-40B4-BE49-F238E27FC236}">
                  <a16:creationId xmlns:a16="http://schemas.microsoft.com/office/drawing/2014/main" id="{C2764571-EB6C-9F05-5BB0-16ABC12E3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6068190" y="9238766"/>
              <a:ext cx="2219810" cy="1048234"/>
            </a:xfrm>
            <a:prstGeom prst="rect">
              <a:avLst/>
            </a:prstGeom>
          </p:spPr>
        </p:pic>
        <p:pic>
          <p:nvPicPr>
            <p:cNvPr id="11" name="Group 399" descr="preencoded.png">
              <a:extLst>
                <a:ext uri="{FF2B5EF4-FFF2-40B4-BE49-F238E27FC236}">
                  <a16:creationId xmlns:a16="http://schemas.microsoft.com/office/drawing/2014/main" id="{4BC533D1-9C38-67BB-4FF3-8C5DCA7F2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35786"/>
            <a:stretch/>
          </p:blipFill>
          <p:spPr>
            <a:xfrm>
              <a:off x="16966562" y="9651995"/>
              <a:ext cx="812803" cy="330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81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su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0F2FE25-A29C-9C3C-84BE-F6B6B9FA2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7739" y="407261"/>
            <a:ext cx="7181108" cy="9879739"/>
          </a:xfrm>
          <a:prstGeom prst="rect">
            <a:avLst/>
          </a:prstGeom>
        </p:spPr>
      </p:pic>
      <p:sp>
        <p:nvSpPr>
          <p:cNvPr id="6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8682D5A5-A524-DEF4-9DF4-396D38E813E6}"/>
              </a:ext>
            </a:extLst>
          </p:cNvPr>
          <p:cNvSpPr/>
          <p:nvPr userDrawn="1"/>
        </p:nvSpPr>
        <p:spPr>
          <a:xfrm>
            <a:off x="1500939" y="9667633"/>
            <a:ext cx="733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 dirty="0">
                <a:solidFill>
                  <a:srgbClr val="EB558B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Content of this presentation is copyright and responsibility of the author. Permission is required for re-use.</a:t>
            </a:r>
            <a:endParaRPr lang="en-US" sz="1500" dirty="0">
              <a:solidFill>
                <a:srgbClr val="EB558B"/>
              </a:solidFill>
            </a:endParaRP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CA6B783B-ED58-5F95-B652-B1E24B3249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DB5289C3-226C-3FDB-DFAF-BF8262181E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22B9CBE-1C42-53D2-040E-CE9FAADFC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9238766"/>
            <a:ext cx="5751513" cy="36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EB558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Name of the </a:t>
            </a:r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5D83A991-E544-F93F-DC9D-33097179C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0" y="3495665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EB558B"/>
                </a:solidFill>
              </a:defRPr>
            </a:lvl1pPr>
          </a:lstStyle>
          <a:p>
            <a:r>
              <a:rPr lang="fr-CH">
                <a:effectLst/>
                <a:latin typeface="Arial Narrow" panose="020B0604020202020204" pitchFamily="34" charset="0"/>
              </a:rPr>
              <a:t>In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ipsum,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tempus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sit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amet</a:t>
            </a:r>
            <a:r>
              <a:rPr lang="fr-CH">
                <a:effectLst/>
                <a:latin typeface="Arial Narrow" panose="020B0604020202020204" pitchFamily="34" charset="0"/>
              </a:rPr>
              <a:t>. Cras non </a:t>
            </a:r>
            <a:r>
              <a:rPr lang="fr-CH" err="1">
                <a:effectLst/>
                <a:latin typeface="Arial Narrow" panose="020B0604020202020204" pitchFamily="34" charset="0"/>
              </a:rPr>
              <a:t>sagittis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felis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mauris</a:t>
            </a:r>
            <a:r>
              <a:rPr lang="fr-CH">
                <a:effectLst/>
                <a:latin typeface="Arial Narrow" panose="020B0604020202020204" pitchFamily="34" charset="0"/>
              </a:rPr>
              <a:t> massa, </a:t>
            </a:r>
            <a:r>
              <a:rPr lang="fr-CH" err="1">
                <a:effectLst/>
                <a:latin typeface="Arial Narrow" panose="020B0604020202020204" pitchFamily="34" charset="0"/>
              </a:rPr>
              <a:t>ultrices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posuere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eget</a:t>
            </a:r>
            <a:r>
              <a:rPr lang="fr-CH">
                <a:effectLst/>
                <a:latin typeface="Arial Narrow" panose="020B0604020202020204" pitchFamily="34" charset="0"/>
              </a:rPr>
              <a:t> nunc. Morbi </a:t>
            </a:r>
            <a:r>
              <a:rPr lang="fr-CH" err="1">
                <a:effectLst/>
                <a:latin typeface="Arial Narrow" panose="020B0604020202020204" pitchFamily="34" charset="0"/>
              </a:rPr>
              <a:t>faucibus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odio</a:t>
            </a:r>
            <a:r>
              <a:rPr lang="fr-CH">
                <a:effectLst/>
                <a:latin typeface="Arial Narrow" panose="020B0604020202020204" pitchFamily="34" charset="0"/>
              </a:rPr>
              <a:t> non </a:t>
            </a:r>
            <a:r>
              <a:rPr lang="fr-CH" err="1">
                <a:effectLst/>
                <a:latin typeface="Arial Narrow" panose="020B0604020202020204" pitchFamily="34" charset="0"/>
              </a:rPr>
              <a:t>orci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maximus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sed</a:t>
            </a:r>
            <a:r>
              <a:rPr lang="fr-CH">
                <a:effectLst/>
                <a:latin typeface="Arial Narrow" panose="020B0604020202020204" pitchFamily="34" charset="0"/>
              </a:rPr>
              <a:t>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enim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senectus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netus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fames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turpis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0CEEED-F414-5490-CA03-0F9491915730}"/>
              </a:ext>
            </a:extLst>
          </p:cNvPr>
          <p:cNvGrpSpPr/>
          <p:nvPr userDrawn="1"/>
        </p:nvGrpSpPr>
        <p:grpSpPr>
          <a:xfrm>
            <a:off x="16068190" y="9238766"/>
            <a:ext cx="2219810" cy="1048234"/>
            <a:chOff x="16068190" y="9238766"/>
            <a:chExt cx="2219810" cy="1048234"/>
          </a:xfrm>
        </p:grpSpPr>
        <p:pic>
          <p:nvPicPr>
            <p:cNvPr id="8" name="Rectangle 95" descr="preencoded.png">
              <a:extLst>
                <a:ext uri="{FF2B5EF4-FFF2-40B4-BE49-F238E27FC236}">
                  <a16:creationId xmlns:a16="http://schemas.microsoft.com/office/drawing/2014/main" id="{2585BACD-D51A-6B34-0BA2-E9FCFA0F50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6068190" y="9238766"/>
              <a:ext cx="2219810" cy="1048234"/>
            </a:xfrm>
            <a:prstGeom prst="rect">
              <a:avLst/>
            </a:prstGeom>
          </p:spPr>
        </p:pic>
        <p:pic>
          <p:nvPicPr>
            <p:cNvPr id="9" name="Group 399" descr="preencoded.png">
              <a:extLst>
                <a:ext uri="{FF2B5EF4-FFF2-40B4-BE49-F238E27FC236}">
                  <a16:creationId xmlns:a16="http://schemas.microsoft.com/office/drawing/2014/main" id="{090058CB-9571-FAC0-2F2E-A4F2F7115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35786"/>
            <a:stretch/>
          </p:blipFill>
          <p:spPr>
            <a:xfrm>
              <a:off x="16966562" y="9651995"/>
              <a:ext cx="812803" cy="330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31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6971ED-7068-8C9F-156B-78E6307661F3}"/>
              </a:ext>
            </a:extLst>
          </p:cNvPr>
          <p:cNvGrpSpPr/>
          <p:nvPr userDrawn="1"/>
        </p:nvGrpSpPr>
        <p:grpSpPr>
          <a:xfrm>
            <a:off x="16068190" y="9238766"/>
            <a:ext cx="2219810" cy="1048234"/>
            <a:chOff x="16068190" y="9238766"/>
            <a:chExt cx="2219810" cy="1048234"/>
          </a:xfrm>
        </p:grpSpPr>
        <p:pic>
          <p:nvPicPr>
            <p:cNvPr id="6" name="Rectangle 95" descr="preencoded.png">
              <a:extLst>
                <a:ext uri="{FF2B5EF4-FFF2-40B4-BE49-F238E27FC236}">
                  <a16:creationId xmlns:a16="http://schemas.microsoft.com/office/drawing/2014/main" id="{F07F4515-9E37-2305-F2F0-163B7B64A5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/>
            <a:srcRect/>
            <a:stretch/>
          </p:blipFill>
          <p:spPr>
            <a:xfrm>
              <a:off x="16068190" y="9238766"/>
              <a:ext cx="2219810" cy="1048234"/>
            </a:xfrm>
            <a:prstGeom prst="rect">
              <a:avLst/>
            </a:prstGeom>
          </p:spPr>
        </p:pic>
        <p:pic>
          <p:nvPicPr>
            <p:cNvPr id="7" name="Group 399" descr="preencoded.png">
              <a:extLst>
                <a:ext uri="{FF2B5EF4-FFF2-40B4-BE49-F238E27FC236}">
                  <a16:creationId xmlns:a16="http://schemas.microsoft.com/office/drawing/2014/main" id="{3EA7F45B-F227-5C92-A662-EE1BC992AA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r="35786"/>
            <a:stretch/>
          </p:blipFill>
          <p:spPr>
            <a:xfrm>
              <a:off x="16966562" y="9651995"/>
              <a:ext cx="812803" cy="33020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70" r:id="rId6"/>
    <p:sldLayoutId id="2147483671" r:id="rId7"/>
    <p:sldLayoutId id="2147483657" r:id="rId8"/>
    <p:sldLayoutId id="2147483672" r:id="rId9"/>
    <p:sldLayoutId id="2147483673" r:id="rId10"/>
    <p:sldLayoutId id="2147483660" r:id="rId11"/>
    <p:sldLayoutId id="2147483674" r:id="rId12"/>
    <p:sldLayoutId id="2147483675" r:id="rId13"/>
    <p:sldLayoutId id="2147483663" r:id="rId14"/>
    <p:sldLayoutId id="2147483664" r:id="rId15"/>
    <p:sldLayoutId id="2147483665" r:id="rId16"/>
    <p:sldLayoutId id="2147483667" r:id="rId17"/>
    <p:sldLayoutId id="2147483676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0DD53-5556-4307-C6D2-8046E0A7E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8750" y="3098394"/>
            <a:ext cx="15013226" cy="1490461"/>
          </a:xfrm>
        </p:spPr>
        <p:txBody>
          <a:bodyPr lIns="91440" tIns="45720" rIns="91440" bIns="45720" anchor="t"/>
          <a:lstStyle/>
          <a:p>
            <a:r>
              <a:rPr lang="en-US" sz="3600" dirty="0"/>
              <a:t>Addition of tucatinib to trastuzumab emtansine (T-DM1) in patients with previously treated HER2+ locally advanced/metastatic breast cancer (LA/MBC): updated efficacy analysis from the HER2CLIMB-02 trial</a:t>
            </a:r>
          </a:p>
          <a:p>
            <a:endParaRPr lang="en-CH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70E98-A78D-990B-7EC4-D643C931A2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8750" y="5119279"/>
            <a:ext cx="10514206" cy="1808098"/>
          </a:xfrm>
        </p:spPr>
        <p:txBody>
          <a:bodyPr/>
          <a:lstStyle/>
          <a:p>
            <a:r>
              <a:rPr lang="en-US" sz="2400" u="sng" dirty="0"/>
              <a:t>Giuseppe Curigliano</a:t>
            </a:r>
            <a:r>
              <a:rPr lang="en-US" sz="2400" dirty="0"/>
              <a:t>,</a:t>
            </a:r>
            <a:r>
              <a:rPr lang="en-US" sz="2400" baseline="30000" dirty="0"/>
              <a:t>1,2 </a:t>
            </a:r>
            <a:r>
              <a:rPr lang="en-US" sz="2400" dirty="0"/>
              <a:t>Virginia F. Borges,</a:t>
            </a:r>
            <a:r>
              <a:rPr lang="en-US" sz="2400" baseline="30000" dirty="0"/>
              <a:t>3 </a:t>
            </a:r>
            <a:r>
              <a:rPr lang="en-US" sz="2400" dirty="0"/>
              <a:t>Joyce O’Shaughnessy,</a:t>
            </a:r>
            <a:r>
              <a:rPr lang="en-US" sz="2400" baseline="30000" dirty="0"/>
              <a:t>4 </a:t>
            </a:r>
            <a:r>
              <a:rPr lang="en-US" sz="2400" dirty="0"/>
              <a:t>Alicia Okines,</a:t>
            </a:r>
            <a:r>
              <a:rPr lang="en-US" sz="2400" baseline="30000" dirty="0"/>
              <a:t>5,6 </a:t>
            </a:r>
            <a:r>
              <a:rPr lang="en-US" sz="2400" dirty="0"/>
              <a:t>Sara M. Tolaney,</a:t>
            </a:r>
            <a:r>
              <a:rPr lang="en-US" sz="2400" baseline="30000" dirty="0"/>
              <a:t>7 </a:t>
            </a:r>
            <a:r>
              <a:rPr lang="en-US" sz="2400" dirty="0"/>
              <a:t>Cristina Saura,</a:t>
            </a:r>
            <a:r>
              <a:rPr lang="en-US" sz="2400" baseline="30000" dirty="0"/>
              <a:t>8 </a:t>
            </a:r>
            <a:r>
              <a:rPr lang="en-US" sz="2400" dirty="0"/>
              <a:t>Antonio C. Wolff,</a:t>
            </a:r>
            <a:r>
              <a:rPr lang="en-US" sz="2400" baseline="30000" dirty="0"/>
              <a:t>9 </a:t>
            </a:r>
            <a:r>
              <a:rPr lang="en-US" sz="2400" dirty="0"/>
              <a:t>Sherene Loi,</a:t>
            </a:r>
            <a:r>
              <a:rPr lang="en-US" sz="2400" baseline="30000" dirty="0"/>
              <a:t>10 </a:t>
            </a:r>
            <a:r>
              <a:rPr lang="en-US" sz="2400" dirty="0"/>
              <a:t>Norikazu Masuda,</a:t>
            </a:r>
            <a:r>
              <a:rPr lang="en-US" sz="2400" baseline="30000" dirty="0"/>
              <a:t>11 </a:t>
            </a:r>
            <a:r>
              <a:rPr lang="en-US" sz="2400" dirty="0"/>
              <a:t>Linda Vahdat,</a:t>
            </a:r>
            <a:r>
              <a:rPr lang="en-US" sz="2400" baseline="30000" dirty="0"/>
              <a:t>12 </a:t>
            </a:r>
            <a:r>
              <a:rPr lang="en-US" sz="2400" dirty="0"/>
              <a:t>Binghe Xu,</a:t>
            </a:r>
            <a:r>
              <a:rPr lang="en-US" sz="2400" baseline="30000" dirty="0"/>
              <a:t>13 </a:t>
            </a:r>
            <a:r>
              <a:rPr lang="en-US" sz="2400" dirty="0"/>
              <a:t>Danica Chiu,</a:t>
            </a:r>
            <a:r>
              <a:rPr lang="en-US" sz="2400" baseline="30000" dirty="0"/>
              <a:t>14 </a:t>
            </a:r>
            <a:r>
              <a:rPr lang="en-US" sz="2400" dirty="0"/>
              <a:t>Diqiong Xie,</a:t>
            </a:r>
            <a:r>
              <a:rPr lang="en-US" sz="2400" baseline="30000" dirty="0"/>
              <a:t>15 </a:t>
            </a:r>
            <a:r>
              <a:rPr lang="en-US" sz="2400" dirty="0"/>
              <a:t>Nissa Abbasi,</a:t>
            </a:r>
            <a:r>
              <a:rPr lang="en-US" sz="2400" baseline="30000" dirty="0"/>
              <a:t>16 </a:t>
            </a:r>
            <a:r>
              <a:rPr lang="en-US" sz="2400" dirty="0"/>
              <a:t>Kelechi Olu,</a:t>
            </a:r>
            <a:r>
              <a:rPr lang="en-US" sz="2400" baseline="30000" dirty="0"/>
              <a:t>17</a:t>
            </a:r>
            <a:r>
              <a:rPr lang="en-US" sz="2400" dirty="0"/>
              <a:t> Sara A. Hurvitz</a:t>
            </a:r>
            <a:r>
              <a:rPr lang="en-US" sz="2400" baseline="30000" dirty="0"/>
              <a:t>18</a:t>
            </a:r>
            <a:r>
              <a:rPr lang="en-US" sz="2400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E4FA5-BB2C-085F-4BE8-76F1EBFD1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0" y="9506373"/>
            <a:ext cx="4683292" cy="543917"/>
          </a:xfrm>
        </p:spPr>
        <p:txBody>
          <a:bodyPr/>
          <a:lstStyle/>
          <a:p>
            <a:r>
              <a:rPr lang="en-US" sz="2400" dirty="0"/>
              <a:t>6-8 May 2026</a:t>
            </a:r>
            <a:endParaRPr lang="en-CH" sz="24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21CFADA-8D4F-D213-67DE-C58031F43229}"/>
              </a:ext>
            </a:extLst>
          </p:cNvPr>
          <p:cNvSpPr txBox="1">
            <a:spLocks/>
          </p:cNvSpPr>
          <p:nvPr/>
        </p:nvSpPr>
        <p:spPr>
          <a:xfrm>
            <a:off x="1428749" y="6822159"/>
            <a:ext cx="10364931" cy="23945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630" b="0" i="0" kern="1200">
                <a:solidFill>
                  <a:srgbClr val="EB558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aseline="30000" dirty="0"/>
              <a:t>1</a:t>
            </a:r>
            <a:r>
              <a:rPr lang="en-US" sz="1800" dirty="0"/>
              <a:t>European Institute of Oncology, IRCCS, Milano, Italy; </a:t>
            </a:r>
            <a:r>
              <a:rPr lang="en-US" sz="1800" baseline="30000" dirty="0"/>
              <a:t>2</a:t>
            </a:r>
            <a:r>
              <a:rPr lang="en-US" sz="1800" dirty="0"/>
              <a:t>Department of Oncology and Hematology-Oncology, University of Milano, Milano, Italy; </a:t>
            </a:r>
            <a:r>
              <a:rPr lang="en-US" sz="1800" baseline="30000" dirty="0"/>
              <a:t>3</a:t>
            </a:r>
            <a:r>
              <a:rPr lang="en-US" sz="1800" dirty="0"/>
              <a:t>University of Colorado Cancer Center, Aurora, CO, USA; </a:t>
            </a:r>
            <a:r>
              <a:rPr lang="en-US" sz="1800" baseline="30000" dirty="0"/>
              <a:t>4</a:t>
            </a:r>
            <a:r>
              <a:rPr lang="en-US" sz="1800" dirty="0"/>
              <a:t>Baylor University Medical Center, Texas Oncology, US Oncology, Dallas, TX, USA; </a:t>
            </a:r>
            <a:r>
              <a:rPr lang="en-US" sz="1800" baseline="30000" dirty="0"/>
              <a:t>5</a:t>
            </a:r>
            <a:r>
              <a:rPr lang="en-US" sz="1800" dirty="0"/>
              <a:t>The Royal Marsden NHS Foundation Trust, London, UK; </a:t>
            </a:r>
            <a:r>
              <a:rPr lang="en-US" sz="1800" baseline="30000" dirty="0"/>
              <a:t>6</a:t>
            </a:r>
            <a:r>
              <a:rPr lang="en-US" sz="1800" dirty="0"/>
              <a:t>The Institute of Cancer Research, London, UK; </a:t>
            </a:r>
            <a:r>
              <a:rPr lang="en-US" sz="1800" baseline="30000" dirty="0"/>
              <a:t>7</a:t>
            </a:r>
            <a:r>
              <a:rPr lang="en-US" sz="1800" dirty="0"/>
              <a:t>Dana-Farber Cancer Institute, Boston, MA, USA; </a:t>
            </a:r>
            <a:r>
              <a:rPr lang="en-US" sz="1800" baseline="30000" dirty="0"/>
              <a:t>8</a:t>
            </a:r>
            <a:r>
              <a:rPr lang="en-US" sz="1800" dirty="0"/>
              <a:t>Vall d’Hebron University Hospital, Vall d’Hebron Institute of Oncology (VHIO), Barcelona, Spain; </a:t>
            </a:r>
            <a:r>
              <a:rPr lang="en-US" sz="1800" baseline="30000" dirty="0"/>
              <a:t>9</a:t>
            </a:r>
            <a:r>
              <a:rPr lang="en-US" sz="1800" dirty="0"/>
              <a:t>Sidney Kimmel Comprehensive Cancer Center, Johns Hopkins, Baltimore, MD, USA; </a:t>
            </a:r>
            <a:r>
              <a:rPr lang="en-US" sz="1800" baseline="30000" dirty="0"/>
              <a:t>10</a:t>
            </a:r>
            <a:r>
              <a:rPr lang="en-US" sz="1800" dirty="0"/>
              <a:t>Peter MacCallum Cancer Centre, Melbourne, Australia;</a:t>
            </a:r>
            <a:r>
              <a:rPr lang="en-US" sz="1800" baseline="30000" dirty="0"/>
              <a:t>11</a:t>
            </a:r>
            <a:r>
              <a:rPr lang="en-US" sz="1800" dirty="0"/>
              <a:t>Graduate School of Medicine, Kyoto University, Kyoto, Japan; </a:t>
            </a:r>
            <a:r>
              <a:rPr lang="en-US" sz="1800" baseline="30000" dirty="0"/>
              <a:t>12</a:t>
            </a:r>
            <a:r>
              <a:rPr lang="en-US" sz="1800" dirty="0"/>
              <a:t>Dartmouth Health, Lebanon, NH, USA; </a:t>
            </a:r>
            <a:r>
              <a:rPr lang="en-US" sz="1800" baseline="30000" dirty="0"/>
              <a:t>13</a:t>
            </a:r>
            <a:r>
              <a:rPr lang="en-US" sz="1800" dirty="0"/>
              <a:t>Cancer Hospital, Chinese Academy of Medical Sciences, Beijing, China; </a:t>
            </a:r>
            <a:r>
              <a:rPr lang="en-US" sz="1800" baseline="30000" dirty="0"/>
              <a:t>14</a:t>
            </a:r>
            <a:r>
              <a:rPr lang="en-US" sz="1800" dirty="0"/>
              <a:t>Pfizer Inc, London, UK; </a:t>
            </a:r>
            <a:r>
              <a:rPr lang="en-US" sz="1800" baseline="30000" dirty="0"/>
              <a:t>15</a:t>
            </a:r>
            <a:r>
              <a:rPr lang="en-US" sz="1800" dirty="0"/>
              <a:t>Pfizer Inc, Washington DC, USA; </a:t>
            </a:r>
            <a:r>
              <a:rPr lang="en-US" sz="1800" baseline="30000" dirty="0"/>
              <a:t>16</a:t>
            </a:r>
            <a:r>
              <a:rPr lang="en-US" sz="1800" dirty="0"/>
              <a:t>Pfizer Inc, Seattle, WA, USA; </a:t>
            </a:r>
            <a:r>
              <a:rPr lang="en-US" sz="1800" baseline="30000" dirty="0"/>
              <a:t>17</a:t>
            </a:r>
            <a:r>
              <a:rPr lang="en-US" sz="1800" dirty="0"/>
              <a:t>Pfizer AG, Zurich, Switzerland;</a:t>
            </a:r>
            <a:r>
              <a:rPr lang="en-US" sz="1800" baseline="30000" dirty="0"/>
              <a:t> 18</a:t>
            </a:r>
            <a:r>
              <a:rPr lang="en-US" sz="1800" dirty="0"/>
              <a:t>Fred Hutchinson Cancer Center, University of Washington, Seattle, WA, USA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9D77A-B395-1CBC-81DD-5EB17E6E5945}"/>
              </a:ext>
            </a:extLst>
          </p:cNvPr>
          <p:cNvSpPr txBox="1"/>
          <p:nvPr/>
        </p:nvSpPr>
        <p:spPr>
          <a:xfrm>
            <a:off x="14630401" y="139237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>
                <a:solidFill>
                  <a:srgbClr val="EB558B"/>
                </a:solidFill>
              </a:rPr>
              <a:t>423RO</a:t>
            </a:r>
            <a:endParaRPr lang="en-US" sz="3600" dirty="0">
              <a:solidFill>
                <a:srgbClr val="EB5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2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04E22-CBFA-71BA-A841-D11C388CA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1" y="2436886"/>
            <a:ext cx="13201650" cy="422609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All patients and their families who participated in this study</a:t>
            </a:r>
            <a:b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Investigators and staff from all participating sites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5A2F6DE-E373-4748-991B-95EAC8BB9C58}"/>
              </a:ext>
            </a:extLst>
          </p:cNvPr>
          <p:cNvSpPr txBox="1">
            <a:spLocks/>
          </p:cNvSpPr>
          <p:nvPr/>
        </p:nvSpPr>
        <p:spPr>
          <a:xfrm>
            <a:off x="919595" y="578430"/>
            <a:ext cx="16443614" cy="10050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630" b="1" i="0" kern="1200">
                <a:solidFill>
                  <a:srgbClr val="EB558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ACKNOWLEDGEMENTS</a:t>
            </a:r>
            <a:endParaRPr lang="en-CH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0FC85-18E0-36C9-5C37-C2077E93ED30}"/>
              </a:ext>
            </a:extLst>
          </p:cNvPr>
          <p:cNvSpPr txBox="1"/>
          <p:nvPr/>
        </p:nvSpPr>
        <p:spPr>
          <a:xfrm>
            <a:off x="4880515" y="8534766"/>
            <a:ext cx="48790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</a:rPr>
              <a:t>Copies of this presentation obtained through </a:t>
            </a:r>
            <a:r>
              <a:rPr lang="en-US" dirty="0"/>
              <a:t>this</a:t>
            </a:r>
            <a:r>
              <a:rPr lang="en-US" sz="1800" dirty="0">
                <a:effectLst/>
              </a:rPr>
              <a:t> QR code are for personal use only and may not be reproduced without written permission of the authors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111783-51C1-F07E-1F7F-0EF6014C7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38" y="6228602"/>
            <a:ext cx="3243024" cy="324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5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A67476-9463-1DBB-32B4-635E0C48D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9595" y="586529"/>
            <a:ext cx="11753850" cy="1005078"/>
          </a:xfrm>
        </p:spPr>
        <p:txBody>
          <a:bodyPr/>
          <a:lstStyle/>
          <a:p>
            <a:r>
              <a:rPr lang="en-US" sz="4800" dirty="0"/>
              <a:t>DECLARATION OF INTERESTS</a:t>
            </a:r>
            <a:endParaRPr lang="en-CH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DF89F-5B3A-D611-7B82-627FFC03E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7774" y="2589309"/>
            <a:ext cx="15520190" cy="554404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Giuseppe Curigliano</a:t>
            </a:r>
            <a:br>
              <a:rPr lang="en-US" sz="3600" dirty="0"/>
            </a:br>
            <a:endParaRPr lang="en-US" sz="3600" dirty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Consulting fees from Roche, Novartis, Lilly, Pfizer, Astra Zeneca, Daiichi Sankyo, Exact Science, Merck, BMS, Gilead, Sanofi, Menarini, Merck</a:t>
            </a:r>
            <a:br>
              <a:rPr lang="en-US" sz="3600" dirty="0"/>
            </a:br>
            <a:endParaRPr lang="en-US" sz="3600" dirty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Support for attending meetings and/or travel from Daiichi Sankyo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600" dirty="0"/>
              <a:t>This study was sponsored by Seagen, which was acquired by Pfizer Inc in December 2023.</a:t>
            </a:r>
          </a:p>
        </p:txBody>
      </p:sp>
    </p:spTree>
    <p:extLst>
      <p:ext uri="{BB962C8B-B14F-4D97-AF65-F5344CB8AC3E}">
        <p14:creationId xmlns:p14="http://schemas.microsoft.com/office/powerpoint/2010/main" val="38465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53621-DC58-641B-175A-8193C24DF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91A0330-C93D-4117-DBD1-CCB6EDDF79F0}"/>
              </a:ext>
            </a:extLst>
          </p:cNvPr>
          <p:cNvSpPr txBox="1">
            <a:spLocks/>
          </p:cNvSpPr>
          <p:nvPr/>
        </p:nvSpPr>
        <p:spPr>
          <a:xfrm>
            <a:off x="919597" y="577722"/>
            <a:ext cx="11753850" cy="10050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630" b="1" i="0" kern="1200">
                <a:solidFill>
                  <a:srgbClr val="EB558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BACKGROUND</a:t>
            </a:r>
            <a:endParaRPr lang="en-CH" sz="400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9691481-BFD6-89BA-46C7-ED99C06E3B9A}"/>
              </a:ext>
            </a:extLst>
          </p:cNvPr>
          <p:cNvSpPr txBox="1">
            <a:spLocks/>
          </p:cNvSpPr>
          <p:nvPr/>
        </p:nvSpPr>
        <p:spPr>
          <a:xfrm>
            <a:off x="936823" y="1288897"/>
            <a:ext cx="16158481" cy="768756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en-US" sz="2800" strike="sngStrike" baseline="30000" dirty="0"/>
          </a:p>
          <a:p>
            <a:pPr>
              <a:spcAft>
                <a:spcPts val="600"/>
              </a:spcAft>
            </a:pPr>
            <a:r>
              <a:rPr lang="en-US" dirty="0"/>
              <a:t>Most patients with HER2+ locally advanced/metastatic breast cancer (LA/MBC) ultimately experience disease progression,</a:t>
            </a:r>
            <a:r>
              <a:rPr lang="en-US" baseline="30000" dirty="0"/>
              <a:t> </a:t>
            </a:r>
            <a:r>
              <a:rPr lang="en-US" dirty="0"/>
              <a:t>and</a:t>
            </a:r>
            <a:r>
              <a:rPr lang="en-US" baseline="30000" dirty="0"/>
              <a:t> </a:t>
            </a:r>
            <a:r>
              <a:rPr lang="en-US" dirty="0"/>
              <a:t>approximately half of them will develop brain metastases (BM).</a:t>
            </a:r>
            <a:r>
              <a:rPr lang="en-US" baseline="30000" dirty="0"/>
              <a:t>1 ,2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Arial Narrow"/>
                <a:cs typeface="Arial"/>
              </a:rPr>
              <a:t>Tucatinib is a highly selective HER2-directed TKI indicated for patients with previously treated </a:t>
            </a:r>
            <a:br>
              <a:rPr lang="en-US" dirty="0">
                <a:solidFill>
                  <a:srgbClr val="000000"/>
                </a:solidFill>
                <a:latin typeface="Arial Narrow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Arial Narrow"/>
                <a:cs typeface="Arial"/>
              </a:rPr>
              <a:t>HER2+ LA/MBC, including patients with BM.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 Narrow"/>
                <a:cs typeface="Arial"/>
              </a:rPr>
              <a:t>Preclinical data have shown that the combination of tucatinib and T-DM1 results in enhanced antitumor activity compared with either agent alone.</a:t>
            </a:r>
            <a:r>
              <a:rPr lang="en-US" baseline="30000" dirty="0">
                <a:latin typeface="Arial Narrow"/>
                <a:cs typeface="Arial"/>
              </a:rPr>
              <a:t>3</a:t>
            </a:r>
            <a:endParaRPr lang="en-US" sz="3600" baseline="30000" dirty="0"/>
          </a:p>
          <a:p>
            <a:pPr>
              <a:spcAft>
                <a:spcPts val="600"/>
              </a:spcAft>
            </a:pPr>
            <a:r>
              <a:rPr lang="en-US" dirty="0"/>
              <a:t>In the primary analysis of HER2CLIMB-02 (median follow-up: 24.4 months), tucatinib added to T-DM1 significantly improved PFS in previously treated HER2+ LA/MBC, including in patients with BM, with a safety profile </a:t>
            </a:r>
            <a:r>
              <a:rPr lang="en-GB" dirty="0"/>
              <a:t>consistent with the established adverse event profiles of each drug</a:t>
            </a:r>
            <a:r>
              <a:rPr lang="en-US" dirty="0"/>
              <a:t>.</a:t>
            </a:r>
            <a:r>
              <a:rPr lang="en-US" baseline="30000" dirty="0"/>
              <a:t>4</a:t>
            </a:r>
          </a:p>
          <a:p>
            <a:pPr marL="857250" lvl="1">
              <a:spcAft>
                <a:spcPts val="600"/>
              </a:spcAft>
              <a:buFont typeface="Courier New" pitchFamily="34" charset="0"/>
              <a:buChar char="o"/>
            </a:pPr>
            <a:r>
              <a:rPr lang="en-US" sz="3200" dirty="0">
                <a:solidFill>
                  <a:srgbClr val="EB558B"/>
                </a:solidFill>
              </a:rPr>
              <a:t>Median PFS of 9.5 vs 7.4 months for tucatinib vs placebo, combined with T-DM1; </a:t>
            </a:r>
            <a:br>
              <a:rPr lang="en-US" sz="3200" dirty="0">
                <a:solidFill>
                  <a:srgbClr val="EB558B"/>
                </a:solidFill>
              </a:rPr>
            </a:br>
            <a:r>
              <a:rPr lang="en-US" sz="3200" dirty="0">
                <a:solidFill>
                  <a:srgbClr val="EB558B"/>
                </a:solidFill>
              </a:rPr>
              <a:t>HR = 0.76 (95% CI, 0.61−0.95), </a:t>
            </a:r>
            <a:r>
              <a:rPr lang="en-US" sz="3200" i="1" dirty="0">
                <a:solidFill>
                  <a:srgbClr val="EB558B"/>
                </a:solidFill>
              </a:rPr>
              <a:t>P</a:t>
            </a:r>
            <a:r>
              <a:rPr lang="en-US" sz="3200" dirty="0">
                <a:solidFill>
                  <a:srgbClr val="EB558B"/>
                </a:solidFill>
              </a:rPr>
              <a:t> = 0.0163.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Here, we report updated efficacy outcomes from HER2CLIMB-02.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4021DD0-B279-4550-3E86-88A5B99F4F0B}"/>
              </a:ext>
            </a:extLst>
          </p:cNvPr>
          <p:cNvSpPr txBox="1">
            <a:spLocks/>
          </p:cNvSpPr>
          <p:nvPr/>
        </p:nvSpPr>
        <p:spPr>
          <a:xfrm>
            <a:off x="1087419" y="9256819"/>
            <a:ext cx="15079288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kern="1200" cap="none">
                <a:solidFill>
                  <a:srgbClr val="C7095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600" b="0" dirty="0"/>
              <a:t>HER2+, human epidermal growth factor receptor 2 positive; PFS, progression-free survival; T-DM1, trastuzumab emtansine; TKI, tyrosine kinase inhibitor.</a:t>
            </a:r>
          </a:p>
          <a:p>
            <a:pPr marL="0" indent="0">
              <a:spcBef>
                <a:spcPts val="0"/>
              </a:spcBef>
            </a:pPr>
            <a:r>
              <a:rPr lang="en-US" sz="1600" b="0" dirty="0"/>
              <a:t>1. Wen X, et al. </a:t>
            </a:r>
            <a:r>
              <a:rPr lang="en-US" sz="1600" b="0" i="1" dirty="0"/>
              <a:t>Crit Rev Oncol Hematol</a:t>
            </a:r>
            <a:r>
              <a:rPr lang="en-US" sz="1600" b="0" dirty="0"/>
              <a:t>. 2026;221:105179. 2. Lin NU, et al. </a:t>
            </a:r>
            <a:r>
              <a:rPr lang="en-US" sz="1600" b="0" i="1" dirty="0"/>
              <a:t>Lancet Oncol</a:t>
            </a:r>
            <a:r>
              <a:rPr lang="en-US" sz="1600" b="0" dirty="0"/>
              <a:t>. 2013;14:185-186. 3. Olson D, et al. </a:t>
            </a:r>
            <a:r>
              <a:rPr lang="en-US" sz="1600" b="0" i="1" dirty="0"/>
              <a:t>Cancer Res Commun. </a:t>
            </a:r>
            <a:r>
              <a:rPr lang="en-US" sz="1600" b="0" dirty="0"/>
              <a:t>2023;3(9):1927-1939. </a:t>
            </a:r>
            <a:br>
              <a:rPr lang="en-US" sz="1600" b="0" dirty="0"/>
            </a:br>
            <a:r>
              <a:rPr lang="en-US" sz="1600" b="0" dirty="0"/>
              <a:t>4. Hurvitz, SA, et al. </a:t>
            </a:r>
            <a:r>
              <a:rPr lang="en-US" sz="1600" b="0" i="1" dirty="0"/>
              <a:t>Ann Oncol</a:t>
            </a:r>
            <a:r>
              <a:rPr lang="en-US" sz="1600" b="0" dirty="0"/>
              <a:t>. 2026;37(3):341-352. </a:t>
            </a:r>
          </a:p>
        </p:txBody>
      </p:sp>
    </p:spTree>
    <p:extLst>
      <p:ext uri="{BB962C8B-B14F-4D97-AF65-F5344CB8AC3E}">
        <p14:creationId xmlns:p14="http://schemas.microsoft.com/office/powerpoint/2010/main" val="25127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B44E1-6F27-1C20-1192-D1AB4C11E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BD6EE-0173-99A3-A137-898F6E0FA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3362" y="1584353"/>
            <a:ext cx="16658776" cy="1190791"/>
          </a:xfrm>
        </p:spPr>
        <p:txBody>
          <a:bodyPr lIns="91440" tIns="45720" rIns="91440" bIns="45720" anchor="t"/>
          <a:lstStyle/>
          <a:p>
            <a:r>
              <a:rPr lang="en-US" sz="3200" dirty="0">
                <a:latin typeface="Arial Narrow"/>
              </a:rPr>
              <a:t>HER2CLIMB-02</a:t>
            </a:r>
            <a:r>
              <a:rPr lang="en-US" sz="3200" b="0" dirty="0">
                <a:latin typeface="Arial Narrow"/>
              </a:rPr>
              <a:t> (</a:t>
            </a:r>
            <a:r>
              <a:rPr lang="en-US" sz="3200" dirty="0">
                <a:latin typeface="Arial Narrow"/>
              </a:rPr>
              <a:t>NCT03975647</a:t>
            </a:r>
            <a:r>
              <a:rPr lang="en-US" sz="3200" b="0" dirty="0">
                <a:latin typeface="Arial Narrow"/>
              </a:rPr>
              <a:t>) is a randomized, double-blind, placebo-controlled, phase 3 trial assessing the efficacy and safety of tucatinib </a:t>
            </a:r>
            <a:r>
              <a:rPr lang="en-US" sz="3200" b="0" dirty="0">
                <a:solidFill>
                  <a:srgbClr val="EA558A"/>
                </a:solidFill>
                <a:latin typeface="Arial Narrow"/>
              </a:rPr>
              <a:t>versus placebo, </a:t>
            </a:r>
            <a:r>
              <a:rPr lang="en-US" sz="3200" b="0" dirty="0">
                <a:latin typeface="Arial Narrow"/>
              </a:rPr>
              <a:t>combined with T-DM1 in patients with HER2+ LA/MBC.</a:t>
            </a:r>
            <a:endParaRPr lang="en-CH" sz="3200" b="0" dirty="0">
              <a:latin typeface="Arial Narrow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679A86-88AF-A4BB-8D4B-6DA1CC95E6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96494" y="4133751"/>
            <a:ext cx="4159302" cy="31934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20857"/>
            </a:solidFill>
          </a:ln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≥ 18 years of age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Centrally confirmed HER2+ LA/MBC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Prior treatment with trastuzumab and a taxane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Patients with BM were permitted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C3D45F2-B36E-FA0F-010E-D72805746F07}"/>
              </a:ext>
            </a:extLst>
          </p:cNvPr>
          <p:cNvSpPr txBox="1">
            <a:spLocks/>
          </p:cNvSpPr>
          <p:nvPr/>
        </p:nvSpPr>
        <p:spPr>
          <a:xfrm>
            <a:off x="996494" y="9293925"/>
            <a:ext cx="15571194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kern="1200" cap="none">
                <a:solidFill>
                  <a:srgbClr val="C7095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600" b="0" dirty="0"/>
              <a:t>1L, first-line: BICR, blinded independent central review; BID, twice a day; BM, brain metastases; ECOG PS, Eastern Cooperative Oncology Group performance status, HER2+, human epidermal growth factor receptor 2-positive; HR+, hormone receptor-positive; IV, intravenous; LA/MBC, locally advanced/metastatic breast cancer; LOT, line of treatment; OS, overall survival; PFS, progression-free survival; </a:t>
            </a:r>
            <a:br>
              <a:rPr lang="en-US" sz="1600" b="0" dirty="0"/>
            </a:br>
            <a:r>
              <a:rPr lang="en-US" sz="1600" b="0" dirty="0"/>
              <a:t>R, randomization; T-DM1, trastuzumab emtansine.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B8059E0-9450-5EC3-326B-562083ABCF01}"/>
              </a:ext>
            </a:extLst>
          </p:cNvPr>
          <p:cNvSpPr txBox="1">
            <a:spLocks/>
          </p:cNvSpPr>
          <p:nvPr/>
        </p:nvSpPr>
        <p:spPr>
          <a:xfrm>
            <a:off x="6871309" y="3335328"/>
            <a:ext cx="4658065" cy="2334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2085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2800" dirty="0"/>
              <a:t>Tucatinib (300 mg orally BID) </a:t>
            </a:r>
            <a:br>
              <a:rPr lang="en-US" sz="2800" dirty="0"/>
            </a:br>
            <a:r>
              <a:rPr lang="en-US" sz="2800" dirty="0"/>
              <a:t>+ </a:t>
            </a:r>
            <a:br>
              <a:rPr lang="en-US" sz="2800" dirty="0"/>
            </a:br>
            <a:r>
              <a:rPr lang="en-US" sz="2800" dirty="0"/>
              <a:t>T-DM1 </a:t>
            </a:r>
            <a:br>
              <a:rPr lang="en-US" sz="2800" dirty="0"/>
            </a:br>
            <a:r>
              <a:rPr lang="en-US" sz="2800" dirty="0"/>
              <a:t>(3.6 mg/kg IV every 21 days)</a:t>
            </a:r>
            <a:br>
              <a:rPr lang="en-US" sz="2800" dirty="0"/>
            </a:br>
            <a:r>
              <a:rPr lang="en-US" sz="2800" b="1" dirty="0">
                <a:solidFill>
                  <a:srgbClr val="EB558B"/>
                </a:solidFill>
              </a:rPr>
              <a:t>(n = 228)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6D133-AE90-9427-871E-E487A1154CE0}"/>
              </a:ext>
            </a:extLst>
          </p:cNvPr>
          <p:cNvSpPr txBox="1"/>
          <p:nvPr/>
        </p:nvSpPr>
        <p:spPr>
          <a:xfrm>
            <a:off x="996494" y="3546817"/>
            <a:ext cx="41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B558B"/>
                </a:solidFill>
              </a:rPr>
              <a:t>Key eligibility criteria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41316EE-107A-92BA-3EC6-CCED9B93D0E6}"/>
              </a:ext>
            </a:extLst>
          </p:cNvPr>
          <p:cNvSpPr txBox="1">
            <a:spLocks/>
          </p:cNvSpPr>
          <p:nvPr/>
        </p:nvSpPr>
        <p:spPr>
          <a:xfrm>
            <a:off x="6871910" y="5891834"/>
            <a:ext cx="4658065" cy="2351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2085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2800" dirty="0"/>
              <a:t>Placebo (orally BID)</a:t>
            </a:r>
            <a:br>
              <a:rPr lang="en-US" sz="2800" dirty="0"/>
            </a:br>
            <a:r>
              <a:rPr lang="en-US" sz="2800" dirty="0"/>
              <a:t>+</a:t>
            </a:r>
            <a:br>
              <a:rPr lang="en-US" sz="2800" dirty="0"/>
            </a:br>
            <a:r>
              <a:rPr lang="en-US" sz="2800" dirty="0"/>
              <a:t>T-DM1 </a:t>
            </a:r>
            <a:br>
              <a:rPr lang="en-US" sz="2800" dirty="0"/>
            </a:br>
            <a:r>
              <a:rPr lang="en-US" sz="2800" dirty="0"/>
              <a:t>(3.6 mg/kg IV every 21 days) </a:t>
            </a:r>
            <a:br>
              <a:rPr lang="en-US" sz="2800" dirty="0"/>
            </a:br>
            <a:r>
              <a:rPr lang="en-US" sz="2800" b="1" dirty="0">
                <a:solidFill>
                  <a:srgbClr val="EB558B"/>
                </a:solidFill>
              </a:rPr>
              <a:t>(n = 235)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8E04BB-99B3-720F-A6B5-8330746FCC00}"/>
              </a:ext>
            </a:extLst>
          </p:cNvPr>
          <p:cNvSpPr txBox="1"/>
          <p:nvPr/>
        </p:nvSpPr>
        <p:spPr>
          <a:xfrm>
            <a:off x="6871308" y="2731192"/>
            <a:ext cx="4658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B558B"/>
                </a:solidFill>
              </a:rPr>
              <a:t>Treatments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22E32B9-0E58-7BE2-10BD-FD6D55A04611}"/>
              </a:ext>
            </a:extLst>
          </p:cNvPr>
          <p:cNvSpPr txBox="1">
            <a:spLocks/>
          </p:cNvSpPr>
          <p:nvPr/>
        </p:nvSpPr>
        <p:spPr>
          <a:xfrm>
            <a:off x="12399655" y="3306189"/>
            <a:ext cx="5212483" cy="56787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2085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Primary</a:t>
            </a:r>
          </a:p>
          <a:p>
            <a:pPr marL="682625" indent="-45085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PFS per investigator assessment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Secondary</a:t>
            </a:r>
          </a:p>
          <a:p>
            <a:pPr marL="681038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7095A"/>
                </a:solidFill>
              </a:rPr>
              <a:t>OS</a:t>
            </a:r>
          </a:p>
          <a:p>
            <a:pPr marL="681038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PFS &amp; </a:t>
            </a:r>
            <a:r>
              <a:rPr lang="en-US" dirty="0">
                <a:solidFill>
                  <a:srgbClr val="C7095A"/>
                </a:solidFill>
              </a:rPr>
              <a:t>OS in BM subgroup</a:t>
            </a:r>
          </a:p>
          <a:p>
            <a:pPr marL="681038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Tumor response</a:t>
            </a:r>
          </a:p>
          <a:p>
            <a:pPr marL="681038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PFS per BICR</a:t>
            </a:r>
          </a:p>
          <a:p>
            <a:pPr marL="681038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Other</a:t>
            </a:r>
          </a:p>
          <a:p>
            <a:pPr marL="681038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7095A"/>
                </a:solidFill>
              </a:rPr>
              <a:t>Subsequent systemic anticancer therapies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C7095A"/>
              </a:solidFill>
            </a:endParaRP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H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C4616-BACB-59B6-B2C2-3A4734E40821}"/>
              </a:ext>
            </a:extLst>
          </p:cNvPr>
          <p:cNvSpPr txBox="1"/>
          <p:nvPr/>
        </p:nvSpPr>
        <p:spPr>
          <a:xfrm>
            <a:off x="12399655" y="2691851"/>
            <a:ext cx="543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B558B"/>
                </a:solidFill>
              </a:rPr>
              <a:t>Endpoints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B9F3A4-3DBD-DD68-72FA-02AF8D4BEDA8}"/>
              </a:ext>
            </a:extLst>
          </p:cNvPr>
          <p:cNvSpPr/>
          <p:nvPr/>
        </p:nvSpPr>
        <p:spPr>
          <a:xfrm>
            <a:off x="5540986" y="5393862"/>
            <a:ext cx="681643" cy="673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</a:t>
            </a:r>
            <a:br>
              <a:rPr lang="en-US" b="1" dirty="0"/>
            </a:br>
            <a:r>
              <a:rPr lang="en-US" b="1" dirty="0"/>
              <a:t>1:1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AE0190D-14F3-3D64-AA91-1B76676C9390}"/>
              </a:ext>
            </a:extLst>
          </p:cNvPr>
          <p:cNvSpPr txBox="1">
            <a:spLocks/>
          </p:cNvSpPr>
          <p:nvPr/>
        </p:nvSpPr>
        <p:spPr>
          <a:xfrm>
            <a:off x="919597" y="577722"/>
            <a:ext cx="11753850" cy="10050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630" b="1" i="0" kern="1200">
                <a:solidFill>
                  <a:srgbClr val="EB558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STUDY DESIGN</a:t>
            </a:r>
            <a:endParaRPr lang="en-CH" sz="400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C6183FD-DA3F-77CA-EFC5-D49269FF0CB6}"/>
              </a:ext>
            </a:extLst>
          </p:cNvPr>
          <p:cNvSpPr txBox="1">
            <a:spLocks/>
          </p:cNvSpPr>
          <p:nvPr/>
        </p:nvSpPr>
        <p:spPr>
          <a:xfrm>
            <a:off x="2057782" y="7864729"/>
            <a:ext cx="4337824" cy="131608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2085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</a:pPr>
            <a:r>
              <a:rPr lang="en-US" sz="2000" dirty="0"/>
              <a:t>LOT for metastatic disease (1L or other)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/>
              <a:t>HR status (positive or negative)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/>
              <a:t>Presence/history of BM (yes or no)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/>
              <a:t>ECOG PS (0 or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0532F-273A-F11C-9BD9-1C54BF207119}"/>
              </a:ext>
            </a:extLst>
          </p:cNvPr>
          <p:cNvSpPr txBox="1"/>
          <p:nvPr/>
        </p:nvSpPr>
        <p:spPr>
          <a:xfrm>
            <a:off x="1932039" y="7424434"/>
            <a:ext cx="415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B558B"/>
                </a:solidFill>
              </a:rPr>
              <a:t>Stratification factors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7B6C3B-09C2-1C95-E79A-587309118B8E}"/>
              </a:ext>
            </a:extLst>
          </p:cNvPr>
          <p:cNvCxnSpPr>
            <a:cxnSpLocks/>
            <a:stCxn id="7" idx="3"/>
            <a:endCxn id="19" idx="2"/>
          </p:cNvCxnSpPr>
          <p:nvPr/>
        </p:nvCxnSpPr>
        <p:spPr>
          <a:xfrm>
            <a:off x="5155796" y="5730465"/>
            <a:ext cx="385190" cy="1"/>
          </a:xfrm>
          <a:prstGeom prst="straightConnector1">
            <a:avLst/>
          </a:prstGeom>
          <a:ln w="38100">
            <a:solidFill>
              <a:srgbClr val="C70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93FC65-9F71-5E7F-B958-60F06206D209}"/>
              </a:ext>
            </a:extLst>
          </p:cNvPr>
          <p:cNvCxnSpPr>
            <a:cxnSpLocks/>
            <a:stCxn id="19" idx="7"/>
            <a:endCxn id="11" idx="1"/>
          </p:cNvCxnSpPr>
          <p:nvPr/>
        </p:nvCxnSpPr>
        <p:spPr>
          <a:xfrm flipV="1">
            <a:off x="6122805" y="4502766"/>
            <a:ext cx="748504" cy="989685"/>
          </a:xfrm>
          <a:prstGeom prst="straightConnector1">
            <a:avLst/>
          </a:prstGeom>
          <a:ln w="38100">
            <a:solidFill>
              <a:srgbClr val="C70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3BE78B-39B5-19B0-CF9F-7EDB57FDE585}"/>
              </a:ext>
            </a:extLst>
          </p:cNvPr>
          <p:cNvCxnSpPr>
            <a:cxnSpLocks/>
            <a:stCxn id="19" idx="5"/>
            <a:endCxn id="13" idx="1"/>
          </p:cNvCxnSpPr>
          <p:nvPr/>
        </p:nvCxnSpPr>
        <p:spPr>
          <a:xfrm>
            <a:off x="6122805" y="5968480"/>
            <a:ext cx="749105" cy="1098898"/>
          </a:xfrm>
          <a:prstGeom prst="straightConnector1">
            <a:avLst/>
          </a:prstGeom>
          <a:ln w="38100">
            <a:solidFill>
              <a:srgbClr val="C70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BFB1AB-E636-D68F-1BB2-39D8E49AE5B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1529374" y="4502766"/>
            <a:ext cx="870282" cy="0"/>
          </a:xfrm>
          <a:prstGeom prst="straightConnector1">
            <a:avLst/>
          </a:prstGeom>
          <a:ln w="38100">
            <a:solidFill>
              <a:srgbClr val="C70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85441B-75C8-FBE4-40F0-3FCD96456D1B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1529975" y="7067378"/>
            <a:ext cx="869680" cy="0"/>
          </a:xfrm>
          <a:prstGeom prst="straightConnector1">
            <a:avLst/>
          </a:prstGeom>
          <a:ln w="38100">
            <a:solidFill>
              <a:srgbClr val="C70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5EEAF2-1B8C-5CAC-583A-0D6D6DB27E91}"/>
              </a:ext>
            </a:extLst>
          </p:cNvPr>
          <p:cNvCxnSpPr>
            <a:cxnSpLocks/>
            <a:endCxn id="19" idx="4"/>
          </p:cNvCxnSpPr>
          <p:nvPr/>
        </p:nvCxnSpPr>
        <p:spPr>
          <a:xfrm flipV="1">
            <a:off x="5867839" y="6067069"/>
            <a:ext cx="13969" cy="1797610"/>
          </a:xfrm>
          <a:prstGeom prst="straightConnector1">
            <a:avLst/>
          </a:prstGeom>
          <a:ln w="38100">
            <a:solidFill>
              <a:srgbClr val="C70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9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C2B1E-27D7-343D-E0AA-7C41DEA30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ACE4611-A138-233D-3118-8D00A69F28C4}"/>
              </a:ext>
            </a:extLst>
          </p:cNvPr>
          <p:cNvSpPr txBox="1">
            <a:spLocks/>
          </p:cNvSpPr>
          <p:nvPr/>
        </p:nvSpPr>
        <p:spPr>
          <a:xfrm>
            <a:off x="919597" y="9681857"/>
            <a:ext cx="1393316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kern="1200" cap="none">
                <a:solidFill>
                  <a:srgbClr val="C7095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600" b="0" dirty="0"/>
              <a:t>ECOG, Eastern Cooperative Oncology Group; HR+, hormone receptor-positive; PBO, placebo; T-DM1, trastuzumab emtansine; TUC, tucatinib. 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937D35E-9EB5-DE97-9CDB-2659D2ED6AC0}"/>
              </a:ext>
            </a:extLst>
          </p:cNvPr>
          <p:cNvSpPr txBox="1">
            <a:spLocks/>
          </p:cNvSpPr>
          <p:nvPr/>
        </p:nvSpPr>
        <p:spPr>
          <a:xfrm>
            <a:off x="919597" y="577722"/>
            <a:ext cx="16260734" cy="10050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630" b="1" i="0" kern="1200">
                <a:solidFill>
                  <a:srgbClr val="EB558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DEMOGRAPHICS AND BASELINE DISEASE CHARACTERISTICS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FFA682-C16C-5321-8BD6-23A6BD54D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42098"/>
              </p:ext>
            </p:extLst>
          </p:nvPr>
        </p:nvGraphicFramePr>
        <p:xfrm>
          <a:off x="1950693" y="2116355"/>
          <a:ext cx="13425720" cy="64312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975286">
                  <a:extLst>
                    <a:ext uri="{9D8B030D-6E8A-4147-A177-3AD203B41FA5}">
                      <a16:colId xmlns:a16="http://schemas.microsoft.com/office/drawing/2014/main" val="661269410"/>
                    </a:ext>
                  </a:extLst>
                </a:gridCol>
                <a:gridCol w="3603844">
                  <a:extLst>
                    <a:ext uri="{9D8B030D-6E8A-4147-A177-3AD203B41FA5}">
                      <a16:colId xmlns:a16="http://schemas.microsoft.com/office/drawing/2014/main" val="1208560670"/>
                    </a:ext>
                  </a:extLst>
                </a:gridCol>
                <a:gridCol w="3846590">
                  <a:extLst>
                    <a:ext uri="{9D8B030D-6E8A-4147-A177-3AD203B41FA5}">
                      <a16:colId xmlns:a16="http://schemas.microsoft.com/office/drawing/2014/main" val="358303658"/>
                    </a:ext>
                  </a:extLst>
                </a:gridCol>
              </a:tblGrid>
              <a:tr h="944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effectLst/>
                        </a:rPr>
                        <a:t>Arm</a:t>
                      </a:r>
                      <a:endParaRPr lang="en-US" sz="2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TUC + T-DM1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(n = 228)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PBO + T-DM1</a:t>
                      </a:r>
                    </a:p>
                    <a:p>
                      <a:pPr algn="ctr"/>
                      <a:r>
                        <a:rPr lang="en-US" sz="2800" dirty="0"/>
                        <a:t>(n = 235)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852816"/>
                  </a:ext>
                </a:extLst>
              </a:tr>
              <a:tr h="457048">
                <a:tc>
                  <a:txBody>
                    <a:bodyPr/>
                    <a:lstStyle/>
                    <a:p>
                      <a:r>
                        <a:rPr lang="en-US" sz="2400" b="0" dirty="0"/>
                        <a:t>Median age,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years (range)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55.0 (26−83)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53.0 (27−82)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189083"/>
                  </a:ext>
                </a:extLst>
              </a:tr>
              <a:tr h="457048">
                <a:tc>
                  <a:txBody>
                    <a:bodyPr/>
                    <a:lstStyle/>
                    <a:p>
                      <a:r>
                        <a:rPr lang="en-US" sz="2400" b="0" dirty="0"/>
                        <a:t>Female sex,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226 (99.1)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235 (100)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082662"/>
                  </a:ext>
                </a:extLst>
              </a:tr>
              <a:tr h="457048">
                <a:tc>
                  <a:txBody>
                    <a:bodyPr/>
                    <a:lstStyle/>
                    <a:p>
                      <a:r>
                        <a:rPr lang="en-US" sz="2400" b="0" dirty="0"/>
                        <a:t>Presence of history of brain metastases, n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99 (43.4)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105 (44.7)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09586"/>
                  </a:ext>
                </a:extLst>
              </a:tr>
              <a:tr h="457048">
                <a:tc>
                  <a:txBody>
                    <a:bodyPr/>
                    <a:lstStyle/>
                    <a:p>
                      <a:pPr marL="279400" indent="0"/>
                      <a:r>
                        <a:rPr lang="en-US" sz="2400" b="0" dirty="0"/>
                        <a:t>Active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50 (21.9)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57 (24.3)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424714"/>
                  </a:ext>
                </a:extLst>
              </a:tr>
              <a:tr h="457048">
                <a:tc>
                  <a:txBody>
                    <a:bodyPr/>
                    <a:lstStyle/>
                    <a:p>
                      <a:pPr marL="231775" indent="279400"/>
                      <a:r>
                        <a:rPr lang="en-US" sz="2400" b="0" dirty="0"/>
                        <a:t>Untreated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15 (6.6)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25 (10.6)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64560"/>
                  </a:ext>
                </a:extLst>
              </a:tr>
              <a:tr h="457048">
                <a:tc>
                  <a:txBody>
                    <a:bodyPr/>
                    <a:lstStyle/>
                    <a:p>
                      <a:pPr marL="231775" indent="233363"/>
                      <a:r>
                        <a:rPr lang="en-US" sz="2400" b="0" dirty="0"/>
                        <a:t>Treated, progressive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35 (15.4)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32 (13.6)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84035"/>
                  </a:ext>
                </a:extLst>
              </a:tr>
              <a:tr h="457048">
                <a:tc>
                  <a:txBody>
                    <a:bodyPr/>
                    <a:lstStyle/>
                    <a:p>
                      <a:pPr marL="231775" indent="0"/>
                      <a:r>
                        <a:rPr lang="en-US" sz="2400" b="0" dirty="0"/>
                        <a:t>Treated stable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49 (21.5)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48 (20.4)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931424"/>
                  </a:ext>
                </a:extLst>
              </a:tr>
              <a:tr h="457048">
                <a:tc>
                  <a:txBody>
                    <a:bodyPr/>
                    <a:lstStyle/>
                    <a:p>
                      <a:r>
                        <a:rPr lang="en-US" sz="2400" b="0" dirty="0"/>
                        <a:t>HR+ status, n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137 (60.1)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140 (59.6)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45856"/>
                  </a:ext>
                </a:extLst>
              </a:tr>
              <a:tr h="457048">
                <a:tc>
                  <a:txBody>
                    <a:bodyPr/>
                    <a:lstStyle/>
                    <a:p>
                      <a:r>
                        <a:rPr lang="en-US" sz="2400" b="0" dirty="0"/>
                        <a:t>ECOG performance status, n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089726"/>
                  </a:ext>
                </a:extLst>
              </a:tr>
              <a:tr h="457048">
                <a:tc>
                  <a:txBody>
                    <a:bodyPr/>
                    <a:lstStyle/>
                    <a:p>
                      <a:pPr marL="279400" indent="0"/>
                      <a:r>
                        <a:rPr lang="en-US" sz="2400" b="0" dirty="0"/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137 (60.1)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141 (60.0)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700897"/>
                  </a:ext>
                </a:extLst>
              </a:tr>
              <a:tr h="457048">
                <a:tc>
                  <a:txBody>
                    <a:bodyPr/>
                    <a:lstStyle/>
                    <a:p>
                      <a:pPr marL="279400" indent="0"/>
                      <a:r>
                        <a:rPr lang="en-US" sz="2400" b="0" dirty="0"/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91 (39.9)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94 (40.0)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24660"/>
                  </a:ext>
                </a:extLst>
              </a:tr>
              <a:tr h="457048">
                <a:tc>
                  <a:txBody>
                    <a:bodyPr/>
                    <a:lstStyle/>
                    <a:p>
                      <a:r>
                        <a:rPr lang="en-US" sz="2400" b="0" dirty="0"/>
                        <a:t>Stage IV at initial diagnosis, n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103 (45.2)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98 (41.7)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05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51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04BF0-7930-02B2-7C51-585E4F467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636ED9C-7E85-0CEB-5148-D967DBC2D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149" y="2973172"/>
            <a:ext cx="8926765" cy="5120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02ADEB-62B9-B7F0-BAB0-A89821216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4" y="2973172"/>
            <a:ext cx="8943090" cy="512064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225B432-7682-E1B9-1798-CAB405962F2E}"/>
              </a:ext>
            </a:extLst>
          </p:cNvPr>
          <p:cNvSpPr txBox="1">
            <a:spLocks/>
          </p:cNvSpPr>
          <p:nvPr/>
        </p:nvSpPr>
        <p:spPr>
          <a:xfrm>
            <a:off x="919597" y="9681857"/>
            <a:ext cx="1393316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kern="1200" cap="none">
                <a:solidFill>
                  <a:srgbClr val="C7095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600" b="0" dirty="0"/>
              <a:t>BM, brain metastases; CI, confidence interval; HR, hazard ratio; mos, months; OS, overall survival; PBO, placebo; T-DM1, trastuzumab emtansine; TUC, tucatinib. </a:t>
            </a:r>
          </a:p>
        </p:txBody>
      </p:sp>
      <p:sp>
        <p:nvSpPr>
          <p:cNvPr id="12" name="Rounded Rectangle 75">
            <a:extLst>
              <a:ext uri="{FF2B5EF4-FFF2-40B4-BE49-F238E27FC236}">
                <a16:creationId xmlns:a16="http://schemas.microsoft.com/office/drawing/2014/main" id="{68C63B71-5D95-53B5-240B-C074A757159E}"/>
              </a:ext>
            </a:extLst>
          </p:cNvPr>
          <p:cNvSpPr/>
          <p:nvPr/>
        </p:nvSpPr>
        <p:spPr>
          <a:xfrm>
            <a:off x="1631403" y="8702500"/>
            <a:ext cx="14837122" cy="73715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208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2085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 significant difference in OS between treatment arms in the total study population and those with baseline BM</a:t>
            </a:r>
          </a:p>
        </p:txBody>
      </p:sp>
      <p:sp>
        <p:nvSpPr>
          <p:cNvPr id="14" name="Rounded Rectangle 75">
            <a:extLst>
              <a:ext uri="{FF2B5EF4-FFF2-40B4-BE49-F238E27FC236}">
                <a16:creationId xmlns:a16="http://schemas.microsoft.com/office/drawing/2014/main" id="{38DA28EB-9D5C-F55D-225C-C1B3D53B2A0B}"/>
              </a:ext>
            </a:extLst>
          </p:cNvPr>
          <p:cNvSpPr/>
          <p:nvPr/>
        </p:nvSpPr>
        <p:spPr>
          <a:xfrm>
            <a:off x="10047251" y="8321346"/>
            <a:ext cx="6400797" cy="100861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C2085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A528260-CF5D-880D-C910-C5A54CFF2A4B}"/>
              </a:ext>
            </a:extLst>
          </p:cNvPr>
          <p:cNvSpPr txBox="1">
            <a:spLocks/>
          </p:cNvSpPr>
          <p:nvPr/>
        </p:nvSpPr>
        <p:spPr>
          <a:xfrm>
            <a:off x="919597" y="577722"/>
            <a:ext cx="16260734" cy="10050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630" b="1" i="0" kern="1200">
                <a:solidFill>
                  <a:srgbClr val="EB558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RESULTS: OVERALL SURVIVAL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F41AE6-FFB7-8921-FB7F-E413F46C70AB}"/>
              </a:ext>
            </a:extLst>
          </p:cNvPr>
          <p:cNvSpPr txBox="1"/>
          <p:nvPr/>
        </p:nvSpPr>
        <p:spPr>
          <a:xfrm>
            <a:off x="2989646" y="1917993"/>
            <a:ext cx="415930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B558B"/>
                </a:solidFill>
              </a:rPr>
              <a:t>Total population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BD0C94-1885-0469-1C4D-AFBEB84BE944}"/>
              </a:ext>
            </a:extLst>
          </p:cNvPr>
          <p:cNvSpPr txBox="1"/>
          <p:nvPr/>
        </p:nvSpPr>
        <p:spPr>
          <a:xfrm>
            <a:off x="11371646" y="1917993"/>
            <a:ext cx="513846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B558B"/>
                </a:solidFill>
              </a:rPr>
              <a:t>Patients with baseline BM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C82EB6C-A3A8-D981-768B-AA8C0F7B1DEB}"/>
              </a:ext>
            </a:extLst>
          </p:cNvPr>
          <p:cNvSpPr txBox="1">
            <a:spLocks/>
          </p:cNvSpPr>
          <p:nvPr/>
        </p:nvSpPr>
        <p:spPr>
          <a:xfrm>
            <a:off x="919596" y="1322688"/>
            <a:ext cx="9050760" cy="7371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750" b="1" i="0" kern="1200">
                <a:solidFill>
                  <a:srgbClr val="EB558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0" dirty="0"/>
              <a:t>Median follow-up for OS: 50.7 months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2D79B-AF40-0989-DBD0-16BFD5C60706}"/>
              </a:ext>
            </a:extLst>
          </p:cNvPr>
          <p:cNvSpPr txBox="1"/>
          <p:nvPr/>
        </p:nvSpPr>
        <p:spPr>
          <a:xfrm>
            <a:off x="1555693" y="6378781"/>
            <a:ext cx="6699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HR = 0.983 (95% CI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, 0.762−1.269</a:t>
            </a:r>
            <a:r>
              <a:rPr lang="en-U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); Stratified logrank </a:t>
            </a:r>
            <a:r>
              <a:rPr lang="en-US" sz="1800" b="1" i="1" dirty="0">
                <a:latin typeface="Arial Narrow" panose="020B0606020202030204" pitchFamily="34" charset="0"/>
                <a:cs typeface="Arial" panose="020B0604020202020204" pitchFamily="34" charset="0"/>
              </a:rPr>
              <a:t>P </a:t>
            </a:r>
            <a:r>
              <a:rPr lang="en-U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value = 0.8959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C461568-636A-1E3B-1A96-D11E29CAA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79770"/>
              </p:ext>
            </p:extLst>
          </p:nvPr>
        </p:nvGraphicFramePr>
        <p:xfrm>
          <a:off x="4758822" y="2876027"/>
          <a:ext cx="434829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430">
                  <a:extLst>
                    <a:ext uri="{9D8B030D-6E8A-4147-A177-3AD203B41FA5}">
                      <a16:colId xmlns:a16="http://schemas.microsoft.com/office/drawing/2014/main" val="3861392186"/>
                    </a:ext>
                  </a:extLst>
                </a:gridCol>
                <a:gridCol w="916305">
                  <a:extLst>
                    <a:ext uri="{9D8B030D-6E8A-4147-A177-3AD203B41FA5}">
                      <a16:colId xmlns:a16="http://schemas.microsoft.com/office/drawing/2014/main" val="252720678"/>
                    </a:ext>
                  </a:extLst>
                </a:gridCol>
                <a:gridCol w="2027555">
                  <a:extLst>
                    <a:ext uri="{9D8B030D-6E8A-4147-A177-3AD203B41FA5}">
                      <a16:colId xmlns:a16="http://schemas.microsoft.com/office/drawing/2014/main" val="121957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Arm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Event/N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Median (95% CI)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87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TUC + T-DM1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121/228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43.3 mos (34.4−58.5)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760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PBO + T-DM1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122/235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41.0 mos (37.6−53.6)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181759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CF9E3B0-54B4-B7EE-22B3-BE1CF759911C}"/>
              </a:ext>
            </a:extLst>
          </p:cNvPr>
          <p:cNvSpPr txBox="1"/>
          <p:nvPr/>
        </p:nvSpPr>
        <p:spPr>
          <a:xfrm>
            <a:off x="10711666" y="6394547"/>
            <a:ext cx="6679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HR = 0.886 (95% CI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, 0.616−1.275</a:t>
            </a:r>
            <a:r>
              <a:rPr lang="en-U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); Stratified logrank </a:t>
            </a:r>
            <a:r>
              <a:rPr lang="en-US" sz="1800" b="1" i="1" dirty="0">
                <a:latin typeface="Arial Narrow" panose="020B0606020202030204" pitchFamily="34" charset="0"/>
                <a:cs typeface="Arial" panose="020B0604020202020204" pitchFamily="34" charset="0"/>
              </a:rPr>
              <a:t>P</a:t>
            </a:r>
            <a:r>
              <a:rPr lang="en-US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value = 0.5146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54E7A72-553A-5E2C-89DA-2F5AB4111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5439"/>
              </p:ext>
            </p:extLst>
          </p:nvPr>
        </p:nvGraphicFramePr>
        <p:xfrm>
          <a:off x="13767857" y="2876027"/>
          <a:ext cx="434829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430">
                  <a:extLst>
                    <a:ext uri="{9D8B030D-6E8A-4147-A177-3AD203B41FA5}">
                      <a16:colId xmlns:a16="http://schemas.microsoft.com/office/drawing/2014/main" val="3861392186"/>
                    </a:ext>
                  </a:extLst>
                </a:gridCol>
                <a:gridCol w="916305">
                  <a:extLst>
                    <a:ext uri="{9D8B030D-6E8A-4147-A177-3AD203B41FA5}">
                      <a16:colId xmlns:a16="http://schemas.microsoft.com/office/drawing/2014/main" val="252720678"/>
                    </a:ext>
                  </a:extLst>
                </a:gridCol>
                <a:gridCol w="2027555">
                  <a:extLst>
                    <a:ext uri="{9D8B030D-6E8A-4147-A177-3AD203B41FA5}">
                      <a16:colId xmlns:a16="http://schemas.microsoft.com/office/drawing/2014/main" val="121957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Arm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Event/N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Median (95% CI)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87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TUC + T-DM1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56/99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35.8 mos (25.5−52.5)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760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PBO + T-DM1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63/105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34.4 mos (28.2−47.8)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18175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E0CBA44-2906-8771-E234-E463A8523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693" y="5949754"/>
            <a:ext cx="1101640" cy="373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AEFBEC-85D5-B6FB-4034-2E6631449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666" y="5943752"/>
            <a:ext cx="1101640" cy="3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E3BAB-43B2-84A2-F1B8-2DB40F52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050B760-B5D7-F50C-A45B-9A5D80EC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253" y="3113863"/>
            <a:ext cx="8973084" cy="51206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D6BE70-5D5D-043A-8B82-04840BD11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" y="3113863"/>
            <a:ext cx="8938714" cy="512064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E2537DB-ECCC-6B54-7A92-BAADA4823FA9}"/>
              </a:ext>
            </a:extLst>
          </p:cNvPr>
          <p:cNvSpPr txBox="1">
            <a:spLocks/>
          </p:cNvSpPr>
          <p:nvPr/>
        </p:nvSpPr>
        <p:spPr>
          <a:xfrm>
            <a:off x="919597" y="9586169"/>
            <a:ext cx="14614812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kern="1200" cap="none">
                <a:solidFill>
                  <a:srgbClr val="C7095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600" b="0" dirty="0"/>
              <a:t>BM, brain metastases; CI, confidence interval; HR, hazard ratio; mos, months; PBO, placebo; PFS, progression-free survival; T-DM1, trastuzumab emtansine; TUC, tucatinib. 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D6081E1D-2F18-274B-EF5D-610A16BFBF84}"/>
              </a:ext>
            </a:extLst>
          </p:cNvPr>
          <p:cNvSpPr txBox="1">
            <a:spLocks/>
          </p:cNvSpPr>
          <p:nvPr/>
        </p:nvSpPr>
        <p:spPr>
          <a:xfrm>
            <a:off x="919596" y="577722"/>
            <a:ext cx="16625454" cy="10050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630" b="1" i="0" kern="1200">
                <a:solidFill>
                  <a:srgbClr val="EB558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RESULTS: INVESTIGATOR-ASSESSED PFS </a:t>
            </a:r>
            <a:endParaRPr lang="en-CH" sz="4800" dirty="0"/>
          </a:p>
        </p:txBody>
      </p:sp>
      <p:sp>
        <p:nvSpPr>
          <p:cNvPr id="16" name="Rounded Rectangle 75">
            <a:extLst>
              <a:ext uri="{FF2B5EF4-FFF2-40B4-BE49-F238E27FC236}">
                <a16:creationId xmlns:a16="http://schemas.microsoft.com/office/drawing/2014/main" id="{2ACE5E6A-DE1C-5108-1EE3-DB492B85E750}"/>
              </a:ext>
            </a:extLst>
          </p:cNvPr>
          <p:cNvSpPr/>
          <p:nvPr/>
        </p:nvSpPr>
        <p:spPr>
          <a:xfrm>
            <a:off x="1839950" y="8383346"/>
            <a:ext cx="6368396" cy="100861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208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2085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PFS remained consistent with the tucatinib benefit observed in the primary analysis</a:t>
            </a:r>
            <a:endParaRPr lang="en-GB" sz="2400" dirty="0">
              <a:solidFill>
                <a:srgbClr val="C2085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Rounded Rectangle 75">
            <a:extLst>
              <a:ext uri="{FF2B5EF4-FFF2-40B4-BE49-F238E27FC236}">
                <a16:creationId xmlns:a16="http://schemas.microsoft.com/office/drawing/2014/main" id="{42D0947A-6936-B414-3BF2-18D3B6B90458}"/>
              </a:ext>
            </a:extLst>
          </p:cNvPr>
          <p:cNvSpPr/>
          <p:nvPr/>
        </p:nvSpPr>
        <p:spPr>
          <a:xfrm>
            <a:off x="11006101" y="8383346"/>
            <a:ext cx="6368396" cy="100861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208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2085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PFS consistent with a tucatinib benefit</a:t>
            </a:r>
            <a:endParaRPr lang="en-GB" sz="2400" dirty="0">
              <a:solidFill>
                <a:srgbClr val="C2085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CAC9792-0F97-A602-2F7D-F9F75E2BF674}"/>
              </a:ext>
            </a:extLst>
          </p:cNvPr>
          <p:cNvSpPr txBox="1">
            <a:spLocks/>
          </p:cNvSpPr>
          <p:nvPr/>
        </p:nvSpPr>
        <p:spPr>
          <a:xfrm>
            <a:off x="919596" y="1322688"/>
            <a:ext cx="9050760" cy="7371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750" b="1" i="0" kern="1200">
                <a:solidFill>
                  <a:srgbClr val="EB558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0" dirty="0"/>
              <a:t>Median follow-up for PFS: 45.0 months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EE5CF-51F9-A25B-5B0B-332895E463AA}"/>
              </a:ext>
            </a:extLst>
          </p:cNvPr>
          <p:cNvSpPr txBox="1"/>
          <p:nvPr/>
        </p:nvSpPr>
        <p:spPr>
          <a:xfrm>
            <a:off x="2989646" y="1994859"/>
            <a:ext cx="415930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B558B"/>
                </a:solidFill>
              </a:rPr>
              <a:t>Total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ED125-27DD-2380-DB65-47BE4062CCDB}"/>
              </a:ext>
            </a:extLst>
          </p:cNvPr>
          <p:cNvSpPr txBox="1"/>
          <p:nvPr/>
        </p:nvSpPr>
        <p:spPr>
          <a:xfrm>
            <a:off x="11371646" y="1994859"/>
            <a:ext cx="513846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B558B"/>
                </a:solidFill>
              </a:rPr>
              <a:t>Patients with baseline BM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99D01-D6EB-ED79-B9A5-8367DCFC1976}"/>
              </a:ext>
            </a:extLst>
          </p:cNvPr>
          <p:cNvSpPr txBox="1"/>
          <p:nvPr/>
        </p:nvSpPr>
        <p:spPr>
          <a:xfrm>
            <a:off x="4634502" y="4124951"/>
            <a:ext cx="3308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HR = 0.739 (95% CI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, 0.592−0.921</a:t>
            </a:r>
            <a:r>
              <a:rPr lang="en-U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A5784E-58EF-41D5-AC9E-1FBA1575E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06534"/>
              </p:ext>
            </p:extLst>
          </p:nvPr>
        </p:nvGraphicFramePr>
        <p:xfrm>
          <a:off x="4634502" y="2940878"/>
          <a:ext cx="413874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430">
                  <a:extLst>
                    <a:ext uri="{9D8B030D-6E8A-4147-A177-3AD203B41FA5}">
                      <a16:colId xmlns:a16="http://schemas.microsoft.com/office/drawing/2014/main" val="3861392186"/>
                    </a:ext>
                  </a:extLst>
                </a:gridCol>
                <a:gridCol w="916305">
                  <a:extLst>
                    <a:ext uri="{9D8B030D-6E8A-4147-A177-3AD203B41FA5}">
                      <a16:colId xmlns:a16="http://schemas.microsoft.com/office/drawing/2014/main" val="252720678"/>
                    </a:ext>
                  </a:extLst>
                </a:gridCol>
                <a:gridCol w="1818005">
                  <a:extLst>
                    <a:ext uri="{9D8B030D-6E8A-4147-A177-3AD203B41FA5}">
                      <a16:colId xmlns:a16="http://schemas.microsoft.com/office/drawing/2014/main" val="121957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Arm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Event/N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Median (95% CI)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87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TUC + T-DM1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163/228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9.5 mos (7.4−10.9)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760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PBO + T-DM1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196/235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7.4 mos (5.6−8.1)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18175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58C95F-DF4A-B3C4-E0E8-08A900FBA753}"/>
              </a:ext>
            </a:extLst>
          </p:cNvPr>
          <p:cNvSpPr txBox="1"/>
          <p:nvPr/>
        </p:nvSpPr>
        <p:spPr>
          <a:xfrm>
            <a:off x="13803706" y="4124951"/>
            <a:ext cx="3308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HR = 0.608 (95% CI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, 0.437−0.846</a:t>
            </a:r>
            <a:r>
              <a:rPr lang="en-U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6FB2989-0123-F1A6-6C44-2020EBBEA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277999"/>
              </p:ext>
            </p:extLst>
          </p:nvPr>
        </p:nvGraphicFramePr>
        <p:xfrm>
          <a:off x="13803706" y="2940878"/>
          <a:ext cx="413874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430">
                  <a:extLst>
                    <a:ext uri="{9D8B030D-6E8A-4147-A177-3AD203B41FA5}">
                      <a16:colId xmlns:a16="http://schemas.microsoft.com/office/drawing/2014/main" val="3861392186"/>
                    </a:ext>
                  </a:extLst>
                </a:gridCol>
                <a:gridCol w="916305">
                  <a:extLst>
                    <a:ext uri="{9D8B030D-6E8A-4147-A177-3AD203B41FA5}">
                      <a16:colId xmlns:a16="http://schemas.microsoft.com/office/drawing/2014/main" val="252720678"/>
                    </a:ext>
                  </a:extLst>
                </a:gridCol>
                <a:gridCol w="1818005">
                  <a:extLst>
                    <a:ext uri="{9D8B030D-6E8A-4147-A177-3AD203B41FA5}">
                      <a16:colId xmlns:a16="http://schemas.microsoft.com/office/drawing/2014/main" val="121957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Arm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Event/N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Median (95% CI)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87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TUC + T-DM1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77/99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7.8 mos (6.7−10.0)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760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PBO + T-DM1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90/105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5.7 mos (4.6−7.5)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18175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6F29B1F-3441-40CF-F94F-9384D4F2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051" y="6478627"/>
            <a:ext cx="1101640" cy="373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EDA6C6-CFA1-97AF-D77F-118383D05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281" y="6478627"/>
            <a:ext cx="1101640" cy="3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8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36185-E568-5E97-D1C3-FEEAE6670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F7EC98D-97E0-EF64-F653-717A0F6DDB32}"/>
              </a:ext>
            </a:extLst>
          </p:cNvPr>
          <p:cNvSpPr txBox="1">
            <a:spLocks/>
          </p:cNvSpPr>
          <p:nvPr/>
        </p:nvSpPr>
        <p:spPr>
          <a:xfrm>
            <a:off x="919595" y="578430"/>
            <a:ext cx="16443614" cy="10050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630" b="1" i="0" kern="1200">
                <a:solidFill>
                  <a:srgbClr val="EB558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SUBSEQUENT SYSTEMIC ANTICANCER THERAPIES</a:t>
            </a:r>
            <a:endParaRPr lang="en-CH" sz="480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990FC46-3ADC-02FD-330A-7D25B1976C95}"/>
              </a:ext>
            </a:extLst>
          </p:cNvPr>
          <p:cNvSpPr txBox="1">
            <a:spLocks/>
          </p:cNvSpPr>
          <p:nvPr/>
        </p:nvSpPr>
        <p:spPr>
          <a:xfrm>
            <a:off x="919597" y="9586169"/>
            <a:ext cx="14614812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kern="1200" cap="none">
                <a:solidFill>
                  <a:srgbClr val="C7095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600" b="0" dirty="0"/>
              <a:t>HER2, human epidermal growth factor receptor 2; PBO, placebo; T-DM1, trastuzumab emtansine; T-DXd, trastuzumab deruxtecan; TUC, tucatinib. 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8D595C1-FA37-5BB8-EBB2-35433F6BD083}"/>
              </a:ext>
            </a:extLst>
          </p:cNvPr>
          <p:cNvSpPr txBox="1">
            <a:spLocks/>
          </p:cNvSpPr>
          <p:nvPr/>
        </p:nvSpPr>
        <p:spPr>
          <a:xfrm>
            <a:off x="919596" y="7625165"/>
            <a:ext cx="16113040" cy="167381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7095A"/>
            </a:solidFill>
          </a:ln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300"/>
              </a:spcBef>
              <a:spcAft>
                <a:spcPts val="600"/>
              </a:spcAft>
            </a:pPr>
            <a:r>
              <a:rPr lang="en-US" sz="2600" dirty="0">
                <a:solidFill>
                  <a:srgbClr val="C20857"/>
                </a:solidFill>
              </a:rPr>
              <a:t>Similar proportions of patients in both arms received subsequent anticancer therapies.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</a:pPr>
            <a:r>
              <a:rPr lang="en-US" sz="2600" dirty="0">
                <a:solidFill>
                  <a:srgbClr val="C20857"/>
                </a:solidFill>
              </a:rPr>
              <a:t>T-DXd was the preferred first subsequent anti-HER2 therapy in both arms.</a:t>
            </a:r>
            <a:endParaRPr lang="en-CH" sz="2600" dirty="0">
              <a:solidFill>
                <a:srgbClr val="C20857"/>
              </a:solidFill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</a:pPr>
            <a:r>
              <a:rPr lang="en-US" sz="2600" dirty="0">
                <a:solidFill>
                  <a:srgbClr val="C20857"/>
                </a:solidFill>
              </a:rPr>
              <a:t>~10% of patients received first subsequent regimens containing tucatinib.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482645-6C94-8DF8-9B9E-C3E2D0671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66519"/>
              </p:ext>
            </p:extLst>
          </p:nvPr>
        </p:nvGraphicFramePr>
        <p:xfrm>
          <a:off x="919597" y="1707492"/>
          <a:ext cx="16093440" cy="570426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221720">
                  <a:extLst>
                    <a:ext uri="{9D8B030D-6E8A-4147-A177-3AD203B41FA5}">
                      <a16:colId xmlns:a16="http://schemas.microsoft.com/office/drawing/2014/main" val="661269410"/>
                    </a:ext>
                  </a:extLst>
                </a:gridCol>
                <a:gridCol w="2717930">
                  <a:extLst>
                    <a:ext uri="{9D8B030D-6E8A-4147-A177-3AD203B41FA5}">
                      <a16:colId xmlns:a16="http://schemas.microsoft.com/office/drawing/2014/main" val="1208560670"/>
                    </a:ext>
                  </a:extLst>
                </a:gridCol>
                <a:gridCol w="2717930">
                  <a:extLst>
                    <a:ext uri="{9D8B030D-6E8A-4147-A177-3AD203B41FA5}">
                      <a16:colId xmlns:a16="http://schemas.microsoft.com/office/drawing/2014/main" val="358303658"/>
                    </a:ext>
                  </a:extLst>
                </a:gridCol>
                <a:gridCol w="2717930">
                  <a:extLst>
                    <a:ext uri="{9D8B030D-6E8A-4147-A177-3AD203B41FA5}">
                      <a16:colId xmlns:a16="http://schemas.microsoft.com/office/drawing/2014/main" val="3031187071"/>
                    </a:ext>
                  </a:extLst>
                </a:gridCol>
                <a:gridCol w="2717930">
                  <a:extLst>
                    <a:ext uri="{9D8B030D-6E8A-4147-A177-3AD203B41FA5}">
                      <a16:colId xmlns:a16="http://schemas.microsoft.com/office/drawing/2014/main" val="27539213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effectLst/>
                        </a:rPr>
                        <a:t>Arm</a:t>
                      </a:r>
                      <a:endParaRPr lang="en-US" sz="2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First subsequent line of therapy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800" b="1" baseline="3000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5889625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Second subsequent line of therapy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800" b="1" baseline="30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852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TUC + T-DM1</a:t>
                      </a:r>
                      <a:b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(n = 215)</a:t>
                      </a:r>
                      <a:r>
                        <a:rPr lang="en-US" sz="2400" b="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US" sz="2400" b="0" baseline="300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PBO + T-DM1 </a:t>
                      </a:r>
                      <a:b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(n = 229)</a:t>
                      </a:r>
                      <a:r>
                        <a:rPr lang="en-US" sz="2400" b="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US" sz="2400" b="0" baseline="300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TUC + T-DM1</a:t>
                      </a:r>
                      <a:b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(n = 215)</a:t>
                      </a:r>
                      <a:r>
                        <a:rPr lang="en-US" sz="2400" b="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US" sz="2400" b="0" baseline="300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PBO + T-DM1 </a:t>
                      </a:r>
                      <a:b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(n = 229)</a:t>
                      </a:r>
                      <a:r>
                        <a:rPr lang="en-US" sz="2400" b="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US" sz="2400" b="0" baseline="300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836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effectLst/>
                        </a:rPr>
                        <a:t>Subsequent systemic therapy received, n (%)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180 (83.7)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201 (87.8)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(50.2)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 (44.5)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18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2286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effectLst/>
                        </a:rPr>
                        <a:t>Cytotoxic agent</a:t>
                      </a:r>
                      <a:endParaRPr lang="en-US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50 (23.3)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62 (27.1)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(25.6)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(21.8)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709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217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effectLst/>
                        </a:rPr>
                        <a:t>HER2-directed therapy</a:t>
                      </a:r>
                      <a:endParaRPr lang="en-US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645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51435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effectLst/>
                        </a:rPr>
                        <a:t>Monoclonal antibody</a:t>
                      </a:r>
                      <a:endParaRPr lang="en-US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57 (26.5)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60 (26.2)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(19.1)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(17.9)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051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51435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effectLst/>
                        </a:rPr>
                        <a:t>Antibody-drug conjugate </a:t>
                      </a:r>
                      <a:endParaRPr lang="en-US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100 (46.5)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115 (50.2)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(19.1)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(15.7)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2292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85725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effectLst/>
                        </a:rPr>
                        <a:t>T-DXd</a:t>
                      </a:r>
                      <a:r>
                        <a:rPr lang="en-US" sz="2400" b="0" baseline="30000" dirty="0">
                          <a:effectLst/>
                        </a:rPr>
                        <a:t>b</a:t>
                      </a:r>
                      <a:endParaRPr lang="en-US" sz="2400" b="0" baseline="30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73 (34.0)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88 (38.4)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(17.2)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(15.7)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0327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51435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effectLst/>
                        </a:rPr>
                        <a:t>Small molecule inhibitor</a:t>
                      </a:r>
                      <a:endParaRPr lang="en-US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32 (14.9)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33 (14.4)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(11.2)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(12.7)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1430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85725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baseline="0" dirty="0">
                          <a:effectLst/>
                        </a:rPr>
                        <a:t>Tucatinib</a:t>
                      </a:r>
                      <a:r>
                        <a:rPr lang="en-US" sz="2400" b="0" baseline="30000" dirty="0">
                          <a:effectLst/>
                        </a:rPr>
                        <a:t>b</a:t>
                      </a:r>
                      <a:endParaRPr lang="en-US" sz="2400" b="0" baseline="30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23 (10.7)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22 (9.6)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(7.4)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(7.0)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792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85725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Lapatinib</a:t>
                      </a:r>
                      <a:r>
                        <a:rPr lang="en-US" sz="2400" b="0" baseline="30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b="0" baseline="30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(3.3)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(4.4)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(3.3)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(4.8)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8297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85725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0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Neratinib</a:t>
                      </a:r>
                      <a:r>
                        <a:rPr lang="en-US" sz="2400" b="0" baseline="30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b="0" baseline="30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(0.9)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(0.9)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1621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baseline="30000" dirty="0">
                          <a:effectLst/>
                        </a:rPr>
                        <a:t>a</a:t>
                      </a:r>
                      <a:r>
                        <a:rPr lang="en-US" sz="2000" b="0" baseline="0" dirty="0">
                          <a:effectLst/>
                        </a:rPr>
                        <a:t>Patients who discontinued study treatment.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baseline="30000" dirty="0">
                          <a:effectLst/>
                        </a:rPr>
                        <a:t>b</a:t>
                      </a:r>
                      <a:r>
                        <a:rPr lang="en-US" sz="2000" b="0" baseline="0" dirty="0">
                          <a:effectLst/>
                        </a:rPr>
                        <a:t>Agent was either a monotherapy or included in a regimen.</a:t>
                      </a:r>
                      <a:endParaRPr lang="en-US" sz="2000" b="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US" sz="20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US" sz="20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825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4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EB163-05F3-C347-96DB-B0DE59E69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6CD23-6B42-77DC-1B59-F5A62709CC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115" y="1779577"/>
            <a:ext cx="13121865" cy="514816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71500" indent="-5715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 HER2CLIMB-02, the final OS analysis after 50.7 months of follow-up did not show a statistically significant difference between treatment arms.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updated PFS analysis with longer follow-up confirmed the benefit of tucatinib + T-DM1 over the control arm in previously treated patients with HER2+ LA/MBC, consistent with the primary analysis, with a similar benefit seen in patients with BM.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Similar proportions of patients received subsequent anticancer therapies in both arms, with T-DXd as the preferred first subsequent anti-HER2 therapy.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 this updated analysis, the safety profile of tucatinib + T-DM1 was </a:t>
            </a:r>
            <a:r>
              <a:rPr lang="en-GB" sz="3200" dirty="0">
                <a:solidFill>
                  <a:schemeClr val="tx1"/>
                </a:solidFill>
              </a:rPr>
              <a:t>consistent with the </a:t>
            </a:r>
            <a:r>
              <a:rPr lang="en-US" sz="3200" dirty="0">
                <a:solidFill>
                  <a:schemeClr val="tx1"/>
                </a:solidFill>
              </a:rPr>
              <a:t>primary analysis with no new safety signals identified.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B5B9B18-692E-5862-5641-79A8C763B45C}"/>
              </a:ext>
            </a:extLst>
          </p:cNvPr>
          <p:cNvSpPr txBox="1">
            <a:spLocks/>
          </p:cNvSpPr>
          <p:nvPr/>
        </p:nvSpPr>
        <p:spPr>
          <a:xfrm>
            <a:off x="702617" y="578430"/>
            <a:ext cx="16443614" cy="10050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630" b="1" i="0" kern="1200">
                <a:solidFill>
                  <a:srgbClr val="EB558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CONCLUSIONS</a:t>
            </a:r>
            <a:endParaRPr lang="en-CH" sz="480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0BF90DD-0B7C-97CA-CA2A-BA36377F8FD4}"/>
              </a:ext>
            </a:extLst>
          </p:cNvPr>
          <p:cNvSpPr txBox="1">
            <a:spLocks/>
          </p:cNvSpPr>
          <p:nvPr/>
        </p:nvSpPr>
        <p:spPr>
          <a:xfrm>
            <a:off x="780115" y="8909606"/>
            <a:ext cx="11906066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kern="1200" cap="none">
                <a:solidFill>
                  <a:srgbClr val="C7095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defTabSz="457200" rtl="0" eaLnBrk="1" fontAlgn="base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defTabSz="457200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kern="1200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600" b="0" dirty="0"/>
              <a:t>BM, brain metastases; HER2+, human epidermal growth factor receptor 2-positive; LA/MBC, locally advanced/metastatic breast cancer; OS, overall survival; </a:t>
            </a:r>
            <a:br>
              <a:rPr lang="en-US" sz="1600" b="0" dirty="0"/>
            </a:br>
            <a:r>
              <a:rPr lang="en-US" sz="1600" b="0" dirty="0"/>
              <a:t>PFS, progression-free survival; T-DM1, trastuzumab emtansine; T-DXd, trastuzumab deruxtecan.</a:t>
            </a:r>
          </a:p>
        </p:txBody>
      </p:sp>
    </p:spTree>
    <p:extLst>
      <p:ext uri="{BB962C8B-B14F-4D97-AF65-F5344CB8AC3E}">
        <p14:creationId xmlns:p14="http://schemas.microsoft.com/office/powerpoint/2010/main" val="108647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 Narrow Bol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483e31-e864-4e71-94e2-cc286e69fb61">
      <Terms xmlns="http://schemas.microsoft.com/office/infopath/2007/PartnerControls"/>
    </lcf76f155ced4ddcb4097134ff3c332f>
    <TaxCatchAll xmlns="235ff43d-26a7-42ea-a8c4-18be9aacb69b" xsi:nil="true"/>
    <SharedWithUsers xmlns="235ff43d-26a7-42ea-a8c4-18be9aacb69b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68FAF5BEF1D47AE02A57010C86C80" ma:contentTypeVersion="19" ma:contentTypeDescription="Create a new document." ma:contentTypeScope="" ma:versionID="510aa832962a91f783b8106154d54ebb">
  <xsd:schema xmlns:xsd="http://www.w3.org/2001/XMLSchema" xmlns:xs="http://www.w3.org/2001/XMLSchema" xmlns:p="http://schemas.microsoft.com/office/2006/metadata/properties" xmlns:ns2="f2483e31-e864-4e71-94e2-cc286e69fb61" xmlns:ns3="235ff43d-26a7-42ea-a8c4-18be9aacb69b" targetNamespace="http://schemas.microsoft.com/office/2006/metadata/properties" ma:root="true" ma:fieldsID="9b2ad2301556271f594eb02cadf485e4" ns2:_="" ns3:_="">
    <xsd:import namespace="f2483e31-e864-4e71-94e2-cc286e69fb61"/>
    <xsd:import namespace="235ff43d-26a7-42ea-a8c4-18be9aacb6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83e31-e864-4e71-94e2-cc286e69f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878626-82f3-48be-ba60-4576c689d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ff43d-26a7-42ea-a8c4-18be9aacb6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43681f2-d0d3-422e-8a34-8d2e743080c3}" ma:internalName="TaxCatchAll" ma:showField="CatchAllData" ma:web="235ff43d-26a7-42ea-a8c4-18be9aacb6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49BFA-13DC-4330-92BB-536C2AE6F73F}">
  <ds:schemaRefs>
    <ds:schemaRef ds:uri="235ff43d-26a7-42ea-a8c4-18be9aacb69b"/>
    <ds:schemaRef ds:uri="f2483e31-e864-4e71-94e2-cc286e69fb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433431-B2B6-4259-B1B7-B025E105F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295B8-9300-4903-967D-54BFA61BA2E3}">
  <ds:schemaRefs>
    <ds:schemaRef ds:uri="235ff43d-26a7-42ea-a8c4-18be9aacb69b"/>
    <ds:schemaRef ds:uri="f2483e31-e864-4e71-94e2-cc286e69fb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1944</Words>
  <Application>Microsoft Office PowerPoint</Application>
  <PresentationFormat>Custom</PresentationFormat>
  <Paragraphs>214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Arial Narrow Bold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Breast Cancer 2026 PPTX Template</dc:title>
  <dc:subject>PptxGenJS Presentation</dc:subject>
  <dc:creator>PptxGenJS</dc:creator>
  <cp:keywords>European Society for Medical Oncology, ESMO, Breast, Cancer, 2026, PPTX, Template</cp:keywords>
  <cp:lastModifiedBy>OxPG</cp:lastModifiedBy>
  <cp:revision>54</cp:revision>
  <dcterms:created xsi:type="dcterms:W3CDTF">2024-11-14T13:41:09Z</dcterms:created>
  <dcterms:modified xsi:type="dcterms:W3CDTF">2026-04-02T18:28:09Z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0x0101000CD68FAF5BEF1D47AE02A57010C86C80</vt:lpwstr>
  </property>
  <property fmtid="{D5CDD505-2E9C-101B-9397-08002B2CF9AE}" pid="3" name="_dlc_DocIdItemGuid">
    <vt:lpwstr>1e9a1196-876e-4c5a-a722-8db76323feb7</vt:lpwstr>
  </property>
  <property fmtid="{D5CDD505-2E9C-101B-9397-08002B2CF9AE}" pid="4" name="MediaServiceImageTags">
    <vt:lpwstr/>
  </property>
  <property fmtid="{D5CDD505-2E9C-101B-9397-08002B2CF9AE}" pid="5" name="Order">
    <vt:r8>26498300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