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Lst>
  <p:notesMasterIdLst>
    <p:notesMasterId r:id="rId19"/>
  </p:notesMasterIdLst>
  <p:sldIdLst>
    <p:sldId id="408" r:id="rId5"/>
    <p:sldId id="267" r:id="rId6"/>
    <p:sldId id="306" r:id="rId7"/>
    <p:sldId id="407" r:id="rId8"/>
    <p:sldId id="339" r:id="rId9"/>
    <p:sldId id="372" r:id="rId10"/>
    <p:sldId id="398" r:id="rId11"/>
    <p:sldId id="388" r:id="rId12"/>
    <p:sldId id="404" r:id="rId13"/>
    <p:sldId id="410" r:id="rId14"/>
    <p:sldId id="401" r:id="rId15"/>
    <p:sldId id="402" r:id="rId16"/>
    <p:sldId id="374" r:id="rId17"/>
    <p:sldId id="383" r:id="rId18"/>
  </p:sldIdLst>
  <p:sldSz cx="12192000" cy="6858000"/>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16" userDrawn="1">
          <p15:clr>
            <a:srgbClr val="A4A3A4"/>
          </p15:clr>
        </p15:guide>
        <p15:guide id="2" pos="5639" userDrawn="1">
          <p15:clr>
            <a:srgbClr val="A4A3A4"/>
          </p15:clr>
        </p15:guide>
        <p15:guide id="3" pos="888" userDrawn="1">
          <p15:clr>
            <a:srgbClr val="9AA0A6"/>
          </p15:clr>
        </p15:guide>
        <p15:guide id="4" orient="horz" pos="1440" userDrawn="1">
          <p15:clr>
            <a:srgbClr val="9AA0A6"/>
          </p15:clr>
        </p15:guide>
        <p15:guide id="10" orient="horz" pos="456" userDrawn="1">
          <p15:clr>
            <a:srgbClr val="9AA0A6"/>
          </p15:clr>
        </p15:guide>
        <p15:guide id="15" pos="48" userDrawn="1">
          <p15:clr>
            <a:srgbClr val="9AA0A6"/>
          </p15:clr>
        </p15:guide>
        <p15:guide id="16" pos="6425" userDrawn="1">
          <p15:clr>
            <a:srgbClr val="A4A3A4"/>
          </p15:clr>
        </p15:guide>
        <p15:guide id="17" pos="4968" userDrawn="1">
          <p15:clr>
            <a:srgbClr val="A4A3A4"/>
          </p15:clr>
        </p15:guide>
        <p15:guide id="18" pos="7296" userDrawn="1">
          <p15:clr>
            <a:srgbClr val="A4A3A4"/>
          </p15:clr>
        </p15:guide>
        <p15:guide id="19" orient="horz" pos="768" userDrawn="1">
          <p15:clr>
            <a:srgbClr val="9AA0A6"/>
          </p15:clr>
        </p15:guide>
        <p15:guide id="20" orient="horz" pos="23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79C300-19D3-77D7-7BF4-6CF9B1BCFB58}" name="Ashman, Olivia Alexandra" initials="AA" userId="S::ashamo@pfizer.com::661ecae5-37dd-46ac-a9a2-58bf072750f4" providerId="AD"/>
  <p188:author id="{3DC19101-B1F9-1A13-C374-AEFCFB7D024A}" name="Kerry Garza" initials="KG" userId="S::kerry.garza@nucleusglobal.com::47a93b2e-3de0-46b8-8ab2-571a5c1afb69" providerId="AD"/>
  <p188:author id="{0D9C8303-7756-D54B-E6E0-39058FCCA5D9}" name="Brittany Woodby" initials="BW" userId="S::Brittany.Woodby@nucleusglobal.com::1fd82b2b-ebaa-4ffe-8c02-902af09a64c0" providerId="AD"/>
  <p188:author id="{885EAD10-E372-1D41-F853-2B7B23F734F7}" name="Sullivan, Sharon T" initials="SS" userId="S::SSullivan@pfizer.com::bc6cdafd-d4d2-4f1f-8f93-c64834afd51e" providerId="AD"/>
  <p188:author id="{017E2411-23E9-7FE2-7EDC-34A315C62414}" name="William Clafshenkel, PhD, PharmD (MTM)" initials="WCPP(" userId="S::William.Clafshenkel@meditechmedia.com::519ee6ba-91f6-48f3-b6d6-bfaeda6280bb" providerId="AD"/>
  <p188:author id="{EABE2C11-A156-2BE0-7152-A8E9A63F91BE}" name="Paccagnella, Luisa" initials="LP" userId="S::PACCAL@pfizer.com::f463ebe2-eb83-4bb3-9bd9-366104130faa" providerId="AD"/>
  <p188:author id="{02566013-E42D-7515-6036-9A72DF8EBDE5}" name="Gary" initials="GD" userId="Gary" providerId="None"/>
  <p188:author id="{C01CED1E-3FD9-60B1-11A8-D9714A9F4FEB}" name="Pelc, Jason" initials="PJ" userId="S::jason.pelc@envisionpharma.com::7d909af1-ba23-4db5-9b89-7a0bb7b64203" providerId="AD"/>
  <p188:author id="{E68DBF29-173B-1EE4-E980-EBF86C79181A}" name="Editor" initials="AT" userId="Editor" providerId="None"/>
  <p188:author id="{C8AF4935-56B9-6930-D8C0-50F0204FB9A2}" name="Engage" initials="EG" userId="Engage" providerId="None"/>
  <p188:author id="{C6EEF838-A720-2632-BE1D-EDBDCA6A5039}" name="Ryan Miller" initials="RM" userId="Ryan Miller" providerId="None"/>
  <p188:author id="{1B0F9441-937F-2EE9-8A8A-0B730B048510}" name="William Clafshenkel, PhD, PharmD" initials="WCPP" userId="William Clafshenkel, PhD, PharmD" providerId="None"/>
  <p188:author id="{64457B56-F8D6-4E35-5BEA-2897C37CF4EE}" name="Viqueira, Andrea" initials="VA" userId="S::ViqueiA@pfizer.com::45600a7e-8ef0-4ef7-bd95-9601ce6028e6" providerId="AD"/>
  <p188:author id="{78E47E58-1C68-1AFD-ECAA-435189DC72C0}" name="Gemma Shay" initials="GS" userId="S::shayg@envisionpharma.com::35dc31c9-17bf-40bc-9cd3-769a63e62295" providerId="AD"/>
  <p188:author id="{C8AD595F-860B-AA1A-F575-3278F8EB6F5B}" name="Abegale Templar" initials="AT" userId="S::AbegaleTemplar@NivalisMedComms.onmicrosoft.com::4c00a90d-02d3-48a7-a35f-cc546bef8953" providerId="AD"/>
  <p188:author id="{A9E43467-B6A8-9339-7F6F-5867230B2F3D}" name="Kerry Garza, PhD (MTM)" initials="KG" userId="Kerry Garza, PhD (MTM)" providerId="None"/>
  <p188:author id="{7F0D3E68-528D-6319-647A-A68D0EEE9889}" name="Kerr, Jim" initials="KJ" userId="S::kerrj@envisionpharma.com::21e11ac7-35d6-46b1-a80f-a6f94d4957dc" providerId="AD"/>
  <p188:author id="{2D5ECD6F-B824-20D2-C247-5920F2C84338}" name="Leip, Eric Paul" initials="LEP" userId="S::LeipE@pfizer.com::de99c163-04f9-49b0-9c75-ad8dd4d3d5e0" providerId="AD"/>
  <p188:author id="{B16C0872-CDDE-5B9D-8628-AA3428F39522}" name="Sullivan, Sharon T" initials="ST" userId="S::ssullivan@pfizer.com::bc6cdafd-d4d2-4f1f-8f93-c64834afd51e" providerId="AD"/>
  <p188:author id="{089EB57E-A987-EEC9-F81A-83C4EAB24D5E}" name="Robyn Roth, PhD" initials="RRP" userId="S::Robyn.Roth@meditechmedia.com::8bf2828f-4dc6-4b31-aebf-9e6e21ccf3cb" providerId="AD"/>
  <p188:author id="{8A85C980-4F6E-FFD3-7F4D-DBB6F5A60974}" name="Kerry Garza, PhD" initials="KGP" userId="Kerry Garza, PhD" providerId="None"/>
  <p188:author id="{B46CCC8D-2729-9181-265C-36CC4EF9CE61}" name="Pelc, Jason" initials="PJ" userId="S::pelcj@envisionpharma.com::7d909af1-ba23-4db5-9b89-7a0bb7b64203" providerId="AD"/>
  <p188:author id="{88E43D8E-FD70-C80F-DDE3-A0380677CA34}" name="Leip, Eric Paul" initials="LP" userId="S::leipe@pfizer.com::de99c163-04f9-49b0-9c75-ad8dd4d3d5e0" providerId="AD"/>
  <p188:author id="{BF14D99A-98AB-8CCA-9CFB-B009E42A7284}" name="Kerr, Jim" initials="KJ" userId="S::Jim.Kerr@envisionpharma.com::21e11ac7-35d6-46b1-a80f-a6f94d4957dc" providerId="AD"/>
  <p188:author id="{A541C6A6-1569-64E6-891D-773DAA4FA299}" name="Peng, Wayne" initials="PW" userId="Peng, Wayne" providerId="None"/>
  <p188:author id="{019EC3B4-6009-4160-F4D8-8B2AA80628D1}" name="Robyn Roth" initials="RR" userId="Robyn Roth" providerId="None"/>
  <p188:author id="{6FD180BE-79CE-E448-EC5A-F512720B000D}" name="Peng, Wayne" initials="PW" userId="S::pengw11@pfizer.com::cdecb74d-99ba-493b-8f72-d327bb027f79" providerId="AD"/>
  <p188:author id="{F150DAE3-DFB9-94CE-5DDC-D2627E2C4BE8}" name="Data Annotation" initials="GS" userId="Data Annotation" providerId="None"/>
  <p188:author id="{662176F1-A9C2-50D8-C1BE-35189219F723}" name="Robyn Roth, PhD" initials="RRP" userId="Robyn Roth, PhD" providerId="None"/>
  <p188:author id="{6D043FFA-2781-1F6E-3F64-45407B981B8C}" name="Cuoco, Jason" initials="CJ" userId="S::cuocoj@envisionpharma.com::81497f36-a170-46f1-83e6-18d4e076f5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viewer" initials="GD" lastIdx="11" clrIdx="6">
    <p:extLst>
      <p:ext uri="{19B8F6BF-5375-455C-9EA6-DF929625EA0E}">
        <p15:presenceInfo xmlns:p15="http://schemas.microsoft.com/office/powerpoint/2012/main" userId="Reviewer" providerId="None"/>
      </p:ext>
    </p:extLst>
  </p:cmAuthor>
  <p:cmAuthor id="1" name="Pelc, Jason" initials="PJ" lastIdx="13" clrIdx="0">
    <p:extLst>
      <p:ext uri="{19B8F6BF-5375-455C-9EA6-DF929625EA0E}">
        <p15:presenceInfo xmlns:p15="http://schemas.microsoft.com/office/powerpoint/2012/main" userId="S-1-5-21-725345543-688789844-2146808213-12693" providerId="AD"/>
      </p:ext>
    </p:extLst>
  </p:cmAuthor>
  <p:cmAuthor id="2" name="Coggins, Tricia" initials="CT" lastIdx="6" clrIdx="1">
    <p:extLst>
      <p:ext uri="{19B8F6BF-5375-455C-9EA6-DF929625EA0E}">
        <p15:presenceInfo xmlns:p15="http://schemas.microsoft.com/office/powerpoint/2012/main" userId="S::cogginst@envisionpharma.com::c25a1f08-03e6-4321-b9c9-4fb5a6340731" providerId="AD"/>
      </p:ext>
    </p:extLst>
  </p:cmAuthor>
  <p:cmAuthor id="3" name="Gary" initials="GD" lastIdx="39" clrIdx="2">
    <p:extLst>
      <p:ext uri="{19B8F6BF-5375-455C-9EA6-DF929625EA0E}">
        <p15:presenceInfo xmlns:p15="http://schemas.microsoft.com/office/powerpoint/2012/main" userId="Gary" providerId="None"/>
      </p:ext>
    </p:extLst>
  </p:cmAuthor>
  <p:cmAuthor id="4" name="Engage" initials="DA" lastIdx="54" clrIdx="3">
    <p:extLst>
      <p:ext uri="{19B8F6BF-5375-455C-9EA6-DF929625EA0E}">
        <p15:presenceInfo xmlns:p15="http://schemas.microsoft.com/office/powerpoint/2012/main" userId="Engage" providerId="None"/>
      </p:ext>
    </p:extLst>
  </p:cmAuthor>
  <p:cmAuthor id="5" name="Viqueira, Andrea" initials="VA" lastIdx="27" clrIdx="4">
    <p:extLst>
      <p:ext uri="{19B8F6BF-5375-455C-9EA6-DF929625EA0E}">
        <p15:presenceInfo xmlns:p15="http://schemas.microsoft.com/office/powerpoint/2012/main" userId="S::ViqueiA@pfizer.com::45600a7e-8ef0-4ef7-bd95-9601ce6028e6" providerId="AD"/>
      </p:ext>
    </p:extLst>
  </p:cmAuthor>
  <p:cmAuthor id="6" name="Data Annotation" initials="DA" lastIdx="23" clrIdx="5">
    <p:extLst>
      <p:ext uri="{19B8F6BF-5375-455C-9EA6-DF929625EA0E}">
        <p15:presenceInfo xmlns:p15="http://schemas.microsoft.com/office/powerpoint/2012/main" userId="Data Annot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9"/>
    <a:srgbClr val="000000"/>
    <a:srgbClr val="000483"/>
    <a:srgbClr val="E6E7E8"/>
    <a:srgbClr val="00004E"/>
    <a:srgbClr val="F8DF5A"/>
    <a:srgbClr val="F37123"/>
    <a:srgbClr val="CFE07A"/>
    <a:srgbClr val="EE2D2F"/>
    <a:srgbClr val="2F7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3BA9B-6BD0-4488-BD4E-5CB52F3E9769}" v="3" dt="2026-05-21T13:11:33.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0"/>
    <p:restoredTop sz="94643"/>
  </p:normalViewPr>
  <p:slideViewPr>
    <p:cSldViewPr snapToGrid="0">
      <p:cViewPr varScale="1">
        <p:scale>
          <a:sx n="79" d="100"/>
          <a:sy n="79" d="100"/>
        </p:scale>
        <p:origin x="54" y="96"/>
      </p:cViewPr>
      <p:guideLst>
        <p:guide orient="horz" pos="3816"/>
        <p:guide pos="5639"/>
        <p:guide pos="888"/>
        <p:guide orient="horz" pos="1440"/>
        <p:guide orient="horz" pos="456"/>
        <p:guide pos="48"/>
        <p:guide pos="6425"/>
        <p:guide pos="4968"/>
        <p:guide pos="7296"/>
        <p:guide orient="horz" pos="768"/>
        <p:guide orient="horz" pos="23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Garza, PhD" userId="3500866652_tp_box_2" providerId="OAuth2" clId="{024DB3D4-F9EC-4D5D-8E9F-7DD518F479C0}"/>
    <pc:docChg chg="addSld delSld modSld">
      <pc:chgData name="Kerry Garza, PhD" userId="3500866652_tp_box_2" providerId="OAuth2" clId="{024DB3D4-F9EC-4D5D-8E9F-7DD518F479C0}" dt="2026-05-21T13:11:46.158" v="3" actId="47"/>
      <pc:docMkLst>
        <pc:docMk/>
      </pc:docMkLst>
      <pc:sldChg chg="add del">
        <pc:chgData name="Kerry Garza, PhD" userId="3500866652_tp_box_2" providerId="OAuth2" clId="{024DB3D4-F9EC-4D5D-8E9F-7DD518F479C0}" dt="2026-05-21T13:11:33.543" v="2"/>
        <pc:sldMkLst>
          <pc:docMk/>
          <pc:sldMk cId="535341510" sldId="404"/>
        </pc:sldMkLst>
      </pc:sldChg>
      <pc:sldChg chg="del">
        <pc:chgData name="Kerry Garza, PhD" userId="3500866652_tp_box_2" providerId="OAuth2" clId="{024DB3D4-F9EC-4D5D-8E9F-7DD518F479C0}" dt="2026-05-21T13:11:46.158" v="3" actId="47"/>
        <pc:sldMkLst>
          <pc:docMk/>
          <pc:sldMk cId="395191668"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53296912285938"/>
          <c:y val="2.0674905000664042E-2"/>
          <c:w val="0.79166875926436064"/>
          <c:h val="0.86844749804125709"/>
        </c:manualLayout>
      </c:layout>
      <c:barChart>
        <c:barDir val="col"/>
        <c:grouping val="stacked"/>
        <c:varyColors val="0"/>
        <c:ser>
          <c:idx val="0"/>
          <c:order val="0"/>
          <c:tx>
            <c:strRef>
              <c:f>Sheet1!$B$1</c:f>
              <c:strCache>
                <c:ptCount val="1"/>
                <c:pt idx="0">
                  <c:v>SD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Sheet1!$B$2:$B$3</c:f>
              <c:numCache>
                <c:formatCode>General</c:formatCode>
                <c:ptCount val="2"/>
                <c:pt idx="0" formatCode="0.0%">
                  <c:v>0.1</c:v>
                </c:pt>
              </c:numCache>
            </c:numRef>
          </c:val>
          <c:extLst>
            <c:ext xmlns:c16="http://schemas.microsoft.com/office/drawing/2014/chart" uri="{C3380CC4-5D6E-409C-BE32-E72D297353CC}">
              <c16:uniqueId val="{00000001-A08C-4E60-9832-E4D3D2169D09}"/>
            </c:ext>
          </c:extLst>
        </c:ser>
        <c:ser>
          <c:idx val="1"/>
          <c:order val="1"/>
          <c:tx>
            <c:strRef>
              <c:f>Sheet1!$C$1</c:f>
              <c:strCache>
                <c:ptCount val="1"/>
                <c:pt idx="0">
                  <c:v>MR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Sheet1!$C$2:$C$3</c:f>
              <c:numCache>
                <c:formatCode>General</c:formatCode>
                <c:ptCount val="2"/>
                <c:pt idx="0" formatCode="0.0%">
                  <c:v>3.3000000000000002E-2</c:v>
                </c:pt>
              </c:numCache>
            </c:numRef>
          </c:val>
          <c:extLst>
            <c:ext xmlns:c16="http://schemas.microsoft.com/office/drawing/2014/chart" uri="{C3380CC4-5D6E-409C-BE32-E72D297353CC}">
              <c16:uniqueId val="{00000002-A08C-4E60-9832-E4D3D2169D09}"/>
            </c:ext>
          </c:extLst>
        </c:ser>
        <c:ser>
          <c:idx val="2"/>
          <c:order val="2"/>
          <c:tx>
            <c:strRef>
              <c:f>Sheet1!$D$1</c:f>
              <c:strCache>
                <c:ptCount val="1"/>
                <c:pt idx="0">
                  <c:v>PR</c:v>
                </c:pt>
              </c:strCache>
            </c:strRef>
          </c:tx>
          <c:spPr>
            <a:solidFill>
              <a:schemeClr val="bg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4-A08C-4E60-9832-E4D3D2169D0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Sheet1!$D$2:$D$3</c:f>
              <c:numCache>
                <c:formatCode>0.0%</c:formatCode>
                <c:ptCount val="2"/>
                <c:pt idx="0">
                  <c:v>0.16700000000000001</c:v>
                </c:pt>
                <c:pt idx="1">
                  <c:v>6.7000000000000004E-2</c:v>
                </c:pt>
              </c:numCache>
            </c:numRef>
          </c:val>
          <c:extLst>
            <c:ext xmlns:c16="http://schemas.microsoft.com/office/drawing/2014/chart" uri="{C3380CC4-5D6E-409C-BE32-E72D297353CC}">
              <c16:uniqueId val="{00000005-A08C-4E60-9832-E4D3D2169D09}"/>
            </c:ext>
          </c:extLst>
        </c:ser>
        <c:ser>
          <c:idx val="3"/>
          <c:order val="3"/>
          <c:tx>
            <c:strRef>
              <c:f>Sheet1!$E$1</c:f>
              <c:strCache>
                <c:ptCount val="1"/>
                <c:pt idx="0">
                  <c:v>VGPR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Sheet1!$E$2:$E$3</c:f>
              <c:numCache>
                <c:formatCode>0.0%</c:formatCode>
                <c:ptCount val="2"/>
                <c:pt idx="0">
                  <c:v>0.26700000000000002</c:v>
                </c:pt>
                <c:pt idx="1">
                  <c:v>0.33300000000000002</c:v>
                </c:pt>
              </c:numCache>
            </c:numRef>
          </c:val>
          <c:extLst>
            <c:ext xmlns:c16="http://schemas.microsoft.com/office/drawing/2014/chart" uri="{C3380CC4-5D6E-409C-BE32-E72D297353CC}">
              <c16:uniqueId val="{00000006-A08C-4E60-9832-E4D3D2169D09}"/>
            </c:ext>
          </c:extLst>
        </c:ser>
        <c:ser>
          <c:idx val="4"/>
          <c:order val="4"/>
          <c:tx>
            <c:strRef>
              <c:f>Sheet1!$F$1</c:f>
              <c:strCache>
                <c:ptCount val="1"/>
                <c:pt idx="0">
                  <c:v>CR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Sheet1!$F$2:$F$3</c:f>
              <c:numCache>
                <c:formatCode>0.0%</c:formatCode>
                <c:ptCount val="2"/>
                <c:pt idx="0">
                  <c:v>0.26700000000000002</c:v>
                </c:pt>
                <c:pt idx="1">
                  <c:v>0.4</c:v>
                </c:pt>
              </c:numCache>
            </c:numRef>
          </c:val>
          <c:extLst>
            <c:ext xmlns:c16="http://schemas.microsoft.com/office/drawing/2014/chart" uri="{C3380CC4-5D6E-409C-BE32-E72D297353CC}">
              <c16:uniqueId val="{00000007-A08C-4E60-9832-E4D3D2169D09}"/>
            </c:ext>
          </c:extLst>
        </c:ser>
        <c:ser>
          <c:idx val="5"/>
          <c:order val="5"/>
          <c:tx>
            <c:strRef>
              <c:f>Sheet1!$G$1</c:f>
              <c:strCache>
                <c:ptCount val="1"/>
                <c:pt idx="0">
                  <c:v>sCR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time of interruption/discontinuation</c:v>
                </c:pt>
                <c:pt idx="1">
                  <c:v>At any time</c:v>
                </c:pt>
              </c:strCache>
            </c:strRef>
          </c:cat>
          <c:val>
            <c:numRef>
              <c:f>Sheet1!$G$2:$G$3</c:f>
              <c:numCache>
                <c:formatCode>0.0%</c:formatCode>
                <c:ptCount val="2"/>
                <c:pt idx="0">
                  <c:v>0.16700000000000001</c:v>
                </c:pt>
                <c:pt idx="1">
                  <c:v>0.2</c:v>
                </c:pt>
              </c:numCache>
            </c:numRef>
          </c:val>
          <c:extLst>
            <c:ext xmlns:c16="http://schemas.microsoft.com/office/drawing/2014/chart" uri="{C3380CC4-5D6E-409C-BE32-E72D297353CC}">
              <c16:uniqueId val="{00000008-A08C-4E60-9832-E4D3D2169D09}"/>
            </c:ext>
          </c:extLst>
        </c:ser>
        <c:dLbls>
          <c:dLblPos val="ctr"/>
          <c:showLegendKey val="0"/>
          <c:showVal val="1"/>
          <c:showCatName val="0"/>
          <c:showSerName val="0"/>
          <c:showPercent val="0"/>
          <c:showBubbleSize val="0"/>
        </c:dLbls>
        <c:gapWidth val="150"/>
        <c:overlap val="100"/>
        <c:axId val="392452927"/>
        <c:axId val="398193279"/>
      </c:barChart>
      <c:catAx>
        <c:axId val="3924529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98193279"/>
        <c:crosses val="autoZero"/>
        <c:auto val="1"/>
        <c:lblAlgn val="ctr"/>
        <c:lblOffset val="100"/>
        <c:noMultiLvlLbl val="0"/>
      </c:catAx>
      <c:valAx>
        <c:axId val="398193279"/>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Patients,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2452927"/>
        <c:crosses val="autoZero"/>
        <c:crossBetween val="between"/>
      </c:valAx>
      <c:spPr>
        <a:noFill/>
        <a:ln w="25400">
          <a:noFill/>
        </a:ln>
        <a:effectLst/>
      </c:spPr>
    </c:plotArea>
    <c:legend>
      <c:legendPos val="r"/>
      <c:layout>
        <c:manualLayout>
          <c:xMode val="edge"/>
          <c:yMode val="edge"/>
          <c:x val="0.88257821945539772"/>
          <c:y val="0.35582734223450241"/>
          <c:w val="0.11507684018732935"/>
          <c:h val="0.468510572933011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8151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743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B6284-DA35-1881-CDC0-28B4B7B0A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0D0BA-21A7-5AE1-3FE4-6E364D691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036F3-5F0E-9A4A-F82A-E2A35695C53E}"/>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55962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8E45-5F02-ECD8-520F-94E037115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77732-27D6-C6ED-E7E7-3969CA631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7AD9C-03B0-02AF-13E6-68AD28B40178}"/>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637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C97D5-6872-5581-D4E7-8423F54A9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F984B-C241-8A05-BFE9-71E626AB5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24532-9226-1F10-69AC-F4267D9ADD33}"/>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45302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404608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01822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129C-FCA7-B135-76F7-F932FF06F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19748-7FBB-A4F7-7DE3-1BE8DBF9A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8ED67-B8B1-3EC1-F040-E8DAB648915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490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162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819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99A9-2CCE-B5B8-4DAC-BBE94F5E1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20B48-0130-08E6-DE19-087143AEF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63B92-6C15-9807-7EC5-F0BE2DACC33A}"/>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993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CFD5-0B83-3473-DC64-AF75FF54F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BF1F4-CEDC-51D8-BEAC-9FA067364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B3899-8F05-BA76-B515-3349BB0C195D}"/>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327006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D3018-9B82-BF97-282E-E279F8454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9F60F-0DCC-2DC5-0949-42569ED09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4F3D8-0634-8268-1D04-BCF84B1F5B47}"/>
              </a:ext>
            </a:extLst>
          </p:cNvPr>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212860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1F4F608-3F5F-4ACB-8F91-64BC8D8A7B29}"/>
              </a:ext>
            </a:extLst>
          </p:cNvPr>
          <p:cNvSpPr>
            <a:spLocks noGrp="1"/>
          </p:cNvSpPr>
          <p:nvPr>
            <p:ph type="title"/>
          </p:nvPr>
        </p:nvSpPr>
        <p:spPr>
          <a:xfrm>
            <a:off x="487680" y="3150995"/>
            <a:ext cx="10515600" cy="553998"/>
          </a:xfrm>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381591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Google Shape;17;p2">
            <a:extLst>
              <a:ext uri="{FF2B5EF4-FFF2-40B4-BE49-F238E27FC236}">
                <a16:creationId xmlns:a16="http://schemas.microsoft.com/office/drawing/2014/main" id="{8F162C1F-7099-4E16-BADC-FC54EC58D3B2}"/>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5" name="Google Shape;18;p2">
            <a:extLst>
              <a:ext uri="{FF2B5EF4-FFF2-40B4-BE49-F238E27FC236}">
                <a16:creationId xmlns:a16="http://schemas.microsoft.com/office/drawing/2014/main" id="{E4D611EA-C101-43A0-9772-BBACB4C73B82}"/>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Tree>
    <p:extLst>
      <p:ext uri="{BB962C8B-B14F-4D97-AF65-F5344CB8AC3E}">
        <p14:creationId xmlns:p14="http://schemas.microsoft.com/office/powerpoint/2010/main" val="18116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647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Google Shape;17;p2">
            <a:extLst>
              <a:ext uri="{FF2B5EF4-FFF2-40B4-BE49-F238E27FC236}">
                <a16:creationId xmlns:a16="http://schemas.microsoft.com/office/drawing/2014/main" id="{27ABBEB7-7C6F-4D89-8D5A-E5356244E74E}"/>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AA07BFB-097A-48D5-90FB-DED05BB4AAB9}"/>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3" name="Straight Connector 12">
            <a:extLst>
              <a:ext uri="{FF2B5EF4-FFF2-40B4-BE49-F238E27FC236}">
                <a16:creationId xmlns:a16="http://schemas.microsoft.com/office/drawing/2014/main" id="{DA263AD1-6728-487D-A7FC-22CAC86D4BB6}"/>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45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oogle Shape;17;p2">
            <a:extLst>
              <a:ext uri="{FF2B5EF4-FFF2-40B4-BE49-F238E27FC236}">
                <a16:creationId xmlns:a16="http://schemas.microsoft.com/office/drawing/2014/main" id="{4BE0C5A5-785B-4972-B2CA-9D1CC231A8AC}"/>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6E78633-17CF-44BE-97E1-DE222EB9FD5B}"/>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4" name="Straight Connector 13">
            <a:extLst>
              <a:ext uri="{FF2B5EF4-FFF2-40B4-BE49-F238E27FC236}">
                <a16:creationId xmlns:a16="http://schemas.microsoft.com/office/drawing/2014/main" id="{396201CC-55BF-4E4D-8EC0-9D1FDA1B4601}"/>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4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Autofit/>
          </a:bodyPr>
          <a:lstStyle>
            <a:lvl1pPr>
              <a:defRPr sz="4399" cap="all" spc="50" baseline="0">
                <a:solidFill>
                  <a:schemeClr val="accent1"/>
                </a:solidFill>
              </a:defRPr>
            </a:lvl1pPr>
          </a:lstStyle>
          <a:p>
            <a:r>
              <a:rPr lang="en-US"/>
              <a:t>Section Break Title</a:t>
            </a:r>
          </a:p>
        </p:txBody>
      </p:sp>
    </p:spTree>
    <p:extLst>
      <p:ext uri="{BB962C8B-B14F-4D97-AF65-F5344CB8AC3E}">
        <p14:creationId xmlns:p14="http://schemas.microsoft.com/office/powerpoint/2010/main" val="301256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chemeClr val="bg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77B2BE97-51F5-7416-14E0-B8D209BDB393}"/>
              </a:ext>
            </a:extLst>
          </p:cNvPr>
          <p:cNvSpPr/>
          <p:nvPr userDrawn="1"/>
        </p:nvSpPr>
        <p:spPr>
          <a:xfrm>
            <a:off x="0" y="0"/>
            <a:ext cx="12192000" cy="58889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51;p7">
            <a:extLst>
              <a:ext uri="{FF2B5EF4-FFF2-40B4-BE49-F238E27FC236}">
                <a16:creationId xmlns:a16="http://schemas.microsoft.com/office/drawing/2014/main" id="{F9A3A292-1133-E942-83A2-9F3E21505402}"/>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12" name="Title 1">
            <a:extLst>
              <a:ext uri="{FF2B5EF4-FFF2-40B4-BE49-F238E27FC236}">
                <a16:creationId xmlns:a16="http://schemas.microsoft.com/office/drawing/2014/main" id="{AC6CD4CC-E11A-4BBC-B2D0-2F81603B74B9}"/>
              </a:ext>
            </a:extLst>
          </p:cNvPr>
          <p:cNvSpPr>
            <a:spLocks noGrp="1"/>
          </p:cNvSpPr>
          <p:nvPr>
            <p:ph type="title" hasCustomPrompt="1"/>
          </p:nvPr>
        </p:nvSpPr>
        <p:spPr>
          <a:xfrm>
            <a:off x="491875" y="2499640"/>
            <a:ext cx="11221721" cy="646331"/>
          </a:xfrm>
        </p:spPr>
        <p:txBody>
          <a:bodyPr anchor="b" anchorCtr="0"/>
          <a:lstStyle>
            <a:lvl1pPr algn="l">
              <a:defRPr sz="3000" b="1">
                <a:solidFill>
                  <a:schemeClr val="accent2"/>
                </a:solidFill>
              </a:defRPr>
            </a:lvl1pPr>
          </a:lstStyle>
          <a:p>
            <a:r>
              <a:rPr lang="en-US"/>
              <a:t>Presentation Title</a:t>
            </a:r>
          </a:p>
        </p:txBody>
      </p:sp>
      <p:pic>
        <p:nvPicPr>
          <p:cNvPr id="4" name="Picture 3" descr="Logo  Description automatically generated">
            <a:extLst>
              <a:ext uri="{FF2B5EF4-FFF2-40B4-BE49-F238E27FC236}">
                <a16:creationId xmlns:a16="http://schemas.microsoft.com/office/drawing/2014/main" id="{BF4F1D9E-72BA-28BB-3804-45EA48F6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557"/>
          <a:stretch/>
        </p:blipFill>
        <p:spPr>
          <a:xfrm>
            <a:off x="9831294" y="6185209"/>
            <a:ext cx="1752628" cy="341913"/>
          </a:xfrm>
          <a:prstGeom prst="rect">
            <a:avLst/>
          </a:prstGeom>
        </p:spPr>
      </p:pic>
      <p:sp>
        <p:nvSpPr>
          <p:cNvPr id="13" name="Text Placeholder 12">
            <a:extLst>
              <a:ext uri="{FF2B5EF4-FFF2-40B4-BE49-F238E27FC236}">
                <a16:creationId xmlns:a16="http://schemas.microsoft.com/office/drawing/2014/main" id="{7EE06BF5-3603-4DFC-D3CD-A374CCCBFD02}"/>
              </a:ext>
            </a:extLst>
          </p:cNvPr>
          <p:cNvSpPr>
            <a:spLocks noGrp="1"/>
          </p:cNvSpPr>
          <p:nvPr>
            <p:ph type="body" sz="quarter" idx="10" hasCustomPrompt="1"/>
          </p:nvPr>
        </p:nvSpPr>
        <p:spPr>
          <a:xfrm>
            <a:off x="492125" y="3325813"/>
            <a:ext cx="7208838" cy="690562"/>
          </a:xfrm>
        </p:spPr>
        <p:txBody>
          <a:bodyPr/>
          <a:lstStyle>
            <a:lvl1pPr marL="0" indent="0">
              <a:buNone/>
              <a:defRPr/>
            </a:lvl1pPr>
            <a:lvl2pPr marL="0" indent="0">
              <a:buNone/>
              <a:defRPr sz="1400"/>
            </a:lvl2pPr>
          </a:lstStyle>
          <a:p>
            <a:pPr lvl="0"/>
            <a:r>
              <a:rPr lang="en-US"/>
              <a:t>Author Line, MD</a:t>
            </a:r>
          </a:p>
          <a:p>
            <a:pPr lvl="1"/>
            <a:r>
              <a:rPr lang="en-US"/>
              <a:t>Affiliations</a:t>
            </a:r>
          </a:p>
        </p:txBody>
      </p:sp>
    </p:spTree>
    <p:extLst>
      <p:ext uri="{BB962C8B-B14F-4D97-AF65-F5344CB8AC3E}">
        <p14:creationId xmlns:p14="http://schemas.microsoft.com/office/powerpoint/2010/main" val="41589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F7BEF9-859A-C1A1-8078-C12416E098A2}"/>
              </a:ext>
            </a:extLst>
          </p:cNvPr>
          <p:cNvSpPr>
            <a:spLocks noGrp="1"/>
          </p:cNvSpPr>
          <p:nvPr>
            <p:ph type="sldNum" idx="10"/>
          </p:nvPr>
        </p:nvSpPr>
        <p:spPr/>
        <p:txBody>
          <a:body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3759680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61555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F69147C-F6BA-B342-9728-DFFAFC111A81}" type="slidenum">
              <a:rPr lang="en-US" altLang="ja-JP" smtClean="0"/>
              <a:pPr>
                <a:defRPr/>
              </a:pPr>
              <a:t>‹#›</a:t>
            </a:fld>
            <a:endParaRPr lang="en-US" altLang="ja-JP"/>
          </a:p>
        </p:txBody>
      </p:sp>
    </p:spTree>
    <p:extLst>
      <p:ext uri="{BB962C8B-B14F-4D97-AF65-F5344CB8AC3E}">
        <p14:creationId xmlns:p14="http://schemas.microsoft.com/office/powerpoint/2010/main" val="207354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212A6E18-11C8-438D-B957-68526F15D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15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6096000" y="-1"/>
            <a:ext cx="6096000" cy="6857935"/>
          </a:xfrm>
          <a:prstGeom prst="rect">
            <a:avLst/>
          </a:prstGeom>
        </p:spPr>
        <p:txBody>
          <a:bodyPr/>
          <a:lstStyle/>
          <a:p>
            <a:endParaRPr lang="en-US"/>
          </a:p>
        </p:txBody>
      </p:sp>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 name="Title 1">
            <a:extLst>
              <a:ext uri="{FF2B5EF4-FFF2-40B4-BE49-F238E27FC236}">
                <a16:creationId xmlns:a16="http://schemas.microsoft.com/office/drawing/2014/main" id="{68AAFD7B-FADD-47AE-8636-54A0072742A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1B5CFED-840F-4796-AC93-79C3C721E599}"/>
              </a:ext>
            </a:extLst>
          </p:cNvPr>
          <p:cNvSpPr>
            <a:spLocks noGrp="1"/>
          </p:cNvSpPr>
          <p:nvPr>
            <p:ph type="body" sz="quarter" idx="14" hasCustomPrompt="1"/>
          </p:nvPr>
        </p:nvSpPr>
        <p:spPr>
          <a:xfrm>
            <a:off x="487680" y="2316480"/>
            <a:ext cx="4413504" cy="3499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23804A0-AF05-4FA4-BE7E-0E8F60ABE2C4}"/>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24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2316480"/>
            <a:ext cx="11225916" cy="3440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F3A4C3FE-2D5B-495E-A595-8FB881D27FA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_alt2" preserve="1" userDrawn="1">
  <p:cSld name="Layout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168DD612-331E-4E2B-9FFC-A84742405D4D}"/>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2" name="Straight Connector 11">
            <a:extLst>
              <a:ext uri="{FF2B5EF4-FFF2-40B4-BE49-F238E27FC236}">
                <a16:creationId xmlns:a16="http://schemas.microsoft.com/office/drawing/2014/main" id="{93565CCD-B9D0-4EAF-8CA4-149E57940091}"/>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6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2885742-0C8A-4394-8F30-F24AE4480F57}"/>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4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0" name="Text Placeholder 4">
            <a:extLst>
              <a:ext uri="{FF2B5EF4-FFF2-40B4-BE49-F238E27FC236}">
                <a16:creationId xmlns:a16="http://schemas.microsoft.com/office/drawing/2014/main" id="{02D0F975-50D3-B147-91F6-20975A7817AC}"/>
              </a:ext>
            </a:extLst>
          </p:cNvPr>
          <p:cNvSpPr>
            <a:spLocks noGrp="1"/>
          </p:cNvSpPr>
          <p:nvPr>
            <p:ph type="body" sz="quarter" idx="14" hasCustomPrompt="1"/>
          </p:nvPr>
        </p:nvSpPr>
        <p:spPr>
          <a:xfrm>
            <a:off x="4876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3" name="Text Placeholder 4">
            <a:extLst>
              <a:ext uri="{FF2B5EF4-FFF2-40B4-BE49-F238E27FC236}">
                <a16:creationId xmlns:a16="http://schemas.microsoft.com/office/drawing/2014/main" id="{60B4CF1F-2411-7841-84F3-AED8781EC062}"/>
              </a:ext>
            </a:extLst>
          </p:cNvPr>
          <p:cNvSpPr>
            <a:spLocks noGrp="1"/>
          </p:cNvSpPr>
          <p:nvPr>
            <p:ph type="body" sz="quarter" idx="15" hasCustomPrompt="1"/>
          </p:nvPr>
        </p:nvSpPr>
        <p:spPr>
          <a:xfrm>
            <a:off x="4876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4" name="Text Placeholder 4">
            <a:extLst>
              <a:ext uri="{FF2B5EF4-FFF2-40B4-BE49-F238E27FC236}">
                <a16:creationId xmlns:a16="http://schemas.microsoft.com/office/drawing/2014/main" id="{FED3A542-DBBA-234E-B2D4-22600393D33C}"/>
              </a:ext>
            </a:extLst>
          </p:cNvPr>
          <p:cNvSpPr>
            <a:spLocks noGrp="1"/>
          </p:cNvSpPr>
          <p:nvPr>
            <p:ph type="body" sz="quarter" idx="16" hasCustomPrompt="1"/>
          </p:nvPr>
        </p:nvSpPr>
        <p:spPr>
          <a:xfrm>
            <a:off x="41452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5" name="Text Placeholder 4">
            <a:extLst>
              <a:ext uri="{FF2B5EF4-FFF2-40B4-BE49-F238E27FC236}">
                <a16:creationId xmlns:a16="http://schemas.microsoft.com/office/drawing/2014/main" id="{B0259B09-53EA-0946-8739-72825EF4A852}"/>
              </a:ext>
            </a:extLst>
          </p:cNvPr>
          <p:cNvSpPr>
            <a:spLocks noGrp="1"/>
          </p:cNvSpPr>
          <p:nvPr>
            <p:ph type="body" sz="quarter" idx="17" hasCustomPrompt="1"/>
          </p:nvPr>
        </p:nvSpPr>
        <p:spPr>
          <a:xfrm>
            <a:off x="41452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6" name="Text Placeholder 4">
            <a:extLst>
              <a:ext uri="{FF2B5EF4-FFF2-40B4-BE49-F238E27FC236}">
                <a16:creationId xmlns:a16="http://schemas.microsoft.com/office/drawing/2014/main" id="{B4077B68-B081-CB40-AC8F-3C2534FF4019}"/>
              </a:ext>
            </a:extLst>
          </p:cNvPr>
          <p:cNvSpPr>
            <a:spLocks noGrp="1"/>
          </p:cNvSpPr>
          <p:nvPr>
            <p:ph type="body" sz="quarter" idx="18" hasCustomPrompt="1"/>
          </p:nvPr>
        </p:nvSpPr>
        <p:spPr>
          <a:xfrm>
            <a:off x="78028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7" name="Text Placeholder 4">
            <a:extLst>
              <a:ext uri="{FF2B5EF4-FFF2-40B4-BE49-F238E27FC236}">
                <a16:creationId xmlns:a16="http://schemas.microsoft.com/office/drawing/2014/main" id="{DC337370-451B-DB4B-9D87-221503D198A1}"/>
              </a:ext>
            </a:extLst>
          </p:cNvPr>
          <p:cNvSpPr>
            <a:spLocks noGrp="1"/>
          </p:cNvSpPr>
          <p:nvPr>
            <p:ph type="body" sz="quarter" idx="19" hasCustomPrompt="1"/>
          </p:nvPr>
        </p:nvSpPr>
        <p:spPr>
          <a:xfrm>
            <a:off x="78028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 name="Title 1">
            <a:extLst>
              <a:ext uri="{FF2B5EF4-FFF2-40B4-BE49-F238E27FC236}">
                <a16:creationId xmlns:a16="http://schemas.microsoft.com/office/drawing/2014/main" id="{C957F8EA-9B03-4262-AA3F-A67A7A0FA916}"/>
              </a:ext>
            </a:extLst>
          </p:cNvPr>
          <p:cNvSpPr>
            <a:spLocks noGrp="1"/>
          </p:cNvSpPr>
          <p:nvPr>
            <p:ph type="title"/>
          </p:nvPr>
        </p:nvSpPr>
        <p:spPr/>
        <p:txBody>
          <a:bodyPr/>
          <a:lstStyle/>
          <a:p>
            <a:r>
              <a:rPr lang="en-US"/>
              <a:t>Click to edit Master title style</a:t>
            </a:r>
          </a:p>
        </p:txBody>
      </p:sp>
      <p:cxnSp>
        <p:nvCxnSpPr>
          <p:cNvPr id="19" name="Straight Connector 18">
            <a:extLst>
              <a:ext uri="{FF2B5EF4-FFF2-40B4-BE49-F238E27FC236}">
                <a16:creationId xmlns:a16="http://schemas.microsoft.com/office/drawing/2014/main" id="{0F705395-F2D9-46A8-8A8B-08F2481B299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50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0976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9" name="Google Shape;51;p7">
            <a:extLst>
              <a:ext uri="{FF2B5EF4-FFF2-40B4-BE49-F238E27FC236}">
                <a16:creationId xmlns:a16="http://schemas.microsoft.com/office/drawing/2014/main" id="{BFCE78A3-872F-2B4C-A118-447F65B70C2F}"/>
              </a:ext>
            </a:extLst>
          </p:cNvPr>
          <p:cNvSpPr txBox="1">
            <a:spLocks noGrp="1"/>
          </p:cNvSpPr>
          <p:nvPr>
            <p:ph type="sldNum" idx="4"/>
          </p:nvPr>
        </p:nvSpPr>
        <p:spPr>
          <a:xfrm>
            <a:off x="10981996" y="6298545"/>
            <a:ext cx="731600" cy="524800"/>
          </a:xfrm>
          <a:prstGeom prst="rect">
            <a:avLst/>
          </a:prstGeom>
        </p:spPr>
        <p:txBody>
          <a:bodyPr spcFirstLastPara="1" wrap="square" lIns="91425" tIns="91425" rIns="91425" bIns="91425" anchor="ctr" anchorCtr="0">
            <a:noAutofit/>
          </a:bodyPr>
          <a:lstStyle>
            <a:lvl1pPr lvl="0" rtl="0">
              <a:buNone/>
              <a:defRPr sz="800">
                <a:solidFill>
                  <a:srgbClr val="A1AAB1"/>
                </a:solidFill>
                <a:latin typeface="Arial"/>
                <a:ea typeface="Arial"/>
                <a:cs typeface="Arial"/>
                <a:sym typeface="Arial"/>
              </a:defRPr>
            </a:lvl1pPr>
            <a:lvl2pPr lvl="1" rtl="0">
              <a:buNone/>
              <a:defRPr sz="800">
                <a:solidFill>
                  <a:srgbClr val="A1AAB1"/>
                </a:solidFill>
                <a:latin typeface="Arial"/>
                <a:ea typeface="Arial"/>
                <a:cs typeface="Arial"/>
                <a:sym typeface="Arial"/>
              </a:defRPr>
            </a:lvl2pPr>
            <a:lvl3pPr lvl="2" rtl="0">
              <a:buNone/>
              <a:defRPr sz="800">
                <a:solidFill>
                  <a:srgbClr val="A1AAB1"/>
                </a:solidFill>
                <a:latin typeface="Arial"/>
                <a:ea typeface="Arial"/>
                <a:cs typeface="Arial"/>
                <a:sym typeface="Arial"/>
              </a:defRPr>
            </a:lvl3pPr>
            <a:lvl4pPr lvl="3" rtl="0">
              <a:buNone/>
              <a:defRPr sz="800">
                <a:solidFill>
                  <a:srgbClr val="A1AAB1"/>
                </a:solidFill>
                <a:latin typeface="Arial"/>
                <a:ea typeface="Arial"/>
                <a:cs typeface="Arial"/>
                <a:sym typeface="Arial"/>
              </a:defRPr>
            </a:lvl4pPr>
            <a:lvl5pPr lvl="4" rtl="0">
              <a:buNone/>
              <a:defRPr sz="800">
                <a:solidFill>
                  <a:srgbClr val="A1AAB1"/>
                </a:solidFill>
                <a:latin typeface="Arial"/>
                <a:ea typeface="Arial"/>
                <a:cs typeface="Arial"/>
                <a:sym typeface="Arial"/>
              </a:defRPr>
            </a:lvl5pPr>
            <a:lvl6pPr lvl="5" rtl="0">
              <a:buNone/>
              <a:defRPr sz="800">
                <a:solidFill>
                  <a:srgbClr val="A1AAB1"/>
                </a:solidFill>
                <a:latin typeface="Arial"/>
                <a:ea typeface="Arial"/>
                <a:cs typeface="Arial"/>
                <a:sym typeface="Arial"/>
              </a:defRPr>
            </a:lvl6pPr>
            <a:lvl7pPr lvl="6" rtl="0">
              <a:buNone/>
              <a:defRPr sz="800">
                <a:solidFill>
                  <a:srgbClr val="A1AAB1"/>
                </a:solidFill>
                <a:latin typeface="Arial"/>
                <a:ea typeface="Arial"/>
                <a:cs typeface="Arial"/>
                <a:sym typeface="Arial"/>
              </a:defRPr>
            </a:lvl7pPr>
            <a:lvl8pPr lvl="7" rtl="0">
              <a:buNone/>
              <a:defRPr sz="800">
                <a:solidFill>
                  <a:srgbClr val="A1AAB1"/>
                </a:solidFill>
                <a:latin typeface="Arial"/>
                <a:ea typeface="Arial"/>
                <a:cs typeface="Arial"/>
                <a:sym typeface="Arial"/>
              </a:defRPr>
            </a:lvl8pPr>
            <a:lvl9pPr lvl="8" rtl="0">
              <a:buNone/>
              <a:defRPr sz="800">
                <a:solidFill>
                  <a:srgbClr val="A1AAB1"/>
                </a:solidFill>
                <a:latin typeface="Arial"/>
                <a:ea typeface="Arial"/>
                <a:cs typeface="Arial"/>
                <a:sym typeface="Arial"/>
              </a:defRPr>
            </a:lvl9pPr>
          </a:lstStyle>
          <a:p>
            <a:pPr algn="r"/>
            <a:fld id="{00000000-1234-1234-1234-123412341234}" type="slidenum">
              <a:rPr lang="en-US" smtClean="0"/>
              <a:pPr algn="r"/>
              <a:t>‹#›</a:t>
            </a:fld>
            <a:endParaRPr lang="en-US"/>
          </a:p>
        </p:txBody>
      </p:sp>
      <p:sp>
        <p:nvSpPr>
          <p:cNvPr id="2" name="Text Placeholder 1">
            <a:extLst>
              <a:ext uri="{FF2B5EF4-FFF2-40B4-BE49-F238E27FC236}">
                <a16:creationId xmlns:a16="http://schemas.microsoft.com/office/drawing/2014/main" id="{80EF8E42-B12B-4C36-8D7D-E4417D90C8AE}"/>
              </a:ext>
            </a:extLst>
          </p:cNvPr>
          <p:cNvSpPr>
            <a:spLocks noGrp="1"/>
          </p:cNvSpPr>
          <p:nvPr>
            <p:ph type="body" idx="1"/>
          </p:nvPr>
        </p:nvSpPr>
        <p:spPr>
          <a:xfrm>
            <a:off x="487680" y="1826684"/>
            <a:ext cx="11216640" cy="43497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5B16C2D6-80F3-488E-95B4-48EA7E53CB45}"/>
              </a:ext>
            </a:extLst>
          </p:cNvPr>
          <p:cNvSpPr>
            <a:spLocks noGrp="1"/>
          </p:cNvSpPr>
          <p:nvPr>
            <p:ph type="title"/>
          </p:nvPr>
        </p:nvSpPr>
        <p:spPr>
          <a:xfrm>
            <a:off x="487680" y="731520"/>
            <a:ext cx="10515600" cy="615553"/>
          </a:xfrm>
          <a:prstGeom prst="rect">
            <a:avLst/>
          </a:prstGeom>
        </p:spPr>
        <p:txBody>
          <a:bodyPr vert="horz" lIns="91440" tIns="91440" rIns="91440" bIns="91440" rtlCol="0" anchor="t" anchorCtr="0">
            <a:spAutoFit/>
          </a:bodyPr>
          <a:lstStyle/>
          <a:p>
            <a:r>
              <a:rPr lang="en-US"/>
              <a:t>Click to edit Master title style</a:t>
            </a:r>
          </a:p>
        </p:txBody>
      </p:sp>
    </p:spTree>
  </p:cSld>
  <p:clrMap bg1="lt1" tx1="dk1" bg2="dk2" tx2="lt2" accent1="accent1" accent2="accent2" accent3="accent3" accent4="accent4" accent5="accent5" accent6="accent6" hlink="hlink" folHlink="folHlink"/>
  <p:sldLayoutIdLst>
    <p:sldLayoutId id="2147483666" r:id="rId1"/>
    <p:sldLayoutId id="2147483672" r:id="rId2"/>
    <p:sldLayoutId id="2147483668" r:id="rId3"/>
    <p:sldLayoutId id="2147483669" r:id="rId4"/>
    <p:sldLayoutId id="2147483674" r:id="rId5"/>
    <p:sldLayoutId id="2147483678" r:id="rId6"/>
    <p:sldLayoutId id="2147483675" r:id="rId7"/>
    <p:sldLayoutId id="2147483670" r:id="rId8"/>
    <p:sldLayoutId id="2147483673" r:id="rId9"/>
    <p:sldLayoutId id="2147483679" r:id="rId10"/>
    <p:sldLayoutId id="2147483676" r:id="rId11"/>
    <p:sldLayoutId id="2147483677" r:id="rId12"/>
    <p:sldLayoutId id="2147483680" r:id="rId13"/>
    <p:sldLayoutId id="2147483681" r:id="rId14"/>
    <p:sldLayoutId id="2147483682"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8" userDrawn="1">
          <p15:clr>
            <a:srgbClr val="F26B43"/>
          </p15:clr>
        </p15:guide>
        <p15:guide id="4" pos="7376" userDrawn="1">
          <p15:clr>
            <a:srgbClr val="F26B43"/>
          </p15:clr>
        </p15:guide>
        <p15:guide id="5" pos="3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68C927-AE63-413B-AD85-EE49A87E5679}"/>
              </a:ext>
            </a:extLst>
          </p:cNvPr>
          <p:cNvSpPr txBox="1">
            <a:spLocks/>
          </p:cNvSpPr>
          <p:nvPr/>
        </p:nvSpPr>
        <p:spPr>
          <a:xfrm>
            <a:off x="660933" y="1568918"/>
            <a:ext cx="9766435" cy="1046440"/>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800"/>
              </a:spcAft>
            </a:pPr>
            <a:r>
              <a:rPr lang="en-US" b="1"/>
              <a:t>Prolonged Elranatamab Treatment Interruption in Patients with RRMM in the MagnetisMM-3 Study </a:t>
            </a:r>
            <a:endParaRPr lang="en-GB" b="1">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07401D2D-8545-42BF-855F-666E30E02488}"/>
              </a:ext>
            </a:extLst>
          </p:cNvPr>
          <p:cNvSpPr txBox="1">
            <a:spLocks/>
          </p:cNvSpPr>
          <p:nvPr/>
        </p:nvSpPr>
        <p:spPr>
          <a:xfrm>
            <a:off x="606391" y="3160952"/>
            <a:ext cx="9428257" cy="26593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indent="0">
              <a:lnSpc>
                <a:spcPct val="107000"/>
              </a:lnSpc>
              <a:spcBef>
                <a:spcPts val="0"/>
              </a:spcBef>
              <a:spcAft>
                <a:spcPts val="800"/>
              </a:spcAft>
              <a:buNone/>
            </a:pP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Alexander M.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Lesokhin,</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Ruben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Niesvizky,</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Bertrand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Arnulf,</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Sarah M.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Larson,</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4</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Christopher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Strouse,</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5</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Carlos Fernandez de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Larrea,</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6</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David H.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Vesole,</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7</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400" u="sng">
                <a:solidFill>
                  <a:schemeClr val="bg1"/>
                </a:solidFill>
                <a:effectLst/>
                <a:latin typeface="Arial" panose="020B0604020202020204" pitchFamily="34" charset="0"/>
                <a:ea typeface="Calibri" panose="020F0502020204030204" pitchFamily="34" charset="0"/>
                <a:cs typeface="Arial" panose="020B0604020202020204" pitchFamily="34" charset="0"/>
              </a:rPr>
              <a:t>Yuya </a:t>
            </a:r>
            <a:r>
              <a:rPr lang="en-US" sz="1400" u="sng" err="1">
                <a:solidFill>
                  <a:schemeClr val="bg1"/>
                </a:solidFill>
                <a:effectLst/>
                <a:latin typeface="Arial" panose="020B0604020202020204" pitchFamily="34" charset="0"/>
                <a:ea typeface="Calibri" panose="020F0502020204030204" pitchFamily="34" charset="0"/>
                <a:cs typeface="Arial" panose="020B0604020202020204" pitchFamily="34" charset="0"/>
              </a:rPr>
              <a:t>Nagai</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8</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Sharon T.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Sullivan,</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9</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Eric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Leip,</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9</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Andrea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Viqueira,</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10</a:t>
            </a:r>
            <a:r>
              <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rPr>
              <a:t> Nizar J. </a:t>
            </a:r>
            <a:r>
              <a:rPr lang="en-US" sz="1400" err="1">
                <a:solidFill>
                  <a:schemeClr val="bg1"/>
                </a:solidFill>
                <a:effectLst/>
                <a:latin typeface="Arial" panose="020B0604020202020204" pitchFamily="34" charset="0"/>
                <a:ea typeface="Calibri" panose="020F0502020204030204" pitchFamily="34" charset="0"/>
                <a:cs typeface="Arial" panose="020B0604020202020204" pitchFamily="34" charset="0"/>
              </a:rPr>
              <a:t>Bahlis1</a:t>
            </a:r>
            <a:r>
              <a:rPr lang="en-US" sz="1400"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1400" baseline="300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endParaRPr lang="en-US"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Memorial</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Sloan Kettering Cancer Center, New York, NY, USA;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Weill</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Cornell Medicine/New York-Presbyterian Hospital, New York, NY, USA;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Hôpital</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Saint-Louis, APHP, Université Paris cite, Paris, France; </a:t>
            </a:r>
            <a:r>
              <a:rPr lang="en-US" sz="10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rPr>
              <a:t>4</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UCLA Medical Center, Santa Monica, CA, USA;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5</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Carver</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College of Medicine, Iowa City, IA, USA; </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6Department</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of Hematology, Hospital </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Clínic</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Barcelona, Spain;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7</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John</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Theurer Cancer Center, Hackensack, NJ, USA;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8</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Department</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of Hematology, Kobe City Medical Center General Hospital, Kobe, Japan;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9</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Pfizer</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Inc, Cambridge, MA, USA; </a:t>
            </a:r>
            <a:r>
              <a:rPr lang="en-US" sz="1000" i="1" baseline="30000" err="1">
                <a:solidFill>
                  <a:schemeClr val="bg1"/>
                </a:solidFill>
                <a:effectLst/>
                <a:latin typeface="Arial" panose="020B0604020202020204" pitchFamily="34" charset="0"/>
                <a:ea typeface="Calibri" panose="020F0502020204030204" pitchFamily="34" charset="0"/>
                <a:cs typeface="Arial" panose="020B0604020202020204" pitchFamily="34" charset="0"/>
              </a:rPr>
              <a:t>10</a:t>
            </a:r>
            <a:r>
              <a:rPr lang="en-US" sz="1000" i="1" err="1">
                <a:solidFill>
                  <a:schemeClr val="bg1"/>
                </a:solidFill>
                <a:effectLst/>
                <a:latin typeface="Arial" panose="020B0604020202020204" pitchFamily="34" charset="0"/>
                <a:ea typeface="Calibri" panose="020F0502020204030204" pitchFamily="34" charset="0"/>
                <a:cs typeface="Arial" panose="020B0604020202020204" pitchFamily="34" charset="0"/>
              </a:rPr>
              <a:t>Arnie</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Charbonneau Cancer Institute, University of Calgary, Calgary, </a:t>
            </a:r>
            <a:r>
              <a:rPr lang="en-US" sz="10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rPr>
              <a:t>AB</a:t>
            </a:r>
            <a:r>
              <a:rPr lang="en-US" sz="1000" i="1">
                <a:solidFill>
                  <a:schemeClr val="bg1"/>
                </a:solidFill>
                <a:effectLst/>
                <a:latin typeface="Arial" panose="020B0604020202020204" pitchFamily="34" charset="0"/>
                <a:ea typeface="Calibri" panose="020F0502020204030204" pitchFamily="34" charset="0"/>
                <a:cs typeface="Arial" panose="020B0604020202020204" pitchFamily="34" charset="0"/>
              </a:rPr>
              <a:t>, Canada</a:t>
            </a:r>
          </a:p>
        </p:txBody>
      </p:sp>
      <p:sp>
        <p:nvSpPr>
          <p:cNvPr id="2" name="TextBox 1">
            <a:extLst>
              <a:ext uri="{FF2B5EF4-FFF2-40B4-BE49-F238E27FC236}">
                <a16:creationId xmlns:a16="http://schemas.microsoft.com/office/drawing/2014/main" id="{A585E7A5-C5EF-57AA-D949-78D1A7FB3E17}"/>
              </a:ext>
            </a:extLst>
          </p:cNvPr>
          <p:cNvSpPr txBox="1"/>
          <p:nvPr/>
        </p:nvSpPr>
        <p:spPr>
          <a:xfrm>
            <a:off x="660933" y="5929992"/>
            <a:ext cx="10924675" cy="538609"/>
          </a:xfrm>
          <a:prstGeom prst="rect">
            <a:avLst/>
          </a:prstGeom>
        </p:spPr>
        <p:txBody>
          <a:bodyPr vert="horz" wrap="square" lIns="91440" tIns="45720" rIns="91440" bIns="45720" rtlCol="0">
            <a:spAutoFit/>
          </a:bodyPr>
          <a:lstStyle/>
          <a:p>
            <a:pPr algn="ctr"/>
            <a:r>
              <a:rPr lang="en-US" sz="1000">
                <a:solidFill>
                  <a:schemeClr val="bg1"/>
                </a:solidFill>
                <a:latin typeface="Arial" panose="020B0604020202020204" pitchFamily="34" charset="0"/>
                <a:cs typeface="Arial" panose="020B0604020202020204" pitchFamily="34" charset="0"/>
              </a:rPr>
              <a:t>Presented at the 51st Annual Meeting of the Japanese Society of Myeloma (JSM) </a:t>
            </a:r>
            <a:r>
              <a:rPr lang="en-US" sz="1000" b="0" u="none" strike="noStrike" baseline="0">
                <a:solidFill>
                  <a:srgbClr val="FFFFFF"/>
                </a:solidFill>
                <a:latin typeface="Arial" panose="020B0604020202020204" pitchFamily="34" charset="0"/>
                <a:cs typeface="Arial" panose="020B0604020202020204" pitchFamily="34" charset="0"/>
              </a:rPr>
              <a:t>· May </a:t>
            </a:r>
            <a:r>
              <a:rPr lang="en-US" sz="1000">
                <a:solidFill>
                  <a:srgbClr val="FFFFFF"/>
                </a:solidFill>
                <a:latin typeface="Arial" panose="020B0604020202020204" pitchFamily="34" charset="0"/>
                <a:cs typeface="Arial" panose="020B0604020202020204" pitchFamily="34" charset="0"/>
              </a:rPr>
              <a:t>22</a:t>
            </a:r>
            <a:r>
              <a:rPr lang="en-US" sz="1000" b="0" u="none" strike="noStrike" baseline="0">
                <a:solidFill>
                  <a:srgbClr val="FFFFFF"/>
                </a:solidFill>
                <a:latin typeface="Arial" panose="020B0604020202020204" pitchFamily="34" charset="0"/>
                <a:cs typeface="Arial" panose="020B0604020202020204" pitchFamily="34" charset="0"/>
              </a:rPr>
              <a:t>-2</a:t>
            </a:r>
            <a:r>
              <a:rPr lang="en-US" sz="1000">
                <a:solidFill>
                  <a:srgbClr val="FFFFFF"/>
                </a:solidFill>
                <a:latin typeface="Arial" panose="020B0604020202020204" pitchFamily="34" charset="0"/>
                <a:cs typeface="Arial" panose="020B0604020202020204" pitchFamily="34" charset="0"/>
              </a:rPr>
              <a:t>4</a:t>
            </a:r>
            <a:r>
              <a:rPr lang="en-US" sz="1000" b="0" u="none" strike="noStrike" baseline="0">
                <a:solidFill>
                  <a:srgbClr val="FFFFFF"/>
                </a:solidFill>
                <a:latin typeface="Arial" panose="020B0604020202020204" pitchFamily="34" charset="0"/>
                <a:cs typeface="Arial" panose="020B0604020202020204" pitchFamily="34" charset="0"/>
              </a:rPr>
              <a:t>, 2026 · Osaka, Japan</a:t>
            </a:r>
            <a:br>
              <a:rPr lang="en-US" sz="1000" i="1">
                <a:solidFill>
                  <a:schemeClr val="bg1"/>
                </a:solidFill>
                <a:latin typeface="Arial" panose="020B0604020202020204" pitchFamily="34" charset="0"/>
                <a:cs typeface="Arial" panose="020B0604020202020204" pitchFamily="34" charset="0"/>
              </a:rPr>
            </a:br>
            <a:endParaRPr lang="en-US" sz="1000" i="1">
              <a:solidFill>
                <a:schemeClr val="bg1"/>
              </a:solidFill>
              <a:latin typeface="Arial" panose="020B0604020202020204" pitchFamily="34" charset="0"/>
              <a:cs typeface="Arial" panose="020B0604020202020204" pitchFamily="34" charset="0"/>
            </a:endParaRPr>
          </a:p>
          <a:p>
            <a:pPr algn="ctr"/>
            <a:r>
              <a:rPr lang="en-US" sz="900" i="1">
                <a:solidFill>
                  <a:schemeClr val="bg1"/>
                </a:solidFill>
                <a:latin typeface="Arial" panose="020B0604020202020204" pitchFamily="34" charset="0"/>
                <a:cs typeface="Arial" panose="020B0604020202020204" pitchFamily="34" charset="0"/>
              </a:rPr>
              <a:t>Previously presented at the 67th American Society of Hematology (ASH) Annual Meeting and Expositionꞏ December 6-9, 2025 ꞏ Orlando, FL, USA</a:t>
            </a:r>
          </a:p>
        </p:txBody>
      </p:sp>
    </p:spTree>
    <p:extLst>
      <p:ext uri="{BB962C8B-B14F-4D97-AF65-F5344CB8AC3E}">
        <p14:creationId xmlns:p14="http://schemas.microsoft.com/office/powerpoint/2010/main" val="202096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06C8-89ED-1324-8F77-0006373A7D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D21AE-09BA-E7AC-2A39-BF35B2C830FD}"/>
              </a:ext>
            </a:extLst>
          </p:cNvPr>
          <p:cNvSpPr>
            <a:spLocks noGrp="1"/>
          </p:cNvSpPr>
          <p:nvPr>
            <p:ph sz="quarter" idx="13"/>
          </p:nvPr>
        </p:nvSpPr>
        <p:spPr>
          <a:xfrm>
            <a:off x="507601" y="1566945"/>
            <a:ext cx="4385676" cy="4118713"/>
          </a:xfrm>
        </p:spPr>
        <p:txBody>
          <a:bodyPr/>
          <a:lstStyle/>
          <a:p>
            <a:pPr marL="0" indent="0">
              <a:lnSpc>
                <a:spcPct val="95000"/>
              </a:lnSpc>
              <a:spcBef>
                <a:spcPts val="591"/>
              </a:spcBef>
              <a:buClr>
                <a:schemeClr val="accent1"/>
              </a:buClr>
              <a:buNone/>
            </a:pPr>
            <a:r>
              <a:rPr lang="en-US" sz="1400" dirty="0"/>
              <a:t>Of 30 patients</a:t>
            </a:r>
          </a:p>
          <a:p>
            <a:pPr marL="273050" indent="-273050">
              <a:lnSpc>
                <a:spcPct val="95000"/>
              </a:lnSpc>
              <a:spcBef>
                <a:spcPts val="591"/>
              </a:spcBef>
            </a:pPr>
            <a:r>
              <a:rPr lang="en-US" sz="1400" dirty="0"/>
              <a:t>7 (23.3%) had an </a:t>
            </a:r>
            <a:r>
              <a:rPr lang="en-US" sz="1400" dirty="0">
                <a:solidFill>
                  <a:schemeClr val="tx1"/>
                </a:solidFill>
              </a:rPr>
              <a:t>event of progression and/or death </a:t>
            </a:r>
          </a:p>
          <a:p>
            <a:pPr marL="452438" lvl="1" indent="-179388">
              <a:lnSpc>
                <a:spcPct val="95000"/>
              </a:lnSpc>
              <a:spcBef>
                <a:spcPts val="591"/>
              </a:spcBef>
              <a:buClr>
                <a:srgbClr val="0000C9"/>
              </a:buClr>
            </a:pPr>
            <a:r>
              <a:rPr lang="en-US" sz="1200" dirty="0">
                <a:latin typeface="+mn-lt"/>
              </a:rPr>
              <a:t>4 died (septic shock, respiratory failure, deterioration of general condition, and one with unknown cause) </a:t>
            </a:r>
          </a:p>
          <a:p>
            <a:pPr marL="452438" lvl="1" indent="-179388">
              <a:lnSpc>
                <a:spcPct val="95000"/>
              </a:lnSpc>
              <a:spcBef>
                <a:spcPts val="591"/>
              </a:spcBef>
              <a:buClr>
                <a:srgbClr val="0000C9"/>
              </a:buClr>
            </a:pPr>
            <a:r>
              <a:rPr lang="en-US" sz="1200" dirty="0">
                <a:solidFill>
                  <a:schemeClr val="tx1"/>
                </a:solidFill>
                <a:latin typeface="+mn-lt"/>
              </a:rPr>
              <a:t>3 had PD and permanently discontinued elranatamab at time of PD; 1 died later</a:t>
            </a:r>
          </a:p>
          <a:p>
            <a:pPr marL="273050" indent="-273050">
              <a:lnSpc>
                <a:spcPct val="95000"/>
              </a:lnSpc>
              <a:spcBef>
                <a:spcPts val="591"/>
              </a:spcBef>
            </a:pPr>
            <a:r>
              <a:rPr lang="en-US" sz="1400" dirty="0">
                <a:solidFill>
                  <a:schemeClr val="tx1"/>
                </a:solidFill>
              </a:rPr>
              <a:t>23 (76.7%) were censored</a:t>
            </a:r>
          </a:p>
          <a:p>
            <a:pPr marL="452438" lvl="1" indent="-179388">
              <a:lnSpc>
                <a:spcPct val="95000"/>
              </a:lnSpc>
              <a:spcBef>
                <a:spcPts val="591"/>
              </a:spcBef>
              <a:buClr>
                <a:srgbClr val="0000C9"/>
              </a:buClr>
            </a:pPr>
            <a:r>
              <a:rPr lang="en-US" sz="1200" dirty="0">
                <a:solidFill>
                  <a:schemeClr val="tx1"/>
                </a:solidFill>
              </a:rPr>
              <a:t>1 (3.3%) started a new anti-cancer therapy and died later</a:t>
            </a:r>
          </a:p>
          <a:p>
            <a:pPr marL="452438" lvl="1" indent="-179388">
              <a:lnSpc>
                <a:spcPct val="95000"/>
              </a:lnSpc>
              <a:spcBef>
                <a:spcPts val="591"/>
              </a:spcBef>
              <a:buClr>
                <a:srgbClr val="0000C9"/>
              </a:buClr>
            </a:pPr>
            <a:r>
              <a:rPr lang="en-US" sz="1200" dirty="0">
                <a:solidFill>
                  <a:schemeClr val="tx1"/>
                </a:solidFill>
                <a:latin typeface="+mn-lt"/>
              </a:rPr>
              <a:t>5 (16.7%) withdrew consent</a:t>
            </a:r>
            <a:endParaRPr lang="en-US" sz="1200" strike="sngStrike" dirty="0">
              <a:solidFill>
                <a:schemeClr val="tx1"/>
              </a:solidFill>
              <a:latin typeface="+mn-lt"/>
            </a:endParaRPr>
          </a:p>
          <a:p>
            <a:pPr marL="452438" lvl="1" indent="-179388">
              <a:lnSpc>
                <a:spcPct val="95000"/>
              </a:lnSpc>
              <a:spcBef>
                <a:spcPts val="591"/>
              </a:spcBef>
              <a:buClr>
                <a:srgbClr val="0000C9"/>
              </a:buClr>
            </a:pPr>
            <a:r>
              <a:rPr lang="en-US" sz="1200" dirty="0">
                <a:latin typeface="+mn-lt"/>
              </a:rPr>
              <a:t>17 (56.7%) were ongoing</a:t>
            </a:r>
          </a:p>
          <a:p>
            <a:pPr marL="0" indent="0">
              <a:lnSpc>
                <a:spcPct val="95000"/>
              </a:lnSpc>
              <a:spcBef>
                <a:spcPts val="591"/>
              </a:spcBef>
              <a:buClr>
                <a:schemeClr val="accent1"/>
              </a:buClr>
              <a:buNone/>
            </a:pPr>
            <a:r>
              <a:rPr lang="en-US" sz="1400" dirty="0"/>
              <a:t>Among the 3 patients with PD</a:t>
            </a:r>
          </a:p>
          <a:p>
            <a:pPr marL="276225" indent="-276225">
              <a:lnSpc>
                <a:spcPct val="95000"/>
              </a:lnSpc>
              <a:spcBef>
                <a:spcPts val="591"/>
              </a:spcBef>
            </a:pPr>
            <a:r>
              <a:rPr lang="en-US" sz="1200" dirty="0"/>
              <a:t>2 patients did not have high-risk features, they both achieved ≥CR, and had PD ≈2 and ≈3 years after the last dose</a:t>
            </a:r>
          </a:p>
          <a:p>
            <a:pPr marL="276225" indent="-276225">
              <a:lnSpc>
                <a:spcPct val="95000"/>
              </a:lnSpc>
              <a:spcBef>
                <a:spcPts val="591"/>
              </a:spcBef>
            </a:pPr>
            <a:r>
              <a:rPr lang="en-US" sz="1200" dirty="0"/>
              <a:t>1 patient had an ISS disease score of 3, achieved PR and had PD ≈1 year after the last dose</a:t>
            </a:r>
          </a:p>
          <a:p>
            <a:pPr marL="634301" lvl="1" indent="-359981">
              <a:lnSpc>
                <a:spcPct val="95000"/>
              </a:lnSpc>
              <a:spcBef>
                <a:spcPts val="591"/>
              </a:spcBef>
            </a:pPr>
            <a:endParaRPr lang="en-US" sz="1400" dirty="0">
              <a:latin typeface="+mn-lt"/>
            </a:endParaRPr>
          </a:p>
        </p:txBody>
      </p:sp>
      <p:sp>
        <p:nvSpPr>
          <p:cNvPr id="4" name="Title 3">
            <a:extLst>
              <a:ext uri="{FF2B5EF4-FFF2-40B4-BE49-F238E27FC236}">
                <a16:creationId xmlns:a16="http://schemas.microsoft.com/office/drawing/2014/main" id="{DA620350-FD28-B986-D122-09CA34CEAF8B}"/>
              </a:ext>
            </a:extLst>
          </p:cNvPr>
          <p:cNvSpPr>
            <a:spLocks noGrp="1"/>
          </p:cNvSpPr>
          <p:nvPr>
            <p:ph type="title"/>
          </p:nvPr>
        </p:nvSpPr>
        <p:spPr/>
        <p:txBody>
          <a:bodyPr/>
          <a:lstStyle/>
          <a:p>
            <a:r>
              <a:rPr lang="en-US"/>
              <a:t>Duration of treatment and response</a:t>
            </a:r>
          </a:p>
        </p:txBody>
      </p:sp>
      <p:sp>
        <p:nvSpPr>
          <p:cNvPr id="3" name="Content Placeholder 3">
            <a:extLst>
              <a:ext uri="{FF2B5EF4-FFF2-40B4-BE49-F238E27FC236}">
                <a16:creationId xmlns:a16="http://schemas.microsoft.com/office/drawing/2014/main" id="{18D4B044-E66C-B04D-55B1-4E143F16042F}"/>
              </a:ext>
            </a:extLst>
          </p:cNvPr>
          <p:cNvSpPr>
            <a:spLocks noGrp="1"/>
          </p:cNvSpPr>
          <p:nvPr>
            <p:ph sz="quarter" idx="14"/>
          </p:nvPr>
        </p:nvSpPr>
        <p:spPr>
          <a:xfrm>
            <a:off x="488952" y="6336011"/>
            <a:ext cx="11220449" cy="246221"/>
          </a:xfrm>
        </p:spPr>
        <p:txBody>
          <a:bodyPr lIns="72000" tIns="0" rIns="0" bIns="0"/>
          <a:lstStyle/>
          <a:p>
            <a:pPr fontAlgn="ctr">
              <a:spcBef>
                <a:spcPts val="300"/>
              </a:spcBef>
            </a:pPr>
            <a:r>
              <a:rPr lang="en-US" sz="800"/>
              <a:t>CR=complete response; </a:t>
            </a:r>
            <a:r>
              <a:rPr lang="en-US" sz="800" spc="10">
                <a:solidFill>
                  <a:srgbClr val="231F20"/>
                </a:solidFill>
                <a:latin typeface="Arial" panose="020B0604020202020204" pitchFamily="34" charset="0"/>
                <a:cs typeface="Arial" panose="020B0604020202020204" pitchFamily="34" charset="0"/>
              </a:rPr>
              <a:t>International Staging System</a:t>
            </a:r>
            <a:r>
              <a:rPr lang="en-US" sz="800"/>
              <a:t>; PD=progressive disease; PR=partial response; </a:t>
            </a:r>
            <a:r>
              <a:rPr lang="en-US" sz="800" err="1"/>
              <a:t>sCR</a:t>
            </a:r>
            <a:r>
              <a:rPr lang="en-US" sz="800"/>
              <a:t>=stringent complete response; SIFE=serum immunofixation electrophoresis; UIFE=urine immunofixation electrophoresis; VGPR=very good partial response.</a:t>
            </a:r>
          </a:p>
        </p:txBody>
      </p:sp>
      <p:sp>
        <p:nvSpPr>
          <p:cNvPr id="6" name="Google Shape;17;p2">
            <a:extLst>
              <a:ext uri="{FF2B5EF4-FFF2-40B4-BE49-F238E27FC236}">
                <a16:creationId xmlns:a16="http://schemas.microsoft.com/office/drawing/2014/main" id="{540B1904-86A9-AA2C-A345-10EFD036EE94}"/>
              </a:ext>
            </a:extLst>
          </p:cNvPr>
          <p:cNvSpPr/>
          <p:nvPr/>
        </p:nvSpPr>
        <p:spPr>
          <a:xfrm>
            <a:off x="616703" y="591197"/>
            <a:ext cx="294000" cy="456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2EC9ADF6-E778-D87E-C6F2-F6A6FE49700D}"/>
              </a:ext>
            </a:extLst>
          </p:cNvPr>
          <p:cNvSpPr/>
          <p:nvPr/>
        </p:nvSpPr>
        <p:spPr>
          <a:xfrm>
            <a:off x="910487" y="591197"/>
            <a:ext cx="294000" cy="456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13" name="Callout: Left Arrow 12">
            <a:extLst>
              <a:ext uri="{FF2B5EF4-FFF2-40B4-BE49-F238E27FC236}">
                <a16:creationId xmlns:a16="http://schemas.microsoft.com/office/drawing/2014/main" id="{5421A22E-5781-8AB3-63D3-28F778F09BDF}"/>
              </a:ext>
            </a:extLst>
          </p:cNvPr>
          <p:cNvSpPr/>
          <p:nvPr/>
        </p:nvSpPr>
        <p:spPr>
          <a:xfrm>
            <a:off x="9064019" y="1051273"/>
            <a:ext cx="2801916" cy="2237826"/>
          </a:xfrm>
          <a:prstGeom prst="leftArrowCallout">
            <a:avLst>
              <a:gd name="adj1" fmla="val 906"/>
              <a:gd name="adj2" fmla="val 9942"/>
              <a:gd name="adj3" fmla="val 20995"/>
              <a:gd name="adj4" fmla="val 84287"/>
            </a:avLst>
          </a:prstGeom>
          <a:solidFill>
            <a:srgbClr val="0DBDBA">
              <a:lumMod val="40000"/>
              <a:lumOff val="60000"/>
            </a:srgbClr>
          </a:solidFill>
          <a:ln w="25400" cap="flat" cmpd="sng" algn="ctr">
            <a:noFill/>
            <a:prstDash val="solid"/>
          </a:ln>
          <a:effectLst/>
        </p:spPr>
        <p:txBody>
          <a:bodyPr rtlCol="0" anchor="ctr"/>
          <a:lstStyle>
            <a:defPPr>
              <a:defRPr lang="en-US"/>
            </a:defPPr>
            <a:lvl1pPr marL="0" indent="0" algn="l" defTabSz="2392671" rtl="0" eaLnBrk="1" latinLnBrk="0" hangingPunct="1">
              <a:defRPr sz="4713" kern="1200">
                <a:solidFill>
                  <a:schemeClr val="tx1"/>
                </a:solidFill>
                <a:latin typeface="+mn-lt"/>
                <a:ea typeface="+mn-ea"/>
                <a:cs typeface="+mn-cs"/>
              </a:defRPr>
            </a:lvl1pPr>
            <a:lvl2pPr marL="1196336" indent="0" algn="l" defTabSz="2392671" rtl="0" eaLnBrk="1" latinLnBrk="0" hangingPunct="1">
              <a:defRPr sz="4713" kern="1200">
                <a:solidFill>
                  <a:schemeClr val="tx1"/>
                </a:solidFill>
                <a:latin typeface="+mn-lt"/>
                <a:ea typeface="+mn-ea"/>
                <a:cs typeface="+mn-cs"/>
              </a:defRPr>
            </a:lvl2pPr>
            <a:lvl3pPr marL="2392671" indent="0" algn="l" defTabSz="2392671" rtl="0" eaLnBrk="1" latinLnBrk="0" hangingPunct="1">
              <a:defRPr sz="4713" kern="1200">
                <a:solidFill>
                  <a:schemeClr val="tx1"/>
                </a:solidFill>
                <a:latin typeface="+mn-lt"/>
                <a:ea typeface="+mn-ea"/>
                <a:cs typeface="+mn-cs"/>
              </a:defRPr>
            </a:lvl3pPr>
            <a:lvl4pPr marL="3589009" indent="0" algn="l" defTabSz="2392671" rtl="0" eaLnBrk="1" latinLnBrk="0" hangingPunct="1">
              <a:defRPr sz="4713" kern="1200">
                <a:solidFill>
                  <a:schemeClr val="tx1"/>
                </a:solidFill>
                <a:latin typeface="+mn-lt"/>
                <a:ea typeface="+mn-ea"/>
                <a:cs typeface="+mn-cs"/>
              </a:defRPr>
            </a:lvl4pPr>
            <a:lvl5pPr marL="4785344" indent="0" algn="l" defTabSz="2392671" rtl="0" eaLnBrk="1" latinLnBrk="0" hangingPunct="1">
              <a:defRPr sz="4713" kern="1200">
                <a:solidFill>
                  <a:schemeClr val="tx1"/>
                </a:solidFill>
                <a:latin typeface="+mn-lt"/>
                <a:ea typeface="+mn-ea"/>
                <a:cs typeface="+mn-cs"/>
              </a:defRPr>
            </a:lvl5pPr>
            <a:lvl6pPr marL="5981680" indent="0" algn="l" defTabSz="2392671" rtl="0" eaLnBrk="1" latinLnBrk="0" hangingPunct="1">
              <a:defRPr sz="4713" kern="1200">
                <a:solidFill>
                  <a:schemeClr val="tx1"/>
                </a:solidFill>
                <a:latin typeface="+mn-lt"/>
                <a:ea typeface="+mn-ea"/>
                <a:cs typeface="+mn-cs"/>
              </a:defRPr>
            </a:lvl6pPr>
            <a:lvl7pPr marL="7178016" indent="0" algn="l" defTabSz="2392671" rtl="0" eaLnBrk="1" latinLnBrk="0" hangingPunct="1">
              <a:defRPr sz="4713" kern="1200">
                <a:solidFill>
                  <a:schemeClr val="tx1"/>
                </a:solidFill>
                <a:latin typeface="+mn-lt"/>
                <a:ea typeface="+mn-ea"/>
                <a:cs typeface="+mn-cs"/>
              </a:defRPr>
            </a:lvl7pPr>
            <a:lvl8pPr marL="8374351" indent="0" algn="l" defTabSz="2392671" rtl="0" eaLnBrk="1" latinLnBrk="0" hangingPunct="1">
              <a:defRPr sz="4713" kern="1200">
                <a:solidFill>
                  <a:schemeClr val="tx1"/>
                </a:solidFill>
                <a:latin typeface="+mn-lt"/>
                <a:ea typeface="+mn-ea"/>
                <a:cs typeface="+mn-cs"/>
              </a:defRPr>
            </a:lvl8pPr>
            <a:lvl9pPr marL="9570687" indent="0" algn="l" defTabSz="2392671" rtl="0" eaLnBrk="1" latinLnBrk="0" hangingPunct="1">
              <a:defRPr sz="4713"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Two patients restarted elranatamab after interruptions of ≈12 and ≈14 months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Both patients had ≥CR at start of interruption and were still in ≥CR at data cutoff</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One patient had early signs of relapse (positive SIFE and UIFE) and became SIFE and UIFE negative again after treatment resumption</a:t>
            </a:r>
          </a:p>
        </p:txBody>
      </p:sp>
      <p:sp>
        <p:nvSpPr>
          <p:cNvPr id="26" name="テキスト ボックス 25">
            <a:extLst>
              <a:ext uri="{FF2B5EF4-FFF2-40B4-BE49-F238E27FC236}">
                <a16:creationId xmlns:a16="http://schemas.microsoft.com/office/drawing/2014/main" id="{5FD0B818-B9EF-850D-401B-DE13FAD1BF94}"/>
              </a:ext>
            </a:extLst>
          </p:cNvPr>
          <p:cNvSpPr txBox="1"/>
          <p:nvPr/>
        </p:nvSpPr>
        <p:spPr>
          <a:xfrm>
            <a:off x="8390009" y="3610969"/>
            <a:ext cx="384548" cy="325593"/>
          </a:xfrm>
          <a:prstGeom prst="rect">
            <a:avLst/>
          </a:prstGeom>
        </p:spPr>
        <p:txBody>
          <a:bodyPr vert="horz" wrap="none" lIns="91440" tIns="45720" rIns="91440" bIns="45720" rtlCol="0">
            <a:noAutofit/>
          </a:bodyPr>
          <a:lstStyle/>
          <a:p>
            <a:pPr algn="l"/>
            <a:r>
              <a:rPr kumimoji="1" lang="en-US" altLang="ja-JP" sz="1400" dirty="0">
                <a:solidFill>
                  <a:srgbClr val="FF0000"/>
                </a:solidFill>
              </a:rPr>
              <a:t>PD</a:t>
            </a:r>
            <a:endParaRPr kumimoji="1" lang="ja-JP" altLang="en-US" sz="1400">
              <a:solidFill>
                <a:srgbClr val="FF0000"/>
              </a:solidFill>
            </a:endParaRPr>
          </a:p>
        </p:txBody>
      </p:sp>
      <p:sp>
        <p:nvSpPr>
          <p:cNvPr id="30" name="テキスト ボックス 29">
            <a:extLst>
              <a:ext uri="{FF2B5EF4-FFF2-40B4-BE49-F238E27FC236}">
                <a16:creationId xmlns:a16="http://schemas.microsoft.com/office/drawing/2014/main" id="{50159F4B-D122-BCAE-7EFD-40AF4F01390D}"/>
              </a:ext>
            </a:extLst>
          </p:cNvPr>
          <p:cNvSpPr txBox="1"/>
          <p:nvPr/>
        </p:nvSpPr>
        <p:spPr>
          <a:xfrm>
            <a:off x="7662934" y="4160932"/>
            <a:ext cx="384548" cy="325593"/>
          </a:xfrm>
          <a:prstGeom prst="rect">
            <a:avLst/>
          </a:prstGeom>
        </p:spPr>
        <p:txBody>
          <a:bodyPr vert="horz" wrap="none" lIns="91440" tIns="45720" rIns="91440" bIns="45720" rtlCol="0">
            <a:noAutofit/>
          </a:bodyPr>
          <a:lstStyle/>
          <a:p>
            <a:pPr algn="l"/>
            <a:r>
              <a:rPr kumimoji="1" lang="en-US" altLang="ja-JP" sz="1400" dirty="0">
                <a:solidFill>
                  <a:srgbClr val="FF0000"/>
                </a:solidFill>
              </a:rPr>
              <a:t>PD</a:t>
            </a:r>
            <a:endParaRPr kumimoji="1" lang="ja-JP" altLang="en-US" sz="1400">
              <a:solidFill>
                <a:srgbClr val="FF0000"/>
              </a:solidFill>
            </a:endParaRPr>
          </a:p>
        </p:txBody>
      </p:sp>
      <p:sp>
        <p:nvSpPr>
          <p:cNvPr id="31" name="テキスト ボックス 30">
            <a:extLst>
              <a:ext uri="{FF2B5EF4-FFF2-40B4-BE49-F238E27FC236}">
                <a16:creationId xmlns:a16="http://schemas.microsoft.com/office/drawing/2014/main" id="{5484B07D-703F-B9FA-962E-AC2AED650070}"/>
              </a:ext>
            </a:extLst>
          </p:cNvPr>
          <p:cNvSpPr txBox="1"/>
          <p:nvPr/>
        </p:nvSpPr>
        <p:spPr>
          <a:xfrm>
            <a:off x="6933526" y="5260245"/>
            <a:ext cx="384548" cy="325593"/>
          </a:xfrm>
          <a:prstGeom prst="rect">
            <a:avLst/>
          </a:prstGeom>
        </p:spPr>
        <p:txBody>
          <a:bodyPr vert="horz" wrap="none" lIns="91440" tIns="45720" rIns="91440" bIns="45720" rtlCol="0">
            <a:noAutofit/>
          </a:bodyPr>
          <a:lstStyle/>
          <a:p>
            <a:pPr algn="l"/>
            <a:r>
              <a:rPr kumimoji="1" lang="en-US" altLang="ja-JP" sz="1400" dirty="0">
                <a:solidFill>
                  <a:srgbClr val="FF0000"/>
                </a:solidFill>
              </a:rPr>
              <a:t>PD</a:t>
            </a:r>
            <a:endParaRPr kumimoji="1" lang="ja-JP" altLang="en-US" sz="1400">
              <a:solidFill>
                <a:srgbClr val="FF0000"/>
              </a:solidFill>
            </a:endParaRPr>
          </a:p>
        </p:txBody>
      </p:sp>
      <p:grpSp>
        <p:nvGrpSpPr>
          <p:cNvPr id="700" name="Group 699">
            <a:extLst>
              <a:ext uri="{FF2B5EF4-FFF2-40B4-BE49-F238E27FC236}">
                <a16:creationId xmlns:a16="http://schemas.microsoft.com/office/drawing/2014/main" id="{FF3895BB-21F9-1E24-949F-1C17E292177E}"/>
              </a:ext>
            </a:extLst>
          </p:cNvPr>
          <p:cNvGrpSpPr/>
          <p:nvPr/>
        </p:nvGrpSpPr>
        <p:grpSpPr>
          <a:xfrm>
            <a:off x="5336966" y="1504350"/>
            <a:ext cx="6131014" cy="4697137"/>
            <a:chOff x="6259401" y="1112666"/>
            <a:chExt cx="6131014" cy="4904460"/>
          </a:xfrm>
        </p:grpSpPr>
        <p:sp>
          <p:nvSpPr>
            <p:cNvPr id="701" name="Text Placeholder 905">
              <a:extLst>
                <a:ext uri="{FF2B5EF4-FFF2-40B4-BE49-F238E27FC236}">
                  <a16:creationId xmlns:a16="http://schemas.microsoft.com/office/drawing/2014/main" id="{896FF50F-829A-8221-EB83-53966EF69BB3}"/>
                </a:ext>
              </a:extLst>
            </p:cNvPr>
            <p:cNvSpPr txBox="1">
              <a:spLocks/>
            </p:cNvSpPr>
            <p:nvPr/>
          </p:nvSpPr>
          <p:spPr>
            <a:xfrm>
              <a:off x="7807911" y="5795030"/>
              <a:ext cx="2701199" cy="222096"/>
            </a:xfrm>
            <a:prstGeom prst="rect">
              <a:avLst/>
            </a:prstGeom>
          </p:spPr>
          <p:txBody>
            <a:bodyPr vert="horz" lIns="0" tIns="67499" rIns="0" bIns="67499" rtlCol="0">
              <a:noAutofit/>
            </a:bodyPr>
            <a:lstStyle>
              <a:lvl1pPr marL="174563" marR="168901" indent="-156636" algn="l" defTabSz="1358764" rtl="0" eaLnBrk="1" latinLnBrk="0" hangingPunct="1">
                <a:spcBef>
                  <a:spcPts val="356"/>
                </a:spcBef>
                <a:buClr>
                  <a:srgbClr val="0036A0"/>
                </a:buClr>
                <a:buFontTx/>
                <a:buChar char="•"/>
                <a:tabLst>
                  <a:tab pos="175507" algn="l"/>
                </a:tabLst>
                <a:defRPr lang="en-US" sz="1304" kern="1200" dirty="0" smtClean="0">
                  <a:solidFill>
                    <a:schemeClr val="tx1"/>
                  </a:solidFill>
                  <a:latin typeface="Arial" panose="020B0604020202020204" pitchFamily="34" charset="0"/>
                  <a:ea typeface="+mn-ea"/>
                  <a:cs typeface="Arial" panose="020B0604020202020204" pitchFamily="34" charset="0"/>
                </a:defRPr>
              </a:lvl1pPr>
              <a:lvl2pPr marL="365760" indent="-182880">
                <a:spcBef>
                  <a:spcPts val="356"/>
                </a:spcBef>
                <a:buClr>
                  <a:schemeClr val="accent1"/>
                </a:buClr>
                <a:buFont typeface="Arial" panose="020B0604020202020204" pitchFamily="34" charset="0"/>
                <a:buChar char="−"/>
                <a:defRPr lang="en-US" sz="1304" kern="1200" dirty="0" smtClean="0">
                  <a:solidFill>
                    <a:schemeClr val="tx1"/>
                  </a:solidFill>
                  <a:latin typeface="Arial" panose="020B0604020202020204" pitchFamily="34" charset="0"/>
                  <a:ea typeface="+mn-ea"/>
                  <a:cs typeface="Arial" panose="020B0604020202020204" pitchFamily="34" charset="0"/>
                </a:defRPr>
              </a:lvl2pPr>
              <a:lvl3pPr marL="731520" indent="-285750">
                <a:spcBef>
                  <a:spcPts val="356"/>
                </a:spcBef>
                <a:buClr>
                  <a:schemeClr val="accent1"/>
                </a:buClr>
                <a:buFont typeface="Arial" panose="020B0604020202020204" pitchFamily="34" charset="0"/>
                <a:buChar char="•"/>
                <a:defRPr sz="1300">
                  <a:latin typeface="+mn-lt"/>
                  <a:ea typeface="+mn-ea"/>
                  <a:cs typeface="+mn-cs"/>
                </a:defRPr>
              </a:lvl3pPr>
              <a:lvl4pPr marL="2038145">
                <a:spcBef>
                  <a:spcPts val="356"/>
                </a:spcBef>
                <a:defRPr>
                  <a:latin typeface="+mn-lt"/>
                  <a:ea typeface="+mn-ea"/>
                  <a:cs typeface="+mn-cs"/>
                </a:defRPr>
              </a:lvl4pPr>
              <a:lvl5pPr marL="2717528">
                <a:spcBef>
                  <a:spcPts val="356"/>
                </a:spcBef>
                <a:defRPr>
                  <a:latin typeface="+mn-lt"/>
                  <a:ea typeface="+mn-ea"/>
                  <a:cs typeface="+mn-cs"/>
                </a:defRPr>
              </a:lvl5pPr>
              <a:lvl6pPr marL="3396909">
                <a:defRPr>
                  <a:latin typeface="+mn-lt"/>
                  <a:ea typeface="+mn-ea"/>
                  <a:cs typeface="+mn-cs"/>
                </a:defRPr>
              </a:lvl6pPr>
              <a:lvl7pPr marL="4076290">
                <a:defRPr>
                  <a:latin typeface="+mn-lt"/>
                  <a:ea typeface="+mn-ea"/>
                  <a:cs typeface="+mn-cs"/>
                </a:defRPr>
              </a:lvl7pPr>
              <a:lvl8pPr marL="4755671">
                <a:defRPr>
                  <a:latin typeface="+mn-lt"/>
                  <a:ea typeface="+mn-ea"/>
                  <a:cs typeface="+mn-cs"/>
                </a:defRPr>
              </a:lvl8pPr>
              <a:lvl9pPr marL="5435054">
                <a:defRPr>
                  <a:latin typeface="+mn-lt"/>
                  <a:ea typeface="+mn-ea"/>
                  <a:cs typeface="+mn-cs"/>
                </a:defRPr>
              </a:lvl9pPr>
            </a:lstStyle>
            <a:p>
              <a:pPr marL="0" marR="168901" lvl="0" indent="0" algn="l" defTabSz="1358764" rtl="0" eaLnBrk="1" fontAlgn="auto" latinLnBrk="0" hangingPunct="1">
                <a:lnSpc>
                  <a:spcPct val="95000"/>
                </a:lnSpc>
                <a:spcBef>
                  <a:spcPts val="591"/>
                </a:spcBef>
                <a:spcAft>
                  <a:spcPts val="0"/>
                </a:spcAft>
                <a:buClr>
                  <a:srgbClr val="4F81BD"/>
                </a:buClr>
                <a:buSzTx/>
                <a:buFontTx/>
                <a:buNone/>
                <a:tabLst>
                  <a:tab pos="175507"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Time since initial dose, months</a:t>
              </a:r>
            </a:p>
          </p:txBody>
        </p:sp>
        <p:grpSp>
          <p:nvGrpSpPr>
            <p:cNvPr id="702" name="Group 701">
              <a:extLst>
                <a:ext uri="{FF2B5EF4-FFF2-40B4-BE49-F238E27FC236}">
                  <a16:creationId xmlns:a16="http://schemas.microsoft.com/office/drawing/2014/main" id="{4EA73318-CB35-EA2F-E667-B9E199B0B72C}"/>
                </a:ext>
              </a:extLst>
            </p:cNvPr>
            <p:cNvGrpSpPr/>
            <p:nvPr/>
          </p:nvGrpSpPr>
          <p:grpSpPr>
            <a:xfrm>
              <a:off x="6519695" y="5454419"/>
              <a:ext cx="4745094" cy="324528"/>
              <a:chOff x="609473" y="8668893"/>
              <a:chExt cx="5141256" cy="1009394"/>
            </a:xfrm>
          </p:grpSpPr>
          <p:sp>
            <p:nvSpPr>
              <p:cNvPr id="941" name="object 138">
                <a:extLst>
                  <a:ext uri="{FF2B5EF4-FFF2-40B4-BE49-F238E27FC236}">
                    <a16:creationId xmlns:a16="http://schemas.microsoft.com/office/drawing/2014/main" id="{E411C8C8-6A0E-C11A-4ECF-4125E8B2036F}"/>
                  </a:ext>
                </a:extLst>
              </p:cNvPr>
              <p:cNvSpPr/>
              <p:nvPr/>
            </p:nvSpPr>
            <p:spPr>
              <a:xfrm>
                <a:off x="609473" y="8668893"/>
                <a:ext cx="5141256" cy="12700"/>
              </a:xfrm>
              <a:custGeom>
                <a:avLst/>
                <a:gdLst/>
                <a:ahLst/>
                <a:cxnLst/>
                <a:rect l="l" t="t" r="r" b="b"/>
                <a:pathLst>
                  <a:path w="5870575" h="12700">
                    <a:moveTo>
                      <a:pt x="0" y="12191"/>
                    </a:moveTo>
                    <a:lnTo>
                      <a:pt x="5870448" y="12191"/>
                    </a:lnTo>
                    <a:lnTo>
                      <a:pt x="5870448" y="0"/>
                    </a:lnTo>
                    <a:lnTo>
                      <a:pt x="0" y="0"/>
                    </a:lnTo>
                    <a:lnTo>
                      <a:pt x="0" y="12191"/>
                    </a:lnTo>
                    <a:close/>
                  </a:path>
                </a:pathLst>
              </a:custGeom>
              <a:solidFill>
                <a:srgbClr val="858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2" name="object 140">
                <a:extLst>
                  <a:ext uri="{FF2B5EF4-FFF2-40B4-BE49-F238E27FC236}">
                    <a16:creationId xmlns:a16="http://schemas.microsoft.com/office/drawing/2014/main" id="{8E92CCC7-3752-274D-6A5C-7CE384FFC360}"/>
                  </a:ext>
                </a:extLst>
              </p:cNvPr>
              <p:cNvSpPr/>
              <p:nvPr/>
            </p:nvSpPr>
            <p:spPr>
              <a:xfrm>
                <a:off x="609473" y="8668893"/>
                <a:ext cx="5141256" cy="12700"/>
              </a:xfrm>
              <a:custGeom>
                <a:avLst/>
                <a:gdLst/>
                <a:ahLst/>
                <a:cxnLst/>
                <a:rect l="l" t="t" r="r" b="b"/>
                <a:pathLst>
                  <a:path w="5870575" h="12700">
                    <a:moveTo>
                      <a:pt x="0" y="12191"/>
                    </a:moveTo>
                    <a:lnTo>
                      <a:pt x="5870448" y="12191"/>
                    </a:lnTo>
                    <a:lnTo>
                      <a:pt x="5870448" y="0"/>
                    </a:lnTo>
                    <a:lnTo>
                      <a:pt x="0" y="0"/>
                    </a:lnTo>
                    <a:lnTo>
                      <a:pt x="0" y="12191"/>
                    </a:lnTo>
                    <a:close/>
                  </a:path>
                </a:pathLst>
              </a:custGeom>
              <a:solidFill>
                <a:srgbClr val="85888A"/>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3" name="object 141">
                <a:extLst>
                  <a:ext uri="{FF2B5EF4-FFF2-40B4-BE49-F238E27FC236}">
                    <a16:creationId xmlns:a16="http://schemas.microsoft.com/office/drawing/2014/main" id="{C684F233-620E-904E-CFD4-75FA738C4C21}"/>
                  </a:ext>
                </a:extLst>
              </p:cNvPr>
              <p:cNvSpPr/>
              <p:nvPr/>
            </p:nvSpPr>
            <p:spPr>
              <a:xfrm>
                <a:off x="755650" y="8674984"/>
                <a:ext cx="4482465" cy="242688"/>
              </a:xfrm>
              <a:custGeom>
                <a:avLst/>
                <a:gdLst/>
                <a:ahLst/>
                <a:cxnLst/>
                <a:rect l="l" t="t" r="r" b="b"/>
                <a:pathLst>
                  <a:path w="4482465" h="43815">
                    <a:moveTo>
                      <a:pt x="0" y="0"/>
                    </a:moveTo>
                    <a:lnTo>
                      <a:pt x="0" y="43815"/>
                    </a:lnTo>
                  </a:path>
                  <a:path w="4482465" h="43815">
                    <a:moveTo>
                      <a:pt x="747014" y="0"/>
                    </a:moveTo>
                    <a:lnTo>
                      <a:pt x="747014" y="43815"/>
                    </a:lnTo>
                  </a:path>
                  <a:path w="4482465" h="43815">
                    <a:moveTo>
                      <a:pt x="1494027" y="0"/>
                    </a:moveTo>
                    <a:lnTo>
                      <a:pt x="1494027" y="43815"/>
                    </a:lnTo>
                  </a:path>
                  <a:path w="4482465" h="43815">
                    <a:moveTo>
                      <a:pt x="2241042" y="0"/>
                    </a:moveTo>
                    <a:lnTo>
                      <a:pt x="2241042" y="43815"/>
                    </a:lnTo>
                  </a:path>
                  <a:path w="4482465" h="43815">
                    <a:moveTo>
                      <a:pt x="2988056" y="0"/>
                    </a:moveTo>
                    <a:lnTo>
                      <a:pt x="2988056" y="43815"/>
                    </a:lnTo>
                  </a:path>
                  <a:path w="4482465" h="43815">
                    <a:moveTo>
                      <a:pt x="3735070" y="0"/>
                    </a:moveTo>
                    <a:lnTo>
                      <a:pt x="3735070" y="43815"/>
                    </a:lnTo>
                  </a:path>
                  <a:path w="4482465" h="43815">
                    <a:moveTo>
                      <a:pt x="4482084" y="0"/>
                    </a:moveTo>
                    <a:lnTo>
                      <a:pt x="4482084" y="43815"/>
                    </a:lnTo>
                  </a:path>
                </a:pathLst>
              </a:custGeom>
              <a:ln w="121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4" name="object 142">
                <a:extLst>
                  <a:ext uri="{FF2B5EF4-FFF2-40B4-BE49-F238E27FC236}">
                    <a16:creationId xmlns:a16="http://schemas.microsoft.com/office/drawing/2014/main" id="{A45075BD-01F6-E512-99BB-F3DBA08F8BFC}"/>
                  </a:ext>
                </a:extLst>
              </p:cNvPr>
              <p:cNvSpPr txBox="1"/>
              <p:nvPr/>
            </p:nvSpPr>
            <p:spPr>
              <a:xfrm>
                <a:off x="713270" y="9056040"/>
                <a:ext cx="86995"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5" name="object 143">
                <a:extLst>
                  <a:ext uri="{FF2B5EF4-FFF2-40B4-BE49-F238E27FC236}">
                    <a16:creationId xmlns:a16="http://schemas.microsoft.com/office/drawing/2014/main" id="{F7374B28-6783-1FAA-5ECF-7D1E8D399D2D}"/>
                  </a:ext>
                </a:extLst>
              </p:cNvPr>
              <p:cNvSpPr txBox="1"/>
              <p:nvPr/>
            </p:nvSpPr>
            <p:spPr>
              <a:xfrm>
                <a:off x="1404856" y="9056030"/>
                <a:ext cx="194642"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10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6" name="object 144">
                <a:extLst>
                  <a:ext uri="{FF2B5EF4-FFF2-40B4-BE49-F238E27FC236}">
                    <a16:creationId xmlns:a16="http://schemas.microsoft.com/office/drawing/2014/main" id="{39CDF0F0-BBBB-AB73-7E8F-9FC3C130184F}"/>
                  </a:ext>
                </a:extLst>
              </p:cNvPr>
              <p:cNvSpPr txBox="1"/>
              <p:nvPr/>
            </p:nvSpPr>
            <p:spPr>
              <a:xfrm>
                <a:off x="2154586" y="9056047"/>
                <a:ext cx="194642"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20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7" name="object 146">
                <a:extLst>
                  <a:ext uri="{FF2B5EF4-FFF2-40B4-BE49-F238E27FC236}">
                    <a16:creationId xmlns:a16="http://schemas.microsoft.com/office/drawing/2014/main" id="{9456D50C-13F8-EED2-6233-BF8351C7F513}"/>
                  </a:ext>
                </a:extLst>
              </p:cNvPr>
              <p:cNvSpPr txBox="1"/>
              <p:nvPr/>
            </p:nvSpPr>
            <p:spPr>
              <a:xfrm>
                <a:off x="4397911" y="9056033"/>
                <a:ext cx="194642"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50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8" name="object 147">
                <a:extLst>
                  <a:ext uri="{FF2B5EF4-FFF2-40B4-BE49-F238E27FC236}">
                    <a16:creationId xmlns:a16="http://schemas.microsoft.com/office/drawing/2014/main" id="{111C3F21-2F84-C648-C213-6BE224A12230}"/>
                  </a:ext>
                </a:extLst>
              </p:cNvPr>
              <p:cNvSpPr txBox="1"/>
              <p:nvPr/>
            </p:nvSpPr>
            <p:spPr>
              <a:xfrm>
                <a:off x="5141624" y="9056044"/>
                <a:ext cx="194642"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60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49" name="object 144">
                <a:extLst>
                  <a:ext uri="{FF2B5EF4-FFF2-40B4-BE49-F238E27FC236}">
                    <a16:creationId xmlns:a16="http://schemas.microsoft.com/office/drawing/2014/main" id="{B15BDD12-C290-3BCE-C6C3-5D310DCA18CA}"/>
                  </a:ext>
                </a:extLst>
              </p:cNvPr>
              <p:cNvSpPr txBox="1"/>
              <p:nvPr/>
            </p:nvSpPr>
            <p:spPr>
              <a:xfrm>
                <a:off x="2901086" y="9056058"/>
                <a:ext cx="194642" cy="622229"/>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lang="en-US"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3</a:t>
                </a: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950" name="object 144">
                <a:extLst>
                  <a:ext uri="{FF2B5EF4-FFF2-40B4-BE49-F238E27FC236}">
                    <a16:creationId xmlns:a16="http://schemas.microsoft.com/office/drawing/2014/main" id="{2E7DA925-4F0D-6860-8E1F-04BF13CF6193}"/>
                  </a:ext>
                </a:extLst>
              </p:cNvPr>
              <p:cNvSpPr txBox="1"/>
              <p:nvPr/>
            </p:nvSpPr>
            <p:spPr>
              <a:xfrm>
                <a:off x="3647586" y="9056036"/>
                <a:ext cx="194642" cy="622227"/>
              </a:xfrm>
              <a:prstGeom prst="rect">
                <a:avLst/>
              </a:prstGeom>
            </p:spPr>
            <p:txBody>
              <a:bodyPr vert="horz" wrap="square" lIns="0" tIns="15240" rIns="0" bIns="0" rtlCol="0" anchor="ctr">
                <a:spAutoFit/>
              </a:bodyPr>
              <a:lstStyle/>
              <a:p>
                <a:pPr marL="12700" marR="0" lvl="0" indent="0" algn="ctr" defTabSz="914400" rtl="0" eaLnBrk="1" fontAlgn="auto" latinLnBrk="0" hangingPunct="1">
                  <a:lnSpc>
                    <a:spcPct val="100000"/>
                  </a:lnSpc>
                  <a:spcBef>
                    <a:spcPts val="120"/>
                  </a:spcBef>
                  <a:spcAft>
                    <a:spcPts val="0"/>
                  </a:spcAft>
                  <a:buClrTx/>
                  <a:buSzTx/>
                  <a:buFontTx/>
                  <a:buNone/>
                  <a:tabLst/>
                  <a:defRPr/>
                </a:pPr>
                <a:r>
                  <a:rPr kumimoji="0" lang="en-US"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4</a:t>
                </a:r>
                <a:r>
                  <a:rPr kumimoji="0" sz="1050" b="0" i="0" u="none" strike="noStrike" kern="0" cap="none" spc="40" normalizeH="0" baseline="0" noProof="0">
                    <a:ln>
                      <a:noFill/>
                    </a:ln>
                    <a:solidFill>
                      <a:sysClr val="windowText" lastClr="000000"/>
                    </a:solidFill>
                    <a:effectLst/>
                    <a:uLnTx/>
                    <a:uFillTx/>
                    <a:latin typeface="Arial"/>
                    <a:ea typeface="+mn-ea"/>
                    <a:cs typeface="Arial" panose="020B0604020202020204" pitchFamily="34" charset="0"/>
                    <a:sym typeface="Arial"/>
                  </a:rPr>
                  <a:t>0</a:t>
                </a: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703" name="Group 702">
              <a:extLst>
                <a:ext uri="{FF2B5EF4-FFF2-40B4-BE49-F238E27FC236}">
                  <a16:creationId xmlns:a16="http://schemas.microsoft.com/office/drawing/2014/main" id="{FE75555C-B688-F55A-8B99-6BA27C523681}"/>
                </a:ext>
              </a:extLst>
            </p:cNvPr>
            <p:cNvGrpSpPr/>
            <p:nvPr/>
          </p:nvGrpSpPr>
          <p:grpSpPr>
            <a:xfrm>
              <a:off x="6660352" y="4706696"/>
              <a:ext cx="1453930" cy="109728"/>
              <a:chOff x="6660352" y="4853050"/>
              <a:chExt cx="1453930" cy="109728"/>
            </a:xfrm>
          </p:grpSpPr>
          <p:sp>
            <p:nvSpPr>
              <p:cNvPr id="938" name="Rectangle 937">
                <a:extLst>
                  <a:ext uri="{FF2B5EF4-FFF2-40B4-BE49-F238E27FC236}">
                    <a16:creationId xmlns:a16="http://schemas.microsoft.com/office/drawing/2014/main" id="{50BD2FC9-4475-B910-2102-EC7DF86E3868}"/>
                  </a:ext>
                </a:extLst>
              </p:cNvPr>
              <p:cNvSpPr/>
              <p:nvPr/>
            </p:nvSpPr>
            <p:spPr>
              <a:xfrm flipV="1">
                <a:off x="6943461" y="4853050"/>
                <a:ext cx="1170821"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9" name="Isosceles Triangle 938">
                <a:extLst>
                  <a:ext uri="{FF2B5EF4-FFF2-40B4-BE49-F238E27FC236}">
                    <a16:creationId xmlns:a16="http://schemas.microsoft.com/office/drawing/2014/main" id="{FC0C1B00-8965-C774-7C62-B1BB285E3009}"/>
                  </a:ext>
                </a:extLst>
              </p:cNvPr>
              <p:cNvSpPr/>
              <p:nvPr/>
            </p:nvSpPr>
            <p:spPr>
              <a:xfrm rot="10800000" flipV="1">
                <a:off x="7092402" y="4875910"/>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40" name="Rectangle 939">
                <a:extLst>
                  <a:ext uri="{FF2B5EF4-FFF2-40B4-BE49-F238E27FC236}">
                    <a16:creationId xmlns:a16="http://schemas.microsoft.com/office/drawing/2014/main" id="{4B8F515B-4624-7A36-F511-BD974CDECEFB}"/>
                  </a:ext>
                </a:extLst>
              </p:cNvPr>
              <p:cNvSpPr/>
              <p:nvPr/>
            </p:nvSpPr>
            <p:spPr>
              <a:xfrm flipV="1">
                <a:off x="6660352" y="4853050"/>
                <a:ext cx="28717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761" name="Group 760">
              <a:extLst>
                <a:ext uri="{FF2B5EF4-FFF2-40B4-BE49-F238E27FC236}">
                  <a16:creationId xmlns:a16="http://schemas.microsoft.com/office/drawing/2014/main" id="{AF87326C-706E-F0D9-EF5A-52DB0A30CAA1}"/>
                </a:ext>
              </a:extLst>
            </p:cNvPr>
            <p:cNvGrpSpPr/>
            <p:nvPr/>
          </p:nvGrpSpPr>
          <p:grpSpPr>
            <a:xfrm>
              <a:off x="6658988" y="4850453"/>
              <a:ext cx="1343229" cy="109728"/>
              <a:chOff x="6658988" y="4973618"/>
              <a:chExt cx="1343229" cy="109728"/>
            </a:xfrm>
          </p:grpSpPr>
          <p:sp>
            <p:nvSpPr>
              <p:cNvPr id="935" name="Rectangle 934">
                <a:extLst>
                  <a:ext uri="{FF2B5EF4-FFF2-40B4-BE49-F238E27FC236}">
                    <a16:creationId xmlns:a16="http://schemas.microsoft.com/office/drawing/2014/main" id="{34A529E4-A553-2100-E2D3-B4AF877891D6}"/>
                  </a:ext>
                </a:extLst>
              </p:cNvPr>
              <p:cNvSpPr/>
              <p:nvPr/>
            </p:nvSpPr>
            <p:spPr>
              <a:xfrm flipV="1">
                <a:off x="6660352" y="4973618"/>
                <a:ext cx="134186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6" name="Rectangle 935">
                <a:extLst>
                  <a:ext uri="{FF2B5EF4-FFF2-40B4-BE49-F238E27FC236}">
                    <a16:creationId xmlns:a16="http://schemas.microsoft.com/office/drawing/2014/main" id="{22FF8567-2B9A-5F69-A8A0-3A368187C614}"/>
                  </a:ext>
                </a:extLst>
              </p:cNvPr>
              <p:cNvSpPr/>
              <p:nvPr/>
            </p:nvSpPr>
            <p:spPr>
              <a:xfrm flipV="1">
                <a:off x="6658988" y="4973618"/>
                <a:ext cx="31249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7" name="Diamond 936">
                <a:extLst>
                  <a:ext uri="{FF2B5EF4-FFF2-40B4-BE49-F238E27FC236}">
                    <a16:creationId xmlns:a16="http://schemas.microsoft.com/office/drawing/2014/main" id="{8037DB18-806F-6A75-726D-346036255133}"/>
                  </a:ext>
                </a:extLst>
              </p:cNvPr>
              <p:cNvSpPr/>
              <p:nvPr/>
            </p:nvSpPr>
            <p:spPr>
              <a:xfrm rot="16200000" flipV="1">
                <a:off x="6935352" y="4985292"/>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787" name="Group 786">
              <a:extLst>
                <a:ext uri="{FF2B5EF4-FFF2-40B4-BE49-F238E27FC236}">
                  <a16:creationId xmlns:a16="http://schemas.microsoft.com/office/drawing/2014/main" id="{071AC989-1FFE-6700-C363-126BED71B0CF}"/>
                </a:ext>
              </a:extLst>
            </p:cNvPr>
            <p:cNvGrpSpPr/>
            <p:nvPr/>
          </p:nvGrpSpPr>
          <p:grpSpPr>
            <a:xfrm>
              <a:off x="6660352" y="4562939"/>
              <a:ext cx="1502214" cy="109728"/>
              <a:chOff x="6660352" y="4699733"/>
              <a:chExt cx="1502214" cy="109728"/>
            </a:xfrm>
          </p:grpSpPr>
          <p:sp>
            <p:nvSpPr>
              <p:cNvPr id="932" name="Rectangle 931">
                <a:extLst>
                  <a:ext uri="{FF2B5EF4-FFF2-40B4-BE49-F238E27FC236}">
                    <a16:creationId xmlns:a16="http://schemas.microsoft.com/office/drawing/2014/main" id="{5A764725-6FF6-DF6A-BE45-0BAB6775CFB7}"/>
                  </a:ext>
                </a:extLst>
              </p:cNvPr>
              <p:cNvSpPr/>
              <p:nvPr/>
            </p:nvSpPr>
            <p:spPr>
              <a:xfrm flipV="1">
                <a:off x="6660352" y="4699733"/>
                <a:ext cx="150221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3" name="Rectangle 932">
                <a:extLst>
                  <a:ext uri="{FF2B5EF4-FFF2-40B4-BE49-F238E27FC236}">
                    <a16:creationId xmlns:a16="http://schemas.microsoft.com/office/drawing/2014/main" id="{00354084-7228-FAA9-D3B2-20728101E9AA}"/>
                  </a:ext>
                </a:extLst>
              </p:cNvPr>
              <p:cNvSpPr/>
              <p:nvPr/>
            </p:nvSpPr>
            <p:spPr>
              <a:xfrm flipV="1">
                <a:off x="6660353" y="4699733"/>
                <a:ext cx="9627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4" name="Isosceles Triangle 933">
                <a:extLst>
                  <a:ext uri="{FF2B5EF4-FFF2-40B4-BE49-F238E27FC236}">
                    <a16:creationId xmlns:a16="http://schemas.microsoft.com/office/drawing/2014/main" id="{891E91D4-C63C-9275-313B-C78842C2A05A}"/>
                  </a:ext>
                </a:extLst>
              </p:cNvPr>
              <p:cNvSpPr/>
              <p:nvPr/>
            </p:nvSpPr>
            <p:spPr>
              <a:xfrm rot="10800000" flipV="1">
                <a:off x="6881006" y="4722593"/>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792" name="Group 791">
              <a:extLst>
                <a:ext uri="{FF2B5EF4-FFF2-40B4-BE49-F238E27FC236}">
                  <a16:creationId xmlns:a16="http://schemas.microsoft.com/office/drawing/2014/main" id="{5461E686-0393-9CD7-C1D2-C8F74C5468C8}"/>
                </a:ext>
              </a:extLst>
            </p:cNvPr>
            <p:cNvGrpSpPr/>
            <p:nvPr/>
          </p:nvGrpSpPr>
          <p:grpSpPr>
            <a:xfrm>
              <a:off x="6660352" y="4419182"/>
              <a:ext cx="1580524" cy="109728"/>
              <a:chOff x="6660352" y="4564827"/>
              <a:chExt cx="1580524" cy="109728"/>
            </a:xfrm>
          </p:grpSpPr>
          <p:sp>
            <p:nvSpPr>
              <p:cNvPr id="929" name="Rectangle 928">
                <a:extLst>
                  <a:ext uri="{FF2B5EF4-FFF2-40B4-BE49-F238E27FC236}">
                    <a16:creationId xmlns:a16="http://schemas.microsoft.com/office/drawing/2014/main" id="{0631E10C-4835-D5B4-2F3F-9286C6277FBA}"/>
                  </a:ext>
                </a:extLst>
              </p:cNvPr>
              <p:cNvSpPr/>
              <p:nvPr/>
            </p:nvSpPr>
            <p:spPr>
              <a:xfrm flipV="1">
                <a:off x="6660352" y="4564827"/>
                <a:ext cx="158027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0" name="Rectangle 929">
                <a:extLst>
                  <a:ext uri="{FF2B5EF4-FFF2-40B4-BE49-F238E27FC236}">
                    <a16:creationId xmlns:a16="http://schemas.microsoft.com/office/drawing/2014/main" id="{9FDAA930-7BF4-A5BB-96A7-3AFF07A38BFD}"/>
                  </a:ext>
                </a:extLst>
              </p:cNvPr>
              <p:cNvSpPr/>
              <p:nvPr/>
            </p:nvSpPr>
            <p:spPr>
              <a:xfrm flipV="1">
                <a:off x="7075876" y="4564827"/>
                <a:ext cx="1165000"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31" name="Star: 5 Points 930">
                <a:extLst>
                  <a:ext uri="{FF2B5EF4-FFF2-40B4-BE49-F238E27FC236}">
                    <a16:creationId xmlns:a16="http://schemas.microsoft.com/office/drawing/2014/main" id="{14656254-722F-B824-5AE3-72114AD79E29}"/>
                  </a:ext>
                </a:extLst>
              </p:cNvPr>
              <p:cNvSpPr/>
              <p:nvPr/>
            </p:nvSpPr>
            <p:spPr>
              <a:xfrm rot="10800000" flipV="1">
                <a:off x="7053022" y="4608114"/>
                <a:ext cx="26391" cy="23154"/>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sp>
          <p:nvSpPr>
            <p:cNvPr id="808" name="Text Placeholder 905">
              <a:extLst>
                <a:ext uri="{FF2B5EF4-FFF2-40B4-BE49-F238E27FC236}">
                  <a16:creationId xmlns:a16="http://schemas.microsoft.com/office/drawing/2014/main" id="{551F6193-7F3D-8673-1878-99255981CA09}"/>
                </a:ext>
              </a:extLst>
            </p:cNvPr>
            <p:cNvSpPr txBox="1">
              <a:spLocks/>
            </p:cNvSpPr>
            <p:nvPr/>
          </p:nvSpPr>
          <p:spPr>
            <a:xfrm rot="16200000">
              <a:off x="4296070" y="3169663"/>
              <a:ext cx="4216081" cy="289420"/>
            </a:xfrm>
            <a:prstGeom prst="rect">
              <a:avLst/>
            </a:prstGeom>
          </p:spPr>
          <p:txBody>
            <a:bodyPr vert="horz" lIns="0" tIns="67499" rIns="0" bIns="67499" rtlCol="0">
              <a:noAutofit/>
            </a:bodyPr>
            <a:lstStyle>
              <a:lvl1pPr marL="174563" marR="168901" indent="-156636" algn="l" defTabSz="1358764" rtl="0" eaLnBrk="1" latinLnBrk="0" hangingPunct="1">
                <a:spcBef>
                  <a:spcPts val="356"/>
                </a:spcBef>
                <a:buClr>
                  <a:srgbClr val="0036A0"/>
                </a:buClr>
                <a:buFontTx/>
                <a:buChar char="•"/>
                <a:tabLst>
                  <a:tab pos="175507" algn="l"/>
                </a:tabLst>
                <a:defRPr lang="en-US" sz="1304" kern="1200" dirty="0" smtClean="0">
                  <a:solidFill>
                    <a:schemeClr val="tx1"/>
                  </a:solidFill>
                  <a:latin typeface="Arial" panose="020B0604020202020204" pitchFamily="34" charset="0"/>
                  <a:ea typeface="+mn-ea"/>
                  <a:cs typeface="Arial" panose="020B0604020202020204" pitchFamily="34" charset="0"/>
                </a:defRPr>
              </a:lvl1pPr>
              <a:lvl2pPr marL="365760" indent="-182880">
                <a:spcBef>
                  <a:spcPts val="356"/>
                </a:spcBef>
                <a:buClr>
                  <a:schemeClr val="accent1"/>
                </a:buClr>
                <a:buFont typeface="Arial" panose="020B0604020202020204" pitchFamily="34" charset="0"/>
                <a:buChar char="−"/>
                <a:defRPr lang="en-US" sz="1304" kern="1200" dirty="0" smtClean="0">
                  <a:solidFill>
                    <a:schemeClr val="tx1"/>
                  </a:solidFill>
                  <a:latin typeface="Arial" panose="020B0604020202020204" pitchFamily="34" charset="0"/>
                  <a:ea typeface="+mn-ea"/>
                  <a:cs typeface="Arial" panose="020B0604020202020204" pitchFamily="34" charset="0"/>
                </a:defRPr>
              </a:lvl2pPr>
              <a:lvl3pPr marL="731520" indent="-285750">
                <a:spcBef>
                  <a:spcPts val="356"/>
                </a:spcBef>
                <a:buClr>
                  <a:schemeClr val="accent1"/>
                </a:buClr>
                <a:buFont typeface="Arial" panose="020B0604020202020204" pitchFamily="34" charset="0"/>
                <a:buChar char="•"/>
                <a:defRPr sz="1300">
                  <a:latin typeface="+mn-lt"/>
                  <a:ea typeface="+mn-ea"/>
                  <a:cs typeface="+mn-cs"/>
                </a:defRPr>
              </a:lvl3pPr>
              <a:lvl4pPr marL="2038145">
                <a:spcBef>
                  <a:spcPts val="356"/>
                </a:spcBef>
                <a:defRPr>
                  <a:latin typeface="+mn-lt"/>
                  <a:ea typeface="+mn-ea"/>
                  <a:cs typeface="+mn-cs"/>
                </a:defRPr>
              </a:lvl4pPr>
              <a:lvl5pPr marL="2717528">
                <a:spcBef>
                  <a:spcPts val="356"/>
                </a:spcBef>
                <a:defRPr>
                  <a:latin typeface="+mn-lt"/>
                  <a:ea typeface="+mn-ea"/>
                  <a:cs typeface="+mn-cs"/>
                </a:defRPr>
              </a:lvl5pPr>
              <a:lvl6pPr marL="3396909">
                <a:defRPr>
                  <a:latin typeface="+mn-lt"/>
                  <a:ea typeface="+mn-ea"/>
                  <a:cs typeface="+mn-cs"/>
                </a:defRPr>
              </a:lvl6pPr>
              <a:lvl7pPr marL="4076290">
                <a:defRPr>
                  <a:latin typeface="+mn-lt"/>
                  <a:ea typeface="+mn-ea"/>
                  <a:cs typeface="+mn-cs"/>
                </a:defRPr>
              </a:lvl7pPr>
              <a:lvl8pPr marL="4755671">
                <a:defRPr>
                  <a:latin typeface="+mn-lt"/>
                  <a:ea typeface="+mn-ea"/>
                  <a:cs typeface="+mn-cs"/>
                </a:defRPr>
              </a:lvl8pPr>
              <a:lvl9pPr marL="5435054">
                <a:defRPr>
                  <a:latin typeface="+mn-lt"/>
                  <a:ea typeface="+mn-ea"/>
                  <a:cs typeface="+mn-cs"/>
                </a:defRPr>
              </a:lvl9pPr>
            </a:lstStyle>
            <a:p>
              <a:pPr marL="0" marR="168901" lvl="0" indent="0" algn="ctr" defTabSz="1358764" rtl="0" eaLnBrk="1" fontAlgn="auto" latinLnBrk="0" hangingPunct="1">
                <a:lnSpc>
                  <a:spcPct val="95000"/>
                </a:lnSpc>
                <a:spcBef>
                  <a:spcPts val="591"/>
                </a:spcBef>
                <a:spcAft>
                  <a:spcPts val="0"/>
                </a:spcAft>
                <a:buClr>
                  <a:srgbClr val="4F81BD"/>
                </a:buClr>
                <a:buSzTx/>
                <a:buFontTx/>
                <a:buNone/>
                <a:tabLst>
                  <a:tab pos="175507" algn="l"/>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Patient</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nvGrpSpPr>
            <p:cNvPr id="812" name="Group 811">
              <a:extLst>
                <a:ext uri="{FF2B5EF4-FFF2-40B4-BE49-F238E27FC236}">
                  <a16:creationId xmlns:a16="http://schemas.microsoft.com/office/drawing/2014/main" id="{FB3B545E-8D50-7B47-C338-0C627302D02A}"/>
                </a:ext>
              </a:extLst>
            </p:cNvPr>
            <p:cNvGrpSpPr/>
            <p:nvPr/>
          </p:nvGrpSpPr>
          <p:grpSpPr>
            <a:xfrm>
              <a:off x="6659791" y="4994210"/>
              <a:ext cx="1250169" cy="109728"/>
              <a:chOff x="6659791" y="5120973"/>
              <a:chExt cx="1250169" cy="109728"/>
            </a:xfrm>
          </p:grpSpPr>
          <p:sp>
            <p:nvSpPr>
              <p:cNvPr id="925" name="Rectangle 924">
                <a:extLst>
                  <a:ext uri="{FF2B5EF4-FFF2-40B4-BE49-F238E27FC236}">
                    <a16:creationId xmlns:a16="http://schemas.microsoft.com/office/drawing/2014/main" id="{5A44EA3A-A380-864F-5B04-FA20E29C5DAB}"/>
                  </a:ext>
                </a:extLst>
              </p:cNvPr>
              <p:cNvSpPr/>
              <p:nvPr/>
            </p:nvSpPr>
            <p:spPr>
              <a:xfrm flipV="1">
                <a:off x="6659791" y="5120973"/>
                <a:ext cx="121527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6" name="Rectangle 925">
                <a:extLst>
                  <a:ext uri="{FF2B5EF4-FFF2-40B4-BE49-F238E27FC236}">
                    <a16:creationId xmlns:a16="http://schemas.microsoft.com/office/drawing/2014/main" id="{A8CF5284-0A49-34D2-F8AC-1788DA7E1884}"/>
                  </a:ext>
                </a:extLst>
              </p:cNvPr>
              <p:cNvSpPr/>
              <p:nvPr/>
            </p:nvSpPr>
            <p:spPr>
              <a:xfrm flipV="1">
                <a:off x="7047627" y="5120973"/>
                <a:ext cx="82799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7" name="Isosceles Triangle 926">
                <a:extLst>
                  <a:ext uri="{FF2B5EF4-FFF2-40B4-BE49-F238E27FC236}">
                    <a16:creationId xmlns:a16="http://schemas.microsoft.com/office/drawing/2014/main" id="{E9CE36C5-1396-38E9-48A7-89FB52E3444C}"/>
                  </a:ext>
                </a:extLst>
              </p:cNvPr>
              <p:cNvSpPr/>
              <p:nvPr/>
            </p:nvSpPr>
            <p:spPr>
              <a:xfrm rot="10800000" flipV="1">
                <a:off x="6973041" y="5143833"/>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8" name="object 159">
                <a:extLst>
                  <a:ext uri="{FF2B5EF4-FFF2-40B4-BE49-F238E27FC236}">
                    <a16:creationId xmlns:a16="http://schemas.microsoft.com/office/drawing/2014/main" id="{A44E0A75-ADED-3111-586D-5BF9D32F720F}"/>
                  </a:ext>
                </a:extLst>
              </p:cNvPr>
              <p:cNvSpPr/>
              <p:nvPr/>
            </p:nvSpPr>
            <p:spPr>
              <a:xfrm>
                <a:off x="7830760" y="5139261"/>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821" name="Group 820">
              <a:extLst>
                <a:ext uri="{FF2B5EF4-FFF2-40B4-BE49-F238E27FC236}">
                  <a16:creationId xmlns:a16="http://schemas.microsoft.com/office/drawing/2014/main" id="{04B4A34B-6E0F-100D-A57F-978FFE58A122}"/>
                </a:ext>
              </a:extLst>
            </p:cNvPr>
            <p:cNvGrpSpPr/>
            <p:nvPr/>
          </p:nvGrpSpPr>
          <p:grpSpPr>
            <a:xfrm>
              <a:off x="6660352" y="3987911"/>
              <a:ext cx="1957977" cy="109728"/>
              <a:chOff x="6660352" y="4119449"/>
              <a:chExt cx="1957977" cy="109728"/>
            </a:xfrm>
          </p:grpSpPr>
          <p:sp>
            <p:nvSpPr>
              <p:cNvPr id="921" name="Rectangle 920">
                <a:extLst>
                  <a:ext uri="{FF2B5EF4-FFF2-40B4-BE49-F238E27FC236}">
                    <a16:creationId xmlns:a16="http://schemas.microsoft.com/office/drawing/2014/main" id="{81B07CD0-A782-D8F5-5C65-6305F01146A9}"/>
                  </a:ext>
                </a:extLst>
              </p:cNvPr>
              <p:cNvSpPr/>
              <p:nvPr/>
            </p:nvSpPr>
            <p:spPr>
              <a:xfrm flipV="1">
                <a:off x="6660352" y="4119449"/>
                <a:ext cx="192418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2" name="Rectangle 921">
                <a:extLst>
                  <a:ext uri="{FF2B5EF4-FFF2-40B4-BE49-F238E27FC236}">
                    <a16:creationId xmlns:a16="http://schemas.microsoft.com/office/drawing/2014/main" id="{E8BE1FD8-2234-04C2-0DBD-A232655AB9A5}"/>
                  </a:ext>
                </a:extLst>
              </p:cNvPr>
              <p:cNvSpPr/>
              <p:nvPr/>
            </p:nvSpPr>
            <p:spPr>
              <a:xfrm flipV="1">
                <a:off x="6660353" y="4119449"/>
                <a:ext cx="21098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3" name="Diamond 922">
                <a:extLst>
                  <a:ext uri="{FF2B5EF4-FFF2-40B4-BE49-F238E27FC236}">
                    <a16:creationId xmlns:a16="http://schemas.microsoft.com/office/drawing/2014/main" id="{0F10451E-0A48-A14B-CEC3-BC653C13EC92}"/>
                  </a:ext>
                </a:extLst>
              </p:cNvPr>
              <p:cNvSpPr/>
              <p:nvPr/>
            </p:nvSpPr>
            <p:spPr>
              <a:xfrm rot="16200000" flipV="1">
                <a:off x="8009057" y="4131123"/>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4" name="object 158">
                <a:extLst>
                  <a:ext uri="{FF2B5EF4-FFF2-40B4-BE49-F238E27FC236}">
                    <a16:creationId xmlns:a16="http://schemas.microsoft.com/office/drawing/2014/main" id="{A5136364-FD59-E7AE-5819-C9F46D6921DA}"/>
                  </a:ext>
                </a:extLst>
              </p:cNvPr>
              <p:cNvSpPr/>
              <p:nvPr/>
            </p:nvSpPr>
            <p:spPr>
              <a:xfrm>
                <a:off x="8549206" y="4123746"/>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822" name="Group 821">
              <a:extLst>
                <a:ext uri="{FF2B5EF4-FFF2-40B4-BE49-F238E27FC236}">
                  <a16:creationId xmlns:a16="http://schemas.microsoft.com/office/drawing/2014/main" id="{516991BB-3CFC-AA05-A50F-62BA47764096}"/>
                </a:ext>
              </a:extLst>
            </p:cNvPr>
            <p:cNvGrpSpPr/>
            <p:nvPr/>
          </p:nvGrpSpPr>
          <p:grpSpPr>
            <a:xfrm>
              <a:off x="6660352" y="1831451"/>
              <a:ext cx="3291558" cy="109798"/>
              <a:chOff x="6660352" y="1985489"/>
              <a:chExt cx="3291558" cy="109798"/>
            </a:xfrm>
          </p:grpSpPr>
          <p:grpSp>
            <p:nvGrpSpPr>
              <p:cNvPr id="915" name="Group 914">
                <a:extLst>
                  <a:ext uri="{FF2B5EF4-FFF2-40B4-BE49-F238E27FC236}">
                    <a16:creationId xmlns:a16="http://schemas.microsoft.com/office/drawing/2014/main" id="{CE97DC1E-F5BE-4C07-FF15-63584AF722DC}"/>
                  </a:ext>
                </a:extLst>
              </p:cNvPr>
              <p:cNvGrpSpPr/>
              <p:nvPr/>
            </p:nvGrpSpPr>
            <p:grpSpPr>
              <a:xfrm flipV="1">
                <a:off x="6660352" y="1985489"/>
                <a:ext cx="3175798" cy="109798"/>
                <a:chOff x="2621655" y="8477213"/>
                <a:chExt cx="3440941" cy="341497"/>
              </a:xfrm>
            </p:grpSpPr>
            <p:sp>
              <p:nvSpPr>
                <p:cNvPr id="918" name="Rectangle 917">
                  <a:extLst>
                    <a:ext uri="{FF2B5EF4-FFF2-40B4-BE49-F238E27FC236}">
                      <a16:creationId xmlns:a16="http://schemas.microsoft.com/office/drawing/2014/main" id="{1D35D61D-716C-C931-3224-F9A80F0FB2DF}"/>
                    </a:ext>
                  </a:extLst>
                </p:cNvPr>
                <p:cNvSpPr/>
                <p:nvPr/>
              </p:nvSpPr>
              <p:spPr>
                <a:xfrm>
                  <a:off x="2621656" y="8477238"/>
                  <a:ext cx="3440940" cy="341279"/>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9" name="Rectangle 918">
                  <a:extLst>
                    <a:ext uri="{FF2B5EF4-FFF2-40B4-BE49-F238E27FC236}">
                      <a16:creationId xmlns:a16="http://schemas.microsoft.com/office/drawing/2014/main" id="{D7F35D95-4799-36E3-1B60-7F171035AE4C}"/>
                    </a:ext>
                  </a:extLst>
                </p:cNvPr>
                <p:cNvSpPr/>
                <p:nvPr/>
              </p:nvSpPr>
              <p:spPr>
                <a:xfrm>
                  <a:off x="2621655" y="8477430"/>
                  <a:ext cx="1051560" cy="341280"/>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20" name="Rectangle 919">
                  <a:extLst>
                    <a:ext uri="{FF2B5EF4-FFF2-40B4-BE49-F238E27FC236}">
                      <a16:creationId xmlns:a16="http://schemas.microsoft.com/office/drawing/2014/main" id="{8A396408-F0F7-7349-758A-33B79DC5CEF3}"/>
                    </a:ext>
                  </a:extLst>
                </p:cNvPr>
                <p:cNvSpPr/>
                <p:nvPr/>
              </p:nvSpPr>
              <p:spPr>
                <a:xfrm>
                  <a:off x="4698803" y="8477213"/>
                  <a:ext cx="685800" cy="341283"/>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sp>
            <p:nvSpPr>
              <p:cNvPr id="916" name="Diamond 915">
                <a:extLst>
                  <a:ext uri="{FF2B5EF4-FFF2-40B4-BE49-F238E27FC236}">
                    <a16:creationId xmlns:a16="http://schemas.microsoft.com/office/drawing/2014/main" id="{20585365-6335-D9FE-2EEA-895FA2F349EB}"/>
                  </a:ext>
                </a:extLst>
              </p:cNvPr>
              <p:cNvSpPr/>
              <p:nvPr/>
            </p:nvSpPr>
            <p:spPr>
              <a:xfrm rot="16200000" flipV="1">
                <a:off x="7212689" y="199719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7" name="Isosceles Triangle 916">
                <a:extLst>
                  <a:ext uri="{FF2B5EF4-FFF2-40B4-BE49-F238E27FC236}">
                    <a16:creationId xmlns:a16="http://schemas.microsoft.com/office/drawing/2014/main" id="{855706FC-2314-70F7-BB2D-08E61D906B05}"/>
                  </a:ext>
                </a:extLst>
              </p:cNvPr>
              <p:cNvSpPr/>
              <p:nvPr/>
            </p:nvSpPr>
            <p:spPr>
              <a:xfrm rot="5400000">
                <a:off x="9872936" y="199963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3" name="Group 822">
              <a:extLst>
                <a:ext uri="{FF2B5EF4-FFF2-40B4-BE49-F238E27FC236}">
                  <a16:creationId xmlns:a16="http://schemas.microsoft.com/office/drawing/2014/main" id="{90C61A12-C7C7-1D3C-C81D-ED0746254B45}"/>
                </a:ext>
              </a:extLst>
            </p:cNvPr>
            <p:cNvGrpSpPr/>
            <p:nvPr/>
          </p:nvGrpSpPr>
          <p:grpSpPr>
            <a:xfrm>
              <a:off x="6660352" y="2550341"/>
              <a:ext cx="3189864" cy="109728"/>
              <a:chOff x="6660352" y="2703939"/>
              <a:chExt cx="3189864" cy="109728"/>
            </a:xfrm>
          </p:grpSpPr>
          <p:sp>
            <p:nvSpPr>
              <p:cNvPr id="911" name="Rectangle 910">
                <a:extLst>
                  <a:ext uri="{FF2B5EF4-FFF2-40B4-BE49-F238E27FC236}">
                    <a16:creationId xmlns:a16="http://schemas.microsoft.com/office/drawing/2014/main" id="{B43E2863-1D25-16CC-29AB-F16B85755E7C}"/>
                  </a:ext>
                </a:extLst>
              </p:cNvPr>
              <p:cNvSpPr/>
              <p:nvPr/>
            </p:nvSpPr>
            <p:spPr>
              <a:xfrm flipV="1">
                <a:off x="6660354" y="2703939"/>
                <a:ext cx="307862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2" name="Rectangle 911">
                <a:extLst>
                  <a:ext uri="{FF2B5EF4-FFF2-40B4-BE49-F238E27FC236}">
                    <a16:creationId xmlns:a16="http://schemas.microsoft.com/office/drawing/2014/main" id="{1B1B59A8-F84B-9844-D0F9-BED4B6E3C2AC}"/>
                  </a:ext>
                </a:extLst>
              </p:cNvPr>
              <p:cNvSpPr/>
              <p:nvPr/>
            </p:nvSpPr>
            <p:spPr>
              <a:xfrm flipV="1">
                <a:off x="6660352" y="2703939"/>
                <a:ext cx="607637"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3" name="Isosceles Triangle 912">
                <a:extLst>
                  <a:ext uri="{FF2B5EF4-FFF2-40B4-BE49-F238E27FC236}">
                    <a16:creationId xmlns:a16="http://schemas.microsoft.com/office/drawing/2014/main" id="{9B851D32-0F7A-BBDA-B2A6-422785227233}"/>
                  </a:ext>
                </a:extLst>
              </p:cNvPr>
              <p:cNvSpPr/>
              <p:nvPr/>
            </p:nvSpPr>
            <p:spPr>
              <a:xfrm rot="10800000" flipV="1">
                <a:off x="6693998" y="272679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4" name="Isosceles Triangle 913">
                <a:extLst>
                  <a:ext uri="{FF2B5EF4-FFF2-40B4-BE49-F238E27FC236}">
                    <a16:creationId xmlns:a16="http://schemas.microsoft.com/office/drawing/2014/main" id="{9D07CD47-5EE6-4EE8-B31F-EF63E9766493}"/>
                  </a:ext>
                </a:extLst>
              </p:cNvPr>
              <p:cNvSpPr/>
              <p:nvPr/>
            </p:nvSpPr>
            <p:spPr>
              <a:xfrm rot="5400000">
                <a:off x="9771242" y="271804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5" name="Group 824">
              <a:extLst>
                <a:ext uri="{FF2B5EF4-FFF2-40B4-BE49-F238E27FC236}">
                  <a16:creationId xmlns:a16="http://schemas.microsoft.com/office/drawing/2014/main" id="{47E93BCE-37B7-5B3B-DB01-DBB0817B4B0B}"/>
                </a:ext>
              </a:extLst>
            </p:cNvPr>
            <p:cNvGrpSpPr/>
            <p:nvPr/>
          </p:nvGrpSpPr>
          <p:grpSpPr>
            <a:xfrm>
              <a:off x="6660352" y="2981612"/>
              <a:ext cx="3059004" cy="109728"/>
              <a:chOff x="6660352" y="3116694"/>
              <a:chExt cx="3059004" cy="109728"/>
            </a:xfrm>
          </p:grpSpPr>
          <p:sp>
            <p:nvSpPr>
              <p:cNvPr id="907" name="Rectangle 906">
                <a:extLst>
                  <a:ext uri="{FF2B5EF4-FFF2-40B4-BE49-F238E27FC236}">
                    <a16:creationId xmlns:a16="http://schemas.microsoft.com/office/drawing/2014/main" id="{484197BD-0FA7-971E-0D5B-775D61F2BFD3}"/>
                  </a:ext>
                </a:extLst>
              </p:cNvPr>
              <p:cNvSpPr/>
              <p:nvPr/>
            </p:nvSpPr>
            <p:spPr>
              <a:xfrm flipV="1">
                <a:off x="6660354" y="3116694"/>
                <a:ext cx="295144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8" name="Rectangle 907">
                <a:extLst>
                  <a:ext uri="{FF2B5EF4-FFF2-40B4-BE49-F238E27FC236}">
                    <a16:creationId xmlns:a16="http://schemas.microsoft.com/office/drawing/2014/main" id="{2592DF85-BB4D-F9AC-4E97-190391F44524}"/>
                  </a:ext>
                </a:extLst>
              </p:cNvPr>
              <p:cNvSpPr/>
              <p:nvPr/>
            </p:nvSpPr>
            <p:spPr>
              <a:xfrm flipV="1">
                <a:off x="6660352" y="3116694"/>
                <a:ext cx="171319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9" name="Diamond 908">
                <a:extLst>
                  <a:ext uri="{FF2B5EF4-FFF2-40B4-BE49-F238E27FC236}">
                    <a16:creationId xmlns:a16="http://schemas.microsoft.com/office/drawing/2014/main" id="{BCFF0572-7B46-B236-0394-6BEA772DF04E}"/>
                  </a:ext>
                </a:extLst>
              </p:cNvPr>
              <p:cNvSpPr/>
              <p:nvPr/>
            </p:nvSpPr>
            <p:spPr>
              <a:xfrm rot="16200000" flipV="1">
                <a:off x="7634494" y="3128368"/>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10" name="Isosceles Triangle 909">
                <a:extLst>
                  <a:ext uri="{FF2B5EF4-FFF2-40B4-BE49-F238E27FC236}">
                    <a16:creationId xmlns:a16="http://schemas.microsoft.com/office/drawing/2014/main" id="{5029FEF0-F54A-249E-F1CA-1B2062DFCB08}"/>
                  </a:ext>
                </a:extLst>
              </p:cNvPr>
              <p:cNvSpPr/>
              <p:nvPr/>
            </p:nvSpPr>
            <p:spPr>
              <a:xfrm rot="5400000">
                <a:off x="9640382" y="313080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6" name="Group 825">
              <a:extLst>
                <a:ext uri="{FF2B5EF4-FFF2-40B4-BE49-F238E27FC236}">
                  <a16:creationId xmlns:a16="http://schemas.microsoft.com/office/drawing/2014/main" id="{77D12A1C-3BC3-6F88-77A8-2BF0965F5562}"/>
                </a:ext>
              </a:extLst>
            </p:cNvPr>
            <p:cNvGrpSpPr/>
            <p:nvPr/>
          </p:nvGrpSpPr>
          <p:grpSpPr>
            <a:xfrm>
              <a:off x="6660352" y="1112666"/>
              <a:ext cx="3432595" cy="109728"/>
              <a:chOff x="6660352" y="1272925"/>
              <a:chExt cx="3432595" cy="109728"/>
            </a:xfrm>
          </p:grpSpPr>
          <p:sp>
            <p:nvSpPr>
              <p:cNvPr id="903" name="Rectangle 902">
                <a:extLst>
                  <a:ext uri="{FF2B5EF4-FFF2-40B4-BE49-F238E27FC236}">
                    <a16:creationId xmlns:a16="http://schemas.microsoft.com/office/drawing/2014/main" id="{709164FC-8611-B085-F7CF-B4F645422D1A}"/>
                  </a:ext>
                </a:extLst>
              </p:cNvPr>
              <p:cNvSpPr/>
              <p:nvPr/>
            </p:nvSpPr>
            <p:spPr>
              <a:xfrm flipV="1">
                <a:off x="6662326" y="1272925"/>
                <a:ext cx="331459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4" name="Rectangle 903">
                <a:extLst>
                  <a:ext uri="{FF2B5EF4-FFF2-40B4-BE49-F238E27FC236}">
                    <a16:creationId xmlns:a16="http://schemas.microsoft.com/office/drawing/2014/main" id="{5B11AD93-EC82-BD04-793E-6F01F7CEDA27}"/>
                  </a:ext>
                </a:extLst>
              </p:cNvPr>
              <p:cNvSpPr/>
              <p:nvPr/>
            </p:nvSpPr>
            <p:spPr>
              <a:xfrm flipV="1">
                <a:off x="6660352" y="1272925"/>
                <a:ext cx="234955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5" name="Diamond 904">
                <a:extLst>
                  <a:ext uri="{FF2B5EF4-FFF2-40B4-BE49-F238E27FC236}">
                    <a16:creationId xmlns:a16="http://schemas.microsoft.com/office/drawing/2014/main" id="{6985D679-0DEF-20F6-BD9F-E42ECB7EE1D1}"/>
                  </a:ext>
                </a:extLst>
              </p:cNvPr>
              <p:cNvSpPr/>
              <p:nvPr/>
            </p:nvSpPr>
            <p:spPr>
              <a:xfrm rot="16200000" flipV="1">
                <a:off x="7570963" y="1282069"/>
                <a:ext cx="91440" cy="91440"/>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6" name="Isosceles Triangle 905">
                <a:extLst>
                  <a:ext uri="{FF2B5EF4-FFF2-40B4-BE49-F238E27FC236}">
                    <a16:creationId xmlns:a16="http://schemas.microsoft.com/office/drawing/2014/main" id="{D87509C5-7B4A-6ABC-05C4-A54F85AD069C}"/>
                  </a:ext>
                </a:extLst>
              </p:cNvPr>
              <p:cNvSpPr/>
              <p:nvPr/>
            </p:nvSpPr>
            <p:spPr>
              <a:xfrm rot="5400000">
                <a:off x="10013973" y="1287033"/>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7" name="Group 826">
              <a:extLst>
                <a:ext uri="{FF2B5EF4-FFF2-40B4-BE49-F238E27FC236}">
                  <a16:creationId xmlns:a16="http://schemas.microsoft.com/office/drawing/2014/main" id="{E965D1C8-D407-E747-D6FB-F1DDDD947A9D}"/>
                </a:ext>
              </a:extLst>
            </p:cNvPr>
            <p:cNvGrpSpPr/>
            <p:nvPr/>
          </p:nvGrpSpPr>
          <p:grpSpPr>
            <a:xfrm>
              <a:off x="6660352" y="1256423"/>
              <a:ext cx="3394150" cy="109728"/>
              <a:chOff x="6660352" y="1416425"/>
              <a:chExt cx="3394150" cy="109728"/>
            </a:xfrm>
          </p:grpSpPr>
          <p:sp>
            <p:nvSpPr>
              <p:cNvPr id="899" name="Rectangle 898">
                <a:extLst>
                  <a:ext uri="{FF2B5EF4-FFF2-40B4-BE49-F238E27FC236}">
                    <a16:creationId xmlns:a16="http://schemas.microsoft.com/office/drawing/2014/main" id="{368F681D-5B1A-920B-5C0B-877DEB27600B}"/>
                  </a:ext>
                </a:extLst>
              </p:cNvPr>
              <p:cNvSpPr/>
              <p:nvPr/>
            </p:nvSpPr>
            <p:spPr>
              <a:xfrm flipV="1">
                <a:off x="6662212" y="1416425"/>
                <a:ext cx="328292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0" name="Rectangle 899">
                <a:extLst>
                  <a:ext uri="{FF2B5EF4-FFF2-40B4-BE49-F238E27FC236}">
                    <a16:creationId xmlns:a16="http://schemas.microsoft.com/office/drawing/2014/main" id="{5C61DD68-8FC5-966F-49F1-495E05B5506F}"/>
                  </a:ext>
                </a:extLst>
              </p:cNvPr>
              <p:cNvSpPr/>
              <p:nvPr/>
            </p:nvSpPr>
            <p:spPr>
              <a:xfrm flipV="1">
                <a:off x="6660352" y="1416425"/>
                <a:ext cx="186038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1" name="Diamond 900">
                <a:extLst>
                  <a:ext uri="{FF2B5EF4-FFF2-40B4-BE49-F238E27FC236}">
                    <a16:creationId xmlns:a16="http://schemas.microsoft.com/office/drawing/2014/main" id="{F9B56474-BA73-EF89-6765-3229ECF62EC0}"/>
                  </a:ext>
                </a:extLst>
              </p:cNvPr>
              <p:cNvSpPr/>
              <p:nvPr/>
            </p:nvSpPr>
            <p:spPr>
              <a:xfrm rot="16200000" flipV="1">
                <a:off x="7528130" y="1428098"/>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902" name="Isosceles Triangle 901">
                <a:extLst>
                  <a:ext uri="{FF2B5EF4-FFF2-40B4-BE49-F238E27FC236}">
                    <a16:creationId xmlns:a16="http://schemas.microsoft.com/office/drawing/2014/main" id="{9E320792-3366-053C-2CC0-C770FAC1B924}"/>
                  </a:ext>
                </a:extLst>
              </p:cNvPr>
              <p:cNvSpPr/>
              <p:nvPr/>
            </p:nvSpPr>
            <p:spPr>
              <a:xfrm rot="5400000">
                <a:off x="9975528" y="1430533"/>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8" name="Group 827">
              <a:extLst>
                <a:ext uri="{FF2B5EF4-FFF2-40B4-BE49-F238E27FC236}">
                  <a16:creationId xmlns:a16="http://schemas.microsoft.com/office/drawing/2014/main" id="{A55D3AD1-EED2-277B-FA09-2996A6BD4AE7}"/>
                </a:ext>
              </a:extLst>
            </p:cNvPr>
            <p:cNvGrpSpPr/>
            <p:nvPr/>
          </p:nvGrpSpPr>
          <p:grpSpPr>
            <a:xfrm>
              <a:off x="6660352" y="1400180"/>
              <a:ext cx="3350223" cy="109728"/>
              <a:chOff x="6660352" y="1557934"/>
              <a:chExt cx="3350223" cy="109728"/>
            </a:xfrm>
          </p:grpSpPr>
          <p:sp>
            <p:nvSpPr>
              <p:cNvPr id="895" name="Rectangle 894">
                <a:extLst>
                  <a:ext uri="{FF2B5EF4-FFF2-40B4-BE49-F238E27FC236}">
                    <a16:creationId xmlns:a16="http://schemas.microsoft.com/office/drawing/2014/main" id="{54914FFB-71F6-A1F1-0A88-E2B17F3C36D2}"/>
                  </a:ext>
                </a:extLst>
              </p:cNvPr>
              <p:cNvSpPr/>
              <p:nvPr/>
            </p:nvSpPr>
            <p:spPr>
              <a:xfrm flipV="1">
                <a:off x="6662095" y="1557934"/>
                <a:ext cx="323781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6" name="Rectangle 895">
                <a:extLst>
                  <a:ext uri="{FF2B5EF4-FFF2-40B4-BE49-F238E27FC236}">
                    <a16:creationId xmlns:a16="http://schemas.microsoft.com/office/drawing/2014/main" id="{FFEE1A86-7377-B8D8-F79E-719F4F29B9EB}"/>
                  </a:ext>
                </a:extLst>
              </p:cNvPr>
              <p:cNvSpPr/>
              <p:nvPr/>
            </p:nvSpPr>
            <p:spPr>
              <a:xfrm flipV="1">
                <a:off x="6660352" y="1557934"/>
                <a:ext cx="202942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7" name="Diamond 896">
                <a:extLst>
                  <a:ext uri="{FF2B5EF4-FFF2-40B4-BE49-F238E27FC236}">
                    <a16:creationId xmlns:a16="http://schemas.microsoft.com/office/drawing/2014/main" id="{BE70151A-1A97-D5BB-65F7-1DEEE57EE021}"/>
                  </a:ext>
                </a:extLst>
              </p:cNvPr>
              <p:cNvSpPr/>
              <p:nvPr/>
            </p:nvSpPr>
            <p:spPr>
              <a:xfrm rot="16200000" flipV="1">
                <a:off x="7386408" y="156960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8" name="Isosceles Triangle 897">
                <a:extLst>
                  <a:ext uri="{FF2B5EF4-FFF2-40B4-BE49-F238E27FC236}">
                    <a16:creationId xmlns:a16="http://schemas.microsoft.com/office/drawing/2014/main" id="{83D16818-33E7-C30E-3652-E81FFAE23F1B}"/>
                  </a:ext>
                </a:extLst>
              </p:cNvPr>
              <p:cNvSpPr/>
              <p:nvPr/>
            </p:nvSpPr>
            <p:spPr>
              <a:xfrm rot="5400000">
                <a:off x="9931601" y="157204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829" name="Group 828">
              <a:extLst>
                <a:ext uri="{FF2B5EF4-FFF2-40B4-BE49-F238E27FC236}">
                  <a16:creationId xmlns:a16="http://schemas.microsoft.com/office/drawing/2014/main" id="{94EE2F14-51B5-3561-D37A-477DA6FAE52E}"/>
                </a:ext>
              </a:extLst>
            </p:cNvPr>
            <p:cNvGrpSpPr/>
            <p:nvPr/>
          </p:nvGrpSpPr>
          <p:grpSpPr>
            <a:xfrm>
              <a:off x="6660066" y="1543937"/>
              <a:ext cx="3334554" cy="109728"/>
              <a:chOff x="6660066" y="1702433"/>
              <a:chExt cx="3334554" cy="109728"/>
            </a:xfrm>
          </p:grpSpPr>
          <p:sp>
            <p:nvSpPr>
              <p:cNvPr id="891" name="Rectangle 890">
                <a:extLst>
                  <a:ext uri="{FF2B5EF4-FFF2-40B4-BE49-F238E27FC236}">
                    <a16:creationId xmlns:a16="http://schemas.microsoft.com/office/drawing/2014/main" id="{FCFC5215-F4F0-4429-96AD-808D28776A7E}"/>
                  </a:ext>
                </a:extLst>
              </p:cNvPr>
              <p:cNvSpPr/>
              <p:nvPr/>
            </p:nvSpPr>
            <p:spPr>
              <a:xfrm flipV="1">
                <a:off x="6660352" y="1702433"/>
                <a:ext cx="322385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2" name="Rectangle 891">
                <a:extLst>
                  <a:ext uri="{FF2B5EF4-FFF2-40B4-BE49-F238E27FC236}">
                    <a16:creationId xmlns:a16="http://schemas.microsoft.com/office/drawing/2014/main" id="{BCEE06AF-13BE-3B4A-1A48-3071B4210ED4}"/>
                  </a:ext>
                </a:extLst>
              </p:cNvPr>
              <p:cNvSpPr/>
              <p:nvPr/>
            </p:nvSpPr>
            <p:spPr>
              <a:xfrm flipV="1">
                <a:off x="6660066" y="1702433"/>
                <a:ext cx="276313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3" name="Diamond 892">
                <a:extLst>
                  <a:ext uri="{FF2B5EF4-FFF2-40B4-BE49-F238E27FC236}">
                    <a16:creationId xmlns:a16="http://schemas.microsoft.com/office/drawing/2014/main" id="{7F84DD7A-72C4-576D-E532-D3B27CF90D9A}"/>
                  </a:ext>
                </a:extLst>
              </p:cNvPr>
              <p:cNvSpPr/>
              <p:nvPr/>
            </p:nvSpPr>
            <p:spPr>
              <a:xfrm rot="16200000" flipV="1">
                <a:off x="7314946" y="1714106"/>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4" name="Isosceles Triangle 893">
                <a:extLst>
                  <a:ext uri="{FF2B5EF4-FFF2-40B4-BE49-F238E27FC236}">
                    <a16:creationId xmlns:a16="http://schemas.microsoft.com/office/drawing/2014/main" id="{0CF5A2A0-DE15-C8F7-5513-9C75F0C815C2}"/>
                  </a:ext>
                </a:extLst>
              </p:cNvPr>
              <p:cNvSpPr/>
              <p:nvPr/>
            </p:nvSpPr>
            <p:spPr>
              <a:xfrm rot="5400000">
                <a:off x="9915646" y="171654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84" name="Group 383">
              <a:extLst>
                <a:ext uri="{FF2B5EF4-FFF2-40B4-BE49-F238E27FC236}">
                  <a16:creationId xmlns:a16="http://schemas.microsoft.com/office/drawing/2014/main" id="{A5E1F34B-F24F-6856-A6AD-D7F99D526AFB}"/>
                </a:ext>
              </a:extLst>
            </p:cNvPr>
            <p:cNvGrpSpPr/>
            <p:nvPr/>
          </p:nvGrpSpPr>
          <p:grpSpPr>
            <a:xfrm>
              <a:off x="6660352" y="1687694"/>
              <a:ext cx="3302251" cy="109728"/>
              <a:chOff x="6660352" y="1852840"/>
              <a:chExt cx="3302251" cy="109728"/>
            </a:xfrm>
          </p:grpSpPr>
          <p:sp>
            <p:nvSpPr>
              <p:cNvPr id="886" name="Rectangle 885">
                <a:extLst>
                  <a:ext uri="{FF2B5EF4-FFF2-40B4-BE49-F238E27FC236}">
                    <a16:creationId xmlns:a16="http://schemas.microsoft.com/office/drawing/2014/main" id="{D1811565-C071-C531-67E7-0C7B6D57E21C}"/>
                  </a:ext>
                </a:extLst>
              </p:cNvPr>
              <p:cNvSpPr/>
              <p:nvPr/>
            </p:nvSpPr>
            <p:spPr>
              <a:xfrm flipV="1">
                <a:off x="6661863" y="1852840"/>
                <a:ext cx="318698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7" name="Rectangle 886">
                <a:extLst>
                  <a:ext uri="{FF2B5EF4-FFF2-40B4-BE49-F238E27FC236}">
                    <a16:creationId xmlns:a16="http://schemas.microsoft.com/office/drawing/2014/main" id="{36E89718-2A8D-C3DC-5B8D-11B762892C2E}"/>
                  </a:ext>
                </a:extLst>
              </p:cNvPr>
              <p:cNvSpPr/>
              <p:nvPr/>
            </p:nvSpPr>
            <p:spPr>
              <a:xfrm flipV="1">
                <a:off x="6660352" y="1852840"/>
                <a:ext cx="1621071"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8" name="Rectangle 887">
                <a:extLst>
                  <a:ext uri="{FF2B5EF4-FFF2-40B4-BE49-F238E27FC236}">
                    <a16:creationId xmlns:a16="http://schemas.microsoft.com/office/drawing/2014/main" id="{A62F12A8-9588-A7A6-283D-267CBBDDF49A}"/>
                  </a:ext>
                </a:extLst>
              </p:cNvPr>
              <p:cNvSpPr/>
              <p:nvPr/>
            </p:nvSpPr>
            <p:spPr>
              <a:xfrm flipV="1">
                <a:off x="9016220" y="1852840"/>
                <a:ext cx="38060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9" name="Oval 888">
                <a:extLst>
                  <a:ext uri="{FF2B5EF4-FFF2-40B4-BE49-F238E27FC236}">
                    <a16:creationId xmlns:a16="http://schemas.microsoft.com/office/drawing/2014/main" id="{E043B877-FBF5-E38A-07BA-186583BA9A36}"/>
                  </a:ext>
                </a:extLst>
              </p:cNvPr>
              <p:cNvSpPr/>
              <p:nvPr/>
            </p:nvSpPr>
            <p:spPr>
              <a:xfrm flipV="1">
                <a:off x="6884720" y="1871128"/>
                <a:ext cx="79200" cy="73152"/>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90" name="Isosceles Triangle 889">
                <a:extLst>
                  <a:ext uri="{FF2B5EF4-FFF2-40B4-BE49-F238E27FC236}">
                    <a16:creationId xmlns:a16="http://schemas.microsoft.com/office/drawing/2014/main" id="{2AD44D58-9FD4-E8F3-98DC-58B5CABE2FCA}"/>
                  </a:ext>
                </a:extLst>
              </p:cNvPr>
              <p:cNvSpPr/>
              <p:nvPr/>
            </p:nvSpPr>
            <p:spPr>
              <a:xfrm rot="5400000">
                <a:off x="9883629" y="186694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85" name="Group 384">
              <a:extLst>
                <a:ext uri="{FF2B5EF4-FFF2-40B4-BE49-F238E27FC236}">
                  <a16:creationId xmlns:a16="http://schemas.microsoft.com/office/drawing/2014/main" id="{11127FB7-79F2-5E57-A705-DB45A54594C6}"/>
                </a:ext>
              </a:extLst>
            </p:cNvPr>
            <p:cNvGrpSpPr/>
            <p:nvPr/>
          </p:nvGrpSpPr>
          <p:grpSpPr>
            <a:xfrm>
              <a:off x="6660352" y="1975278"/>
              <a:ext cx="3273887" cy="109763"/>
              <a:chOff x="6660352" y="2134226"/>
              <a:chExt cx="3273887" cy="109763"/>
            </a:xfrm>
          </p:grpSpPr>
          <p:grpSp>
            <p:nvGrpSpPr>
              <p:cNvPr id="881" name="Group 880">
                <a:extLst>
                  <a:ext uri="{FF2B5EF4-FFF2-40B4-BE49-F238E27FC236}">
                    <a16:creationId xmlns:a16="http://schemas.microsoft.com/office/drawing/2014/main" id="{EF520A2A-5151-1075-4DD0-D208726C75B8}"/>
                  </a:ext>
                </a:extLst>
              </p:cNvPr>
              <p:cNvGrpSpPr/>
              <p:nvPr/>
            </p:nvGrpSpPr>
            <p:grpSpPr>
              <a:xfrm flipV="1">
                <a:off x="6660352" y="2134226"/>
                <a:ext cx="3156337" cy="109763"/>
                <a:chOff x="2614657" y="8165914"/>
                <a:chExt cx="3419856" cy="341396"/>
              </a:xfrm>
            </p:grpSpPr>
            <p:sp>
              <p:nvSpPr>
                <p:cNvPr id="884" name="Rectangle 883">
                  <a:extLst>
                    <a:ext uri="{FF2B5EF4-FFF2-40B4-BE49-F238E27FC236}">
                      <a16:creationId xmlns:a16="http://schemas.microsoft.com/office/drawing/2014/main" id="{C1993EFE-3B26-AF7D-1E8D-44ECB3AD4BB4}"/>
                    </a:ext>
                  </a:extLst>
                </p:cNvPr>
                <p:cNvSpPr/>
                <p:nvPr/>
              </p:nvSpPr>
              <p:spPr>
                <a:xfrm>
                  <a:off x="2614657" y="8165914"/>
                  <a:ext cx="3419856" cy="341287"/>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5" name="Rectangle 884">
                  <a:extLst>
                    <a:ext uri="{FF2B5EF4-FFF2-40B4-BE49-F238E27FC236}">
                      <a16:creationId xmlns:a16="http://schemas.microsoft.com/office/drawing/2014/main" id="{611FB8C9-8C79-2491-770B-23336A30178F}"/>
                    </a:ext>
                  </a:extLst>
                </p:cNvPr>
                <p:cNvSpPr/>
                <p:nvPr/>
              </p:nvSpPr>
              <p:spPr>
                <a:xfrm>
                  <a:off x="2616197" y="8166023"/>
                  <a:ext cx="1472184" cy="341287"/>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sp>
            <p:nvSpPr>
              <p:cNvPr id="882" name="Oval 881">
                <a:extLst>
                  <a:ext uri="{FF2B5EF4-FFF2-40B4-BE49-F238E27FC236}">
                    <a16:creationId xmlns:a16="http://schemas.microsoft.com/office/drawing/2014/main" id="{63EC405F-918E-7EDB-E1CF-ADC99CB735F9}"/>
                  </a:ext>
                </a:extLst>
              </p:cNvPr>
              <p:cNvSpPr/>
              <p:nvPr/>
            </p:nvSpPr>
            <p:spPr>
              <a:xfrm flipV="1">
                <a:off x="7766238" y="2152531"/>
                <a:ext cx="79200" cy="82696"/>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3" name="Isosceles Triangle 882">
                <a:extLst>
                  <a:ext uri="{FF2B5EF4-FFF2-40B4-BE49-F238E27FC236}">
                    <a16:creationId xmlns:a16="http://schemas.microsoft.com/office/drawing/2014/main" id="{370587C0-4437-CC9F-49A0-09FB0E3A50E6}"/>
                  </a:ext>
                </a:extLst>
              </p:cNvPr>
              <p:cNvSpPr/>
              <p:nvPr/>
            </p:nvSpPr>
            <p:spPr>
              <a:xfrm rot="5400000">
                <a:off x="9855265" y="214835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86" name="Group 385">
              <a:extLst>
                <a:ext uri="{FF2B5EF4-FFF2-40B4-BE49-F238E27FC236}">
                  <a16:creationId xmlns:a16="http://schemas.microsoft.com/office/drawing/2014/main" id="{6E63EDD4-8D3C-D13F-9CC9-2C0B1DAC6D1B}"/>
                </a:ext>
              </a:extLst>
            </p:cNvPr>
            <p:cNvGrpSpPr/>
            <p:nvPr/>
          </p:nvGrpSpPr>
          <p:grpSpPr>
            <a:xfrm>
              <a:off x="6660352" y="2119070"/>
              <a:ext cx="3245327" cy="109728"/>
              <a:chOff x="6660352" y="2267948"/>
              <a:chExt cx="3245327" cy="109728"/>
            </a:xfrm>
          </p:grpSpPr>
          <p:sp>
            <p:nvSpPr>
              <p:cNvPr id="877" name="Rectangle 876">
                <a:extLst>
                  <a:ext uri="{FF2B5EF4-FFF2-40B4-BE49-F238E27FC236}">
                    <a16:creationId xmlns:a16="http://schemas.microsoft.com/office/drawing/2014/main" id="{956640C5-6933-CEBA-B0D3-0122FBE22577}"/>
                  </a:ext>
                </a:extLst>
              </p:cNvPr>
              <p:cNvSpPr/>
              <p:nvPr/>
            </p:nvSpPr>
            <p:spPr>
              <a:xfrm flipV="1">
                <a:off x="6660352" y="2267948"/>
                <a:ext cx="313101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8" name="Rectangle 877">
                <a:extLst>
                  <a:ext uri="{FF2B5EF4-FFF2-40B4-BE49-F238E27FC236}">
                    <a16:creationId xmlns:a16="http://schemas.microsoft.com/office/drawing/2014/main" id="{B29AAEC3-3A6C-DAAC-EA99-EF907763589D}"/>
                  </a:ext>
                </a:extLst>
              </p:cNvPr>
              <p:cNvSpPr/>
              <p:nvPr/>
            </p:nvSpPr>
            <p:spPr>
              <a:xfrm flipV="1">
                <a:off x="9276938" y="2267948"/>
                <a:ext cx="51516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9" name="Isosceles Triangle 878">
                <a:extLst>
                  <a:ext uri="{FF2B5EF4-FFF2-40B4-BE49-F238E27FC236}">
                    <a16:creationId xmlns:a16="http://schemas.microsoft.com/office/drawing/2014/main" id="{84E0D1CF-FF2D-A4A4-09F9-CB5A8E575D3B}"/>
                  </a:ext>
                </a:extLst>
              </p:cNvPr>
              <p:cNvSpPr/>
              <p:nvPr/>
            </p:nvSpPr>
            <p:spPr>
              <a:xfrm rot="10800000" flipV="1">
                <a:off x="6958005" y="2290808"/>
                <a:ext cx="79172"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80" name="Isosceles Triangle 879">
                <a:extLst>
                  <a:ext uri="{FF2B5EF4-FFF2-40B4-BE49-F238E27FC236}">
                    <a16:creationId xmlns:a16="http://schemas.microsoft.com/office/drawing/2014/main" id="{A905099C-E472-C211-7E33-211716D50148}"/>
                  </a:ext>
                </a:extLst>
              </p:cNvPr>
              <p:cNvSpPr/>
              <p:nvPr/>
            </p:nvSpPr>
            <p:spPr>
              <a:xfrm rot="5400000">
                <a:off x="9826705" y="2282056"/>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87" name="Group 386">
              <a:extLst>
                <a:ext uri="{FF2B5EF4-FFF2-40B4-BE49-F238E27FC236}">
                  <a16:creationId xmlns:a16="http://schemas.microsoft.com/office/drawing/2014/main" id="{A3DC4EC9-881A-BD78-E92A-ACED8729A9AA}"/>
                </a:ext>
              </a:extLst>
            </p:cNvPr>
            <p:cNvGrpSpPr/>
            <p:nvPr/>
          </p:nvGrpSpPr>
          <p:grpSpPr>
            <a:xfrm>
              <a:off x="6660352" y="3700397"/>
              <a:ext cx="2350059" cy="109728"/>
              <a:chOff x="6660352" y="3832283"/>
              <a:chExt cx="2350059" cy="109728"/>
            </a:xfrm>
          </p:grpSpPr>
          <p:sp>
            <p:nvSpPr>
              <p:cNvPr id="873" name="Rectangle 872">
                <a:extLst>
                  <a:ext uri="{FF2B5EF4-FFF2-40B4-BE49-F238E27FC236}">
                    <a16:creationId xmlns:a16="http://schemas.microsoft.com/office/drawing/2014/main" id="{35285287-5F44-F9D0-D3A6-5C557418B445}"/>
                  </a:ext>
                </a:extLst>
              </p:cNvPr>
              <p:cNvSpPr/>
              <p:nvPr/>
            </p:nvSpPr>
            <p:spPr>
              <a:xfrm flipV="1">
                <a:off x="6660352" y="3832283"/>
                <a:ext cx="2236442"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4" name="Rectangle 873">
                <a:extLst>
                  <a:ext uri="{FF2B5EF4-FFF2-40B4-BE49-F238E27FC236}">
                    <a16:creationId xmlns:a16="http://schemas.microsoft.com/office/drawing/2014/main" id="{E23BA8BB-EE9E-3E02-435C-2FE1480BAE9A}"/>
                  </a:ext>
                </a:extLst>
              </p:cNvPr>
              <p:cNvSpPr/>
              <p:nvPr/>
            </p:nvSpPr>
            <p:spPr>
              <a:xfrm flipV="1">
                <a:off x="6793748" y="3832283"/>
                <a:ext cx="210281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5" name="Diamond 874">
                <a:extLst>
                  <a:ext uri="{FF2B5EF4-FFF2-40B4-BE49-F238E27FC236}">
                    <a16:creationId xmlns:a16="http://schemas.microsoft.com/office/drawing/2014/main" id="{FF6FE0CC-D993-3275-29C8-CDFCBE6CE242}"/>
                  </a:ext>
                </a:extLst>
              </p:cNvPr>
              <p:cNvSpPr/>
              <p:nvPr/>
            </p:nvSpPr>
            <p:spPr>
              <a:xfrm rot="16200000" flipV="1">
                <a:off x="7005823" y="384395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6" name="Isosceles Triangle 875">
                <a:extLst>
                  <a:ext uri="{FF2B5EF4-FFF2-40B4-BE49-F238E27FC236}">
                    <a16:creationId xmlns:a16="http://schemas.microsoft.com/office/drawing/2014/main" id="{57C37C44-26EC-2CF6-F525-857709014ACD}"/>
                  </a:ext>
                </a:extLst>
              </p:cNvPr>
              <p:cNvSpPr/>
              <p:nvPr/>
            </p:nvSpPr>
            <p:spPr>
              <a:xfrm rot="5400000">
                <a:off x="8931437" y="384639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89" name="Group 388">
              <a:extLst>
                <a:ext uri="{FF2B5EF4-FFF2-40B4-BE49-F238E27FC236}">
                  <a16:creationId xmlns:a16="http://schemas.microsoft.com/office/drawing/2014/main" id="{E67F0B8C-0BDA-9A4D-BD02-E44616DF33B4}"/>
                </a:ext>
              </a:extLst>
            </p:cNvPr>
            <p:cNvGrpSpPr/>
            <p:nvPr/>
          </p:nvGrpSpPr>
          <p:grpSpPr>
            <a:xfrm>
              <a:off x="6660352" y="3269126"/>
              <a:ext cx="2832027" cy="109728"/>
              <a:chOff x="6660352" y="3417249"/>
              <a:chExt cx="2832027" cy="109728"/>
            </a:xfrm>
          </p:grpSpPr>
          <p:sp>
            <p:nvSpPr>
              <p:cNvPr id="869" name="Rectangle 868">
                <a:extLst>
                  <a:ext uri="{FF2B5EF4-FFF2-40B4-BE49-F238E27FC236}">
                    <a16:creationId xmlns:a16="http://schemas.microsoft.com/office/drawing/2014/main" id="{5ECF1949-C656-9BB9-58F3-3195391615AE}"/>
                  </a:ext>
                </a:extLst>
              </p:cNvPr>
              <p:cNvSpPr/>
              <p:nvPr/>
            </p:nvSpPr>
            <p:spPr>
              <a:xfrm flipV="1">
                <a:off x="6660352" y="3417249"/>
                <a:ext cx="271630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0" name="Rectangle 869">
                <a:extLst>
                  <a:ext uri="{FF2B5EF4-FFF2-40B4-BE49-F238E27FC236}">
                    <a16:creationId xmlns:a16="http://schemas.microsoft.com/office/drawing/2014/main" id="{A991E5FF-B8A1-EEAB-75F6-3534E3CC30DC}"/>
                  </a:ext>
                </a:extLst>
              </p:cNvPr>
              <p:cNvSpPr/>
              <p:nvPr/>
            </p:nvSpPr>
            <p:spPr>
              <a:xfrm flipV="1">
                <a:off x="7718217" y="3417249"/>
                <a:ext cx="166256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1" name="Isosceles Triangle 870">
                <a:extLst>
                  <a:ext uri="{FF2B5EF4-FFF2-40B4-BE49-F238E27FC236}">
                    <a16:creationId xmlns:a16="http://schemas.microsoft.com/office/drawing/2014/main" id="{B51E697E-88B9-E4CA-A7E3-8059C3F0FEB2}"/>
                  </a:ext>
                </a:extLst>
              </p:cNvPr>
              <p:cNvSpPr/>
              <p:nvPr/>
            </p:nvSpPr>
            <p:spPr>
              <a:xfrm rot="10800000" flipV="1">
                <a:off x="7046197" y="344010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72" name="Isosceles Triangle 871">
                <a:extLst>
                  <a:ext uri="{FF2B5EF4-FFF2-40B4-BE49-F238E27FC236}">
                    <a16:creationId xmlns:a16="http://schemas.microsoft.com/office/drawing/2014/main" id="{A32E4583-08C1-EDAF-79BD-792E3E8314D0}"/>
                  </a:ext>
                </a:extLst>
              </p:cNvPr>
              <p:cNvSpPr/>
              <p:nvPr/>
            </p:nvSpPr>
            <p:spPr>
              <a:xfrm rot="5400000">
                <a:off x="9413405" y="343135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0" name="Group 389">
              <a:extLst>
                <a:ext uri="{FF2B5EF4-FFF2-40B4-BE49-F238E27FC236}">
                  <a16:creationId xmlns:a16="http://schemas.microsoft.com/office/drawing/2014/main" id="{69B28394-BE5C-6A41-4B7F-70A7B3115D1C}"/>
                </a:ext>
              </a:extLst>
            </p:cNvPr>
            <p:cNvGrpSpPr/>
            <p:nvPr/>
          </p:nvGrpSpPr>
          <p:grpSpPr>
            <a:xfrm>
              <a:off x="6660352" y="3125369"/>
              <a:ext cx="2956565" cy="109728"/>
              <a:chOff x="6660352" y="3259210"/>
              <a:chExt cx="2956565" cy="109728"/>
            </a:xfrm>
          </p:grpSpPr>
          <p:sp>
            <p:nvSpPr>
              <p:cNvPr id="865" name="Rectangle 864">
                <a:extLst>
                  <a:ext uri="{FF2B5EF4-FFF2-40B4-BE49-F238E27FC236}">
                    <a16:creationId xmlns:a16="http://schemas.microsoft.com/office/drawing/2014/main" id="{C5AE9045-A0B0-25C7-9C8C-0E665B542746}"/>
                  </a:ext>
                </a:extLst>
              </p:cNvPr>
              <p:cNvSpPr/>
              <p:nvPr/>
            </p:nvSpPr>
            <p:spPr>
              <a:xfrm flipV="1">
                <a:off x="6660352" y="3259210"/>
                <a:ext cx="284407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6" name="Rectangle 865">
                <a:extLst>
                  <a:ext uri="{FF2B5EF4-FFF2-40B4-BE49-F238E27FC236}">
                    <a16:creationId xmlns:a16="http://schemas.microsoft.com/office/drawing/2014/main" id="{650BA9D1-35C7-FF93-BBCC-D1F2B69D09C5}"/>
                  </a:ext>
                </a:extLst>
              </p:cNvPr>
              <p:cNvSpPr/>
              <p:nvPr/>
            </p:nvSpPr>
            <p:spPr>
              <a:xfrm flipV="1">
                <a:off x="7544745" y="3259210"/>
                <a:ext cx="195917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7" name="Diamond 866">
                <a:extLst>
                  <a:ext uri="{FF2B5EF4-FFF2-40B4-BE49-F238E27FC236}">
                    <a16:creationId xmlns:a16="http://schemas.microsoft.com/office/drawing/2014/main" id="{72274417-8A67-F330-CA56-61619B395230}"/>
                  </a:ext>
                </a:extLst>
              </p:cNvPr>
              <p:cNvSpPr/>
              <p:nvPr/>
            </p:nvSpPr>
            <p:spPr>
              <a:xfrm rot="16200000" flipV="1">
                <a:off x="7477993" y="3270884"/>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8" name="Isosceles Triangle 867">
                <a:extLst>
                  <a:ext uri="{FF2B5EF4-FFF2-40B4-BE49-F238E27FC236}">
                    <a16:creationId xmlns:a16="http://schemas.microsoft.com/office/drawing/2014/main" id="{4515F16A-95BB-AAAE-9C09-E0ADC25FE6C8}"/>
                  </a:ext>
                </a:extLst>
              </p:cNvPr>
              <p:cNvSpPr/>
              <p:nvPr/>
            </p:nvSpPr>
            <p:spPr>
              <a:xfrm rot="5400000">
                <a:off x="9537943" y="327331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2" name="Group 391">
              <a:extLst>
                <a:ext uri="{FF2B5EF4-FFF2-40B4-BE49-F238E27FC236}">
                  <a16:creationId xmlns:a16="http://schemas.microsoft.com/office/drawing/2014/main" id="{EDB14713-E8BA-0EA6-1D9A-E58540738FE4}"/>
                </a:ext>
              </a:extLst>
            </p:cNvPr>
            <p:cNvGrpSpPr/>
            <p:nvPr/>
          </p:nvGrpSpPr>
          <p:grpSpPr>
            <a:xfrm>
              <a:off x="6660352" y="2837855"/>
              <a:ext cx="3160663" cy="109728"/>
              <a:chOff x="6660352" y="2988129"/>
              <a:chExt cx="3160663" cy="109728"/>
            </a:xfrm>
          </p:grpSpPr>
          <p:sp>
            <p:nvSpPr>
              <p:cNvPr id="861" name="Rectangle 860">
                <a:extLst>
                  <a:ext uri="{FF2B5EF4-FFF2-40B4-BE49-F238E27FC236}">
                    <a16:creationId xmlns:a16="http://schemas.microsoft.com/office/drawing/2014/main" id="{2C4E6BF6-C0BF-8BE4-2037-FE7C575C5E73}"/>
                  </a:ext>
                </a:extLst>
              </p:cNvPr>
              <p:cNvSpPr/>
              <p:nvPr/>
            </p:nvSpPr>
            <p:spPr>
              <a:xfrm flipV="1">
                <a:off x="6660352" y="2988129"/>
                <a:ext cx="303818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2" name="Rectangle 861">
                <a:extLst>
                  <a:ext uri="{FF2B5EF4-FFF2-40B4-BE49-F238E27FC236}">
                    <a16:creationId xmlns:a16="http://schemas.microsoft.com/office/drawing/2014/main" id="{EC237F81-261C-7E4C-5270-2F24A8C35E7A}"/>
                  </a:ext>
                </a:extLst>
              </p:cNvPr>
              <p:cNvSpPr/>
              <p:nvPr/>
            </p:nvSpPr>
            <p:spPr>
              <a:xfrm flipV="1">
                <a:off x="8037862" y="2988129"/>
                <a:ext cx="167100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3" name="Isosceles Triangle 862">
                <a:extLst>
                  <a:ext uri="{FF2B5EF4-FFF2-40B4-BE49-F238E27FC236}">
                    <a16:creationId xmlns:a16="http://schemas.microsoft.com/office/drawing/2014/main" id="{A3FB86C4-4D93-CEA8-A516-634BB5E9AB9E}"/>
                  </a:ext>
                </a:extLst>
              </p:cNvPr>
              <p:cNvSpPr/>
              <p:nvPr/>
            </p:nvSpPr>
            <p:spPr>
              <a:xfrm rot="10800000" flipV="1">
                <a:off x="6821403" y="301098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4" name="Isosceles Triangle 863">
                <a:extLst>
                  <a:ext uri="{FF2B5EF4-FFF2-40B4-BE49-F238E27FC236}">
                    <a16:creationId xmlns:a16="http://schemas.microsoft.com/office/drawing/2014/main" id="{0394D4B2-02E7-7894-331A-876E9419B308}"/>
                  </a:ext>
                </a:extLst>
              </p:cNvPr>
              <p:cNvSpPr/>
              <p:nvPr/>
            </p:nvSpPr>
            <p:spPr>
              <a:xfrm rot="5400000">
                <a:off x="9742041" y="300223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3" name="Group 392">
              <a:extLst>
                <a:ext uri="{FF2B5EF4-FFF2-40B4-BE49-F238E27FC236}">
                  <a16:creationId xmlns:a16="http://schemas.microsoft.com/office/drawing/2014/main" id="{84B50870-10C7-C3DC-0B02-A904A03C59E7}"/>
                </a:ext>
              </a:extLst>
            </p:cNvPr>
            <p:cNvGrpSpPr/>
            <p:nvPr/>
          </p:nvGrpSpPr>
          <p:grpSpPr>
            <a:xfrm>
              <a:off x="6660352" y="2694098"/>
              <a:ext cx="3177794" cy="109728"/>
              <a:chOff x="6660352" y="2856674"/>
              <a:chExt cx="3177794" cy="109728"/>
            </a:xfrm>
          </p:grpSpPr>
          <p:sp>
            <p:nvSpPr>
              <p:cNvPr id="857" name="Rectangle 856">
                <a:extLst>
                  <a:ext uri="{FF2B5EF4-FFF2-40B4-BE49-F238E27FC236}">
                    <a16:creationId xmlns:a16="http://schemas.microsoft.com/office/drawing/2014/main" id="{E55AAC4D-D82B-7001-41B1-AA36F056AB89}"/>
                  </a:ext>
                </a:extLst>
              </p:cNvPr>
              <p:cNvSpPr/>
              <p:nvPr/>
            </p:nvSpPr>
            <p:spPr>
              <a:xfrm flipV="1">
                <a:off x="6660352" y="2856674"/>
                <a:ext cx="307194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8" name="Rectangle 857">
                <a:extLst>
                  <a:ext uri="{FF2B5EF4-FFF2-40B4-BE49-F238E27FC236}">
                    <a16:creationId xmlns:a16="http://schemas.microsoft.com/office/drawing/2014/main" id="{8CBF186B-A5FA-FACF-7AB8-85554A4C22EC}"/>
                  </a:ext>
                </a:extLst>
              </p:cNvPr>
              <p:cNvSpPr/>
              <p:nvPr/>
            </p:nvSpPr>
            <p:spPr>
              <a:xfrm flipV="1">
                <a:off x="7261553" y="2856674"/>
                <a:ext cx="246981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9" name="Isosceles Triangle 858">
                <a:extLst>
                  <a:ext uri="{FF2B5EF4-FFF2-40B4-BE49-F238E27FC236}">
                    <a16:creationId xmlns:a16="http://schemas.microsoft.com/office/drawing/2014/main" id="{39487C64-7298-00B9-3AE3-044D6A9BBBE3}"/>
                  </a:ext>
                </a:extLst>
              </p:cNvPr>
              <p:cNvSpPr/>
              <p:nvPr/>
            </p:nvSpPr>
            <p:spPr>
              <a:xfrm rot="10800000" flipV="1">
                <a:off x="7276124" y="2879534"/>
                <a:ext cx="79172"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60" name="Isosceles Triangle 859">
                <a:extLst>
                  <a:ext uri="{FF2B5EF4-FFF2-40B4-BE49-F238E27FC236}">
                    <a16:creationId xmlns:a16="http://schemas.microsoft.com/office/drawing/2014/main" id="{E1821DD9-6D7A-3AC3-5121-3AA07849CD69}"/>
                  </a:ext>
                </a:extLst>
              </p:cNvPr>
              <p:cNvSpPr/>
              <p:nvPr/>
            </p:nvSpPr>
            <p:spPr>
              <a:xfrm rot="5400000">
                <a:off x="9759172" y="287078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5" name="Group 394">
              <a:extLst>
                <a:ext uri="{FF2B5EF4-FFF2-40B4-BE49-F238E27FC236}">
                  <a16:creationId xmlns:a16="http://schemas.microsoft.com/office/drawing/2014/main" id="{DC6FA6B2-7A68-B0D0-0235-311B824D5B33}"/>
                </a:ext>
              </a:extLst>
            </p:cNvPr>
            <p:cNvGrpSpPr/>
            <p:nvPr/>
          </p:nvGrpSpPr>
          <p:grpSpPr>
            <a:xfrm>
              <a:off x="6660352" y="2406584"/>
              <a:ext cx="3203379" cy="109728"/>
              <a:chOff x="6660352" y="2543060"/>
              <a:chExt cx="3203379" cy="109728"/>
            </a:xfrm>
          </p:grpSpPr>
          <p:sp>
            <p:nvSpPr>
              <p:cNvPr id="853" name="Rectangle 852">
                <a:extLst>
                  <a:ext uri="{FF2B5EF4-FFF2-40B4-BE49-F238E27FC236}">
                    <a16:creationId xmlns:a16="http://schemas.microsoft.com/office/drawing/2014/main" id="{07F34213-CAEF-89C1-8F5C-0495E23C053E}"/>
                  </a:ext>
                </a:extLst>
              </p:cNvPr>
              <p:cNvSpPr/>
              <p:nvPr/>
            </p:nvSpPr>
            <p:spPr>
              <a:xfrm flipV="1">
                <a:off x="6661396" y="2543060"/>
                <a:ext cx="3089029"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4" name="Rectangle 853">
                <a:extLst>
                  <a:ext uri="{FF2B5EF4-FFF2-40B4-BE49-F238E27FC236}">
                    <a16:creationId xmlns:a16="http://schemas.microsoft.com/office/drawing/2014/main" id="{268F3EF9-B60F-739B-899D-C5DBC42212DE}"/>
                  </a:ext>
                </a:extLst>
              </p:cNvPr>
              <p:cNvSpPr/>
              <p:nvPr/>
            </p:nvSpPr>
            <p:spPr>
              <a:xfrm flipV="1">
                <a:off x="6660352" y="2543060"/>
                <a:ext cx="209950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5" name="Diamond 854">
                <a:extLst>
                  <a:ext uri="{FF2B5EF4-FFF2-40B4-BE49-F238E27FC236}">
                    <a16:creationId xmlns:a16="http://schemas.microsoft.com/office/drawing/2014/main" id="{819EB6AE-9272-4FE7-6496-7D9FFBECD7E6}"/>
                  </a:ext>
                </a:extLst>
              </p:cNvPr>
              <p:cNvSpPr/>
              <p:nvPr/>
            </p:nvSpPr>
            <p:spPr>
              <a:xfrm rot="16200000" flipV="1">
                <a:off x="7115537" y="2554734"/>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6" name="Isosceles Triangle 855">
                <a:extLst>
                  <a:ext uri="{FF2B5EF4-FFF2-40B4-BE49-F238E27FC236}">
                    <a16:creationId xmlns:a16="http://schemas.microsoft.com/office/drawing/2014/main" id="{BD3CF5AC-01E6-6BE1-4ADA-553EE8372E12}"/>
                  </a:ext>
                </a:extLst>
              </p:cNvPr>
              <p:cNvSpPr/>
              <p:nvPr/>
            </p:nvSpPr>
            <p:spPr>
              <a:xfrm rot="5400000">
                <a:off x="9784757" y="255716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6" name="Group 395">
              <a:extLst>
                <a:ext uri="{FF2B5EF4-FFF2-40B4-BE49-F238E27FC236}">
                  <a16:creationId xmlns:a16="http://schemas.microsoft.com/office/drawing/2014/main" id="{7FF1A685-16DB-CFC6-CC6B-C632DCEF672D}"/>
                </a:ext>
              </a:extLst>
            </p:cNvPr>
            <p:cNvGrpSpPr/>
            <p:nvPr/>
          </p:nvGrpSpPr>
          <p:grpSpPr>
            <a:xfrm>
              <a:off x="6660351" y="2262827"/>
              <a:ext cx="3227820" cy="109728"/>
              <a:chOff x="6660351" y="2411968"/>
              <a:chExt cx="3227820" cy="109728"/>
            </a:xfrm>
          </p:grpSpPr>
          <p:sp>
            <p:nvSpPr>
              <p:cNvPr id="849" name="Rectangle 848">
                <a:extLst>
                  <a:ext uri="{FF2B5EF4-FFF2-40B4-BE49-F238E27FC236}">
                    <a16:creationId xmlns:a16="http://schemas.microsoft.com/office/drawing/2014/main" id="{75D7093D-EC30-989A-1BC6-BDA4E11F6559}"/>
                  </a:ext>
                </a:extLst>
              </p:cNvPr>
              <p:cNvSpPr/>
              <p:nvPr/>
            </p:nvSpPr>
            <p:spPr>
              <a:xfrm flipV="1">
                <a:off x="6661512" y="2411968"/>
                <a:ext cx="3114140"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0" name="Rectangle 849">
                <a:extLst>
                  <a:ext uri="{FF2B5EF4-FFF2-40B4-BE49-F238E27FC236}">
                    <a16:creationId xmlns:a16="http://schemas.microsoft.com/office/drawing/2014/main" id="{7DA82187-CB17-1EF5-534D-8D170CC3BF15}"/>
                  </a:ext>
                </a:extLst>
              </p:cNvPr>
              <p:cNvSpPr/>
              <p:nvPr/>
            </p:nvSpPr>
            <p:spPr>
              <a:xfrm flipV="1">
                <a:off x="6660351" y="2411968"/>
                <a:ext cx="130351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1" name="Diamond 850">
                <a:extLst>
                  <a:ext uri="{FF2B5EF4-FFF2-40B4-BE49-F238E27FC236}">
                    <a16:creationId xmlns:a16="http://schemas.microsoft.com/office/drawing/2014/main" id="{A4E45DB8-ABB4-20F1-63CC-63F5569A458A}"/>
                  </a:ext>
                </a:extLst>
              </p:cNvPr>
              <p:cNvSpPr/>
              <p:nvPr/>
            </p:nvSpPr>
            <p:spPr>
              <a:xfrm rot="16200000" flipV="1">
                <a:off x="6816943" y="2423641"/>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52" name="Isosceles Triangle 851">
                <a:extLst>
                  <a:ext uri="{FF2B5EF4-FFF2-40B4-BE49-F238E27FC236}">
                    <a16:creationId xmlns:a16="http://schemas.microsoft.com/office/drawing/2014/main" id="{EF287C9E-8D93-C917-C909-6AEDC9E5CC67}"/>
                  </a:ext>
                </a:extLst>
              </p:cNvPr>
              <p:cNvSpPr/>
              <p:nvPr/>
            </p:nvSpPr>
            <p:spPr>
              <a:xfrm rot="5400000">
                <a:off x="9809197" y="2426076"/>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7" name="Group 396">
              <a:extLst>
                <a:ext uri="{FF2B5EF4-FFF2-40B4-BE49-F238E27FC236}">
                  <a16:creationId xmlns:a16="http://schemas.microsoft.com/office/drawing/2014/main" id="{5F5294F2-F388-759A-7CCC-CC90BB654F93}"/>
                </a:ext>
              </a:extLst>
            </p:cNvPr>
            <p:cNvGrpSpPr/>
            <p:nvPr/>
          </p:nvGrpSpPr>
          <p:grpSpPr>
            <a:xfrm>
              <a:off x="6660352" y="3410956"/>
              <a:ext cx="2692769" cy="111655"/>
              <a:chOff x="6660352" y="3550065"/>
              <a:chExt cx="2692769" cy="111655"/>
            </a:xfrm>
          </p:grpSpPr>
          <p:sp>
            <p:nvSpPr>
              <p:cNvPr id="845" name="Rectangle 844">
                <a:extLst>
                  <a:ext uri="{FF2B5EF4-FFF2-40B4-BE49-F238E27FC236}">
                    <a16:creationId xmlns:a16="http://schemas.microsoft.com/office/drawing/2014/main" id="{0197CF2C-6224-13DD-0259-E14A3A2BA0CC}"/>
                  </a:ext>
                </a:extLst>
              </p:cNvPr>
              <p:cNvSpPr/>
              <p:nvPr/>
            </p:nvSpPr>
            <p:spPr>
              <a:xfrm flipV="1">
                <a:off x="6660352" y="3551992"/>
                <a:ext cx="264997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6" name="Rectangle 845">
                <a:extLst>
                  <a:ext uri="{FF2B5EF4-FFF2-40B4-BE49-F238E27FC236}">
                    <a16:creationId xmlns:a16="http://schemas.microsoft.com/office/drawing/2014/main" id="{95C55CB2-5193-95BF-DFD8-1087046A81A6}"/>
                  </a:ext>
                </a:extLst>
              </p:cNvPr>
              <p:cNvSpPr/>
              <p:nvPr/>
            </p:nvSpPr>
            <p:spPr>
              <a:xfrm flipV="1">
                <a:off x="6825492" y="3551992"/>
                <a:ext cx="248214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8" name="Oval 847">
                <a:extLst>
                  <a:ext uri="{FF2B5EF4-FFF2-40B4-BE49-F238E27FC236}">
                    <a16:creationId xmlns:a16="http://schemas.microsoft.com/office/drawing/2014/main" id="{1D99CE04-8B5E-CC5C-71C5-DAEE63F397EC}"/>
                  </a:ext>
                </a:extLst>
              </p:cNvPr>
              <p:cNvSpPr/>
              <p:nvPr/>
            </p:nvSpPr>
            <p:spPr>
              <a:xfrm flipV="1">
                <a:off x="7048463" y="3570280"/>
                <a:ext cx="79200" cy="82695"/>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7" name="object 158">
                <a:extLst>
                  <a:ext uri="{FF2B5EF4-FFF2-40B4-BE49-F238E27FC236}">
                    <a16:creationId xmlns:a16="http://schemas.microsoft.com/office/drawing/2014/main" id="{530CA9B7-5484-49A0-994F-75A909D1CE85}"/>
                  </a:ext>
                </a:extLst>
              </p:cNvPr>
              <p:cNvSpPr/>
              <p:nvPr/>
            </p:nvSpPr>
            <p:spPr>
              <a:xfrm>
                <a:off x="9283998" y="3550065"/>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w="28575">
                    <a:solidFill>
                      <a:schemeClr val="tx1"/>
                    </a:solid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398" name="Group 397">
              <a:extLst>
                <a:ext uri="{FF2B5EF4-FFF2-40B4-BE49-F238E27FC236}">
                  <a16:creationId xmlns:a16="http://schemas.microsoft.com/office/drawing/2014/main" id="{99041ED3-9E08-9744-CDB1-F57370260F93}"/>
                </a:ext>
              </a:extLst>
            </p:cNvPr>
            <p:cNvGrpSpPr/>
            <p:nvPr/>
          </p:nvGrpSpPr>
          <p:grpSpPr>
            <a:xfrm>
              <a:off x="6660352" y="3844154"/>
              <a:ext cx="2152048" cy="109728"/>
              <a:chOff x="6660352" y="3979502"/>
              <a:chExt cx="2152048" cy="109728"/>
            </a:xfrm>
          </p:grpSpPr>
          <p:sp>
            <p:nvSpPr>
              <p:cNvPr id="842" name="Rectangle 841">
                <a:extLst>
                  <a:ext uri="{FF2B5EF4-FFF2-40B4-BE49-F238E27FC236}">
                    <a16:creationId xmlns:a16="http://schemas.microsoft.com/office/drawing/2014/main" id="{E13B4A12-9116-8DE5-6739-CB60AA783BD6}"/>
                  </a:ext>
                </a:extLst>
              </p:cNvPr>
              <p:cNvSpPr/>
              <p:nvPr/>
            </p:nvSpPr>
            <p:spPr>
              <a:xfrm flipV="1">
                <a:off x="6660352" y="3979502"/>
                <a:ext cx="215204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3" name="Rectangle 842">
                <a:extLst>
                  <a:ext uri="{FF2B5EF4-FFF2-40B4-BE49-F238E27FC236}">
                    <a16:creationId xmlns:a16="http://schemas.microsoft.com/office/drawing/2014/main" id="{EF2A6147-E945-D0C6-413B-BFFE9B4E320F}"/>
                  </a:ext>
                </a:extLst>
              </p:cNvPr>
              <p:cNvSpPr/>
              <p:nvPr/>
            </p:nvSpPr>
            <p:spPr>
              <a:xfrm flipV="1">
                <a:off x="7468780" y="3979502"/>
                <a:ext cx="134350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4" name="Oval 843">
                <a:extLst>
                  <a:ext uri="{FF2B5EF4-FFF2-40B4-BE49-F238E27FC236}">
                    <a16:creationId xmlns:a16="http://schemas.microsoft.com/office/drawing/2014/main" id="{2D66DB69-DCDC-4196-993F-A35597349081}"/>
                  </a:ext>
                </a:extLst>
              </p:cNvPr>
              <p:cNvSpPr/>
              <p:nvPr/>
            </p:nvSpPr>
            <p:spPr>
              <a:xfrm flipV="1">
                <a:off x="6745810" y="3997790"/>
                <a:ext cx="79200" cy="82695"/>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399" name="Group 398">
              <a:extLst>
                <a:ext uri="{FF2B5EF4-FFF2-40B4-BE49-F238E27FC236}">
                  <a16:creationId xmlns:a16="http://schemas.microsoft.com/office/drawing/2014/main" id="{380AB10A-2BD0-470C-EA43-8C183AA6251A}"/>
                </a:ext>
              </a:extLst>
            </p:cNvPr>
            <p:cNvGrpSpPr/>
            <p:nvPr/>
          </p:nvGrpSpPr>
          <p:grpSpPr>
            <a:xfrm>
              <a:off x="6660352" y="4131668"/>
              <a:ext cx="1826530" cy="109728"/>
              <a:chOff x="6660352" y="4269372"/>
              <a:chExt cx="1826530" cy="109728"/>
            </a:xfrm>
          </p:grpSpPr>
          <p:sp>
            <p:nvSpPr>
              <p:cNvPr id="838" name="Rectangle 837">
                <a:extLst>
                  <a:ext uri="{FF2B5EF4-FFF2-40B4-BE49-F238E27FC236}">
                    <a16:creationId xmlns:a16="http://schemas.microsoft.com/office/drawing/2014/main" id="{49F0A6D0-8F2C-0634-03DA-87A29BD5D3E6}"/>
                  </a:ext>
                </a:extLst>
              </p:cNvPr>
              <p:cNvSpPr/>
              <p:nvPr/>
            </p:nvSpPr>
            <p:spPr>
              <a:xfrm flipV="1">
                <a:off x="6660352" y="4269372"/>
                <a:ext cx="178915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39" name="Rectangle 838">
                <a:extLst>
                  <a:ext uri="{FF2B5EF4-FFF2-40B4-BE49-F238E27FC236}">
                    <a16:creationId xmlns:a16="http://schemas.microsoft.com/office/drawing/2014/main" id="{4680DA14-074A-9F03-EB0E-CA54A017CBA4}"/>
                  </a:ext>
                </a:extLst>
              </p:cNvPr>
              <p:cNvSpPr/>
              <p:nvPr/>
            </p:nvSpPr>
            <p:spPr>
              <a:xfrm flipV="1">
                <a:off x="6660470" y="4269372"/>
                <a:ext cx="121527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40" name="object 159">
                <a:extLst>
                  <a:ext uri="{FF2B5EF4-FFF2-40B4-BE49-F238E27FC236}">
                    <a16:creationId xmlns:a16="http://schemas.microsoft.com/office/drawing/2014/main" id="{77443A99-8691-7868-BB18-334542830916}"/>
                  </a:ext>
                </a:extLst>
              </p:cNvPr>
              <p:cNvSpPr/>
              <p:nvPr/>
            </p:nvSpPr>
            <p:spPr>
              <a:xfrm>
                <a:off x="8407682" y="4287660"/>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841" name="Oval 840">
                <a:extLst>
                  <a:ext uri="{FF2B5EF4-FFF2-40B4-BE49-F238E27FC236}">
                    <a16:creationId xmlns:a16="http://schemas.microsoft.com/office/drawing/2014/main" id="{AD3F5D36-022F-EDA5-AD46-3E147B7E8308}"/>
                  </a:ext>
                </a:extLst>
              </p:cNvPr>
              <p:cNvSpPr/>
              <p:nvPr/>
            </p:nvSpPr>
            <p:spPr>
              <a:xfrm flipV="1">
                <a:off x="7578308" y="4287660"/>
                <a:ext cx="79200" cy="82695"/>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400" name="Group 399">
              <a:extLst>
                <a:ext uri="{FF2B5EF4-FFF2-40B4-BE49-F238E27FC236}">
                  <a16:creationId xmlns:a16="http://schemas.microsoft.com/office/drawing/2014/main" id="{5C02E624-72E8-6A4B-AD45-4983CCC67D30}"/>
                </a:ext>
              </a:extLst>
            </p:cNvPr>
            <p:cNvGrpSpPr/>
            <p:nvPr/>
          </p:nvGrpSpPr>
          <p:grpSpPr>
            <a:xfrm>
              <a:off x="6660352" y="3556640"/>
              <a:ext cx="2361215" cy="109728"/>
              <a:chOff x="6660352" y="3706635"/>
              <a:chExt cx="2361215" cy="109728"/>
            </a:xfrm>
          </p:grpSpPr>
          <p:sp>
            <p:nvSpPr>
              <p:cNvPr id="834" name="Rectangle 833">
                <a:extLst>
                  <a:ext uri="{FF2B5EF4-FFF2-40B4-BE49-F238E27FC236}">
                    <a16:creationId xmlns:a16="http://schemas.microsoft.com/office/drawing/2014/main" id="{34451569-44C0-0A05-DE0A-B8431292EA49}"/>
                  </a:ext>
                </a:extLst>
              </p:cNvPr>
              <p:cNvSpPr/>
              <p:nvPr/>
            </p:nvSpPr>
            <p:spPr>
              <a:xfrm flipV="1">
                <a:off x="6660352" y="3706635"/>
                <a:ext cx="2324007"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35" name="Rectangle 834">
                <a:extLst>
                  <a:ext uri="{FF2B5EF4-FFF2-40B4-BE49-F238E27FC236}">
                    <a16:creationId xmlns:a16="http://schemas.microsoft.com/office/drawing/2014/main" id="{A2B6A055-8B02-614E-2BEB-B5CF92B932E1}"/>
                  </a:ext>
                </a:extLst>
              </p:cNvPr>
              <p:cNvSpPr/>
              <p:nvPr/>
            </p:nvSpPr>
            <p:spPr>
              <a:xfrm flipV="1">
                <a:off x="8492065" y="3706636"/>
                <a:ext cx="491947" cy="109727"/>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36" name="object 159">
                <a:extLst>
                  <a:ext uri="{FF2B5EF4-FFF2-40B4-BE49-F238E27FC236}">
                    <a16:creationId xmlns:a16="http://schemas.microsoft.com/office/drawing/2014/main" id="{5026D233-ED94-8EE7-996E-1CB07047564B}"/>
                  </a:ext>
                </a:extLst>
              </p:cNvPr>
              <p:cNvSpPr/>
              <p:nvPr/>
            </p:nvSpPr>
            <p:spPr>
              <a:xfrm>
                <a:off x="8942367" y="3724923"/>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837" name="Oval 836">
                <a:extLst>
                  <a:ext uri="{FF2B5EF4-FFF2-40B4-BE49-F238E27FC236}">
                    <a16:creationId xmlns:a16="http://schemas.microsoft.com/office/drawing/2014/main" id="{CB7A218F-E431-E733-40A1-9280A785EDB1}"/>
                  </a:ext>
                </a:extLst>
              </p:cNvPr>
              <p:cNvSpPr/>
              <p:nvPr/>
            </p:nvSpPr>
            <p:spPr>
              <a:xfrm flipV="1">
                <a:off x="7885308" y="3724923"/>
                <a:ext cx="79200" cy="82695"/>
              </a:xfrm>
              <a:prstGeom prst="ellipse">
                <a:avLst/>
              </a:prstGeom>
              <a:solidFill>
                <a:srgbClr val="F49C3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nvGrpSpPr>
            <p:cNvPr id="402" name="Group 401">
              <a:extLst>
                <a:ext uri="{FF2B5EF4-FFF2-40B4-BE49-F238E27FC236}">
                  <a16:creationId xmlns:a16="http://schemas.microsoft.com/office/drawing/2014/main" id="{0D045603-F27E-013D-6D2B-E7851A1A62E4}"/>
                </a:ext>
              </a:extLst>
            </p:cNvPr>
            <p:cNvGrpSpPr/>
            <p:nvPr/>
          </p:nvGrpSpPr>
          <p:grpSpPr>
            <a:xfrm>
              <a:off x="6660352" y="4275425"/>
              <a:ext cx="2537279" cy="109728"/>
              <a:chOff x="6660352" y="4409918"/>
              <a:chExt cx="2537279" cy="109728"/>
            </a:xfrm>
          </p:grpSpPr>
          <p:sp>
            <p:nvSpPr>
              <p:cNvPr id="435" name="Rectangle 434">
                <a:extLst>
                  <a:ext uri="{FF2B5EF4-FFF2-40B4-BE49-F238E27FC236}">
                    <a16:creationId xmlns:a16="http://schemas.microsoft.com/office/drawing/2014/main" id="{2D9307CF-B8AF-AA20-EFF5-8D217071C915}"/>
                  </a:ext>
                </a:extLst>
              </p:cNvPr>
              <p:cNvSpPr/>
              <p:nvPr/>
            </p:nvSpPr>
            <p:spPr>
              <a:xfrm flipV="1">
                <a:off x="6660354" y="4409918"/>
                <a:ext cx="1687881"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36" name="Rectangle 435">
                <a:extLst>
                  <a:ext uri="{FF2B5EF4-FFF2-40B4-BE49-F238E27FC236}">
                    <a16:creationId xmlns:a16="http://schemas.microsoft.com/office/drawing/2014/main" id="{74DAA10E-38D8-F6A0-701E-7F892ED2780A}"/>
                  </a:ext>
                </a:extLst>
              </p:cNvPr>
              <p:cNvSpPr/>
              <p:nvPr/>
            </p:nvSpPr>
            <p:spPr>
              <a:xfrm flipV="1">
                <a:off x="6660352" y="4409918"/>
                <a:ext cx="827062"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32" name="Isosceles Triangle 831">
                <a:extLst>
                  <a:ext uri="{FF2B5EF4-FFF2-40B4-BE49-F238E27FC236}">
                    <a16:creationId xmlns:a16="http://schemas.microsoft.com/office/drawing/2014/main" id="{4345D164-4DFD-7A62-6EA2-9721404F9EAC}"/>
                  </a:ext>
                </a:extLst>
              </p:cNvPr>
              <p:cNvSpPr/>
              <p:nvPr/>
            </p:nvSpPr>
            <p:spPr>
              <a:xfrm rot="10800000" flipV="1">
                <a:off x="6688620" y="4432778"/>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833" name="object 159">
                <a:extLst>
                  <a:ext uri="{FF2B5EF4-FFF2-40B4-BE49-F238E27FC236}">
                    <a16:creationId xmlns:a16="http://schemas.microsoft.com/office/drawing/2014/main" id="{E89EFC01-959F-D204-A317-F240CF9DABF0}"/>
                  </a:ext>
                </a:extLst>
              </p:cNvPr>
              <p:cNvSpPr/>
              <p:nvPr/>
            </p:nvSpPr>
            <p:spPr>
              <a:xfrm>
                <a:off x="9118431" y="4428206"/>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403" name="Group 402">
              <a:extLst>
                <a:ext uri="{FF2B5EF4-FFF2-40B4-BE49-F238E27FC236}">
                  <a16:creationId xmlns:a16="http://schemas.microsoft.com/office/drawing/2014/main" id="{76A0F774-63E3-39EB-9975-5A05BFCCB8A7}"/>
                </a:ext>
              </a:extLst>
            </p:cNvPr>
            <p:cNvGrpSpPr/>
            <p:nvPr/>
          </p:nvGrpSpPr>
          <p:grpSpPr>
            <a:xfrm>
              <a:off x="6659791" y="5137967"/>
              <a:ext cx="2965992" cy="109728"/>
              <a:chOff x="6659791" y="5254366"/>
              <a:chExt cx="2965992" cy="109728"/>
            </a:xfrm>
          </p:grpSpPr>
          <p:sp>
            <p:nvSpPr>
              <p:cNvPr id="430" name="Rectangle 429">
                <a:extLst>
                  <a:ext uri="{FF2B5EF4-FFF2-40B4-BE49-F238E27FC236}">
                    <a16:creationId xmlns:a16="http://schemas.microsoft.com/office/drawing/2014/main" id="{90817AD7-FDBE-E5A7-008C-6587C6327EB4}"/>
                  </a:ext>
                </a:extLst>
              </p:cNvPr>
              <p:cNvSpPr/>
              <p:nvPr/>
            </p:nvSpPr>
            <p:spPr>
              <a:xfrm flipV="1">
                <a:off x="6660352" y="5254366"/>
                <a:ext cx="118995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31" name="Rectangle 430">
                <a:extLst>
                  <a:ext uri="{FF2B5EF4-FFF2-40B4-BE49-F238E27FC236}">
                    <a16:creationId xmlns:a16="http://schemas.microsoft.com/office/drawing/2014/main" id="{1EAFA585-2DEA-DF9C-5A2F-1EE901AADBD0}"/>
                  </a:ext>
                </a:extLst>
              </p:cNvPr>
              <p:cNvSpPr/>
              <p:nvPr/>
            </p:nvSpPr>
            <p:spPr>
              <a:xfrm flipV="1">
                <a:off x="6659791" y="5254366"/>
                <a:ext cx="38047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32" name="Star: 5 Points 431">
                <a:extLst>
                  <a:ext uri="{FF2B5EF4-FFF2-40B4-BE49-F238E27FC236}">
                    <a16:creationId xmlns:a16="http://schemas.microsoft.com/office/drawing/2014/main" id="{65D8B201-D6E7-7FD7-9AF3-588B7A95B8C2}"/>
                  </a:ext>
                </a:extLst>
              </p:cNvPr>
              <p:cNvSpPr/>
              <p:nvPr/>
            </p:nvSpPr>
            <p:spPr>
              <a:xfrm rot="10800000" flipV="1">
                <a:off x="7030723" y="5297447"/>
                <a:ext cx="26391" cy="23565"/>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33" name="object 158">
                <a:extLst>
                  <a:ext uri="{FF2B5EF4-FFF2-40B4-BE49-F238E27FC236}">
                    <a16:creationId xmlns:a16="http://schemas.microsoft.com/office/drawing/2014/main" id="{2C226102-C56D-123D-F176-8CCBBC5B5047}"/>
                  </a:ext>
                </a:extLst>
              </p:cNvPr>
              <p:cNvSpPr/>
              <p:nvPr/>
            </p:nvSpPr>
            <p:spPr>
              <a:xfrm>
                <a:off x="7823492" y="5258663"/>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434" name="object 159">
                <a:extLst>
                  <a:ext uri="{FF2B5EF4-FFF2-40B4-BE49-F238E27FC236}">
                    <a16:creationId xmlns:a16="http://schemas.microsoft.com/office/drawing/2014/main" id="{6C6700F8-9BEF-5B1C-B492-767953C0C30E}"/>
                  </a:ext>
                </a:extLst>
              </p:cNvPr>
              <p:cNvSpPr/>
              <p:nvPr/>
            </p:nvSpPr>
            <p:spPr>
              <a:xfrm>
                <a:off x="9546583" y="5272654"/>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grpSp>
        <p:grpSp>
          <p:nvGrpSpPr>
            <p:cNvPr id="404" name="Group 403">
              <a:extLst>
                <a:ext uri="{FF2B5EF4-FFF2-40B4-BE49-F238E27FC236}">
                  <a16:creationId xmlns:a16="http://schemas.microsoft.com/office/drawing/2014/main" id="{822C4D02-A6DF-DB6B-2912-7179959C779E}"/>
                </a:ext>
              </a:extLst>
            </p:cNvPr>
            <p:cNvGrpSpPr/>
            <p:nvPr/>
          </p:nvGrpSpPr>
          <p:grpSpPr>
            <a:xfrm>
              <a:off x="9560747" y="3411789"/>
              <a:ext cx="2829668" cy="2006504"/>
              <a:chOff x="9472137" y="3572048"/>
              <a:chExt cx="2829668" cy="2006504"/>
            </a:xfrm>
          </p:grpSpPr>
          <p:sp>
            <p:nvSpPr>
              <p:cNvPr id="410" name="object 158">
                <a:extLst>
                  <a:ext uri="{FF2B5EF4-FFF2-40B4-BE49-F238E27FC236}">
                    <a16:creationId xmlns:a16="http://schemas.microsoft.com/office/drawing/2014/main" id="{CBBC1C38-D274-21B7-E6B1-14C65A541E20}"/>
                  </a:ext>
                </a:extLst>
              </p:cNvPr>
              <p:cNvSpPr/>
              <p:nvPr/>
            </p:nvSpPr>
            <p:spPr>
              <a:xfrm>
                <a:off x="10547950" y="4517306"/>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411" name="object 159">
                <a:extLst>
                  <a:ext uri="{FF2B5EF4-FFF2-40B4-BE49-F238E27FC236}">
                    <a16:creationId xmlns:a16="http://schemas.microsoft.com/office/drawing/2014/main" id="{A0F4AA2D-7A6A-5E30-2A79-976A630BE3DF}"/>
                  </a:ext>
                </a:extLst>
              </p:cNvPr>
              <p:cNvSpPr/>
              <p:nvPr/>
            </p:nvSpPr>
            <p:spPr>
              <a:xfrm>
                <a:off x="10540794" y="4727139"/>
                <a:ext cx="83434" cy="92690"/>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412" name="TextBox 411">
                <a:extLst>
                  <a:ext uri="{FF2B5EF4-FFF2-40B4-BE49-F238E27FC236}">
                    <a16:creationId xmlns:a16="http://schemas.microsoft.com/office/drawing/2014/main" id="{AFD96482-6945-0DEB-A8BE-30CC51A1A4B3}"/>
                  </a:ext>
                </a:extLst>
              </p:cNvPr>
              <p:cNvSpPr txBox="1"/>
              <p:nvPr/>
            </p:nvSpPr>
            <p:spPr>
              <a:xfrm>
                <a:off x="10648841" y="4650374"/>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Death</a:t>
                </a:r>
              </a:p>
            </p:txBody>
          </p:sp>
          <p:sp>
            <p:nvSpPr>
              <p:cNvPr id="413" name="TextBox 412">
                <a:extLst>
                  <a:ext uri="{FF2B5EF4-FFF2-40B4-BE49-F238E27FC236}">
                    <a16:creationId xmlns:a16="http://schemas.microsoft.com/office/drawing/2014/main" id="{6E479F2B-D71C-D291-6C70-49864DA12B08}"/>
                  </a:ext>
                </a:extLst>
              </p:cNvPr>
              <p:cNvSpPr txBox="1"/>
              <p:nvPr/>
            </p:nvSpPr>
            <p:spPr>
              <a:xfrm>
                <a:off x="10648841" y="4473902"/>
                <a:ext cx="997235" cy="187945"/>
              </a:xfrm>
              <a:prstGeom prst="rect">
                <a:avLst/>
              </a:prstGeom>
              <a:noFill/>
              <a:ln>
                <a:noFill/>
                <a:prstDash val="lgDash"/>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Confirmed PD</a:t>
                </a:r>
              </a:p>
            </p:txBody>
          </p:sp>
          <p:sp>
            <p:nvSpPr>
              <p:cNvPr id="414" name="TextBox 413">
                <a:extLst>
                  <a:ext uri="{FF2B5EF4-FFF2-40B4-BE49-F238E27FC236}">
                    <a16:creationId xmlns:a16="http://schemas.microsoft.com/office/drawing/2014/main" id="{B7D4FE03-A494-F4B1-61C4-F2C2F709DADB}"/>
                  </a:ext>
                </a:extLst>
              </p:cNvPr>
              <p:cNvSpPr txBox="1"/>
              <p:nvPr/>
            </p:nvSpPr>
            <p:spPr>
              <a:xfrm>
                <a:off x="10648841" y="3572048"/>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sysClr val="windowText" lastClr="000000"/>
                    </a:solidFill>
                    <a:effectLst/>
                    <a:uLnTx/>
                    <a:uFillTx/>
                    <a:latin typeface="Arial"/>
                    <a:ea typeface="+mn-ea"/>
                    <a:cs typeface="Arial" panose="020B0604020202020204" pitchFamily="34" charset="0"/>
                    <a:sym typeface="Arial"/>
                  </a:rPr>
                  <a:t>sCR</a:t>
                </a: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endParaRPr>
              </a:p>
            </p:txBody>
          </p:sp>
          <p:sp>
            <p:nvSpPr>
              <p:cNvPr id="415" name="TextBox 414">
                <a:extLst>
                  <a:ext uri="{FF2B5EF4-FFF2-40B4-BE49-F238E27FC236}">
                    <a16:creationId xmlns:a16="http://schemas.microsoft.com/office/drawing/2014/main" id="{2935BD27-9FBB-B69E-97B9-E39C4E4120F4}"/>
                  </a:ext>
                </a:extLst>
              </p:cNvPr>
              <p:cNvSpPr txBox="1"/>
              <p:nvPr/>
            </p:nvSpPr>
            <p:spPr>
              <a:xfrm>
                <a:off x="10648841" y="3799368"/>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rPr>
                  <a:t>CR</a:t>
                </a:r>
              </a:p>
            </p:txBody>
          </p:sp>
          <p:sp>
            <p:nvSpPr>
              <p:cNvPr id="416" name="TextBox 415">
                <a:extLst>
                  <a:ext uri="{FF2B5EF4-FFF2-40B4-BE49-F238E27FC236}">
                    <a16:creationId xmlns:a16="http://schemas.microsoft.com/office/drawing/2014/main" id="{4D25F555-EB00-7952-ED8E-CA382B4A98AC}"/>
                  </a:ext>
                </a:extLst>
              </p:cNvPr>
              <p:cNvSpPr txBox="1"/>
              <p:nvPr/>
            </p:nvSpPr>
            <p:spPr>
              <a:xfrm>
                <a:off x="10648841" y="4026689"/>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VGPR</a:t>
                </a:r>
              </a:p>
            </p:txBody>
          </p:sp>
          <p:sp>
            <p:nvSpPr>
              <p:cNvPr id="417" name="TextBox 416">
                <a:extLst>
                  <a:ext uri="{FF2B5EF4-FFF2-40B4-BE49-F238E27FC236}">
                    <a16:creationId xmlns:a16="http://schemas.microsoft.com/office/drawing/2014/main" id="{61BA3DD2-C988-986E-C397-016E0209335B}"/>
                  </a:ext>
                </a:extLst>
              </p:cNvPr>
              <p:cNvSpPr txBox="1"/>
              <p:nvPr/>
            </p:nvSpPr>
            <p:spPr>
              <a:xfrm>
                <a:off x="10648841" y="4254009"/>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PR</a:t>
                </a:r>
              </a:p>
            </p:txBody>
          </p:sp>
          <p:sp>
            <p:nvSpPr>
              <p:cNvPr id="418" name="Star: 5 Points 417">
                <a:extLst>
                  <a:ext uri="{FF2B5EF4-FFF2-40B4-BE49-F238E27FC236}">
                    <a16:creationId xmlns:a16="http://schemas.microsoft.com/office/drawing/2014/main" id="{E9E3004E-2BD8-B048-1FCF-120A4958AAE3}"/>
                  </a:ext>
                </a:extLst>
              </p:cNvPr>
              <p:cNvSpPr/>
              <p:nvPr/>
            </p:nvSpPr>
            <p:spPr>
              <a:xfrm>
                <a:off x="10523761" y="4338155"/>
                <a:ext cx="72000" cy="75178"/>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19" name="Isosceles Triangle 418">
                <a:extLst>
                  <a:ext uri="{FF2B5EF4-FFF2-40B4-BE49-F238E27FC236}">
                    <a16:creationId xmlns:a16="http://schemas.microsoft.com/office/drawing/2014/main" id="{CD74FC39-B0B7-4D3E-9116-33BA123245D6}"/>
                  </a:ext>
                </a:extLst>
              </p:cNvPr>
              <p:cNvSpPr/>
              <p:nvPr/>
            </p:nvSpPr>
            <p:spPr>
              <a:xfrm>
                <a:off x="10523762" y="4110835"/>
                <a:ext cx="117499" cy="77928"/>
              </a:xfrm>
              <a:prstGeom prst="triangle">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0" name="Diamond 419">
                <a:extLst>
                  <a:ext uri="{FF2B5EF4-FFF2-40B4-BE49-F238E27FC236}">
                    <a16:creationId xmlns:a16="http://schemas.microsoft.com/office/drawing/2014/main" id="{30792635-9B7E-B78C-68B8-6888B7B653AE}"/>
                  </a:ext>
                </a:extLst>
              </p:cNvPr>
              <p:cNvSpPr/>
              <p:nvPr/>
            </p:nvSpPr>
            <p:spPr>
              <a:xfrm>
                <a:off x="10527318" y="3874319"/>
                <a:ext cx="110387" cy="96321"/>
              </a:xfrm>
              <a:prstGeom prst="diamond">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1" name="Oval 420">
                <a:extLst>
                  <a:ext uri="{FF2B5EF4-FFF2-40B4-BE49-F238E27FC236}">
                    <a16:creationId xmlns:a16="http://schemas.microsoft.com/office/drawing/2014/main" id="{5CEB3C8A-C9A0-B282-E442-4E72D36D2C48}"/>
                  </a:ext>
                </a:extLst>
              </p:cNvPr>
              <p:cNvSpPr/>
              <p:nvPr/>
            </p:nvSpPr>
            <p:spPr>
              <a:xfrm>
                <a:off x="10549902" y="3657569"/>
                <a:ext cx="72000" cy="75178"/>
              </a:xfrm>
              <a:prstGeom prst="ellipse">
                <a:avLst/>
              </a:prstGeom>
              <a:solidFill>
                <a:srgbClr val="F49C34"/>
              </a:solidFill>
              <a:ln w="25400"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2" name="TextBox 421">
                <a:extLst>
                  <a:ext uri="{FF2B5EF4-FFF2-40B4-BE49-F238E27FC236}">
                    <a16:creationId xmlns:a16="http://schemas.microsoft.com/office/drawing/2014/main" id="{0B3124CC-5C7F-BE12-53E3-4C9E72504828}"/>
                  </a:ext>
                </a:extLst>
              </p:cNvPr>
              <p:cNvSpPr txBox="1"/>
              <p:nvPr/>
            </p:nvSpPr>
            <p:spPr>
              <a:xfrm>
                <a:off x="10648841" y="4877694"/>
                <a:ext cx="1652964"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Ongoing without event</a:t>
                </a:r>
              </a:p>
            </p:txBody>
          </p:sp>
          <p:sp>
            <p:nvSpPr>
              <p:cNvPr id="423" name="TextBox 422">
                <a:extLst>
                  <a:ext uri="{FF2B5EF4-FFF2-40B4-BE49-F238E27FC236}">
                    <a16:creationId xmlns:a16="http://schemas.microsoft.com/office/drawing/2014/main" id="{31F4BAE2-28A6-A48C-10E7-9E81B39843CA}"/>
                  </a:ext>
                </a:extLst>
              </p:cNvPr>
              <p:cNvSpPr txBox="1"/>
              <p:nvPr/>
            </p:nvSpPr>
            <p:spPr>
              <a:xfrm>
                <a:off x="10648841" y="5105014"/>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On treatment</a:t>
                </a:r>
              </a:p>
            </p:txBody>
          </p:sp>
          <p:sp>
            <p:nvSpPr>
              <p:cNvPr id="424" name="TextBox 423">
                <a:extLst>
                  <a:ext uri="{FF2B5EF4-FFF2-40B4-BE49-F238E27FC236}">
                    <a16:creationId xmlns:a16="http://schemas.microsoft.com/office/drawing/2014/main" id="{846DD230-7F4D-891C-246F-87F5B1E6A24E}"/>
                  </a:ext>
                </a:extLst>
              </p:cNvPr>
              <p:cNvSpPr txBox="1"/>
              <p:nvPr/>
            </p:nvSpPr>
            <p:spPr>
              <a:xfrm>
                <a:off x="10648841" y="5332331"/>
                <a:ext cx="1481251"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Off treatment</a:t>
                </a:r>
              </a:p>
            </p:txBody>
          </p:sp>
          <p:sp>
            <p:nvSpPr>
              <p:cNvPr id="425" name="Isosceles Triangle 424">
                <a:extLst>
                  <a:ext uri="{FF2B5EF4-FFF2-40B4-BE49-F238E27FC236}">
                    <a16:creationId xmlns:a16="http://schemas.microsoft.com/office/drawing/2014/main" id="{1136F1FB-FEB4-DCA8-E3CD-B54409943EBF}"/>
                  </a:ext>
                </a:extLst>
              </p:cNvPr>
              <p:cNvSpPr/>
              <p:nvPr/>
            </p:nvSpPr>
            <p:spPr>
              <a:xfrm rot="5400000">
                <a:off x="10544294" y="496004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6" name="Rectangle 425">
                <a:extLst>
                  <a:ext uri="{FF2B5EF4-FFF2-40B4-BE49-F238E27FC236}">
                    <a16:creationId xmlns:a16="http://schemas.microsoft.com/office/drawing/2014/main" id="{E693C6C5-680C-2DFE-F0DD-D8BEF3A967B4}"/>
                  </a:ext>
                </a:extLst>
              </p:cNvPr>
              <p:cNvSpPr/>
              <p:nvPr/>
            </p:nvSpPr>
            <p:spPr>
              <a:xfrm>
                <a:off x="10491071" y="5161957"/>
                <a:ext cx="182880" cy="132335"/>
              </a:xfrm>
              <a:prstGeom prst="rect">
                <a:avLst/>
              </a:prstGeom>
              <a:solidFill>
                <a:srgbClr val="0000C9"/>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7" name="Rectangle 426">
                <a:extLst>
                  <a:ext uri="{FF2B5EF4-FFF2-40B4-BE49-F238E27FC236}">
                    <a16:creationId xmlns:a16="http://schemas.microsoft.com/office/drawing/2014/main" id="{7E4C33BA-47E0-A7AB-561A-30B28A6123D3}"/>
                  </a:ext>
                </a:extLst>
              </p:cNvPr>
              <p:cNvSpPr/>
              <p:nvPr/>
            </p:nvSpPr>
            <p:spPr>
              <a:xfrm>
                <a:off x="10491071" y="5389274"/>
                <a:ext cx="182880" cy="132335"/>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28" name="TextBox 427">
                <a:extLst>
                  <a:ext uri="{FF2B5EF4-FFF2-40B4-BE49-F238E27FC236}">
                    <a16:creationId xmlns:a16="http://schemas.microsoft.com/office/drawing/2014/main" id="{74AD41DB-F90B-2B84-5A3D-6C3BC79254A9}"/>
                  </a:ext>
                </a:extLst>
              </p:cNvPr>
              <p:cNvSpPr txBox="1"/>
              <p:nvPr/>
            </p:nvSpPr>
            <p:spPr>
              <a:xfrm>
                <a:off x="9472137" y="3871688"/>
                <a:ext cx="98046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a:ln/>
                    <a:solidFill>
                      <a:srgbClr val="000000"/>
                    </a:solidFill>
                    <a:effectLst/>
                    <a:uLnTx/>
                    <a:uFillTx/>
                    <a:latin typeface="Arial"/>
                    <a:cs typeface="Arial"/>
                    <a:sym typeface="Arial"/>
                    <a:rtl val="0"/>
                  </a:rPr>
                  <a:t>Best overall response</a:t>
                </a:r>
              </a:p>
            </p:txBody>
          </p:sp>
          <p:sp>
            <p:nvSpPr>
              <p:cNvPr id="429" name="Left Bracket 428">
                <a:extLst>
                  <a:ext uri="{FF2B5EF4-FFF2-40B4-BE49-F238E27FC236}">
                    <a16:creationId xmlns:a16="http://schemas.microsoft.com/office/drawing/2014/main" id="{7A6ECB7D-8B02-3572-0524-33608202327B}"/>
                  </a:ext>
                </a:extLst>
              </p:cNvPr>
              <p:cNvSpPr/>
              <p:nvPr/>
            </p:nvSpPr>
            <p:spPr>
              <a:xfrm>
                <a:off x="10371574" y="3631628"/>
                <a:ext cx="99793" cy="73152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Arial"/>
                  <a:ea typeface="+mn-ea"/>
                  <a:cs typeface="+mn-cs"/>
                  <a:sym typeface="Arial"/>
                </a:endParaRPr>
              </a:p>
            </p:txBody>
          </p:sp>
        </p:grpSp>
        <p:grpSp>
          <p:nvGrpSpPr>
            <p:cNvPr id="405" name="Group 404">
              <a:extLst>
                <a:ext uri="{FF2B5EF4-FFF2-40B4-BE49-F238E27FC236}">
                  <a16:creationId xmlns:a16="http://schemas.microsoft.com/office/drawing/2014/main" id="{13F79636-621C-02B2-ECA7-5A6EBD3AAC7E}"/>
                </a:ext>
              </a:extLst>
            </p:cNvPr>
            <p:cNvGrpSpPr/>
            <p:nvPr/>
          </p:nvGrpSpPr>
          <p:grpSpPr>
            <a:xfrm>
              <a:off x="6659791" y="5281728"/>
              <a:ext cx="717996" cy="109728"/>
              <a:chOff x="6659791" y="5281728"/>
              <a:chExt cx="717996" cy="109728"/>
            </a:xfrm>
          </p:grpSpPr>
          <p:sp>
            <p:nvSpPr>
              <p:cNvPr id="406" name="Rectangle 405">
                <a:extLst>
                  <a:ext uri="{FF2B5EF4-FFF2-40B4-BE49-F238E27FC236}">
                    <a16:creationId xmlns:a16="http://schemas.microsoft.com/office/drawing/2014/main" id="{13CE46E8-BB4E-6BD2-1A34-09EA62316119}"/>
                  </a:ext>
                </a:extLst>
              </p:cNvPr>
              <p:cNvSpPr/>
              <p:nvPr/>
            </p:nvSpPr>
            <p:spPr>
              <a:xfrm flipV="1">
                <a:off x="6662663" y="5281728"/>
                <a:ext cx="67907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07" name="object 159">
                <a:extLst>
                  <a:ext uri="{FF2B5EF4-FFF2-40B4-BE49-F238E27FC236}">
                    <a16:creationId xmlns:a16="http://schemas.microsoft.com/office/drawing/2014/main" id="{5C421045-9697-41C2-3FE1-13FA2397C320}"/>
                  </a:ext>
                </a:extLst>
              </p:cNvPr>
              <p:cNvSpPr/>
              <p:nvPr/>
            </p:nvSpPr>
            <p:spPr>
              <a:xfrm>
                <a:off x="7298587" y="5300016"/>
                <a:ext cx="79200" cy="82695"/>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Arial"/>
                  <a:ea typeface="+mn-ea"/>
                  <a:cs typeface="Arial" panose="020B0604020202020204" pitchFamily="34" charset="0"/>
                  <a:sym typeface="Arial"/>
                </a:endParaRPr>
              </a:p>
            </p:txBody>
          </p:sp>
          <p:sp>
            <p:nvSpPr>
              <p:cNvPr id="408" name="Rectangle 407">
                <a:extLst>
                  <a:ext uri="{FF2B5EF4-FFF2-40B4-BE49-F238E27FC236}">
                    <a16:creationId xmlns:a16="http://schemas.microsoft.com/office/drawing/2014/main" id="{15F34BE5-A02E-07AA-70EC-1362D364B3D6}"/>
                  </a:ext>
                </a:extLst>
              </p:cNvPr>
              <p:cNvSpPr/>
              <p:nvPr/>
            </p:nvSpPr>
            <p:spPr>
              <a:xfrm flipV="1">
                <a:off x="6659791" y="5281728"/>
                <a:ext cx="187331"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09" name="Isosceles Triangle 408">
                <a:extLst>
                  <a:ext uri="{FF2B5EF4-FFF2-40B4-BE49-F238E27FC236}">
                    <a16:creationId xmlns:a16="http://schemas.microsoft.com/office/drawing/2014/main" id="{E3EB6EB1-2187-B7C4-6AB1-DFC7820BC1C1}"/>
                  </a:ext>
                </a:extLst>
              </p:cNvPr>
              <p:cNvSpPr/>
              <p:nvPr/>
            </p:nvSpPr>
            <p:spPr>
              <a:xfrm rot="10800000" flipV="1">
                <a:off x="6692459" y="5304588"/>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grpSp>
      </p:grpSp>
      <p:sp>
        <p:nvSpPr>
          <p:cNvPr id="951" name="Rectangle 950">
            <a:extLst>
              <a:ext uri="{FF2B5EF4-FFF2-40B4-BE49-F238E27FC236}">
                <a16:creationId xmlns:a16="http://schemas.microsoft.com/office/drawing/2014/main" id="{CF6F2BDC-BB93-199B-AAAF-F826B51B967B}"/>
              </a:ext>
            </a:extLst>
          </p:cNvPr>
          <p:cNvSpPr/>
          <p:nvPr/>
        </p:nvSpPr>
        <p:spPr>
          <a:xfrm>
            <a:off x="5745673" y="3709818"/>
            <a:ext cx="2656800"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952" name="Rectangle 951">
            <a:extLst>
              <a:ext uri="{FF2B5EF4-FFF2-40B4-BE49-F238E27FC236}">
                <a16:creationId xmlns:a16="http://schemas.microsoft.com/office/drawing/2014/main" id="{25851428-AFFA-63D1-1960-41CC2C63F9B6}"/>
              </a:ext>
            </a:extLst>
          </p:cNvPr>
          <p:cNvSpPr/>
          <p:nvPr/>
        </p:nvSpPr>
        <p:spPr>
          <a:xfrm>
            <a:off x="5745673" y="5363062"/>
            <a:ext cx="1195200"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953" name="Rectangle 952">
            <a:extLst>
              <a:ext uri="{FF2B5EF4-FFF2-40B4-BE49-F238E27FC236}">
                <a16:creationId xmlns:a16="http://schemas.microsoft.com/office/drawing/2014/main" id="{5D6EAAC0-3394-2246-C798-94FD6F9ED828}"/>
              </a:ext>
            </a:extLst>
          </p:cNvPr>
          <p:cNvSpPr/>
          <p:nvPr/>
        </p:nvSpPr>
        <p:spPr>
          <a:xfrm>
            <a:off x="5745673" y="4259271"/>
            <a:ext cx="1929600"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Tree>
    <p:extLst>
      <p:ext uri="{BB962C8B-B14F-4D97-AF65-F5344CB8AC3E}">
        <p14:creationId xmlns:p14="http://schemas.microsoft.com/office/powerpoint/2010/main" val="279011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1916-C301-7AE8-52CF-0F2148A72A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9EEA7A-BEA1-9066-6C0E-B0A1AF8EB102}"/>
              </a:ext>
            </a:extLst>
          </p:cNvPr>
          <p:cNvSpPr>
            <a:spLocks noGrp="1"/>
          </p:cNvSpPr>
          <p:nvPr>
            <p:ph type="title"/>
          </p:nvPr>
        </p:nvSpPr>
        <p:spPr/>
        <p:txBody>
          <a:bodyPr/>
          <a:lstStyle/>
          <a:p>
            <a:r>
              <a:rPr lang="en-US"/>
              <a:t>PFS and OS</a:t>
            </a:r>
          </a:p>
        </p:txBody>
      </p:sp>
      <p:sp>
        <p:nvSpPr>
          <p:cNvPr id="3" name="Content Placeholder 3">
            <a:extLst>
              <a:ext uri="{FF2B5EF4-FFF2-40B4-BE49-F238E27FC236}">
                <a16:creationId xmlns:a16="http://schemas.microsoft.com/office/drawing/2014/main" id="{D2BD94BA-13F7-CF27-B918-BC857FD8D69D}"/>
              </a:ext>
            </a:extLst>
          </p:cNvPr>
          <p:cNvSpPr>
            <a:spLocks noGrp="1"/>
          </p:cNvSpPr>
          <p:nvPr>
            <p:ph sz="quarter" idx="14"/>
          </p:nvPr>
        </p:nvSpPr>
        <p:spPr>
          <a:xfrm>
            <a:off x="488952" y="6453177"/>
            <a:ext cx="11220449" cy="123111"/>
          </a:xfrm>
        </p:spPr>
        <p:txBody>
          <a:bodyPr lIns="72000" tIns="0" rIns="0" bIns="0"/>
          <a:lstStyle/>
          <a:p>
            <a:pPr fontAlgn="ctr">
              <a:spcBef>
                <a:spcPts val="300"/>
              </a:spcBef>
            </a:pPr>
            <a:r>
              <a:rPr lang="en-US" sz="800"/>
              <a:t>CI=confidence interval; OS=overall survival; PFS=progression-free survival</a:t>
            </a:r>
          </a:p>
        </p:txBody>
      </p:sp>
      <p:grpSp>
        <p:nvGrpSpPr>
          <p:cNvPr id="5" name="Group 4">
            <a:extLst>
              <a:ext uri="{FF2B5EF4-FFF2-40B4-BE49-F238E27FC236}">
                <a16:creationId xmlns:a16="http://schemas.microsoft.com/office/drawing/2014/main" id="{0E714A7A-033E-8CC0-6F38-80D6F9CF658F}"/>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A4E4622C-1B66-5800-E930-DE1B481B6353}"/>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CA36185E-D4B6-C8BD-CAA6-86F72C52E1C8}"/>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Content Placeholder 1">
            <a:extLst>
              <a:ext uri="{FF2B5EF4-FFF2-40B4-BE49-F238E27FC236}">
                <a16:creationId xmlns:a16="http://schemas.microsoft.com/office/drawing/2014/main" id="{FDEA11BA-97C2-9E65-CA43-593E3E1D159B}"/>
              </a:ext>
            </a:extLst>
          </p:cNvPr>
          <p:cNvSpPr>
            <a:spLocks noGrp="1"/>
          </p:cNvSpPr>
          <p:nvPr>
            <p:ph sz="quarter" idx="13"/>
          </p:nvPr>
        </p:nvSpPr>
        <p:spPr>
          <a:xfrm>
            <a:off x="487682" y="1537209"/>
            <a:ext cx="11221718" cy="420542"/>
          </a:xfrm>
        </p:spPr>
        <p:txBody>
          <a:bodyPr/>
          <a:lstStyle/>
          <a:p>
            <a:pPr marL="359981" indent="-359981">
              <a:lnSpc>
                <a:spcPct val="95000"/>
              </a:lnSpc>
              <a:spcBef>
                <a:spcPts val="591"/>
              </a:spcBef>
              <a:buClr>
                <a:schemeClr val="accent1"/>
              </a:buClr>
            </a:pPr>
            <a:r>
              <a:rPr lang="en-US" sz="1800"/>
              <a:t>Median PFS and OS were not reached</a:t>
            </a:r>
          </a:p>
        </p:txBody>
      </p:sp>
      <p:grpSp>
        <p:nvGrpSpPr>
          <p:cNvPr id="444" name="Group 443">
            <a:extLst>
              <a:ext uri="{FF2B5EF4-FFF2-40B4-BE49-F238E27FC236}">
                <a16:creationId xmlns:a16="http://schemas.microsoft.com/office/drawing/2014/main" id="{5163173D-CA92-8547-88F6-0F438FAFB0BC}"/>
              </a:ext>
            </a:extLst>
          </p:cNvPr>
          <p:cNvGrpSpPr/>
          <p:nvPr/>
        </p:nvGrpSpPr>
        <p:grpSpPr>
          <a:xfrm>
            <a:off x="584633" y="2858880"/>
            <a:ext cx="11119686" cy="2987176"/>
            <a:chOff x="114300" y="2668391"/>
            <a:chExt cx="11779483" cy="3513930"/>
          </a:xfrm>
        </p:grpSpPr>
        <p:grpSp>
          <p:nvGrpSpPr>
            <p:cNvPr id="141" name="Group 140">
              <a:extLst>
                <a:ext uri="{FF2B5EF4-FFF2-40B4-BE49-F238E27FC236}">
                  <a16:creationId xmlns:a16="http://schemas.microsoft.com/office/drawing/2014/main" id="{C713CD40-A41A-C42D-D093-8CC60A04CF03}"/>
                </a:ext>
              </a:extLst>
            </p:cNvPr>
            <p:cNvGrpSpPr/>
            <p:nvPr/>
          </p:nvGrpSpPr>
          <p:grpSpPr>
            <a:xfrm>
              <a:off x="143663" y="2668391"/>
              <a:ext cx="5681022" cy="3301106"/>
              <a:chOff x="1793251" y="238422"/>
              <a:chExt cx="9697955" cy="5369052"/>
            </a:xfrm>
          </p:grpSpPr>
          <p:sp>
            <p:nvSpPr>
              <p:cNvPr id="192" name="TextBox 191">
                <a:extLst>
                  <a:ext uri="{FF2B5EF4-FFF2-40B4-BE49-F238E27FC236}">
                    <a16:creationId xmlns:a16="http://schemas.microsoft.com/office/drawing/2014/main" id="{CD1BF9B1-1317-5243-E621-26C8A29163B7}"/>
                  </a:ext>
                </a:extLst>
              </p:cNvPr>
              <p:cNvSpPr txBox="1"/>
              <p:nvPr/>
            </p:nvSpPr>
            <p:spPr>
              <a:xfrm>
                <a:off x="2808513" y="5307126"/>
                <a:ext cx="8675915" cy="30034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Months</a:t>
                </a:r>
                <a:endParaRPr kumimoji="0" lang="en-GB"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193" name="Straight Connector 192">
                <a:extLst>
                  <a:ext uri="{FF2B5EF4-FFF2-40B4-BE49-F238E27FC236}">
                    <a16:creationId xmlns:a16="http://schemas.microsoft.com/office/drawing/2014/main" id="{36E5C774-7042-18ED-1884-ECD19C06A1C8}"/>
                  </a:ext>
                </a:extLst>
              </p:cNvPr>
              <p:cNvCxnSpPr>
                <a:cxnSpLocks/>
              </p:cNvCxnSpPr>
              <p:nvPr/>
            </p:nvCxnSpPr>
            <p:spPr>
              <a:xfrm>
                <a:off x="2847361" y="238422"/>
                <a:ext cx="0" cy="4608407"/>
              </a:xfrm>
              <a:prstGeom prst="line">
                <a:avLst/>
              </a:prstGeom>
              <a:noFill/>
              <a:ln w="19050" cap="sq" cmpd="sng" algn="ctr">
                <a:solidFill>
                  <a:sysClr val="windowText" lastClr="000000"/>
                </a:solidFill>
                <a:prstDash val="solid"/>
                <a:miter lim="800000"/>
              </a:ln>
              <a:effectLst/>
            </p:spPr>
          </p:cxnSp>
          <p:cxnSp>
            <p:nvCxnSpPr>
              <p:cNvPr id="194" name="Straight Connector 193">
                <a:extLst>
                  <a:ext uri="{FF2B5EF4-FFF2-40B4-BE49-F238E27FC236}">
                    <a16:creationId xmlns:a16="http://schemas.microsoft.com/office/drawing/2014/main" id="{BDCC70D2-FAEE-B210-4721-53BA3A79DA3E}"/>
                  </a:ext>
                </a:extLst>
              </p:cNvPr>
              <p:cNvCxnSpPr>
                <a:cxnSpLocks/>
              </p:cNvCxnSpPr>
              <p:nvPr/>
            </p:nvCxnSpPr>
            <p:spPr>
              <a:xfrm flipH="1">
                <a:off x="2847362" y="4846829"/>
                <a:ext cx="8638943" cy="0"/>
              </a:xfrm>
              <a:prstGeom prst="line">
                <a:avLst/>
              </a:prstGeom>
              <a:noFill/>
              <a:ln w="19050" cap="sq" cmpd="sng" algn="ctr">
                <a:solidFill>
                  <a:sysClr val="windowText" lastClr="000000"/>
                </a:solidFill>
                <a:prstDash val="solid"/>
                <a:miter lim="800000"/>
              </a:ln>
              <a:effectLst/>
            </p:spPr>
          </p:cxnSp>
          <p:grpSp>
            <p:nvGrpSpPr>
              <p:cNvPr id="195" name="Group 194">
                <a:extLst>
                  <a:ext uri="{FF2B5EF4-FFF2-40B4-BE49-F238E27FC236}">
                    <a16:creationId xmlns:a16="http://schemas.microsoft.com/office/drawing/2014/main" id="{BA3A9790-BC8E-BB7E-7CB3-FF61EB45E365}"/>
                  </a:ext>
                </a:extLst>
              </p:cNvPr>
              <p:cNvGrpSpPr/>
              <p:nvPr/>
            </p:nvGrpSpPr>
            <p:grpSpPr>
              <a:xfrm>
                <a:off x="2302072" y="249872"/>
                <a:ext cx="543250" cy="300349"/>
                <a:chOff x="1399406" y="1146914"/>
                <a:chExt cx="633914" cy="229223"/>
              </a:xfrm>
            </p:grpSpPr>
            <p:cxnSp>
              <p:nvCxnSpPr>
                <p:cNvPr id="263" name="Straight Connector 262">
                  <a:extLst>
                    <a:ext uri="{FF2B5EF4-FFF2-40B4-BE49-F238E27FC236}">
                      <a16:creationId xmlns:a16="http://schemas.microsoft.com/office/drawing/2014/main" id="{2FD4EE8A-55F0-4174-4892-3EEA17B91504}"/>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64" name="TextBox 263">
                  <a:extLst>
                    <a:ext uri="{FF2B5EF4-FFF2-40B4-BE49-F238E27FC236}">
                      <a16:creationId xmlns:a16="http://schemas.microsoft.com/office/drawing/2014/main" id="{D6631DD4-0E93-88EC-B20F-EFC2599A2F5D}"/>
                    </a:ext>
                  </a:extLst>
                </p:cNvPr>
                <p:cNvSpPr txBox="1"/>
                <p:nvPr/>
              </p:nvSpPr>
              <p:spPr>
                <a:xfrm>
                  <a:off x="1399406" y="1146914"/>
                  <a:ext cx="507710"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100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196" name="Group 195">
                <a:extLst>
                  <a:ext uri="{FF2B5EF4-FFF2-40B4-BE49-F238E27FC236}">
                    <a16:creationId xmlns:a16="http://schemas.microsoft.com/office/drawing/2014/main" id="{01E079DE-1E90-BD06-F496-85A985B8D6BA}"/>
                  </a:ext>
                </a:extLst>
              </p:cNvPr>
              <p:cNvGrpSpPr/>
              <p:nvPr/>
            </p:nvGrpSpPr>
            <p:grpSpPr>
              <a:xfrm>
                <a:off x="2447104" y="1531472"/>
                <a:ext cx="398217" cy="300349"/>
                <a:chOff x="1568643" y="1146914"/>
                <a:chExt cx="464677" cy="229223"/>
              </a:xfrm>
            </p:grpSpPr>
            <p:cxnSp>
              <p:nvCxnSpPr>
                <p:cNvPr id="261" name="Straight Connector 260">
                  <a:extLst>
                    <a:ext uri="{FF2B5EF4-FFF2-40B4-BE49-F238E27FC236}">
                      <a16:creationId xmlns:a16="http://schemas.microsoft.com/office/drawing/2014/main" id="{176E957B-9A1E-BA19-BD81-DC766A33B07E}"/>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62" name="TextBox 261">
                  <a:extLst>
                    <a:ext uri="{FF2B5EF4-FFF2-40B4-BE49-F238E27FC236}">
                      <a16:creationId xmlns:a16="http://schemas.microsoft.com/office/drawing/2014/main" id="{72243DC7-B035-CD2C-0AF7-96A6F15C8858}"/>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70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197" name="Group 196">
                <a:extLst>
                  <a:ext uri="{FF2B5EF4-FFF2-40B4-BE49-F238E27FC236}">
                    <a16:creationId xmlns:a16="http://schemas.microsoft.com/office/drawing/2014/main" id="{05633A21-3F24-FA7B-AD0B-9649479110FA}"/>
                  </a:ext>
                </a:extLst>
              </p:cNvPr>
              <p:cNvGrpSpPr/>
              <p:nvPr/>
            </p:nvGrpSpPr>
            <p:grpSpPr>
              <a:xfrm>
                <a:off x="2447104" y="1959970"/>
                <a:ext cx="398217" cy="300349"/>
                <a:chOff x="1568643" y="1146914"/>
                <a:chExt cx="464677" cy="229223"/>
              </a:xfrm>
            </p:grpSpPr>
            <p:cxnSp>
              <p:nvCxnSpPr>
                <p:cNvPr id="259" name="Straight Connector 258">
                  <a:extLst>
                    <a:ext uri="{FF2B5EF4-FFF2-40B4-BE49-F238E27FC236}">
                      <a16:creationId xmlns:a16="http://schemas.microsoft.com/office/drawing/2014/main" id="{00314539-5CFB-EC91-4E24-5934BAD2D815}"/>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60" name="TextBox 259">
                  <a:extLst>
                    <a:ext uri="{FF2B5EF4-FFF2-40B4-BE49-F238E27FC236}">
                      <a16:creationId xmlns:a16="http://schemas.microsoft.com/office/drawing/2014/main" id="{00D1DEEB-081D-77AC-5065-D5DDE38A124B}"/>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60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198" name="Group 197">
                <a:extLst>
                  <a:ext uri="{FF2B5EF4-FFF2-40B4-BE49-F238E27FC236}">
                    <a16:creationId xmlns:a16="http://schemas.microsoft.com/office/drawing/2014/main" id="{8EFAD2EB-CC7A-7E31-76AC-86ABC7B4F6F3}"/>
                  </a:ext>
                </a:extLst>
              </p:cNvPr>
              <p:cNvGrpSpPr/>
              <p:nvPr/>
            </p:nvGrpSpPr>
            <p:grpSpPr>
              <a:xfrm>
                <a:off x="2447104" y="2382310"/>
                <a:ext cx="398217" cy="300349"/>
                <a:chOff x="1568643" y="1146914"/>
                <a:chExt cx="464677" cy="229223"/>
              </a:xfrm>
            </p:grpSpPr>
            <p:cxnSp>
              <p:nvCxnSpPr>
                <p:cNvPr id="257" name="Straight Connector 256">
                  <a:extLst>
                    <a:ext uri="{FF2B5EF4-FFF2-40B4-BE49-F238E27FC236}">
                      <a16:creationId xmlns:a16="http://schemas.microsoft.com/office/drawing/2014/main" id="{C7D820D4-968E-40AA-19AE-3BF33FA6B36C}"/>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58" name="TextBox 257">
                  <a:extLst>
                    <a:ext uri="{FF2B5EF4-FFF2-40B4-BE49-F238E27FC236}">
                      <a16:creationId xmlns:a16="http://schemas.microsoft.com/office/drawing/2014/main" id="{670DB57D-0D6D-A3D7-7331-A519C9A1B195}"/>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50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199" name="Group 198">
                <a:extLst>
                  <a:ext uri="{FF2B5EF4-FFF2-40B4-BE49-F238E27FC236}">
                    <a16:creationId xmlns:a16="http://schemas.microsoft.com/office/drawing/2014/main" id="{35942F0F-391F-4F61-B2C6-BD5DDF963461}"/>
                  </a:ext>
                </a:extLst>
              </p:cNvPr>
              <p:cNvGrpSpPr/>
              <p:nvPr/>
            </p:nvGrpSpPr>
            <p:grpSpPr>
              <a:xfrm>
                <a:off x="2447104" y="2816116"/>
                <a:ext cx="398217" cy="300349"/>
                <a:chOff x="1568643" y="1146914"/>
                <a:chExt cx="464677" cy="229223"/>
              </a:xfrm>
            </p:grpSpPr>
            <p:cxnSp>
              <p:nvCxnSpPr>
                <p:cNvPr id="255" name="Straight Connector 254">
                  <a:extLst>
                    <a:ext uri="{FF2B5EF4-FFF2-40B4-BE49-F238E27FC236}">
                      <a16:creationId xmlns:a16="http://schemas.microsoft.com/office/drawing/2014/main" id="{A0E6E358-6993-DF59-94C7-B25963AE889B}"/>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56" name="TextBox 255">
                  <a:extLst>
                    <a:ext uri="{FF2B5EF4-FFF2-40B4-BE49-F238E27FC236}">
                      <a16:creationId xmlns:a16="http://schemas.microsoft.com/office/drawing/2014/main" id="{12B3FA0D-62C3-2FD0-87E1-395C0BDFA650}"/>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200" name="Group 199">
                <a:extLst>
                  <a:ext uri="{FF2B5EF4-FFF2-40B4-BE49-F238E27FC236}">
                    <a16:creationId xmlns:a16="http://schemas.microsoft.com/office/drawing/2014/main" id="{537ECBA4-1ED6-CD82-36CC-CEAFA7CB6E16}"/>
                  </a:ext>
                </a:extLst>
              </p:cNvPr>
              <p:cNvGrpSpPr/>
              <p:nvPr/>
            </p:nvGrpSpPr>
            <p:grpSpPr>
              <a:xfrm>
                <a:off x="2447104" y="3657022"/>
                <a:ext cx="398217" cy="300349"/>
                <a:chOff x="1568643" y="1146914"/>
                <a:chExt cx="464677" cy="229223"/>
              </a:xfrm>
            </p:grpSpPr>
            <p:cxnSp>
              <p:nvCxnSpPr>
                <p:cNvPr id="253" name="Straight Connector 252">
                  <a:extLst>
                    <a:ext uri="{FF2B5EF4-FFF2-40B4-BE49-F238E27FC236}">
                      <a16:creationId xmlns:a16="http://schemas.microsoft.com/office/drawing/2014/main" id="{0C55924E-0073-8B0C-81C8-5D08F27B5455}"/>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54" name="TextBox 253">
                  <a:extLst>
                    <a:ext uri="{FF2B5EF4-FFF2-40B4-BE49-F238E27FC236}">
                      <a16:creationId xmlns:a16="http://schemas.microsoft.com/office/drawing/2014/main" id="{7F8E3E09-71AF-F1CF-FFA1-8AB8E369F72A}"/>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201" name="Group 200">
                <a:extLst>
                  <a:ext uri="{FF2B5EF4-FFF2-40B4-BE49-F238E27FC236}">
                    <a16:creationId xmlns:a16="http://schemas.microsoft.com/office/drawing/2014/main" id="{DFAA9D23-1635-AEDD-EB62-350E982CCD47}"/>
                  </a:ext>
                </a:extLst>
              </p:cNvPr>
              <p:cNvGrpSpPr/>
              <p:nvPr/>
            </p:nvGrpSpPr>
            <p:grpSpPr>
              <a:xfrm>
                <a:off x="2447104" y="4085520"/>
                <a:ext cx="398217" cy="300349"/>
                <a:chOff x="1568643" y="1146914"/>
                <a:chExt cx="464677" cy="229223"/>
              </a:xfrm>
            </p:grpSpPr>
            <p:cxnSp>
              <p:nvCxnSpPr>
                <p:cNvPr id="251" name="Straight Connector 250">
                  <a:extLst>
                    <a:ext uri="{FF2B5EF4-FFF2-40B4-BE49-F238E27FC236}">
                      <a16:creationId xmlns:a16="http://schemas.microsoft.com/office/drawing/2014/main" id="{22CF9F55-BE6F-C7A7-6836-880547C13D7E}"/>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52" name="TextBox 251">
                  <a:extLst>
                    <a:ext uri="{FF2B5EF4-FFF2-40B4-BE49-F238E27FC236}">
                      <a16:creationId xmlns:a16="http://schemas.microsoft.com/office/drawing/2014/main" id="{9C1FFD09-C12B-1ACD-7671-B996037E3EE6}"/>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202" name="Group 201">
                <a:extLst>
                  <a:ext uri="{FF2B5EF4-FFF2-40B4-BE49-F238E27FC236}">
                    <a16:creationId xmlns:a16="http://schemas.microsoft.com/office/drawing/2014/main" id="{C5CBFD3D-8A1C-4F59-0340-73D77D17805E}"/>
                  </a:ext>
                </a:extLst>
              </p:cNvPr>
              <p:cNvGrpSpPr/>
              <p:nvPr/>
            </p:nvGrpSpPr>
            <p:grpSpPr>
              <a:xfrm>
                <a:off x="2592138" y="4522605"/>
                <a:ext cx="253184" cy="300349"/>
                <a:chOff x="1737881" y="1146914"/>
                <a:chExt cx="295431" cy="229223"/>
              </a:xfrm>
            </p:grpSpPr>
            <p:cxnSp>
              <p:nvCxnSpPr>
                <p:cNvPr id="249" name="Straight Connector 248">
                  <a:extLst>
                    <a:ext uri="{FF2B5EF4-FFF2-40B4-BE49-F238E27FC236}">
                      <a16:creationId xmlns:a16="http://schemas.microsoft.com/office/drawing/2014/main" id="{CD97A29C-F6AB-905E-2972-9BB742DFFC7E}"/>
                    </a:ext>
                  </a:extLst>
                </p:cNvPr>
                <p:cNvCxnSpPr>
                  <a:cxnSpLocks/>
                </p:cNvCxnSpPr>
                <p:nvPr/>
              </p:nvCxnSpPr>
              <p:spPr>
                <a:xfrm>
                  <a:off x="1950234" y="1261524"/>
                  <a:ext cx="83078" cy="0"/>
                </a:xfrm>
                <a:prstGeom prst="line">
                  <a:avLst/>
                </a:prstGeom>
                <a:noFill/>
                <a:ln w="19050" cap="sq" cmpd="sng" algn="ctr">
                  <a:solidFill>
                    <a:sysClr val="windowText" lastClr="000000"/>
                  </a:solidFill>
                  <a:prstDash val="solid"/>
                  <a:miter lim="800000"/>
                </a:ln>
                <a:effectLst/>
              </p:spPr>
            </p:cxnSp>
            <p:sp>
              <p:nvSpPr>
                <p:cNvPr id="250" name="TextBox 249">
                  <a:extLst>
                    <a:ext uri="{FF2B5EF4-FFF2-40B4-BE49-F238E27FC236}">
                      <a16:creationId xmlns:a16="http://schemas.microsoft.com/office/drawing/2014/main" id="{8C2BA693-88E7-21A9-66D9-1E5A7C664D95}"/>
                    </a:ext>
                  </a:extLst>
                </p:cNvPr>
                <p:cNvSpPr txBox="1"/>
                <p:nvPr/>
              </p:nvSpPr>
              <p:spPr>
                <a:xfrm>
                  <a:off x="1737881" y="1146914"/>
                  <a:ext cx="169234"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cxnSp>
            <p:nvCxnSpPr>
              <p:cNvPr id="203" name="Straight Connector 202">
                <a:extLst>
                  <a:ext uri="{FF2B5EF4-FFF2-40B4-BE49-F238E27FC236}">
                    <a16:creationId xmlns:a16="http://schemas.microsoft.com/office/drawing/2014/main" id="{9577D23D-F5A9-6430-C1B2-147C1CFEEED0}"/>
                  </a:ext>
                </a:extLst>
              </p:cNvPr>
              <p:cNvCxnSpPr>
                <a:cxnSpLocks/>
              </p:cNvCxnSpPr>
              <p:nvPr/>
            </p:nvCxnSpPr>
            <p:spPr>
              <a:xfrm rot="16200000">
                <a:off x="2943051" y="4907497"/>
                <a:ext cx="108856" cy="0"/>
              </a:xfrm>
              <a:prstGeom prst="line">
                <a:avLst/>
              </a:prstGeom>
              <a:noFill/>
              <a:ln w="19050" cap="sq" cmpd="sng" algn="ctr">
                <a:solidFill>
                  <a:sysClr val="windowText" lastClr="000000"/>
                </a:solidFill>
                <a:prstDash val="solid"/>
                <a:miter lim="800000"/>
              </a:ln>
              <a:effectLst/>
            </p:spPr>
          </p:cxnSp>
          <p:sp>
            <p:nvSpPr>
              <p:cNvPr id="204" name="TextBox 203">
                <a:extLst>
                  <a:ext uri="{FF2B5EF4-FFF2-40B4-BE49-F238E27FC236}">
                    <a16:creationId xmlns:a16="http://schemas.microsoft.com/office/drawing/2014/main" id="{6D08F12C-4CEB-C450-D4F5-A3C718B2FB89}"/>
                  </a:ext>
                </a:extLst>
              </p:cNvPr>
              <p:cNvSpPr txBox="1"/>
              <p:nvPr/>
            </p:nvSpPr>
            <p:spPr>
              <a:xfrm>
                <a:off x="2924964" y="4982656"/>
                <a:ext cx="14503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05" name="Straight Connector 204">
                <a:extLst>
                  <a:ext uri="{FF2B5EF4-FFF2-40B4-BE49-F238E27FC236}">
                    <a16:creationId xmlns:a16="http://schemas.microsoft.com/office/drawing/2014/main" id="{2855DD4E-2843-045E-8A2D-F6645D9E4A5A}"/>
                  </a:ext>
                </a:extLst>
              </p:cNvPr>
              <p:cNvCxnSpPr>
                <a:cxnSpLocks/>
              </p:cNvCxnSpPr>
              <p:nvPr/>
            </p:nvCxnSpPr>
            <p:spPr>
              <a:xfrm rot="16200000">
                <a:off x="3427359" y="4907497"/>
                <a:ext cx="108856" cy="0"/>
              </a:xfrm>
              <a:prstGeom prst="line">
                <a:avLst/>
              </a:prstGeom>
              <a:noFill/>
              <a:ln w="19050" cap="sq" cmpd="sng" algn="ctr">
                <a:solidFill>
                  <a:sysClr val="windowText" lastClr="000000"/>
                </a:solidFill>
                <a:prstDash val="solid"/>
                <a:miter lim="800000"/>
              </a:ln>
              <a:effectLst/>
            </p:spPr>
          </p:cxnSp>
          <p:sp>
            <p:nvSpPr>
              <p:cNvPr id="206" name="TextBox 205">
                <a:extLst>
                  <a:ext uri="{FF2B5EF4-FFF2-40B4-BE49-F238E27FC236}">
                    <a16:creationId xmlns:a16="http://schemas.microsoft.com/office/drawing/2014/main" id="{FC462ED9-257F-4384-B93F-40FF8D7AE4D7}"/>
                  </a:ext>
                </a:extLst>
              </p:cNvPr>
              <p:cNvSpPr txBox="1"/>
              <p:nvPr/>
            </p:nvSpPr>
            <p:spPr>
              <a:xfrm>
                <a:off x="3409273" y="4982656"/>
                <a:ext cx="14503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07" name="Straight Connector 206">
                <a:extLst>
                  <a:ext uri="{FF2B5EF4-FFF2-40B4-BE49-F238E27FC236}">
                    <a16:creationId xmlns:a16="http://schemas.microsoft.com/office/drawing/2014/main" id="{66CF3455-A7FD-2182-4C27-AA491C08DB7E}"/>
                  </a:ext>
                </a:extLst>
              </p:cNvPr>
              <p:cNvCxnSpPr>
                <a:cxnSpLocks/>
              </p:cNvCxnSpPr>
              <p:nvPr/>
            </p:nvCxnSpPr>
            <p:spPr>
              <a:xfrm rot="16200000">
                <a:off x="3929680" y="4907497"/>
                <a:ext cx="108856" cy="0"/>
              </a:xfrm>
              <a:prstGeom prst="line">
                <a:avLst/>
              </a:prstGeom>
              <a:noFill/>
              <a:ln w="19050" cap="sq" cmpd="sng" algn="ctr">
                <a:solidFill>
                  <a:sysClr val="windowText" lastClr="000000"/>
                </a:solidFill>
                <a:prstDash val="solid"/>
                <a:miter lim="800000"/>
              </a:ln>
              <a:effectLst/>
            </p:spPr>
          </p:cxnSp>
          <p:sp>
            <p:nvSpPr>
              <p:cNvPr id="208" name="TextBox 207">
                <a:extLst>
                  <a:ext uri="{FF2B5EF4-FFF2-40B4-BE49-F238E27FC236}">
                    <a16:creationId xmlns:a16="http://schemas.microsoft.com/office/drawing/2014/main" id="{D667C9DF-7CE2-A4D3-E199-DD3C66A29DCD}"/>
                  </a:ext>
                </a:extLst>
              </p:cNvPr>
              <p:cNvSpPr txBox="1"/>
              <p:nvPr/>
            </p:nvSpPr>
            <p:spPr>
              <a:xfrm>
                <a:off x="3911593" y="4982656"/>
                <a:ext cx="14503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09" name="Straight Connector 208">
                <a:extLst>
                  <a:ext uri="{FF2B5EF4-FFF2-40B4-BE49-F238E27FC236}">
                    <a16:creationId xmlns:a16="http://schemas.microsoft.com/office/drawing/2014/main" id="{C1B21FC9-7BE5-7112-4EFE-47D0E5F8C052}"/>
                  </a:ext>
                </a:extLst>
              </p:cNvPr>
              <p:cNvCxnSpPr>
                <a:cxnSpLocks/>
              </p:cNvCxnSpPr>
              <p:nvPr/>
            </p:nvCxnSpPr>
            <p:spPr>
              <a:xfrm rot="16200000">
                <a:off x="4408203" y="4907497"/>
                <a:ext cx="108856" cy="0"/>
              </a:xfrm>
              <a:prstGeom prst="line">
                <a:avLst/>
              </a:prstGeom>
              <a:noFill/>
              <a:ln w="19050" cap="sq" cmpd="sng" algn="ctr">
                <a:solidFill>
                  <a:sysClr val="windowText" lastClr="000000"/>
                </a:solidFill>
                <a:prstDash val="solid"/>
                <a:miter lim="800000"/>
              </a:ln>
              <a:effectLst/>
            </p:spPr>
          </p:cxnSp>
          <p:sp>
            <p:nvSpPr>
              <p:cNvPr id="210" name="TextBox 209">
                <a:extLst>
                  <a:ext uri="{FF2B5EF4-FFF2-40B4-BE49-F238E27FC236}">
                    <a16:creationId xmlns:a16="http://schemas.microsoft.com/office/drawing/2014/main" id="{C51F94F5-4C96-CE03-6879-3956DDD6251B}"/>
                  </a:ext>
                </a:extLst>
              </p:cNvPr>
              <p:cNvSpPr txBox="1"/>
              <p:nvPr/>
            </p:nvSpPr>
            <p:spPr>
              <a:xfrm>
                <a:off x="4390118" y="4982656"/>
                <a:ext cx="14503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11" name="Straight Connector 210">
                <a:extLst>
                  <a:ext uri="{FF2B5EF4-FFF2-40B4-BE49-F238E27FC236}">
                    <a16:creationId xmlns:a16="http://schemas.microsoft.com/office/drawing/2014/main" id="{0DAEF484-C3D6-D131-878D-F7CA78DFBA5F}"/>
                  </a:ext>
                </a:extLst>
              </p:cNvPr>
              <p:cNvCxnSpPr>
                <a:cxnSpLocks/>
              </p:cNvCxnSpPr>
              <p:nvPr/>
            </p:nvCxnSpPr>
            <p:spPr>
              <a:xfrm rot="16200000">
                <a:off x="4907523" y="4907497"/>
                <a:ext cx="108856" cy="0"/>
              </a:xfrm>
              <a:prstGeom prst="line">
                <a:avLst/>
              </a:prstGeom>
              <a:noFill/>
              <a:ln w="19050" cap="sq" cmpd="sng" algn="ctr">
                <a:solidFill>
                  <a:sysClr val="windowText" lastClr="000000"/>
                </a:solidFill>
                <a:prstDash val="solid"/>
                <a:miter lim="800000"/>
              </a:ln>
              <a:effectLst/>
            </p:spPr>
          </p:cxnSp>
          <p:sp>
            <p:nvSpPr>
              <p:cNvPr id="212" name="TextBox 211">
                <a:extLst>
                  <a:ext uri="{FF2B5EF4-FFF2-40B4-BE49-F238E27FC236}">
                    <a16:creationId xmlns:a16="http://schemas.microsoft.com/office/drawing/2014/main" id="{2AB466C5-2571-B0A2-6E50-3584A9FEA752}"/>
                  </a:ext>
                </a:extLst>
              </p:cNvPr>
              <p:cNvSpPr txBox="1"/>
              <p:nvPr/>
            </p:nvSpPr>
            <p:spPr>
              <a:xfrm>
                <a:off x="4816919"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12</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13" name="Straight Connector 212">
                <a:extLst>
                  <a:ext uri="{FF2B5EF4-FFF2-40B4-BE49-F238E27FC236}">
                    <a16:creationId xmlns:a16="http://schemas.microsoft.com/office/drawing/2014/main" id="{456DDDE1-9919-3AB7-2F5C-00AE84399C6F}"/>
                  </a:ext>
                </a:extLst>
              </p:cNvPr>
              <p:cNvCxnSpPr>
                <a:cxnSpLocks/>
              </p:cNvCxnSpPr>
              <p:nvPr/>
            </p:nvCxnSpPr>
            <p:spPr>
              <a:xfrm rot="16200000">
                <a:off x="5399315" y="4907497"/>
                <a:ext cx="108856" cy="0"/>
              </a:xfrm>
              <a:prstGeom prst="line">
                <a:avLst/>
              </a:prstGeom>
              <a:noFill/>
              <a:ln w="19050" cap="sq" cmpd="sng" algn="ctr">
                <a:solidFill>
                  <a:sysClr val="windowText" lastClr="000000"/>
                </a:solidFill>
                <a:prstDash val="solid"/>
                <a:miter lim="800000"/>
              </a:ln>
              <a:effectLst/>
            </p:spPr>
          </p:cxnSp>
          <p:sp>
            <p:nvSpPr>
              <p:cNvPr id="214" name="TextBox 213">
                <a:extLst>
                  <a:ext uri="{FF2B5EF4-FFF2-40B4-BE49-F238E27FC236}">
                    <a16:creationId xmlns:a16="http://schemas.microsoft.com/office/drawing/2014/main" id="{B59E5CA4-B20F-04FC-179F-AA5720FD22CF}"/>
                  </a:ext>
                </a:extLst>
              </p:cNvPr>
              <p:cNvSpPr txBox="1"/>
              <p:nvPr/>
            </p:nvSpPr>
            <p:spPr>
              <a:xfrm>
                <a:off x="5308715"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15</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15" name="Straight Connector 214">
                <a:extLst>
                  <a:ext uri="{FF2B5EF4-FFF2-40B4-BE49-F238E27FC236}">
                    <a16:creationId xmlns:a16="http://schemas.microsoft.com/office/drawing/2014/main" id="{0AA46D85-934B-D08B-9894-45BE0959426D}"/>
                  </a:ext>
                </a:extLst>
              </p:cNvPr>
              <p:cNvCxnSpPr>
                <a:cxnSpLocks/>
              </p:cNvCxnSpPr>
              <p:nvPr/>
            </p:nvCxnSpPr>
            <p:spPr>
              <a:xfrm rot="16200000">
                <a:off x="5891098" y="4907497"/>
                <a:ext cx="108856" cy="0"/>
              </a:xfrm>
              <a:prstGeom prst="line">
                <a:avLst/>
              </a:prstGeom>
              <a:noFill/>
              <a:ln w="19050" cap="sq" cmpd="sng" algn="ctr">
                <a:solidFill>
                  <a:sysClr val="windowText" lastClr="000000"/>
                </a:solidFill>
                <a:prstDash val="solid"/>
                <a:miter lim="800000"/>
              </a:ln>
              <a:effectLst/>
            </p:spPr>
          </p:cxnSp>
          <p:sp>
            <p:nvSpPr>
              <p:cNvPr id="216" name="TextBox 215">
                <a:extLst>
                  <a:ext uri="{FF2B5EF4-FFF2-40B4-BE49-F238E27FC236}">
                    <a16:creationId xmlns:a16="http://schemas.microsoft.com/office/drawing/2014/main" id="{B5368D9C-33E7-120D-EDC7-04F55F6EC17A}"/>
                  </a:ext>
                </a:extLst>
              </p:cNvPr>
              <p:cNvSpPr txBox="1"/>
              <p:nvPr/>
            </p:nvSpPr>
            <p:spPr>
              <a:xfrm>
                <a:off x="5800495"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17" name="Straight Connector 216">
                <a:extLst>
                  <a:ext uri="{FF2B5EF4-FFF2-40B4-BE49-F238E27FC236}">
                    <a16:creationId xmlns:a16="http://schemas.microsoft.com/office/drawing/2014/main" id="{D4628F92-4A06-6CDE-DEEA-52AF2BDAF4F9}"/>
                  </a:ext>
                </a:extLst>
              </p:cNvPr>
              <p:cNvCxnSpPr>
                <a:cxnSpLocks/>
              </p:cNvCxnSpPr>
              <p:nvPr/>
            </p:nvCxnSpPr>
            <p:spPr>
              <a:xfrm rot="16200000">
                <a:off x="6383729" y="4907497"/>
                <a:ext cx="108856" cy="0"/>
              </a:xfrm>
              <a:prstGeom prst="line">
                <a:avLst/>
              </a:prstGeom>
              <a:noFill/>
              <a:ln w="19050" cap="sq" cmpd="sng" algn="ctr">
                <a:solidFill>
                  <a:sysClr val="windowText" lastClr="000000"/>
                </a:solidFill>
                <a:prstDash val="solid"/>
                <a:miter lim="800000"/>
              </a:ln>
              <a:effectLst/>
            </p:spPr>
          </p:cxnSp>
          <p:sp>
            <p:nvSpPr>
              <p:cNvPr id="218" name="TextBox 217">
                <a:extLst>
                  <a:ext uri="{FF2B5EF4-FFF2-40B4-BE49-F238E27FC236}">
                    <a16:creationId xmlns:a16="http://schemas.microsoft.com/office/drawing/2014/main" id="{CFD66FAC-1D16-BE5F-D443-C2A27A92CF74}"/>
                  </a:ext>
                </a:extLst>
              </p:cNvPr>
              <p:cNvSpPr txBox="1"/>
              <p:nvPr/>
            </p:nvSpPr>
            <p:spPr>
              <a:xfrm>
                <a:off x="6293127"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21</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19" name="Straight Connector 218">
                <a:extLst>
                  <a:ext uri="{FF2B5EF4-FFF2-40B4-BE49-F238E27FC236}">
                    <a16:creationId xmlns:a16="http://schemas.microsoft.com/office/drawing/2014/main" id="{8C996DE0-6254-C1FF-20F9-77A31894E02C}"/>
                  </a:ext>
                </a:extLst>
              </p:cNvPr>
              <p:cNvCxnSpPr>
                <a:cxnSpLocks/>
              </p:cNvCxnSpPr>
              <p:nvPr/>
            </p:nvCxnSpPr>
            <p:spPr>
              <a:xfrm rot="16200000">
                <a:off x="6871858" y="4907497"/>
                <a:ext cx="108856" cy="0"/>
              </a:xfrm>
              <a:prstGeom prst="line">
                <a:avLst/>
              </a:prstGeom>
              <a:noFill/>
              <a:ln w="19050" cap="sq" cmpd="sng" algn="ctr">
                <a:solidFill>
                  <a:sysClr val="windowText" lastClr="000000"/>
                </a:solidFill>
                <a:prstDash val="solid"/>
                <a:miter lim="800000"/>
              </a:ln>
              <a:effectLst/>
            </p:spPr>
          </p:cxnSp>
          <p:sp>
            <p:nvSpPr>
              <p:cNvPr id="220" name="TextBox 219">
                <a:extLst>
                  <a:ext uri="{FF2B5EF4-FFF2-40B4-BE49-F238E27FC236}">
                    <a16:creationId xmlns:a16="http://schemas.microsoft.com/office/drawing/2014/main" id="{2DB1CE8E-4BD4-A8D4-9297-2DFFD6641C2C}"/>
                  </a:ext>
                </a:extLst>
              </p:cNvPr>
              <p:cNvSpPr txBox="1"/>
              <p:nvPr/>
            </p:nvSpPr>
            <p:spPr>
              <a:xfrm>
                <a:off x="6781256"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24</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21" name="Straight Connector 220">
                <a:extLst>
                  <a:ext uri="{FF2B5EF4-FFF2-40B4-BE49-F238E27FC236}">
                    <a16:creationId xmlns:a16="http://schemas.microsoft.com/office/drawing/2014/main" id="{9631C26B-101C-E698-2EC1-D30AC1B53F87}"/>
                  </a:ext>
                </a:extLst>
              </p:cNvPr>
              <p:cNvCxnSpPr>
                <a:cxnSpLocks/>
              </p:cNvCxnSpPr>
              <p:nvPr/>
            </p:nvCxnSpPr>
            <p:spPr>
              <a:xfrm rot="16200000">
                <a:off x="7362713" y="4907497"/>
                <a:ext cx="108856" cy="0"/>
              </a:xfrm>
              <a:prstGeom prst="line">
                <a:avLst/>
              </a:prstGeom>
              <a:noFill/>
              <a:ln w="19050" cap="sq" cmpd="sng" algn="ctr">
                <a:solidFill>
                  <a:sysClr val="windowText" lastClr="000000"/>
                </a:solidFill>
                <a:prstDash val="solid"/>
                <a:miter lim="800000"/>
              </a:ln>
              <a:effectLst/>
            </p:spPr>
          </p:cxnSp>
          <p:sp>
            <p:nvSpPr>
              <p:cNvPr id="222" name="TextBox 221">
                <a:extLst>
                  <a:ext uri="{FF2B5EF4-FFF2-40B4-BE49-F238E27FC236}">
                    <a16:creationId xmlns:a16="http://schemas.microsoft.com/office/drawing/2014/main" id="{BFCD5525-57E4-13F9-45B8-9C83197FA0C8}"/>
                  </a:ext>
                </a:extLst>
              </p:cNvPr>
              <p:cNvSpPr txBox="1"/>
              <p:nvPr/>
            </p:nvSpPr>
            <p:spPr>
              <a:xfrm>
                <a:off x="7272110"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27</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223" name="TextBox 222">
                <a:extLst>
                  <a:ext uri="{FF2B5EF4-FFF2-40B4-BE49-F238E27FC236}">
                    <a16:creationId xmlns:a16="http://schemas.microsoft.com/office/drawing/2014/main" id="{EDC78261-ABD7-BB27-30ED-59C081CDE8E1}"/>
                  </a:ext>
                </a:extLst>
              </p:cNvPr>
              <p:cNvSpPr txBox="1"/>
              <p:nvPr/>
            </p:nvSpPr>
            <p:spPr>
              <a:xfrm rot="16200000">
                <a:off x="-352698" y="2388494"/>
                <a:ext cx="4608408" cy="3165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Probability, %</a:t>
                </a:r>
                <a:endParaRPr kumimoji="0" lang="en-GB"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nvGrpSpPr>
              <p:cNvPr id="224" name="Group 223">
                <a:extLst>
                  <a:ext uri="{FF2B5EF4-FFF2-40B4-BE49-F238E27FC236}">
                    <a16:creationId xmlns:a16="http://schemas.microsoft.com/office/drawing/2014/main" id="{8948B80F-D643-6DC0-4ACA-6120E097F48E}"/>
                  </a:ext>
                </a:extLst>
              </p:cNvPr>
              <p:cNvGrpSpPr/>
              <p:nvPr/>
            </p:nvGrpSpPr>
            <p:grpSpPr>
              <a:xfrm>
                <a:off x="2447104" y="674210"/>
                <a:ext cx="398217" cy="300349"/>
                <a:chOff x="1568643" y="1146914"/>
                <a:chExt cx="464677" cy="229223"/>
              </a:xfrm>
            </p:grpSpPr>
            <p:cxnSp>
              <p:nvCxnSpPr>
                <p:cNvPr id="247" name="Straight Connector 246">
                  <a:extLst>
                    <a:ext uri="{FF2B5EF4-FFF2-40B4-BE49-F238E27FC236}">
                      <a16:creationId xmlns:a16="http://schemas.microsoft.com/office/drawing/2014/main" id="{2267A1D3-D03A-F3AB-8F5A-386337D207D0}"/>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48" name="TextBox 247">
                  <a:extLst>
                    <a:ext uri="{FF2B5EF4-FFF2-40B4-BE49-F238E27FC236}">
                      <a16:creationId xmlns:a16="http://schemas.microsoft.com/office/drawing/2014/main" id="{A2C22DC9-7292-5DC3-3358-42709B6CF00F}"/>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90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225" name="Group 224">
                <a:extLst>
                  <a:ext uri="{FF2B5EF4-FFF2-40B4-BE49-F238E27FC236}">
                    <a16:creationId xmlns:a16="http://schemas.microsoft.com/office/drawing/2014/main" id="{6FAFD315-707A-4A0D-1847-E80CEB5288A6}"/>
                  </a:ext>
                </a:extLst>
              </p:cNvPr>
              <p:cNvGrpSpPr/>
              <p:nvPr/>
            </p:nvGrpSpPr>
            <p:grpSpPr>
              <a:xfrm>
                <a:off x="2447104" y="1106868"/>
                <a:ext cx="398217" cy="300349"/>
                <a:chOff x="1568643" y="1146914"/>
                <a:chExt cx="464677" cy="229223"/>
              </a:xfrm>
            </p:grpSpPr>
            <p:cxnSp>
              <p:nvCxnSpPr>
                <p:cNvPr id="245" name="Straight Connector 244">
                  <a:extLst>
                    <a:ext uri="{FF2B5EF4-FFF2-40B4-BE49-F238E27FC236}">
                      <a16:creationId xmlns:a16="http://schemas.microsoft.com/office/drawing/2014/main" id="{372500A7-FD91-0553-AAE0-CD1393BF003A}"/>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46" name="TextBox 245">
                  <a:extLst>
                    <a:ext uri="{FF2B5EF4-FFF2-40B4-BE49-F238E27FC236}">
                      <a16:creationId xmlns:a16="http://schemas.microsoft.com/office/drawing/2014/main" id="{24609BC5-E3AC-F9B6-3CD5-09D9B63CF2B7}"/>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80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226" name="Group 225">
                <a:extLst>
                  <a:ext uri="{FF2B5EF4-FFF2-40B4-BE49-F238E27FC236}">
                    <a16:creationId xmlns:a16="http://schemas.microsoft.com/office/drawing/2014/main" id="{CFE25D4E-6A91-E1D5-F4EA-477BE9AC74D0}"/>
                  </a:ext>
                </a:extLst>
              </p:cNvPr>
              <p:cNvGrpSpPr/>
              <p:nvPr/>
            </p:nvGrpSpPr>
            <p:grpSpPr>
              <a:xfrm>
                <a:off x="2447104" y="3232133"/>
                <a:ext cx="398217" cy="300349"/>
                <a:chOff x="1568643" y="1146914"/>
                <a:chExt cx="464677" cy="229223"/>
              </a:xfrm>
            </p:grpSpPr>
            <p:cxnSp>
              <p:nvCxnSpPr>
                <p:cNvPr id="243" name="Straight Connector 242">
                  <a:extLst>
                    <a:ext uri="{FF2B5EF4-FFF2-40B4-BE49-F238E27FC236}">
                      <a16:creationId xmlns:a16="http://schemas.microsoft.com/office/drawing/2014/main" id="{8379914F-C221-F68C-B1D4-B381DF2EF1B4}"/>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244" name="TextBox 243">
                  <a:extLst>
                    <a:ext uri="{FF2B5EF4-FFF2-40B4-BE49-F238E27FC236}">
                      <a16:creationId xmlns:a16="http://schemas.microsoft.com/office/drawing/2014/main" id="{F9B407F8-D21C-EAE6-47F4-C82434D231DB}"/>
                    </a:ext>
                  </a:extLst>
                </p:cNvPr>
                <p:cNvSpPr txBox="1"/>
                <p:nvPr/>
              </p:nvSpPr>
              <p:spPr>
                <a:xfrm>
                  <a:off x="1568643" y="1146914"/>
                  <a:ext cx="338473" cy="22922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cxnSp>
            <p:nvCxnSpPr>
              <p:cNvPr id="227" name="Straight Connector 226">
                <a:extLst>
                  <a:ext uri="{FF2B5EF4-FFF2-40B4-BE49-F238E27FC236}">
                    <a16:creationId xmlns:a16="http://schemas.microsoft.com/office/drawing/2014/main" id="{BDD49976-DADC-36AC-C757-008C1248E4CC}"/>
                  </a:ext>
                </a:extLst>
              </p:cNvPr>
              <p:cNvCxnSpPr>
                <a:cxnSpLocks/>
              </p:cNvCxnSpPr>
              <p:nvPr/>
            </p:nvCxnSpPr>
            <p:spPr>
              <a:xfrm rot="16200000">
                <a:off x="7854234" y="4907497"/>
                <a:ext cx="108856" cy="0"/>
              </a:xfrm>
              <a:prstGeom prst="line">
                <a:avLst/>
              </a:prstGeom>
              <a:noFill/>
              <a:ln w="19050" cap="sq" cmpd="sng" algn="ctr">
                <a:solidFill>
                  <a:sysClr val="windowText" lastClr="000000"/>
                </a:solidFill>
                <a:prstDash val="solid"/>
                <a:miter lim="800000"/>
              </a:ln>
              <a:effectLst/>
            </p:spPr>
          </p:cxnSp>
          <p:sp>
            <p:nvSpPr>
              <p:cNvPr id="228" name="TextBox 227">
                <a:extLst>
                  <a:ext uri="{FF2B5EF4-FFF2-40B4-BE49-F238E27FC236}">
                    <a16:creationId xmlns:a16="http://schemas.microsoft.com/office/drawing/2014/main" id="{6C498FD6-9B25-086F-AA52-E4FA5FA1460E}"/>
                  </a:ext>
                </a:extLst>
              </p:cNvPr>
              <p:cNvSpPr txBox="1"/>
              <p:nvPr/>
            </p:nvSpPr>
            <p:spPr>
              <a:xfrm>
                <a:off x="7763631"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29" name="Straight Connector 228">
                <a:extLst>
                  <a:ext uri="{FF2B5EF4-FFF2-40B4-BE49-F238E27FC236}">
                    <a16:creationId xmlns:a16="http://schemas.microsoft.com/office/drawing/2014/main" id="{711842D1-D9FE-AA7B-4BA1-6DCBD101B570}"/>
                  </a:ext>
                </a:extLst>
              </p:cNvPr>
              <p:cNvCxnSpPr>
                <a:cxnSpLocks/>
              </p:cNvCxnSpPr>
              <p:nvPr/>
            </p:nvCxnSpPr>
            <p:spPr>
              <a:xfrm rot="16200000">
                <a:off x="8348480" y="4907497"/>
                <a:ext cx="108856" cy="0"/>
              </a:xfrm>
              <a:prstGeom prst="line">
                <a:avLst/>
              </a:prstGeom>
              <a:noFill/>
              <a:ln w="19050" cap="sq" cmpd="sng" algn="ctr">
                <a:solidFill>
                  <a:sysClr val="windowText" lastClr="000000"/>
                </a:solidFill>
                <a:prstDash val="solid"/>
                <a:miter lim="800000"/>
              </a:ln>
              <a:effectLst/>
            </p:spPr>
          </p:cxnSp>
          <p:sp>
            <p:nvSpPr>
              <p:cNvPr id="230" name="TextBox 229">
                <a:extLst>
                  <a:ext uri="{FF2B5EF4-FFF2-40B4-BE49-F238E27FC236}">
                    <a16:creationId xmlns:a16="http://schemas.microsoft.com/office/drawing/2014/main" id="{F8E0212C-1B0F-85DB-65A6-8C288BDA04F3}"/>
                  </a:ext>
                </a:extLst>
              </p:cNvPr>
              <p:cNvSpPr txBox="1"/>
              <p:nvPr/>
            </p:nvSpPr>
            <p:spPr>
              <a:xfrm>
                <a:off x="8257877"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31" name="Straight Connector 230">
                <a:extLst>
                  <a:ext uri="{FF2B5EF4-FFF2-40B4-BE49-F238E27FC236}">
                    <a16:creationId xmlns:a16="http://schemas.microsoft.com/office/drawing/2014/main" id="{B0374E21-6485-7C11-9E39-246A05BD224E}"/>
                  </a:ext>
                </a:extLst>
              </p:cNvPr>
              <p:cNvCxnSpPr>
                <a:cxnSpLocks/>
              </p:cNvCxnSpPr>
              <p:nvPr/>
            </p:nvCxnSpPr>
            <p:spPr>
              <a:xfrm rot="16200000">
                <a:off x="10312001" y="4907497"/>
                <a:ext cx="108856" cy="0"/>
              </a:xfrm>
              <a:prstGeom prst="line">
                <a:avLst/>
              </a:prstGeom>
              <a:noFill/>
              <a:ln w="19050" cap="sq" cmpd="sng" algn="ctr">
                <a:solidFill>
                  <a:sysClr val="windowText" lastClr="000000"/>
                </a:solidFill>
                <a:prstDash val="solid"/>
                <a:miter lim="800000"/>
              </a:ln>
              <a:effectLst/>
            </p:spPr>
          </p:cxnSp>
          <p:sp>
            <p:nvSpPr>
              <p:cNvPr id="232" name="TextBox 231">
                <a:extLst>
                  <a:ext uri="{FF2B5EF4-FFF2-40B4-BE49-F238E27FC236}">
                    <a16:creationId xmlns:a16="http://schemas.microsoft.com/office/drawing/2014/main" id="{09936D04-0588-FDF2-3EED-8FC1E3B0E8A3}"/>
                  </a:ext>
                </a:extLst>
              </p:cNvPr>
              <p:cNvSpPr txBox="1"/>
              <p:nvPr/>
            </p:nvSpPr>
            <p:spPr>
              <a:xfrm>
                <a:off x="10221399" y="4982656"/>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45</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33" name="Straight Connector 232">
                <a:extLst>
                  <a:ext uri="{FF2B5EF4-FFF2-40B4-BE49-F238E27FC236}">
                    <a16:creationId xmlns:a16="http://schemas.microsoft.com/office/drawing/2014/main" id="{0F0E1ABB-AC89-9E62-E5FF-10B932DB4F79}"/>
                  </a:ext>
                </a:extLst>
              </p:cNvPr>
              <p:cNvCxnSpPr>
                <a:cxnSpLocks/>
              </p:cNvCxnSpPr>
              <p:nvPr/>
            </p:nvCxnSpPr>
            <p:spPr>
              <a:xfrm rot="16200000">
                <a:off x="8830829" y="4920793"/>
                <a:ext cx="108856" cy="0"/>
              </a:xfrm>
              <a:prstGeom prst="line">
                <a:avLst/>
              </a:prstGeom>
              <a:noFill/>
              <a:ln w="19050" cap="sq" cmpd="sng" algn="ctr">
                <a:solidFill>
                  <a:sysClr val="windowText" lastClr="000000"/>
                </a:solidFill>
                <a:prstDash val="solid"/>
                <a:miter lim="800000"/>
              </a:ln>
              <a:effectLst/>
            </p:spPr>
          </p:cxnSp>
          <p:sp>
            <p:nvSpPr>
              <p:cNvPr id="234" name="TextBox 233">
                <a:extLst>
                  <a:ext uri="{FF2B5EF4-FFF2-40B4-BE49-F238E27FC236}">
                    <a16:creationId xmlns:a16="http://schemas.microsoft.com/office/drawing/2014/main" id="{722E7D0B-9C95-CDE2-869F-3B7068A3FAFC}"/>
                  </a:ext>
                </a:extLst>
              </p:cNvPr>
              <p:cNvSpPr txBox="1"/>
              <p:nvPr/>
            </p:nvSpPr>
            <p:spPr>
              <a:xfrm>
                <a:off x="8740227" y="4995952"/>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35" name="Straight Connector 234">
                <a:extLst>
                  <a:ext uri="{FF2B5EF4-FFF2-40B4-BE49-F238E27FC236}">
                    <a16:creationId xmlns:a16="http://schemas.microsoft.com/office/drawing/2014/main" id="{921770D8-815A-6064-1C31-BD696AB6F6DE}"/>
                  </a:ext>
                </a:extLst>
              </p:cNvPr>
              <p:cNvCxnSpPr>
                <a:cxnSpLocks/>
              </p:cNvCxnSpPr>
              <p:nvPr/>
            </p:nvCxnSpPr>
            <p:spPr>
              <a:xfrm rot="16200000">
                <a:off x="9328197" y="4920793"/>
                <a:ext cx="108856" cy="0"/>
              </a:xfrm>
              <a:prstGeom prst="line">
                <a:avLst/>
              </a:prstGeom>
              <a:noFill/>
              <a:ln w="19050" cap="sq" cmpd="sng" algn="ctr">
                <a:solidFill>
                  <a:sysClr val="windowText" lastClr="000000"/>
                </a:solidFill>
                <a:prstDash val="solid"/>
                <a:miter lim="800000"/>
              </a:ln>
              <a:effectLst/>
            </p:spPr>
          </p:cxnSp>
          <p:sp>
            <p:nvSpPr>
              <p:cNvPr id="236" name="TextBox 235">
                <a:extLst>
                  <a:ext uri="{FF2B5EF4-FFF2-40B4-BE49-F238E27FC236}">
                    <a16:creationId xmlns:a16="http://schemas.microsoft.com/office/drawing/2014/main" id="{507C7890-781B-6E4F-EAF9-6985C77731F1}"/>
                  </a:ext>
                </a:extLst>
              </p:cNvPr>
              <p:cNvSpPr txBox="1"/>
              <p:nvPr/>
            </p:nvSpPr>
            <p:spPr>
              <a:xfrm>
                <a:off x="9237595" y="4995952"/>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37" name="Straight Connector 236">
                <a:extLst>
                  <a:ext uri="{FF2B5EF4-FFF2-40B4-BE49-F238E27FC236}">
                    <a16:creationId xmlns:a16="http://schemas.microsoft.com/office/drawing/2014/main" id="{A414C978-2EE9-279C-0B1A-E06A544C9EA8}"/>
                  </a:ext>
                </a:extLst>
              </p:cNvPr>
              <p:cNvCxnSpPr>
                <a:cxnSpLocks/>
              </p:cNvCxnSpPr>
              <p:nvPr/>
            </p:nvCxnSpPr>
            <p:spPr>
              <a:xfrm rot="16200000">
                <a:off x="9821428" y="4920793"/>
                <a:ext cx="108856" cy="0"/>
              </a:xfrm>
              <a:prstGeom prst="line">
                <a:avLst/>
              </a:prstGeom>
              <a:noFill/>
              <a:ln w="19050" cap="sq" cmpd="sng" algn="ctr">
                <a:solidFill>
                  <a:sysClr val="windowText" lastClr="000000"/>
                </a:solidFill>
                <a:prstDash val="solid"/>
                <a:miter lim="800000"/>
              </a:ln>
              <a:effectLst/>
            </p:spPr>
          </p:cxnSp>
          <p:sp>
            <p:nvSpPr>
              <p:cNvPr id="238" name="TextBox 237">
                <a:extLst>
                  <a:ext uri="{FF2B5EF4-FFF2-40B4-BE49-F238E27FC236}">
                    <a16:creationId xmlns:a16="http://schemas.microsoft.com/office/drawing/2014/main" id="{E9BBEA3A-F006-DB3C-EBEC-0BBED9430574}"/>
                  </a:ext>
                </a:extLst>
              </p:cNvPr>
              <p:cNvSpPr txBox="1"/>
              <p:nvPr/>
            </p:nvSpPr>
            <p:spPr>
              <a:xfrm>
                <a:off x="9730827" y="4995952"/>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42</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39" name="Straight Connector 238">
                <a:extLst>
                  <a:ext uri="{FF2B5EF4-FFF2-40B4-BE49-F238E27FC236}">
                    <a16:creationId xmlns:a16="http://schemas.microsoft.com/office/drawing/2014/main" id="{DA836025-9E5A-6E31-F4BE-3154813D54F8}"/>
                  </a:ext>
                </a:extLst>
              </p:cNvPr>
              <p:cNvCxnSpPr>
                <a:cxnSpLocks/>
              </p:cNvCxnSpPr>
              <p:nvPr/>
            </p:nvCxnSpPr>
            <p:spPr>
              <a:xfrm rot="16200000">
                <a:off x="10812029" y="4920793"/>
                <a:ext cx="108856" cy="0"/>
              </a:xfrm>
              <a:prstGeom prst="line">
                <a:avLst/>
              </a:prstGeom>
              <a:noFill/>
              <a:ln w="19050" cap="sq" cmpd="sng" algn="ctr">
                <a:solidFill>
                  <a:sysClr val="windowText" lastClr="000000"/>
                </a:solidFill>
                <a:prstDash val="solid"/>
                <a:miter lim="800000"/>
              </a:ln>
              <a:effectLst/>
            </p:spPr>
          </p:cxnSp>
          <p:sp>
            <p:nvSpPr>
              <p:cNvPr id="240" name="TextBox 239">
                <a:extLst>
                  <a:ext uri="{FF2B5EF4-FFF2-40B4-BE49-F238E27FC236}">
                    <a16:creationId xmlns:a16="http://schemas.microsoft.com/office/drawing/2014/main" id="{F7ED047E-0FCE-2E8E-7976-C6CD1A465AD7}"/>
                  </a:ext>
                </a:extLst>
              </p:cNvPr>
              <p:cNvSpPr txBox="1"/>
              <p:nvPr/>
            </p:nvSpPr>
            <p:spPr>
              <a:xfrm>
                <a:off x="10721428" y="4995952"/>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241" name="Straight Connector 240">
                <a:extLst>
                  <a:ext uri="{FF2B5EF4-FFF2-40B4-BE49-F238E27FC236}">
                    <a16:creationId xmlns:a16="http://schemas.microsoft.com/office/drawing/2014/main" id="{A4CF544B-2E73-E108-15A6-EA262F918C39}"/>
                  </a:ext>
                </a:extLst>
              </p:cNvPr>
              <p:cNvCxnSpPr>
                <a:cxnSpLocks/>
              </p:cNvCxnSpPr>
              <p:nvPr/>
            </p:nvCxnSpPr>
            <p:spPr>
              <a:xfrm rot="16200000">
                <a:off x="11291747" y="4920793"/>
                <a:ext cx="108856" cy="0"/>
              </a:xfrm>
              <a:prstGeom prst="line">
                <a:avLst/>
              </a:prstGeom>
              <a:noFill/>
              <a:ln w="19050" cap="sq" cmpd="sng" algn="ctr">
                <a:solidFill>
                  <a:sysClr val="windowText" lastClr="000000"/>
                </a:solidFill>
                <a:prstDash val="solid"/>
                <a:miter lim="800000"/>
              </a:ln>
              <a:effectLst/>
            </p:spPr>
          </p:cxnSp>
          <p:sp>
            <p:nvSpPr>
              <p:cNvPr id="242" name="TextBox 241">
                <a:extLst>
                  <a:ext uri="{FF2B5EF4-FFF2-40B4-BE49-F238E27FC236}">
                    <a16:creationId xmlns:a16="http://schemas.microsoft.com/office/drawing/2014/main" id="{DBACEFC2-8FE4-9732-7206-455A372F9BFE}"/>
                  </a:ext>
                </a:extLst>
              </p:cNvPr>
              <p:cNvSpPr txBox="1"/>
              <p:nvPr/>
            </p:nvSpPr>
            <p:spPr>
              <a:xfrm>
                <a:off x="11201143" y="4995952"/>
                <a:ext cx="290063" cy="30034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51</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sp>
          <p:nvSpPr>
            <p:cNvPr id="143" name="object 3">
              <a:extLst>
                <a:ext uri="{FF2B5EF4-FFF2-40B4-BE49-F238E27FC236}">
                  <a16:creationId xmlns:a16="http://schemas.microsoft.com/office/drawing/2014/main" id="{85C2F2DE-20C4-04C8-CCC2-03F5E796C226}"/>
                </a:ext>
              </a:extLst>
            </p:cNvPr>
            <p:cNvSpPr/>
            <p:nvPr/>
          </p:nvSpPr>
          <p:spPr>
            <a:xfrm>
              <a:off x="840960" y="2776693"/>
              <a:ext cx="4649755" cy="718379"/>
            </a:xfrm>
            <a:custGeom>
              <a:avLst/>
              <a:gdLst/>
              <a:ahLst/>
              <a:cxnLst/>
              <a:rect l="l" t="t" r="r" b="b"/>
              <a:pathLst>
                <a:path w="7937500" h="1168400">
                  <a:moveTo>
                    <a:pt x="0" y="0"/>
                  </a:moveTo>
                  <a:lnTo>
                    <a:pt x="1621358" y="0"/>
                  </a:lnTo>
                  <a:lnTo>
                    <a:pt x="1621358" y="139700"/>
                  </a:lnTo>
                  <a:lnTo>
                    <a:pt x="2823629" y="139700"/>
                  </a:lnTo>
                  <a:lnTo>
                    <a:pt x="2823629" y="279400"/>
                  </a:lnTo>
                  <a:lnTo>
                    <a:pt x="2874429" y="279400"/>
                  </a:lnTo>
                  <a:lnTo>
                    <a:pt x="2874429" y="436029"/>
                  </a:lnTo>
                  <a:lnTo>
                    <a:pt x="4246029" y="436029"/>
                  </a:lnTo>
                  <a:lnTo>
                    <a:pt x="4246029" y="605370"/>
                  </a:lnTo>
                  <a:lnTo>
                    <a:pt x="4576229" y="605370"/>
                  </a:lnTo>
                  <a:lnTo>
                    <a:pt x="4576229" y="778929"/>
                  </a:lnTo>
                  <a:lnTo>
                    <a:pt x="5524487" y="778929"/>
                  </a:lnTo>
                  <a:lnTo>
                    <a:pt x="5524487" y="969429"/>
                  </a:lnTo>
                  <a:lnTo>
                    <a:pt x="6299187" y="969429"/>
                  </a:lnTo>
                  <a:lnTo>
                    <a:pt x="6299187" y="1168400"/>
                  </a:lnTo>
                  <a:lnTo>
                    <a:pt x="7937487" y="1168400"/>
                  </a:lnTo>
                </a:path>
              </a:pathLst>
            </a:custGeom>
            <a:ln w="22225">
              <a:solidFill>
                <a:schemeClr val="accent1"/>
              </a:solidFill>
              <a:miter lim="800000"/>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object 4">
              <a:extLst>
                <a:ext uri="{FF2B5EF4-FFF2-40B4-BE49-F238E27FC236}">
                  <a16:creationId xmlns:a16="http://schemas.microsoft.com/office/drawing/2014/main" id="{5A1242D2-F044-EE6F-EF9A-52CA34B50E9D}"/>
                </a:ext>
              </a:extLst>
            </p:cNvPr>
            <p:cNvSpPr/>
            <p:nvPr/>
          </p:nvSpPr>
          <p:spPr>
            <a:xfrm>
              <a:off x="2606623" y="3044783"/>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object 5">
              <a:extLst>
                <a:ext uri="{FF2B5EF4-FFF2-40B4-BE49-F238E27FC236}">
                  <a16:creationId xmlns:a16="http://schemas.microsoft.com/office/drawing/2014/main" id="{C86CF8FC-F1ED-6B22-146E-F30339521107}"/>
                </a:ext>
              </a:extLst>
            </p:cNvPr>
            <p:cNvSpPr/>
            <p:nvPr/>
          </p:nvSpPr>
          <p:spPr>
            <a:xfrm>
              <a:off x="2658701" y="2990124"/>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object 6">
              <a:extLst>
                <a:ext uri="{FF2B5EF4-FFF2-40B4-BE49-F238E27FC236}">
                  <a16:creationId xmlns:a16="http://schemas.microsoft.com/office/drawing/2014/main" id="{C06F0D54-1CD3-EC87-92AF-28C319D2368D}"/>
                </a:ext>
              </a:extLst>
            </p:cNvPr>
            <p:cNvSpPr/>
            <p:nvPr/>
          </p:nvSpPr>
          <p:spPr>
            <a:xfrm>
              <a:off x="2777734" y="3044783"/>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object 7">
              <a:extLst>
                <a:ext uri="{FF2B5EF4-FFF2-40B4-BE49-F238E27FC236}">
                  <a16:creationId xmlns:a16="http://schemas.microsoft.com/office/drawing/2014/main" id="{25C7E956-E171-81C4-F2BC-12C55DCBC1F7}"/>
                </a:ext>
              </a:extLst>
            </p:cNvPr>
            <p:cNvSpPr/>
            <p:nvPr/>
          </p:nvSpPr>
          <p:spPr>
            <a:xfrm>
              <a:off x="2829812" y="2990124"/>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object 8">
              <a:extLst>
                <a:ext uri="{FF2B5EF4-FFF2-40B4-BE49-F238E27FC236}">
                  <a16:creationId xmlns:a16="http://schemas.microsoft.com/office/drawing/2014/main" id="{A62C2A50-F249-5812-5085-BACFD009EDFF}"/>
                </a:ext>
              </a:extLst>
            </p:cNvPr>
            <p:cNvSpPr/>
            <p:nvPr/>
          </p:nvSpPr>
          <p:spPr>
            <a:xfrm>
              <a:off x="2812452" y="3044783"/>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object 9">
              <a:extLst>
                <a:ext uri="{FF2B5EF4-FFF2-40B4-BE49-F238E27FC236}">
                  <a16:creationId xmlns:a16="http://schemas.microsoft.com/office/drawing/2014/main" id="{B782BE4E-A201-DEA9-D721-FE11424E8390}"/>
                </a:ext>
              </a:extLst>
            </p:cNvPr>
            <p:cNvSpPr/>
            <p:nvPr/>
          </p:nvSpPr>
          <p:spPr>
            <a:xfrm>
              <a:off x="2864529" y="2990124"/>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object 10">
              <a:extLst>
                <a:ext uri="{FF2B5EF4-FFF2-40B4-BE49-F238E27FC236}">
                  <a16:creationId xmlns:a16="http://schemas.microsoft.com/office/drawing/2014/main" id="{251FAAB6-C5E4-BC35-C825-BE35B3108821}"/>
                </a:ext>
              </a:extLst>
            </p:cNvPr>
            <p:cNvSpPr/>
            <p:nvPr/>
          </p:nvSpPr>
          <p:spPr>
            <a:xfrm>
              <a:off x="2946364" y="3044783"/>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object 11">
              <a:extLst>
                <a:ext uri="{FF2B5EF4-FFF2-40B4-BE49-F238E27FC236}">
                  <a16:creationId xmlns:a16="http://schemas.microsoft.com/office/drawing/2014/main" id="{DA2FEFF5-6F9C-9414-3757-4D04AD7D2320}"/>
                </a:ext>
              </a:extLst>
            </p:cNvPr>
            <p:cNvSpPr/>
            <p:nvPr/>
          </p:nvSpPr>
          <p:spPr>
            <a:xfrm>
              <a:off x="2998442" y="2990124"/>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object 12">
              <a:extLst>
                <a:ext uri="{FF2B5EF4-FFF2-40B4-BE49-F238E27FC236}">
                  <a16:creationId xmlns:a16="http://schemas.microsoft.com/office/drawing/2014/main" id="{7A0A4E74-CBC8-9F7E-AD60-461A5FD359E7}"/>
                </a:ext>
              </a:extLst>
            </p:cNvPr>
            <p:cNvSpPr/>
            <p:nvPr/>
          </p:nvSpPr>
          <p:spPr>
            <a:xfrm>
              <a:off x="3139794" y="3044783"/>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object 13">
              <a:extLst>
                <a:ext uri="{FF2B5EF4-FFF2-40B4-BE49-F238E27FC236}">
                  <a16:creationId xmlns:a16="http://schemas.microsoft.com/office/drawing/2014/main" id="{CE6B3D4F-75A7-A2F9-1656-E737B0AC686C}"/>
                </a:ext>
              </a:extLst>
            </p:cNvPr>
            <p:cNvSpPr/>
            <p:nvPr/>
          </p:nvSpPr>
          <p:spPr>
            <a:xfrm>
              <a:off x="3191871" y="2990124"/>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object 14">
              <a:extLst>
                <a:ext uri="{FF2B5EF4-FFF2-40B4-BE49-F238E27FC236}">
                  <a16:creationId xmlns:a16="http://schemas.microsoft.com/office/drawing/2014/main" id="{F7AF2574-9101-53EE-34E0-5D11DD8100AE}"/>
                </a:ext>
              </a:extLst>
            </p:cNvPr>
            <p:cNvSpPr/>
            <p:nvPr/>
          </p:nvSpPr>
          <p:spPr>
            <a:xfrm>
              <a:off x="3789519" y="3254765"/>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object 15">
              <a:extLst>
                <a:ext uri="{FF2B5EF4-FFF2-40B4-BE49-F238E27FC236}">
                  <a16:creationId xmlns:a16="http://schemas.microsoft.com/office/drawing/2014/main" id="{46DD8183-1E6E-CA1C-908C-069760A72C16}"/>
                </a:ext>
              </a:extLst>
            </p:cNvPr>
            <p:cNvSpPr/>
            <p:nvPr/>
          </p:nvSpPr>
          <p:spPr>
            <a:xfrm>
              <a:off x="3841596" y="3203555"/>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object 16">
              <a:extLst>
                <a:ext uri="{FF2B5EF4-FFF2-40B4-BE49-F238E27FC236}">
                  <a16:creationId xmlns:a16="http://schemas.microsoft.com/office/drawing/2014/main" id="{80153F0A-5FCF-50FD-9144-D164C7243A01}"/>
                </a:ext>
              </a:extLst>
            </p:cNvPr>
            <p:cNvSpPr/>
            <p:nvPr/>
          </p:nvSpPr>
          <p:spPr>
            <a:xfrm>
              <a:off x="3906072" y="3254765"/>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object 17">
              <a:extLst>
                <a:ext uri="{FF2B5EF4-FFF2-40B4-BE49-F238E27FC236}">
                  <a16:creationId xmlns:a16="http://schemas.microsoft.com/office/drawing/2014/main" id="{EBCAA5A8-6C6B-46DB-FCCD-BBC388B23D48}"/>
                </a:ext>
              </a:extLst>
            </p:cNvPr>
            <p:cNvSpPr/>
            <p:nvPr/>
          </p:nvSpPr>
          <p:spPr>
            <a:xfrm>
              <a:off x="3958149" y="3203555"/>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object 18">
              <a:extLst>
                <a:ext uri="{FF2B5EF4-FFF2-40B4-BE49-F238E27FC236}">
                  <a16:creationId xmlns:a16="http://schemas.microsoft.com/office/drawing/2014/main" id="{E9696DE7-50A0-28C0-177B-D875666FC285}"/>
                </a:ext>
              </a:extLst>
            </p:cNvPr>
            <p:cNvSpPr/>
            <p:nvPr/>
          </p:nvSpPr>
          <p:spPr>
            <a:xfrm>
              <a:off x="4592994"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object 19">
              <a:extLst>
                <a:ext uri="{FF2B5EF4-FFF2-40B4-BE49-F238E27FC236}">
                  <a16:creationId xmlns:a16="http://schemas.microsoft.com/office/drawing/2014/main" id="{192C08E7-4F00-6E33-1589-FA3037D07A27}"/>
                </a:ext>
              </a:extLst>
            </p:cNvPr>
            <p:cNvSpPr/>
            <p:nvPr/>
          </p:nvSpPr>
          <p:spPr>
            <a:xfrm>
              <a:off x="4645071"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object 20">
              <a:extLst>
                <a:ext uri="{FF2B5EF4-FFF2-40B4-BE49-F238E27FC236}">
                  <a16:creationId xmlns:a16="http://schemas.microsoft.com/office/drawing/2014/main" id="{98800564-C1DB-8673-6FB6-8E025070E6D2}"/>
                </a:ext>
              </a:extLst>
            </p:cNvPr>
            <p:cNvSpPr/>
            <p:nvPr/>
          </p:nvSpPr>
          <p:spPr>
            <a:xfrm>
              <a:off x="4739307"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object 21">
              <a:extLst>
                <a:ext uri="{FF2B5EF4-FFF2-40B4-BE49-F238E27FC236}">
                  <a16:creationId xmlns:a16="http://schemas.microsoft.com/office/drawing/2014/main" id="{087AEF43-0EEB-01C6-04C9-16AE45271318}"/>
                </a:ext>
              </a:extLst>
            </p:cNvPr>
            <p:cNvSpPr/>
            <p:nvPr/>
          </p:nvSpPr>
          <p:spPr>
            <a:xfrm>
              <a:off x="4791384"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object 22">
              <a:extLst>
                <a:ext uri="{FF2B5EF4-FFF2-40B4-BE49-F238E27FC236}">
                  <a16:creationId xmlns:a16="http://schemas.microsoft.com/office/drawing/2014/main" id="{4CFA7E6B-4E4C-405D-0C61-FD7113361E99}"/>
                </a:ext>
              </a:extLst>
            </p:cNvPr>
            <p:cNvSpPr/>
            <p:nvPr/>
          </p:nvSpPr>
          <p:spPr>
            <a:xfrm>
              <a:off x="4899671"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object 23">
              <a:extLst>
                <a:ext uri="{FF2B5EF4-FFF2-40B4-BE49-F238E27FC236}">
                  <a16:creationId xmlns:a16="http://schemas.microsoft.com/office/drawing/2014/main" id="{8A10F149-CEC9-4045-DEEC-CFCCFA3A4F50}"/>
                </a:ext>
              </a:extLst>
            </p:cNvPr>
            <p:cNvSpPr/>
            <p:nvPr/>
          </p:nvSpPr>
          <p:spPr>
            <a:xfrm>
              <a:off x="4951748"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object 24">
              <a:extLst>
                <a:ext uri="{FF2B5EF4-FFF2-40B4-BE49-F238E27FC236}">
                  <a16:creationId xmlns:a16="http://schemas.microsoft.com/office/drawing/2014/main" id="{E1F2BBF6-5D41-33D0-9E40-99FC6202AD01}"/>
                </a:ext>
              </a:extLst>
            </p:cNvPr>
            <p:cNvSpPr/>
            <p:nvPr/>
          </p:nvSpPr>
          <p:spPr>
            <a:xfrm>
              <a:off x="5016225"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object 25">
              <a:extLst>
                <a:ext uri="{FF2B5EF4-FFF2-40B4-BE49-F238E27FC236}">
                  <a16:creationId xmlns:a16="http://schemas.microsoft.com/office/drawing/2014/main" id="{9DCD4883-91A7-61D3-A53A-D54ED51F29B0}"/>
                </a:ext>
              </a:extLst>
            </p:cNvPr>
            <p:cNvSpPr/>
            <p:nvPr/>
          </p:nvSpPr>
          <p:spPr>
            <a:xfrm>
              <a:off x="5068302"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object 26">
              <a:extLst>
                <a:ext uri="{FF2B5EF4-FFF2-40B4-BE49-F238E27FC236}">
                  <a16:creationId xmlns:a16="http://schemas.microsoft.com/office/drawing/2014/main" id="{3995CA00-9413-CF58-BE38-8364BA351292}"/>
                </a:ext>
              </a:extLst>
            </p:cNvPr>
            <p:cNvSpPr/>
            <p:nvPr/>
          </p:nvSpPr>
          <p:spPr>
            <a:xfrm>
              <a:off x="5053423"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object 27">
              <a:extLst>
                <a:ext uri="{FF2B5EF4-FFF2-40B4-BE49-F238E27FC236}">
                  <a16:creationId xmlns:a16="http://schemas.microsoft.com/office/drawing/2014/main" id="{E8415C21-3FD5-343F-5A24-97BA36738D69}"/>
                </a:ext>
              </a:extLst>
            </p:cNvPr>
            <p:cNvSpPr/>
            <p:nvPr/>
          </p:nvSpPr>
          <p:spPr>
            <a:xfrm>
              <a:off x="5105500"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object 28">
              <a:extLst>
                <a:ext uri="{FF2B5EF4-FFF2-40B4-BE49-F238E27FC236}">
                  <a16:creationId xmlns:a16="http://schemas.microsoft.com/office/drawing/2014/main" id="{82D49360-9286-6C37-C481-5C8D5BCFF473}"/>
                </a:ext>
              </a:extLst>
            </p:cNvPr>
            <p:cNvSpPr/>
            <p:nvPr/>
          </p:nvSpPr>
          <p:spPr>
            <a:xfrm>
              <a:off x="5075741"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object 29">
              <a:extLst>
                <a:ext uri="{FF2B5EF4-FFF2-40B4-BE49-F238E27FC236}">
                  <a16:creationId xmlns:a16="http://schemas.microsoft.com/office/drawing/2014/main" id="{0A6DA2E6-F04D-9B47-EF62-95897DA84C32}"/>
                </a:ext>
              </a:extLst>
            </p:cNvPr>
            <p:cNvSpPr/>
            <p:nvPr/>
          </p:nvSpPr>
          <p:spPr>
            <a:xfrm>
              <a:off x="5127819"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object 30">
              <a:extLst>
                <a:ext uri="{FF2B5EF4-FFF2-40B4-BE49-F238E27FC236}">
                  <a16:creationId xmlns:a16="http://schemas.microsoft.com/office/drawing/2014/main" id="{9859CA2F-B36D-8AF6-9FFB-0A00DA488549}"/>
                </a:ext>
              </a:extLst>
            </p:cNvPr>
            <p:cNvSpPr/>
            <p:nvPr/>
          </p:nvSpPr>
          <p:spPr>
            <a:xfrm>
              <a:off x="5120379"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object 31">
              <a:extLst>
                <a:ext uri="{FF2B5EF4-FFF2-40B4-BE49-F238E27FC236}">
                  <a16:creationId xmlns:a16="http://schemas.microsoft.com/office/drawing/2014/main" id="{54B769F2-8642-9134-C7ED-90DE1BB93F0D}"/>
                </a:ext>
              </a:extLst>
            </p:cNvPr>
            <p:cNvSpPr/>
            <p:nvPr/>
          </p:nvSpPr>
          <p:spPr>
            <a:xfrm>
              <a:off x="5172456"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object 32">
              <a:extLst>
                <a:ext uri="{FF2B5EF4-FFF2-40B4-BE49-F238E27FC236}">
                  <a16:creationId xmlns:a16="http://schemas.microsoft.com/office/drawing/2014/main" id="{3C643F96-6CD9-2688-075A-41BB008A96E2}"/>
                </a:ext>
              </a:extLst>
            </p:cNvPr>
            <p:cNvSpPr/>
            <p:nvPr/>
          </p:nvSpPr>
          <p:spPr>
            <a:xfrm>
              <a:off x="5131125"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object 33">
              <a:extLst>
                <a:ext uri="{FF2B5EF4-FFF2-40B4-BE49-F238E27FC236}">
                  <a16:creationId xmlns:a16="http://schemas.microsoft.com/office/drawing/2014/main" id="{040B6352-41DA-A106-79DE-1D92E4FAE595}"/>
                </a:ext>
              </a:extLst>
            </p:cNvPr>
            <p:cNvSpPr/>
            <p:nvPr/>
          </p:nvSpPr>
          <p:spPr>
            <a:xfrm>
              <a:off x="5183202"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object 34">
              <a:extLst>
                <a:ext uri="{FF2B5EF4-FFF2-40B4-BE49-F238E27FC236}">
                  <a16:creationId xmlns:a16="http://schemas.microsoft.com/office/drawing/2014/main" id="{2D426C0E-1D9A-3F7B-DE3F-D4FD0437BD00}"/>
                </a:ext>
              </a:extLst>
            </p:cNvPr>
            <p:cNvSpPr/>
            <p:nvPr/>
          </p:nvSpPr>
          <p:spPr>
            <a:xfrm>
              <a:off x="5139391"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object 35">
              <a:extLst>
                <a:ext uri="{FF2B5EF4-FFF2-40B4-BE49-F238E27FC236}">
                  <a16:creationId xmlns:a16="http://schemas.microsoft.com/office/drawing/2014/main" id="{98EB217C-81A4-64B8-A04C-7CCD725E7A06}"/>
                </a:ext>
              </a:extLst>
            </p:cNvPr>
            <p:cNvSpPr/>
            <p:nvPr/>
          </p:nvSpPr>
          <p:spPr>
            <a:xfrm>
              <a:off x="5191469"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object 36">
              <a:extLst>
                <a:ext uri="{FF2B5EF4-FFF2-40B4-BE49-F238E27FC236}">
                  <a16:creationId xmlns:a16="http://schemas.microsoft.com/office/drawing/2014/main" id="{B82FC2DA-60C3-7ED7-0A12-7B75BCB530D7}"/>
                </a:ext>
              </a:extLst>
            </p:cNvPr>
            <p:cNvSpPr/>
            <p:nvPr/>
          </p:nvSpPr>
          <p:spPr>
            <a:xfrm>
              <a:off x="5188162"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object 37">
              <a:extLst>
                <a:ext uri="{FF2B5EF4-FFF2-40B4-BE49-F238E27FC236}">
                  <a16:creationId xmlns:a16="http://schemas.microsoft.com/office/drawing/2014/main" id="{DB2B4A3B-4ECD-CD69-E287-AEDB54581C1E}"/>
                </a:ext>
              </a:extLst>
            </p:cNvPr>
            <p:cNvSpPr/>
            <p:nvPr/>
          </p:nvSpPr>
          <p:spPr>
            <a:xfrm>
              <a:off x="5240239"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object 38">
              <a:extLst>
                <a:ext uri="{FF2B5EF4-FFF2-40B4-BE49-F238E27FC236}">
                  <a16:creationId xmlns:a16="http://schemas.microsoft.com/office/drawing/2014/main" id="{AB5B70C7-573C-BA42-D64F-81ADE92FD37E}"/>
                </a:ext>
              </a:extLst>
            </p:cNvPr>
            <p:cNvSpPr/>
            <p:nvPr/>
          </p:nvSpPr>
          <p:spPr>
            <a:xfrm>
              <a:off x="5208827"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object 39">
              <a:extLst>
                <a:ext uri="{FF2B5EF4-FFF2-40B4-BE49-F238E27FC236}">
                  <a16:creationId xmlns:a16="http://schemas.microsoft.com/office/drawing/2014/main" id="{5376E052-8B87-43E0-CEF4-70C8B64C895B}"/>
                </a:ext>
              </a:extLst>
            </p:cNvPr>
            <p:cNvSpPr/>
            <p:nvPr/>
          </p:nvSpPr>
          <p:spPr>
            <a:xfrm>
              <a:off x="5260905"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object 40">
              <a:extLst>
                <a:ext uri="{FF2B5EF4-FFF2-40B4-BE49-F238E27FC236}">
                  <a16:creationId xmlns:a16="http://schemas.microsoft.com/office/drawing/2014/main" id="{AC9E4BB2-2515-28FE-1EF3-1B7519B4E5A6}"/>
                </a:ext>
              </a:extLst>
            </p:cNvPr>
            <p:cNvSpPr/>
            <p:nvPr/>
          </p:nvSpPr>
          <p:spPr>
            <a:xfrm>
              <a:off x="5231146"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object 41">
              <a:extLst>
                <a:ext uri="{FF2B5EF4-FFF2-40B4-BE49-F238E27FC236}">
                  <a16:creationId xmlns:a16="http://schemas.microsoft.com/office/drawing/2014/main" id="{23BFFEC7-B9B4-60DD-9DE7-2AC708A8BCCD}"/>
                </a:ext>
              </a:extLst>
            </p:cNvPr>
            <p:cNvSpPr/>
            <p:nvPr/>
          </p:nvSpPr>
          <p:spPr>
            <a:xfrm>
              <a:off x="5283224"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object 42">
              <a:extLst>
                <a:ext uri="{FF2B5EF4-FFF2-40B4-BE49-F238E27FC236}">
                  <a16:creationId xmlns:a16="http://schemas.microsoft.com/office/drawing/2014/main" id="{2986CE1E-038B-8D39-57A5-68890027612E}"/>
                </a:ext>
              </a:extLst>
            </p:cNvPr>
            <p:cNvSpPr/>
            <p:nvPr/>
          </p:nvSpPr>
          <p:spPr>
            <a:xfrm>
              <a:off x="5268344"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object 43">
              <a:extLst>
                <a:ext uri="{FF2B5EF4-FFF2-40B4-BE49-F238E27FC236}">
                  <a16:creationId xmlns:a16="http://schemas.microsoft.com/office/drawing/2014/main" id="{DD9D4E87-030F-0514-0802-317D3246F88A}"/>
                </a:ext>
              </a:extLst>
            </p:cNvPr>
            <p:cNvSpPr/>
            <p:nvPr/>
          </p:nvSpPr>
          <p:spPr>
            <a:xfrm>
              <a:off x="5320421"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object 44">
              <a:extLst>
                <a:ext uri="{FF2B5EF4-FFF2-40B4-BE49-F238E27FC236}">
                  <a16:creationId xmlns:a16="http://schemas.microsoft.com/office/drawing/2014/main" id="{E2E6D711-E8A8-769D-63C8-B358DB6F2BE2}"/>
                </a:ext>
              </a:extLst>
            </p:cNvPr>
            <p:cNvSpPr/>
            <p:nvPr/>
          </p:nvSpPr>
          <p:spPr>
            <a:xfrm>
              <a:off x="5292317"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object 45">
              <a:extLst>
                <a:ext uri="{FF2B5EF4-FFF2-40B4-BE49-F238E27FC236}">
                  <a16:creationId xmlns:a16="http://schemas.microsoft.com/office/drawing/2014/main" id="{1CEB4511-4013-7172-D4B8-B426441B809D}"/>
                </a:ext>
              </a:extLst>
            </p:cNvPr>
            <p:cNvSpPr/>
            <p:nvPr/>
          </p:nvSpPr>
          <p:spPr>
            <a:xfrm>
              <a:off x="5344394"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object 46">
              <a:extLst>
                <a:ext uri="{FF2B5EF4-FFF2-40B4-BE49-F238E27FC236}">
                  <a16:creationId xmlns:a16="http://schemas.microsoft.com/office/drawing/2014/main" id="{24BF9CBC-5B53-675B-0C0D-B6DDD4059489}"/>
                </a:ext>
              </a:extLst>
            </p:cNvPr>
            <p:cNvSpPr/>
            <p:nvPr/>
          </p:nvSpPr>
          <p:spPr>
            <a:xfrm>
              <a:off x="5296449"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object 47">
              <a:extLst>
                <a:ext uri="{FF2B5EF4-FFF2-40B4-BE49-F238E27FC236}">
                  <a16:creationId xmlns:a16="http://schemas.microsoft.com/office/drawing/2014/main" id="{400F84F5-80C6-288E-703E-FE0A921D8DBF}"/>
                </a:ext>
              </a:extLst>
            </p:cNvPr>
            <p:cNvSpPr/>
            <p:nvPr/>
          </p:nvSpPr>
          <p:spPr>
            <a:xfrm>
              <a:off x="5348526"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object 48">
              <a:extLst>
                <a:ext uri="{FF2B5EF4-FFF2-40B4-BE49-F238E27FC236}">
                  <a16:creationId xmlns:a16="http://schemas.microsoft.com/office/drawing/2014/main" id="{B34A1635-D778-CA0A-2BDD-B3A751315998}"/>
                </a:ext>
              </a:extLst>
            </p:cNvPr>
            <p:cNvSpPr/>
            <p:nvPr/>
          </p:nvSpPr>
          <p:spPr>
            <a:xfrm>
              <a:off x="5358445"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object 49">
              <a:extLst>
                <a:ext uri="{FF2B5EF4-FFF2-40B4-BE49-F238E27FC236}">
                  <a16:creationId xmlns:a16="http://schemas.microsoft.com/office/drawing/2014/main" id="{C78B66E2-B112-29A2-6F80-F5F0056EE71E}"/>
                </a:ext>
              </a:extLst>
            </p:cNvPr>
            <p:cNvSpPr/>
            <p:nvPr/>
          </p:nvSpPr>
          <p:spPr>
            <a:xfrm>
              <a:off x="5410524"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object 50">
              <a:extLst>
                <a:ext uri="{FF2B5EF4-FFF2-40B4-BE49-F238E27FC236}">
                  <a16:creationId xmlns:a16="http://schemas.microsoft.com/office/drawing/2014/main" id="{57C2037D-A498-6D00-508D-94F8BD8A4F7E}"/>
                </a:ext>
              </a:extLst>
            </p:cNvPr>
            <p:cNvSpPr/>
            <p:nvPr/>
          </p:nvSpPr>
          <p:spPr>
            <a:xfrm>
              <a:off x="5406390" y="3495071"/>
              <a:ext cx="104155"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object 51">
              <a:extLst>
                <a:ext uri="{FF2B5EF4-FFF2-40B4-BE49-F238E27FC236}">
                  <a16:creationId xmlns:a16="http://schemas.microsoft.com/office/drawing/2014/main" id="{69C1C724-8074-5127-4A04-0CCA7489ABD0}"/>
                </a:ext>
              </a:extLst>
            </p:cNvPr>
            <p:cNvSpPr/>
            <p:nvPr/>
          </p:nvSpPr>
          <p:spPr>
            <a:xfrm>
              <a:off x="5458468" y="3440411"/>
              <a:ext cx="0" cy="109319"/>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3" name="TextBox 312">
              <a:extLst>
                <a:ext uri="{FF2B5EF4-FFF2-40B4-BE49-F238E27FC236}">
                  <a16:creationId xmlns:a16="http://schemas.microsoft.com/office/drawing/2014/main" id="{0E7FA98E-2668-568A-2ACC-3567CAEC05FA}"/>
                </a:ext>
              </a:extLst>
            </p:cNvPr>
            <p:cNvSpPr txBox="1"/>
            <p:nvPr/>
          </p:nvSpPr>
          <p:spPr>
            <a:xfrm>
              <a:off x="6815311" y="5779056"/>
              <a:ext cx="5074376" cy="18580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Months</a:t>
              </a:r>
              <a:endParaRPr kumimoji="0" lang="en-GB"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14" name="Straight Connector 313">
              <a:extLst>
                <a:ext uri="{FF2B5EF4-FFF2-40B4-BE49-F238E27FC236}">
                  <a16:creationId xmlns:a16="http://schemas.microsoft.com/office/drawing/2014/main" id="{8F7EA568-8178-30ED-7EE2-90B8F4DD4B4B}"/>
                </a:ext>
              </a:extLst>
            </p:cNvPr>
            <p:cNvCxnSpPr>
              <a:cxnSpLocks/>
            </p:cNvCxnSpPr>
            <p:nvPr/>
          </p:nvCxnSpPr>
          <p:spPr>
            <a:xfrm>
              <a:off x="6838033" y="2673024"/>
              <a:ext cx="0" cy="2824743"/>
            </a:xfrm>
            <a:prstGeom prst="line">
              <a:avLst/>
            </a:prstGeom>
            <a:noFill/>
            <a:ln w="19050" cap="sq" cmpd="sng" algn="ctr">
              <a:solidFill>
                <a:sysClr val="windowText" lastClr="000000"/>
              </a:solidFill>
              <a:prstDash val="solid"/>
              <a:miter lim="800000"/>
            </a:ln>
            <a:effectLst/>
          </p:spPr>
        </p:cxnSp>
        <p:cxnSp>
          <p:nvCxnSpPr>
            <p:cNvPr id="315" name="Straight Connector 314">
              <a:extLst>
                <a:ext uri="{FF2B5EF4-FFF2-40B4-BE49-F238E27FC236}">
                  <a16:creationId xmlns:a16="http://schemas.microsoft.com/office/drawing/2014/main" id="{6B2960CA-0AA5-FDA0-7991-EC913C0F8123}"/>
                </a:ext>
              </a:extLst>
            </p:cNvPr>
            <p:cNvCxnSpPr>
              <a:cxnSpLocks/>
            </p:cNvCxnSpPr>
            <p:nvPr/>
          </p:nvCxnSpPr>
          <p:spPr>
            <a:xfrm flipH="1">
              <a:off x="6838033" y="5497767"/>
              <a:ext cx="5052751" cy="0"/>
            </a:xfrm>
            <a:prstGeom prst="line">
              <a:avLst/>
            </a:prstGeom>
            <a:noFill/>
            <a:ln w="19050" cap="sq" cmpd="sng" algn="ctr">
              <a:solidFill>
                <a:sysClr val="windowText" lastClr="000000"/>
              </a:solidFill>
              <a:prstDash val="solid"/>
              <a:miter lim="800000"/>
            </a:ln>
            <a:effectLst/>
          </p:spPr>
        </p:cxnSp>
        <p:grpSp>
          <p:nvGrpSpPr>
            <p:cNvPr id="316" name="Group 315">
              <a:extLst>
                <a:ext uri="{FF2B5EF4-FFF2-40B4-BE49-F238E27FC236}">
                  <a16:creationId xmlns:a16="http://schemas.microsoft.com/office/drawing/2014/main" id="{2B6FED33-737F-9180-AE2E-2844DE8FE0B0}"/>
                </a:ext>
              </a:extLst>
            </p:cNvPr>
            <p:cNvGrpSpPr/>
            <p:nvPr/>
          </p:nvGrpSpPr>
          <p:grpSpPr>
            <a:xfrm>
              <a:off x="6518706" y="2679756"/>
              <a:ext cx="318134" cy="184666"/>
              <a:chOff x="1398613" y="1146561"/>
              <a:chExt cx="634705" cy="229928"/>
            </a:xfrm>
          </p:grpSpPr>
          <p:cxnSp>
            <p:nvCxnSpPr>
              <p:cNvPr id="384" name="Straight Connector 383">
                <a:extLst>
                  <a:ext uri="{FF2B5EF4-FFF2-40B4-BE49-F238E27FC236}">
                    <a16:creationId xmlns:a16="http://schemas.microsoft.com/office/drawing/2014/main" id="{34D437EE-1582-628F-52C9-75E44C6A81BE}"/>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5" name="TextBox 384">
                <a:extLst>
                  <a:ext uri="{FF2B5EF4-FFF2-40B4-BE49-F238E27FC236}">
                    <a16:creationId xmlns:a16="http://schemas.microsoft.com/office/drawing/2014/main" id="{387199CB-546E-A606-F460-05D7FA1926C1}"/>
                  </a:ext>
                </a:extLst>
              </p:cNvPr>
              <p:cNvSpPr txBox="1"/>
              <p:nvPr/>
            </p:nvSpPr>
            <p:spPr>
              <a:xfrm>
                <a:off x="1398613" y="1146561"/>
                <a:ext cx="508504"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100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17" name="Group 316">
              <a:extLst>
                <a:ext uri="{FF2B5EF4-FFF2-40B4-BE49-F238E27FC236}">
                  <a16:creationId xmlns:a16="http://schemas.microsoft.com/office/drawing/2014/main" id="{199C002D-D1A4-C2C0-414E-5BB22A6F2D3C}"/>
                </a:ext>
              </a:extLst>
            </p:cNvPr>
            <p:cNvGrpSpPr/>
            <p:nvPr/>
          </p:nvGrpSpPr>
          <p:grpSpPr>
            <a:xfrm>
              <a:off x="6603666" y="3465318"/>
              <a:ext cx="233173" cy="184666"/>
              <a:chOff x="1568117" y="1146561"/>
              <a:chExt cx="465201" cy="229928"/>
            </a:xfrm>
          </p:grpSpPr>
          <p:cxnSp>
            <p:nvCxnSpPr>
              <p:cNvPr id="382" name="Straight Connector 381">
                <a:extLst>
                  <a:ext uri="{FF2B5EF4-FFF2-40B4-BE49-F238E27FC236}">
                    <a16:creationId xmlns:a16="http://schemas.microsoft.com/office/drawing/2014/main" id="{3A5EDA37-43BF-91CD-1948-67B3A94C0D10}"/>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3" name="TextBox 382">
                <a:extLst>
                  <a:ext uri="{FF2B5EF4-FFF2-40B4-BE49-F238E27FC236}">
                    <a16:creationId xmlns:a16="http://schemas.microsoft.com/office/drawing/2014/main" id="{3B90829F-64C0-FFAF-7ACA-B6AE7425DC69}"/>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70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18" name="Group 317">
              <a:extLst>
                <a:ext uri="{FF2B5EF4-FFF2-40B4-BE49-F238E27FC236}">
                  <a16:creationId xmlns:a16="http://schemas.microsoft.com/office/drawing/2014/main" id="{322B62DA-5055-4CB5-8956-443CB3D2FC05}"/>
                </a:ext>
              </a:extLst>
            </p:cNvPr>
            <p:cNvGrpSpPr/>
            <p:nvPr/>
          </p:nvGrpSpPr>
          <p:grpSpPr>
            <a:xfrm>
              <a:off x="6603666" y="3727968"/>
              <a:ext cx="233173" cy="184666"/>
              <a:chOff x="1568117" y="1146561"/>
              <a:chExt cx="465201" cy="229928"/>
            </a:xfrm>
          </p:grpSpPr>
          <p:cxnSp>
            <p:nvCxnSpPr>
              <p:cNvPr id="380" name="Straight Connector 379">
                <a:extLst>
                  <a:ext uri="{FF2B5EF4-FFF2-40B4-BE49-F238E27FC236}">
                    <a16:creationId xmlns:a16="http://schemas.microsoft.com/office/drawing/2014/main" id="{0AE41393-D206-2810-A609-FA4FA2F962D3}"/>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1" name="TextBox 380">
                <a:extLst>
                  <a:ext uri="{FF2B5EF4-FFF2-40B4-BE49-F238E27FC236}">
                    <a16:creationId xmlns:a16="http://schemas.microsoft.com/office/drawing/2014/main" id="{585DD957-729E-8D8A-EC9A-1FB7D8E22BC2}"/>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60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19" name="Group 318">
              <a:extLst>
                <a:ext uri="{FF2B5EF4-FFF2-40B4-BE49-F238E27FC236}">
                  <a16:creationId xmlns:a16="http://schemas.microsoft.com/office/drawing/2014/main" id="{51862ECD-23AC-F264-B01E-5FF1A67FAE6E}"/>
                </a:ext>
              </a:extLst>
            </p:cNvPr>
            <p:cNvGrpSpPr/>
            <p:nvPr/>
          </p:nvGrpSpPr>
          <p:grpSpPr>
            <a:xfrm>
              <a:off x="6603666" y="3986843"/>
              <a:ext cx="233173" cy="184666"/>
              <a:chOff x="1568117" y="1146561"/>
              <a:chExt cx="465201" cy="229928"/>
            </a:xfrm>
          </p:grpSpPr>
          <p:cxnSp>
            <p:nvCxnSpPr>
              <p:cNvPr id="378" name="Straight Connector 377">
                <a:extLst>
                  <a:ext uri="{FF2B5EF4-FFF2-40B4-BE49-F238E27FC236}">
                    <a16:creationId xmlns:a16="http://schemas.microsoft.com/office/drawing/2014/main" id="{AA789A27-2560-7A47-0836-11285DDE9B45}"/>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79" name="TextBox 378">
                <a:extLst>
                  <a:ext uri="{FF2B5EF4-FFF2-40B4-BE49-F238E27FC236}">
                    <a16:creationId xmlns:a16="http://schemas.microsoft.com/office/drawing/2014/main" id="{BAA96DFE-B929-E763-8F38-CB93CA697F7D}"/>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50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20" name="Group 319">
              <a:extLst>
                <a:ext uri="{FF2B5EF4-FFF2-40B4-BE49-F238E27FC236}">
                  <a16:creationId xmlns:a16="http://schemas.microsoft.com/office/drawing/2014/main" id="{68301027-C06E-F200-85D2-F6A606EAFE69}"/>
                </a:ext>
              </a:extLst>
            </p:cNvPr>
            <p:cNvGrpSpPr/>
            <p:nvPr/>
          </p:nvGrpSpPr>
          <p:grpSpPr>
            <a:xfrm>
              <a:off x="6603666" y="4252747"/>
              <a:ext cx="233173" cy="184666"/>
              <a:chOff x="1568117" y="1146561"/>
              <a:chExt cx="465201" cy="229928"/>
            </a:xfrm>
          </p:grpSpPr>
          <p:cxnSp>
            <p:nvCxnSpPr>
              <p:cNvPr id="376" name="Straight Connector 375">
                <a:extLst>
                  <a:ext uri="{FF2B5EF4-FFF2-40B4-BE49-F238E27FC236}">
                    <a16:creationId xmlns:a16="http://schemas.microsoft.com/office/drawing/2014/main" id="{7B0F09F2-DF62-ADC2-CFA1-8BF0C033E6E9}"/>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77" name="TextBox 376">
                <a:extLst>
                  <a:ext uri="{FF2B5EF4-FFF2-40B4-BE49-F238E27FC236}">
                    <a16:creationId xmlns:a16="http://schemas.microsoft.com/office/drawing/2014/main" id="{70BAA1C5-33FB-A681-F967-953FAFA27B84}"/>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21" name="Group 320">
              <a:extLst>
                <a:ext uri="{FF2B5EF4-FFF2-40B4-BE49-F238E27FC236}">
                  <a16:creationId xmlns:a16="http://schemas.microsoft.com/office/drawing/2014/main" id="{5AFE5793-A242-F718-0532-D49D81E82F7A}"/>
                </a:ext>
              </a:extLst>
            </p:cNvPr>
            <p:cNvGrpSpPr/>
            <p:nvPr/>
          </p:nvGrpSpPr>
          <p:grpSpPr>
            <a:xfrm>
              <a:off x="6603666" y="4768184"/>
              <a:ext cx="233173" cy="184666"/>
              <a:chOff x="1568117" y="1146561"/>
              <a:chExt cx="465201" cy="229928"/>
            </a:xfrm>
          </p:grpSpPr>
          <p:cxnSp>
            <p:nvCxnSpPr>
              <p:cNvPr id="374" name="Straight Connector 373">
                <a:extLst>
                  <a:ext uri="{FF2B5EF4-FFF2-40B4-BE49-F238E27FC236}">
                    <a16:creationId xmlns:a16="http://schemas.microsoft.com/office/drawing/2014/main" id="{9F99EE7E-5DE0-D4A2-3E18-076D124B8112}"/>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75" name="TextBox 374">
                <a:extLst>
                  <a:ext uri="{FF2B5EF4-FFF2-40B4-BE49-F238E27FC236}">
                    <a16:creationId xmlns:a16="http://schemas.microsoft.com/office/drawing/2014/main" id="{276D64B9-4BD1-7AD0-AE45-F98462179F7D}"/>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22" name="Group 321">
              <a:extLst>
                <a:ext uri="{FF2B5EF4-FFF2-40B4-BE49-F238E27FC236}">
                  <a16:creationId xmlns:a16="http://schemas.microsoft.com/office/drawing/2014/main" id="{14B67919-7FB5-C326-45DF-1B1849521CBB}"/>
                </a:ext>
              </a:extLst>
            </p:cNvPr>
            <p:cNvGrpSpPr/>
            <p:nvPr/>
          </p:nvGrpSpPr>
          <p:grpSpPr>
            <a:xfrm>
              <a:off x="6603666" y="5030833"/>
              <a:ext cx="233173" cy="184666"/>
              <a:chOff x="1568117" y="1146561"/>
              <a:chExt cx="465201" cy="229928"/>
            </a:xfrm>
          </p:grpSpPr>
          <p:cxnSp>
            <p:nvCxnSpPr>
              <p:cNvPr id="372" name="Straight Connector 371">
                <a:extLst>
                  <a:ext uri="{FF2B5EF4-FFF2-40B4-BE49-F238E27FC236}">
                    <a16:creationId xmlns:a16="http://schemas.microsoft.com/office/drawing/2014/main" id="{AE85D761-A065-11B6-1EDA-CC3C0C70A0E6}"/>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73" name="TextBox 372">
                <a:extLst>
                  <a:ext uri="{FF2B5EF4-FFF2-40B4-BE49-F238E27FC236}">
                    <a16:creationId xmlns:a16="http://schemas.microsoft.com/office/drawing/2014/main" id="{898C1EA9-CEFA-8E28-893C-A0A14F6A6F30}"/>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23" name="Group 322">
              <a:extLst>
                <a:ext uri="{FF2B5EF4-FFF2-40B4-BE49-F238E27FC236}">
                  <a16:creationId xmlns:a16="http://schemas.microsoft.com/office/drawing/2014/main" id="{611B43E3-B2EA-D360-7468-DF6D0BA9AE78}"/>
                </a:ext>
              </a:extLst>
            </p:cNvPr>
            <p:cNvGrpSpPr/>
            <p:nvPr/>
          </p:nvGrpSpPr>
          <p:grpSpPr>
            <a:xfrm>
              <a:off x="6688620" y="5298747"/>
              <a:ext cx="148216" cy="184666"/>
              <a:chOff x="1737613" y="1146561"/>
              <a:chExt cx="295705" cy="229928"/>
            </a:xfrm>
          </p:grpSpPr>
          <p:cxnSp>
            <p:nvCxnSpPr>
              <p:cNvPr id="370" name="Straight Connector 369">
                <a:extLst>
                  <a:ext uri="{FF2B5EF4-FFF2-40B4-BE49-F238E27FC236}">
                    <a16:creationId xmlns:a16="http://schemas.microsoft.com/office/drawing/2014/main" id="{29F22B18-7E57-8DD5-E994-8022AB021CC7}"/>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71" name="TextBox 370">
                <a:extLst>
                  <a:ext uri="{FF2B5EF4-FFF2-40B4-BE49-F238E27FC236}">
                    <a16:creationId xmlns:a16="http://schemas.microsoft.com/office/drawing/2014/main" id="{C6BD0326-624F-91E9-FF95-D6DD7017A124}"/>
                  </a:ext>
                </a:extLst>
              </p:cNvPr>
              <p:cNvSpPr txBox="1"/>
              <p:nvPr/>
            </p:nvSpPr>
            <p:spPr>
              <a:xfrm>
                <a:off x="1737613" y="1146561"/>
                <a:ext cx="169503"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cxnSp>
          <p:nvCxnSpPr>
            <p:cNvPr id="324" name="Straight Connector 323">
              <a:extLst>
                <a:ext uri="{FF2B5EF4-FFF2-40B4-BE49-F238E27FC236}">
                  <a16:creationId xmlns:a16="http://schemas.microsoft.com/office/drawing/2014/main" id="{7633DCCE-1576-C601-6A02-BD5B9FA6CB95}"/>
                </a:ext>
              </a:extLst>
            </p:cNvPr>
            <p:cNvCxnSpPr>
              <a:cxnSpLocks/>
            </p:cNvCxnSpPr>
            <p:nvPr/>
          </p:nvCxnSpPr>
          <p:spPr>
            <a:xfrm rot="16200000">
              <a:off x="6892472" y="5534954"/>
              <a:ext cx="66724" cy="0"/>
            </a:xfrm>
            <a:prstGeom prst="line">
              <a:avLst/>
            </a:prstGeom>
            <a:noFill/>
            <a:ln w="19050" cap="sq" cmpd="sng" algn="ctr">
              <a:solidFill>
                <a:sysClr val="windowText" lastClr="000000"/>
              </a:solidFill>
              <a:prstDash val="solid"/>
              <a:miter lim="800000"/>
            </a:ln>
            <a:effectLst/>
          </p:spPr>
        </p:cxnSp>
        <p:sp>
          <p:nvSpPr>
            <p:cNvPr id="325" name="TextBox 324">
              <a:extLst>
                <a:ext uri="{FF2B5EF4-FFF2-40B4-BE49-F238E27FC236}">
                  <a16:creationId xmlns:a16="http://schemas.microsoft.com/office/drawing/2014/main" id="{7B404577-273D-50BA-5DF7-666A1590CB77}"/>
                </a:ext>
              </a:extLst>
            </p:cNvPr>
            <p:cNvSpPr txBox="1"/>
            <p:nvPr/>
          </p:nvSpPr>
          <p:spPr>
            <a:xfrm>
              <a:off x="6883355" y="5580741"/>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26" name="Straight Connector 325">
              <a:extLst>
                <a:ext uri="{FF2B5EF4-FFF2-40B4-BE49-F238E27FC236}">
                  <a16:creationId xmlns:a16="http://schemas.microsoft.com/office/drawing/2014/main" id="{696DBF75-D18A-360E-A67A-4388D4F3F9C0}"/>
                </a:ext>
              </a:extLst>
            </p:cNvPr>
            <p:cNvCxnSpPr>
              <a:cxnSpLocks/>
            </p:cNvCxnSpPr>
            <p:nvPr/>
          </p:nvCxnSpPr>
          <p:spPr>
            <a:xfrm rot="16200000">
              <a:off x="7175734" y="5534954"/>
              <a:ext cx="66724" cy="0"/>
            </a:xfrm>
            <a:prstGeom prst="line">
              <a:avLst/>
            </a:prstGeom>
            <a:noFill/>
            <a:ln w="19050" cap="sq" cmpd="sng" algn="ctr">
              <a:solidFill>
                <a:sysClr val="windowText" lastClr="000000"/>
              </a:solidFill>
              <a:prstDash val="solid"/>
              <a:miter lim="800000"/>
            </a:ln>
            <a:effectLst/>
          </p:spPr>
        </p:cxnSp>
        <p:sp>
          <p:nvSpPr>
            <p:cNvPr id="327" name="TextBox 326">
              <a:extLst>
                <a:ext uri="{FF2B5EF4-FFF2-40B4-BE49-F238E27FC236}">
                  <a16:creationId xmlns:a16="http://schemas.microsoft.com/office/drawing/2014/main" id="{2B551EB1-5364-5316-EC64-6785069DD5C0}"/>
                </a:ext>
              </a:extLst>
            </p:cNvPr>
            <p:cNvSpPr txBox="1"/>
            <p:nvPr/>
          </p:nvSpPr>
          <p:spPr>
            <a:xfrm>
              <a:off x="7166618" y="5580741"/>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28" name="Straight Connector 327">
              <a:extLst>
                <a:ext uri="{FF2B5EF4-FFF2-40B4-BE49-F238E27FC236}">
                  <a16:creationId xmlns:a16="http://schemas.microsoft.com/office/drawing/2014/main" id="{AB73C3C5-6FDB-B2FB-2068-2AFBB023E110}"/>
                </a:ext>
              </a:extLst>
            </p:cNvPr>
            <p:cNvCxnSpPr>
              <a:cxnSpLocks/>
            </p:cNvCxnSpPr>
            <p:nvPr/>
          </p:nvCxnSpPr>
          <p:spPr>
            <a:xfrm rot="16200000">
              <a:off x="7469532" y="5534954"/>
              <a:ext cx="66724" cy="0"/>
            </a:xfrm>
            <a:prstGeom prst="line">
              <a:avLst/>
            </a:prstGeom>
            <a:noFill/>
            <a:ln w="19050" cap="sq" cmpd="sng" algn="ctr">
              <a:solidFill>
                <a:sysClr val="windowText" lastClr="000000"/>
              </a:solidFill>
              <a:prstDash val="solid"/>
              <a:miter lim="800000"/>
            </a:ln>
            <a:effectLst/>
          </p:spPr>
        </p:cxnSp>
        <p:sp>
          <p:nvSpPr>
            <p:cNvPr id="329" name="TextBox 328">
              <a:extLst>
                <a:ext uri="{FF2B5EF4-FFF2-40B4-BE49-F238E27FC236}">
                  <a16:creationId xmlns:a16="http://schemas.microsoft.com/office/drawing/2014/main" id="{A9B0C2C3-3AE8-42EF-1759-E09914792E34}"/>
                </a:ext>
              </a:extLst>
            </p:cNvPr>
            <p:cNvSpPr txBox="1"/>
            <p:nvPr/>
          </p:nvSpPr>
          <p:spPr>
            <a:xfrm>
              <a:off x="7460415" y="5580741"/>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30" name="Straight Connector 329">
              <a:extLst>
                <a:ext uri="{FF2B5EF4-FFF2-40B4-BE49-F238E27FC236}">
                  <a16:creationId xmlns:a16="http://schemas.microsoft.com/office/drawing/2014/main" id="{2E06ADE4-0BDA-4912-EBD4-2BE7830AA756}"/>
                </a:ext>
              </a:extLst>
            </p:cNvPr>
            <p:cNvCxnSpPr>
              <a:cxnSpLocks/>
            </p:cNvCxnSpPr>
            <p:nvPr/>
          </p:nvCxnSpPr>
          <p:spPr>
            <a:xfrm rot="16200000">
              <a:off x="7749411" y="5534954"/>
              <a:ext cx="66724" cy="0"/>
            </a:xfrm>
            <a:prstGeom prst="line">
              <a:avLst/>
            </a:prstGeom>
            <a:noFill/>
            <a:ln w="19050" cap="sq" cmpd="sng" algn="ctr">
              <a:solidFill>
                <a:sysClr val="windowText" lastClr="000000"/>
              </a:solidFill>
              <a:prstDash val="solid"/>
              <a:miter lim="800000"/>
            </a:ln>
            <a:effectLst/>
          </p:spPr>
        </p:cxnSp>
        <p:sp>
          <p:nvSpPr>
            <p:cNvPr id="331" name="TextBox 330">
              <a:extLst>
                <a:ext uri="{FF2B5EF4-FFF2-40B4-BE49-F238E27FC236}">
                  <a16:creationId xmlns:a16="http://schemas.microsoft.com/office/drawing/2014/main" id="{D5FE37F8-B3EF-445B-F0AD-5D818F2CC40D}"/>
                </a:ext>
              </a:extLst>
            </p:cNvPr>
            <p:cNvSpPr txBox="1"/>
            <p:nvPr/>
          </p:nvSpPr>
          <p:spPr>
            <a:xfrm>
              <a:off x="7740295" y="5580741"/>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32" name="Straight Connector 331">
              <a:extLst>
                <a:ext uri="{FF2B5EF4-FFF2-40B4-BE49-F238E27FC236}">
                  <a16:creationId xmlns:a16="http://schemas.microsoft.com/office/drawing/2014/main" id="{D2A9FF70-0191-C03C-6742-0F8676E1973D}"/>
                </a:ext>
              </a:extLst>
            </p:cNvPr>
            <p:cNvCxnSpPr>
              <a:cxnSpLocks/>
            </p:cNvCxnSpPr>
            <p:nvPr/>
          </p:nvCxnSpPr>
          <p:spPr>
            <a:xfrm rot="16200000">
              <a:off x="8041454" y="5534954"/>
              <a:ext cx="66724" cy="0"/>
            </a:xfrm>
            <a:prstGeom prst="line">
              <a:avLst/>
            </a:prstGeom>
            <a:noFill/>
            <a:ln w="19050" cap="sq" cmpd="sng" algn="ctr">
              <a:solidFill>
                <a:sysClr val="windowText" lastClr="000000"/>
              </a:solidFill>
              <a:prstDash val="solid"/>
              <a:miter lim="800000"/>
            </a:ln>
            <a:effectLst/>
          </p:spPr>
        </p:cxnSp>
        <p:sp>
          <p:nvSpPr>
            <p:cNvPr id="333" name="TextBox 332">
              <a:extLst>
                <a:ext uri="{FF2B5EF4-FFF2-40B4-BE49-F238E27FC236}">
                  <a16:creationId xmlns:a16="http://schemas.microsoft.com/office/drawing/2014/main" id="{58377D46-123E-7916-632B-0CECD8F357CF}"/>
                </a:ext>
              </a:extLst>
            </p:cNvPr>
            <p:cNvSpPr txBox="1"/>
            <p:nvPr/>
          </p:nvSpPr>
          <p:spPr>
            <a:xfrm>
              <a:off x="7989858"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12</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34" name="Straight Connector 333">
              <a:extLst>
                <a:ext uri="{FF2B5EF4-FFF2-40B4-BE49-F238E27FC236}">
                  <a16:creationId xmlns:a16="http://schemas.microsoft.com/office/drawing/2014/main" id="{6580F0D3-0014-637F-F9C7-4DA1FD2029B6}"/>
                </a:ext>
              </a:extLst>
            </p:cNvPr>
            <p:cNvCxnSpPr>
              <a:cxnSpLocks/>
            </p:cNvCxnSpPr>
            <p:nvPr/>
          </p:nvCxnSpPr>
          <p:spPr>
            <a:xfrm rot="16200000">
              <a:off x="8329093" y="5534954"/>
              <a:ext cx="66724" cy="0"/>
            </a:xfrm>
            <a:prstGeom prst="line">
              <a:avLst/>
            </a:prstGeom>
            <a:noFill/>
            <a:ln w="19050" cap="sq" cmpd="sng" algn="ctr">
              <a:solidFill>
                <a:sysClr val="windowText" lastClr="000000"/>
              </a:solidFill>
              <a:prstDash val="solid"/>
              <a:miter lim="800000"/>
            </a:ln>
            <a:effectLst/>
          </p:spPr>
        </p:cxnSp>
        <p:sp>
          <p:nvSpPr>
            <p:cNvPr id="335" name="TextBox 334">
              <a:extLst>
                <a:ext uri="{FF2B5EF4-FFF2-40B4-BE49-F238E27FC236}">
                  <a16:creationId xmlns:a16="http://schemas.microsoft.com/office/drawing/2014/main" id="{729B26B6-AA48-F490-EFD8-B07DCC355BAD}"/>
                </a:ext>
              </a:extLst>
            </p:cNvPr>
            <p:cNvSpPr txBox="1"/>
            <p:nvPr/>
          </p:nvSpPr>
          <p:spPr>
            <a:xfrm>
              <a:off x="8277499"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15</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36" name="Straight Connector 335">
              <a:extLst>
                <a:ext uri="{FF2B5EF4-FFF2-40B4-BE49-F238E27FC236}">
                  <a16:creationId xmlns:a16="http://schemas.microsoft.com/office/drawing/2014/main" id="{6E214ED3-6E18-0ACE-6A95-E0C5B4BB0007}"/>
                </a:ext>
              </a:extLst>
            </p:cNvPr>
            <p:cNvCxnSpPr>
              <a:cxnSpLocks/>
            </p:cNvCxnSpPr>
            <p:nvPr/>
          </p:nvCxnSpPr>
          <p:spPr>
            <a:xfrm rot="16200000">
              <a:off x="8616728" y="5534954"/>
              <a:ext cx="66724" cy="0"/>
            </a:xfrm>
            <a:prstGeom prst="line">
              <a:avLst/>
            </a:prstGeom>
            <a:noFill/>
            <a:ln w="19050" cap="sq" cmpd="sng" algn="ctr">
              <a:solidFill>
                <a:sysClr val="windowText" lastClr="000000"/>
              </a:solidFill>
              <a:prstDash val="solid"/>
              <a:miter lim="800000"/>
            </a:ln>
            <a:effectLst/>
          </p:spPr>
        </p:cxnSp>
        <p:sp>
          <p:nvSpPr>
            <p:cNvPr id="337" name="TextBox 336">
              <a:extLst>
                <a:ext uri="{FF2B5EF4-FFF2-40B4-BE49-F238E27FC236}">
                  <a16:creationId xmlns:a16="http://schemas.microsoft.com/office/drawing/2014/main" id="{F01A614B-AE76-A9F9-A717-85580E4A5F71}"/>
                </a:ext>
              </a:extLst>
            </p:cNvPr>
            <p:cNvSpPr txBox="1"/>
            <p:nvPr/>
          </p:nvSpPr>
          <p:spPr>
            <a:xfrm>
              <a:off x="8565132"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38" name="Straight Connector 337">
              <a:extLst>
                <a:ext uri="{FF2B5EF4-FFF2-40B4-BE49-F238E27FC236}">
                  <a16:creationId xmlns:a16="http://schemas.microsoft.com/office/drawing/2014/main" id="{094B175C-9265-1503-5672-A4C363D9FCC5}"/>
                </a:ext>
              </a:extLst>
            </p:cNvPr>
            <p:cNvCxnSpPr>
              <a:cxnSpLocks/>
            </p:cNvCxnSpPr>
            <p:nvPr/>
          </p:nvCxnSpPr>
          <p:spPr>
            <a:xfrm rot="16200000">
              <a:off x="8904858" y="5534954"/>
              <a:ext cx="66724" cy="0"/>
            </a:xfrm>
            <a:prstGeom prst="line">
              <a:avLst/>
            </a:prstGeom>
            <a:noFill/>
            <a:ln w="19050" cap="sq" cmpd="sng" algn="ctr">
              <a:solidFill>
                <a:sysClr val="windowText" lastClr="000000"/>
              </a:solidFill>
              <a:prstDash val="solid"/>
              <a:miter lim="800000"/>
            </a:ln>
            <a:effectLst/>
          </p:spPr>
        </p:cxnSp>
        <p:sp>
          <p:nvSpPr>
            <p:cNvPr id="339" name="TextBox 338">
              <a:extLst>
                <a:ext uri="{FF2B5EF4-FFF2-40B4-BE49-F238E27FC236}">
                  <a16:creationId xmlns:a16="http://schemas.microsoft.com/office/drawing/2014/main" id="{D7EC6451-C9B0-E781-6373-6719F5E48600}"/>
                </a:ext>
              </a:extLst>
            </p:cNvPr>
            <p:cNvSpPr txBox="1"/>
            <p:nvPr/>
          </p:nvSpPr>
          <p:spPr>
            <a:xfrm>
              <a:off x="8853264"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21</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40" name="Straight Connector 339">
              <a:extLst>
                <a:ext uri="{FF2B5EF4-FFF2-40B4-BE49-F238E27FC236}">
                  <a16:creationId xmlns:a16="http://schemas.microsoft.com/office/drawing/2014/main" id="{859BD456-348B-93BB-C957-4FCADEDD5FDD}"/>
                </a:ext>
              </a:extLst>
            </p:cNvPr>
            <p:cNvCxnSpPr>
              <a:cxnSpLocks/>
            </p:cNvCxnSpPr>
            <p:nvPr/>
          </p:nvCxnSpPr>
          <p:spPr>
            <a:xfrm rot="16200000">
              <a:off x="9190355" y="5534954"/>
              <a:ext cx="66724" cy="0"/>
            </a:xfrm>
            <a:prstGeom prst="line">
              <a:avLst/>
            </a:prstGeom>
            <a:noFill/>
            <a:ln w="19050" cap="sq" cmpd="sng" algn="ctr">
              <a:solidFill>
                <a:sysClr val="windowText" lastClr="000000"/>
              </a:solidFill>
              <a:prstDash val="solid"/>
              <a:miter lim="800000"/>
            </a:ln>
            <a:effectLst/>
          </p:spPr>
        </p:cxnSp>
        <p:sp>
          <p:nvSpPr>
            <p:cNvPr id="341" name="TextBox 340">
              <a:extLst>
                <a:ext uri="{FF2B5EF4-FFF2-40B4-BE49-F238E27FC236}">
                  <a16:creationId xmlns:a16="http://schemas.microsoft.com/office/drawing/2014/main" id="{24098FFC-2B12-0B59-5965-1C1784A43A3F}"/>
                </a:ext>
              </a:extLst>
            </p:cNvPr>
            <p:cNvSpPr txBox="1"/>
            <p:nvPr/>
          </p:nvSpPr>
          <p:spPr>
            <a:xfrm>
              <a:off x="9138760"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24</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42" name="Straight Connector 341">
              <a:extLst>
                <a:ext uri="{FF2B5EF4-FFF2-40B4-BE49-F238E27FC236}">
                  <a16:creationId xmlns:a16="http://schemas.microsoft.com/office/drawing/2014/main" id="{4B652B42-7D4B-6B40-0098-16600949D6BB}"/>
                </a:ext>
              </a:extLst>
            </p:cNvPr>
            <p:cNvCxnSpPr>
              <a:cxnSpLocks/>
            </p:cNvCxnSpPr>
            <p:nvPr/>
          </p:nvCxnSpPr>
          <p:spPr>
            <a:xfrm rot="16200000">
              <a:off x="9477447" y="5534954"/>
              <a:ext cx="66724" cy="0"/>
            </a:xfrm>
            <a:prstGeom prst="line">
              <a:avLst/>
            </a:prstGeom>
            <a:noFill/>
            <a:ln w="19050" cap="sq" cmpd="sng" algn="ctr">
              <a:solidFill>
                <a:sysClr val="windowText" lastClr="000000"/>
              </a:solidFill>
              <a:prstDash val="solid"/>
              <a:miter lim="800000"/>
            </a:ln>
            <a:effectLst/>
          </p:spPr>
        </p:cxnSp>
        <p:sp>
          <p:nvSpPr>
            <p:cNvPr id="343" name="TextBox 342">
              <a:extLst>
                <a:ext uri="{FF2B5EF4-FFF2-40B4-BE49-F238E27FC236}">
                  <a16:creationId xmlns:a16="http://schemas.microsoft.com/office/drawing/2014/main" id="{557557F6-5768-2DC3-F5E8-82B1A7D37700}"/>
                </a:ext>
              </a:extLst>
            </p:cNvPr>
            <p:cNvSpPr txBox="1"/>
            <p:nvPr/>
          </p:nvSpPr>
          <p:spPr>
            <a:xfrm>
              <a:off x="9425852"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27</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44" name="TextBox 343">
              <a:extLst>
                <a:ext uri="{FF2B5EF4-FFF2-40B4-BE49-F238E27FC236}">
                  <a16:creationId xmlns:a16="http://schemas.microsoft.com/office/drawing/2014/main" id="{EB1EC9E8-F9A6-349F-539D-299C0F9744D3}"/>
                </a:ext>
              </a:extLst>
            </p:cNvPr>
            <p:cNvSpPr txBox="1"/>
            <p:nvPr/>
          </p:nvSpPr>
          <p:spPr>
            <a:xfrm rot="16200000">
              <a:off x="4901692" y="3995363"/>
              <a:ext cx="2824744" cy="18512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Probability, %</a:t>
              </a:r>
              <a:endParaRPr kumimoji="0" lang="en-GB" sz="1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nvGrpSpPr>
            <p:cNvPr id="345" name="Group 344">
              <a:extLst>
                <a:ext uri="{FF2B5EF4-FFF2-40B4-BE49-F238E27FC236}">
                  <a16:creationId xmlns:a16="http://schemas.microsoft.com/office/drawing/2014/main" id="{3450F680-D861-75FF-1C4D-31646263ED20}"/>
                </a:ext>
              </a:extLst>
            </p:cNvPr>
            <p:cNvGrpSpPr/>
            <p:nvPr/>
          </p:nvGrpSpPr>
          <p:grpSpPr>
            <a:xfrm>
              <a:off x="6603666" y="2939856"/>
              <a:ext cx="233173" cy="184666"/>
              <a:chOff x="1568117" y="1146561"/>
              <a:chExt cx="465201" cy="229928"/>
            </a:xfrm>
          </p:grpSpPr>
          <p:cxnSp>
            <p:nvCxnSpPr>
              <p:cNvPr id="368" name="Straight Connector 367">
                <a:extLst>
                  <a:ext uri="{FF2B5EF4-FFF2-40B4-BE49-F238E27FC236}">
                    <a16:creationId xmlns:a16="http://schemas.microsoft.com/office/drawing/2014/main" id="{69F14E15-3730-C98A-1139-3FC07C62B353}"/>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69" name="TextBox 368">
                <a:extLst>
                  <a:ext uri="{FF2B5EF4-FFF2-40B4-BE49-F238E27FC236}">
                    <a16:creationId xmlns:a16="http://schemas.microsoft.com/office/drawing/2014/main" id="{CD5257B0-6B74-2A64-3EA4-4FFDDDD6EEA0}"/>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90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46" name="Group 345">
              <a:extLst>
                <a:ext uri="{FF2B5EF4-FFF2-40B4-BE49-F238E27FC236}">
                  <a16:creationId xmlns:a16="http://schemas.microsoft.com/office/drawing/2014/main" id="{94A479D0-88F6-C13B-A25A-3229D4540C12}"/>
                </a:ext>
              </a:extLst>
            </p:cNvPr>
            <p:cNvGrpSpPr/>
            <p:nvPr/>
          </p:nvGrpSpPr>
          <p:grpSpPr>
            <a:xfrm>
              <a:off x="6603666" y="3205056"/>
              <a:ext cx="233173" cy="184666"/>
              <a:chOff x="1568117" y="1146561"/>
              <a:chExt cx="465201" cy="229928"/>
            </a:xfrm>
          </p:grpSpPr>
          <p:cxnSp>
            <p:nvCxnSpPr>
              <p:cNvPr id="366" name="Straight Connector 365">
                <a:extLst>
                  <a:ext uri="{FF2B5EF4-FFF2-40B4-BE49-F238E27FC236}">
                    <a16:creationId xmlns:a16="http://schemas.microsoft.com/office/drawing/2014/main" id="{0153E325-EA30-3C42-BE87-50BD2CF55425}"/>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67" name="TextBox 366">
                <a:extLst>
                  <a:ext uri="{FF2B5EF4-FFF2-40B4-BE49-F238E27FC236}">
                    <a16:creationId xmlns:a16="http://schemas.microsoft.com/office/drawing/2014/main" id="{118363BF-B403-249C-31EE-ED2B83C8E10B}"/>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80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grpSp>
          <p:nvGrpSpPr>
            <p:cNvPr id="347" name="Group 346">
              <a:extLst>
                <a:ext uri="{FF2B5EF4-FFF2-40B4-BE49-F238E27FC236}">
                  <a16:creationId xmlns:a16="http://schemas.microsoft.com/office/drawing/2014/main" id="{A85D8928-1FC1-2AFA-E790-236E861A6DC6}"/>
                </a:ext>
              </a:extLst>
            </p:cNvPr>
            <p:cNvGrpSpPr/>
            <p:nvPr/>
          </p:nvGrpSpPr>
          <p:grpSpPr>
            <a:xfrm>
              <a:off x="6603666" y="4507746"/>
              <a:ext cx="233173" cy="184666"/>
              <a:chOff x="1568117" y="1146561"/>
              <a:chExt cx="465201" cy="229928"/>
            </a:xfrm>
          </p:grpSpPr>
          <p:cxnSp>
            <p:nvCxnSpPr>
              <p:cNvPr id="364" name="Straight Connector 363">
                <a:extLst>
                  <a:ext uri="{FF2B5EF4-FFF2-40B4-BE49-F238E27FC236}">
                    <a16:creationId xmlns:a16="http://schemas.microsoft.com/office/drawing/2014/main" id="{21CB3D01-7C75-F3AA-F583-6AC96F0F4025}"/>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65" name="TextBox 364">
                <a:extLst>
                  <a:ext uri="{FF2B5EF4-FFF2-40B4-BE49-F238E27FC236}">
                    <a16:creationId xmlns:a16="http://schemas.microsoft.com/office/drawing/2014/main" id="{D36A3B84-5BB2-CCD4-CCA9-C4FCC143F777}"/>
                  </a:ext>
                </a:extLst>
              </p:cNvPr>
              <p:cNvSpPr txBox="1"/>
              <p:nvPr/>
            </p:nvSpPr>
            <p:spPr>
              <a:xfrm>
                <a:off x="1568117" y="1146561"/>
                <a:ext cx="339000" cy="229928"/>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cxnSp>
          <p:nvCxnSpPr>
            <p:cNvPr id="348" name="Straight Connector 347">
              <a:extLst>
                <a:ext uri="{FF2B5EF4-FFF2-40B4-BE49-F238E27FC236}">
                  <a16:creationId xmlns:a16="http://schemas.microsoft.com/office/drawing/2014/main" id="{2D25D382-F25C-BE3E-2922-B353B86D4A9A}"/>
                </a:ext>
              </a:extLst>
            </p:cNvPr>
            <p:cNvCxnSpPr>
              <a:cxnSpLocks/>
            </p:cNvCxnSpPr>
            <p:nvPr/>
          </p:nvCxnSpPr>
          <p:spPr>
            <a:xfrm rot="16200000">
              <a:off x="9764928" y="5534954"/>
              <a:ext cx="66724" cy="0"/>
            </a:xfrm>
            <a:prstGeom prst="line">
              <a:avLst/>
            </a:prstGeom>
            <a:noFill/>
            <a:ln w="19050" cap="sq" cmpd="sng" algn="ctr">
              <a:solidFill>
                <a:sysClr val="windowText" lastClr="000000"/>
              </a:solidFill>
              <a:prstDash val="solid"/>
              <a:miter lim="800000"/>
            </a:ln>
            <a:effectLst/>
          </p:spPr>
        </p:cxnSp>
        <p:sp>
          <p:nvSpPr>
            <p:cNvPr id="349" name="TextBox 348">
              <a:extLst>
                <a:ext uri="{FF2B5EF4-FFF2-40B4-BE49-F238E27FC236}">
                  <a16:creationId xmlns:a16="http://schemas.microsoft.com/office/drawing/2014/main" id="{43F5706A-8497-CBE0-55B4-8E0EFD5AE6C7}"/>
                </a:ext>
              </a:extLst>
            </p:cNvPr>
            <p:cNvSpPr txBox="1"/>
            <p:nvPr/>
          </p:nvSpPr>
          <p:spPr>
            <a:xfrm>
              <a:off x="9713333"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50" name="Straight Connector 349">
              <a:extLst>
                <a:ext uri="{FF2B5EF4-FFF2-40B4-BE49-F238E27FC236}">
                  <a16:creationId xmlns:a16="http://schemas.microsoft.com/office/drawing/2014/main" id="{CBCCF2BF-A1E1-AE2D-690D-0CABFEBD761F}"/>
                </a:ext>
              </a:extLst>
            </p:cNvPr>
            <p:cNvCxnSpPr>
              <a:cxnSpLocks/>
            </p:cNvCxnSpPr>
            <p:nvPr/>
          </p:nvCxnSpPr>
          <p:spPr>
            <a:xfrm rot="16200000">
              <a:off x="10054003" y="5534954"/>
              <a:ext cx="66724" cy="0"/>
            </a:xfrm>
            <a:prstGeom prst="line">
              <a:avLst/>
            </a:prstGeom>
            <a:noFill/>
            <a:ln w="19050" cap="sq" cmpd="sng" algn="ctr">
              <a:solidFill>
                <a:sysClr val="windowText" lastClr="000000"/>
              </a:solidFill>
              <a:prstDash val="solid"/>
              <a:miter lim="800000"/>
            </a:ln>
            <a:effectLst/>
          </p:spPr>
        </p:cxnSp>
        <p:sp>
          <p:nvSpPr>
            <p:cNvPr id="351" name="TextBox 350">
              <a:extLst>
                <a:ext uri="{FF2B5EF4-FFF2-40B4-BE49-F238E27FC236}">
                  <a16:creationId xmlns:a16="http://schemas.microsoft.com/office/drawing/2014/main" id="{B735BA5A-4BFD-12AE-119A-A01D2FFB58B2}"/>
                </a:ext>
              </a:extLst>
            </p:cNvPr>
            <p:cNvSpPr txBox="1"/>
            <p:nvPr/>
          </p:nvSpPr>
          <p:spPr>
            <a:xfrm>
              <a:off x="10002408" y="5580741"/>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52" name="Straight Connector 351">
              <a:extLst>
                <a:ext uri="{FF2B5EF4-FFF2-40B4-BE49-F238E27FC236}">
                  <a16:creationId xmlns:a16="http://schemas.microsoft.com/office/drawing/2014/main" id="{36DEA53D-8355-4A38-3801-83274CA9BFE4}"/>
                </a:ext>
              </a:extLst>
            </p:cNvPr>
            <p:cNvCxnSpPr>
              <a:cxnSpLocks/>
            </p:cNvCxnSpPr>
            <p:nvPr/>
          </p:nvCxnSpPr>
          <p:spPr>
            <a:xfrm rot="16200000">
              <a:off x="11202429" y="5534954"/>
              <a:ext cx="66724" cy="0"/>
            </a:xfrm>
            <a:prstGeom prst="line">
              <a:avLst/>
            </a:prstGeom>
            <a:noFill/>
            <a:ln w="19050" cap="sq" cmpd="sng" algn="ctr">
              <a:solidFill>
                <a:sysClr val="windowText" lastClr="000000"/>
              </a:solidFill>
              <a:prstDash val="solid"/>
              <a:miter lim="800000"/>
            </a:ln>
            <a:effectLst/>
          </p:spPr>
        </p:cxnSp>
        <p:sp>
          <p:nvSpPr>
            <p:cNvPr id="353" name="TextBox 352">
              <a:extLst>
                <a:ext uri="{FF2B5EF4-FFF2-40B4-BE49-F238E27FC236}">
                  <a16:creationId xmlns:a16="http://schemas.microsoft.com/office/drawing/2014/main" id="{EEAF5E33-048D-B4E0-A145-D1727ADB1A9D}"/>
                </a:ext>
              </a:extLst>
            </p:cNvPr>
            <p:cNvSpPr txBox="1"/>
            <p:nvPr/>
          </p:nvSpPr>
          <p:spPr>
            <a:xfrm>
              <a:off x="11150832" y="558074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45</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54" name="Straight Connector 353">
              <a:extLst>
                <a:ext uri="{FF2B5EF4-FFF2-40B4-BE49-F238E27FC236}">
                  <a16:creationId xmlns:a16="http://schemas.microsoft.com/office/drawing/2014/main" id="{44200D55-712C-33DA-16F6-1FA5758C7E18}"/>
                </a:ext>
              </a:extLst>
            </p:cNvPr>
            <p:cNvCxnSpPr>
              <a:cxnSpLocks/>
            </p:cNvCxnSpPr>
            <p:nvPr/>
          </p:nvCxnSpPr>
          <p:spPr>
            <a:xfrm rot="16200000">
              <a:off x="10336120" y="5543104"/>
              <a:ext cx="66724" cy="0"/>
            </a:xfrm>
            <a:prstGeom prst="line">
              <a:avLst/>
            </a:prstGeom>
            <a:noFill/>
            <a:ln w="19050" cap="sq" cmpd="sng" algn="ctr">
              <a:solidFill>
                <a:sysClr val="windowText" lastClr="000000"/>
              </a:solidFill>
              <a:prstDash val="solid"/>
              <a:miter lim="800000"/>
            </a:ln>
            <a:effectLst/>
          </p:spPr>
        </p:cxnSp>
        <p:sp>
          <p:nvSpPr>
            <p:cNvPr id="355" name="TextBox 354">
              <a:extLst>
                <a:ext uri="{FF2B5EF4-FFF2-40B4-BE49-F238E27FC236}">
                  <a16:creationId xmlns:a16="http://schemas.microsoft.com/office/drawing/2014/main" id="{606CF6B9-A472-92CA-35B2-11EDC4B11B01}"/>
                </a:ext>
              </a:extLst>
            </p:cNvPr>
            <p:cNvSpPr txBox="1"/>
            <p:nvPr/>
          </p:nvSpPr>
          <p:spPr>
            <a:xfrm>
              <a:off x="10284524" y="558889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56" name="Straight Connector 355">
              <a:extLst>
                <a:ext uri="{FF2B5EF4-FFF2-40B4-BE49-F238E27FC236}">
                  <a16:creationId xmlns:a16="http://schemas.microsoft.com/office/drawing/2014/main" id="{57F9DA1A-2056-4D4E-6B08-53EE2F163FE5}"/>
                </a:ext>
              </a:extLst>
            </p:cNvPr>
            <p:cNvCxnSpPr>
              <a:cxnSpLocks/>
            </p:cNvCxnSpPr>
            <p:nvPr/>
          </p:nvCxnSpPr>
          <p:spPr>
            <a:xfrm rot="16200000">
              <a:off x="10627021" y="5543104"/>
              <a:ext cx="66724" cy="0"/>
            </a:xfrm>
            <a:prstGeom prst="line">
              <a:avLst/>
            </a:prstGeom>
            <a:noFill/>
            <a:ln w="19050" cap="sq" cmpd="sng" algn="ctr">
              <a:solidFill>
                <a:sysClr val="windowText" lastClr="000000"/>
              </a:solidFill>
              <a:prstDash val="solid"/>
              <a:miter lim="800000"/>
            </a:ln>
            <a:effectLst/>
          </p:spPr>
        </p:cxnSp>
        <p:sp>
          <p:nvSpPr>
            <p:cNvPr id="357" name="TextBox 356">
              <a:extLst>
                <a:ext uri="{FF2B5EF4-FFF2-40B4-BE49-F238E27FC236}">
                  <a16:creationId xmlns:a16="http://schemas.microsoft.com/office/drawing/2014/main" id="{B9B3B30E-CD1C-3D5F-F710-E63A6B319678}"/>
                </a:ext>
              </a:extLst>
            </p:cNvPr>
            <p:cNvSpPr txBox="1"/>
            <p:nvPr/>
          </p:nvSpPr>
          <p:spPr>
            <a:xfrm>
              <a:off x="10575424" y="558889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58" name="Straight Connector 357">
              <a:extLst>
                <a:ext uri="{FF2B5EF4-FFF2-40B4-BE49-F238E27FC236}">
                  <a16:creationId xmlns:a16="http://schemas.microsoft.com/office/drawing/2014/main" id="{5A5B06E8-CC0E-4B15-A078-2F59162A9880}"/>
                </a:ext>
              </a:extLst>
            </p:cNvPr>
            <p:cNvCxnSpPr>
              <a:cxnSpLocks/>
            </p:cNvCxnSpPr>
            <p:nvPr/>
          </p:nvCxnSpPr>
          <p:spPr>
            <a:xfrm rot="16200000">
              <a:off x="10915502" y="5543104"/>
              <a:ext cx="66724" cy="0"/>
            </a:xfrm>
            <a:prstGeom prst="line">
              <a:avLst/>
            </a:prstGeom>
            <a:noFill/>
            <a:ln w="19050" cap="sq" cmpd="sng" algn="ctr">
              <a:solidFill>
                <a:sysClr val="windowText" lastClr="000000"/>
              </a:solidFill>
              <a:prstDash val="solid"/>
              <a:miter lim="800000"/>
            </a:ln>
            <a:effectLst/>
          </p:spPr>
        </p:cxnSp>
        <p:sp>
          <p:nvSpPr>
            <p:cNvPr id="359" name="TextBox 358">
              <a:extLst>
                <a:ext uri="{FF2B5EF4-FFF2-40B4-BE49-F238E27FC236}">
                  <a16:creationId xmlns:a16="http://schemas.microsoft.com/office/drawing/2014/main" id="{2C6AD924-E67F-5F63-CEC6-289D0ED8E8D2}"/>
                </a:ext>
              </a:extLst>
            </p:cNvPr>
            <p:cNvSpPr txBox="1"/>
            <p:nvPr/>
          </p:nvSpPr>
          <p:spPr>
            <a:xfrm>
              <a:off x="10863906" y="558889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42</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60" name="Straight Connector 359">
              <a:extLst>
                <a:ext uri="{FF2B5EF4-FFF2-40B4-BE49-F238E27FC236}">
                  <a16:creationId xmlns:a16="http://schemas.microsoft.com/office/drawing/2014/main" id="{EF2A256E-1CDB-E9A4-A89F-139E93428F12}"/>
                </a:ext>
              </a:extLst>
            </p:cNvPr>
            <p:cNvCxnSpPr>
              <a:cxnSpLocks/>
            </p:cNvCxnSpPr>
            <p:nvPr/>
          </p:nvCxnSpPr>
          <p:spPr>
            <a:xfrm rot="16200000">
              <a:off x="11494885" y="5543104"/>
              <a:ext cx="66724" cy="0"/>
            </a:xfrm>
            <a:prstGeom prst="line">
              <a:avLst/>
            </a:prstGeom>
            <a:noFill/>
            <a:ln w="19050" cap="sq" cmpd="sng" algn="ctr">
              <a:solidFill>
                <a:sysClr val="windowText" lastClr="000000"/>
              </a:solidFill>
              <a:prstDash val="solid"/>
              <a:miter lim="800000"/>
            </a:ln>
            <a:effectLst/>
          </p:spPr>
        </p:cxnSp>
        <p:sp>
          <p:nvSpPr>
            <p:cNvPr id="361" name="TextBox 360">
              <a:extLst>
                <a:ext uri="{FF2B5EF4-FFF2-40B4-BE49-F238E27FC236}">
                  <a16:creationId xmlns:a16="http://schemas.microsoft.com/office/drawing/2014/main" id="{5423A1AC-B4AB-2A32-43E6-5CB9845C231F}"/>
                </a:ext>
              </a:extLst>
            </p:cNvPr>
            <p:cNvSpPr txBox="1"/>
            <p:nvPr/>
          </p:nvSpPr>
          <p:spPr>
            <a:xfrm>
              <a:off x="11443289" y="558889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cxnSp>
          <p:nvCxnSpPr>
            <p:cNvPr id="362" name="Straight Connector 361">
              <a:extLst>
                <a:ext uri="{FF2B5EF4-FFF2-40B4-BE49-F238E27FC236}">
                  <a16:creationId xmlns:a16="http://schemas.microsoft.com/office/drawing/2014/main" id="{87C5D0BF-6F94-61CE-0FA5-0754A877D071}"/>
                </a:ext>
              </a:extLst>
            </p:cNvPr>
            <p:cNvCxnSpPr>
              <a:cxnSpLocks/>
            </p:cNvCxnSpPr>
            <p:nvPr/>
          </p:nvCxnSpPr>
          <p:spPr>
            <a:xfrm rot="16200000">
              <a:off x="11775463" y="5543104"/>
              <a:ext cx="66724" cy="0"/>
            </a:xfrm>
            <a:prstGeom prst="line">
              <a:avLst/>
            </a:prstGeom>
            <a:noFill/>
            <a:ln w="19050" cap="sq" cmpd="sng" algn="ctr">
              <a:solidFill>
                <a:sysClr val="windowText" lastClr="000000"/>
              </a:solidFill>
              <a:prstDash val="solid"/>
              <a:miter lim="800000"/>
            </a:ln>
            <a:effectLst/>
          </p:spPr>
        </p:cxnSp>
        <p:sp>
          <p:nvSpPr>
            <p:cNvPr id="363" name="TextBox 362">
              <a:extLst>
                <a:ext uri="{FF2B5EF4-FFF2-40B4-BE49-F238E27FC236}">
                  <a16:creationId xmlns:a16="http://schemas.microsoft.com/office/drawing/2014/main" id="{95784A3E-A4EC-4ED4-D5EA-F60EDD151CBE}"/>
                </a:ext>
              </a:extLst>
            </p:cNvPr>
            <p:cNvSpPr txBox="1"/>
            <p:nvPr/>
          </p:nvSpPr>
          <p:spPr>
            <a:xfrm>
              <a:off x="11723865" y="5588890"/>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51</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87" name="TextBox 386">
              <a:extLst>
                <a:ext uri="{FF2B5EF4-FFF2-40B4-BE49-F238E27FC236}">
                  <a16:creationId xmlns:a16="http://schemas.microsoft.com/office/drawing/2014/main" id="{A1087AE4-3541-AEF5-B794-E1B57882E59C}"/>
                </a:ext>
              </a:extLst>
            </p:cNvPr>
            <p:cNvSpPr txBox="1"/>
            <p:nvPr/>
          </p:nvSpPr>
          <p:spPr>
            <a:xfrm>
              <a:off x="684087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388" name="TextBox 387">
              <a:extLst>
                <a:ext uri="{FF2B5EF4-FFF2-40B4-BE49-F238E27FC236}">
                  <a16:creationId xmlns:a16="http://schemas.microsoft.com/office/drawing/2014/main" id="{7024DE28-62B0-F8E9-FC9D-58DCEDE6D081}"/>
                </a:ext>
              </a:extLst>
            </p:cNvPr>
            <p:cNvSpPr txBox="1"/>
            <p:nvPr/>
          </p:nvSpPr>
          <p:spPr>
            <a:xfrm>
              <a:off x="7124140"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389" name="TextBox 388">
              <a:extLst>
                <a:ext uri="{FF2B5EF4-FFF2-40B4-BE49-F238E27FC236}">
                  <a16:creationId xmlns:a16="http://schemas.microsoft.com/office/drawing/2014/main" id="{5A92BCD8-1D3E-0418-20AB-55588146974B}"/>
                </a:ext>
              </a:extLst>
            </p:cNvPr>
            <p:cNvSpPr txBox="1"/>
            <p:nvPr/>
          </p:nvSpPr>
          <p:spPr>
            <a:xfrm>
              <a:off x="741793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390" name="TextBox 389">
              <a:extLst>
                <a:ext uri="{FF2B5EF4-FFF2-40B4-BE49-F238E27FC236}">
                  <a16:creationId xmlns:a16="http://schemas.microsoft.com/office/drawing/2014/main" id="{EB3D04A2-EDB6-573D-7799-AD065E9F0E7C}"/>
                </a:ext>
              </a:extLst>
            </p:cNvPr>
            <p:cNvSpPr txBox="1"/>
            <p:nvPr/>
          </p:nvSpPr>
          <p:spPr>
            <a:xfrm>
              <a:off x="769781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391" name="TextBox 390">
              <a:extLst>
                <a:ext uri="{FF2B5EF4-FFF2-40B4-BE49-F238E27FC236}">
                  <a16:creationId xmlns:a16="http://schemas.microsoft.com/office/drawing/2014/main" id="{5BBE7E93-14EF-06EB-BF09-09B6BBBA18B4}"/>
                </a:ext>
              </a:extLst>
            </p:cNvPr>
            <p:cNvSpPr txBox="1"/>
            <p:nvPr/>
          </p:nvSpPr>
          <p:spPr>
            <a:xfrm>
              <a:off x="7989858"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2" name="TextBox 391">
              <a:extLst>
                <a:ext uri="{FF2B5EF4-FFF2-40B4-BE49-F238E27FC236}">
                  <a16:creationId xmlns:a16="http://schemas.microsoft.com/office/drawing/2014/main" id="{82A9BF81-1048-C8B8-6C1D-ED7DFDAC261D}"/>
                </a:ext>
              </a:extLst>
            </p:cNvPr>
            <p:cNvSpPr txBox="1"/>
            <p:nvPr/>
          </p:nvSpPr>
          <p:spPr>
            <a:xfrm>
              <a:off x="8277499"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3" name="TextBox 392">
              <a:extLst>
                <a:ext uri="{FF2B5EF4-FFF2-40B4-BE49-F238E27FC236}">
                  <a16:creationId xmlns:a16="http://schemas.microsoft.com/office/drawing/2014/main" id="{04A49F3F-C82B-EBB5-102F-FAEFD25B5F3E}"/>
                </a:ext>
              </a:extLst>
            </p:cNvPr>
            <p:cNvSpPr txBox="1"/>
            <p:nvPr/>
          </p:nvSpPr>
          <p:spPr>
            <a:xfrm>
              <a:off x="856513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4" name="TextBox 393">
              <a:extLst>
                <a:ext uri="{FF2B5EF4-FFF2-40B4-BE49-F238E27FC236}">
                  <a16:creationId xmlns:a16="http://schemas.microsoft.com/office/drawing/2014/main" id="{FD46F9DC-01B8-1CBA-A0B8-E1DEFC38BD37}"/>
                </a:ext>
              </a:extLst>
            </p:cNvPr>
            <p:cNvSpPr txBox="1"/>
            <p:nvPr/>
          </p:nvSpPr>
          <p:spPr>
            <a:xfrm>
              <a:off x="885326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27</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5" name="TextBox 394">
              <a:extLst>
                <a:ext uri="{FF2B5EF4-FFF2-40B4-BE49-F238E27FC236}">
                  <a16:creationId xmlns:a16="http://schemas.microsoft.com/office/drawing/2014/main" id="{68E1B343-ECDA-FF1A-946C-6A5D5FAE7E7C}"/>
                </a:ext>
              </a:extLst>
            </p:cNvPr>
            <p:cNvSpPr txBox="1"/>
            <p:nvPr/>
          </p:nvSpPr>
          <p:spPr>
            <a:xfrm>
              <a:off x="9138760"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24</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6" name="TextBox 395">
              <a:extLst>
                <a:ext uri="{FF2B5EF4-FFF2-40B4-BE49-F238E27FC236}">
                  <a16:creationId xmlns:a16="http://schemas.microsoft.com/office/drawing/2014/main" id="{24308969-B382-72CF-FE4C-16BA160F946C}"/>
                </a:ext>
              </a:extLst>
            </p:cNvPr>
            <p:cNvSpPr txBox="1"/>
            <p:nvPr/>
          </p:nvSpPr>
          <p:spPr>
            <a:xfrm>
              <a:off x="942585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7" name="TextBox 396">
              <a:extLst>
                <a:ext uri="{FF2B5EF4-FFF2-40B4-BE49-F238E27FC236}">
                  <a16:creationId xmlns:a16="http://schemas.microsoft.com/office/drawing/2014/main" id="{54E6AC47-DAFD-DFFA-820A-FF1CDA16DD9B}"/>
                </a:ext>
              </a:extLst>
            </p:cNvPr>
            <p:cNvSpPr txBox="1"/>
            <p:nvPr/>
          </p:nvSpPr>
          <p:spPr>
            <a:xfrm>
              <a:off x="971333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8" name="TextBox 397">
              <a:extLst>
                <a:ext uri="{FF2B5EF4-FFF2-40B4-BE49-F238E27FC236}">
                  <a16:creationId xmlns:a16="http://schemas.microsoft.com/office/drawing/2014/main" id="{32BC54B8-CA97-3CED-730E-24F2CAB49A71}"/>
                </a:ext>
              </a:extLst>
            </p:cNvPr>
            <p:cNvSpPr txBox="1"/>
            <p:nvPr/>
          </p:nvSpPr>
          <p:spPr>
            <a:xfrm>
              <a:off x="10002408"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22</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399" name="TextBox 398">
              <a:extLst>
                <a:ext uri="{FF2B5EF4-FFF2-40B4-BE49-F238E27FC236}">
                  <a16:creationId xmlns:a16="http://schemas.microsoft.com/office/drawing/2014/main" id="{03800D62-09E0-237E-113D-5B61A0099800}"/>
                </a:ext>
              </a:extLst>
            </p:cNvPr>
            <p:cNvSpPr txBox="1"/>
            <p:nvPr/>
          </p:nvSpPr>
          <p:spPr>
            <a:xfrm>
              <a:off x="1115083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00" name="TextBox 399">
              <a:extLst>
                <a:ext uri="{FF2B5EF4-FFF2-40B4-BE49-F238E27FC236}">
                  <a16:creationId xmlns:a16="http://schemas.microsoft.com/office/drawing/2014/main" id="{011735E8-9457-8D2E-CFC1-19903641B761}"/>
                </a:ext>
              </a:extLst>
            </p:cNvPr>
            <p:cNvSpPr txBox="1"/>
            <p:nvPr/>
          </p:nvSpPr>
          <p:spPr>
            <a:xfrm>
              <a:off x="10284525"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01" name="TextBox 400">
              <a:extLst>
                <a:ext uri="{FF2B5EF4-FFF2-40B4-BE49-F238E27FC236}">
                  <a16:creationId xmlns:a16="http://schemas.microsoft.com/office/drawing/2014/main" id="{89D0EA14-E108-0494-9E25-1BF4D733D199}"/>
                </a:ext>
              </a:extLst>
            </p:cNvPr>
            <p:cNvSpPr txBox="1"/>
            <p:nvPr/>
          </p:nvSpPr>
          <p:spPr>
            <a:xfrm>
              <a:off x="1057542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02" name="TextBox 401">
              <a:extLst>
                <a:ext uri="{FF2B5EF4-FFF2-40B4-BE49-F238E27FC236}">
                  <a16:creationId xmlns:a16="http://schemas.microsoft.com/office/drawing/2014/main" id="{541A832F-4623-3C94-20F9-DB4CDB9636D8}"/>
                </a:ext>
              </a:extLst>
            </p:cNvPr>
            <p:cNvSpPr txBox="1"/>
            <p:nvPr/>
          </p:nvSpPr>
          <p:spPr>
            <a:xfrm>
              <a:off x="10863906"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03" name="TextBox 402">
              <a:extLst>
                <a:ext uri="{FF2B5EF4-FFF2-40B4-BE49-F238E27FC236}">
                  <a16:creationId xmlns:a16="http://schemas.microsoft.com/office/drawing/2014/main" id="{2DF5ED08-A407-3DD2-7F2D-E60263054EBB}"/>
                </a:ext>
              </a:extLst>
            </p:cNvPr>
            <p:cNvSpPr txBox="1"/>
            <p:nvPr/>
          </p:nvSpPr>
          <p:spPr>
            <a:xfrm>
              <a:off x="11485769" y="5997655"/>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4</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04" name="TextBox 403">
              <a:extLst>
                <a:ext uri="{FF2B5EF4-FFF2-40B4-BE49-F238E27FC236}">
                  <a16:creationId xmlns:a16="http://schemas.microsoft.com/office/drawing/2014/main" id="{F7AE40B1-39E1-1750-001F-FD5057E8F3C3}"/>
                </a:ext>
              </a:extLst>
            </p:cNvPr>
            <p:cNvSpPr txBox="1"/>
            <p:nvPr/>
          </p:nvSpPr>
          <p:spPr>
            <a:xfrm>
              <a:off x="11766345" y="5997655"/>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grpSp>
          <p:nvGrpSpPr>
            <p:cNvPr id="443" name="Group 442">
              <a:extLst>
                <a:ext uri="{FF2B5EF4-FFF2-40B4-BE49-F238E27FC236}">
                  <a16:creationId xmlns:a16="http://schemas.microsoft.com/office/drawing/2014/main" id="{E258E50A-74B3-5B41-1D28-CCC95260D040}"/>
                </a:ext>
              </a:extLst>
            </p:cNvPr>
            <p:cNvGrpSpPr/>
            <p:nvPr/>
          </p:nvGrpSpPr>
          <p:grpSpPr>
            <a:xfrm>
              <a:off x="6923297" y="2779386"/>
              <a:ext cx="4848607" cy="670333"/>
              <a:chOff x="6923297" y="2779386"/>
              <a:chExt cx="4848607" cy="670333"/>
            </a:xfrm>
          </p:grpSpPr>
          <p:sp>
            <p:nvSpPr>
              <p:cNvPr id="268" name="object 3">
                <a:extLst>
                  <a:ext uri="{FF2B5EF4-FFF2-40B4-BE49-F238E27FC236}">
                    <a16:creationId xmlns:a16="http://schemas.microsoft.com/office/drawing/2014/main" id="{31F36279-19DC-8813-9ECF-32398331B9F8}"/>
                  </a:ext>
                </a:extLst>
              </p:cNvPr>
              <p:cNvSpPr/>
              <p:nvPr/>
            </p:nvSpPr>
            <p:spPr>
              <a:xfrm>
                <a:off x="6923297" y="2779386"/>
                <a:ext cx="4820019" cy="616145"/>
              </a:xfrm>
              <a:custGeom>
                <a:avLst/>
                <a:gdLst/>
                <a:ahLst/>
                <a:cxnLst/>
                <a:rect l="l" t="t" r="r" b="b"/>
                <a:pathLst>
                  <a:path w="8241030" h="1005205">
                    <a:moveTo>
                      <a:pt x="0" y="0"/>
                    </a:moveTo>
                    <a:lnTo>
                      <a:pt x="1636890" y="0"/>
                    </a:lnTo>
                    <a:lnTo>
                      <a:pt x="1636890" y="152400"/>
                    </a:lnTo>
                    <a:lnTo>
                      <a:pt x="2895600" y="152400"/>
                    </a:lnTo>
                    <a:lnTo>
                      <a:pt x="2895600" y="282219"/>
                    </a:lnTo>
                    <a:lnTo>
                      <a:pt x="4261548" y="282219"/>
                    </a:lnTo>
                    <a:lnTo>
                      <a:pt x="4261548" y="468490"/>
                    </a:lnTo>
                    <a:lnTo>
                      <a:pt x="5548477" y="468490"/>
                    </a:lnTo>
                    <a:lnTo>
                      <a:pt x="5548477" y="632180"/>
                    </a:lnTo>
                    <a:lnTo>
                      <a:pt x="6084697" y="632180"/>
                    </a:lnTo>
                    <a:lnTo>
                      <a:pt x="6084697" y="807148"/>
                    </a:lnTo>
                    <a:lnTo>
                      <a:pt x="6937006" y="807148"/>
                    </a:lnTo>
                    <a:lnTo>
                      <a:pt x="6937006" y="1004709"/>
                    </a:lnTo>
                    <a:lnTo>
                      <a:pt x="8240877" y="1004709"/>
                    </a:lnTo>
                  </a:path>
                </a:pathLst>
              </a:custGeom>
              <a:ln w="22225">
                <a:solidFill>
                  <a:schemeClr val="accent1"/>
                </a:solidFill>
                <a:miter lim="800000"/>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object 4">
                <a:extLst>
                  <a:ext uri="{FF2B5EF4-FFF2-40B4-BE49-F238E27FC236}">
                    <a16:creationId xmlns:a16="http://schemas.microsoft.com/office/drawing/2014/main" id="{91957C59-4F58-4FDD-98B8-00FF45F987CD}"/>
                  </a:ext>
                </a:extLst>
              </p:cNvPr>
              <p:cNvSpPr/>
              <p:nvPr/>
            </p:nvSpPr>
            <p:spPr>
              <a:xfrm>
                <a:off x="8755529" y="2952159"/>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object 5">
                <a:extLst>
                  <a:ext uri="{FF2B5EF4-FFF2-40B4-BE49-F238E27FC236}">
                    <a16:creationId xmlns:a16="http://schemas.microsoft.com/office/drawing/2014/main" id="{27FAF320-DA6F-7467-461B-C2E2B639780A}"/>
                  </a:ext>
                </a:extLst>
              </p:cNvPr>
              <p:cNvSpPr/>
              <p:nvPr/>
            </p:nvSpPr>
            <p:spPr>
              <a:xfrm>
                <a:off x="8807525" y="2897668"/>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object 6">
                <a:extLst>
                  <a:ext uri="{FF2B5EF4-FFF2-40B4-BE49-F238E27FC236}">
                    <a16:creationId xmlns:a16="http://schemas.microsoft.com/office/drawing/2014/main" id="{D388F9E5-8104-CEF4-05B4-C3DC2664A08A}"/>
                  </a:ext>
                </a:extLst>
              </p:cNvPr>
              <p:cNvSpPr/>
              <p:nvPr/>
            </p:nvSpPr>
            <p:spPr>
              <a:xfrm>
                <a:off x="8917706" y="2952159"/>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object 7">
                <a:extLst>
                  <a:ext uri="{FF2B5EF4-FFF2-40B4-BE49-F238E27FC236}">
                    <a16:creationId xmlns:a16="http://schemas.microsoft.com/office/drawing/2014/main" id="{8F3461D7-F639-892F-C977-5C123B3A5086}"/>
                  </a:ext>
                </a:extLst>
              </p:cNvPr>
              <p:cNvSpPr/>
              <p:nvPr/>
            </p:nvSpPr>
            <p:spPr>
              <a:xfrm>
                <a:off x="8969702" y="2897668"/>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object 8">
                <a:extLst>
                  <a:ext uri="{FF2B5EF4-FFF2-40B4-BE49-F238E27FC236}">
                    <a16:creationId xmlns:a16="http://schemas.microsoft.com/office/drawing/2014/main" id="{98E8A8FE-CEA0-1DFD-F2A0-A864223AAE0C}"/>
                  </a:ext>
                </a:extLst>
              </p:cNvPr>
              <p:cNvSpPr/>
              <p:nvPr/>
            </p:nvSpPr>
            <p:spPr>
              <a:xfrm>
                <a:off x="8997557" y="2952159"/>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object 9">
                <a:extLst>
                  <a:ext uri="{FF2B5EF4-FFF2-40B4-BE49-F238E27FC236}">
                    <a16:creationId xmlns:a16="http://schemas.microsoft.com/office/drawing/2014/main" id="{44FE272C-93E6-3677-4D39-844EE25CC4F6}"/>
                  </a:ext>
                </a:extLst>
              </p:cNvPr>
              <p:cNvSpPr/>
              <p:nvPr/>
            </p:nvSpPr>
            <p:spPr>
              <a:xfrm>
                <a:off x="9049553" y="2897668"/>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object 10">
                <a:extLst>
                  <a:ext uri="{FF2B5EF4-FFF2-40B4-BE49-F238E27FC236}">
                    <a16:creationId xmlns:a16="http://schemas.microsoft.com/office/drawing/2014/main" id="{BA61F381-84B9-D1DF-21D4-3A5DA99E2219}"/>
                  </a:ext>
                </a:extLst>
              </p:cNvPr>
              <p:cNvSpPr/>
              <p:nvPr/>
            </p:nvSpPr>
            <p:spPr>
              <a:xfrm>
                <a:off x="9108667" y="2952159"/>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object 11">
                <a:extLst>
                  <a:ext uri="{FF2B5EF4-FFF2-40B4-BE49-F238E27FC236}">
                    <a16:creationId xmlns:a16="http://schemas.microsoft.com/office/drawing/2014/main" id="{A8ED54B0-3C70-3E70-400B-1B7322BBDF15}"/>
                  </a:ext>
                </a:extLst>
              </p:cNvPr>
              <p:cNvSpPr/>
              <p:nvPr/>
            </p:nvSpPr>
            <p:spPr>
              <a:xfrm>
                <a:off x="9160663" y="2897668"/>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object 12">
                <a:extLst>
                  <a:ext uri="{FF2B5EF4-FFF2-40B4-BE49-F238E27FC236}">
                    <a16:creationId xmlns:a16="http://schemas.microsoft.com/office/drawing/2014/main" id="{2227604E-46F1-83A4-BF75-7C24112CD087}"/>
                  </a:ext>
                </a:extLst>
              </p:cNvPr>
              <p:cNvSpPr/>
              <p:nvPr/>
            </p:nvSpPr>
            <p:spPr>
              <a:xfrm>
                <a:off x="9877771" y="3066548"/>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8" name="object 13">
                <a:extLst>
                  <a:ext uri="{FF2B5EF4-FFF2-40B4-BE49-F238E27FC236}">
                    <a16:creationId xmlns:a16="http://schemas.microsoft.com/office/drawing/2014/main" id="{DF6DB3FC-89E2-94E8-7EEE-0DC0364238EE}"/>
                  </a:ext>
                </a:extLst>
              </p:cNvPr>
              <p:cNvSpPr/>
              <p:nvPr/>
            </p:nvSpPr>
            <p:spPr>
              <a:xfrm>
                <a:off x="9929767" y="301205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9" name="object 14">
                <a:extLst>
                  <a:ext uri="{FF2B5EF4-FFF2-40B4-BE49-F238E27FC236}">
                    <a16:creationId xmlns:a16="http://schemas.microsoft.com/office/drawing/2014/main" id="{2942BCF5-F619-7490-5197-F028C94D473A}"/>
                  </a:ext>
                </a:extLst>
              </p:cNvPr>
              <p:cNvSpPr/>
              <p:nvPr/>
            </p:nvSpPr>
            <p:spPr>
              <a:xfrm>
                <a:off x="10304468" y="3166881"/>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0" name="object 15">
                <a:extLst>
                  <a:ext uri="{FF2B5EF4-FFF2-40B4-BE49-F238E27FC236}">
                    <a16:creationId xmlns:a16="http://schemas.microsoft.com/office/drawing/2014/main" id="{15487ABC-276F-1120-5D19-A436892C77C6}"/>
                  </a:ext>
                </a:extLst>
              </p:cNvPr>
              <p:cNvSpPr/>
              <p:nvPr/>
            </p:nvSpPr>
            <p:spPr>
              <a:xfrm>
                <a:off x="10356464" y="3112390"/>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1" name="object 16">
                <a:extLst>
                  <a:ext uri="{FF2B5EF4-FFF2-40B4-BE49-F238E27FC236}">
                    <a16:creationId xmlns:a16="http://schemas.microsoft.com/office/drawing/2014/main" id="{A5DDAF6D-BC3B-D9B3-88A3-9777B1044C0E}"/>
                  </a:ext>
                </a:extLst>
              </p:cNvPr>
              <p:cNvSpPr/>
              <p:nvPr/>
            </p:nvSpPr>
            <p:spPr>
              <a:xfrm>
                <a:off x="10870643" y="3274135"/>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2" name="object 17">
                <a:extLst>
                  <a:ext uri="{FF2B5EF4-FFF2-40B4-BE49-F238E27FC236}">
                    <a16:creationId xmlns:a16="http://schemas.microsoft.com/office/drawing/2014/main" id="{5BE110C1-3004-BC9C-9A4B-72FBB9BDF500}"/>
                  </a:ext>
                </a:extLst>
              </p:cNvPr>
              <p:cNvSpPr/>
              <p:nvPr/>
            </p:nvSpPr>
            <p:spPr>
              <a:xfrm>
                <a:off x="10922639" y="3219643"/>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object 18">
                <a:extLst>
                  <a:ext uri="{FF2B5EF4-FFF2-40B4-BE49-F238E27FC236}">
                    <a16:creationId xmlns:a16="http://schemas.microsoft.com/office/drawing/2014/main" id="{DF8E245E-2815-270B-FBB9-3610B265F330}"/>
                  </a:ext>
                </a:extLst>
              </p:cNvPr>
              <p:cNvSpPr/>
              <p:nvPr/>
            </p:nvSpPr>
            <p:spPr>
              <a:xfrm>
                <a:off x="11159509"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object 19">
                <a:extLst>
                  <a:ext uri="{FF2B5EF4-FFF2-40B4-BE49-F238E27FC236}">
                    <a16:creationId xmlns:a16="http://schemas.microsoft.com/office/drawing/2014/main" id="{CAA01D6C-6A5F-3195-E45A-08452EBB8B2C}"/>
                  </a:ext>
                </a:extLst>
              </p:cNvPr>
              <p:cNvSpPr/>
              <p:nvPr/>
            </p:nvSpPr>
            <p:spPr>
              <a:xfrm>
                <a:off x="11211505"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5" name="object 20">
                <a:extLst>
                  <a:ext uri="{FF2B5EF4-FFF2-40B4-BE49-F238E27FC236}">
                    <a16:creationId xmlns:a16="http://schemas.microsoft.com/office/drawing/2014/main" id="{EC9DE673-C3C6-43A9-8CC6-4B71839C2719}"/>
                  </a:ext>
                </a:extLst>
              </p:cNvPr>
              <p:cNvSpPr/>
              <p:nvPr/>
            </p:nvSpPr>
            <p:spPr>
              <a:xfrm>
                <a:off x="11193347"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6" name="object 21">
                <a:extLst>
                  <a:ext uri="{FF2B5EF4-FFF2-40B4-BE49-F238E27FC236}">
                    <a16:creationId xmlns:a16="http://schemas.microsoft.com/office/drawing/2014/main" id="{E1041254-3CA8-0B8A-664D-FFF41FE1970C}"/>
                  </a:ext>
                </a:extLst>
              </p:cNvPr>
              <p:cNvSpPr/>
              <p:nvPr/>
            </p:nvSpPr>
            <p:spPr>
              <a:xfrm>
                <a:off x="11245344"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object 22">
                <a:extLst>
                  <a:ext uri="{FF2B5EF4-FFF2-40B4-BE49-F238E27FC236}">
                    <a16:creationId xmlns:a16="http://schemas.microsoft.com/office/drawing/2014/main" id="{EEB9CADD-4E7C-3FAF-36EE-182FB4B7A540}"/>
                  </a:ext>
                </a:extLst>
              </p:cNvPr>
              <p:cNvSpPr/>
              <p:nvPr/>
            </p:nvSpPr>
            <p:spPr>
              <a:xfrm>
                <a:off x="11219758"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object 23">
                <a:extLst>
                  <a:ext uri="{FF2B5EF4-FFF2-40B4-BE49-F238E27FC236}">
                    <a16:creationId xmlns:a16="http://schemas.microsoft.com/office/drawing/2014/main" id="{E39EBE41-E11F-1F8E-4C57-B0EE11E1A53C}"/>
                  </a:ext>
                </a:extLst>
              </p:cNvPr>
              <p:cNvSpPr/>
              <p:nvPr/>
            </p:nvSpPr>
            <p:spPr>
              <a:xfrm>
                <a:off x="11271754"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9" name="object 24">
                <a:extLst>
                  <a:ext uri="{FF2B5EF4-FFF2-40B4-BE49-F238E27FC236}">
                    <a16:creationId xmlns:a16="http://schemas.microsoft.com/office/drawing/2014/main" id="{403473A3-4763-1BD5-7F37-42855F1322F3}"/>
                  </a:ext>
                </a:extLst>
              </p:cNvPr>
              <p:cNvSpPr/>
              <p:nvPr/>
            </p:nvSpPr>
            <p:spPr>
              <a:xfrm>
                <a:off x="11240391"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object 25">
                <a:extLst>
                  <a:ext uri="{FF2B5EF4-FFF2-40B4-BE49-F238E27FC236}">
                    <a16:creationId xmlns:a16="http://schemas.microsoft.com/office/drawing/2014/main" id="{429EF8FC-EA5A-D699-B7AF-5DB97B5BD216}"/>
                  </a:ext>
                </a:extLst>
              </p:cNvPr>
              <p:cNvSpPr/>
              <p:nvPr/>
            </p:nvSpPr>
            <p:spPr>
              <a:xfrm>
                <a:off x="11292387"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object 26">
                <a:extLst>
                  <a:ext uri="{FF2B5EF4-FFF2-40B4-BE49-F238E27FC236}">
                    <a16:creationId xmlns:a16="http://schemas.microsoft.com/office/drawing/2014/main" id="{36E9EE82-0E27-5896-C69F-4688A70E6A3E}"/>
                  </a:ext>
                </a:extLst>
              </p:cNvPr>
              <p:cNvSpPr/>
              <p:nvPr/>
            </p:nvSpPr>
            <p:spPr>
              <a:xfrm>
                <a:off x="11245343"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2" name="object 27">
                <a:extLst>
                  <a:ext uri="{FF2B5EF4-FFF2-40B4-BE49-F238E27FC236}">
                    <a16:creationId xmlns:a16="http://schemas.microsoft.com/office/drawing/2014/main" id="{A9D2E968-4F16-1474-DBB4-04F78D249750}"/>
                  </a:ext>
                </a:extLst>
              </p:cNvPr>
              <p:cNvSpPr/>
              <p:nvPr/>
            </p:nvSpPr>
            <p:spPr>
              <a:xfrm>
                <a:off x="11297339"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3" name="object 28">
                <a:extLst>
                  <a:ext uri="{FF2B5EF4-FFF2-40B4-BE49-F238E27FC236}">
                    <a16:creationId xmlns:a16="http://schemas.microsoft.com/office/drawing/2014/main" id="{EA61E980-C5E7-0C4F-A1A5-99EB759E665C}"/>
                  </a:ext>
                </a:extLst>
              </p:cNvPr>
              <p:cNvSpPr/>
              <p:nvPr/>
            </p:nvSpPr>
            <p:spPr>
              <a:xfrm>
                <a:off x="11268453"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4" name="object 29">
                <a:extLst>
                  <a:ext uri="{FF2B5EF4-FFF2-40B4-BE49-F238E27FC236}">
                    <a16:creationId xmlns:a16="http://schemas.microsoft.com/office/drawing/2014/main" id="{D53C9476-0C2C-776A-3109-7E831A6F868B}"/>
                  </a:ext>
                </a:extLst>
              </p:cNvPr>
              <p:cNvSpPr/>
              <p:nvPr/>
            </p:nvSpPr>
            <p:spPr>
              <a:xfrm>
                <a:off x="11320449"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5" name="object 30">
                <a:extLst>
                  <a:ext uri="{FF2B5EF4-FFF2-40B4-BE49-F238E27FC236}">
                    <a16:creationId xmlns:a16="http://schemas.microsoft.com/office/drawing/2014/main" id="{E0864731-1CA1-959D-ACB2-BF5AE16B7934}"/>
                  </a:ext>
                </a:extLst>
              </p:cNvPr>
              <p:cNvSpPr/>
              <p:nvPr/>
            </p:nvSpPr>
            <p:spPr>
              <a:xfrm>
                <a:off x="11286610"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6" name="object 31">
                <a:extLst>
                  <a:ext uri="{FF2B5EF4-FFF2-40B4-BE49-F238E27FC236}">
                    <a16:creationId xmlns:a16="http://schemas.microsoft.com/office/drawing/2014/main" id="{BC852A62-6CFC-14CF-E128-867CA16FEAC6}"/>
                  </a:ext>
                </a:extLst>
              </p:cNvPr>
              <p:cNvSpPr/>
              <p:nvPr/>
            </p:nvSpPr>
            <p:spPr>
              <a:xfrm>
                <a:off x="11338606"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7" name="object 32">
                <a:extLst>
                  <a:ext uri="{FF2B5EF4-FFF2-40B4-BE49-F238E27FC236}">
                    <a16:creationId xmlns:a16="http://schemas.microsoft.com/office/drawing/2014/main" id="{86E53220-3464-E212-FA73-E910E4FA5D78}"/>
                  </a:ext>
                </a:extLst>
              </p:cNvPr>
              <p:cNvSpPr/>
              <p:nvPr/>
            </p:nvSpPr>
            <p:spPr>
              <a:xfrm>
                <a:off x="11315497"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8" name="object 33">
                <a:extLst>
                  <a:ext uri="{FF2B5EF4-FFF2-40B4-BE49-F238E27FC236}">
                    <a16:creationId xmlns:a16="http://schemas.microsoft.com/office/drawing/2014/main" id="{AAF16D4A-F1E7-3594-FFB4-C2134FC427C6}"/>
                  </a:ext>
                </a:extLst>
              </p:cNvPr>
              <p:cNvSpPr/>
              <p:nvPr/>
            </p:nvSpPr>
            <p:spPr>
              <a:xfrm>
                <a:off x="11367492"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9" name="object 34">
                <a:extLst>
                  <a:ext uri="{FF2B5EF4-FFF2-40B4-BE49-F238E27FC236}">
                    <a16:creationId xmlns:a16="http://schemas.microsoft.com/office/drawing/2014/main" id="{C00F5D85-88DC-EA50-5F57-5B27C587EF15}"/>
                  </a:ext>
                </a:extLst>
              </p:cNvPr>
              <p:cNvSpPr/>
              <p:nvPr/>
            </p:nvSpPr>
            <p:spPr>
              <a:xfrm>
                <a:off x="11333654"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0" name="object 35">
                <a:extLst>
                  <a:ext uri="{FF2B5EF4-FFF2-40B4-BE49-F238E27FC236}">
                    <a16:creationId xmlns:a16="http://schemas.microsoft.com/office/drawing/2014/main" id="{49689342-9B46-C8B1-8492-B79933F9B621}"/>
                  </a:ext>
                </a:extLst>
              </p:cNvPr>
              <p:cNvSpPr/>
              <p:nvPr/>
            </p:nvSpPr>
            <p:spPr>
              <a:xfrm>
                <a:off x="11385650"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1" name="object 36">
                <a:extLst>
                  <a:ext uri="{FF2B5EF4-FFF2-40B4-BE49-F238E27FC236}">
                    <a16:creationId xmlns:a16="http://schemas.microsoft.com/office/drawing/2014/main" id="{610875D2-6D0A-1220-503B-37FBD6FEE080}"/>
                  </a:ext>
                </a:extLst>
              </p:cNvPr>
              <p:cNvSpPr/>
              <p:nvPr/>
            </p:nvSpPr>
            <p:spPr>
              <a:xfrm>
                <a:off x="11379871"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2" name="object 37">
                <a:extLst>
                  <a:ext uri="{FF2B5EF4-FFF2-40B4-BE49-F238E27FC236}">
                    <a16:creationId xmlns:a16="http://schemas.microsoft.com/office/drawing/2014/main" id="{CAD85727-366C-BE8E-982D-179D6A976707}"/>
                  </a:ext>
                </a:extLst>
              </p:cNvPr>
              <p:cNvSpPr/>
              <p:nvPr/>
            </p:nvSpPr>
            <p:spPr>
              <a:xfrm>
                <a:off x="11431867"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3" name="object 38">
                <a:extLst>
                  <a:ext uri="{FF2B5EF4-FFF2-40B4-BE49-F238E27FC236}">
                    <a16:creationId xmlns:a16="http://schemas.microsoft.com/office/drawing/2014/main" id="{C96F63F7-2F53-728B-0481-D4B7AF2C0C8E}"/>
                  </a:ext>
                </a:extLst>
              </p:cNvPr>
              <p:cNvSpPr/>
              <p:nvPr/>
            </p:nvSpPr>
            <p:spPr>
              <a:xfrm>
                <a:off x="11419488"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4" name="object 39">
                <a:extLst>
                  <a:ext uri="{FF2B5EF4-FFF2-40B4-BE49-F238E27FC236}">
                    <a16:creationId xmlns:a16="http://schemas.microsoft.com/office/drawing/2014/main" id="{B84E7266-60DB-9413-7C4A-78605DBFB2AC}"/>
                  </a:ext>
                </a:extLst>
              </p:cNvPr>
              <p:cNvSpPr/>
              <p:nvPr/>
            </p:nvSpPr>
            <p:spPr>
              <a:xfrm>
                <a:off x="11471484"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5" name="object 40">
                <a:extLst>
                  <a:ext uri="{FF2B5EF4-FFF2-40B4-BE49-F238E27FC236}">
                    <a16:creationId xmlns:a16="http://schemas.microsoft.com/office/drawing/2014/main" id="{7769BCA1-873B-73FC-DD40-1E4C4155828A}"/>
                  </a:ext>
                </a:extLst>
              </p:cNvPr>
              <p:cNvSpPr/>
              <p:nvPr/>
            </p:nvSpPr>
            <p:spPr>
              <a:xfrm>
                <a:off x="11514400"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6" name="object 41">
                <a:extLst>
                  <a:ext uri="{FF2B5EF4-FFF2-40B4-BE49-F238E27FC236}">
                    <a16:creationId xmlns:a16="http://schemas.microsoft.com/office/drawing/2014/main" id="{053306A2-881B-ACCA-1BF2-8C152A772DE7}"/>
                  </a:ext>
                </a:extLst>
              </p:cNvPr>
              <p:cNvSpPr/>
              <p:nvPr/>
            </p:nvSpPr>
            <p:spPr>
              <a:xfrm>
                <a:off x="11566396"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7" name="object 42">
                <a:extLst>
                  <a:ext uri="{FF2B5EF4-FFF2-40B4-BE49-F238E27FC236}">
                    <a16:creationId xmlns:a16="http://schemas.microsoft.com/office/drawing/2014/main" id="{7E3C9F07-E5BC-ABFE-7C97-24F3F78F6E31}"/>
                  </a:ext>
                </a:extLst>
              </p:cNvPr>
              <p:cNvSpPr/>
              <p:nvPr/>
            </p:nvSpPr>
            <p:spPr>
              <a:xfrm>
                <a:off x="11558143"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8" name="object 43">
                <a:extLst>
                  <a:ext uri="{FF2B5EF4-FFF2-40B4-BE49-F238E27FC236}">
                    <a16:creationId xmlns:a16="http://schemas.microsoft.com/office/drawing/2014/main" id="{A26E8EC8-835F-D719-86D8-1AA8032A9FC2}"/>
                  </a:ext>
                </a:extLst>
              </p:cNvPr>
              <p:cNvSpPr/>
              <p:nvPr/>
            </p:nvSpPr>
            <p:spPr>
              <a:xfrm>
                <a:off x="11610139"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9" name="object 44">
                <a:extLst>
                  <a:ext uri="{FF2B5EF4-FFF2-40B4-BE49-F238E27FC236}">
                    <a16:creationId xmlns:a16="http://schemas.microsoft.com/office/drawing/2014/main" id="{38094C8D-6B27-05A1-5450-688A83FB83EE}"/>
                  </a:ext>
                </a:extLst>
              </p:cNvPr>
              <p:cNvSpPr/>
              <p:nvPr/>
            </p:nvSpPr>
            <p:spPr>
              <a:xfrm>
                <a:off x="11578776"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0" name="object 45">
                <a:extLst>
                  <a:ext uri="{FF2B5EF4-FFF2-40B4-BE49-F238E27FC236}">
                    <a16:creationId xmlns:a16="http://schemas.microsoft.com/office/drawing/2014/main" id="{079B3E02-6FA6-B7F2-FD4A-B70274EFFD2B}"/>
                  </a:ext>
                </a:extLst>
              </p:cNvPr>
              <p:cNvSpPr/>
              <p:nvPr/>
            </p:nvSpPr>
            <p:spPr>
              <a:xfrm>
                <a:off x="11630773"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1" name="object 46">
                <a:extLst>
                  <a:ext uri="{FF2B5EF4-FFF2-40B4-BE49-F238E27FC236}">
                    <a16:creationId xmlns:a16="http://schemas.microsoft.com/office/drawing/2014/main" id="{9D331F67-F4A3-C4D4-0F38-D4D4E5F5FBE4}"/>
                  </a:ext>
                </a:extLst>
              </p:cNvPr>
              <p:cNvSpPr/>
              <p:nvPr/>
            </p:nvSpPr>
            <p:spPr>
              <a:xfrm>
                <a:off x="11667912" y="3395227"/>
                <a:ext cx="103992" cy="0"/>
              </a:xfrm>
              <a:custGeom>
                <a:avLst/>
                <a:gdLst/>
                <a:ahLst/>
                <a:cxnLst/>
                <a:rect l="l" t="t" r="r" b="b"/>
                <a:pathLst>
                  <a:path w="177800">
                    <a:moveTo>
                      <a:pt x="177800" y="0"/>
                    </a:moveTo>
                    <a:lnTo>
                      <a:pt x="0" y="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2" name="object 47">
                <a:extLst>
                  <a:ext uri="{FF2B5EF4-FFF2-40B4-BE49-F238E27FC236}">
                    <a16:creationId xmlns:a16="http://schemas.microsoft.com/office/drawing/2014/main" id="{E0E933A1-3CED-4861-AA04-1D23B65F38F1}"/>
                  </a:ext>
                </a:extLst>
              </p:cNvPr>
              <p:cNvSpPr/>
              <p:nvPr/>
            </p:nvSpPr>
            <p:spPr>
              <a:xfrm>
                <a:off x="11719908" y="3340736"/>
                <a:ext cx="0" cy="108983"/>
              </a:xfrm>
              <a:custGeom>
                <a:avLst/>
                <a:gdLst/>
                <a:ahLst/>
                <a:cxnLst/>
                <a:rect l="l" t="t" r="r" b="b"/>
                <a:pathLst>
                  <a:path h="177800">
                    <a:moveTo>
                      <a:pt x="0" y="0"/>
                    </a:moveTo>
                    <a:lnTo>
                      <a:pt x="0" y="177800"/>
                    </a:lnTo>
                  </a:path>
                </a:pathLst>
              </a:custGeom>
              <a:ln w="1905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423" name="TextBox 422">
              <a:extLst>
                <a:ext uri="{FF2B5EF4-FFF2-40B4-BE49-F238E27FC236}">
                  <a16:creationId xmlns:a16="http://schemas.microsoft.com/office/drawing/2014/main" id="{C5DBCC4C-EF2B-954F-5774-ED29459D8E05}"/>
                </a:ext>
              </a:extLst>
            </p:cNvPr>
            <p:cNvSpPr txBox="1"/>
            <p:nvPr/>
          </p:nvSpPr>
          <p:spPr>
            <a:xfrm>
              <a:off x="77234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424" name="TextBox 423">
              <a:extLst>
                <a:ext uri="{FF2B5EF4-FFF2-40B4-BE49-F238E27FC236}">
                  <a16:creationId xmlns:a16="http://schemas.microsoft.com/office/drawing/2014/main" id="{2205A094-CCD0-C528-3A1B-BAD0A5873EBB}"/>
                </a:ext>
              </a:extLst>
            </p:cNvPr>
            <p:cNvSpPr txBox="1"/>
            <p:nvPr/>
          </p:nvSpPr>
          <p:spPr>
            <a:xfrm>
              <a:off x="1055610"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425" name="TextBox 424">
              <a:extLst>
                <a:ext uri="{FF2B5EF4-FFF2-40B4-BE49-F238E27FC236}">
                  <a16:creationId xmlns:a16="http://schemas.microsoft.com/office/drawing/2014/main" id="{F3DC84CA-C0BE-1E93-1FB9-F144661E92BA}"/>
                </a:ext>
              </a:extLst>
            </p:cNvPr>
            <p:cNvSpPr txBox="1"/>
            <p:nvPr/>
          </p:nvSpPr>
          <p:spPr>
            <a:xfrm>
              <a:off x="134940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426" name="TextBox 425">
              <a:extLst>
                <a:ext uri="{FF2B5EF4-FFF2-40B4-BE49-F238E27FC236}">
                  <a16:creationId xmlns:a16="http://schemas.microsoft.com/office/drawing/2014/main" id="{69205DC6-B1BB-405B-207A-CA06FE4D7E35}"/>
                </a:ext>
              </a:extLst>
            </p:cNvPr>
            <p:cNvSpPr txBox="1"/>
            <p:nvPr/>
          </p:nvSpPr>
          <p:spPr>
            <a:xfrm>
              <a:off x="1629287"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30</a:t>
              </a:r>
            </a:p>
          </p:txBody>
        </p:sp>
        <p:sp>
          <p:nvSpPr>
            <p:cNvPr id="427" name="TextBox 426">
              <a:extLst>
                <a:ext uri="{FF2B5EF4-FFF2-40B4-BE49-F238E27FC236}">
                  <a16:creationId xmlns:a16="http://schemas.microsoft.com/office/drawing/2014/main" id="{452C230B-A67D-3635-B1E7-5FD950B24FF1}"/>
                </a:ext>
              </a:extLst>
            </p:cNvPr>
            <p:cNvSpPr txBox="1"/>
            <p:nvPr/>
          </p:nvSpPr>
          <p:spPr>
            <a:xfrm>
              <a:off x="1921328"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28" name="TextBox 427">
              <a:extLst>
                <a:ext uri="{FF2B5EF4-FFF2-40B4-BE49-F238E27FC236}">
                  <a16:creationId xmlns:a16="http://schemas.microsoft.com/office/drawing/2014/main" id="{633D0B35-04BA-3640-6FE0-48BE092BA5AE}"/>
                </a:ext>
              </a:extLst>
            </p:cNvPr>
            <p:cNvSpPr txBox="1"/>
            <p:nvPr/>
          </p:nvSpPr>
          <p:spPr>
            <a:xfrm>
              <a:off x="2208969"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29</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29" name="TextBox 428">
              <a:extLst>
                <a:ext uri="{FF2B5EF4-FFF2-40B4-BE49-F238E27FC236}">
                  <a16:creationId xmlns:a16="http://schemas.microsoft.com/office/drawing/2014/main" id="{AC773247-5595-7827-52C8-218DA85C53B8}"/>
                </a:ext>
              </a:extLst>
            </p:cNvPr>
            <p:cNvSpPr txBox="1"/>
            <p:nvPr/>
          </p:nvSpPr>
          <p:spPr>
            <a:xfrm>
              <a:off x="249660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27</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0" name="TextBox 429">
              <a:extLst>
                <a:ext uri="{FF2B5EF4-FFF2-40B4-BE49-F238E27FC236}">
                  <a16:creationId xmlns:a16="http://schemas.microsoft.com/office/drawing/2014/main" id="{D6C3E1A8-B3D3-A9C4-4B91-A3A363445067}"/>
                </a:ext>
              </a:extLst>
            </p:cNvPr>
            <p:cNvSpPr txBox="1"/>
            <p:nvPr/>
          </p:nvSpPr>
          <p:spPr>
            <a:xfrm>
              <a:off x="278473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25</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1" name="TextBox 430">
              <a:extLst>
                <a:ext uri="{FF2B5EF4-FFF2-40B4-BE49-F238E27FC236}">
                  <a16:creationId xmlns:a16="http://schemas.microsoft.com/office/drawing/2014/main" id="{E786E3F7-C37C-7A65-6217-40E27513A0FB}"/>
                </a:ext>
              </a:extLst>
            </p:cNvPr>
            <p:cNvSpPr txBox="1"/>
            <p:nvPr/>
          </p:nvSpPr>
          <p:spPr>
            <a:xfrm>
              <a:off x="3070230"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23</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2" name="TextBox 431">
              <a:extLst>
                <a:ext uri="{FF2B5EF4-FFF2-40B4-BE49-F238E27FC236}">
                  <a16:creationId xmlns:a16="http://schemas.microsoft.com/office/drawing/2014/main" id="{D20AC895-7D8B-115E-AC82-AB74ECCA72C5}"/>
                </a:ext>
              </a:extLst>
            </p:cNvPr>
            <p:cNvSpPr txBox="1"/>
            <p:nvPr/>
          </p:nvSpPr>
          <p:spPr>
            <a:xfrm>
              <a:off x="335732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21</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3" name="TextBox 432">
              <a:extLst>
                <a:ext uri="{FF2B5EF4-FFF2-40B4-BE49-F238E27FC236}">
                  <a16:creationId xmlns:a16="http://schemas.microsoft.com/office/drawing/2014/main" id="{B4F46B1A-56B5-8CCE-210D-EAC3E82F8DDB}"/>
                </a:ext>
              </a:extLst>
            </p:cNvPr>
            <p:cNvSpPr txBox="1"/>
            <p:nvPr/>
          </p:nvSpPr>
          <p:spPr>
            <a:xfrm>
              <a:off x="364480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20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4" name="TextBox 433">
              <a:extLst>
                <a:ext uri="{FF2B5EF4-FFF2-40B4-BE49-F238E27FC236}">
                  <a16:creationId xmlns:a16="http://schemas.microsoft.com/office/drawing/2014/main" id="{A3288351-43F5-9093-5B41-C2E9141A7A15}"/>
                </a:ext>
              </a:extLst>
            </p:cNvPr>
            <p:cNvSpPr txBox="1"/>
            <p:nvPr/>
          </p:nvSpPr>
          <p:spPr>
            <a:xfrm>
              <a:off x="3933878"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18</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5" name="TextBox 434">
              <a:extLst>
                <a:ext uri="{FF2B5EF4-FFF2-40B4-BE49-F238E27FC236}">
                  <a16:creationId xmlns:a16="http://schemas.microsoft.com/office/drawing/2014/main" id="{AA7995AB-B32C-467B-B377-2D04804D29A5}"/>
                </a:ext>
              </a:extLst>
            </p:cNvPr>
            <p:cNvSpPr txBox="1"/>
            <p:nvPr/>
          </p:nvSpPr>
          <p:spPr>
            <a:xfrm>
              <a:off x="5082302"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6" name="TextBox 435">
              <a:extLst>
                <a:ext uri="{FF2B5EF4-FFF2-40B4-BE49-F238E27FC236}">
                  <a16:creationId xmlns:a16="http://schemas.microsoft.com/office/drawing/2014/main" id="{2CD80361-F8ED-F61A-69D5-1CD12D1103A9}"/>
                </a:ext>
              </a:extLst>
            </p:cNvPr>
            <p:cNvSpPr txBox="1"/>
            <p:nvPr/>
          </p:nvSpPr>
          <p:spPr>
            <a:xfrm>
              <a:off x="4215995"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17</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7" name="TextBox 436">
              <a:extLst>
                <a:ext uri="{FF2B5EF4-FFF2-40B4-BE49-F238E27FC236}">
                  <a16:creationId xmlns:a16="http://schemas.microsoft.com/office/drawing/2014/main" id="{1464B3B1-E76A-364A-7F8C-D4C42B2BF042}"/>
                </a:ext>
              </a:extLst>
            </p:cNvPr>
            <p:cNvSpPr txBox="1"/>
            <p:nvPr/>
          </p:nvSpPr>
          <p:spPr>
            <a:xfrm>
              <a:off x="4506894"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16</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8" name="TextBox 437">
              <a:extLst>
                <a:ext uri="{FF2B5EF4-FFF2-40B4-BE49-F238E27FC236}">
                  <a16:creationId xmlns:a16="http://schemas.microsoft.com/office/drawing/2014/main" id="{0BB36146-249D-0F0A-7FBB-15F1231FD7D0}"/>
                </a:ext>
              </a:extLst>
            </p:cNvPr>
            <p:cNvSpPr txBox="1"/>
            <p:nvPr/>
          </p:nvSpPr>
          <p:spPr>
            <a:xfrm>
              <a:off x="4795376" y="5997655"/>
              <a:ext cx="169918"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14</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39" name="TextBox 438">
              <a:extLst>
                <a:ext uri="{FF2B5EF4-FFF2-40B4-BE49-F238E27FC236}">
                  <a16:creationId xmlns:a16="http://schemas.microsoft.com/office/drawing/2014/main" id="{7AC29A57-77C4-DB7A-6491-6C2A3748E3FB}"/>
                </a:ext>
              </a:extLst>
            </p:cNvPr>
            <p:cNvSpPr txBox="1"/>
            <p:nvPr/>
          </p:nvSpPr>
          <p:spPr>
            <a:xfrm>
              <a:off x="5417238" y="5997655"/>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1</a:t>
              </a:r>
            </a:p>
          </p:txBody>
        </p:sp>
        <p:sp>
          <p:nvSpPr>
            <p:cNvPr id="440" name="TextBox 439">
              <a:extLst>
                <a:ext uri="{FF2B5EF4-FFF2-40B4-BE49-F238E27FC236}">
                  <a16:creationId xmlns:a16="http://schemas.microsoft.com/office/drawing/2014/main" id="{48257BAF-FE2B-4D33-50F1-E7FBDEF6880A}"/>
                </a:ext>
              </a:extLst>
            </p:cNvPr>
            <p:cNvSpPr txBox="1"/>
            <p:nvPr/>
          </p:nvSpPr>
          <p:spPr>
            <a:xfrm>
              <a:off x="5697815" y="5997655"/>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0</a:t>
              </a:r>
              <a:endParaRPr kumimoji="0" lang="en-GB" sz="12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p:sp>
          <p:nvSpPr>
            <p:cNvPr id="441" name="Rectangle 440">
              <a:extLst>
                <a:ext uri="{FF2B5EF4-FFF2-40B4-BE49-F238E27FC236}">
                  <a16:creationId xmlns:a16="http://schemas.microsoft.com/office/drawing/2014/main" id="{E78E987B-7125-45FC-8A73-7A2ACBC24DD7}"/>
                </a:ext>
              </a:extLst>
            </p:cNvPr>
            <p:cNvSpPr/>
            <p:nvPr/>
          </p:nvSpPr>
          <p:spPr>
            <a:xfrm>
              <a:off x="114300" y="5819775"/>
              <a:ext cx="608343" cy="362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sym typeface="Arial"/>
                </a:rPr>
                <a:t>No.</a:t>
              </a:r>
              <a:br>
                <a:rPr kumimoji="0" lang="en-US" sz="1200" b="0" i="0" u="none" strike="noStrike" kern="0" cap="none" spc="0" normalizeH="0" baseline="0" noProof="0">
                  <a:ln>
                    <a:noFill/>
                  </a:ln>
                  <a:solidFill>
                    <a:srgbClr val="000000"/>
                  </a:solidFill>
                  <a:effectLst/>
                  <a:uLnTx/>
                  <a:uFillTx/>
                  <a:latin typeface="Arial"/>
                  <a:ea typeface="+mn-ea"/>
                  <a:cs typeface="+mn-cs"/>
                  <a:sym typeface="Arial"/>
                </a:rPr>
              </a:br>
              <a:r>
                <a:rPr kumimoji="0" lang="en-US" sz="1200" b="0" i="0" u="none" strike="noStrike" kern="0" cap="none" spc="0" normalizeH="0" baseline="0" noProof="0">
                  <a:ln>
                    <a:noFill/>
                  </a:ln>
                  <a:solidFill>
                    <a:srgbClr val="000000"/>
                  </a:solidFill>
                  <a:effectLst/>
                  <a:uLnTx/>
                  <a:uFillTx/>
                  <a:latin typeface="Arial"/>
                  <a:ea typeface="+mn-ea"/>
                  <a:cs typeface="+mn-cs"/>
                  <a:sym typeface="Arial"/>
                </a:rPr>
                <a:t>at risk</a:t>
              </a:r>
            </a:p>
          </p:txBody>
        </p:sp>
        <p:sp>
          <p:nvSpPr>
            <p:cNvPr id="442" name="Rectangle 441">
              <a:extLst>
                <a:ext uri="{FF2B5EF4-FFF2-40B4-BE49-F238E27FC236}">
                  <a16:creationId xmlns:a16="http://schemas.microsoft.com/office/drawing/2014/main" id="{C5848AEE-F378-3A6C-B361-CAE037FD804B}"/>
                </a:ext>
              </a:extLst>
            </p:cNvPr>
            <p:cNvSpPr/>
            <p:nvPr/>
          </p:nvSpPr>
          <p:spPr>
            <a:xfrm>
              <a:off x="6216740" y="5819775"/>
              <a:ext cx="608343" cy="362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sym typeface="Arial"/>
                </a:rPr>
                <a:t>No.</a:t>
              </a:r>
              <a:br>
                <a:rPr kumimoji="0" lang="en-US" sz="1200" b="0" i="0" u="none" strike="noStrike" kern="0" cap="none" spc="0" normalizeH="0" baseline="0" noProof="0">
                  <a:ln>
                    <a:noFill/>
                  </a:ln>
                  <a:solidFill>
                    <a:srgbClr val="000000"/>
                  </a:solidFill>
                  <a:effectLst/>
                  <a:uLnTx/>
                  <a:uFillTx/>
                  <a:latin typeface="Arial"/>
                  <a:ea typeface="+mn-ea"/>
                  <a:cs typeface="+mn-cs"/>
                  <a:sym typeface="Arial"/>
                </a:rPr>
              </a:br>
              <a:r>
                <a:rPr kumimoji="0" lang="en-US" sz="1200" b="0" i="0" u="none" strike="noStrike" kern="0" cap="none" spc="0" normalizeH="0" baseline="0" noProof="0">
                  <a:ln>
                    <a:noFill/>
                  </a:ln>
                  <a:solidFill>
                    <a:srgbClr val="000000"/>
                  </a:solidFill>
                  <a:effectLst/>
                  <a:uLnTx/>
                  <a:uFillTx/>
                  <a:latin typeface="Arial"/>
                  <a:ea typeface="+mn-ea"/>
                  <a:cs typeface="+mn-cs"/>
                  <a:sym typeface="Arial"/>
                </a:rPr>
                <a:t>at risk</a:t>
              </a:r>
            </a:p>
          </p:txBody>
        </p:sp>
      </p:grpSp>
      <p:sp>
        <p:nvSpPr>
          <p:cNvPr id="8" name="TextBox 7">
            <a:extLst>
              <a:ext uri="{FF2B5EF4-FFF2-40B4-BE49-F238E27FC236}">
                <a16:creationId xmlns:a16="http://schemas.microsoft.com/office/drawing/2014/main" id="{190F901B-5BA9-81ED-E70C-60A5EC5ABE2B}"/>
              </a:ext>
            </a:extLst>
          </p:cNvPr>
          <p:cNvSpPr txBox="1"/>
          <p:nvPr/>
        </p:nvSpPr>
        <p:spPr>
          <a:xfrm>
            <a:off x="8457978" y="3496975"/>
            <a:ext cx="2621165" cy="584775"/>
          </a:xfrm>
          <a:prstGeom prst="rect">
            <a:avLst/>
          </a:prstGeom>
          <a:noFill/>
        </p:spPr>
        <p:txBody>
          <a:bodyPr wrap="square">
            <a:spAutoFit/>
          </a:bodyPr>
          <a:lstStyle/>
          <a:p>
            <a:pPr algn="r"/>
            <a:r>
              <a:rPr lang="en-US" sz="1600">
                <a:solidFill>
                  <a:schemeClr val="tx1"/>
                </a:solidFill>
              </a:rPr>
              <a:t>45-mo rate</a:t>
            </a:r>
            <a:br>
              <a:rPr lang="en-US" sz="1600">
                <a:solidFill>
                  <a:schemeClr val="tx1"/>
                </a:solidFill>
              </a:rPr>
            </a:br>
            <a:r>
              <a:rPr lang="en-US" sz="1600">
                <a:solidFill>
                  <a:schemeClr val="tx1"/>
                </a:solidFill>
              </a:rPr>
              <a:t>76.6% (95% CI, 54.8-88.9) </a:t>
            </a:r>
            <a:endParaRPr lang="en-US" sz="1600"/>
          </a:p>
        </p:txBody>
      </p:sp>
      <p:sp>
        <p:nvSpPr>
          <p:cNvPr id="9" name="TextBox 8">
            <a:extLst>
              <a:ext uri="{FF2B5EF4-FFF2-40B4-BE49-F238E27FC236}">
                <a16:creationId xmlns:a16="http://schemas.microsoft.com/office/drawing/2014/main" id="{1BDA8B1E-17C7-073E-C350-45AB1BD86CFA}"/>
              </a:ext>
            </a:extLst>
          </p:cNvPr>
          <p:cNvSpPr txBox="1"/>
          <p:nvPr/>
        </p:nvSpPr>
        <p:spPr>
          <a:xfrm>
            <a:off x="2724416" y="3596564"/>
            <a:ext cx="2621165" cy="584775"/>
          </a:xfrm>
          <a:prstGeom prst="rect">
            <a:avLst/>
          </a:prstGeom>
          <a:noFill/>
        </p:spPr>
        <p:txBody>
          <a:bodyPr wrap="square">
            <a:spAutoFit/>
          </a:bodyPr>
          <a:lstStyle/>
          <a:p>
            <a:pPr algn="r"/>
            <a:r>
              <a:rPr lang="en-US" sz="1600">
                <a:solidFill>
                  <a:schemeClr val="tx1"/>
                </a:solidFill>
              </a:rPr>
              <a:t>45-mo rate</a:t>
            </a:r>
            <a:br>
              <a:rPr lang="en-US" sz="1600">
                <a:solidFill>
                  <a:schemeClr val="tx1"/>
                </a:solidFill>
              </a:rPr>
            </a:br>
            <a:r>
              <a:rPr lang="en-US" sz="1600">
                <a:solidFill>
                  <a:schemeClr val="tx1"/>
                </a:solidFill>
              </a:rPr>
              <a:t>72.7% (95% CI, 50.7-86.1) </a:t>
            </a:r>
            <a:endParaRPr lang="en-US" sz="1600"/>
          </a:p>
        </p:txBody>
      </p:sp>
      <p:cxnSp>
        <p:nvCxnSpPr>
          <p:cNvPr id="11" name="Straight Connector 10">
            <a:extLst>
              <a:ext uri="{FF2B5EF4-FFF2-40B4-BE49-F238E27FC236}">
                <a16:creationId xmlns:a16="http://schemas.microsoft.com/office/drawing/2014/main" id="{F6C3A70E-7BBE-B96D-45D9-C9B8EF057C7D}"/>
              </a:ext>
            </a:extLst>
          </p:cNvPr>
          <p:cNvCxnSpPr>
            <a:cxnSpLocks/>
          </p:cNvCxnSpPr>
          <p:nvPr/>
        </p:nvCxnSpPr>
        <p:spPr>
          <a:xfrm flipV="1">
            <a:off x="5346627" y="3124955"/>
            <a:ext cx="0" cy="2124000"/>
          </a:xfrm>
          <a:prstGeom prst="line">
            <a:avLst/>
          </a:prstGeom>
          <a:ln w="19050"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B2F0370-31B4-3B05-2932-BDBF992DA23A}"/>
              </a:ext>
            </a:extLst>
          </p:cNvPr>
          <p:cNvCxnSpPr>
            <a:cxnSpLocks/>
          </p:cNvCxnSpPr>
          <p:nvPr/>
        </p:nvCxnSpPr>
        <p:spPr>
          <a:xfrm flipV="1">
            <a:off x="11084177" y="3124955"/>
            <a:ext cx="0" cy="2124000"/>
          </a:xfrm>
          <a:prstGeom prst="line">
            <a:avLst/>
          </a:prstGeom>
          <a:ln w="19050"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D9952914-0253-285B-9245-1C932755BEE8}"/>
              </a:ext>
            </a:extLst>
          </p:cNvPr>
          <p:cNvSpPr txBox="1"/>
          <p:nvPr/>
        </p:nvSpPr>
        <p:spPr>
          <a:xfrm>
            <a:off x="2987704" y="2511972"/>
            <a:ext cx="1481958" cy="287336"/>
          </a:xfrm>
          <a:prstGeom prst="rect">
            <a:avLst/>
          </a:prstGeom>
        </p:spPr>
        <p:txBody>
          <a:bodyPr vert="horz" wrap="square" lIns="91440" tIns="45720" rIns="91440" bIns="45720" rtlCol="0">
            <a:noAutofit/>
          </a:bodyPr>
          <a:lstStyle/>
          <a:p>
            <a:pPr algn="l"/>
            <a:r>
              <a:rPr lang="en-US" b="1"/>
              <a:t>PFS</a:t>
            </a:r>
          </a:p>
        </p:txBody>
      </p:sp>
      <p:sp>
        <p:nvSpPr>
          <p:cNvPr id="13" name="TextBox 12">
            <a:extLst>
              <a:ext uri="{FF2B5EF4-FFF2-40B4-BE49-F238E27FC236}">
                <a16:creationId xmlns:a16="http://schemas.microsoft.com/office/drawing/2014/main" id="{A3ECFCC9-052E-C8F1-72A0-E46462140DBB}"/>
              </a:ext>
            </a:extLst>
          </p:cNvPr>
          <p:cNvSpPr txBox="1"/>
          <p:nvPr/>
        </p:nvSpPr>
        <p:spPr>
          <a:xfrm>
            <a:off x="8855104" y="2511972"/>
            <a:ext cx="1481958" cy="287336"/>
          </a:xfrm>
          <a:prstGeom prst="rect">
            <a:avLst/>
          </a:prstGeom>
        </p:spPr>
        <p:txBody>
          <a:bodyPr vert="horz" wrap="square" lIns="91440" tIns="45720" rIns="91440" bIns="45720" rtlCol="0">
            <a:noAutofit/>
          </a:bodyPr>
          <a:lstStyle/>
          <a:p>
            <a:pPr algn="l"/>
            <a:r>
              <a:rPr lang="en-US" b="1"/>
              <a:t>OS</a:t>
            </a:r>
          </a:p>
        </p:txBody>
      </p:sp>
    </p:spTree>
    <p:extLst>
      <p:ext uri="{BB962C8B-B14F-4D97-AF65-F5344CB8AC3E}">
        <p14:creationId xmlns:p14="http://schemas.microsoft.com/office/powerpoint/2010/main" val="394118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0FFDD-131C-6ED5-FFDB-57EC1BD5F4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70117-8C81-C75D-62F4-5C7A68BE0A6D}"/>
              </a:ext>
            </a:extLst>
          </p:cNvPr>
          <p:cNvSpPr>
            <a:spLocks noGrp="1"/>
          </p:cNvSpPr>
          <p:nvPr>
            <p:ph sz="quarter" idx="13"/>
          </p:nvPr>
        </p:nvSpPr>
        <p:spPr>
          <a:xfrm>
            <a:off x="487682" y="1537208"/>
            <a:ext cx="11220448" cy="4118713"/>
          </a:xfrm>
        </p:spPr>
        <p:txBody>
          <a:bodyPr/>
          <a:lstStyle/>
          <a:p>
            <a:pPr marL="359981" indent="-359981">
              <a:lnSpc>
                <a:spcPct val="95000"/>
              </a:lnSpc>
              <a:spcBef>
                <a:spcPts val="591"/>
              </a:spcBef>
            </a:pPr>
            <a:r>
              <a:rPr lang="en-US" sz="1800" dirty="0">
                <a:solidFill>
                  <a:schemeClr val="tx1"/>
                </a:solidFill>
              </a:rPr>
              <a:t>Among patients with sufficient Ig data (n=11), </a:t>
            </a:r>
            <a:r>
              <a:rPr lang="en-US" sz="1800" b="1" dirty="0">
                <a:solidFill>
                  <a:schemeClr val="tx1"/>
                </a:solidFill>
              </a:rPr>
              <a:t>27.3% showed initial Ig recovery (defined as achieving both IgA and IgM levels &gt;0.5 times the lower limit of normal </a:t>
            </a:r>
            <a:r>
              <a:rPr lang="en-US" sz="1800" dirty="0">
                <a:solidFill>
                  <a:schemeClr val="tx1"/>
                </a:solidFill>
              </a:rPr>
              <a:t>for ≥3 consecutive assessments after interruption/discontinuation)</a:t>
            </a:r>
          </a:p>
          <a:p>
            <a:pPr marL="551178" lvl="1" indent="-359981">
              <a:lnSpc>
                <a:spcPct val="95000"/>
              </a:lnSpc>
              <a:spcBef>
                <a:spcPts val="591"/>
              </a:spcBef>
            </a:pPr>
            <a:r>
              <a:rPr lang="en-US" sz="1800" dirty="0">
                <a:solidFill>
                  <a:schemeClr val="tx1"/>
                </a:solidFill>
              </a:rPr>
              <a:t>In those who recovered, </a:t>
            </a:r>
            <a:r>
              <a:rPr lang="en-US" sz="1800" b="1" dirty="0">
                <a:solidFill>
                  <a:schemeClr val="tx1"/>
                </a:solidFill>
              </a:rPr>
              <a:t>the median time to recovery was 12.2 months (range, 11.0-13.1)</a:t>
            </a:r>
          </a:p>
        </p:txBody>
      </p:sp>
      <p:sp>
        <p:nvSpPr>
          <p:cNvPr id="4" name="Title 3">
            <a:extLst>
              <a:ext uri="{FF2B5EF4-FFF2-40B4-BE49-F238E27FC236}">
                <a16:creationId xmlns:a16="http://schemas.microsoft.com/office/drawing/2014/main" id="{D1030FD2-B6C1-CAE7-6052-3350E281F6FF}"/>
              </a:ext>
            </a:extLst>
          </p:cNvPr>
          <p:cNvSpPr>
            <a:spLocks noGrp="1"/>
          </p:cNvSpPr>
          <p:nvPr>
            <p:ph type="title"/>
          </p:nvPr>
        </p:nvSpPr>
        <p:spPr/>
        <p:txBody>
          <a:bodyPr/>
          <a:lstStyle/>
          <a:p>
            <a:r>
              <a:rPr lang="en-US"/>
              <a:t>Immunoglobulin recovery</a:t>
            </a:r>
          </a:p>
        </p:txBody>
      </p:sp>
      <p:sp>
        <p:nvSpPr>
          <p:cNvPr id="3" name="Content Placeholder 3">
            <a:extLst>
              <a:ext uri="{FF2B5EF4-FFF2-40B4-BE49-F238E27FC236}">
                <a16:creationId xmlns:a16="http://schemas.microsoft.com/office/drawing/2014/main" id="{A4DB4F06-3373-E21D-E529-73EDC6002716}"/>
              </a:ext>
            </a:extLst>
          </p:cNvPr>
          <p:cNvSpPr>
            <a:spLocks noGrp="1"/>
          </p:cNvSpPr>
          <p:nvPr>
            <p:ph sz="quarter" idx="14"/>
          </p:nvPr>
        </p:nvSpPr>
        <p:spPr>
          <a:xfrm>
            <a:off x="488952" y="6453177"/>
            <a:ext cx="11220449" cy="123111"/>
          </a:xfrm>
        </p:spPr>
        <p:txBody>
          <a:bodyPr lIns="72000" tIns="0" rIns="0" bIns="0"/>
          <a:lstStyle/>
          <a:p>
            <a:pPr>
              <a:spcBef>
                <a:spcPts val="300"/>
              </a:spcBef>
            </a:pPr>
            <a:r>
              <a:rPr lang="en-US" sz="800"/>
              <a:t>Ig=immunoglobulin.</a:t>
            </a:r>
          </a:p>
        </p:txBody>
      </p:sp>
      <p:grpSp>
        <p:nvGrpSpPr>
          <p:cNvPr id="5" name="Group 4">
            <a:extLst>
              <a:ext uri="{FF2B5EF4-FFF2-40B4-BE49-F238E27FC236}">
                <a16:creationId xmlns:a16="http://schemas.microsoft.com/office/drawing/2014/main" id="{1B356248-064E-0F81-0843-BCDE3276209A}"/>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0BABA37A-3F20-8DBC-2FDF-078BCA261A16}"/>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C500061E-CD46-01F5-2458-1FDC37F3AB2D}"/>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Content Placeholder 1">
            <a:extLst>
              <a:ext uri="{FF2B5EF4-FFF2-40B4-BE49-F238E27FC236}">
                <a16:creationId xmlns:a16="http://schemas.microsoft.com/office/drawing/2014/main" id="{2E000B36-D64B-0F4F-B65A-02D3BE35F16F}"/>
              </a:ext>
            </a:extLst>
          </p:cNvPr>
          <p:cNvSpPr txBox="1">
            <a:spLocks/>
          </p:cNvSpPr>
          <p:nvPr/>
        </p:nvSpPr>
        <p:spPr>
          <a:xfrm>
            <a:off x="495119" y="3685672"/>
            <a:ext cx="11220448" cy="2472588"/>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59981" marR="0" lvl="0" indent="-359981" algn="l" defTabSz="914400" rtl="0" eaLnBrk="1" fontAlgn="auto" latinLnBrk="0" hangingPunct="1">
              <a:lnSpc>
                <a:spcPct val="95000"/>
              </a:lnSpc>
              <a:spcBef>
                <a:spcPts val="591"/>
              </a:spcBef>
              <a:spcAft>
                <a:spcPts val="0"/>
              </a:spcAft>
              <a:buClr>
                <a:srgbClr val="0000C9"/>
              </a:buClr>
              <a:buSzTx/>
              <a:buFont typeface="Arial" panose="020B0604020202020204" pitchFamily="34" charset="0"/>
              <a:buChar char="•"/>
              <a:tabLst/>
              <a:defRPr/>
            </a:pPr>
            <a:endParaRPr kumimoji="0" lang="en-US" sz="18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Tree>
    <p:extLst>
      <p:ext uri="{BB962C8B-B14F-4D97-AF65-F5344CB8AC3E}">
        <p14:creationId xmlns:p14="http://schemas.microsoft.com/office/powerpoint/2010/main" val="15483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7A483-B07E-E849-3C6A-71B9D7696614}"/>
              </a:ext>
            </a:extLst>
          </p:cNvPr>
          <p:cNvSpPr>
            <a:spLocks noGrp="1"/>
          </p:cNvSpPr>
          <p:nvPr>
            <p:ph sz="quarter" idx="13"/>
          </p:nvPr>
        </p:nvSpPr>
        <p:spPr>
          <a:xfrm>
            <a:off x="487681" y="1280160"/>
            <a:ext cx="11220448" cy="2473694"/>
          </a:xfrm>
        </p:spPr>
        <p:txBody>
          <a:bodyPr/>
          <a:lstStyle/>
          <a:p>
            <a:pPr marL="457200" marR="11145" lvl="0" indent="-457200" algn="l" defTabSz="2005943" rtl="0" eaLnBrk="1" fontAlgn="auto" latinLnBrk="0" hangingPunct="1">
              <a:lnSpc>
                <a:spcPct val="95000"/>
              </a:lnSpc>
              <a:spcBef>
                <a:spcPts val="1174"/>
              </a:spcBef>
              <a:spcAft>
                <a:spcPts val="0"/>
              </a:spcAft>
              <a:buClr>
                <a:srgbClr val="0000C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this cohort of patients, despite a prolonged treatment interruption or permanent discontinuation, most patients maintained clinical response, demonstrating the durability of elranatamab responses</a:t>
            </a:r>
          </a:p>
          <a:p>
            <a:pPr marL="457200" marR="11145" lvl="0" indent="-457200" algn="l" defTabSz="2005943" rtl="0" eaLnBrk="1" fontAlgn="auto" latinLnBrk="0" hangingPunct="1">
              <a:lnSpc>
                <a:spcPct val="95000"/>
              </a:lnSpc>
              <a:spcBef>
                <a:spcPts val="1174"/>
              </a:spcBef>
              <a:spcAft>
                <a:spcPts val="0"/>
              </a:spcAft>
              <a:buClr>
                <a:srgbClr val="0000C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Furthermore, these data support the feasibility of dose interruptions to manage adverse events and allow for treatment breaks without compromising the efficacy of elranatamab</a:t>
            </a:r>
          </a:p>
          <a:p>
            <a:pPr marL="457200" marR="11145" lvl="0" indent="-457200" algn="l" defTabSz="2005943" rtl="0" eaLnBrk="1" fontAlgn="auto" latinLnBrk="0" hangingPunct="1">
              <a:lnSpc>
                <a:spcPct val="95000"/>
              </a:lnSpc>
              <a:spcBef>
                <a:spcPts val="1174"/>
              </a:spcBef>
              <a:spcAft>
                <a:spcPts val="0"/>
              </a:spcAft>
              <a:buClr>
                <a:srgbClr val="0000C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Studies evaluating the possibility of restarting elranatamab upon signs of disease progression are warranted</a:t>
            </a:r>
          </a:p>
          <a:p>
            <a:endParaRPr lang="en-US" sz="1800">
              <a:highlight>
                <a:srgbClr val="FF0000"/>
              </a:highlight>
            </a:endParaRPr>
          </a:p>
          <a:p>
            <a:endParaRPr lang="en-US" sz="1800"/>
          </a:p>
        </p:txBody>
      </p:sp>
      <p:sp>
        <p:nvSpPr>
          <p:cNvPr id="3" name="Title 2">
            <a:extLst>
              <a:ext uri="{FF2B5EF4-FFF2-40B4-BE49-F238E27FC236}">
                <a16:creationId xmlns:a16="http://schemas.microsoft.com/office/drawing/2014/main" id="{F8E17FFA-BD5F-4E11-B65E-E4D84A47735D}"/>
              </a:ext>
            </a:extLst>
          </p:cNvPr>
          <p:cNvSpPr>
            <a:spLocks noGrp="1"/>
          </p:cNvSpPr>
          <p:nvPr>
            <p:ph type="title"/>
          </p:nvPr>
        </p:nvSpPr>
        <p:spPr/>
        <p:txBody>
          <a:bodyPr/>
          <a:lstStyle/>
          <a:p>
            <a:r>
              <a:rPr lang="en-US"/>
              <a:t>Conclusions</a:t>
            </a:r>
          </a:p>
        </p:txBody>
      </p:sp>
      <p:grpSp>
        <p:nvGrpSpPr>
          <p:cNvPr id="5" name="Group 4">
            <a:extLst>
              <a:ext uri="{FF2B5EF4-FFF2-40B4-BE49-F238E27FC236}">
                <a16:creationId xmlns:a16="http://schemas.microsoft.com/office/drawing/2014/main" id="{30E5D8D2-122A-8D95-73D6-F9581B4A71A3}"/>
              </a:ext>
            </a:extLst>
          </p:cNvPr>
          <p:cNvGrpSpPr/>
          <p:nvPr/>
        </p:nvGrpSpPr>
        <p:grpSpPr>
          <a:xfrm>
            <a:off x="616703" y="591197"/>
            <a:ext cx="587784" cy="45600"/>
            <a:chOff x="462527" y="443398"/>
            <a:chExt cx="440838" cy="34200"/>
          </a:xfrm>
        </p:grpSpPr>
        <p:sp>
          <p:nvSpPr>
            <p:cNvPr id="10" name="Google Shape;17;p2">
              <a:extLst>
                <a:ext uri="{FF2B5EF4-FFF2-40B4-BE49-F238E27FC236}">
                  <a16:creationId xmlns:a16="http://schemas.microsoft.com/office/drawing/2014/main" id="{A3E487EC-6994-5693-A374-E0A9D98D5D92}"/>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sp>
          <p:nvSpPr>
            <p:cNvPr id="11" name="Google Shape;18;p2">
              <a:extLst>
                <a:ext uri="{FF2B5EF4-FFF2-40B4-BE49-F238E27FC236}">
                  <a16:creationId xmlns:a16="http://schemas.microsoft.com/office/drawing/2014/main" id="{6F3286E5-04F2-048F-9E21-379E7E0CD0EB}"/>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grpSp>
    </p:spTree>
    <p:extLst>
      <p:ext uri="{BB962C8B-B14F-4D97-AF65-F5344CB8AC3E}">
        <p14:creationId xmlns:p14="http://schemas.microsoft.com/office/powerpoint/2010/main" val="29687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7A483-B07E-E849-3C6A-71B9D7696614}"/>
              </a:ext>
            </a:extLst>
          </p:cNvPr>
          <p:cNvSpPr>
            <a:spLocks noGrp="1"/>
          </p:cNvSpPr>
          <p:nvPr>
            <p:ph sz="quarter" idx="13"/>
          </p:nvPr>
        </p:nvSpPr>
        <p:spPr>
          <a:xfrm>
            <a:off x="487681" y="1465515"/>
            <a:ext cx="11220448" cy="2473694"/>
          </a:xfrm>
        </p:spPr>
        <p:txBody>
          <a:bodyPr/>
          <a:lstStyle/>
          <a:p>
            <a:r>
              <a:rPr lang="en-US" sz="1800"/>
              <a:t>We thank the MagnetisMM-3 trial patients and their families, as well as the study investigators, nurses, and site staff. The study was sponsored by Pfizer. Medical writing support was provided by Robyn Roth, PhD, of Nucleus Global and was funded by Pfizer</a:t>
            </a:r>
          </a:p>
        </p:txBody>
      </p:sp>
      <p:sp>
        <p:nvSpPr>
          <p:cNvPr id="3" name="Title 2">
            <a:extLst>
              <a:ext uri="{FF2B5EF4-FFF2-40B4-BE49-F238E27FC236}">
                <a16:creationId xmlns:a16="http://schemas.microsoft.com/office/drawing/2014/main" id="{F8E17FFA-BD5F-4E11-B65E-E4D84A47735D}"/>
              </a:ext>
            </a:extLst>
          </p:cNvPr>
          <p:cNvSpPr>
            <a:spLocks noGrp="1"/>
          </p:cNvSpPr>
          <p:nvPr>
            <p:ph type="title"/>
          </p:nvPr>
        </p:nvSpPr>
        <p:spPr>
          <a:xfrm>
            <a:off x="487680" y="731520"/>
            <a:ext cx="10515600" cy="615553"/>
          </a:xfrm>
        </p:spPr>
        <p:txBody>
          <a:bodyPr/>
          <a:lstStyle/>
          <a:p>
            <a:r>
              <a:rPr lang="en-US"/>
              <a:t>Acknowledgments</a:t>
            </a:r>
          </a:p>
        </p:txBody>
      </p:sp>
      <p:grpSp>
        <p:nvGrpSpPr>
          <p:cNvPr id="5" name="Group 4">
            <a:extLst>
              <a:ext uri="{FF2B5EF4-FFF2-40B4-BE49-F238E27FC236}">
                <a16:creationId xmlns:a16="http://schemas.microsoft.com/office/drawing/2014/main" id="{30E5D8D2-122A-8D95-73D6-F9581B4A71A3}"/>
              </a:ext>
            </a:extLst>
          </p:cNvPr>
          <p:cNvGrpSpPr/>
          <p:nvPr/>
        </p:nvGrpSpPr>
        <p:grpSpPr>
          <a:xfrm>
            <a:off x="616703" y="591197"/>
            <a:ext cx="587784" cy="45600"/>
            <a:chOff x="462527" y="443398"/>
            <a:chExt cx="440838" cy="34200"/>
          </a:xfrm>
        </p:grpSpPr>
        <p:sp>
          <p:nvSpPr>
            <p:cNvPr id="10" name="Google Shape;17;p2">
              <a:extLst>
                <a:ext uri="{FF2B5EF4-FFF2-40B4-BE49-F238E27FC236}">
                  <a16:creationId xmlns:a16="http://schemas.microsoft.com/office/drawing/2014/main" id="{A3E487EC-6994-5693-A374-E0A9D98D5D92}"/>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sp>
          <p:nvSpPr>
            <p:cNvPr id="11" name="Google Shape;18;p2">
              <a:extLst>
                <a:ext uri="{FF2B5EF4-FFF2-40B4-BE49-F238E27FC236}">
                  <a16:creationId xmlns:a16="http://schemas.microsoft.com/office/drawing/2014/main" id="{6F3286E5-04F2-048F-9E21-379E7E0CD0EB}"/>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grpSp>
      <p:sp>
        <p:nvSpPr>
          <p:cNvPr id="15" name="Content Placeholder 14">
            <a:extLst>
              <a:ext uri="{FF2B5EF4-FFF2-40B4-BE49-F238E27FC236}">
                <a16:creationId xmlns:a16="http://schemas.microsoft.com/office/drawing/2014/main" id="{D4EB7221-CDBA-FF56-D6FA-DE44D1E978E8}"/>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80060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9837" y="1853138"/>
            <a:ext cx="12192000" cy="4844116"/>
          </a:xfrm>
        </p:spPr>
        <p:txBody>
          <a:bodyPr>
            <a:noAutofit/>
          </a:bodyPr>
          <a:lstStyle/>
          <a:p>
            <a:pPr algn="l">
              <a:lnSpc>
                <a:spcPct val="110000"/>
              </a:lnSpc>
            </a:pPr>
            <a:r>
              <a:rPr lang="en-US" altLang="ja-JP" sz="1050" b="1">
                <a:solidFill>
                  <a:srgbClr val="000000"/>
                </a:solidFill>
                <a:ea typeface="ＭＳ Ｐゴシック" charset="0"/>
              </a:rPr>
              <a:t>Authors have following </a:t>
            </a:r>
            <a:r>
              <a:rPr lang="en-US" altLang="ja-JP" sz="1050" b="1">
                <a:solidFill>
                  <a:srgbClr val="000000"/>
                </a:solidFill>
                <a:ea typeface="ＭＳ Ｐゴシック" charset="0"/>
                <a:cs typeface="Arial" panose="020B0604020202020204" pitchFamily="34" charset="0"/>
              </a:rPr>
              <a:t>conflict of interests with companies, etc. to be declared</a:t>
            </a:r>
            <a:r>
              <a:rPr lang="ja-JP" altLang="en-US" sz="1050" b="1">
                <a:solidFill>
                  <a:srgbClr val="000000"/>
                </a:solidFill>
                <a:ea typeface="ＭＳ Ｐゴシック" charset="0"/>
                <a:cs typeface="Arial" panose="020B0604020202020204" pitchFamily="34" charset="0"/>
              </a:rPr>
              <a:t> </a:t>
            </a:r>
            <a:r>
              <a:rPr lang="en-US" altLang="ja-JP" sz="1050" b="1">
                <a:solidFill>
                  <a:srgbClr val="000000"/>
                </a:solidFill>
                <a:cs typeface="Arial" panose="020B0604020202020204" pitchFamily="34" charset="0"/>
              </a:rPr>
              <a:t>concerning the presentation</a:t>
            </a:r>
            <a:r>
              <a:rPr lang="en-US" altLang="ja-JP" sz="1050" b="1">
                <a:solidFill>
                  <a:srgbClr val="000000"/>
                </a:solidFill>
                <a:ea typeface="ＭＳ Ｐゴシック" charset="0"/>
                <a:cs typeface="Arial" panose="020B0604020202020204" pitchFamily="34" charset="0"/>
              </a:rPr>
              <a:t> in the past three years:</a:t>
            </a:r>
            <a:r>
              <a:rPr lang="ja-JP" altLang="en-US" sz="1050" b="1">
                <a:solidFill>
                  <a:srgbClr val="000000"/>
                </a:solidFill>
                <a:ea typeface="ＭＳ Ｐゴシック" charset="0"/>
              </a:rPr>
              <a:t>　　　　　　　　 　　　</a:t>
            </a:r>
            <a:r>
              <a:rPr lang="ja-JP" altLang="en-US" sz="1050" b="1">
                <a:solidFill>
                  <a:srgbClr val="000000"/>
                </a:solidFill>
                <a:ea typeface="ＭＳ Ｐゴシック" charset="0"/>
                <a:cs typeface="Arial" panose="020B0604020202020204" pitchFamily="34" charset="0"/>
              </a:rPr>
              <a:t>　　　　　　　 　　　</a:t>
            </a:r>
            <a:endParaRPr lang="en-US" altLang="ja-JP" sz="1050" b="1">
              <a:solidFill>
                <a:srgbClr val="000000"/>
              </a:solidFill>
              <a:ea typeface="ＭＳ Ｐゴシック" charset="0"/>
              <a:cs typeface="Arial" panose="020B0604020202020204" pitchFamily="34" charset="0"/>
            </a:endParaRPr>
          </a:p>
          <a:p>
            <a:pPr algn="l">
              <a:lnSpc>
                <a:spcPct val="110000"/>
              </a:lnSpc>
              <a:buClr>
                <a:srgbClr val="0000C9"/>
              </a:buClr>
              <a:defRPr/>
            </a:pPr>
            <a:r>
              <a:rPr lang="ja-JP" altLang="en-US" sz="1050" b="1">
                <a:solidFill>
                  <a:srgbClr val="000000"/>
                </a:solidFill>
                <a:ea typeface="ＭＳ Ｐゴシック" charset="0"/>
                <a:cs typeface="Arial" panose="020B0604020202020204" pitchFamily="34" charset="0"/>
              </a:rPr>
              <a:t>① </a:t>
            </a:r>
            <a:r>
              <a:rPr lang="en-US" altLang="ja-JP" sz="1050" b="1">
                <a:solidFill>
                  <a:srgbClr val="000000"/>
                </a:solidFill>
                <a:ea typeface="ＭＳ Ｐゴシック" charset="0"/>
                <a:cs typeface="Arial" panose="020B0604020202020204" pitchFamily="34" charset="0"/>
              </a:rPr>
              <a:t>Consultation fees such as advisory boards/committees:</a:t>
            </a:r>
            <a:r>
              <a:rPr lang="ja-JP" altLang="en-US" sz="1050" b="1">
                <a:solidFill>
                  <a:srgbClr val="000000"/>
                </a:solidFill>
                <a:ea typeface="ＭＳ Ｐゴシック" charset="0"/>
                <a:cs typeface="Arial" panose="020B0604020202020204" pitchFamily="34" charset="0"/>
              </a:rPr>
              <a:t> </a:t>
            </a:r>
            <a:r>
              <a:rPr kumimoji="0" lang="en-US" altLang="ja-JP" sz="1050" b="1"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Alexander M. </a:t>
            </a:r>
            <a:r>
              <a:rPr kumimoji="0" lang="en-US" altLang="ja-JP" sz="1050" b="1" i="0" u="none" strike="noStrike" kern="0" cap="none" spc="0" normalizeH="0" baseline="0" noProof="0" err="1">
                <a:ln>
                  <a:noFill/>
                </a:ln>
                <a:solidFill>
                  <a:srgbClr val="000000"/>
                </a:solidFill>
                <a:effectLst/>
                <a:uLnTx/>
                <a:uFillTx/>
                <a:latin typeface="Arial"/>
                <a:ea typeface="ＭＳ Ｐゴシック" charset="0"/>
                <a:cs typeface="Arial" panose="020B0604020202020204" pitchFamily="34" charset="0"/>
                <a:sym typeface="Arial"/>
              </a:rPr>
              <a:t>Lesokhin</a:t>
            </a:r>
            <a:r>
              <a:rPr kumimoji="0" lang="en-US" altLang="ja-JP" sz="1050" b="1"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 </a:t>
            </a:r>
            <a:r>
              <a:rPr kumimoji="0" lang="en-US"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a:t>
            </a:r>
            <a:r>
              <a:rPr lang="en-US" sz="1050" kern="1200" err="1">
                <a:solidFill>
                  <a:srgbClr val="000000"/>
                </a:solidFill>
                <a:cs typeface="Arial" panose="020B0604020202020204" pitchFamily="34" charset="0"/>
              </a:rPr>
              <a:t>Arcellx</a:t>
            </a:r>
            <a:r>
              <a:rPr lang="en-US" sz="1050" kern="1200">
                <a:solidFill>
                  <a:srgbClr val="000000"/>
                </a:solidFill>
                <a:cs typeface="Arial" panose="020B0604020202020204" pitchFamily="34" charset="0"/>
              </a:rPr>
              <a:t>, Pfizer, and Trillium Therapeutics</a:t>
            </a:r>
            <a:r>
              <a:rPr kumimoji="0" lang="en-US"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 </a:t>
            </a:r>
            <a:r>
              <a:rPr lang="en-US" sz="1050" b="1" kern="1200">
                <a:solidFill>
                  <a:srgbClr val="000000"/>
                </a:solidFill>
                <a:cs typeface="Arial" panose="020B0604020202020204" pitchFamily="34" charset="0"/>
              </a:rPr>
              <a:t>Bertrand Arnulf </a:t>
            </a:r>
            <a:r>
              <a:rPr lang="en-US" sz="1050" kern="1200">
                <a:solidFill>
                  <a:srgbClr val="000000"/>
                </a:solidFill>
                <a:cs typeface="Arial" panose="020B0604020202020204" pitchFamily="34" charset="0"/>
              </a:rPr>
              <a:t>(consultancy: Sanofi and Bristol Myers Squibb; membership on Board of Directors or advisory committees for Sanofi, Amgen, Jansen, and Takeda), </a:t>
            </a:r>
            <a:r>
              <a:rPr kumimoji="1" lang="en-US" altLang="ja-JP" sz="1050" b="1" kern="1200">
                <a:solidFill>
                  <a:srgbClr val="000000"/>
                </a:solidFill>
              </a:rPr>
              <a:t>Carlos Fernandez de Larrea </a:t>
            </a:r>
            <a:r>
              <a:rPr lang="en-US" altLang="ja-JP" sz="1050">
                <a:solidFill>
                  <a:srgbClr val="000000"/>
                </a:solidFill>
                <a:ea typeface="ＭＳ Ｐゴシック" charset="0"/>
                <a:cs typeface="Arial" panose="020B0604020202020204" pitchFamily="34" charset="0"/>
              </a:rPr>
              <a:t>(</a:t>
            </a:r>
            <a:r>
              <a:rPr lang="en-US" sz="1050" kern="1200">
                <a:solidFill>
                  <a:srgbClr val="000000"/>
                </a:solidFill>
                <a:cs typeface="Arial" panose="020B0604020202020204" pitchFamily="34" charset="0"/>
              </a:rPr>
              <a:t>BeiGene, Sanofi, GSK, Bristol Myers Squibb, and Janssen</a:t>
            </a:r>
            <a:r>
              <a:rPr lang="en-US" altLang="ja-JP" sz="1050">
                <a:solidFill>
                  <a:srgbClr val="000000"/>
                </a:solidFill>
                <a:ea typeface="ＭＳ Ｐゴシック" charset="0"/>
                <a:cs typeface="Arial" panose="020B0604020202020204" pitchFamily="34" charset="0"/>
              </a:rPr>
              <a:t>), </a:t>
            </a:r>
            <a:r>
              <a:rPr lang="en-US" altLang="ja-JP" sz="1050" b="1">
                <a:solidFill>
                  <a:srgbClr val="000000"/>
                </a:solidFill>
                <a:ea typeface="ＭＳ Ｐゴシック" charset="0"/>
                <a:cs typeface="Arial" panose="020B0604020202020204" pitchFamily="34" charset="0"/>
              </a:rPr>
              <a:t>Nizar J. </a:t>
            </a:r>
            <a:r>
              <a:rPr lang="en-US" altLang="ja-JP" sz="1050" b="1" err="1">
                <a:solidFill>
                  <a:srgbClr val="000000"/>
                </a:solidFill>
                <a:ea typeface="ＭＳ Ｐゴシック" charset="0"/>
                <a:cs typeface="Arial" panose="020B0604020202020204" pitchFamily="34" charset="0"/>
              </a:rPr>
              <a:t>Bahlis</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(Amgen and Celgene)</a:t>
            </a:r>
          </a:p>
          <a:p>
            <a:pPr lvl="0" algn="l">
              <a:lnSpc>
                <a:spcPct val="110000"/>
              </a:lnSpc>
              <a:buClr>
                <a:srgbClr val="0000C9"/>
              </a:buClr>
              <a:defRPr/>
            </a:pPr>
            <a:r>
              <a:rPr lang="ja-JP" altLang="en-US" sz="1050" b="1">
                <a:solidFill>
                  <a:srgbClr val="000000"/>
                </a:solidFill>
                <a:ea typeface="ＭＳ Ｐゴシック" charset="0"/>
                <a:cs typeface="Arial" panose="020B0604020202020204" pitchFamily="34" charset="0"/>
              </a:rPr>
              <a:t>② </a:t>
            </a:r>
            <a:r>
              <a:rPr lang="en-US" altLang="ja-JP" sz="1050" b="1">
                <a:solidFill>
                  <a:srgbClr val="000000"/>
                </a:solidFill>
                <a:ea typeface="ＭＳ Ｐゴシック" charset="0"/>
                <a:cs typeface="Arial" panose="020B0604020202020204" pitchFamily="34" charset="0"/>
              </a:rPr>
              <a:t>Stock ownership/profit: Ruben </a:t>
            </a:r>
            <a:r>
              <a:rPr lang="en-US" altLang="ja-JP" sz="1050" b="1" err="1">
                <a:solidFill>
                  <a:srgbClr val="000000"/>
                </a:solidFill>
                <a:ea typeface="ＭＳ Ｐゴシック" charset="0"/>
                <a:cs typeface="Arial" panose="020B0604020202020204" pitchFamily="34" charset="0"/>
              </a:rPr>
              <a:t>Niesvizky</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a:t>
            </a:r>
            <a:r>
              <a:rPr lang="en-US" sz="1050" kern="1200" err="1">
                <a:solidFill>
                  <a:srgbClr val="000000"/>
                </a:solidFill>
                <a:cs typeface="Arial" panose="020B0604020202020204" pitchFamily="34" charset="0"/>
              </a:rPr>
              <a:t>Karyopharm</a:t>
            </a:r>
            <a:r>
              <a:rPr lang="en-US" sz="1050" kern="1200">
                <a:solidFill>
                  <a:srgbClr val="000000"/>
                </a:solidFill>
                <a:cs typeface="Arial" panose="020B0604020202020204" pitchFamily="34" charset="0"/>
              </a:rPr>
              <a:t>),</a:t>
            </a:r>
            <a:r>
              <a:rPr lang="de-DE" altLang="ja-JP" sz="1050">
                <a:solidFill>
                  <a:srgbClr val="000000"/>
                </a:solidFill>
                <a:ea typeface="ＭＳ Ｐゴシック" charset="0"/>
                <a:cs typeface="Arial" panose="020B0604020202020204" pitchFamily="34" charset="0"/>
              </a:rPr>
              <a:t> </a:t>
            </a:r>
            <a:r>
              <a:rPr kumimoji="1" lang="en-US" altLang="ja-JP" sz="1050" b="1" kern="1200">
                <a:solidFill>
                  <a:srgbClr val="000000"/>
                </a:solidFill>
              </a:rPr>
              <a:t>Sarah M. Larson, </a:t>
            </a:r>
            <a:r>
              <a:rPr lang="en-US" altLang="ja-JP" sz="1050" b="1">
                <a:solidFill>
                  <a:srgbClr val="000000"/>
                </a:solidFill>
                <a:ea typeface="ＭＳ Ｐゴシック" charset="0"/>
                <a:cs typeface="Arial" panose="020B0604020202020204" pitchFamily="34" charset="0"/>
              </a:rPr>
              <a:t>Sharon T. Sullivan, Eric Leip </a:t>
            </a:r>
            <a:r>
              <a:rPr lang="en-US" altLang="ja-JP" sz="1050">
                <a:solidFill>
                  <a:srgbClr val="000000"/>
                </a:solidFill>
                <a:ea typeface="ＭＳ Ｐゴシック" charset="0"/>
                <a:cs typeface="Arial" panose="020B0604020202020204" pitchFamily="34" charset="0"/>
              </a:rPr>
              <a:t>and</a:t>
            </a:r>
            <a:r>
              <a:rPr lang="en-US" altLang="ja-JP" sz="1050" b="1">
                <a:solidFill>
                  <a:srgbClr val="000000"/>
                </a:solidFill>
                <a:ea typeface="ＭＳ Ｐゴシック" charset="0"/>
                <a:cs typeface="Arial" panose="020B0604020202020204" pitchFamily="34" charset="0"/>
              </a:rPr>
              <a:t> Andrea </a:t>
            </a:r>
            <a:r>
              <a:rPr lang="en-US" altLang="ja-JP" sz="1050" b="1" err="1">
                <a:solidFill>
                  <a:srgbClr val="000000"/>
                </a:solidFill>
                <a:ea typeface="ＭＳ Ｐゴシック" charset="0"/>
                <a:cs typeface="Arial" panose="020B0604020202020204" pitchFamily="34" charset="0"/>
              </a:rPr>
              <a:t>Viqueira</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(Pfizer)</a:t>
            </a:r>
            <a:endParaRPr lang="en-US" altLang="ja-JP" sz="1050" i="1">
              <a:solidFill>
                <a:srgbClr val="000000"/>
              </a:solidFill>
              <a:ea typeface="ＭＳ Ｐゴシック" charset="0"/>
              <a:cs typeface="Arial" panose="020B0604020202020204" pitchFamily="34" charset="0"/>
            </a:endParaRPr>
          </a:p>
          <a:p>
            <a:pPr algn="l">
              <a:lnSpc>
                <a:spcPct val="110000"/>
              </a:lnSpc>
            </a:pPr>
            <a:r>
              <a:rPr lang="ja-JP" altLang="en-US" sz="1050" b="1">
                <a:solidFill>
                  <a:srgbClr val="000000"/>
                </a:solidFill>
                <a:ea typeface="ＭＳ Ｐゴシック" charset="0"/>
                <a:cs typeface="Arial" panose="020B0604020202020204" pitchFamily="34" charset="0"/>
              </a:rPr>
              <a:t>③ </a:t>
            </a:r>
            <a:r>
              <a:rPr lang="en-US" altLang="ja-JP" sz="1050" b="1">
                <a:solidFill>
                  <a:srgbClr val="000000"/>
                </a:solidFill>
                <a:ea typeface="ＭＳ Ｐゴシック" charset="0"/>
                <a:cs typeface="Arial" panose="020B0604020202020204" pitchFamily="34" charset="0"/>
              </a:rPr>
              <a:t>Patent fees: Alexander M. </a:t>
            </a:r>
            <a:r>
              <a:rPr lang="en-US" altLang="ja-JP" sz="1050" b="1" err="1">
                <a:solidFill>
                  <a:srgbClr val="000000"/>
                </a:solidFill>
                <a:ea typeface="ＭＳ Ｐゴシック" charset="0"/>
                <a:cs typeface="Arial" panose="020B0604020202020204" pitchFamily="34" charset="0"/>
              </a:rPr>
              <a:t>Lesokhin</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a:t>
            </a:r>
            <a:r>
              <a:rPr lang="en-US" altLang="ja-JP" sz="1050" err="1">
                <a:solidFill>
                  <a:srgbClr val="000000"/>
                </a:solidFill>
                <a:ea typeface="ＭＳ Ｐゴシック" charset="0"/>
                <a:cs typeface="Arial" panose="020B0604020202020204" pitchFamily="34" charset="0"/>
              </a:rPr>
              <a:t>Serametrix</a:t>
            </a:r>
            <a:r>
              <a:rPr lang="en-US" altLang="ja-JP" sz="1050">
                <a:solidFill>
                  <a:srgbClr val="000000"/>
                </a:solidFill>
                <a:ea typeface="ＭＳ Ｐゴシック" charset="0"/>
                <a:cs typeface="Arial" panose="020B0604020202020204" pitchFamily="34" charset="0"/>
              </a:rPr>
              <a:t> [now </a:t>
            </a:r>
            <a:r>
              <a:rPr lang="en-US" altLang="ja-JP" sz="1050" err="1">
                <a:solidFill>
                  <a:srgbClr val="000000"/>
                </a:solidFill>
                <a:ea typeface="ＭＳ Ｐゴシック" charset="0"/>
                <a:cs typeface="Arial" panose="020B0604020202020204" pitchFamily="34" charset="0"/>
              </a:rPr>
              <a:t>Caprion</a:t>
            </a:r>
            <a:r>
              <a:rPr lang="en-US" altLang="ja-JP" sz="1050">
                <a:solidFill>
                  <a:srgbClr val="000000"/>
                </a:solidFill>
                <a:ea typeface="ＭＳ Ｐゴシック" charset="0"/>
                <a:cs typeface="Arial" panose="020B0604020202020204" pitchFamily="34" charset="0"/>
              </a:rPr>
              <a:t>])</a:t>
            </a:r>
          </a:p>
          <a:p>
            <a:pPr algn="l">
              <a:lnSpc>
                <a:spcPct val="110000"/>
              </a:lnSpc>
            </a:pPr>
            <a:r>
              <a:rPr lang="ja-JP" altLang="en-US" sz="1050" b="1">
                <a:solidFill>
                  <a:srgbClr val="000000"/>
                </a:solidFill>
                <a:ea typeface="ＭＳ Ｐゴシック" charset="0"/>
                <a:cs typeface="Arial" panose="020B0604020202020204" pitchFamily="34" charset="0"/>
              </a:rPr>
              <a:t>④ </a:t>
            </a:r>
            <a:r>
              <a:rPr lang="en-US" altLang="ja-JP" sz="1050" b="1">
                <a:solidFill>
                  <a:srgbClr val="000000"/>
                </a:solidFill>
                <a:ea typeface="ＭＳ Ｐゴシック" charset="0"/>
                <a:cs typeface="Arial" panose="020B0604020202020204" pitchFamily="34" charset="0"/>
              </a:rPr>
              <a:t>Remuneration for lecture:</a:t>
            </a:r>
            <a:r>
              <a:rPr lang="ja-JP" altLang="en-US" sz="1050" b="1">
                <a:solidFill>
                  <a:srgbClr val="000000"/>
                </a:solidFill>
                <a:ea typeface="ＭＳ Ｐゴシック" charset="0"/>
                <a:cs typeface="Arial" panose="020B0604020202020204" pitchFamily="34" charset="0"/>
              </a:rPr>
              <a:t> </a:t>
            </a:r>
            <a:r>
              <a:rPr lang="en-US" altLang="ja-JP" sz="1050" b="1">
                <a:solidFill>
                  <a:srgbClr val="000000"/>
                </a:solidFill>
                <a:ea typeface="ＭＳ Ｐゴシック" charset="0"/>
                <a:cs typeface="Arial" panose="020B0604020202020204" pitchFamily="34" charset="0"/>
              </a:rPr>
              <a:t>none</a:t>
            </a:r>
            <a:endParaRPr lang="en-US" altLang="ja-JP" sz="1050">
              <a:solidFill>
                <a:srgbClr val="000000"/>
              </a:solidFill>
              <a:ea typeface="ＭＳ Ｐゴシック" charset="0"/>
              <a:cs typeface="Arial" panose="020B0604020202020204" pitchFamily="34" charset="0"/>
            </a:endParaRPr>
          </a:p>
          <a:p>
            <a:pPr algn="l">
              <a:lnSpc>
                <a:spcPct val="110000"/>
              </a:lnSpc>
            </a:pPr>
            <a:r>
              <a:rPr lang="ja-JP" altLang="en-US" sz="1050" b="1">
                <a:solidFill>
                  <a:srgbClr val="000000"/>
                </a:solidFill>
                <a:ea typeface="ＭＳ Ｐゴシック" charset="0"/>
                <a:cs typeface="Arial" panose="020B0604020202020204" pitchFamily="34" charset="0"/>
              </a:rPr>
              <a:t>⑤ </a:t>
            </a:r>
            <a:r>
              <a:rPr lang="en-US" altLang="ja-JP" sz="1050" b="1">
                <a:solidFill>
                  <a:srgbClr val="000000"/>
                </a:solidFill>
                <a:ea typeface="ＭＳ Ｐゴシック" charset="0"/>
                <a:cs typeface="Arial" panose="020B0604020202020204" pitchFamily="34" charset="0"/>
              </a:rPr>
              <a:t>Manuscript fees</a:t>
            </a:r>
            <a:r>
              <a:rPr lang="en-US" altLang="en-US" sz="1050" b="1">
                <a:solidFill>
                  <a:srgbClr val="000000"/>
                </a:solidFill>
                <a:ea typeface="ＭＳ Ｐゴシック" charset="0"/>
                <a:cs typeface="Arial" panose="020B0604020202020204" pitchFamily="34" charset="0"/>
              </a:rPr>
              <a:t>: none</a:t>
            </a:r>
            <a:endParaRPr lang="en-US" altLang="ja-JP" sz="1050" b="1">
              <a:solidFill>
                <a:srgbClr val="000000"/>
              </a:solidFill>
              <a:ea typeface="ＭＳ Ｐゴシック" charset="0"/>
              <a:cs typeface="Arial" panose="020B0604020202020204" pitchFamily="34" charset="0"/>
            </a:endParaRPr>
          </a:p>
          <a:p>
            <a:pPr algn="l">
              <a:lnSpc>
                <a:spcPct val="110000"/>
              </a:lnSpc>
            </a:pPr>
            <a:r>
              <a:rPr lang="ja-JP" altLang="en-US" sz="1050" b="1">
                <a:solidFill>
                  <a:srgbClr val="000000"/>
                </a:solidFill>
                <a:ea typeface="ＭＳ Ｐゴシック" charset="0"/>
                <a:cs typeface="Arial" panose="020B0604020202020204" pitchFamily="34" charset="0"/>
              </a:rPr>
              <a:t>⑥ </a:t>
            </a:r>
            <a:r>
              <a:rPr lang="en-US" altLang="ja-JP" sz="1050" b="1">
                <a:solidFill>
                  <a:srgbClr val="000000"/>
                </a:solidFill>
                <a:ea typeface="ＭＳ Ｐゴシック" charset="0"/>
                <a:cs typeface="Arial" panose="020B0604020202020204" pitchFamily="34" charset="0"/>
              </a:rPr>
              <a:t>Trust research/joint research funds: </a:t>
            </a:r>
            <a:r>
              <a:rPr kumimoji="0" lang="nn-NO" altLang="ja-JP" sz="1050" b="1"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Alexander M. Lesokhin </a:t>
            </a:r>
            <a:r>
              <a:rPr kumimoji="0" lang="nn-NO"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a:t>
            </a:r>
            <a:r>
              <a:rPr lang="en-US" sz="1050" kern="1200">
                <a:solidFill>
                  <a:srgbClr val="000000"/>
                </a:solidFill>
                <a:cs typeface="Arial" panose="020B0604020202020204" pitchFamily="34" charset="0"/>
              </a:rPr>
              <a:t>Bristol Myers Squibb, Genentech, Janssen Oncology, Pfizer, Sanofi, and Trillium Therapeutics</a:t>
            </a:r>
            <a:r>
              <a:rPr kumimoji="0" lang="de-DE"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 </a:t>
            </a:r>
            <a:r>
              <a:rPr lang="en-US" altLang="ja-JP" sz="1050" b="1">
                <a:solidFill>
                  <a:srgbClr val="000000"/>
                </a:solidFill>
                <a:ea typeface="ＭＳ Ｐゴシック" charset="0"/>
                <a:cs typeface="Arial" panose="020B0604020202020204" pitchFamily="34" charset="0"/>
              </a:rPr>
              <a:t>Ruben </a:t>
            </a:r>
            <a:r>
              <a:rPr lang="en-US" altLang="ja-JP" sz="1050" b="1" err="1">
                <a:solidFill>
                  <a:srgbClr val="000000"/>
                </a:solidFill>
                <a:ea typeface="ＭＳ Ｐゴシック" charset="0"/>
                <a:cs typeface="Arial" panose="020B0604020202020204" pitchFamily="34" charset="0"/>
              </a:rPr>
              <a:t>Niesvizky</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a:t>
            </a:r>
            <a:r>
              <a:rPr lang="en-US" sz="1050" kern="1200">
                <a:solidFill>
                  <a:srgbClr val="000000"/>
                </a:solidFill>
                <a:cs typeface="Arial" panose="020B0604020202020204" pitchFamily="34" charset="0"/>
              </a:rPr>
              <a:t>Merck and Sanofi),</a:t>
            </a:r>
            <a:r>
              <a:rPr kumimoji="0" lang="de-DE"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 </a:t>
            </a:r>
            <a:r>
              <a:rPr lang="en-US" sz="1050" b="1" kern="1200">
                <a:solidFill>
                  <a:srgbClr val="000000"/>
                </a:solidFill>
                <a:cs typeface="Arial" panose="020B0604020202020204" pitchFamily="34" charset="0"/>
              </a:rPr>
              <a:t>Bertrand Arnulf </a:t>
            </a:r>
            <a:r>
              <a:rPr kumimoji="0" lang="de-DE" altLang="ja-JP" sz="1050" b="0" i="0" u="none" strike="noStrike" kern="0" cap="none" spc="0" normalizeH="0" baseline="0" noProof="0">
                <a:ln>
                  <a:noFill/>
                </a:ln>
                <a:solidFill>
                  <a:srgbClr val="000000"/>
                </a:solidFill>
                <a:effectLst/>
                <a:uLnTx/>
                <a:uFillTx/>
                <a:latin typeface="Arial"/>
                <a:ea typeface="ＭＳ Ｐゴシック" charset="0"/>
                <a:cs typeface="Arial" panose="020B0604020202020204" pitchFamily="34" charset="0"/>
                <a:sym typeface="Arial"/>
              </a:rPr>
              <a:t>(Janssen), </a:t>
            </a:r>
            <a:r>
              <a:rPr kumimoji="1" lang="en-US" altLang="ja-JP" sz="1050" b="1" kern="1200">
                <a:solidFill>
                  <a:srgbClr val="000000"/>
                </a:solidFill>
              </a:rPr>
              <a:t>Carlos Fernandez de Larrea (</a:t>
            </a:r>
            <a:r>
              <a:rPr lang="en-US" sz="1050" b="1" kern="1200">
                <a:solidFill>
                  <a:srgbClr val="000000"/>
                </a:solidFill>
                <a:cs typeface="Arial" panose="020B0604020202020204" pitchFamily="34" charset="0"/>
              </a:rPr>
              <a:t>T</a:t>
            </a:r>
            <a:r>
              <a:rPr lang="en-US" sz="1050" kern="1200">
                <a:solidFill>
                  <a:srgbClr val="000000"/>
                </a:solidFill>
                <a:cs typeface="Arial" panose="020B0604020202020204" pitchFamily="34" charset="0"/>
              </a:rPr>
              <a:t>akeda, Amgen, Bristol Myers Squibb, and Janssen), </a:t>
            </a:r>
            <a:r>
              <a:rPr lang="en-US" altLang="ja-JP" sz="1050" b="1">
                <a:solidFill>
                  <a:srgbClr val="000000"/>
                </a:solidFill>
                <a:ea typeface="ＭＳ Ｐゴシック" charset="0"/>
                <a:cs typeface="Arial" panose="020B0604020202020204" pitchFamily="34" charset="0"/>
              </a:rPr>
              <a:t>Nizar J. </a:t>
            </a:r>
            <a:r>
              <a:rPr lang="en-US" altLang="ja-JP" sz="1050" b="1" err="1">
                <a:solidFill>
                  <a:srgbClr val="000000"/>
                </a:solidFill>
                <a:ea typeface="ＭＳ Ｐゴシック" charset="0"/>
                <a:cs typeface="Arial" panose="020B0604020202020204" pitchFamily="34" charset="0"/>
              </a:rPr>
              <a:t>Bahlis</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(Pfizer, Celgene, Sanofi, and Janssen)</a:t>
            </a:r>
            <a:endParaRPr lang="en-US" altLang="ja-JP" sz="1050" b="1">
              <a:solidFill>
                <a:srgbClr val="000000"/>
              </a:solidFill>
              <a:ea typeface="ＭＳ Ｐゴシック" charset="0"/>
              <a:cs typeface="Arial" panose="020B0604020202020204" pitchFamily="34" charset="0"/>
            </a:endParaRPr>
          </a:p>
          <a:p>
            <a:pPr marL="233363" indent="-233363" algn="l">
              <a:lnSpc>
                <a:spcPct val="110000"/>
              </a:lnSpc>
            </a:pPr>
            <a:r>
              <a:rPr lang="ja-JP" altLang="en-US" sz="1050" b="1">
                <a:solidFill>
                  <a:srgbClr val="000000"/>
                </a:solidFill>
                <a:ea typeface="ＭＳ Ｐゴシック" charset="0"/>
                <a:cs typeface="Arial" panose="020B0604020202020204" pitchFamily="34" charset="0"/>
              </a:rPr>
              <a:t>⑦ </a:t>
            </a:r>
            <a:r>
              <a:rPr lang="en-US" altLang="ja-JP" sz="1050" b="1">
                <a:solidFill>
                  <a:srgbClr val="000000"/>
                </a:solidFill>
                <a:ea typeface="ＭＳ Ｐゴシック" charset="0"/>
                <a:cs typeface="Arial" panose="020B0604020202020204" pitchFamily="34" charset="0"/>
              </a:rPr>
              <a:t>Scholarship fund:</a:t>
            </a:r>
            <a:r>
              <a:rPr lang="ja-JP" altLang="en-US" sz="1050" b="1">
                <a:solidFill>
                  <a:srgbClr val="000000"/>
                </a:solidFill>
                <a:ea typeface="ＭＳ Ｐゴシック" charset="0"/>
                <a:cs typeface="Arial" panose="020B0604020202020204" pitchFamily="34" charset="0"/>
              </a:rPr>
              <a:t> </a:t>
            </a:r>
            <a:r>
              <a:rPr lang="en-US" altLang="ja-JP" sz="1050" b="1">
                <a:solidFill>
                  <a:srgbClr val="000000"/>
                </a:solidFill>
                <a:ea typeface="ＭＳ Ｐゴシック" charset="0"/>
                <a:cs typeface="Arial" panose="020B0604020202020204" pitchFamily="34" charset="0"/>
              </a:rPr>
              <a:t>none</a:t>
            </a:r>
          </a:p>
          <a:p>
            <a:pPr marL="233363" indent="-233363" algn="l">
              <a:lnSpc>
                <a:spcPct val="110000"/>
              </a:lnSpc>
            </a:pPr>
            <a:r>
              <a:rPr lang="ja-JP" altLang="en-US" sz="1050" b="1">
                <a:solidFill>
                  <a:srgbClr val="000000"/>
                </a:solidFill>
                <a:ea typeface="ＭＳ Ｐゴシック" charset="0"/>
                <a:cs typeface="Arial" panose="020B0604020202020204" pitchFamily="34" charset="0"/>
              </a:rPr>
              <a:t>⑧ </a:t>
            </a:r>
            <a:r>
              <a:rPr lang="en-US" altLang="ja-JP" sz="1050" b="1">
                <a:solidFill>
                  <a:srgbClr val="000000"/>
                </a:solidFill>
                <a:ea typeface="ＭＳ Ｐゴシック" charset="0"/>
                <a:cs typeface="Arial" panose="020B0604020202020204" pitchFamily="34" charset="0"/>
              </a:rPr>
              <a:t>Affiliation with Endowed Department:</a:t>
            </a:r>
            <a:r>
              <a:rPr lang="ja-JP" altLang="en-US" sz="1050" b="1">
                <a:solidFill>
                  <a:srgbClr val="000000"/>
                </a:solidFill>
                <a:ea typeface="ＭＳ Ｐゴシック" charset="0"/>
                <a:cs typeface="Arial" panose="020B0604020202020204" pitchFamily="34" charset="0"/>
              </a:rPr>
              <a:t> </a:t>
            </a:r>
            <a:r>
              <a:rPr lang="en-US" altLang="ja-JP" sz="1050" b="1">
                <a:solidFill>
                  <a:srgbClr val="000000"/>
                </a:solidFill>
                <a:ea typeface="ＭＳ Ｐゴシック" charset="0"/>
                <a:cs typeface="Arial" panose="020B0604020202020204" pitchFamily="34" charset="0"/>
              </a:rPr>
              <a:t>none</a:t>
            </a:r>
          </a:p>
          <a:p>
            <a:pPr lvl="0" algn="l">
              <a:lnSpc>
                <a:spcPct val="110000"/>
              </a:lnSpc>
              <a:buClr>
                <a:srgbClr val="0000C9"/>
              </a:buClr>
              <a:defRPr/>
            </a:pPr>
            <a:r>
              <a:rPr lang="ja-JP" altLang="en-US" sz="1050" b="1">
                <a:solidFill>
                  <a:srgbClr val="000000"/>
                </a:solidFill>
                <a:ea typeface="ＭＳ Ｐゴシック" charset="0"/>
                <a:cs typeface="Arial" panose="020B0604020202020204" pitchFamily="34" charset="0"/>
              </a:rPr>
              <a:t>⑨ </a:t>
            </a:r>
            <a:r>
              <a:rPr lang="en-US" altLang="ja-JP" sz="1050" b="1">
                <a:solidFill>
                  <a:srgbClr val="000000"/>
                </a:solidFill>
                <a:ea typeface="ＭＳ Ｐゴシック" charset="0"/>
                <a:cs typeface="Arial" panose="020B0604020202020204" pitchFamily="34" charset="0"/>
              </a:rPr>
              <a:t>Other remuneration such as gifts:</a:t>
            </a:r>
            <a:r>
              <a:rPr lang="en-US" sz="1050" b="1">
                <a:solidFill>
                  <a:srgbClr val="000000"/>
                </a:solidFill>
                <a:latin typeface="Arial" panose="020B0604020202020204" pitchFamily="34" charset="0"/>
                <a:ea typeface="ＭＳ Ｐゴシック" charset="0"/>
                <a:cs typeface="Arial" panose="020B0604020202020204" pitchFamily="34" charset="0"/>
              </a:rPr>
              <a:t> </a:t>
            </a:r>
            <a:r>
              <a:rPr kumimoji="0" lang="en-US" altLang="ja-JP" sz="1050" b="1" i="0" u="none" strike="noStrike" kern="0" cap="none" spc="0" normalizeH="0" baseline="0" noProof="0">
                <a:ln>
                  <a:noFill/>
                </a:ln>
                <a:solidFill>
                  <a:srgbClr val="000000"/>
                </a:solidFill>
                <a:effectLst/>
                <a:uLnTx/>
                <a:uFillTx/>
                <a:latin typeface="Arial" charset="0"/>
                <a:ea typeface="ＭＳ Ｐゴシック" charset="0"/>
                <a:cs typeface="Arial"/>
                <a:sym typeface="Arial"/>
              </a:rPr>
              <a:t>Alexander M. </a:t>
            </a:r>
            <a:r>
              <a:rPr kumimoji="0" lang="en-US" altLang="ja-JP" sz="1050" b="1" i="0" u="none" strike="noStrike" kern="0" cap="none" spc="0" normalizeH="0" baseline="0" noProof="0" err="1">
                <a:ln>
                  <a:noFill/>
                </a:ln>
                <a:solidFill>
                  <a:srgbClr val="000000"/>
                </a:solidFill>
                <a:effectLst/>
                <a:uLnTx/>
                <a:uFillTx/>
                <a:latin typeface="Arial" charset="0"/>
                <a:ea typeface="ＭＳ Ｐゴシック" charset="0"/>
                <a:cs typeface="Arial"/>
                <a:sym typeface="Arial"/>
              </a:rPr>
              <a:t>Lesokhin</a:t>
            </a:r>
            <a:r>
              <a:rPr kumimoji="0" lang="en-US" altLang="ja-JP" sz="1050" b="1" i="0" u="none" strike="noStrike" kern="0" cap="none" spc="0" normalizeH="0" baseline="0" noProof="0">
                <a:ln>
                  <a:noFill/>
                </a:ln>
                <a:solidFill>
                  <a:srgbClr val="000000"/>
                </a:solidFill>
                <a:effectLst/>
                <a:uLnTx/>
                <a:uFillTx/>
                <a:latin typeface="Arial" charset="0"/>
                <a:ea typeface="ＭＳ Ｐゴシック" charset="0"/>
                <a:cs typeface="Arial"/>
                <a:sym typeface="Arial"/>
              </a:rPr>
              <a:t> </a:t>
            </a:r>
            <a:r>
              <a:rPr kumimoji="0" lang="en-US" altLang="ja-JP" sz="1050" b="0" i="0" u="none" strike="noStrike" kern="0" cap="none" spc="0" normalizeH="0" baseline="0" noProof="0">
                <a:ln>
                  <a:noFill/>
                </a:ln>
                <a:solidFill>
                  <a:srgbClr val="000000"/>
                </a:solidFill>
                <a:effectLst/>
                <a:uLnTx/>
                <a:uFillTx/>
                <a:latin typeface="Arial" charset="0"/>
                <a:ea typeface="ＭＳ Ｐゴシック" charset="0"/>
                <a:cs typeface="Arial"/>
                <a:sym typeface="Arial"/>
              </a:rPr>
              <a:t>(</a:t>
            </a:r>
            <a:r>
              <a:rPr kumimoji="0" lang="en-US" altLang="ja-JP" sz="1050" b="0" i="0" u="none" strike="noStrike" kern="0" cap="none" spc="0" normalizeH="0" baseline="0" noProof="0" err="1">
                <a:ln>
                  <a:noFill/>
                </a:ln>
                <a:solidFill>
                  <a:srgbClr val="000000"/>
                </a:solidFill>
                <a:effectLst/>
                <a:uLnTx/>
                <a:uFillTx/>
                <a:latin typeface="Arial" charset="0"/>
                <a:ea typeface="ＭＳ Ｐゴシック" charset="0"/>
                <a:cs typeface="Arial"/>
                <a:sym typeface="Arial"/>
              </a:rPr>
              <a:t>honoria</a:t>
            </a:r>
            <a:r>
              <a:rPr kumimoji="0" lang="en-US" altLang="ja-JP" sz="1050" b="0" i="0" u="none" strike="noStrike" kern="0" cap="none" spc="0" normalizeH="0" baseline="0" noProof="0">
                <a:ln>
                  <a:noFill/>
                </a:ln>
                <a:solidFill>
                  <a:srgbClr val="000000"/>
                </a:solidFill>
                <a:effectLst/>
                <a:uLnTx/>
                <a:uFillTx/>
                <a:latin typeface="Arial" charset="0"/>
                <a:ea typeface="ＭＳ Ｐゴシック" charset="0"/>
                <a:cs typeface="Arial"/>
                <a:sym typeface="Arial"/>
              </a:rPr>
              <a:t>: </a:t>
            </a:r>
            <a:r>
              <a:rPr kumimoji="0" lang="en-US" altLang="ja-JP" sz="1050" b="0" i="0" u="none" strike="noStrike" kern="0" cap="none" spc="0" normalizeH="0" baseline="0" noProof="0" err="1">
                <a:ln>
                  <a:noFill/>
                </a:ln>
                <a:solidFill>
                  <a:srgbClr val="000000"/>
                </a:solidFill>
                <a:effectLst/>
                <a:uLnTx/>
                <a:uFillTx/>
                <a:latin typeface="Arial" charset="0"/>
                <a:ea typeface="ＭＳ Ｐゴシック" charset="0"/>
                <a:cs typeface="Arial"/>
                <a:sym typeface="Arial"/>
              </a:rPr>
              <a:t>iTeos</a:t>
            </a:r>
            <a:r>
              <a:rPr kumimoji="0" lang="en-US" altLang="ja-JP" sz="1050" b="0" i="0" u="none" strike="noStrike" kern="0" cap="none" spc="0" normalizeH="0" baseline="0" noProof="0">
                <a:ln>
                  <a:noFill/>
                </a:ln>
                <a:solidFill>
                  <a:srgbClr val="000000"/>
                </a:solidFill>
                <a:effectLst/>
                <a:uLnTx/>
                <a:uFillTx/>
                <a:latin typeface="Arial" charset="0"/>
                <a:ea typeface="ＭＳ Ｐゴシック" charset="0"/>
                <a:cs typeface="Arial"/>
                <a:sym typeface="Arial"/>
              </a:rPr>
              <a:t> Therapeutics, Janssen, Legend Biotech, Pfizer, Sanofi, SVB Leerink, and Trillium Therapeutics),</a:t>
            </a:r>
            <a:r>
              <a:rPr lang="en-US" altLang="ja-JP" sz="1050">
                <a:solidFill>
                  <a:srgbClr val="000000"/>
                </a:solidFill>
                <a:ea typeface="ＭＳ Ｐゴシック" charset="0"/>
                <a:cs typeface="Arial" panose="020B0604020202020204" pitchFamily="34" charset="0"/>
              </a:rPr>
              <a:t> </a:t>
            </a:r>
            <a:r>
              <a:rPr lang="en-US" altLang="ja-JP" sz="1050" b="1">
                <a:solidFill>
                  <a:srgbClr val="000000"/>
                </a:solidFill>
                <a:ea typeface="ＭＳ Ｐゴシック" charset="0"/>
                <a:cs typeface="Arial" panose="020B0604020202020204" pitchFamily="34" charset="0"/>
              </a:rPr>
              <a:t>Ruben </a:t>
            </a:r>
            <a:r>
              <a:rPr lang="en-US" altLang="ja-JP" sz="1050" b="1" err="1">
                <a:solidFill>
                  <a:srgbClr val="000000"/>
                </a:solidFill>
                <a:ea typeface="ＭＳ Ｐゴシック" charset="0"/>
                <a:cs typeface="Arial" panose="020B0604020202020204" pitchFamily="34" charset="0"/>
              </a:rPr>
              <a:t>Niesvizky</a:t>
            </a:r>
            <a:r>
              <a:rPr lang="en-US" altLang="ja-JP" sz="1050">
                <a:solidFill>
                  <a:srgbClr val="000000"/>
                </a:solidFill>
                <a:ea typeface="ＭＳ Ｐゴシック" charset="0"/>
                <a:cs typeface="Arial" panose="020B0604020202020204" pitchFamily="34" charset="0"/>
              </a:rPr>
              <a:t> (honoraria </a:t>
            </a:r>
            <a:r>
              <a:rPr lang="en-US" sz="1050" kern="1200">
                <a:solidFill>
                  <a:srgbClr val="000000"/>
                </a:solidFill>
                <a:cs typeface="Arial" panose="020B0604020202020204" pitchFamily="34" charset="0"/>
              </a:rPr>
              <a:t>Bristol Myers Squibb, Janssen, Takeda, Amgen, Sanofi, and Merck), </a:t>
            </a:r>
            <a:r>
              <a:rPr lang="en-US" sz="1050" b="1" kern="1200">
                <a:solidFill>
                  <a:srgbClr val="000000"/>
                </a:solidFill>
                <a:cs typeface="Arial" panose="020B0604020202020204" pitchFamily="34" charset="0"/>
              </a:rPr>
              <a:t>Bertrand Arnulf </a:t>
            </a:r>
            <a:r>
              <a:rPr lang="en-US" sz="1050" kern="1200">
                <a:solidFill>
                  <a:srgbClr val="000000"/>
                </a:solidFill>
                <a:cs typeface="Arial" panose="020B0604020202020204" pitchFamily="34" charset="0"/>
              </a:rPr>
              <a:t>(honoraria: Sanofi, Amgen, Janssen, Takeda, and Bristol Myers Squibb; meeting travel payments from Sanofi, Amgen, Janssen, Takeda and Bristol Myers Squibb),</a:t>
            </a:r>
            <a:r>
              <a:rPr lang="en-US" altLang="ja-JP" sz="1050">
                <a:solidFill>
                  <a:srgbClr val="000000"/>
                </a:solidFill>
                <a:ea typeface="ＭＳ Ｐゴシック" charset="0"/>
                <a:cs typeface="Arial" panose="020B0604020202020204" pitchFamily="34" charset="0"/>
              </a:rPr>
              <a:t> </a:t>
            </a:r>
            <a:r>
              <a:rPr kumimoji="1" lang="en-US" altLang="ja-JP" sz="1050" b="1" kern="1200">
                <a:solidFill>
                  <a:srgbClr val="000000"/>
                </a:solidFill>
              </a:rPr>
              <a:t>Carlos Fernandez de Larrea </a:t>
            </a:r>
            <a:r>
              <a:rPr kumimoji="1" lang="en-US" altLang="ja-JP" sz="1050" kern="1200">
                <a:solidFill>
                  <a:srgbClr val="000000"/>
                </a:solidFill>
              </a:rPr>
              <a:t>(</a:t>
            </a:r>
            <a:r>
              <a:rPr lang="en-US" sz="1050" kern="1200" err="1">
                <a:solidFill>
                  <a:srgbClr val="000000"/>
                </a:solidFill>
                <a:cs typeface="Arial" panose="020B0604020202020204" pitchFamily="34" charset="0"/>
              </a:rPr>
              <a:t>honoraria:BeiGene</a:t>
            </a:r>
            <a:r>
              <a:rPr lang="en-US" sz="1050" kern="1200">
                <a:solidFill>
                  <a:srgbClr val="000000"/>
                </a:solidFill>
                <a:cs typeface="Arial" panose="020B0604020202020204" pitchFamily="34" charset="0"/>
              </a:rPr>
              <a:t>, Pfizer, Sanofi, GSK, Takeda, Bristol Myers Squibb, and Janssen)</a:t>
            </a:r>
            <a:r>
              <a:rPr kumimoji="1" lang="en-US" altLang="ja-JP" sz="1050" b="1" kern="1200">
                <a:solidFill>
                  <a:srgbClr val="000000"/>
                </a:solidFill>
              </a:rPr>
              <a:t> </a:t>
            </a:r>
            <a:r>
              <a:rPr lang="en-US" altLang="ja-JP" sz="1050" b="1">
                <a:solidFill>
                  <a:srgbClr val="000000"/>
                </a:solidFill>
                <a:ea typeface="ＭＳ Ｐゴシック" charset="0"/>
                <a:cs typeface="Arial" panose="020B0604020202020204" pitchFamily="34" charset="0"/>
              </a:rPr>
              <a:t>David H. </a:t>
            </a:r>
            <a:r>
              <a:rPr lang="en-US" altLang="ja-JP" sz="1050" b="1" err="1">
                <a:solidFill>
                  <a:srgbClr val="000000"/>
                </a:solidFill>
                <a:ea typeface="ＭＳ Ｐゴシック" charset="0"/>
                <a:cs typeface="Arial" panose="020B0604020202020204" pitchFamily="34" charset="0"/>
              </a:rPr>
              <a:t>Vesole</a:t>
            </a:r>
            <a:r>
              <a:rPr lang="en-US" altLang="ja-JP" sz="1050" b="1">
                <a:solidFill>
                  <a:srgbClr val="000000"/>
                </a:solidFill>
                <a:ea typeface="ＭＳ Ｐゴシック" charset="0"/>
                <a:cs typeface="Arial" panose="020B0604020202020204" pitchFamily="34" charset="0"/>
              </a:rPr>
              <a:t> </a:t>
            </a:r>
            <a:r>
              <a:rPr lang="en-US" altLang="ja-JP" sz="1050">
                <a:solidFill>
                  <a:srgbClr val="000000"/>
                </a:solidFill>
                <a:ea typeface="ＭＳ Ｐゴシック" charset="0"/>
                <a:cs typeface="Arial" panose="020B0604020202020204" pitchFamily="34" charset="0"/>
              </a:rPr>
              <a:t>(speakers bureau: BMS, Amgen, Takeda, Janssen, </a:t>
            </a:r>
            <a:r>
              <a:rPr lang="en-US" altLang="ja-JP" sz="1050" err="1">
                <a:solidFill>
                  <a:srgbClr val="000000"/>
                </a:solidFill>
                <a:ea typeface="ＭＳ Ｐゴシック" charset="0"/>
                <a:cs typeface="Arial" panose="020B0604020202020204" pitchFamily="34" charset="0"/>
              </a:rPr>
              <a:t>Karyopharm</a:t>
            </a:r>
            <a:r>
              <a:rPr lang="en-US" altLang="ja-JP" sz="1050">
                <a:solidFill>
                  <a:srgbClr val="000000"/>
                </a:solidFill>
                <a:ea typeface="ＭＳ Ｐゴシック" charset="0"/>
                <a:cs typeface="Arial" panose="020B0604020202020204" pitchFamily="34" charset="0"/>
              </a:rPr>
              <a:t>, and Sanofi), </a:t>
            </a:r>
            <a:r>
              <a:rPr lang="en-US" sz="1050" b="1">
                <a:solidFill>
                  <a:srgbClr val="000000"/>
                </a:solidFill>
                <a:latin typeface="Arial" panose="020B0604020202020204" pitchFamily="34" charset="0"/>
                <a:ea typeface="ＭＳ Ｐゴシック" charset="0"/>
                <a:cs typeface="Arial" panose="020B0604020202020204" pitchFamily="34" charset="0"/>
              </a:rPr>
              <a:t>Nizar J. </a:t>
            </a:r>
            <a:r>
              <a:rPr lang="en-US" sz="1050" b="1" err="1">
                <a:solidFill>
                  <a:srgbClr val="000000"/>
                </a:solidFill>
                <a:latin typeface="Arial" panose="020B0604020202020204" pitchFamily="34" charset="0"/>
                <a:ea typeface="ＭＳ Ｐゴシック" charset="0"/>
                <a:cs typeface="Arial" panose="020B0604020202020204" pitchFamily="34" charset="0"/>
              </a:rPr>
              <a:t>Bahlis</a:t>
            </a:r>
            <a:r>
              <a:rPr lang="en-US" sz="1050" b="1">
                <a:solidFill>
                  <a:srgbClr val="000000"/>
                </a:solidFill>
                <a:latin typeface="Arial" panose="020B0604020202020204" pitchFamily="34" charset="0"/>
                <a:ea typeface="ＭＳ Ｐゴシック" charset="0"/>
                <a:cs typeface="Arial" panose="020B0604020202020204" pitchFamily="34" charset="0"/>
              </a:rPr>
              <a:t> </a:t>
            </a:r>
            <a:r>
              <a:rPr lang="en-US" sz="1050">
                <a:solidFill>
                  <a:srgbClr val="000000"/>
                </a:solidFill>
                <a:latin typeface="Arial" panose="020B0604020202020204" pitchFamily="34" charset="0"/>
                <a:ea typeface="ＭＳ Ｐゴシック" charset="0"/>
                <a:cs typeface="Arial" panose="020B0604020202020204" pitchFamily="34" charset="0"/>
              </a:rPr>
              <a:t>(honoraria: Amgen and Celgene)</a:t>
            </a:r>
            <a:endParaRPr kumimoji="1" lang="ja-JP" altLang="en-US" sz="1050" b="1">
              <a:solidFill>
                <a:srgbClr val="000000"/>
              </a:solidFill>
            </a:endParaRPr>
          </a:p>
        </p:txBody>
      </p:sp>
      <p:sp>
        <p:nvSpPr>
          <p:cNvPr id="6" name="タイトル 3"/>
          <p:cNvSpPr txBox="1">
            <a:spLocks/>
          </p:cNvSpPr>
          <p:nvPr/>
        </p:nvSpPr>
        <p:spPr>
          <a:xfrm>
            <a:off x="0" y="137654"/>
            <a:ext cx="12192000" cy="17906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
                <a:srgbClr val="000000"/>
              </a:buClr>
              <a:buSzTx/>
              <a:buFont typeface="Arial"/>
              <a:buNone/>
              <a:tabLst/>
              <a:defRPr/>
            </a:pPr>
            <a:r>
              <a:rPr kumimoji="0" lang="en-US" altLang="ja-JP" sz="2000" b="1" i="0" u="none" strike="noStrike" kern="1200" cap="none" spc="0" normalizeH="0" baseline="0" noProof="0">
                <a:ln>
                  <a:noFill/>
                </a:ln>
                <a:solidFill>
                  <a:srgbClr val="000000"/>
                </a:solidFill>
                <a:effectLst/>
                <a:uLnTx/>
                <a:uFillTx/>
                <a:latin typeface="Arial" charset="0"/>
                <a:ea typeface="ＭＳ Ｐゴシック" charset="0"/>
                <a:cs typeface="+mj-cs"/>
                <a:sym typeface="Arial"/>
              </a:rPr>
              <a:t>Japanese Society of Myeloma</a:t>
            </a:r>
            <a:br>
              <a:rPr kumimoji="0" lang="en-US" altLang="ja-JP" sz="2000" b="1" i="0" u="none" strike="noStrike" kern="1200" cap="none" spc="0" normalizeH="0" baseline="0" noProof="0">
                <a:ln>
                  <a:noFill/>
                </a:ln>
                <a:solidFill>
                  <a:srgbClr val="000000"/>
                </a:solidFill>
                <a:effectLst/>
                <a:uLnTx/>
                <a:uFillTx/>
                <a:latin typeface="Arial" charset="0"/>
                <a:ea typeface="ＭＳ Ｐゴシック" charset="0"/>
                <a:cs typeface="+mj-cs"/>
                <a:sym typeface="Arial"/>
              </a:rPr>
            </a:br>
            <a:r>
              <a:rPr kumimoji="0" lang="en-US" altLang="ja-JP" sz="2000" b="1" i="0" u="none" strike="noStrike" kern="1200" cap="none" spc="0" normalizeH="0" baseline="0" noProof="0">
                <a:ln>
                  <a:noFill/>
                </a:ln>
                <a:solidFill>
                  <a:srgbClr val="000000"/>
                </a:solidFill>
                <a:effectLst/>
                <a:uLnTx/>
                <a:uFillTx/>
                <a:latin typeface="Arial" charset="0"/>
                <a:ea typeface="ＭＳ Ｐゴシック" charset="0"/>
                <a:cs typeface="+mj-cs"/>
                <a:sym typeface="Arial"/>
              </a:rPr>
              <a:t>COI Disclosure</a:t>
            </a:r>
            <a:br>
              <a:rPr kumimoji="1" lang="en-US" altLang="ja-JP" sz="2000" b="1" i="0" u="none" strike="noStrike" kern="1200" cap="none" spc="0" normalizeH="0" baseline="0" noProof="0">
                <a:ln>
                  <a:noFill/>
                </a:ln>
                <a:solidFill>
                  <a:srgbClr val="000000"/>
                </a:solidFill>
                <a:effectLst/>
                <a:uLnTx/>
                <a:uFillTx/>
                <a:latin typeface="Arial"/>
                <a:ea typeface="+mj-ea"/>
                <a:cs typeface="+mj-cs"/>
                <a:sym typeface="Arial"/>
              </a:rPr>
            </a:b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Authors</a:t>
            </a:r>
            <a:r>
              <a:rPr kumimoji="1" lang="ja-JP" altLang="en-US" sz="1400" b="1" i="0" u="none" strike="noStrike" kern="1200" cap="none" spc="0" normalizeH="0" baseline="0" noProof="0">
                <a:ln>
                  <a:noFill/>
                </a:ln>
                <a:solidFill>
                  <a:srgbClr val="000000"/>
                </a:solidFill>
                <a:effectLst/>
                <a:uLnTx/>
                <a:uFillTx/>
                <a:latin typeface="Arial"/>
                <a:ea typeface="+mj-ea"/>
                <a:cs typeface="+mj-cs"/>
                <a:sym typeface="Arial"/>
              </a:rPr>
              <a:t>：</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Alexander M. </a:t>
            </a:r>
            <a:r>
              <a:rPr kumimoji="1" lang="en-US" altLang="ja-JP" sz="1400" b="1" i="0" u="none" strike="noStrike" kern="1200" cap="none" spc="0" normalizeH="0" baseline="0" noProof="0" err="1">
                <a:ln>
                  <a:noFill/>
                </a:ln>
                <a:solidFill>
                  <a:srgbClr val="000000"/>
                </a:solidFill>
                <a:effectLst/>
                <a:uLnTx/>
                <a:uFillTx/>
                <a:latin typeface="Arial"/>
                <a:ea typeface="+mj-ea"/>
                <a:cs typeface="+mj-cs"/>
                <a:sym typeface="Arial"/>
              </a:rPr>
              <a:t>Lesokhin</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Ruben </a:t>
            </a:r>
            <a:r>
              <a:rPr kumimoji="1" lang="en-US" altLang="ja-JP" sz="1400" b="1" i="0" u="none" strike="noStrike" kern="1200" cap="none" spc="0" normalizeH="0" baseline="0" noProof="0" err="1">
                <a:ln>
                  <a:noFill/>
                </a:ln>
                <a:solidFill>
                  <a:srgbClr val="000000"/>
                </a:solidFill>
                <a:effectLst/>
                <a:uLnTx/>
                <a:uFillTx/>
                <a:latin typeface="Arial"/>
                <a:ea typeface="+mj-ea"/>
                <a:cs typeface="+mj-cs"/>
                <a:sym typeface="Arial"/>
              </a:rPr>
              <a:t>Niesvizky</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Bertrand Arnulf, Sarah M. Larson, Christopher Strouse, Carlos Fernandez de Larrea,</a:t>
            </a:r>
          </a:p>
          <a:p>
            <a:pPr lvl="0">
              <a:lnSpc>
                <a:spcPct val="120000"/>
              </a:lnSpc>
              <a:defRPr/>
            </a:pP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David H. </a:t>
            </a:r>
            <a:r>
              <a:rPr kumimoji="1" lang="en-US" altLang="ja-JP" sz="1400" b="1" i="0" u="none" strike="noStrike" kern="1200" cap="none" spc="0" normalizeH="0" baseline="0" noProof="0" err="1">
                <a:ln>
                  <a:noFill/>
                </a:ln>
                <a:solidFill>
                  <a:srgbClr val="000000"/>
                </a:solidFill>
                <a:effectLst/>
                <a:uLnTx/>
                <a:uFillTx/>
                <a:latin typeface="Arial"/>
                <a:ea typeface="+mj-ea"/>
                <a:cs typeface="+mj-cs"/>
                <a:sym typeface="Arial"/>
              </a:rPr>
              <a:t>Vesole</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a:t>
            </a:r>
            <a:r>
              <a:rPr lang="en-US" altLang="ja-JP" sz="1400" b="1">
                <a:solidFill>
                  <a:srgbClr val="000000"/>
                </a:solidFill>
              </a:rPr>
              <a:t>Yuya Nagai ◎, </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Sharon T. Sullivan, Eric Leip, Andrea </a:t>
            </a:r>
            <a:r>
              <a:rPr kumimoji="1" lang="en-US" altLang="ja-JP" sz="1400" b="1" i="0" u="none" strike="noStrike" kern="1200" cap="none" spc="0" normalizeH="0" baseline="0" noProof="0" err="1">
                <a:ln>
                  <a:noFill/>
                </a:ln>
                <a:solidFill>
                  <a:srgbClr val="000000"/>
                </a:solidFill>
                <a:effectLst/>
                <a:uLnTx/>
                <a:uFillTx/>
                <a:latin typeface="Arial"/>
                <a:ea typeface="+mj-ea"/>
                <a:cs typeface="+mj-cs"/>
                <a:sym typeface="Arial"/>
              </a:rPr>
              <a:t>Viqueira</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Nizar J. </a:t>
            </a:r>
            <a:r>
              <a:rPr kumimoji="1" lang="en-US" altLang="ja-JP" sz="1400" b="1" i="0" u="none" strike="noStrike" kern="1200" cap="none" spc="0" normalizeH="0" baseline="0" noProof="0" err="1">
                <a:ln>
                  <a:noFill/>
                </a:ln>
                <a:solidFill>
                  <a:srgbClr val="000000"/>
                </a:solidFill>
                <a:effectLst/>
                <a:uLnTx/>
                <a:uFillTx/>
                <a:latin typeface="Arial"/>
                <a:ea typeface="+mj-ea"/>
                <a:cs typeface="+mj-cs"/>
                <a:sym typeface="Arial"/>
              </a:rPr>
              <a:t>Bahlis</a:t>
            </a:r>
            <a:endPar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endParaRPr>
          </a:p>
          <a:p>
            <a:pPr marL="0" marR="0" lvl="0" indent="0" algn="ctr" defTabSz="914400" rtl="0" eaLnBrk="1" fontAlgn="auto" latinLnBrk="0" hangingPunct="1">
              <a:lnSpc>
                <a:spcPct val="120000"/>
              </a:lnSpc>
              <a:spcBef>
                <a:spcPct val="0"/>
              </a:spcBef>
              <a:spcAft>
                <a:spcPts val="0"/>
              </a:spcAft>
              <a:buClr>
                <a:srgbClr val="000000"/>
              </a:buClr>
              <a:buSzTx/>
              <a:buFont typeface="Arial"/>
              <a:buNone/>
              <a:tabLst/>
              <a:defRPr/>
            </a:pP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a:t>
            </a:r>
            <a:r>
              <a:rPr kumimoji="1" lang="ja-JP" altLang="en-US" sz="1400" b="1" i="0" u="none" strike="noStrike" kern="1200" cap="none" spc="0" normalizeH="0" baseline="0" noProof="0">
                <a:ln>
                  <a:noFill/>
                </a:ln>
                <a:solidFill>
                  <a:srgbClr val="000000"/>
                </a:solidFill>
                <a:effectLst/>
                <a:uLnTx/>
                <a:uFillTx/>
                <a:latin typeface="Arial"/>
                <a:ea typeface="+mj-ea"/>
                <a:cs typeface="+mj-cs"/>
                <a:sym typeface="Arial"/>
              </a:rPr>
              <a:t>（</a:t>
            </a:r>
            <a:r>
              <a:rPr kumimoji="1" lang="en-US" altLang="ja-JP" sz="1400" b="1" i="0" u="none" strike="noStrike" kern="1200" cap="none" spc="0" normalizeH="0" baseline="0" noProof="0">
                <a:ln>
                  <a:noFill/>
                </a:ln>
                <a:solidFill>
                  <a:srgbClr val="000000"/>
                </a:solidFill>
                <a:effectLst/>
                <a:uLnTx/>
                <a:uFillTx/>
                <a:latin typeface="Arial"/>
                <a:ea typeface="+mj-ea"/>
                <a:cs typeface="+mj-cs"/>
                <a:sym typeface="Arial"/>
              </a:rPr>
              <a:t>◎ corresponding author</a:t>
            </a:r>
            <a:r>
              <a:rPr kumimoji="1" lang="ja-JP" altLang="en-US" sz="1400" b="1" i="0" u="none" strike="noStrike" kern="1200" cap="none" spc="0" normalizeH="0" baseline="0" noProof="0">
                <a:ln>
                  <a:noFill/>
                </a:ln>
                <a:solidFill>
                  <a:srgbClr val="000000"/>
                </a:solidFill>
                <a:effectLst/>
                <a:uLnTx/>
                <a:uFillTx/>
                <a:latin typeface="Arial"/>
                <a:ea typeface="+mj-ea"/>
                <a:cs typeface="+mj-cs"/>
                <a:sym typeface="Arial"/>
              </a:rPr>
              <a:t>）</a:t>
            </a:r>
          </a:p>
        </p:txBody>
      </p:sp>
      <p:cxnSp>
        <p:nvCxnSpPr>
          <p:cNvPr id="8" name="直線コネクタ 7"/>
          <p:cNvCxnSpPr/>
          <p:nvPr/>
        </p:nvCxnSpPr>
        <p:spPr>
          <a:xfrm flipV="1">
            <a:off x="-9837" y="1841592"/>
            <a:ext cx="12204000" cy="115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83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7680" y="1686711"/>
            <a:ext cx="4967189" cy="4118713"/>
          </a:xfrm>
        </p:spPr>
        <p:txBody>
          <a:bodyPr/>
          <a:lstStyle/>
          <a:p>
            <a:pPr>
              <a:buSzPct val="100000"/>
            </a:pPr>
            <a:r>
              <a:rPr lang="en-US" sz="1600">
                <a:effectLst/>
                <a:ea typeface="Times New Roman" panose="02020603050405020304" pitchFamily="18" charset="0"/>
              </a:rPr>
              <a:t>Elranatamab is a </a:t>
            </a:r>
            <a:r>
              <a:rPr lang="en-US" altLang="en-US" sz="1600">
                <a:solidFill>
                  <a:schemeClr val="tx1"/>
                </a:solidFill>
                <a:cs typeface="Arial" panose="020B0604020202020204" pitchFamily="34" charset="0"/>
              </a:rPr>
              <a:t>BCMA-CD3 </a:t>
            </a:r>
            <a:r>
              <a:rPr lang="en-US" altLang="en-US" sz="1600">
                <a:solidFill>
                  <a:srgbClr val="000000"/>
                </a:solidFill>
                <a:cs typeface="Arial" panose="020B0604020202020204" pitchFamily="34" charset="0"/>
              </a:rPr>
              <a:t>bispecific antibody </a:t>
            </a:r>
            <a:r>
              <a:rPr lang="en-GB" sz="1600">
                <a:solidFill>
                  <a:schemeClr val="tx1"/>
                </a:solidFill>
                <a:effectLst/>
                <a:ea typeface="Times New Roman" panose="02020603050405020304" pitchFamily="18" charset="0"/>
              </a:rPr>
              <a:t>approved </a:t>
            </a:r>
            <a:r>
              <a:rPr lang="en-GB" sz="1600">
                <a:solidFill>
                  <a:schemeClr val="tx1"/>
                </a:solidFill>
              </a:rPr>
              <a:t>for </a:t>
            </a:r>
            <a:r>
              <a:rPr lang="en-GB" sz="1600">
                <a:solidFill>
                  <a:schemeClr val="tx1"/>
                </a:solidFill>
                <a:effectLst/>
                <a:ea typeface="Times New Roman" panose="02020603050405020304" pitchFamily="18" charset="0"/>
              </a:rPr>
              <a:t>the treatment of patients with RRMM who have received ≥1 </a:t>
            </a:r>
            <a:r>
              <a:rPr lang="en-GB" sz="1600">
                <a:solidFill>
                  <a:schemeClr val="tx1"/>
                </a:solidFill>
                <a:ea typeface="Times New Roman" panose="02020603050405020304" pitchFamily="18" charset="0"/>
              </a:rPr>
              <a:t>immunomodulatory agent, </a:t>
            </a:r>
            <a:r>
              <a:rPr lang="en-GB" sz="1600">
                <a:solidFill>
                  <a:schemeClr val="tx1"/>
                </a:solidFill>
                <a:effectLst/>
                <a:ea typeface="Times New Roman" panose="02020603050405020304" pitchFamily="18" charset="0"/>
              </a:rPr>
              <a:t>≥1 proteasome inhibitor, and ≥1 anti-CD38 monoclonal antibody</a:t>
            </a:r>
            <a:r>
              <a:rPr lang="en-GB" sz="1600" baseline="30000">
                <a:solidFill>
                  <a:schemeClr val="tx1"/>
                </a:solidFill>
                <a:ea typeface="Times New Roman" panose="02020603050405020304" pitchFamily="18" charset="0"/>
              </a:rPr>
              <a:t>1-3</a:t>
            </a:r>
            <a:endParaRPr lang="en-US" sz="1600">
              <a:solidFill>
                <a:schemeClr val="tx1"/>
              </a:solidFill>
              <a:effectLst/>
              <a:ea typeface="Times New Roman" panose="02020603050405020304" pitchFamily="18" charset="0"/>
            </a:endParaRPr>
          </a:p>
          <a:p>
            <a:pPr>
              <a:buSzPct val="100000"/>
            </a:pPr>
            <a:r>
              <a:rPr lang="en-US" sz="1600">
                <a:solidFill>
                  <a:schemeClr val="tx1"/>
                </a:solidFill>
                <a:effectLst/>
                <a:ea typeface="Times New Roman" panose="02020603050405020304" pitchFamily="18" charset="0"/>
              </a:rPr>
              <a:t>Data from the phase 2, registrational MagnetisMM-3 (NCT04649359) trial demonstrated the efficacy and safety of elranatamab monotherapy in patients with RRMM and no prior BCMA-directed therapy (BCMA naive)</a:t>
            </a:r>
            <a:r>
              <a:rPr lang="en-US" sz="1600" baseline="30000">
                <a:solidFill>
                  <a:schemeClr val="tx1"/>
                </a:solidFill>
                <a:effectLst/>
                <a:ea typeface="Times New Roman" panose="02020603050405020304" pitchFamily="18" charset="0"/>
              </a:rPr>
              <a:t>1</a:t>
            </a:r>
          </a:p>
          <a:p>
            <a:pPr>
              <a:buSzPct val="100000"/>
            </a:pPr>
            <a:r>
              <a:rPr lang="en-US" sz="1600" b="1"/>
              <a:t>Here we report results from a post hoc analysis in the subgroup of patients enrolled in MagnetisMM-3 who had a prolonged elranatamab treatment interruption or permanently discontinued elranatamab and maintained the response for &gt;6 months</a:t>
            </a:r>
          </a:p>
          <a:p>
            <a:pPr>
              <a:buSzPct val="100000"/>
            </a:pPr>
            <a:endParaRPr lang="en-US" sz="1600" b="1" baseline="30000">
              <a:solidFill>
                <a:schemeClr val="tx1"/>
              </a:solidFill>
              <a:effectLst/>
              <a:ea typeface="Times New Roman" panose="02020603050405020304" pitchFamily="18" charset="0"/>
            </a:endParaRPr>
          </a:p>
          <a:p>
            <a:pPr marL="0" indent="0">
              <a:buSzPts val="1000"/>
              <a:buNone/>
            </a:pPr>
            <a:endParaRPr lang="en-GB" sz="1600" b="1">
              <a:solidFill>
                <a:schemeClr val="tx1"/>
              </a:solidFill>
              <a:effectLst/>
              <a:ea typeface="Times New Roman" panose="02020603050405020304" pitchFamily="18" charset="0"/>
            </a:endParaRPr>
          </a:p>
          <a:p>
            <a:pPr marL="285750" indent="-285750">
              <a:buFont typeface="Arial" panose="020B0604020202020204" pitchFamily="34" charset="0"/>
              <a:buChar char="•"/>
            </a:pPr>
            <a:endParaRPr lang="en-US" sz="1800" b="0" i="0">
              <a:solidFill>
                <a:schemeClr val="tx1"/>
              </a:solidFill>
              <a:effectLst/>
            </a:endParaRP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sz="2800"/>
              <a:t>Background</a:t>
            </a:r>
            <a:endParaRPr lang="en-US"/>
          </a:p>
        </p:txBody>
      </p:sp>
      <p:sp>
        <p:nvSpPr>
          <p:cNvPr id="5" name="Text Placeholder 4">
            <a:extLst>
              <a:ext uri="{FF2B5EF4-FFF2-40B4-BE49-F238E27FC236}">
                <a16:creationId xmlns:a16="http://schemas.microsoft.com/office/drawing/2014/main" id="{C7EB8D92-D428-FB49-8D14-98CFA2611B3C}"/>
              </a:ext>
            </a:extLst>
          </p:cNvPr>
          <p:cNvSpPr>
            <a:spLocks noGrp="1"/>
          </p:cNvSpPr>
          <p:nvPr>
            <p:ph sz="quarter" idx="14"/>
          </p:nvPr>
        </p:nvSpPr>
        <p:spPr>
          <a:xfrm>
            <a:off x="488953" y="6150342"/>
            <a:ext cx="10966447" cy="389850"/>
          </a:xfrm>
        </p:spPr>
        <p:txBody>
          <a:bodyPr/>
          <a:lstStyle/>
          <a:p>
            <a:r>
              <a:rPr lang="en-US" sz="800" b="1" i="0" u="none" strike="noStrike" baseline="0">
                <a:solidFill>
                  <a:schemeClr val="tx1"/>
                </a:solidFill>
                <a:latin typeface="+mj-lt"/>
              </a:rPr>
              <a:t>1. </a:t>
            </a:r>
            <a:r>
              <a:rPr lang="en-US" sz="800" i="0" u="none" strike="noStrike" baseline="0">
                <a:solidFill>
                  <a:schemeClr val="tx1"/>
                </a:solidFill>
                <a:latin typeface="+mj-lt"/>
              </a:rPr>
              <a:t>Lesokhin </a:t>
            </a:r>
            <a:r>
              <a:rPr lang="en-US" sz="800">
                <a:solidFill>
                  <a:schemeClr val="tx1"/>
                </a:solidFill>
                <a:latin typeface="+mj-lt"/>
              </a:rPr>
              <a:t>AM, </a:t>
            </a:r>
            <a:r>
              <a:rPr lang="en-US" sz="800" i="0" u="none" strike="noStrike" baseline="0">
                <a:solidFill>
                  <a:schemeClr val="tx1"/>
                </a:solidFill>
                <a:latin typeface="+mj-lt"/>
              </a:rPr>
              <a:t>et al. </a:t>
            </a:r>
            <a:r>
              <a:rPr lang="en-US" sz="800" u="none" strike="noStrike" baseline="0">
                <a:solidFill>
                  <a:schemeClr val="tx1"/>
                </a:solidFill>
                <a:latin typeface="+mj-lt"/>
              </a:rPr>
              <a:t>Nat Med </a:t>
            </a:r>
            <a:r>
              <a:rPr lang="en-US" sz="800" i="0" u="none" strike="noStrike" baseline="0">
                <a:solidFill>
                  <a:schemeClr val="tx1"/>
                </a:solidFill>
                <a:latin typeface="+mj-lt"/>
              </a:rPr>
              <a:t>2023;29:2259-2267. </a:t>
            </a:r>
            <a:r>
              <a:rPr lang="en-US" sz="800" b="1" i="0" u="none" strike="noStrike" baseline="0">
                <a:solidFill>
                  <a:schemeClr val="tx1"/>
                </a:solidFill>
                <a:latin typeface="+mj-lt"/>
              </a:rPr>
              <a:t>2</a:t>
            </a:r>
            <a:r>
              <a:rPr lang="en-US" sz="800" i="0" u="none" strike="noStrike" baseline="0">
                <a:solidFill>
                  <a:schemeClr val="tx1"/>
                </a:solidFill>
                <a:latin typeface="+mj-lt"/>
              </a:rPr>
              <a:t>. ELREXFIO (elranatamab-</a:t>
            </a:r>
            <a:r>
              <a:rPr lang="en-US" sz="800" i="0" u="none" strike="noStrike" baseline="0" err="1">
                <a:solidFill>
                  <a:schemeClr val="tx1"/>
                </a:solidFill>
                <a:latin typeface="+mj-lt"/>
              </a:rPr>
              <a:t>bcmm</a:t>
            </a:r>
            <a:r>
              <a:rPr lang="en-US" sz="800" i="0" u="none" strike="noStrike" baseline="0">
                <a:solidFill>
                  <a:schemeClr val="tx1"/>
                </a:solidFill>
                <a:latin typeface="+mj-lt"/>
              </a:rPr>
              <a:t>). Prescribing information. Pfizer; 2026. </a:t>
            </a:r>
            <a:r>
              <a:rPr lang="en-US" sz="800" b="1" i="0" u="none" strike="noStrike" baseline="0">
                <a:solidFill>
                  <a:schemeClr val="tx1"/>
                </a:solidFill>
                <a:latin typeface="+mj-lt"/>
              </a:rPr>
              <a:t>3</a:t>
            </a:r>
            <a:r>
              <a:rPr lang="en-US" sz="800" i="0" u="none" strike="noStrike" baseline="0">
                <a:solidFill>
                  <a:schemeClr val="tx1"/>
                </a:solidFill>
                <a:latin typeface="+mj-lt"/>
              </a:rPr>
              <a:t>. ELREXFIO (elranatamab). Summary of product characteristics. Pfizer; 2025.</a:t>
            </a:r>
          </a:p>
          <a:p>
            <a:r>
              <a:rPr lang="en-US" sz="800"/>
              <a:t>BCMA=B-cell maturation antigen; </a:t>
            </a:r>
            <a:r>
              <a:rPr lang="en-US" sz="800">
                <a:solidFill>
                  <a:schemeClr val="tx1"/>
                </a:solidFill>
              </a:rPr>
              <a:t>RRMM=relapsed or refractory multiple myeloma</a:t>
            </a:r>
            <a:endParaRPr lang="en-US" sz="800"/>
          </a:p>
        </p:txBody>
      </p:sp>
      <p:pic>
        <p:nvPicPr>
          <p:cNvPr id="31" name="Picture 30">
            <a:extLst>
              <a:ext uri="{FF2B5EF4-FFF2-40B4-BE49-F238E27FC236}">
                <a16:creationId xmlns:a16="http://schemas.microsoft.com/office/drawing/2014/main" id="{ACC19B9B-0B45-4EDD-CB77-D6F25AB94547}"/>
              </a:ext>
            </a:extLst>
          </p:cNvPr>
          <p:cNvPicPr>
            <a:picLocks noChangeAspect="1"/>
          </p:cNvPicPr>
          <p:nvPr/>
        </p:nvPicPr>
        <p:blipFill>
          <a:blip r:embed="rId3"/>
          <a:stretch>
            <a:fillRect/>
          </a:stretch>
        </p:blipFill>
        <p:spPr>
          <a:xfrm>
            <a:off x="5620008" y="1765739"/>
            <a:ext cx="6124877" cy="3552328"/>
          </a:xfrm>
          <a:prstGeom prst="rect">
            <a:avLst/>
          </a:prstGeom>
        </p:spPr>
      </p:pic>
    </p:spTree>
    <p:extLst>
      <p:ext uri="{BB962C8B-B14F-4D97-AF65-F5344CB8AC3E}">
        <p14:creationId xmlns:p14="http://schemas.microsoft.com/office/powerpoint/2010/main" val="265012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6BAF1-C465-F52B-45C4-103265DAE4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75D5DF-E45A-236B-E1B6-E22ABB89FF2A}"/>
              </a:ext>
            </a:extLst>
          </p:cNvPr>
          <p:cNvSpPr>
            <a:spLocks noGrp="1"/>
          </p:cNvSpPr>
          <p:nvPr>
            <p:ph sz="quarter" idx="13"/>
          </p:nvPr>
        </p:nvSpPr>
        <p:spPr>
          <a:xfrm>
            <a:off x="508700" y="1348636"/>
            <a:ext cx="11094719" cy="4118713"/>
          </a:xfrm>
        </p:spPr>
        <p:txBody>
          <a:bodyPr/>
          <a:lstStyle/>
          <a:p>
            <a:pPr marL="359981" indent="-359981">
              <a:lnSpc>
                <a:spcPct val="95000"/>
              </a:lnSpc>
              <a:spcBef>
                <a:spcPts val="591"/>
              </a:spcBef>
              <a:buClr>
                <a:schemeClr val="accent1"/>
              </a:buClr>
            </a:pPr>
            <a:r>
              <a:rPr lang="en-US" sz="1600"/>
              <a:t>MagnetisMM-3 </a:t>
            </a:r>
            <a:r>
              <a:rPr lang="en-US" sz="1600">
                <a:ea typeface="Calibri" panose="020F0502020204030204" pitchFamily="34" charset="0"/>
              </a:rPr>
              <a:t>is an open-label, multicenter, nonrandomized, phase 2 study </a:t>
            </a:r>
            <a:r>
              <a:rPr lang="en-US" sz="1600"/>
              <a:t>evaluating the efficacy and safety of elranatamab monotherapy in patients with RRMM</a:t>
            </a:r>
            <a:r>
              <a:rPr lang="en-US" sz="1600" baseline="30000"/>
              <a:t>4,5</a:t>
            </a:r>
            <a:endParaRPr lang="en-US" sz="1600"/>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a:p>
            <a:pPr marL="358775" indent="-358775">
              <a:lnSpc>
                <a:spcPct val="95000"/>
              </a:lnSpc>
              <a:spcBef>
                <a:spcPts val="591"/>
              </a:spcBef>
            </a:pPr>
            <a:endParaRPr lang="en-US" sz="1600">
              <a:solidFill>
                <a:srgbClr val="FF0000"/>
              </a:solidFill>
            </a:endParaRPr>
          </a:p>
        </p:txBody>
      </p:sp>
      <p:sp>
        <p:nvSpPr>
          <p:cNvPr id="4" name="Title 3">
            <a:extLst>
              <a:ext uri="{FF2B5EF4-FFF2-40B4-BE49-F238E27FC236}">
                <a16:creationId xmlns:a16="http://schemas.microsoft.com/office/drawing/2014/main" id="{DDD557B2-7A0B-94B7-0393-346B54F6D43D}"/>
              </a:ext>
            </a:extLst>
          </p:cNvPr>
          <p:cNvSpPr>
            <a:spLocks noGrp="1"/>
          </p:cNvSpPr>
          <p:nvPr>
            <p:ph type="title"/>
          </p:nvPr>
        </p:nvSpPr>
        <p:spPr/>
        <p:txBody>
          <a:bodyPr/>
          <a:lstStyle/>
          <a:p>
            <a:r>
              <a:rPr lang="en-US"/>
              <a:t>MagnetisMM-3: study design</a:t>
            </a:r>
          </a:p>
        </p:txBody>
      </p:sp>
      <p:sp>
        <p:nvSpPr>
          <p:cNvPr id="3" name="Content Placeholder 3">
            <a:extLst>
              <a:ext uri="{FF2B5EF4-FFF2-40B4-BE49-F238E27FC236}">
                <a16:creationId xmlns:a16="http://schemas.microsoft.com/office/drawing/2014/main" id="{28E55DEF-A012-A335-7581-E2753C2B702D}"/>
              </a:ext>
            </a:extLst>
          </p:cNvPr>
          <p:cNvSpPr>
            <a:spLocks noGrp="1"/>
          </p:cNvSpPr>
          <p:nvPr>
            <p:ph sz="quarter" idx="14"/>
          </p:nvPr>
        </p:nvSpPr>
        <p:spPr>
          <a:xfrm>
            <a:off x="488952" y="6051317"/>
            <a:ext cx="11220449" cy="530915"/>
          </a:xfrm>
        </p:spPr>
        <p:txBody>
          <a:bodyPr lIns="72000" tIns="0" rIns="0" bIns="0"/>
          <a:lstStyle/>
          <a:p>
            <a:pPr>
              <a:spcBef>
                <a:spcPts val="300"/>
              </a:spcBef>
            </a:pPr>
            <a:r>
              <a:rPr lang="en-US" sz="800" baseline="30000">
                <a:solidFill>
                  <a:schemeClr val="tx1"/>
                </a:solidFill>
              </a:rPr>
              <a:t>a </a:t>
            </a:r>
            <a:r>
              <a:rPr lang="en-US" sz="800">
                <a:solidFill>
                  <a:schemeClr val="tx1"/>
                </a:solidFill>
              </a:rPr>
              <a:t>Refractory was defined as disease progression while on therapy or within 60 days of last dose in any line, regardless of response; </a:t>
            </a:r>
            <a:r>
              <a:rPr lang="en-US" sz="800" spc="-30" baseline="30000">
                <a:solidFill>
                  <a:schemeClr val="tx1"/>
                </a:solidFill>
                <a:cs typeface="Times New Roman" panose="02020603050405020304" pitchFamily="18" charset="0"/>
              </a:rPr>
              <a:t>b</a:t>
            </a:r>
            <a:r>
              <a:rPr lang="en-US" sz="800" b="1" spc="-30" baseline="30000">
                <a:solidFill>
                  <a:schemeClr val="tx1"/>
                </a:solidFill>
                <a:cs typeface="Times New Roman" panose="02020603050405020304" pitchFamily="18" charset="0"/>
              </a:rPr>
              <a:t> </a:t>
            </a:r>
            <a:r>
              <a:rPr lang="en-US" sz="800">
                <a:solidFill>
                  <a:schemeClr val="tx1"/>
                </a:solidFill>
              </a:rPr>
              <a:t>By BICR assessment per IMWG response criteria (</a:t>
            </a:r>
            <a:r>
              <a:rPr lang="en-US" sz="800">
                <a:solidFill>
                  <a:schemeClr val="tx1"/>
                </a:solidFill>
                <a:ea typeface="Calibri" panose="020F0502020204030204" pitchFamily="34" charset="0"/>
              </a:rPr>
              <a:t>Kumar S, et al. Lancet Oncol 2016;17:e328-e346</a:t>
            </a:r>
            <a:r>
              <a:rPr lang="en-US" sz="800">
                <a:solidFill>
                  <a:schemeClr val="tx1"/>
                </a:solidFill>
              </a:rPr>
              <a:t>); </a:t>
            </a:r>
            <a:r>
              <a:rPr lang="en-US" sz="800" baseline="30000">
                <a:solidFill>
                  <a:schemeClr val="tx1"/>
                </a:solidFill>
              </a:rPr>
              <a:t>c </a:t>
            </a:r>
            <a:r>
              <a:rPr lang="en-US" sz="800">
                <a:solidFill>
                  <a:schemeClr val="tx1"/>
                </a:solidFill>
              </a:rPr>
              <a:t>By investigator assessment per IMWG response criteria; </a:t>
            </a:r>
            <a:r>
              <a:rPr lang="en-US" sz="800" baseline="30000">
                <a:solidFill>
                  <a:schemeClr val="tx1"/>
                </a:solidFill>
              </a:rPr>
              <a:t>d</a:t>
            </a:r>
            <a:r>
              <a:rPr lang="en-US" sz="800">
                <a:solidFill>
                  <a:schemeClr val="tx1"/>
                </a:solidFill>
              </a:rPr>
              <a:t> Safety was addressed up to initiation of a new anticancer therapy, 90 days after the last dose, or end of study participation, whichever was earliest. </a:t>
            </a:r>
            <a:br>
              <a:rPr lang="en-US" sz="800">
                <a:solidFill>
                  <a:schemeClr val="tx1"/>
                </a:solidFill>
              </a:rPr>
            </a:br>
            <a:r>
              <a:rPr lang="en-US" sz="800" b="1">
                <a:solidFill>
                  <a:schemeClr val="tx1"/>
                </a:solidFill>
              </a:rPr>
              <a:t>1</a:t>
            </a:r>
            <a:r>
              <a:rPr lang="en-US" sz="800" b="1" i="0" u="none" strike="noStrike" baseline="0">
                <a:solidFill>
                  <a:schemeClr val="tx1"/>
                </a:solidFill>
              </a:rPr>
              <a:t>. </a:t>
            </a:r>
            <a:r>
              <a:rPr lang="en-US" sz="800" i="0" u="none" strike="noStrike" baseline="0" err="1">
                <a:solidFill>
                  <a:schemeClr val="tx1"/>
                </a:solidFill>
              </a:rPr>
              <a:t>Lesokhin</a:t>
            </a:r>
            <a:r>
              <a:rPr lang="en-US" sz="800" i="0" u="none" strike="noStrike" baseline="0">
                <a:solidFill>
                  <a:schemeClr val="tx1"/>
                </a:solidFill>
              </a:rPr>
              <a:t> AM, et al. Nat Med 2023;29:2259-2267. </a:t>
            </a:r>
            <a:r>
              <a:rPr lang="en-US" sz="800" b="1">
                <a:solidFill>
                  <a:schemeClr val="tx1"/>
                </a:solidFill>
              </a:rPr>
              <a:t>2</a:t>
            </a:r>
            <a:r>
              <a:rPr lang="en-US" sz="800" b="1" i="0" u="none" strike="noStrike" baseline="0">
                <a:solidFill>
                  <a:schemeClr val="tx1"/>
                </a:solidFill>
              </a:rPr>
              <a:t>. </a:t>
            </a:r>
            <a:r>
              <a:rPr lang="en-US" sz="800" i="0" u="none" strike="noStrike" baseline="0">
                <a:solidFill>
                  <a:schemeClr val="tx1"/>
                </a:solidFill>
              </a:rPr>
              <a:t>Tomasson MH, et al. </a:t>
            </a:r>
            <a:r>
              <a:rPr lang="en-US" sz="800" i="0" u="none" strike="noStrike" baseline="0" err="1">
                <a:solidFill>
                  <a:schemeClr val="tx1"/>
                </a:solidFill>
              </a:rPr>
              <a:t>Hemasphere</a:t>
            </a:r>
            <a:r>
              <a:rPr lang="en-US" sz="800" i="0" u="none" strike="noStrike" baseline="0">
                <a:solidFill>
                  <a:schemeClr val="tx1"/>
                </a:solidFill>
              </a:rPr>
              <a:t> </a:t>
            </a:r>
            <a:r>
              <a:rPr lang="en-US" sz="800" i="0" u="none" strike="noStrike" baseline="0" err="1">
                <a:solidFill>
                  <a:schemeClr val="tx1"/>
                </a:solidFill>
              </a:rPr>
              <a:t>2024;8:e136</a:t>
            </a:r>
            <a:endParaRPr lang="en-US" sz="800" i="0" u="none" strike="noStrike" baseline="0">
              <a:solidFill>
                <a:schemeClr val="tx1"/>
              </a:solidFill>
            </a:endParaRPr>
          </a:p>
          <a:p>
            <a:pPr>
              <a:spcBef>
                <a:spcPts val="300"/>
              </a:spcBef>
            </a:pPr>
            <a:r>
              <a:rPr lang="en-US" sz="800"/>
              <a:t>BCMA=B-cell maturation antigen; EMD= extramedullary disease’ OS=overall survival; PFS=progression-free survival; RRMM=relapsed or refractory multiple myeloma</a:t>
            </a:r>
          </a:p>
        </p:txBody>
      </p:sp>
      <p:grpSp>
        <p:nvGrpSpPr>
          <p:cNvPr id="5" name="Group 4">
            <a:extLst>
              <a:ext uri="{FF2B5EF4-FFF2-40B4-BE49-F238E27FC236}">
                <a16:creationId xmlns:a16="http://schemas.microsoft.com/office/drawing/2014/main" id="{AD557622-C224-1FC0-32EA-5A318F7A5B85}"/>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DD749DAF-B8CE-3588-A52B-22A86E6011F3}"/>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6335B242-D6F7-19F2-9FD8-562FCE399310}"/>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9" name="Table 8">
            <a:extLst>
              <a:ext uri="{FF2B5EF4-FFF2-40B4-BE49-F238E27FC236}">
                <a16:creationId xmlns:a16="http://schemas.microsoft.com/office/drawing/2014/main" id="{4E5A208E-8976-6EB1-AFC5-2F7D2EB1329A}"/>
              </a:ext>
            </a:extLst>
          </p:cNvPr>
          <p:cNvGraphicFramePr>
            <a:graphicFrameLocks/>
          </p:cNvGraphicFramePr>
          <p:nvPr>
            <p:extLst>
              <p:ext uri="{D42A27DB-BD31-4B8C-83A1-F6EECF244321}">
                <p14:modId xmlns:p14="http://schemas.microsoft.com/office/powerpoint/2010/main" val="3299709970"/>
              </p:ext>
            </p:extLst>
          </p:nvPr>
        </p:nvGraphicFramePr>
        <p:xfrm>
          <a:off x="595149" y="2789698"/>
          <a:ext cx="2541093" cy="2154719"/>
        </p:xfrm>
        <a:graphic>
          <a:graphicData uri="http://schemas.openxmlformats.org/drawingml/2006/table">
            <a:tbl>
              <a:tblPr firstRow="1" bandRow="1">
                <a:tableStyleId>{6E25E649-3F16-4E02-A733-19D2CDBF48F0}</a:tableStyleId>
              </a:tblPr>
              <a:tblGrid>
                <a:gridCol w="2541093">
                  <a:extLst>
                    <a:ext uri="{9D8B030D-6E8A-4147-A177-3AD203B41FA5}">
                      <a16:colId xmlns:a16="http://schemas.microsoft.com/office/drawing/2014/main" val="3161920086"/>
                    </a:ext>
                  </a:extLst>
                </a:gridCol>
              </a:tblGrid>
              <a:tr h="216000">
                <a:tc>
                  <a:txBody>
                    <a:bodyPr/>
                    <a:lstStyle/>
                    <a:p>
                      <a:pPr marL="31750" algn="ctr" defTabSz="914400">
                        <a:lnSpc>
                          <a:spcPct val="100000"/>
                        </a:lnSpc>
                        <a:spcBef>
                          <a:spcPts val="0"/>
                        </a:spcBef>
                      </a:pPr>
                      <a:r>
                        <a:rPr lang="en-US" sz="1100" b="1" spc="10">
                          <a:solidFill>
                            <a:schemeClr val="bg1"/>
                          </a:solidFill>
                          <a:latin typeface="Arial" panose="020B0604020202020204" pitchFamily="34" charset="0"/>
                          <a:ea typeface="+mn-ea"/>
                          <a:cs typeface="Arial" panose="020B0604020202020204" pitchFamily="34" charset="0"/>
                        </a:rPr>
                        <a:t>Patients with RRMM</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8">
                        <a:lumMod val="100000"/>
                      </a:srgbClr>
                    </a:solidFill>
                  </a:tcPr>
                </a:tc>
                <a:extLst>
                  <a:ext uri="{0D108BD9-81ED-4DB2-BD59-A6C34878D82A}">
                    <a16:rowId xmlns:a16="http://schemas.microsoft.com/office/drawing/2014/main" val="1128985202"/>
                  </a:ext>
                </a:extLst>
              </a:tr>
              <a:tr h="1584000">
                <a:tc>
                  <a:txBody>
                    <a:bodyPr/>
                    <a:lstStyle/>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a:solidFill>
                            <a:schemeClr val="tx1"/>
                          </a:solidFill>
                          <a:latin typeface="+mn-lt"/>
                          <a:ea typeface="+mn-ea"/>
                          <a:cs typeface="Arial" panose="020B0604020202020204" pitchFamily="34" charset="0"/>
                        </a:rPr>
                        <a:t>Refractory to ≥1 each of the following: proteasome inhibitor, immunomodulatory drug, and anti-CD38 </a:t>
                      </a:r>
                      <a:r>
                        <a:rPr lang="en-US" sz="1100" err="1">
                          <a:solidFill>
                            <a:schemeClr val="tx1"/>
                          </a:solidFill>
                          <a:latin typeface="+mn-lt"/>
                          <a:ea typeface="+mn-ea"/>
                          <a:cs typeface="Arial" panose="020B0604020202020204" pitchFamily="34" charset="0"/>
                        </a:rPr>
                        <a:t>antibody</a:t>
                      </a:r>
                      <a:r>
                        <a:rPr lang="en-US" sz="1100" baseline="30000" err="1">
                          <a:solidFill>
                            <a:schemeClr val="tx1"/>
                          </a:solidFill>
                          <a:latin typeface="+mn-lt"/>
                          <a:ea typeface="+mn-ea"/>
                          <a:cs typeface="Arial" panose="020B0604020202020204" pitchFamily="34" charset="0"/>
                        </a:rPr>
                        <a:t>a</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ECOG PS ≤2</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Creatinine clearance </a:t>
                      </a:r>
                      <a:r>
                        <a:rPr lang="en-US" sz="1100">
                          <a:solidFill>
                            <a:schemeClr val="tx1"/>
                          </a:solidFill>
                          <a:latin typeface="+mn-lt"/>
                          <a:ea typeface="+mn-ea"/>
                          <a:cs typeface="Arial" panose="020B0604020202020204" pitchFamily="34" charset="0"/>
                        </a:rPr>
                        <a:t>≥30 mL/min</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err="1">
                          <a:solidFill>
                            <a:schemeClr val="tx1"/>
                          </a:solidFill>
                          <a:latin typeface="+mn-lt"/>
                          <a:ea typeface="+mn-ea"/>
                          <a:cs typeface="Arial" panose="020B0604020202020204" pitchFamily="34" charset="0"/>
                        </a:rPr>
                        <a:t>Plateletes</a:t>
                      </a:r>
                      <a:r>
                        <a:rPr lang="en-US" sz="1100">
                          <a:solidFill>
                            <a:schemeClr val="tx1"/>
                          </a:solidFill>
                          <a:latin typeface="+mn-lt"/>
                          <a:ea typeface="+mn-ea"/>
                          <a:cs typeface="Arial" panose="020B0604020202020204" pitchFamily="34" charset="0"/>
                        </a:rPr>
                        <a:t> ≥25 × 10</a:t>
                      </a:r>
                      <a:r>
                        <a:rPr lang="en-US" sz="1100" baseline="30000">
                          <a:solidFill>
                            <a:schemeClr val="tx1"/>
                          </a:solidFill>
                          <a:latin typeface="+mn-lt"/>
                          <a:ea typeface="+mn-ea"/>
                          <a:cs typeface="Arial" panose="020B0604020202020204" pitchFamily="34" charset="0"/>
                        </a:rPr>
                        <a:t>9</a:t>
                      </a:r>
                      <a:r>
                        <a:rPr lang="en-US" sz="1100" baseline="0">
                          <a:solidFill>
                            <a:schemeClr val="tx1"/>
                          </a:solidFill>
                          <a:latin typeface="+mn-lt"/>
                          <a:ea typeface="+mn-ea"/>
                          <a:cs typeface="Arial" panose="020B0604020202020204" pitchFamily="34" charset="0"/>
                        </a:rPr>
                        <a:t>/L</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ANC </a:t>
                      </a:r>
                      <a:r>
                        <a:rPr lang="en-US" sz="1100">
                          <a:solidFill>
                            <a:schemeClr val="tx1"/>
                          </a:solidFill>
                          <a:latin typeface="+mn-lt"/>
                          <a:ea typeface="+mn-ea"/>
                          <a:cs typeface="Arial" panose="020B0604020202020204" pitchFamily="34" charset="0"/>
                        </a:rPr>
                        <a:t>≥1 × 10</a:t>
                      </a:r>
                      <a:r>
                        <a:rPr lang="en-US" sz="1100" baseline="30000">
                          <a:solidFill>
                            <a:schemeClr val="tx1"/>
                          </a:solidFill>
                          <a:latin typeface="+mn-lt"/>
                          <a:ea typeface="+mn-ea"/>
                          <a:cs typeface="Arial" panose="020B0604020202020204" pitchFamily="34" charset="0"/>
                        </a:rPr>
                        <a:t>9</a:t>
                      </a:r>
                      <a:r>
                        <a:rPr lang="en-US" sz="1100" baseline="0">
                          <a:solidFill>
                            <a:schemeClr val="tx1"/>
                          </a:solidFill>
                          <a:latin typeface="+mn-lt"/>
                          <a:ea typeface="+mn-ea"/>
                          <a:cs typeface="Arial" panose="020B0604020202020204" pitchFamily="34" charset="0"/>
                        </a:rPr>
                        <a:t>/L</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Hemoglobin </a:t>
                      </a:r>
                      <a:r>
                        <a:rPr lang="en-US" sz="1100">
                          <a:solidFill>
                            <a:schemeClr val="tx1"/>
                          </a:solidFill>
                          <a:latin typeface="+mn-lt"/>
                          <a:ea typeface="+mn-ea"/>
                          <a:cs typeface="Arial" panose="020B0604020202020204" pitchFamily="34" charset="0"/>
                        </a:rPr>
                        <a:t>≥8 g/dL</a:t>
                      </a:r>
                      <a:endParaRPr lang="en-US" sz="1100"/>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rgbClr val="A7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48384"/>
                      </a:solidFill>
                      <a:prstDash val="solid"/>
                      <a:round/>
                      <a:headEnd type="none" w="med" len="med"/>
                      <a:tailEnd type="none" w="med" len="med"/>
                    </a:lnB>
                    <a:solidFill>
                      <a:schemeClr val="bg1"/>
                    </a:solidFill>
                  </a:tcPr>
                </a:tc>
                <a:extLst>
                  <a:ext uri="{0D108BD9-81ED-4DB2-BD59-A6C34878D82A}">
                    <a16:rowId xmlns:a16="http://schemas.microsoft.com/office/drawing/2014/main" val="3142110417"/>
                  </a:ext>
                </a:extLst>
              </a:tr>
            </a:tbl>
          </a:graphicData>
        </a:graphic>
      </p:graphicFrame>
      <p:graphicFrame>
        <p:nvGraphicFramePr>
          <p:cNvPr id="11" name="Table 10">
            <a:extLst>
              <a:ext uri="{FF2B5EF4-FFF2-40B4-BE49-F238E27FC236}">
                <a16:creationId xmlns:a16="http://schemas.microsoft.com/office/drawing/2014/main" id="{99412595-92D2-B0B8-5CAD-C2D847CCAC10}"/>
              </a:ext>
            </a:extLst>
          </p:cNvPr>
          <p:cNvGraphicFramePr>
            <a:graphicFrameLocks/>
          </p:cNvGraphicFramePr>
          <p:nvPr>
            <p:extLst>
              <p:ext uri="{D42A27DB-BD31-4B8C-83A1-F6EECF244321}">
                <p14:modId xmlns:p14="http://schemas.microsoft.com/office/powerpoint/2010/main" val="468162930"/>
              </p:ext>
            </p:extLst>
          </p:nvPr>
        </p:nvGraphicFramePr>
        <p:xfrm>
          <a:off x="8916003" y="2301766"/>
          <a:ext cx="2805106" cy="3130583"/>
        </p:xfrm>
        <a:graphic>
          <a:graphicData uri="http://schemas.openxmlformats.org/drawingml/2006/table">
            <a:tbl>
              <a:tblPr firstRow="1" bandRow="1">
                <a:tableStyleId>{6E25E649-3F16-4E02-A733-19D2CDBF48F0}</a:tableStyleId>
              </a:tblPr>
              <a:tblGrid>
                <a:gridCol w="2805106">
                  <a:extLst>
                    <a:ext uri="{9D8B030D-6E8A-4147-A177-3AD203B41FA5}">
                      <a16:colId xmlns:a16="http://schemas.microsoft.com/office/drawing/2014/main" val="3161920086"/>
                    </a:ext>
                  </a:extLst>
                </a:gridCol>
              </a:tblGrid>
              <a:tr h="216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rPr>
                        <a:t>Primary endpoint</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31F20">
                          <a:lumMod val="100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7590894"/>
                  </a:ext>
                </a:extLst>
              </a:tr>
              <a:tr h="324000">
                <a:tc>
                  <a:txBody>
                    <a:bodyPr/>
                    <a:lstStyle/>
                    <a:p>
                      <a:pPr marL="230188" indent="-230188">
                        <a:lnSpc>
                          <a:spcPct val="90000"/>
                        </a:lnSpc>
                        <a:spcBef>
                          <a:spcPts val="0"/>
                        </a:spcBef>
                        <a:spcAft>
                          <a:spcPts val="0"/>
                        </a:spcAft>
                        <a:buClr>
                          <a:srgbClr val="0000C9"/>
                        </a:buClr>
                        <a:buFont typeface="Arial" panose="020B0604020202020204" pitchFamily="34" charset="0"/>
                        <a:buChar char="•"/>
                        <a:tabLst>
                          <a:tab pos="93663" algn="l"/>
                        </a:tabLst>
                      </a:pPr>
                      <a:r>
                        <a:rPr lang="en-US" sz="1100">
                          <a:solidFill>
                            <a:schemeClr val="tx1"/>
                          </a:solidFill>
                          <a:latin typeface="+mn-lt"/>
                          <a:ea typeface="+mn-ea"/>
                          <a:cs typeface="Arial" panose="020B0604020202020204" pitchFamily="34" charset="0"/>
                        </a:rPr>
                        <a:t>ORR by </a:t>
                      </a:r>
                      <a:r>
                        <a:rPr lang="en-US" sz="1100" err="1">
                          <a:solidFill>
                            <a:schemeClr val="tx1"/>
                          </a:solidFill>
                          <a:latin typeface="+mn-lt"/>
                          <a:ea typeface="+mn-ea"/>
                          <a:cs typeface="Arial" panose="020B0604020202020204" pitchFamily="34" charset="0"/>
                        </a:rPr>
                        <a:t>BICR</a:t>
                      </a:r>
                      <a:r>
                        <a:rPr lang="en-US" sz="1100" baseline="30000" err="1">
                          <a:solidFill>
                            <a:schemeClr val="tx1"/>
                          </a:solidFill>
                          <a:latin typeface="+mn-lt"/>
                          <a:ea typeface="+mn-ea"/>
                          <a:cs typeface="Arial" panose="020B0604020202020204" pitchFamily="34" charset="0"/>
                        </a:rPr>
                        <a:t>c</a:t>
                      </a:r>
                      <a:endParaRPr lang="en-US" sz="1100"/>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231F20">
                          <a:lumMod val="100000"/>
                        </a:srgbClr>
                      </a:solidFill>
                      <a:prstDash val="solid"/>
                      <a:round/>
                      <a:headEnd type="none" w="med" len="med"/>
                      <a:tailEnd type="none" w="med" len="med"/>
                    </a:lnT>
                    <a:lnB w="12700" cap="flat" cmpd="sng" algn="ctr">
                      <a:solidFill>
                        <a:srgbClr val="848384"/>
                      </a:solidFill>
                      <a:prstDash val="solid"/>
                      <a:round/>
                      <a:headEnd type="none" w="med" len="med"/>
                      <a:tailEnd type="none" w="med" len="med"/>
                    </a:lnB>
                    <a:solidFill>
                      <a:schemeClr val="bg1"/>
                    </a:solidFill>
                  </a:tcPr>
                </a:tc>
                <a:extLst>
                  <a:ext uri="{0D108BD9-81ED-4DB2-BD59-A6C34878D82A}">
                    <a16:rowId xmlns:a16="http://schemas.microsoft.com/office/drawing/2014/main" val="3142110417"/>
                  </a:ext>
                </a:extLst>
              </a:tr>
              <a:tr h="216000">
                <a:tc>
                  <a:txBody>
                    <a:bodyPr/>
                    <a:lstStyle/>
                    <a:p>
                      <a:pPr marL="0" indent="0" algn="ctr">
                        <a:lnSpc>
                          <a:spcPct val="100000"/>
                        </a:lnSpc>
                        <a:spcBef>
                          <a:spcPts val="0"/>
                        </a:spcBef>
                        <a:spcAft>
                          <a:spcPts val="0"/>
                        </a:spcAft>
                        <a:buClr>
                          <a:srgbClr val="0000C9"/>
                        </a:buClr>
                        <a:buFont typeface="Arial" panose="020B0604020202020204" pitchFamily="34" charset="0"/>
                        <a:buNone/>
                        <a:tabLst>
                          <a:tab pos="93663" algn="l"/>
                        </a:tabLst>
                      </a:pPr>
                      <a:r>
                        <a:rPr lang="en-US" sz="1100" b="1">
                          <a:solidFill>
                            <a:schemeClr val="bg1"/>
                          </a:solidFill>
                          <a:latin typeface="+mn-lt"/>
                          <a:ea typeface="+mn-ea"/>
                          <a:cs typeface="Arial" panose="020B0604020202020204" pitchFamily="34" charset="0"/>
                        </a:rPr>
                        <a:t>Key secondary endpoints</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48384"/>
                      </a:solidFill>
                      <a:prstDash val="solid"/>
                      <a:round/>
                      <a:headEnd type="none" w="med" len="med"/>
                      <a:tailEnd type="none" w="med" len="med"/>
                    </a:lnT>
                    <a:lnB w="12700" cap="flat" cmpd="sng" algn="ctr">
                      <a:solidFill>
                        <a:srgbClr val="848384"/>
                      </a:solidFill>
                      <a:prstDash val="solid"/>
                      <a:round/>
                      <a:headEnd type="none" w="med" len="med"/>
                      <a:tailEnd type="none" w="med" len="med"/>
                    </a:lnB>
                    <a:solidFill>
                      <a:schemeClr val="accent1"/>
                    </a:solidFill>
                  </a:tcPr>
                </a:tc>
                <a:extLst>
                  <a:ext uri="{0D108BD9-81ED-4DB2-BD59-A6C34878D82A}">
                    <a16:rowId xmlns:a16="http://schemas.microsoft.com/office/drawing/2014/main" val="3627249302"/>
                  </a:ext>
                </a:extLst>
              </a:tr>
              <a:tr h="1728000">
                <a:tc>
                  <a:txBody>
                    <a:bodyPr/>
                    <a:lstStyle/>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a:solidFill>
                            <a:schemeClr val="tx1"/>
                          </a:solidFill>
                          <a:latin typeface="+mn-lt"/>
                          <a:ea typeface="+mn-ea"/>
                          <a:cs typeface="Arial" panose="020B0604020202020204" pitchFamily="34" charset="0"/>
                        </a:rPr>
                        <a:t>Duration of </a:t>
                      </a:r>
                      <a:r>
                        <a:rPr lang="en-US" sz="1100" err="1">
                          <a:solidFill>
                            <a:schemeClr val="tx1"/>
                          </a:solidFill>
                          <a:latin typeface="+mn-lt"/>
                          <a:ea typeface="+mn-ea"/>
                          <a:cs typeface="Arial" panose="020B0604020202020204" pitchFamily="34" charset="0"/>
                        </a:rPr>
                        <a:t>response</a:t>
                      </a:r>
                      <a:r>
                        <a:rPr lang="en-US" sz="1100" baseline="30000" err="1">
                          <a:solidFill>
                            <a:schemeClr val="tx1"/>
                          </a:solidFill>
                          <a:latin typeface="+mn-lt"/>
                          <a:ea typeface="+mn-ea"/>
                          <a:cs typeface="Arial" panose="020B0604020202020204" pitchFamily="34" charset="0"/>
                        </a:rPr>
                        <a:t>,c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CR </a:t>
                      </a:r>
                      <a:r>
                        <a:rPr lang="en-US" sz="1100" baseline="0" err="1">
                          <a:solidFill>
                            <a:schemeClr val="tx1"/>
                          </a:solidFill>
                          <a:latin typeface="+mn-lt"/>
                          <a:ea typeface="+mn-ea"/>
                          <a:cs typeface="Arial" panose="020B0604020202020204" pitchFamily="34" charset="0"/>
                        </a:rPr>
                        <a:t>rate</a:t>
                      </a:r>
                      <a:r>
                        <a:rPr lang="en-US" sz="1100" baseline="30000" err="1">
                          <a:solidFill>
                            <a:schemeClr val="tx1"/>
                          </a:solidFill>
                          <a:latin typeface="+mn-lt"/>
                          <a:ea typeface="+mn-ea"/>
                          <a:cs typeface="Arial" panose="020B0604020202020204" pitchFamily="34" charset="0"/>
                        </a:rPr>
                        <a:t>b,c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err="1">
                          <a:solidFill>
                            <a:schemeClr val="tx1"/>
                          </a:solidFill>
                          <a:latin typeface="+mn-lt"/>
                          <a:ea typeface="+mn-ea"/>
                          <a:cs typeface="Arial" panose="020B0604020202020204" pitchFamily="34" charset="0"/>
                        </a:rPr>
                        <a:t>ORR</a:t>
                      </a:r>
                      <a:r>
                        <a:rPr lang="en-US" sz="1100" baseline="30000" err="1">
                          <a:solidFill>
                            <a:schemeClr val="tx1"/>
                          </a:solidFill>
                          <a:latin typeface="+mn-lt"/>
                          <a:ea typeface="+mn-ea"/>
                          <a:cs typeface="Arial" panose="020B0604020202020204" pitchFamily="34" charset="0"/>
                        </a:rPr>
                        <a:t>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ORR by baseline EMD </a:t>
                      </a:r>
                      <a:r>
                        <a:rPr lang="en-US" sz="1100" baseline="0" err="1">
                          <a:solidFill>
                            <a:schemeClr val="tx1"/>
                          </a:solidFill>
                          <a:latin typeface="+mn-lt"/>
                          <a:ea typeface="+mn-ea"/>
                          <a:cs typeface="Arial" panose="020B0604020202020204" pitchFamily="34" charset="0"/>
                        </a:rPr>
                        <a:t>status</a:t>
                      </a:r>
                      <a:r>
                        <a:rPr lang="en-US" sz="1100" baseline="30000" err="1">
                          <a:solidFill>
                            <a:schemeClr val="tx1"/>
                          </a:solidFill>
                          <a:latin typeface="+mn-lt"/>
                          <a:ea typeface="+mn-ea"/>
                          <a:cs typeface="Arial" panose="020B0604020202020204" pitchFamily="34" charset="0"/>
                        </a:rPr>
                        <a:t>b</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Duration of </a:t>
                      </a:r>
                      <a:r>
                        <a:rPr lang="en-US" sz="1100" baseline="0" err="1">
                          <a:solidFill>
                            <a:schemeClr val="tx1"/>
                          </a:solidFill>
                          <a:latin typeface="+mn-lt"/>
                          <a:ea typeface="+mn-ea"/>
                          <a:cs typeface="Arial" panose="020B0604020202020204" pitchFamily="34" charset="0"/>
                        </a:rPr>
                        <a:t>CR</a:t>
                      </a:r>
                      <a:r>
                        <a:rPr lang="en-US" sz="1100" baseline="30000" err="1">
                          <a:solidFill>
                            <a:schemeClr val="tx1"/>
                          </a:solidFill>
                          <a:latin typeface="+mn-lt"/>
                          <a:ea typeface="+mn-ea"/>
                          <a:cs typeface="Arial" panose="020B0604020202020204" pitchFamily="34" charset="0"/>
                        </a:rPr>
                        <a:t>b,c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Time to </a:t>
                      </a:r>
                      <a:r>
                        <a:rPr lang="en-US" sz="1100" baseline="0" err="1">
                          <a:solidFill>
                            <a:schemeClr val="tx1"/>
                          </a:solidFill>
                          <a:latin typeface="+mn-lt"/>
                          <a:ea typeface="+mn-ea"/>
                          <a:cs typeface="Arial" panose="020B0604020202020204" pitchFamily="34" charset="0"/>
                        </a:rPr>
                        <a:t>response</a:t>
                      </a:r>
                      <a:r>
                        <a:rPr lang="en-US" sz="1100" baseline="30000" err="1">
                          <a:solidFill>
                            <a:schemeClr val="tx1"/>
                          </a:solidFill>
                          <a:latin typeface="+mn-lt"/>
                          <a:ea typeface="+mn-ea"/>
                          <a:cs typeface="Arial" panose="020B0604020202020204" pitchFamily="34" charset="0"/>
                        </a:rPr>
                        <a:t>b,c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err="1">
                          <a:solidFill>
                            <a:schemeClr val="tx1"/>
                          </a:solidFill>
                          <a:latin typeface="+mn-lt"/>
                          <a:ea typeface="+mn-ea"/>
                          <a:cs typeface="Arial" panose="020B0604020202020204" pitchFamily="34" charset="0"/>
                        </a:rPr>
                        <a:t>PFS</a:t>
                      </a:r>
                      <a:r>
                        <a:rPr lang="en-US" sz="1100" baseline="30000" err="1">
                          <a:solidFill>
                            <a:schemeClr val="tx1"/>
                          </a:solidFill>
                          <a:latin typeface="+mn-lt"/>
                          <a:ea typeface="+mn-ea"/>
                          <a:cs typeface="Arial" panose="020B0604020202020204" pitchFamily="34" charset="0"/>
                        </a:rPr>
                        <a:t>b,c</a:t>
                      </a:r>
                      <a:endParaRPr lang="en-US" sz="1100" baseline="3000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MRD negativity rate</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OS</a:t>
                      </a: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err="1">
                          <a:solidFill>
                            <a:schemeClr val="tx1"/>
                          </a:solidFill>
                          <a:latin typeface="+mn-lt"/>
                          <a:ea typeface="+mn-ea"/>
                          <a:cs typeface="Arial" panose="020B0604020202020204" pitchFamily="34" charset="0"/>
                        </a:rPr>
                        <a:t>Safety</a:t>
                      </a:r>
                      <a:r>
                        <a:rPr lang="en-US" sz="1100" baseline="30000" err="1">
                          <a:solidFill>
                            <a:schemeClr val="tx1"/>
                          </a:solidFill>
                          <a:latin typeface="+mn-lt"/>
                          <a:ea typeface="+mn-ea"/>
                          <a:cs typeface="Arial" panose="020B0604020202020204" pitchFamily="34" charset="0"/>
                        </a:rPr>
                        <a:t>d</a:t>
                      </a:r>
                      <a:endParaRPr lang="en-US" sz="1100" baseline="0">
                        <a:solidFill>
                          <a:schemeClr val="tx1"/>
                        </a:solidFill>
                        <a:latin typeface="+mn-lt"/>
                        <a:ea typeface="+mn-ea"/>
                        <a:cs typeface="Arial" panose="020B0604020202020204" pitchFamily="34" charset="0"/>
                      </a:endParaRPr>
                    </a:p>
                    <a:p>
                      <a:pPr marL="230188" indent="-230188">
                        <a:lnSpc>
                          <a:spcPct val="130000"/>
                        </a:lnSpc>
                        <a:spcBef>
                          <a:spcPts val="0"/>
                        </a:spcBef>
                        <a:spcAft>
                          <a:spcPts val="0"/>
                        </a:spcAft>
                        <a:buClr>
                          <a:srgbClr val="0000C9"/>
                        </a:buClr>
                        <a:buFont typeface="Arial" panose="020B0604020202020204" pitchFamily="34" charset="0"/>
                        <a:buChar char="•"/>
                        <a:tabLst>
                          <a:tab pos="93663" algn="l"/>
                        </a:tabLst>
                      </a:pPr>
                      <a:r>
                        <a:rPr lang="en-US" sz="1100" baseline="0">
                          <a:solidFill>
                            <a:schemeClr val="tx1"/>
                          </a:solidFill>
                          <a:latin typeface="+mn-lt"/>
                          <a:ea typeface="+mn-ea"/>
                          <a:cs typeface="Arial" panose="020B0604020202020204" pitchFamily="34" charset="0"/>
                        </a:rPr>
                        <a:t>Pharmacokinetics</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48384"/>
                      </a:solidFill>
                      <a:prstDash val="solid"/>
                      <a:round/>
                      <a:headEnd type="none" w="med" len="med"/>
                      <a:tailEnd type="none" w="med" len="med"/>
                    </a:lnT>
                    <a:lnB w="12700" cap="flat" cmpd="sng" algn="ctr">
                      <a:solidFill>
                        <a:srgbClr val="848384"/>
                      </a:solidFill>
                      <a:prstDash val="solid"/>
                      <a:round/>
                      <a:headEnd type="none" w="med" len="med"/>
                      <a:tailEnd type="none" w="med" len="med"/>
                    </a:lnB>
                    <a:solidFill>
                      <a:schemeClr val="bg1"/>
                    </a:solidFill>
                  </a:tcPr>
                </a:tc>
                <a:extLst>
                  <a:ext uri="{0D108BD9-81ED-4DB2-BD59-A6C34878D82A}">
                    <a16:rowId xmlns:a16="http://schemas.microsoft.com/office/drawing/2014/main" val="2391180692"/>
                  </a:ext>
                </a:extLst>
              </a:tr>
            </a:tbl>
          </a:graphicData>
        </a:graphic>
      </p:graphicFrame>
      <p:sp>
        <p:nvSpPr>
          <p:cNvPr id="14" name="Rectangle 13">
            <a:extLst>
              <a:ext uri="{FF2B5EF4-FFF2-40B4-BE49-F238E27FC236}">
                <a16:creationId xmlns:a16="http://schemas.microsoft.com/office/drawing/2014/main" id="{50EABA15-AA8B-83AA-F2A6-8781D9AA2748}"/>
              </a:ext>
            </a:extLst>
          </p:cNvPr>
          <p:cNvSpPr/>
          <p:nvPr/>
        </p:nvSpPr>
        <p:spPr>
          <a:xfrm>
            <a:off x="6484362" y="3529949"/>
            <a:ext cx="1777678" cy="674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mn-ea"/>
                <a:cs typeface="+mn-cs"/>
                <a:sym typeface="Arial"/>
              </a:rPr>
              <a:t>Elranatamab 76 mg SC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mn-ea"/>
                <a:cs typeface="+mn-cs"/>
                <a:sym typeface="Arial"/>
              </a:rPr>
              <a:t>on a 28-day cycle</a:t>
            </a:r>
          </a:p>
        </p:txBody>
      </p:sp>
      <p:sp>
        <p:nvSpPr>
          <p:cNvPr id="15" name="Arrow: Right 14">
            <a:extLst>
              <a:ext uri="{FF2B5EF4-FFF2-40B4-BE49-F238E27FC236}">
                <a16:creationId xmlns:a16="http://schemas.microsoft.com/office/drawing/2014/main" id="{E6210FBF-CE65-D27A-9FBF-91CE840F6095}"/>
              </a:ext>
            </a:extLst>
          </p:cNvPr>
          <p:cNvSpPr/>
          <p:nvPr/>
        </p:nvSpPr>
        <p:spPr>
          <a:xfrm>
            <a:off x="3257663" y="3702705"/>
            <a:ext cx="411119" cy="32870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Arrow: Right 15">
            <a:extLst>
              <a:ext uri="{FF2B5EF4-FFF2-40B4-BE49-F238E27FC236}">
                <a16:creationId xmlns:a16="http://schemas.microsoft.com/office/drawing/2014/main" id="{1E8EAF88-166C-1CA9-21AD-54E4E16E71AA}"/>
              </a:ext>
            </a:extLst>
          </p:cNvPr>
          <p:cNvSpPr/>
          <p:nvPr/>
        </p:nvSpPr>
        <p:spPr>
          <a:xfrm>
            <a:off x="5951822" y="3702705"/>
            <a:ext cx="411119" cy="32870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Arrow: Right 16">
            <a:extLst>
              <a:ext uri="{FF2B5EF4-FFF2-40B4-BE49-F238E27FC236}">
                <a16:creationId xmlns:a16="http://schemas.microsoft.com/office/drawing/2014/main" id="{E46A8535-7A31-728F-6FAB-6A04960B5C98}"/>
              </a:ext>
            </a:extLst>
          </p:cNvPr>
          <p:cNvSpPr/>
          <p:nvPr/>
        </p:nvSpPr>
        <p:spPr>
          <a:xfrm>
            <a:off x="8383461" y="3702705"/>
            <a:ext cx="411119" cy="32870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20" name="Group 19">
            <a:extLst>
              <a:ext uri="{FF2B5EF4-FFF2-40B4-BE49-F238E27FC236}">
                <a16:creationId xmlns:a16="http://schemas.microsoft.com/office/drawing/2014/main" id="{AA038F97-D137-5B3D-2308-7230E81EA9C6}"/>
              </a:ext>
            </a:extLst>
          </p:cNvPr>
          <p:cNvGrpSpPr/>
          <p:nvPr/>
        </p:nvGrpSpPr>
        <p:grpSpPr>
          <a:xfrm>
            <a:off x="3790861" y="3138284"/>
            <a:ext cx="2039539" cy="1461908"/>
            <a:chOff x="4301886" y="3269976"/>
            <a:chExt cx="46131170" cy="1652132"/>
          </a:xfrm>
        </p:grpSpPr>
        <p:graphicFrame>
          <p:nvGraphicFramePr>
            <p:cNvPr id="21" name="Table 20">
              <a:extLst>
                <a:ext uri="{FF2B5EF4-FFF2-40B4-BE49-F238E27FC236}">
                  <a16:creationId xmlns:a16="http://schemas.microsoft.com/office/drawing/2014/main" id="{F6485753-1F12-B0EE-5A83-CA769029398F}"/>
                </a:ext>
              </a:extLst>
            </p:cNvPr>
            <p:cNvGraphicFramePr>
              <a:graphicFrameLocks/>
            </p:cNvGraphicFramePr>
            <p:nvPr>
              <p:extLst>
                <p:ext uri="{D42A27DB-BD31-4B8C-83A1-F6EECF244321}">
                  <p14:modId xmlns:p14="http://schemas.microsoft.com/office/powerpoint/2010/main" val="2826108535"/>
                </p:ext>
              </p:extLst>
            </p:nvPr>
          </p:nvGraphicFramePr>
          <p:xfrm>
            <a:off x="4301886" y="3269976"/>
            <a:ext cx="46131170" cy="732318"/>
          </p:xfrm>
          <a:graphic>
            <a:graphicData uri="http://schemas.openxmlformats.org/drawingml/2006/table">
              <a:tbl>
                <a:tblPr firstRow="1" bandRow="1">
                  <a:tableStyleId>{6E25E649-3F16-4E02-A733-19D2CDBF48F0}</a:tableStyleId>
                </a:tblPr>
                <a:tblGrid>
                  <a:gridCol w="2039539">
                    <a:extLst>
                      <a:ext uri="{9D8B030D-6E8A-4147-A177-3AD203B41FA5}">
                        <a16:colId xmlns:a16="http://schemas.microsoft.com/office/drawing/2014/main" val="3161920086"/>
                      </a:ext>
                    </a:extLst>
                  </a:gridCol>
                </a:tblGrid>
                <a:tr h="216000">
                  <a:tc>
                    <a:txBody>
                      <a:bodyPr/>
                      <a:lstStyle/>
                      <a:p>
                        <a:pPr marL="31750" algn="ctr" defTabSz="914400">
                          <a:lnSpc>
                            <a:spcPct val="100000"/>
                          </a:lnSpc>
                          <a:spcBef>
                            <a:spcPts val="545"/>
                          </a:spcBef>
                        </a:pPr>
                        <a:r>
                          <a:rPr lang="en-US" sz="1100" b="1" spc="10">
                            <a:solidFill>
                              <a:schemeClr val="bg1"/>
                            </a:solidFill>
                            <a:latin typeface="Arial" panose="020B0604020202020204" pitchFamily="34" charset="0"/>
                            <a:ea typeface="+mn-ea"/>
                            <a:cs typeface="Arial" panose="020B0604020202020204" pitchFamily="34" charset="0"/>
                          </a:rPr>
                          <a:t>Cohort A (N=123)</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8">
                          <a:lumMod val="100000"/>
                        </a:srgbClr>
                      </a:solidFill>
                    </a:tcPr>
                  </a:tc>
                  <a:extLst>
                    <a:ext uri="{0D108BD9-81ED-4DB2-BD59-A6C34878D82A}">
                      <a16:rowId xmlns:a16="http://schemas.microsoft.com/office/drawing/2014/main" val="1128985202"/>
                    </a:ext>
                  </a:extLst>
                </a:tr>
                <a:tr h="432000">
                  <a:tc>
                    <a:txBody>
                      <a:bodyPr/>
                      <a:lstStyle/>
                      <a:p>
                        <a:pPr marL="0" indent="0" algn="ctr">
                          <a:lnSpc>
                            <a:spcPct val="100000"/>
                          </a:lnSpc>
                          <a:spcBef>
                            <a:spcPts val="0"/>
                          </a:spcBef>
                          <a:spcAft>
                            <a:spcPts val="0"/>
                          </a:spcAft>
                          <a:buClr>
                            <a:srgbClr val="0000C9"/>
                          </a:buClr>
                          <a:buFont typeface="Arial" panose="020B0604020202020204" pitchFamily="34" charset="0"/>
                          <a:buNone/>
                          <a:tabLst>
                            <a:tab pos="93663" algn="l"/>
                          </a:tabLst>
                        </a:pPr>
                        <a:r>
                          <a:rPr lang="en-US" sz="1100" dirty="0">
                            <a:solidFill>
                              <a:schemeClr val="tx1"/>
                            </a:solidFill>
                            <a:latin typeface="+mn-lt"/>
                            <a:ea typeface="+mn-ea"/>
                            <a:cs typeface="Arial" panose="020B0604020202020204" pitchFamily="34" charset="0"/>
                          </a:rPr>
                          <a:t>No prior BCMA-directed </a:t>
                        </a:r>
                      </a:p>
                      <a:p>
                        <a:pPr marL="0" indent="0" algn="ctr">
                          <a:lnSpc>
                            <a:spcPct val="100000"/>
                          </a:lnSpc>
                          <a:spcBef>
                            <a:spcPts val="0"/>
                          </a:spcBef>
                          <a:spcAft>
                            <a:spcPts val="0"/>
                          </a:spcAft>
                          <a:buClr>
                            <a:srgbClr val="0000C9"/>
                          </a:buClr>
                          <a:buFont typeface="Arial" panose="020B0604020202020204" pitchFamily="34" charset="0"/>
                          <a:buNone/>
                          <a:tabLst>
                            <a:tab pos="93663" algn="l"/>
                          </a:tabLst>
                        </a:pPr>
                        <a:r>
                          <a:rPr lang="en-US" sz="1100" dirty="0">
                            <a:solidFill>
                              <a:schemeClr val="tx1"/>
                            </a:solidFill>
                            <a:latin typeface="+mn-lt"/>
                            <a:ea typeface="+mn-ea"/>
                            <a:cs typeface="Arial" panose="020B0604020202020204" pitchFamily="34" charset="0"/>
                          </a:rPr>
                          <a:t>treatment</a:t>
                        </a:r>
                        <a:endParaRPr lang="en-US" sz="1100" dirty="0"/>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2110417"/>
                    </a:ext>
                  </a:extLst>
                </a:tr>
              </a:tbl>
            </a:graphicData>
          </a:graphic>
        </p:graphicFrame>
        <p:graphicFrame>
          <p:nvGraphicFramePr>
            <p:cNvPr id="22" name="Table 21">
              <a:extLst>
                <a:ext uri="{FF2B5EF4-FFF2-40B4-BE49-F238E27FC236}">
                  <a16:creationId xmlns:a16="http://schemas.microsoft.com/office/drawing/2014/main" id="{A6CFB4C1-FCB4-0AA5-1B68-3E9AE58731BE}"/>
                </a:ext>
              </a:extLst>
            </p:cNvPr>
            <p:cNvGraphicFramePr>
              <a:graphicFrameLocks/>
            </p:cNvGraphicFramePr>
            <p:nvPr>
              <p:extLst>
                <p:ext uri="{D42A27DB-BD31-4B8C-83A1-F6EECF244321}">
                  <p14:modId xmlns:p14="http://schemas.microsoft.com/office/powerpoint/2010/main" val="1209571618"/>
                </p:ext>
              </p:extLst>
            </p:nvPr>
          </p:nvGraphicFramePr>
          <p:xfrm>
            <a:off x="4301886" y="4189790"/>
            <a:ext cx="46131170" cy="732318"/>
          </p:xfrm>
          <a:graphic>
            <a:graphicData uri="http://schemas.openxmlformats.org/drawingml/2006/table">
              <a:tbl>
                <a:tblPr firstRow="1" bandRow="1">
                  <a:tableStyleId>{6E25E649-3F16-4E02-A733-19D2CDBF48F0}</a:tableStyleId>
                </a:tblPr>
                <a:tblGrid>
                  <a:gridCol w="2039539">
                    <a:extLst>
                      <a:ext uri="{9D8B030D-6E8A-4147-A177-3AD203B41FA5}">
                        <a16:colId xmlns:a16="http://schemas.microsoft.com/office/drawing/2014/main" val="3161920086"/>
                      </a:ext>
                    </a:extLst>
                  </a:gridCol>
                </a:tblGrid>
                <a:tr h="216000">
                  <a:tc>
                    <a:txBody>
                      <a:bodyPr/>
                      <a:lstStyle/>
                      <a:p>
                        <a:pPr marL="31750" algn="ctr" defTabSz="914400">
                          <a:lnSpc>
                            <a:spcPct val="100000"/>
                          </a:lnSpc>
                          <a:spcBef>
                            <a:spcPts val="545"/>
                          </a:spcBef>
                        </a:pPr>
                        <a:r>
                          <a:rPr lang="en-US" sz="1100" b="1" spc="10">
                            <a:solidFill>
                              <a:schemeClr val="bg1"/>
                            </a:solidFill>
                            <a:latin typeface="Arial" panose="020B0604020202020204" pitchFamily="34" charset="0"/>
                            <a:ea typeface="+mn-ea"/>
                            <a:cs typeface="Arial" panose="020B0604020202020204" pitchFamily="34" charset="0"/>
                          </a:rPr>
                          <a:t>Cohort B (N=64)</a:t>
                        </a:r>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8">
                          <a:lumMod val="100000"/>
                        </a:srgbClr>
                      </a:solidFill>
                    </a:tcPr>
                  </a:tc>
                  <a:extLst>
                    <a:ext uri="{0D108BD9-81ED-4DB2-BD59-A6C34878D82A}">
                      <a16:rowId xmlns:a16="http://schemas.microsoft.com/office/drawing/2014/main" val="1128985202"/>
                    </a:ext>
                  </a:extLst>
                </a:tr>
                <a:tr h="432000">
                  <a:tc>
                    <a:txBody>
                      <a:bodyPr/>
                      <a:lstStyle/>
                      <a:p>
                        <a:pPr marL="0" indent="0" algn="ctr">
                          <a:lnSpc>
                            <a:spcPct val="100000"/>
                          </a:lnSpc>
                          <a:spcBef>
                            <a:spcPts val="0"/>
                          </a:spcBef>
                          <a:spcAft>
                            <a:spcPts val="0"/>
                          </a:spcAft>
                          <a:buClr>
                            <a:srgbClr val="0000C9"/>
                          </a:buClr>
                          <a:buFont typeface="Arial" panose="020B0604020202020204" pitchFamily="34" charset="0"/>
                          <a:buNone/>
                          <a:tabLst>
                            <a:tab pos="93663" algn="l"/>
                          </a:tabLst>
                        </a:pPr>
                        <a:r>
                          <a:rPr lang="en-US" sz="1100" dirty="0">
                            <a:solidFill>
                              <a:schemeClr val="tx1"/>
                            </a:solidFill>
                            <a:latin typeface="+mn-lt"/>
                            <a:ea typeface="+mn-ea"/>
                            <a:cs typeface="Arial" panose="020B0604020202020204" pitchFamily="34" charset="0"/>
                          </a:rPr>
                          <a:t>Prior BCMA-directed ADC or CAR-T</a:t>
                        </a:r>
                        <a:endParaRPr lang="en-US" sz="1100" dirty="0"/>
                      </a:p>
                    </a:txBody>
                    <a:tcPr marL="3600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2110417"/>
                    </a:ext>
                  </a:extLst>
                </a:tr>
              </a:tbl>
            </a:graphicData>
          </a:graphic>
        </p:graphicFrame>
      </p:grpSp>
    </p:spTree>
    <p:extLst>
      <p:ext uri="{BB962C8B-B14F-4D97-AF65-F5344CB8AC3E}">
        <p14:creationId xmlns:p14="http://schemas.microsoft.com/office/powerpoint/2010/main" val="393802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C3DE4-EA4D-95D8-9245-3A19EEA7A00A}"/>
              </a:ext>
            </a:extLst>
          </p:cNvPr>
          <p:cNvSpPr>
            <a:spLocks noGrp="1"/>
          </p:cNvSpPr>
          <p:nvPr>
            <p:ph type="title"/>
          </p:nvPr>
        </p:nvSpPr>
        <p:spPr/>
        <p:txBody>
          <a:bodyPr/>
          <a:lstStyle/>
          <a:p>
            <a:r>
              <a:rPr lang="en-US" sz="2800"/>
              <a:t>MagnetisMM-3: elranatamab dosing schedule</a:t>
            </a:r>
            <a:endParaRPr lang="en-US"/>
          </a:p>
        </p:txBody>
      </p:sp>
      <p:sp>
        <p:nvSpPr>
          <p:cNvPr id="5" name="Text Placeholder 4">
            <a:extLst>
              <a:ext uri="{FF2B5EF4-FFF2-40B4-BE49-F238E27FC236}">
                <a16:creationId xmlns:a16="http://schemas.microsoft.com/office/drawing/2014/main" id="{19C5D52F-CF8B-F840-C19B-7C15B25801AD}"/>
              </a:ext>
            </a:extLst>
          </p:cNvPr>
          <p:cNvSpPr>
            <a:spLocks noGrp="1"/>
          </p:cNvSpPr>
          <p:nvPr>
            <p:ph sz="quarter" idx="14"/>
          </p:nvPr>
        </p:nvSpPr>
        <p:spPr>
          <a:xfrm>
            <a:off x="488952" y="6290668"/>
            <a:ext cx="11220449" cy="284693"/>
          </a:xfrm>
        </p:spPr>
        <p:txBody>
          <a:bodyPr lIns="72000" tIns="0" rIns="0" bIns="0"/>
          <a:lstStyle/>
          <a:p>
            <a:pPr>
              <a:spcBef>
                <a:spcPts val="300"/>
              </a:spcBef>
            </a:pPr>
            <a:r>
              <a:rPr lang="en-US" sz="800" baseline="30000"/>
              <a:t>a </a:t>
            </a:r>
            <a:r>
              <a:rPr lang="en-US" sz="800"/>
              <a:t>Only for patients meeting the criteria for less frequent dosing</a:t>
            </a:r>
          </a:p>
          <a:p>
            <a:pPr>
              <a:spcBef>
                <a:spcPts val="300"/>
              </a:spcBef>
            </a:pPr>
            <a:r>
              <a:rPr lang="en-US" sz="800"/>
              <a:t>D=day; IV=intravenous; QW=once weekly; Q2W=once every 2 weeks; Q4W=once every 4 weeks; PR=partial response; SC=subcutaneous; </a:t>
            </a:r>
            <a:r>
              <a:rPr lang="en-US" sz="800" err="1"/>
              <a:t>Wk</a:t>
            </a:r>
            <a:r>
              <a:rPr lang="en-US" sz="800"/>
              <a:t>=week</a:t>
            </a:r>
            <a:endParaRPr lang="en-US" sz="800">
              <a:highlight>
                <a:srgbClr val="FFFF00"/>
              </a:highlight>
            </a:endParaRPr>
          </a:p>
        </p:txBody>
      </p:sp>
      <p:sp>
        <p:nvSpPr>
          <p:cNvPr id="2" name="Slide Number Placeholder 1">
            <a:extLst>
              <a:ext uri="{FF2B5EF4-FFF2-40B4-BE49-F238E27FC236}">
                <a16:creationId xmlns:a16="http://schemas.microsoft.com/office/drawing/2014/main" id="{7178177C-613D-B509-AD85-3F506D54396F}"/>
              </a:ext>
            </a:extLst>
          </p:cNvPr>
          <p:cNvSpPr>
            <a:spLocks noGrp="1"/>
          </p:cNvSpPr>
          <p:nvPr>
            <p:ph type="sldNum" idx="4294967295"/>
          </p:nvPr>
        </p:nvSpPr>
        <p:spPr>
          <a:xfrm>
            <a:off x="11461750" y="6332538"/>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800" b="0" i="0" u="none" strike="noStrike" kern="0" cap="none" spc="0" normalizeH="0" baseline="0" noProof="0">
              <a:ln>
                <a:noFill/>
              </a:ln>
              <a:solidFill>
                <a:srgbClr val="FFFFFF"/>
              </a:solidFill>
              <a:effectLst/>
              <a:uLnTx/>
              <a:uFillTx/>
              <a:latin typeface="Arial"/>
              <a:cs typeface="Arial"/>
              <a:sym typeface="Arial"/>
            </a:endParaRPr>
          </a:p>
        </p:txBody>
      </p:sp>
      <p:grpSp>
        <p:nvGrpSpPr>
          <p:cNvPr id="64" name="Group 63">
            <a:extLst>
              <a:ext uri="{FF2B5EF4-FFF2-40B4-BE49-F238E27FC236}">
                <a16:creationId xmlns:a16="http://schemas.microsoft.com/office/drawing/2014/main" id="{E6F5EB02-2994-7B15-11FD-3CF14BA8E6B3}"/>
              </a:ext>
            </a:extLst>
          </p:cNvPr>
          <p:cNvGrpSpPr/>
          <p:nvPr/>
        </p:nvGrpSpPr>
        <p:grpSpPr>
          <a:xfrm>
            <a:off x="462058" y="1635272"/>
            <a:ext cx="11240991" cy="2768263"/>
            <a:chOff x="462058" y="1488128"/>
            <a:chExt cx="11240991" cy="2768263"/>
          </a:xfrm>
        </p:grpSpPr>
        <p:grpSp>
          <p:nvGrpSpPr>
            <p:cNvPr id="63" name="Group 62">
              <a:extLst>
                <a:ext uri="{FF2B5EF4-FFF2-40B4-BE49-F238E27FC236}">
                  <a16:creationId xmlns:a16="http://schemas.microsoft.com/office/drawing/2014/main" id="{C474C483-CC0A-6852-A310-9DA886C9332E}"/>
                </a:ext>
              </a:extLst>
            </p:cNvPr>
            <p:cNvGrpSpPr/>
            <p:nvPr/>
          </p:nvGrpSpPr>
          <p:grpSpPr>
            <a:xfrm>
              <a:off x="462058" y="1792928"/>
              <a:ext cx="3539579" cy="1759952"/>
              <a:chOff x="462058" y="1935803"/>
              <a:chExt cx="3539579" cy="1759952"/>
            </a:xfrm>
          </p:grpSpPr>
          <p:sp>
            <p:nvSpPr>
              <p:cNvPr id="6" name="Rectangle 5">
                <a:extLst>
                  <a:ext uri="{FF2B5EF4-FFF2-40B4-BE49-F238E27FC236}">
                    <a16:creationId xmlns:a16="http://schemas.microsoft.com/office/drawing/2014/main" id="{D6AE25F4-C883-A185-F0B8-A1D3F8701AA2}"/>
                  </a:ext>
                </a:extLst>
              </p:cNvPr>
              <p:cNvSpPr/>
              <p:nvPr/>
            </p:nvSpPr>
            <p:spPr>
              <a:xfrm>
                <a:off x="483349" y="2088203"/>
                <a:ext cx="1684311" cy="435600"/>
              </a:xfrm>
              <a:prstGeom prst="rect">
                <a:avLst/>
              </a:prstGeom>
              <a:gradFill flip="none" rotWithShape="1">
                <a:gsLst>
                  <a:gs pos="0">
                    <a:schemeClr val="accent1">
                      <a:lumMod val="5000"/>
                      <a:lumOff val="95000"/>
                    </a:schemeClr>
                  </a:gs>
                  <a:gs pos="27000">
                    <a:schemeClr val="accent1">
                      <a:lumMod val="45000"/>
                      <a:lumOff val="55000"/>
                    </a:schemeClr>
                  </a:gs>
                  <a:gs pos="54000">
                    <a:schemeClr val="accent1">
                      <a:lumMod val="45000"/>
                      <a:lumOff val="55000"/>
                    </a:schemeClr>
                  </a:gs>
                  <a:gs pos="95000">
                    <a:srgbClr val="0000C9"/>
                  </a:gs>
                </a:gsLst>
                <a:lin ang="0" scaled="1"/>
                <a:tileRect/>
              </a:gradFill>
              <a:ln w="127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mn-ea"/>
                    <a:cs typeface="+mn-cs"/>
                    <a:sym typeface="Arial"/>
                  </a:rPr>
                  <a:t>Step-up doses of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mn-ea"/>
                    <a:cs typeface="+mn-cs"/>
                    <a:sym typeface="Arial"/>
                  </a:rPr>
                  <a:t>12 mg and 32 mg SC</a:t>
                </a:r>
              </a:p>
            </p:txBody>
          </p:sp>
          <p:sp>
            <p:nvSpPr>
              <p:cNvPr id="7" name="Rectangle 6">
                <a:extLst>
                  <a:ext uri="{FF2B5EF4-FFF2-40B4-BE49-F238E27FC236}">
                    <a16:creationId xmlns:a16="http://schemas.microsoft.com/office/drawing/2014/main" id="{5BAD1568-B756-0DBF-EC9F-48313989EEC6}"/>
                  </a:ext>
                </a:extLst>
              </p:cNvPr>
              <p:cNvSpPr/>
              <p:nvPr/>
            </p:nvSpPr>
            <p:spPr>
              <a:xfrm>
                <a:off x="483349" y="2621603"/>
                <a:ext cx="1684311"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1 (D 1 and 4)</a:t>
                </a:r>
              </a:p>
            </p:txBody>
          </p:sp>
          <p:sp>
            <p:nvSpPr>
              <p:cNvPr id="8" name="TextBox 7">
                <a:extLst>
                  <a:ext uri="{FF2B5EF4-FFF2-40B4-BE49-F238E27FC236}">
                    <a16:creationId xmlns:a16="http://schemas.microsoft.com/office/drawing/2014/main" id="{1D8A2E7E-3D19-CC55-DB11-3357ADA63000}"/>
                  </a:ext>
                </a:extLst>
              </p:cNvPr>
              <p:cNvSpPr txBox="1"/>
              <p:nvPr/>
            </p:nvSpPr>
            <p:spPr>
              <a:xfrm>
                <a:off x="462058" y="3339134"/>
                <a:ext cx="1190130" cy="356621"/>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483"/>
                    </a:solidFill>
                    <a:effectLst/>
                    <a:uLnTx/>
                    <a:uFillTx/>
                    <a:latin typeface="Arial"/>
                    <a:cs typeface="Arial"/>
                    <a:sym typeface="Arial"/>
                  </a:rPr>
                  <a:t>Elranatamab</a:t>
                </a:r>
              </a:p>
            </p:txBody>
          </p:sp>
          <p:sp>
            <p:nvSpPr>
              <p:cNvPr id="12" name="Arrow: Right 11">
                <a:extLst>
                  <a:ext uri="{FF2B5EF4-FFF2-40B4-BE49-F238E27FC236}">
                    <a16:creationId xmlns:a16="http://schemas.microsoft.com/office/drawing/2014/main" id="{BA70585F-3865-A12F-65EB-1F3F4C7FB2EA}"/>
                  </a:ext>
                </a:extLst>
              </p:cNvPr>
              <p:cNvSpPr/>
              <p:nvPr/>
            </p:nvSpPr>
            <p:spPr>
              <a:xfrm rot="16200000">
                <a:off x="404044" y="3136818"/>
                <a:ext cx="228600" cy="112569"/>
              </a:xfrm>
              <a:prstGeom prst="rightArrow">
                <a:avLst/>
              </a:prstGeom>
              <a:solidFill>
                <a:srgbClr val="CDCDFF"/>
              </a:solidFill>
              <a:ln>
                <a:solidFill>
                  <a:srgbClr val="C8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Arrow: Right 12">
                <a:extLst>
                  <a:ext uri="{FF2B5EF4-FFF2-40B4-BE49-F238E27FC236}">
                    <a16:creationId xmlns:a16="http://schemas.microsoft.com/office/drawing/2014/main" id="{8F0FA882-1361-A7F2-4AE5-B91D85E46242}"/>
                  </a:ext>
                </a:extLst>
              </p:cNvPr>
              <p:cNvSpPr/>
              <p:nvPr/>
            </p:nvSpPr>
            <p:spPr>
              <a:xfrm rot="16200000">
                <a:off x="1184527" y="3136818"/>
                <a:ext cx="228600" cy="112569"/>
              </a:xfrm>
              <a:prstGeom prst="rightArrow">
                <a:avLst/>
              </a:prstGeom>
              <a:solidFill>
                <a:srgbClr val="7171FD"/>
              </a:solidFill>
              <a:ln>
                <a:solidFill>
                  <a:srgbClr val="717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4" name="Straight Arrow Connector 13">
                <a:extLst>
                  <a:ext uri="{FF2B5EF4-FFF2-40B4-BE49-F238E27FC236}">
                    <a16:creationId xmlns:a16="http://schemas.microsoft.com/office/drawing/2014/main" id="{4680DDC7-2079-A135-631A-3BAB64F97B06}"/>
                  </a:ext>
                </a:extLst>
              </p:cNvPr>
              <p:cNvCxnSpPr>
                <a:cxnSpLocks/>
              </p:cNvCxnSpPr>
              <p:nvPr/>
            </p:nvCxnSpPr>
            <p:spPr>
              <a:xfrm>
                <a:off x="483349" y="1935803"/>
                <a:ext cx="3518288" cy="0"/>
              </a:xfrm>
              <a:prstGeom prst="straightConnector1">
                <a:avLst/>
              </a:prstGeom>
              <a:ln w="190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79AAED68-D645-00A1-54DA-1332BCD83357}"/>
                </a:ext>
              </a:extLst>
            </p:cNvPr>
            <p:cNvGrpSpPr/>
            <p:nvPr/>
          </p:nvGrpSpPr>
          <p:grpSpPr>
            <a:xfrm>
              <a:off x="1896618" y="1488128"/>
              <a:ext cx="9806431" cy="2768263"/>
              <a:chOff x="1896618" y="1631003"/>
              <a:chExt cx="9806431" cy="2768263"/>
            </a:xfrm>
          </p:grpSpPr>
          <p:sp>
            <p:nvSpPr>
              <p:cNvPr id="10" name="TextBox 9">
                <a:extLst>
                  <a:ext uri="{FF2B5EF4-FFF2-40B4-BE49-F238E27FC236}">
                    <a16:creationId xmlns:a16="http://schemas.microsoft.com/office/drawing/2014/main" id="{6B6BDB07-5941-977E-27B3-5A4BA5710360}"/>
                  </a:ext>
                </a:extLst>
              </p:cNvPr>
              <p:cNvSpPr txBox="1"/>
              <p:nvPr/>
            </p:nvSpPr>
            <p:spPr>
              <a:xfrm>
                <a:off x="1896618" y="1631003"/>
                <a:ext cx="662546" cy="353291"/>
              </a:xfrm>
              <a:prstGeom prst="rect">
                <a:avLst/>
              </a:prstGeom>
              <a:noFill/>
              <a:ln w="19050">
                <a:noFill/>
              </a:ln>
            </p:spPr>
            <p:txBody>
              <a:bodyPr vert="horz" wrap="non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Cycle 1</a:t>
                </a:r>
              </a:p>
            </p:txBody>
          </p:sp>
          <p:sp>
            <p:nvSpPr>
              <p:cNvPr id="9" name="TextBox 8">
                <a:extLst>
                  <a:ext uri="{FF2B5EF4-FFF2-40B4-BE49-F238E27FC236}">
                    <a16:creationId xmlns:a16="http://schemas.microsoft.com/office/drawing/2014/main" id="{15DED498-24AF-2417-F2BA-33B9DAFA51EA}"/>
                  </a:ext>
                </a:extLst>
              </p:cNvPr>
              <p:cNvSpPr txBox="1"/>
              <p:nvPr/>
            </p:nvSpPr>
            <p:spPr>
              <a:xfrm>
                <a:off x="6681328" y="3383603"/>
                <a:ext cx="2412948" cy="1015663"/>
              </a:xfrm>
              <a:prstGeom prst="rect">
                <a:avLst/>
              </a:prstGeom>
              <a:solidFill>
                <a:srgbClr val="E9EEF3"/>
              </a:solidFill>
              <a:ln w="127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For patients receiving </a:t>
                </a:r>
                <a:r>
                  <a:rPr kumimoji="0" lang="en-US" sz="1200" b="1" i="0" u="none" strike="noStrike" kern="0" cap="none" spc="0" normalizeH="0" baseline="0" noProof="0">
                    <a:ln>
                      <a:noFill/>
                    </a:ln>
                    <a:solidFill>
                      <a:srgbClr val="000000"/>
                    </a:solidFill>
                    <a:effectLst/>
                    <a:uLnTx/>
                    <a:uFillTx/>
                    <a:latin typeface="Arial"/>
                    <a:cs typeface="Arial"/>
                    <a:sym typeface="Arial"/>
                  </a:rPr>
                  <a:t>≥6 QW cycles </a:t>
                </a:r>
                <a:r>
                  <a:rPr kumimoji="0" lang="en-US" sz="1200" b="0" i="0" u="none" strike="noStrike" kern="0" cap="none" spc="0" normalizeH="0" baseline="0" noProof="0">
                    <a:ln>
                      <a:noFill/>
                    </a:ln>
                    <a:solidFill>
                      <a:srgbClr val="000000"/>
                    </a:solidFill>
                    <a:effectLst/>
                    <a:uLnTx/>
                    <a:uFillTx/>
                    <a:latin typeface="Arial"/>
                    <a:cs typeface="Arial"/>
                    <a:sym typeface="Arial"/>
                  </a:rPr>
                  <a:t>and achieving ≥PR with responses persisting for ≥2 months, the dosing interval will be changed to Q2W</a:t>
                </a:r>
              </a:p>
            </p:txBody>
          </p:sp>
          <p:sp>
            <p:nvSpPr>
              <p:cNvPr id="11" name="Rectangle 10">
                <a:extLst>
                  <a:ext uri="{FF2B5EF4-FFF2-40B4-BE49-F238E27FC236}">
                    <a16:creationId xmlns:a16="http://schemas.microsoft.com/office/drawing/2014/main" id="{9472AD2B-0BE7-35B6-4B59-67FB4CF7B402}"/>
                  </a:ext>
                </a:extLst>
              </p:cNvPr>
              <p:cNvSpPr/>
              <p:nvPr/>
            </p:nvSpPr>
            <p:spPr>
              <a:xfrm>
                <a:off x="2227892" y="2088203"/>
                <a:ext cx="1778488" cy="435600"/>
              </a:xfrm>
              <a:prstGeom prst="rect">
                <a:avLst/>
              </a:prstGeom>
              <a:solidFill>
                <a:srgbClr val="0000C9"/>
              </a:solidFill>
              <a:ln w="127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rPr>
                  <a:t>76 mg SC QW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40BA44EA-7670-9650-B33E-57198F8FAFD6}"/>
                  </a:ext>
                </a:extLst>
              </p:cNvPr>
              <p:cNvSpPr/>
              <p:nvPr/>
            </p:nvSpPr>
            <p:spPr>
              <a:xfrm>
                <a:off x="4095066" y="2088203"/>
                <a:ext cx="2361831" cy="435600"/>
              </a:xfrm>
              <a:prstGeom prst="rect">
                <a:avLst/>
              </a:prstGeom>
              <a:solidFill>
                <a:srgbClr val="0000C9"/>
              </a:solidFill>
              <a:ln w="127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rPr>
                  <a:t>76 mg SC QW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Arrow: Right 15">
                <a:extLst>
                  <a:ext uri="{FF2B5EF4-FFF2-40B4-BE49-F238E27FC236}">
                    <a16:creationId xmlns:a16="http://schemas.microsoft.com/office/drawing/2014/main" id="{96E1A671-AEC7-9D18-BCBE-BCA21F25F97C}"/>
                  </a:ext>
                </a:extLst>
              </p:cNvPr>
              <p:cNvSpPr/>
              <p:nvPr/>
            </p:nvSpPr>
            <p:spPr>
              <a:xfrm rot="16200000">
                <a:off x="4643312"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C514AF81-5271-4A44-3BE1-84D2BD53B7FC}"/>
                  </a:ext>
                </a:extLst>
              </p:cNvPr>
              <p:cNvSpPr txBox="1"/>
              <p:nvPr/>
            </p:nvSpPr>
            <p:spPr>
              <a:xfrm>
                <a:off x="4881157" y="1631003"/>
                <a:ext cx="843240" cy="304800"/>
              </a:xfrm>
              <a:prstGeom prst="rect">
                <a:avLst/>
              </a:prstGeom>
              <a:solidFill>
                <a:srgbClr val="FFFFFF"/>
              </a:solidFill>
              <a:ln w="19050">
                <a:noFill/>
              </a:ln>
            </p:spPr>
            <p:txBody>
              <a:bodyPr vert="horz" wrap="non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Cycles ≥2 </a:t>
                </a:r>
              </a:p>
            </p:txBody>
          </p:sp>
          <p:sp>
            <p:nvSpPr>
              <p:cNvPr id="18" name="Rectangle 17">
                <a:extLst>
                  <a:ext uri="{FF2B5EF4-FFF2-40B4-BE49-F238E27FC236}">
                    <a16:creationId xmlns:a16="http://schemas.microsoft.com/office/drawing/2014/main" id="{D82C79B5-C380-EF66-78D5-76DE45EDADE1}"/>
                  </a:ext>
                </a:extLst>
              </p:cNvPr>
              <p:cNvSpPr/>
              <p:nvPr/>
            </p:nvSpPr>
            <p:spPr>
              <a:xfrm>
                <a:off x="4697381"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2</a:t>
                </a:r>
              </a:p>
            </p:txBody>
          </p:sp>
          <p:sp>
            <p:nvSpPr>
              <p:cNvPr id="19" name="Rectangle 18">
                <a:extLst>
                  <a:ext uri="{FF2B5EF4-FFF2-40B4-BE49-F238E27FC236}">
                    <a16:creationId xmlns:a16="http://schemas.microsoft.com/office/drawing/2014/main" id="{C9BCD0B5-AD18-325D-3ACC-14560245935D}"/>
                  </a:ext>
                </a:extLst>
              </p:cNvPr>
              <p:cNvSpPr/>
              <p:nvPr/>
            </p:nvSpPr>
            <p:spPr>
              <a:xfrm>
                <a:off x="5299695"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3</a:t>
                </a:r>
              </a:p>
            </p:txBody>
          </p:sp>
          <p:sp>
            <p:nvSpPr>
              <p:cNvPr id="20" name="Rectangle 19">
                <a:extLst>
                  <a:ext uri="{FF2B5EF4-FFF2-40B4-BE49-F238E27FC236}">
                    <a16:creationId xmlns:a16="http://schemas.microsoft.com/office/drawing/2014/main" id="{9193905B-A04B-5188-6AE2-F28F3AAD0E95}"/>
                  </a:ext>
                </a:extLst>
              </p:cNvPr>
              <p:cNvSpPr/>
              <p:nvPr/>
            </p:nvSpPr>
            <p:spPr>
              <a:xfrm>
                <a:off x="5902009"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4</a:t>
                </a:r>
              </a:p>
            </p:txBody>
          </p:sp>
          <p:sp>
            <p:nvSpPr>
              <p:cNvPr id="21" name="Rectangle 20">
                <a:extLst>
                  <a:ext uri="{FF2B5EF4-FFF2-40B4-BE49-F238E27FC236}">
                    <a16:creationId xmlns:a16="http://schemas.microsoft.com/office/drawing/2014/main" id="{E5C7755D-4062-5256-6759-A93BF537DA44}"/>
                  </a:ext>
                </a:extLst>
              </p:cNvPr>
              <p:cNvSpPr/>
              <p:nvPr/>
            </p:nvSpPr>
            <p:spPr>
              <a:xfrm>
                <a:off x="4095066"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1</a:t>
                </a:r>
              </a:p>
            </p:txBody>
          </p:sp>
          <p:sp>
            <p:nvSpPr>
              <p:cNvPr id="22" name="Arrow: Right 21">
                <a:extLst>
                  <a:ext uri="{FF2B5EF4-FFF2-40B4-BE49-F238E27FC236}">
                    <a16:creationId xmlns:a16="http://schemas.microsoft.com/office/drawing/2014/main" id="{8549134A-5D28-542A-3B04-372C4A3A2D7E}"/>
                  </a:ext>
                </a:extLst>
              </p:cNvPr>
              <p:cNvSpPr/>
              <p:nvPr/>
            </p:nvSpPr>
            <p:spPr>
              <a:xfrm rot="16200000">
                <a:off x="4040998"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Arrow: Right 22">
                <a:extLst>
                  <a:ext uri="{FF2B5EF4-FFF2-40B4-BE49-F238E27FC236}">
                    <a16:creationId xmlns:a16="http://schemas.microsoft.com/office/drawing/2014/main" id="{28FBB3A5-5C40-591D-B982-28AC019F99BF}"/>
                  </a:ext>
                </a:extLst>
              </p:cNvPr>
              <p:cNvSpPr/>
              <p:nvPr/>
            </p:nvSpPr>
            <p:spPr>
              <a:xfrm rot="16200000">
                <a:off x="5245628"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Arrow: Right 23">
                <a:extLst>
                  <a:ext uri="{FF2B5EF4-FFF2-40B4-BE49-F238E27FC236}">
                    <a16:creationId xmlns:a16="http://schemas.microsoft.com/office/drawing/2014/main" id="{A170906B-ABE9-380A-294C-C4E6CCB1B783}"/>
                  </a:ext>
                </a:extLst>
              </p:cNvPr>
              <p:cNvSpPr/>
              <p:nvPr/>
            </p:nvSpPr>
            <p:spPr>
              <a:xfrm rot="16200000">
                <a:off x="5847941"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5" name="Straight Arrow Connector 24">
                <a:extLst>
                  <a:ext uri="{FF2B5EF4-FFF2-40B4-BE49-F238E27FC236}">
                    <a16:creationId xmlns:a16="http://schemas.microsoft.com/office/drawing/2014/main" id="{C5287DAD-FCDD-0727-FE78-24B643DA676F}"/>
                  </a:ext>
                </a:extLst>
              </p:cNvPr>
              <p:cNvCxnSpPr>
                <a:cxnSpLocks/>
              </p:cNvCxnSpPr>
              <p:nvPr/>
            </p:nvCxnSpPr>
            <p:spPr>
              <a:xfrm>
                <a:off x="4095066" y="1935803"/>
                <a:ext cx="2349026" cy="0"/>
              </a:xfrm>
              <a:prstGeom prst="straightConnector1">
                <a:avLst/>
              </a:prstGeom>
              <a:ln w="190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B4A0A28B-72E9-7349-9E58-9C0D4625C616}"/>
                  </a:ext>
                </a:extLst>
              </p:cNvPr>
              <p:cNvSpPr/>
              <p:nvPr/>
            </p:nvSpPr>
            <p:spPr>
              <a:xfrm rot="16200000">
                <a:off x="2173823"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973AFA9F-2DD4-B881-0E33-CBBF64EE6DE9}"/>
                  </a:ext>
                </a:extLst>
              </p:cNvPr>
              <p:cNvSpPr/>
              <p:nvPr/>
            </p:nvSpPr>
            <p:spPr>
              <a:xfrm>
                <a:off x="2227892"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2</a:t>
                </a:r>
              </a:p>
            </p:txBody>
          </p:sp>
          <p:sp>
            <p:nvSpPr>
              <p:cNvPr id="28" name="Rectangle 27">
                <a:extLst>
                  <a:ext uri="{FF2B5EF4-FFF2-40B4-BE49-F238E27FC236}">
                    <a16:creationId xmlns:a16="http://schemas.microsoft.com/office/drawing/2014/main" id="{B7651E12-D145-0E07-9F8E-A3FDBF1ED80D}"/>
                  </a:ext>
                </a:extLst>
              </p:cNvPr>
              <p:cNvSpPr/>
              <p:nvPr/>
            </p:nvSpPr>
            <p:spPr>
              <a:xfrm>
                <a:off x="2830206"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3</a:t>
                </a:r>
              </a:p>
            </p:txBody>
          </p:sp>
          <p:sp>
            <p:nvSpPr>
              <p:cNvPr id="29" name="Rectangle 28">
                <a:extLst>
                  <a:ext uri="{FF2B5EF4-FFF2-40B4-BE49-F238E27FC236}">
                    <a16:creationId xmlns:a16="http://schemas.microsoft.com/office/drawing/2014/main" id="{AAA21217-D54F-C0F5-D2E2-88777B4A46AC}"/>
                  </a:ext>
                </a:extLst>
              </p:cNvPr>
              <p:cNvSpPr/>
              <p:nvPr/>
            </p:nvSpPr>
            <p:spPr>
              <a:xfrm>
                <a:off x="3432521"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4</a:t>
                </a:r>
              </a:p>
            </p:txBody>
          </p:sp>
          <p:sp>
            <p:nvSpPr>
              <p:cNvPr id="30" name="Arrow: Right 29">
                <a:extLst>
                  <a:ext uri="{FF2B5EF4-FFF2-40B4-BE49-F238E27FC236}">
                    <a16:creationId xmlns:a16="http://schemas.microsoft.com/office/drawing/2014/main" id="{1B2E3722-486E-8C12-0E61-209C6CC9BA06}"/>
                  </a:ext>
                </a:extLst>
              </p:cNvPr>
              <p:cNvSpPr/>
              <p:nvPr/>
            </p:nvSpPr>
            <p:spPr>
              <a:xfrm rot="16200000">
                <a:off x="2776138"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Arrow: Right 30">
                <a:extLst>
                  <a:ext uri="{FF2B5EF4-FFF2-40B4-BE49-F238E27FC236}">
                    <a16:creationId xmlns:a16="http://schemas.microsoft.com/office/drawing/2014/main" id="{5100419C-C1F4-4835-3D14-1577ADD3E6A6}"/>
                  </a:ext>
                </a:extLst>
              </p:cNvPr>
              <p:cNvSpPr/>
              <p:nvPr/>
            </p:nvSpPr>
            <p:spPr>
              <a:xfrm rot="16200000">
                <a:off x="3378452"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2" name="Straight Connector 31">
                <a:extLst>
                  <a:ext uri="{FF2B5EF4-FFF2-40B4-BE49-F238E27FC236}">
                    <a16:creationId xmlns:a16="http://schemas.microsoft.com/office/drawing/2014/main" id="{A846CFD7-AFF8-D9DC-FBFC-4A52C2221884}"/>
                  </a:ext>
                </a:extLst>
              </p:cNvPr>
              <p:cNvCxnSpPr>
                <a:cxnSpLocks/>
              </p:cNvCxnSpPr>
              <p:nvPr/>
            </p:nvCxnSpPr>
            <p:spPr>
              <a:xfrm>
                <a:off x="6564555" y="1707203"/>
                <a:ext cx="0" cy="23622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DD5AB9-A698-3E5D-D7C2-A4C4E3B456AD}"/>
                  </a:ext>
                </a:extLst>
              </p:cNvPr>
              <p:cNvSpPr/>
              <p:nvPr/>
            </p:nvSpPr>
            <p:spPr>
              <a:xfrm>
                <a:off x="6685018" y="2088203"/>
                <a:ext cx="2361831" cy="435600"/>
              </a:xfrm>
              <a:prstGeom prst="rect">
                <a:avLst/>
              </a:prstGeom>
              <a:solidFill>
                <a:srgbClr val="0000C9"/>
              </a:solidFill>
              <a:ln w="127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rPr>
                  <a:t>76 mg SC Q2W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TextBox 33">
                <a:extLst>
                  <a:ext uri="{FF2B5EF4-FFF2-40B4-BE49-F238E27FC236}">
                    <a16:creationId xmlns:a16="http://schemas.microsoft.com/office/drawing/2014/main" id="{03299A21-CEF5-603D-FC8D-396CF154FD99}"/>
                  </a:ext>
                </a:extLst>
              </p:cNvPr>
              <p:cNvSpPr txBox="1"/>
              <p:nvPr/>
            </p:nvSpPr>
            <p:spPr>
              <a:xfrm>
                <a:off x="7464665" y="1631003"/>
                <a:ext cx="888760" cy="304800"/>
              </a:xfrm>
              <a:prstGeom prst="rect">
                <a:avLst/>
              </a:prstGeom>
              <a:solidFill>
                <a:srgbClr val="FFFFFF"/>
              </a:solidFill>
              <a:ln w="19050">
                <a:noFill/>
              </a:ln>
            </p:spPr>
            <p:txBody>
              <a:bodyPr vert="horz" wrap="non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Cycles ≥7</a:t>
                </a:r>
                <a:r>
                  <a:rPr kumimoji="0" lang="en-US" sz="1200" b="1" i="0" u="none" strike="noStrike" kern="0" cap="none" spc="0" normalizeH="0" baseline="30000" noProof="0">
                    <a:ln>
                      <a:noFill/>
                    </a:ln>
                    <a:solidFill>
                      <a:srgbClr val="000000">
                        <a:lumMod val="95000"/>
                        <a:lumOff val="5000"/>
                      </a:srgbClr>
                    </a:solidFill>
                    <a:effectLst/>
                    <a:uLnTx/>
                    <a:uFillTx/>
                    <a:latin typeface="Arial"/>
                    <a:cs typeface="Arial"/>
                    <a:sym typeface="Arial"/>
                  </a:rPr>
                  <a:t>a</a:t>
                </a: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 </a:t>
                </a:r>
              </a:p>
            </p:txBody>
          </p:sp>
          <p:sp>
            <p:nvSpPr>
              <p:cNvPr id="35" name="Rectangle 34">
                <a:extLst>
                  <a:ext uri="{FF2B5EF4-FFF2-40B4-BE49-F238E27FC236}">
                    <a16:creationId xmlns:a16="http://schemas.microsoft.com/office/drawing/2014/main" id="{AC8CBAF8-C75D-B9FF-EA0C-0C311581FDDF}"/>
                  </a:ext>
                </a:extLst>
              </p:cNvPr>
              <p:cNvSpPr/>
              <p:nvPr/>
            </p:nvSpPr>
            <p:spPr>
              <a:xfrm>
                <a:off x="7287332"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2</a:t>
                </a:r>
              </a:p>
            </p:txBody>
          </p:sp>
          <p:sp>
            <p:nvSpPr>
              <p:cNvPr id="36" name="Rectangle 35">
                <a:extLst>
                  <a:ext uri="{FF2B5EF4-FFF2-40B4-BE49-F238E27FC236}">
                    <a16:creationId xmlns:a16="http://schemas.microsoft.com/office/drawing/2014/main" id="{7AD162C4-790B-519D-F059-9419C65E52DD}"/>
                  </a:ext>
                </a:extLst>
              </p:cNvPr>
              <p:cNvSpPr/>
              <p:nvPr/>
            </p:nvSpPr>
            <p:spPr>
              <a:xfrm>
                <a:off x="7889648"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3</a:t>
                </a:r>
              </a:p>
            </p:txBody>
          </p:sp>
          <p:sp>
            <p:nvSpPr>
              <p:cNvPr id="37" name="Rectangle 36">
                <a:extLst>
                  <a:ext uri="{FF2B5EF4-FFF2-40B4-BE49-F238E27FC236}">
                    <a16:creationId xmlns:a16="http://schemas.microsoft.com/office/drawing/2014/main" id="{75006DDD-7554-F4DF-0094-1145BC216C76}"/>
                  </a:ext>
                </a:extLst>
              </p:cNvPr>
              <p:cNvSpPr/>
              <p:nvPr/>
            </p:nvSpPr>
            <p:spPr>
              <a:xfrm>
                <a:off x="8491962"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4</a:t>
                </a:r>
              </a:p>
            </p:txBody>
          </p:sp>
          <p:sp>
            <p:nvSpPr>
              <p:cNvPr id="38" name="Rectangle 37">
                <a:extLst>
                  <a:ext uri="{FF2B5EF4-FFF2-40B4-BE49-F238E27FC236}">
                    <a16:creationId xmlns:a16="http://schemas.microsoft.com/office/drawing/2014/main" id="{A5793900-33B4-173F-42D8-0BD87869E7CE}"/>
                  </a:ext>
                </a:extLst>
              </p:cNvPr>
              <p:cNvSpPr/>
              <p:nvPr/>
            </p:nvSpPr>
            <p:spPr>
              <a:xfrm>
                <a:off x="6685018" y="2621603"/>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1</a:t>
                </a:r>
              </a:p>
            </p:txBody>
          </p:sp>
          <p:sp>
            <p:nvSpPr>
              <p:cNvPr id="39" name="Arrow: Right 38">
                <a:extLst>
                  <a:ext uri="{FF2B5EF4-FFF2-40B4-BE49-F238E27FC236}">
                    <a16:creationId xmlns:a16="http://schemas.microsoft.com/office/drawing/2014/main" id="{EDB4C40A-C4C6-A9DE-20EE-9E2044A82C1F}"/>
                  </a:ext>
                </a:extLst>
              </p:cNvPr>
              <p:cNvSpPr/>
              <p:nvPr/>
            </p:nvSpPr>
            <p:spPr>
              <a:xfrm rot="16200000">
                <a:off x="6630951"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Arrow: Right 39">
                <a:extLst>
                  <a:ext uri="{FF2B5EF4-FFF2-40B4-BE49-F238E27FC236}">
                    <a16:creationId xmlns:a16="http://schemas.microsoft.com/office/drawing/2014/main" id="{B7066BDC-DB9F-1EFD-D917-09C15CC46810}"/>
                  </a:ext>
                </a:extLst>
              </p:cNvPr>
              <p:cNvSpPr/>
              <p:nvPr/>
            </p:nvSpPr>
            <p:spPr>
              <a:xfrm rot="16200000">
                <a:off x="7835578" y="3132872"/>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1" name="Straight Arrow Connector 40">
                <a:extLst>
                  <a:ext uri="{FF2B5EF4-FFF2-40B4-BE49-F238E27FC236}">
                    <a16:creationId xmlns:a16="http://schemas.microsoft.com/office/drawing/2014/main" id="{17E30B5B-A66A-EEF7-F5B2-5F8B8F4F38A7}"/>
                  </a:ext>
                </a:extLst>
              </p:cNvPr>
              <p:cNvCxnSpPr>
                <a:cxnSpLocks/>
              </p:cNvCxnSpPr>
              <p:nvPr/>
            </p:nvCxnSpPr>
            <p:spPr>
              <a:xfrm>
                <a:off x="6685018" y="1935803"/>
                <a:ext cx="2349026" cy="0"/>
              </a:xfrm>
              <a:prstGeom prst="straightConnector1">
                <a:avLst/>
              </a:prstGeom>
              <a:ln w="190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64EA2DA-A46F-2535-123F-802C27BF839E}"/>
                  </a:ext>
                </a:extLst>
              </p:cNvPr>
              <p:cNvSpPr txBox="1"/>
              <p:nvPr/>
            </p:nvSpPr>
            <p:spPr>
              <a:xfrm>
                <a:off x="9290101" y="3384896"/>
                <a:ext cx="2412948" cy="646331"/>
              </a:xfrm>
              <a:prstGeom prst="rect">
                <a:avLst/>
              </a:prstGeom>
              <a:solidFill>
                <a:schemeClr val="accent6">
                  <a:lumMod val="20000"/>
                  <a:lumOff val="80000"/>
                </a:schemeClr>
              </a:solidFill>
              <a:ln w="127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For patients who have received </a:t>
                </a:r>
                <a:r>
                  <a:rPr kumimoji="0" lang="en-US" sz="1200" b="1" i="0" u="none" strike="noStrike" kern="0" cap="none" spc="0" normalizeH="0" baseline="0" noProof="0">
                    <a:ln>
                      <a:noFill/>
                    </a:ln>
                    <a:solidFill>
                      <a:srgbClr val="000000"/>
                    </a:solidFill>
                    <a:effectLst/>
                    <a:uLnTx/>
                    <a:uFillTx/>
                    <a:latin typeface="Arial"/>
                    <a:cs typeface="Arial"/>
                    <a:sym typeface="Arial"/>
                  </a:rPr>
                  <a:t>≥6 Q2W cycles</a:t>
                </a:r>
                <a:r>
                  <a:rPr kumimoji="0" lang="en-US" sz="1200" b="0" i="0" u="none" strike="noStrike" kern="0" cap="none" spc="0" normalizeH="0" baseline="0" noProof="0">
                    <a:ln>
                      <a:noFill/>
                    </a:ln>
                    <a:solidFill>
                      <a:srgbClr val="000000"/>
                    </a:solidFill>
                    <a:effectLst/>
                    <a:uLnTx/>
                    <a:uFillTx/>
                    <a:latin typeface="Arial"/>
                    <a:cs typeface="Arial"/>
                    <a:sym typeface="Arial"/>
                  </a:rPr>
                  <a:t>, the dosing interval will be changed to Q4W</a:t>
                </a:r>
              </a:p>
            </p:txBody>
          </p:sp>
          <p:cxnSp>
            <p:nvCxnSpPr>
              <p:cNvPr id="49" name="Straight Connector 48">
                <a:extLst>
                  <a:ext uri="{FF2B5EF4-FFF2-40B4-BE49-F238E27FC236}">
                    <a16:creationId xmlns:a16="http://schemas.microsoft.com/office/drawing/2014/main" id="{52D70666-FA27-61FB-BA3B-45D4C025E87B}"/>
                  </a:ext>
                </a:extLst>
              </p:cNvPr>
              <p:cNvCxnSpPr>
                <a:cxnSpLocks/>
              </p:cNvCxnSpPr>
              <p:nvPr/>
            </p:nvCxnSpPr>
            <p:spPr>
              <a:xfrm>
                <a:off x="9173329" y="1708496"/>
                <a:ext cx="0" cy="23622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BE6663F-881D-2095-E9EC-298413BBAEDB}"/>
                  </a:ext>
                </a:extLst>
              </p:cNvPr>
              <p:cNvSpPr/>
              <p:nvPr/>
            </p:nvSpPr>
            <p:spPr>
              <a:xfrm>
                <a:off x="9293792" y="2089496"/>
                <a:ext cx="2361831" cy="435600"/>
              </a:xfrm>
              <a:prstGeom prst="rect">
                <a:avLst/>
              </a:prstGeom>
              <a:solidFill>
                <a:srgbClr val="0000C9"/>
              </a:solidFill>
              <a:ln w="127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TimesNewRoman"/>
                    <a:cs typeface="Times New Roman" panose="02020603050405020304" pitchFamily="18" charset="0"/>
                    <a:sym typeface="Arial"/>
                  </a:rPr>
                  <a:t>76 mg SC Q4W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1" name="TextBox 50">
                <a:extLst>
                  <a:ext uri="{FF2B5EF4-FFF2-40B4-BE49-F238E27FC236}">
                    <a16:creationId xmlns:a16="http://schemas.microsoft.com/office/drawing/2014/main" id="{5EBED558-6B7D-7BE5-DF2A-3A13913C37B2}"/>
                  </a:ext>
                </a:extLst>
              </p:cNvPr>
              <p:cNvSpPr txBox="1"/>
              <p:nvPr/>
            </p:nvSpPr>
            <p:spPr>
              <a:xfrm>
                <a:off x="10006763" y="1632296"/>
                <a:ext cx="843240" cy="304800"/>
              </a:xfrm>
              <a:prstGeom prst="rect">
                <a:avLst/>
              </a:prstGeom>
              <a:solidFill>
                <a:srgbClr val="FFFFFF"/>
              </a:solidFill>
              <a:ln w="19050">
                <a:noFill/>
              </a:ln>
            </p:spPr>
            <p:txBody>
              <a:bodyPr vert="horz" wrap="non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Cycles ≥13</a:t>
                </a:r>
                <a:r>
                  <a:rPr kumimoji="0" lang="en-US" sz="1200" b="1" i="0" u="none" strike="noStrike" kern="0" cap="none" spc="0" normalizeH="0" baseline="30000" noProof="0">
                    <a:ln>
                      <a:noFill/>
                    </a:ln>
                    <a:solidFill>
                      <a:srgbClr val="000000">
                        <a:lumMod val="95000"/>
                        <a:lumOff val="5000"/>
                      </a:srgbClr>
                    </a:solidFill>
                    <a:effectLst/>
                    <a:uLnTx/>
                    <a:uFillTx/>
                    <a:latin typeface="Arial"/>
                    <a:cs typeface="Arial"/>
                    <a:sym typeface="Arial"/>
                  </a:rPr>
                  <a:t>a</a:t>
                </a:r>
                <a:r>
                  <a:rPr kumimoji="0" lang="en-US" sz="1200" b="1" i="0" u="none" strike="noStrike" kern="0" cap="none" spc="0" normalizeH="0" baseline="0" noProof="0">
                    <a:ln>
                      <a:noFill/>
                    </a:ln>
                    <a:solidFill>
                      <a:srgbClr val="000000">
                        <a:lumMod val="95000"/>
                        <a:lumOff val="5000"/>
                      </a:srgbClr>
                    </a:solidFill>
                    <a:effectLst/>
                    <a:uLnTx/>
                    <a:uFillTx/>
                    <a:latin typeface="Arial"/>
                    <a:cs typeface="Arial"/>
                    <a:sym typeface="Arial"/>
                  </a:rPr>
                  <a:t> </a:t>
                </a:r>
              </a:p>
            </p:txBody>
          </p:sp>
          <p:sp>
            <p:nvSpPr>
              <p:cNvPr id="52" name="Rectangle 51">
                <a:extLst>
                  <a:ext uri="{FF2B5EF4-FFF2-40B4-BE49-F238E27FC236}">
                    <a16:creationId xmlns:a16="http://schemas.microsoft.com/office/drawing/2014/main" id="{EA4E7159-F79C-FEEC-F35D-A856EB603F6B}"/>
                  </a:ext>
                </a:extLst>
              </p:cNvPr>
              <p:cNvSpPr/>
              <p:nvPr/>
            </p:nvSpPr>
            <p:spPr>
              <a:xfrm>
                <a:off x="9896106" y="2622896"/>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2</a:t>
                </a:r>
              </a:p>
            </p:txBody>
          </p:sp>
          <p:sp>
            <p:nvSpPr>
              <p:cNvPr id="53" name="Rectangle 52">
                <a:extLst>
                  <a:ext uri="{FF2B5EF4-FFF2-40B4-BE49-F238E27FC236}">
                    <a16:creationId xmlns:a16="http://schemas.microsoft.com/office/drawing/2014/main" id="{917C90FA-1F6D-D98A-09DD-30D2C218307F}"/>
                  </a:ext>
                </a:extLst>
              </p:cNvPr>
              <p:cNvSpPr/>
              <p:nvPr/>
            </p:nvSpPr>
            <p:spPr>
              <a:xfrm>
                <a:off x="10498420" y="2622896"/>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3</a:t>
                </a:r>
              </a:p>
            </p:txBody>
          </p:sp>
          <p:sp>
            <p:nvSpPr>
              <p:cNvPr id="54" name="Rectangle 53">
                <a:extLst>
                  <a:ext uri="{FF2B5EF4-FFF2-40B4-BE49-F238E27FC236}">
                    <a16:creationId xmlns:a16="http://schemas.microsoft.com/office/drawing/2014/main" id="{DF7D315C-8FFF-CD9B-04DD-2FB218929279}"/>
                  </a:ext>
                </a:extLst>
              </p:cNvPr>
              <p:cNvSpPr/>
              <p:nvPr/>
            </p:nvSpPr>
            <p:spPr>
              <a:xfrm>
                <a:off x="11100735" y="2622896"/>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4</a:t>
                </a:r>
              </a:p>
            </p:txBody>
          </p:sp>
          <p:sp>
            <p:nvSpPr>
              <p:cNvPr id="55" name="Rectangle 54">
                <a:extLst>
                  <a:ext uri="{FF2B5EF4-FFF2-40B4-BE49-F238E27FC236}">
                    <a16:creationId xmlns:a16="http://schemas.microsoft.com/office/drawing/2014/main" id="{3038EEC5-EE6C-8A71-268C-2D7070A6754D}"/>
                  </a:ext>
                </a:extLst>
              </p:cNvPr>
              <p:cNvSpPr/>
              <p:nvPr/>
            </p:nvSpPr>
            <p:spPr>
              <a:xfrm>
                <a:off x="9293792" y="2622896"/>
                <a:ext cx="569116" cy="436418"/>
              </a:xfrm>
              <a:prstGeom prst="rect">
                <a:avLst/>
              </a:prstGeom>
              <a:solidFill>
                <a:srgbClr val="D8E0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lumMod val="95000"/>
                        <a:lumOff val="5000"/>
                      </a:srgbClr>
                    </a:solidFill>
                    <a:effectLst/>
                    <a:uLnTx/>
                    <a:uFillTx/>
                    <a:latin typeface="Arial"/>
                    <a:ea typeface="+mn-ea"/>
                    <a:cs typeface="+mn-cs"/>
                    <a:sym typeface="Arial"/>
                  </a:rPr>
                  <a:t>Wk 1</a:t>
                </a:r>
              </a:p>
            </p:txBody>
          </p:sp>
          <p:sp>
            <p:nvSpPr>
              <p:cNvPr id="56" name="Arrow: Right 55">
                <a:extLst>
                  <a:ext uri="{FF2B5EF4-FFF2-40B4-BE49-F238E27FC236}">
                    <a16:creationId xmlns:a16="http://schemas.microsoft.com/office/drawing/2014/main" id="{3A466412-FC0A-CC89-5679-B0D34EE62E31}"/>
                  </a:ext>
                </a:extLst>
              </p:cNvPr>
              <p:cNvSpPr/>
              <p:nvPr/>
            </p:nvSpPr>
            <p:spPr>
              <a:xfrm rot="16200000">
                <a:off x="9239723" y="3134165"/>
                <a:ext cx="228600" cy="120463"/>
              </a:xfrm>
              <a:prstGeom prst="rightArrow">
                <a:avLst/>
              </a:prstGeom>
              <a:solidFill>
                <a:srgbClr val="0000C9"/>
              </a:solidFill>
              <a:ln>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8" name="Straight Arrow Connector 57">
                <a:extLst>
                  <a:ext uri="{FF2B5EF4-FFF2-40B4-BE49-F238E27FC236}">
                    <a16:creationId xmlns:a16="http://schemas.microsoft.com/office/drawing/2014/main" id="{9A5C1C30-C550-70B7-CBFF-13FC0F7C72D8}"/>
                  </a:ext>
                </a:extLst>
              </p:cNvPr>
              <p:cNvCxnSpPr>
                <a:cxnSpLocks/>
              </p:cNvCxnSpPr>
              <p:nvPr/>
            </p:nvCxnSpPr>
            <p:spPr>
              <a:xfrm>
                <a:off x="9293792" y="1937096"/>
                <a:ext cx="2349026" cy="0"/>
              </a:xfrm>
              <a:prstGeom prst="straightConnector1">
                <a:avLst/>
              </a:prstGeom>
              <a:ln w="190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3" name="Content Placeholder 4">
            <a:extLst>
              <a:ext uri="{FF2B5EF4-FFF2-40B4-BE49-F238E27FC236}">
                <a16:creationId xmlns:a16="http://schemas.microsoft.com/office/drawing/2014/main" id="{38ABDFA9-E88F-B7FA-5F28-5581B936A9B8}"/>
              </a:ext>
            </a:extLst>
          </p:cNvPr>
          <p:cNvSpPr txBox="1">
            <a:spLocks/>
          </p:cNvSpPr>
          <p:nvPr/>
        </p:nvSpPr>
        <p:spPr>
          <a:xfrm>
            <a:off x="621625" y="4073586"/>
            <a:ext cx="4953001" cy="1985159"/>
          </a:xfrm>
          <a:prstGeom prst="rect">
            <a:avLst/>
          </a:prstGeom>
        </p:spPr>
        <p:txBody>
          <a:bodyPr lIns="0">
            <a:sp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None/>
              <a:tabLst/>
              <a:defRPr/>
            </a:pPr>
            <a:r>
              <a:rPr kumimoji="0" lang="en-US" sz="1100" b="1" i="0" u="none" strike="noStrike" kern="0" cap="none" spc="0" normalizeH="0" baseline="0" noProof="0">
                <a:ln>
                  <a:noFill/>
                </a:ln>
                <a:solidFill>
                  <a:srgbClr val="000000"/>
                </a:solidFill>
                <a:effectLst/>
                <a:uLnTx/>
                <a:uFillTx/>
                <a:latin typeface="Arial"/>
                <a:cs typeface="Arial"/>
                <a:sym typeface="Arial"/>
              </a:rPr>
              <a:t>Premedication</a:t>
            </a:r>
          </a:p>
          <a:p>
            <a:pPr marL="0" marR="0" lvl="0" indent="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None/>
              <a:tabLst/>
              <a:defRPr/>
            </a:pPr>
            <a:r>
              <a:rPr kumimoji="0" lang="en-US" sz="1100" b="0" i="0" u="none" strike="noStrike" kern="0" cap="none" spc="0" normalizeH="0" baseline="0" noProof="0">
                <a:ln>
                  <a:noFill/>
                </a:ln>
                <a:solidFill>
                  <a:srgbClr val="000000"/>
                </a:solidFill>
                <a:effectLst/>
                <a:uLnTx/>
                <a:uFillTx/>
                <a:latin typeface="Arial"/>
                <a:cs typeface="Arial"/>
                <a:sym typeface="Arial"/>
              </a:rPr>
              <a:t> 60 (±15) minutes prior to the first 3 doses of elranatamab</a:t>
            </a:r>
          </a:p>
          <a:p>
            <a:pPr marL="502920" marR="0" lvl="1" indent="-22860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a:cs typeface="Arial"/>
                <a:sym typeface="Arial"/>
              </a:rPr>
              <a:t>Acetaminophen 650 mg (or paracetamol 500 mg)</a:t>
            </a:r>
          </a:p>
          <a:p>
            <a:pPr marL="502920" marR="0" lvl="1" indent="-22860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a:cs typeface="Arial"/>
                <a:sym typeface="Arial"/>
              </a:rPr>
              <a:t>Diphenhydramine 25 mg (or equivalent), oral or IV</a:t>
            </a:r>
          </a:p>
          <a:p>
            <a:pPr marL="502920" marR="0" lvl="1" indent="-22860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a:cs typeface="Arial"/>
                <a:sym typeface="Arial"/>
              </a:rPr>
              <a:t>Dexamethasone 20 mg (or equivalent), oral or IV</a:t>
            </a:r>
          </a:p>
          <a:p>
            <a:pPr marL="0" lvl="0" indent="0">
              <a:buClr>
                <a:srgbClr val="0000C9"/>
              </a:buClr>
              <a:buNone/>
              <a:defRPr/>
            </a:pPr>
            <a:r>
              <a:rPr lang="en-US" sz="1100" b="1"/>
              <a:t>Protocol-required hospitalization</a:t>
            </a:r>
          </a:p>
          <a:p>
            <a:pPr lvl="1">
              <a:buClr>
                <a:srgbClr val="0000C9"/>
              </a:buClr>
              <a:defRPr/>
            </a:pPr>
            <a:r>
              <a:rPr lang="en-US" sz="1100"/>
              <a:t>Dose 1: 48 hours</a:t>
            </a:r>
          </a:p>
          <a:p>
            <a:pPr lvl="1">
              <a:buClr>
                <a:srgbClr val="0000C9"/>
              </a:buClr>
              <a:defRPr/>
            </a:pPr>
            <a:r>
              <a:rPr lang="en-US" sz="1100"/>
              <a:t>Dose 2: 24 hours</a:t>
            </a:r>
          </a:p>
        </p:txBody>
      </p:sp>
      <p:sp>
        <p:nvSpPr>
          <p:cNvPr id="42" name="Content Placeholder 4">
            <a:extLst>
              <a:ext uri="{FF2B5EF4-FFF2-40B4-BE49-F238E27FC236}">
                <a16:creationId xmlns:a16="http://schemas.microsoft.com/office/drawing/2014/main" id="{400788C6-5DDD-3CAB-656A-80CA41B492AE}"/>
              </a:ext>
            </a:extLst>
          </p:cNvPr>
          <p:cNvSpPr txBox="1">
            <a:spLocks/>
          </p:cNvSpPr>
          <p:nvPr/>
        </p:nvSpPr>
        <p:spPr>
          <a:xfrm>
            <a:off x="503611" y="5408585"/>
            <a:ext cx="4003087" cy="816341"/>
          </a:xfrm>
          <a:prstGeom prst="rect">
            <a:avLst/>
          </a:prstGeom>
        </p:spPr>
        <p:txBody>
          <a:bodyPr lIns="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600"/>
              </a:spcBef>
              <a:spcAft>
                <a:spcPts val="0"/>
              </a:spcAft>
              <a:buClr>
                <a:srgbClr val="0000C9"/>
              </a:buClr>
              <a:buSzTx/>
              <a:buFont typeface="Arial" panose="020B0604020202020204" pitchFamily="34" charset="0"/>
              <a:buNone/>
              <a:tabLst/>
              <a:defRPr/>
            </a:pPr>
            <a:endParaRPr kumimoji="0" lang="en-US"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8574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7681" y="1362869"/>
            <a:ext cx="10589894" cy="4118713"/>
          </a:xfrm>
        </p:spPr>
        <p:txBody>
          <a:bodyPr/>
          <a:lstStyle/>
          <a:p>
            <a:pPr marL="359981" indent="-359981">
              <a:lnSpc>
                <a:spcPct val="95000"/>
              </a:lnSpc>
              <a:spcBef>
                <a:spcPts val="591"/>
              </a:spcBef>
              <a:buClr>
                <a:schemeClr val="accent1"/>
              </a:buClr>
            </a:pPr>
            <a:r>
              <a:rPr lang="en-US" sz="1600" dirty="0">
                <a:solidFill>
                  <a:schemeClr val="tx1"/>
                </a:solidFill>
              </a:rPr>
              <a:t>This post hoc analysis included patients </a:t>
            </a:r>
          </a:p>
          <a:p>
            <a:pPr marL="634301" lvl="1" indent="-359981">
              <a:lnSpc>
                <a:spcPct val="95000"/>
              </a:lnSpc>
              <a:spcBef>
                <a:spcPts val="591"/>
              </a:spcBef>
            </a:pPr>
            <a:r>
              <a:rPr lang="en-US" sz="1600" dirty="0">
                <a:solidFill>
                  <a:schemeClr val="tx1"/>
                </a:solidFill>
              </a:rPr>
              <a:t>without and with prior BCMA-directed therapy (Cohorts A and B, respectively) </a:t>
            </a:r>
          </a:p>
          <a:p>
            <a:pPr marL="634301" lvl="1" indent="-359981">
              <a:lnSpc>
                <a:spcPct val="95000"/>
              </a:lnSpc>
              <a:spcBef>
                <a:spcPts val="591"/>
              </a:spcBef>
            </a:pPr>
            <a:r>
              <a:rPr lang="en-US" sz="1600" b="1" dirty="0">
                <a:solidFill>
                  <a:schemeClr val="tx1"/>
                </a:solidFill>
              </a:rPr>
              <a:t>who had not received treatment for &gt;6 consecutive months at any point during the study </a:t>
            </a:r>
            <a:r>
              <a:rPr lang="en-US" sz="1600" dirty="0">
                <a:solidFill>
                  <a:schemeClr val="tx1"/>
                </a:solidFill>
              </a:rPr>
              <a:t>(either due to a prolonged interruption or permanent discontinuation of </a:t>
            </a:r>
            <a:r>
              <a:rPr lang="en-US" sz="1600" dirty="0" err="1">
                <a:solidFill>
                  <a:schemeClr val="tx1"/>
                </a:solidFill>
              </a:rPr>
              <a:t>elranatamab</a:t>
            </a:r>
            <a:r>
              <a:rPr lang="en-US" sz="1600" dirty="0">
                <a:solidFill>
                  <a:schemeClr val="tx1"/>
                </a:solidFill>
              </a:rPr>
              <a:t>) </a:t>
            </a:r>
            <a:r>
              <a:rPr lang="en-US" sz="1600" b="1" dirty="0">
                <a:solidFill>
                  <a:schemeClr val="tx1"/>
                </a:solidFill>
              </a:rPr>
              <a:t>but were still being assessed for efficacy (without starting new anticancer therapy)</a:t>
            </a:r>
          </a:p>
          <a:p>
            <a:pPr marL="359981" indent="-359981">
              <a:lnSpc>
                <a:spcPct val="95000"/>
              </a:lnSpc>
              <a:spcBef>
                <a:spcPts val="591"/>
              </a:spcBef>
              <a:buClr>
                <a:schemeClr val="accent1"/>
              </a:buClr>
            </a:pPr>
            <a:endParaRPr lang="en-US" sz="1600" dirty="0">
              <a:solidFill>
                <a:schemeClr val="tx1"/>
              </a:solidFill>
            </a:endParaRPr>
          </a:p>
          <a:p>
            <a:pPr marL="359981" indent="-359981">
              <a:lnSpc>
                <a:spcPct val="95000"/>
              </a:lnSpc>
              <a:spcBef>
                <a:spcPts val="591"/>
              </a:spcBef>
              <a:buClr>
                <a:schemeClr val="accent1"/>
              </a:buClr>
            </a:pPr>
            <a:r>
              <a:rPr lang="en-US" sz="1600" dirty="0">
                <a:solidFill>
                  <a:schemeClr val="tx1"/>
                </a:solidFill>
              </a:rPr>
              <a:t>To allow for proper follow-up and to capture all potential PD cases, PFS was derived by a computerized algorithm</a:t>
            </a:r>
          </a:p>
          <a:p>
            <a:pPr marL="634301" lvl="1" indent="-359981">
              <a:lnSpc>
                <a:spcPct val="95000"/>
              </a:lnSpc>
              <a:spcBef>
                <a:spcPts val="591"/>
              </a:spcBef>
            </a:pPr>
            <a:r>
              <a:rPr lang="en-US" sz="1600" dirty="0">
                <a:solidFill>
                  <a:schemeClr val="tx1"/>
                </a:solidFill>
              </a:rPr>
              <a:t>Patients were considered to have PD if they showed confirmed PD by any parameter (</a:t>
            </a:r>
            <a:r>
              <a:rPr lang="en-US" sz="1600" dirty="0" err="1">
                <a:solidFill>
                  <a:schemeClr val="tx1"/>
                </a:solidFill>
              </a:rPr>
              <a:t>ie</a:t>
            </a:r>
            <a:r>
              <a:rPr lang="en-US" sz="1600" dirty="0">
                <a:solidFill>
                  <a:schemeClr val="tx1"/>
                </a:solidFill>
              </a:rPr>
              <a:t>, PD by FLC was assessed in patients who were measurable by SPEP/UPEP)</a:t>
            </a:r>
          </a:p>
          <a:p>
            <a:pPr marL="908621" lvl="2" indent="-359981">
              <a:lnSpc>
                <a:spcPct val="95000"/>
              </a:lnSpc>
              <a:spcBef>
                <a:spcPts val="591"/>
              </a:spcBef>
              <a:buClr>
                <a:srgbClr val="0000C9"/>
              </a:buClr>
            </a:pPr>
            <a:r>
              <a:rPr lang="en-US" sz="1600" dirty="0">
                <a:solidFill>
                  <a:schemeClr val="tx1"/>
                </a:solidFill>
                <a:latin typeface="+mn-lt"/>
              </a:rPr>
              <a:t>For those measurable by SPEP/UPEP without PD, last valid assessment was based on the measurable parameter unless FLC was performed &gt;28 days after the last measurable assessment</a:t>
            </a:r>
          </a:p>
          <a:p>
            <a:pPr marL="358775" indent="-358775">
              <a:lnSpc>
                <a:spcPct val="95000"/>
              </a:lnSpc>
              <a:spcBef>
                <a:spcPts val="591"/>
              </a:spcBef>
            </a:pPr>
            <a:endParaRPr lang="en-US" sz="1600" dirty="0">
              <a:solidFill>
                <a:schemeClr val="tx1"/>
              </a:solidFill>
            </a:endParaRPr>
          </a:p>
          <a:p>
            <a:pPr marL="358775" indent="-358775">
              <a:lnSpc>
                <a:spcPct val="95000"/>
              </a:lnSpc>
              <a:spcBef>
                <a:spcPts val="591"/>
              </a:spcBef>
            </a:pPr>
            <a:r>
              <a:rPr lang="en-US" sz="1600" dirty="0">
                <a:solidFill>
                  <a:schemeClr val="tx1"/>
                </a:solidFill>
              </a:rPr>
              <a:t>Data cutoff was September 8, 2025, ≈45 months after the last patient was initially dosed</a:t>
            </a:r>
          </a:p>
          <a:p>
            <a:pPr marL="551178" lvl="1" indent="-359981">
              <a:lnSpc>
                <a:spcPct val="95000"/>
              </a:lnSpc>
              <a:spcBef>
                <a:spcPts val="591"/>
              </a:spcBef>
            </a:pPr>
            <a:endParaRPr lang="en-US" sz="1600" dirty="0">
              <a:solidFill>
                <a:schemeClr val="tx1"/>
              </a:solidFill>
              <a:latin typeface="+mn-lt"/>
            </a:endParaRP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a:t>Methods</a:t>
            </a:r>
          </a:p>
        </p:txBody>
      </p:sp>
      <p:sp>
        <p:nvSpPr>
          <p:cNvPr id="3" name="Content Placeholder 3">
            <a:extLst>
              <a:ext uri="{FF2B5EF4-FFF2-40B4-BE49-F238E27FC236}">
                <a16:creationId xmlns:a16="http://schemas.microsoft.com/office/drawing/2014/main" id="{0F539AA9-EFE1-A314-5511-D5B4B5BD2E57}"/>
              </a:ext>
            </a:extLst>
          </p:cNvPr>
          <p:cNvSpPr>
            <a:spLocks noGrp="1"/>
          </p:cNvSpPr>
          <p:nvPr>
            <p:ph sz="quarter" idx="14"/>
          </p:nvPr>
        </p:nvSpPr>
        <p:spPr>
          <a:xfrm>
            <a:off x="488952" y="6459121"/>
            <a:ext cx="11220449" cy="123111"/>
          </a:xfrm>
        </p:spPr>
        <p:txBody>
          <a:bodyPr lIns="72000" tIns="0" rIns="0" bIns="0"/>
          <a:lstStyle/>
          <a:p>
            <a:pPr>
              <a:spcBef>
                <a:spcPts val="200"/>
              </a:spcBef>
            </a:pPr>
            <a:r>
              <a:rPr lang="en-US" sz="800"/>
              <a:t>BCMA=B-cell maturation antigen; FLC=free light chains; PD=progressive disease; PFS=progression-free survival; SPEP/UPEP=serum/urine protein electrophoresis</a:t>
            </a:r>
          </a:p>
        </p:txBody>
      </p:sp>
      <p:grpSp>
        <p:nvGrpSpPr>
          <p:cNvPr id="5" name="Group 4">
            <a:extLst>
              <a:ext uri="{FF2B5EF4-FFF2-40B4-BE49-F238E27FC236}">
                <a16:creationId xmlns:a16="http://schemas.microsoft.com/office/drawing/2014/main" id="{69B07641-36FE-F858-38EE-74BB54AC286E}"/>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F99E5BCD-1842-53D4-D435-6882B35F8286}"/>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2E1091C0-B431-2233-F2E0-0A84E9DC52E7}"/>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713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C1BC-987E-5537-F93A-280538DD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1CDAEF-1B5F-DFD6-4761-D5A737E4C343}"/>
              </a:ext>
            </a:extLst>
          </p:cNvPr>
          <p:cNvSpPr>
            <a:spLocks noGrp="1"/>
          </p:cNvSpPr>
          <p:nvPr>
            <p:ph type="title"/>
          </p:nvPr>
        </p:nvSpPr>
        <p:spPr/>
        <p:txBody>
          <a:bodyPr/>
          <a:lstStyle/>
          <a:p>
            <a:r>
              <a:rPr lang="en-US"/>
              <a:t>Patients</a:t>
            </a:r>
          </a:p>
        </p:txBody>
      </p:sp>
      <p:sp>
        <p:nvSpPr>
          <p:cNvPr id="3" name="Content Placeholder 3">
            <a:extLst>
              <a:ext uri="{FF2B5EF4-FFF2-40B4-BE49-F238E27FC236}">
                <a16:creationId xmlns:a16="http://schemas.microsoft.com/office/drawing/2014/main" id="{F729DAEE-3424-F812-EDA6-B84087BE1B83}"/>
              </a:ext>
            </a:extLst>
          </p:cNvPr>
          <p:cNvSpPr>
            <a:spLocks noGrp="1"/>
          </p:cNvSpPr>
          <p:nvPr>
            <p:ph sz="quarter" idx="14"/>
          </p:nvPr>
        </p:nvSpPr>
        <p:spPr>
          <a:xfrm>
            <a:off x="488952" y="6090282"/>
            <a:ext cx="11220449" cy="492443"/>
          </a:xfrm>
        </p:spPr>
        <p:txBody>
          <a:bodyPr lIns="72000" tIns="0" rIns="0" bIns="0"/>
          <a:lstStyle/>
          <a:p>
            <a:pPr lvl="0">
              <a:spcBef>
                <a:spcPts val="300"/>
              </a:spcBef>
              <a:buClr>
                <a:srgbClr val="000000"/>
              </a:buClr>
              <a:defRPr/>
            </a:pPr>
            <a:r>
              <a:rPr lang="en-US" sz="800" spc="10" baseline="30000">
                <a:solidFill>
                  <a:srgbClr val="231F20"/>
                </a:solidFill>
                <a:latin typeface="Arial" panose="020B0604020202020204" pitchFamily="34" charset="0"/>
                <a:cs typeface="Arial" panose="020B0604020202020204" pitchFamily="34" charset="0"/>
              </a:rPr>
              <a:t>a</a:t>
            </a:r>
            <a:r>
              <a:rPr lang="en-US" sz="800" spc="10">
                <a:solidFill>
                  <a:srgbClr val="231F20"/>
                </a:solidFill>
                <a:latin typeface="Arial" panose="020B0604020202020204" pitchFamily="34" charset="0"/>
                <a:cs typeface="Arial" panose="020B0604020202020204" pitchFamily="34" charset="0"/>
              </a:rPr>
              <a:t> Includes t(4;14), t(14;16), or del(17p) chromosomal abnormalities; </a:t>
            </a:r>
            <a:r>
              <a:rPr lang="en-US" sz="800" spc="10" baseline="30000">
                <a:solidFill>
                  <a:srgbClr val="231F20"/>
                </a:solidFill>
                <a:latin typeface="Arial" panose="020B0604020202020204" pitchFamily="34" charset="0"/>
                <a:cs typeface="Arial" panose="020B0604020202020204" pitchFamily="34" charset="0"/>
              </a:rPr>
              <a:t>b</a:t>
            </a:r>
            <a:r>
              <a:rPr lang="en-US" sz="800" spc="10">
                <a:solidFill>
                  <a:srgbClr val="231F20"/>
                </a:solidFill>
                <a:latin typeface="Arial" panose="020B0604020202020204" pitchFamily="34" charset="0"/>
                <a:cs typeface="Arial" panose="020B0604020202020204" pitchFamily="34" charset="0"/>
              </a:rPr>
              <a:t> Extramedullary disease was defined as any plasmacytoma (extramedullary and/or </a:t>
            </a:r>
            <a:r>
              <a:rPr lang="en-US" sz="800" spc="10" err="1">
                <a:solidFill>
                  <a:srgbClr val="231F20"/>
                </a:solidFill>
                <a:latin typeface="Arial" panose="020B0604020202020204" pitchFamily="34" charset="0"/>
                <a:cs typeface="Arial" panose="020B0604020202020204" pitchFamily="34" charset="0"/>
              </a:rPr>
              <a:t>paramedullary</a:t>
            </a:r>
            <a:r>
              <a:rPr lang="en-US" sz="800" spc="10">
                <a:solidFill>
                  <a:srgbClr val="231F20"/>
                </a:solidFill>
                <a:latin typeface="Arial" panose="020B0604020202020204" pitchFamily="34" charset="0"/>
                <a:cs typeface="Arial" panose="020B0604020202020204" pitchFamily="34" charset="0"/>
              </a:rPr>
              <a:t> with a soft-tissue component); </a:t>
            </a:r>
            <a:r>
              <a:rPr lang="en-US" sz="800" spc="10" baseline="30000">
                <a:solidFill>
                  <a:srgbClr val="231F20"/>
                </a:solidFill>
                <a:latin typeface="Arial" panose="020B0604020202020204" pitchFamily="34" charset="0"/>
                <a:cs typeface="Arial" panose="020B0604020202020204" pitchFamily="34" charset="0"/>
              </a:rPr>
              <a:t>c</a:t>
            </a:r>
            <a:r>
              <a:rPr lang="en-US" sz="800" spc="10">
                <a:solidFill>
                  <a:srgbClr val="231F20"/>
                </a:solidFill>
                <a:latin typeface="Arial" panose="020B0604020202020204" pitchFamily="34" charset="0"/>
                <a:cs typeface="Arial" panose="020B0604020202020204" pitchFamily="34" charset="0"/>
              </a:rPr>
              <a:t> Poor prognosis feature refers to ≥1 of the following: ECOG PS of 2, R-ISS stage III, extramedullary disease at baseline by BICR, high cytogenetic risk, or BMPCs ≥50%; </a:t>
            </a:r>
            <a:r>
              <a:rPr lang="en-US" sz="800" spc="10" baseline="30000">
                <a:solidFill>
                  <a:srgbClr val="231F20"/>
                </a:solidFill>
                <a:latin typeface="Arial" panose="020B0604020202020204" pitchFamily="34" charset="0"/>
                <a:cs typeface="Arial" panose="020B0604020202020204" pitchFamily="34" charset="0"/>
              </a:rPr>
              <a:t>d</a:t>
            </a:r>
            <a:r>
              <a:rPr lang="en-US" sz="800" spc="10">
                <a:solidFill>
                  <a:srgbClr val="231F20"/>
                </a:solidFill>
                <a:latin typeface="Arial" panose="020B0604020202020204" pitchFamily="34" charset="0"/>
                <a:cs typeface="Arial" panose="020B0604020202020204" pitchFamily="34" charset="0"/>
              </a:rPr>
              <a:t> Triple-class refers to ≥1 proteasome inhibitor, ≥1 immunomodulatory drug, and ≥1 anti-CD38 antibody; </a:t>
            </a:r>
            <a:r>
              <a:rPr lang="en-US" sz="800" spc="10" baseline="30000">
                <a:solidFill>
                  <a:srgbClr val="231F20"/>
                </a:solidFill>
                <a:latin typeface="Arial" panose="020B0604020202020204" pitchFamily="34" charset="0"/>
                <a:cs typeface="Arial" panose="020B0604020202020204" pitchFamily="34" charset="0"/>
              </a:rPr>
              <a:t>e</a:t>
            </a:r>
            <a:r>
              <a:rPr lang="en-US" sz="800" spc="10">
                <a:solidFill>
                  <a:srgbClr val="231F20"/>
                </a:solidFill>
                <a:latin typeface="Arial" panose="020B0604020202020204" pitchFamily="34" charset="0"/>
                <a:cs typeface="Arial" panose="020B0604020202020204" pitchFamily="34" charset="0"/>
              </a:rPr>
              <a:t> Penta-drug refers to ≥2 proteasome inhibitors, ≥2 immunomodulatory drugs, and ≥1 anti-CD38 antibody. </a:t>
            </a:r>
            <a:br>
              <a:rPr lang="en-US" sz="800" spc="10">
                <a:solidFill>
                  <a:srgbClr val="231F20"/>
                </a:solidFill>
                <a:latin typeface="Arial" panose="020B0604020202020204" pitchFamily="34" charset="0"/>
                <a:cs typeface="Arial" panose="020B0604020202020204" pitchFamily="34" charset="0"/>
              </a:rPr>
            </a:br>
            <a:r>
              <a:rPr lang="en-US" sz="800" spc="10">
                <a:solidFill>
                  <a:srgbClr val="231F20"/>
                </a:solidFill>
                <a:latin typeface="Arial" panose="020B0604020202020204" pitchFamily="34" charset="0"/>
                <a:cs typeface="Arial" panose="020B0604020202020204" pitchFamily="34" charset="0"/>
              </a:rPr>
              <a:t>BICR=blinded independent central review; BMPC=bone marrow plasma cell; ECOG PS=Eastern Cooperative Oncology Group performance status; R-ISS=Revised Multiple Myeloma International Staging System</a:t>
            </a:r>
          </a:p>
        </p:txBody>
      </p:sp>
      <p:grpSp>
        <p:nvGrpSpPr>
          <p:cNvPr id="5" name="Group 4">
            <a:extLst>
              <a:ext uri="{FF2B5EF4-FFF2-40B4-BE49-F238E27FC236}">
                <a16:creationId xmlns:a16="http://schemas.microsoft.com/office/drawing/2014/main" id="{DC5ABD1C-BCBD-45AC-5204-693C8F02803B}"/>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18D5A9A7-05FB-D80E-3B7F-AFAA3748D7B8}"/>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4379B3C1-3248-01B0-96FB-90E97E124279}"/>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Content Placeholder 1">
            <a:extLst>
              <a:ext uri="{FF2B5EF4-FFF2-40B4-BE49-F238E27FC236}">
                <a16:creationId xmlns:a16="http://schemas.microsoft.com/office/drawing/2014/main" id="{87293802-4E06-F73A-2740-1AC98DCE98CD}"/>
              </a:ext>
            </a:extLst>
          </p:cNvPr>
          <p:cNvSpPr>
            <a:spLocks noGrp="1"/>
          </p:cNvSpPr>
          <p:nvPr>
            <p:ph sz="quarter" idx="13"/>
          </p:nvPr>
        </p:nvSpPr>
        <p:spPr>
          <a:xfrm>
            <a:off x="508700" y="1664208"/>
            <a:ext cx="4500000" cy="4118713"/>
          </a:xfrm>
        </p:spPr>
        <p:txBody>
          <a:bodyPr vert="horz" lIns="91440" tIns="45720" rIns="91440" bIns="45720" rtlCol="0" anchor="t">
            <a:noAutofit/>
          </a:bodyPr>
          <a:lstStyle/>
          <a:p>
            <a:pPr marL="359410" indent="-359410">
              <a:lnSpc>
                <a:spcPct val="95000"/>
              </a:lnSpc>
              <a:spcBef>
                <a:spcPts val="591"/>
              </a:spcBef>
              <a:buClr>
                <a:schemeClr val="accent1"/>
              </a:buClr>
            </a:pPr>
            <a:r>
              <a:rPr lang="en-US" sz="1600" dirty="0"/>
              <a:t>Among the 187 patients enrolled in MagnetisMM-3, 30 met the criteria for this post hoc analysis</a:t>
            </a:r>
          </a:p>
          <a:p>
            <a:pPr marL="633730" lvl="1" indent="-359410">
              <a:lnSpc>
                <a:spcPct val="95000"/>
              </a:lnSpc>
              <a:spcBef>
                <a:spcPts val="591"/>
              </a:spcBef>
            </a:pPr>
            <a:r>
              <a:rPr lang="en-US" sz="1600" dirty="0">
                <a:latin typeface="+mn-lt"/>
              </a:rPr>
              <a:t>Median age was 68.5 years (range, 52‑84), 50.0% were female, and 66.7% were White</a:t>
            </a:r>
          </a:p>
          <a:p>
            <a:pPr marL="633730" lvl="1" indent="-359410">
              <a:lnSpc>
                <a:spcPct val="95000"/>
              </a:lnSpc>
              <a:spcBef>
                <a:spcPts val="591"/>
              </a:spcBef>
            </a:pPr>
            <a:r>
              <a:rPr lang="en-US" sz="1600" dirty="0">
                <a:latin typeface="+mn-lt"/>
              </a:rPr>
              <a:t>Patients had a median of 5 (range, 2‑14) prior lines of therapy</a:t>
            </a:r>
          </a:p>
          <a:p>
            <a:pPr marL="633730" lvl="1" indent="-359410">
              <a:lnSpc>
                <a:spcPct val="95000"/>
              </a:lnSpc>
              <a:spcBef>
                <a:spcPts val="591"/>
              </a:spcBef>
            </a:pPr>
            <a:r>
              <a:rPr lang="en-US" sz="1600" dirty="0">
                <a:latin typeface="+mn-lt"/>
              </a:rPr>
              <a:t>100% had triple-class and 33.3% had penta-drug refractory disease</a:t>
            </a:r>
          </a:p>
          <a:p>
            <a:pPr marL="367665" indent="-359410">
              <a:lnSpc>
                <a:spcPct val="95000"/>
              </a:lnSpc>
              <a:spcBef>
                <a:spcPts val="591"/>
              </a:spcBef>
            </a:pPr>
            <a:endParaRPr lang="en-US" sz="1600" dirty="0"/>
          </a:p>
        </p:txBody>
      </p:sp>
      <p:graphicFrame>
        <p:nvGraphicFramePr>
          <p:cNvPr id="10" name="Table 9">
            <a:extLst>
              <a:ext uri="{FF2B5EF4-FFF2-40B4-BE49-F238E27FC236}">
                <a16:creationId xmlns:a16="http://schemas.microsoft.com/office/drawing/2014/main" id="{E72B3995-062E-857C-C6F2-841A5B0041B4}"/>
              </a:ext>
            </a:extLst>
          </p:cNvPr>
          <p:cNvGraphicFramePr>
            <a:graphicFrameLocks/>
          </p:cNvGraphicFramePr>
          <p:nvPr>
            <p:extLst>
              <p:ext uri="{D42A27DB-BD31-4B8C-83A1-F6EECF244321}">
                <p14:modId xmlns:p14="http://schemas.microsoft.com/office/powerpoint/2010/main" val="1538719975"/>
              </p:ext>
            </p:extLst>
          </p:nvPr>
        </p:nvGraphicFramePr>
        <p:xfrm>
          <a:off x="5374909" y="1607061"/>
          <a:ext cx="3168000" cy="4226872"/>
        </p:xfrm>
        <a:graphic>
          <a:graphicData uri="http://schemas.openxmlformats.org/drawingml/2006/table">
            <a:tbl>
              <a:tblPr firstRow="1" bandRow="1">
                <a:tableStyleId>{6E25E649-3F16-4E02-A733-19D2CDBF48F0}</a:tableStyleId>
              </a:tblPr>
              <a:tblGrid>
                <a:gridCol w="2196000">
                  <a:extLst>
                    <a:ext uri="{9D8B030D-6E8A-4147-A177-3AD203B41FA5}">
                      <a16:colId xmlns:a16="http://schemas.microsoft.com/office/drawing/2014/main" val="3161920086"/>
                    </a:ext>
                  </a:extLst>
                </a:gridCol>
                <a:gridCol w="972000">
                  <a:extLst>
                    <a:ext uri="{9D8B030D-6E8A-4147-A177-3AD203B41FA5}">
                      <a16:colId xmlns:a16="http://schemas.microsoft.com/office/drawing/2014/main" val="3932117982"/>
                    </a:ext>
                  </a:extLst>
                </a:gridCol>
              </a:tblGrid>
              <a:tr h="252000">
                <a:tc>
                  <a:txBody>
                    <a:bodyPr/>
                    <a:lstStyle/>
                    <a:p>
                      <a:pPr defTabSz="914400"/>
                      <a:endParaRPr lang="en-US" sz="1100">
                        <a:solidFill>
                          <a:schemeClr val="tx1"/>
                        </a:solidFill>
                        <a:latin typeface="+mn-lt"/>
                        <a:cs typeface="Arial" panose="020B0604020202020204" pitchFamily="34" charset="0"/>
                      </a:endParaRPr>
                    </a:p>
                  </a:txBody>
                  <a:tcPr marL="0" marR="0" marT="0" marB="0">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6350" cap="flat" cmpd="sng" algn="ctr">
                      <a:solidFill>
                        <a:srgbClr val="231F20">
                          <a:lumMod val="100000"/>
                        </a:srgbClr>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r>
                        <a:rPr lang="en-US" sz="1100" b="1" baseline="0">
                          <a:solidFill>
                            <a:schemeClr val="tx1"/>
                          </a:solidFill>
                          <a:latin typeface="+mn-lt"/>
                          <a:cs typeface="Arial" panose="020B0604020202020204" pitchFamily="34" charset="0"/>
                        </a:rPr>
                        <a:t>n=30</a:t>
                      </a:r>
                    </a:p>
                  </a:txBody>
                  <a:tcPr marL="80014" marR="80014" marT="15752" marB="15752"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48384"/>
                      </a:solidFill>
                      <a:prstDash val="solid"/>
                      <a:round/>
                      <a:headEnd type="none" w="med" len="med"/>
                      <a:tailEnd type="none" w="med" len="me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497590894"/>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a:solidFill>
                            <a:schemeClr val="tx1"/>
                          </a:solidFill>
                          <a:latin typeface="+mn-lt"/>
                          <a:cs typeface="Arial" panose="020B0604020202020204" pitchFamily="34" charset="0"/>
                        </a:rPr>
                        <a:t>Age, median (range), years</a:t>
                      </a:r>
                    </a:p>
                  </a:txBody>
                  <a:tcPr marL="80014" marR="80014" marT="15752" marB="15752"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231F20">
                          <a:lumMod val="10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68.5 (52-84)</a:t>
                      </a:r>
                    </a:p>
                  </a:txBody>
                  <a:tcPr marL="80014" marR="80014" marT="15752" marB="15752"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84838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357997"/>
                  </a:ext>
                </a:extLst>
              </a:tr>
              <a:tr h="198000">
                <a:tc>
                  <a:txBody>
                    <a:bodyPr/>
                    <a:lstStyle/>
                    <a:p>
                      <a:pPr marR="0" algn="l" rtl="0">
                        <a:spcBef>
                          <a:spcPts val="0"/>
                        </a:spcBef>
                        <a:spcAft>
                          <a:spcPts val="0"/>
                        </a:spcAft>
                      </a:pPr>
                      <a:r>
                        <a:rPr lang="en-US" sz="1100" b="1" i="0">
                          <a:solidFill>
                            <a:schemeClr val="dk1"/>
                          </a:solidFill>
                          <a:effectLst/>
                          <a:latin typeface="+mn-lt"/>
                          <a:ea typeface="+mn-ea"/>
                          <a:cs typeface="+mn-cs"/>
                        </a:rPr>
                        <a:t>Female, n (%)</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15 (50.0)</a:t>
                      </a:r>
                    </a:p>
                  </a:txBody>
                  <a:tcPr marL="80014" marR="80014" marT="15752"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extLst>
                  <a:ext uri="{0D108BD9-81ED-4DB2-BD59-A6C34878D82A}">
                    <a16:rowId xmlns:a16="http://schemas.microsoft.com/office/drawing/2014/main" val="3247426804"/>
                  </a:ext>
                </a:extLst>
              </a:tr>
              <a:tr h="198000">
                <a:tc>
                  <a:txBody>
                    <a:bodyPr/>
                    <a:lstStyle/>
                    <a:p>
                      <a:pPr marR="0" algn="l" rtl="0">
                        <a:spcBef>
                          <a:spcPts val="0"/>
                        </a:spcBef>
                        <a:spcAft>
                          <a:spcPts val="0"/>
                        </a:spcAft>
                      </a:pPr>
                      <a:r>
                        <a:rPr lang="en-US" sz="1100" b="1" i="0">
                          <a:solidFill>
                            <a:schemeClr val="dk1"/>
                          </a:solidFill>
                          <a:effectLst/>
                          <a:latin typeface="+mn-lt"/>
                          <a:ea typeface="+mn-ea"/>
                          <a:cs typeface="+mn-cs"/>
                        </a:rPr>
                        <a:t>Race, n (%)</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endParaRPr lang="en-US" sz="1100">
                        <a:solidFill>
                          <a:schemeClr val="tx1"/>
                        </a:solidFill>
                        <a:latin typeface="+mn-lt"/>
                        <a:cs typeface="Arial" panose="020B0604020202020204" pitchFamily="34" charset="0"/>
                      </a:endParaRPr>
                    </a:p>
                  </a:txBody>
                  <a:tcPr marL="80014" marR="80014" marT="15752"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644584050"/>
                  </a:ext>
                </a:extLst>
              </a:tr>
              <a:tr h="198000">
                <a:tc>
                  <a:txBody>
                    <a:bodyPr/>
                    <a:lstStyle/>
                    <a:p>
                      <a:pPr algn="l"/>
                      <a:r>
                        <a:rPr lang="en-US" sz="1100">
                          <a:solidFill>
                            <a:schemeClr val="tx1"/>
                          </a:solidFill>
                          <a:latin typeface="+mn-lt"/>
                          <a:cs typeface="Arial" panose="020B0604020202020204" pitchFamily="34" charset="0"/>
                        </a:rPr>
                        <a:t>    </a:t>
                      </a:r>
                      <a:r>
                        <a:rPr lang="en-US" sz="1100" b="0" i="0">
                          <a:solidFill>
                            <a:schemeClr val="dk1"/>
                          </a:solidFill>
                          <a:effectLst/>
                          <a:latin typeface="+mn-lt"/>
                          <a:ea typeface="+mn-ea"/>
                          <a:cs typeface="+mn-cs"/>
                        </a:rPr>
                        <a:t>Asian</a:t>
                      </a:r>
                      <a:endParaRPr lang="en-US" sz="11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r>
                        <a:rPr lang="en-US" sz="1100">
                          <a:solidFill>
                            <a:schemeClr val="tx1"/>
                          </a:solidFill>
                          <a:latin typeface="+mn-lt"/>
                          <a:cs typeface="Arial" panose="020B0604020202020204" pitchFamily="34" charset="0"/>
                        </a:rPr>
                        <a:t>4 (13.3)</a:t>
                      </a: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189220161"/>
                  </a:ext>
                </a:extLst>
              </a:tr>
              <a:tr h="198000">
                <a:tc>
                  <a:txBody>
                    <a:bodyPr/>
                    <a:lstStyle/>
                    <a:p>
                      <a:pPr algn="l"/>
                      <a:r>
                        <a:rPr lang="en-US" sz="1100">
                          <a:solidFill>
                            <a:schemeClr val="tx1"/>
                          </a:solidFill>
                          <a:latin typeface="+mn-lt"/>
                          <a:cs typeface="Arial" panose="020B0604020202020204" pitchFamily="34" charset="0"/>
                        </a:rPr>
                        <a:t>    </a:t>
                      </a:r>
                      <a:r>
                        <a:rPr lang="en-US" sz="1100" b="0" i="0">
                          <a:solidFill>
                            <a:schemeClr val="dk1"/>
                          </a:solidFill>
                          <a:effectLst/>
                          <a:latin typeface="+mn-lt"/>
                          <a:ea typeface="+mn-ea"/>
                          <a:cs typeface="+mn-cs"/>
                        </a:rPr>
                        <a:t>Black or African American</a:t>
                      </a:r>
                      <a:endParaRPr lang="en-US" sz="11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r>
                        <a:rPr lang="en-US" sz="1100">
                          <a:solidFill>
                            <a:schemeClr val="tx1"/>
                          </a:solidFill>
                          <a:latin typeface="+mn-lt"/>
                          <a:cs typeface="Arial" panose="020B0604020202020204" pitchFamily="34" charset="0"/>
                        </a:rPr>
                        <a:t>1 (3.3)</a:t>
                      </a: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812276847"/>
                  </a:ext>
                </a:extLst>
              </a:tr>
              <a:tr h="198000">
                <a:tc>
                  <a:txBody>
                    <a:bodyPr/>
                    <a:lstStyle/>
                    <a:p>
                      <a:pPr algn="l"/>
                      <a:r>
                        <a:rPr lang="en-US" sz="1100">
                          <a:solidFill>
                            <a:schemeClr val="tx1"/>
                          </a:solidFill>
                          <a:latin typeface="+mn-lt"/>
                          <a:cs typeface="Arial" panose="020B0604020202020204" pitchFamily="34" charset="0"/>
                        </a:rPr>
                        <a:t>    </a:t>
                      </a:r>
                      <a:r>
                        <a:rPr lang="en-US" sz="1100" b="0" i="0">
                          <a:solidFill>
                            <a:schemeClr val="dk1"/>
                          </a:solidFill>
                          <a:effectLst/>
                          <a:latin typeface="+mn-lt"/>
                          <a:ea typeface="+mn-ea"/>
                          <a:cs typeface="+mn-cs"/>
                        </a:rPr>
                        <a:t>White</a:t>
                      </a:r>
                      <a:endParaRPr lang="en-US" sz="11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r>
                        <a:rPr lang="en-US" sz="1100">
                          <a:solidFill>
                            <a:schemeClr val="tx1"/>
                          </a:solidFill>
                          <a:latin typeface="+mn-lt"/>
                          <a:cs typeface="Arial" panose="020B0604020202020204" pitchFamily="34" charset="0"/>
                        </a:rPr>
                        <a:t>20 (66.7)</a:t>
                      </a: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317730562"/>
                  </a:ext>
                </a:extLst>
              </a:tr>
              <a:tr h="198000">
                <a:tc>
                  <a:txBody>
                    <a:bodyPr/>
                    <a:lstStyle/>
                    <a:p>
                      <a:pPr algn="l"/>
                      <a:r>
                        <a:rPr lang="en-US" sz="1100">
                          <a:solidFill>
                            <a:schemeClr val="tx1"/>
                          </a:solidFill>
                          <a:latin typeface="+mn-lt"/>
                          <a:cs typeface="Arial" panose="020B0604020202020204" pitchFamily="34" charset="0"/>
                        </a:rPr>
                        <a:t>    Not reported</a:t>
                      </a:r>
                    </a:p>
                  </a:txBody>
                  <a:tcPr marL="31502" marR="31502" marT="0"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r>
                        <a:rPr lang="en-US" sz="1100">
                          <a:solidFill>
                            <a:schemeClr val="tx1"/>
                          </a:solidFill>
                          <a:latin typeface="+mn-lt"/>
                          <a:cs typeface="Arial" panose="020B0604020202020204" pitchFamily="34" charset="0"/>
                        </a:rPr>
                        <a:t>5 (16.7)</a:t>
                      </a: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429987836"/>
                  </a:ext>
                </a:extLst>
              </a:tr>
              <a:tr h="198000">
                <a:tc>
                  <a:txBody>
                    <a:bodyPr/>
                    <a:lstStyle/>
                    <a:p>
                      <a:pPr marR="0" algn="l" rtl="0">
                        <a:spcBef>
                          <a:spcPts val="0"/>
                        </a:spcBef>
                        <a:spcAft>
                          <a:spcPts val="0"/>
                        </a:spcAft>
                      </a:pPr>
                      <a:r>
                        <a:rPr lang="en-US" sz="1100" b="1">
                          <a:solidFill>
                            <a:schemeClr val="tx1"/>
                          </a:solidFill>
                          <a:effectLst/>
                          <a:latin typeface="+mn-lt"/>
                          <a:cs typeface="Arial" panose="020B0604020202020204" pitchFamily="34" charset="0"/>
                        </a:rPr>
                        <a:t>ECOG PS, n (%)</a:t>
                      </a: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endParaRPr lang="en-US" sz="1100">
                        <a:solidFill>
                          <a:schemeClr val="tx1"/>
                        </a:solidFill>
                        <a:latin typeface="+mn-lt"/>
                        <a:cs typeface="Arial" panose="020B0604020202020204" pitchFamily="34" charset="0"/>
                      </a:endParaRP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4167327332"/>
                  </a:ext>
                </a:extLst>
              </a:tr>
              <a:tr h="198000">
                <a:tc>
                  <a:txBody>
                    <a:bodyPr/>
                    <a:lstStyle/>
                    <a:p>
                      <a:pPr marR="0" algn="l" rtl="0">
                        <a:spcBef>
                          <a:spcPts val="0"/>
                        </a:spcBef>
                        <a:spcAft>
                          <a:spcPts val="0"/>
                        </a:spcAft>
                      </a:pPr>
                      <a:r>
                        <a:rPr lang="en-US" sz="1100">
                          <a:solidFill>
                            <a:schemeClr val="tx1"/>
                          </a:solidFill>
                          <a:effectLst/>
                          <a:latin typeface="+mn-lt"/>
                          <a:cs typeface="Arial" panose="020B0604020202020204" pitchFamily="34" charset="0"/>
                        </a:rPr>
                        <a:t>   0</a:t>
                      </a: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8 (26.7)</a:t>
                      </a:r>
                    </a:p>
                  </a:txBody>
                  <a:tcPr marL="80014" marR="80014" marT="15752" marB="15752"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1739741351"/>
                  </a:ext>
                </a:extLst>
              </a:tr>
              <a:tr h="198000">
                <a:tc>
                  <a:txBody>
                    <a:bodyPr/>
                    <a:lstStyle/>
                    <a:p>
                      <a:pPr marR="0" algn="l" rtl="0">
                        <a:spcBef>
                          <a:spcPts val="0"/>
                        </a:spcBef>
                        <a:spcAft>
                          <a:spcPts val="0"/>
                        </a:spcAft>
                      </a:pPr>
                      <a:r>
                        <a:rPr lang="en-US" sz="1100">
                          <a:solidFill>
                            <a:schemeClr val="tx1"/>
                          </a:solidFill>
                          <a:effectLst/>
                          <a:latin typeface="+mn-lt"/>
                          <a:cs typeface="Arial" panose="020B0604020202020204" pitchFamily="34" charset="0"/>
                        </a:rPr>
                        <a:t>   1</a:t>
                      </a: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r>
                        <a:rPr lang="en-US" sz="1100">
                          <a:solidFill>
                            <a:schemeClr val="tx1"/>
                          </a:solidFill>
                          <a:latin typeface="+mn-lt"/>
                          <a:cs typeface="Arial" panose="020B0604020202020204" pitchFamily="34" charset="0"/>
                        </a:rPr>
                        <a:t>21 (70.0)</a:t>
                      </a: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1268108057"/>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mn-lt"/>
                          <a:ea typeface="+mn-ea"/>
                          <a:cs typeface="Arial" panose="020B0604020202020204" pitchFamily="34" charset="0"/>
                          <a:sym typeface="Arial"/>
                        </a:rPr>
                        <a:t>   2</a:t>
                      </a: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r>
                        <a:rPr lang="en-US" sz="1100">
                          <a:solidFill>
                            <a:schemeClr val="tx1"/>
                          </a:solidFill>
                          <a:latin typeface="+mn-lt"/>
                          <a:cs typeface="Arial" panose="020B0604020202020204" pitchFamily="34" charset="0"/>
                        </a:rPr>
                        <a:t>1 (3.3)</a:t>
                      </a: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3374963753"/>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R-ISS disease stage, n (%)</a:t>
                      </a:r>
                    </a:p>
                  </a:txBody>
                  <a:tcPr marL="80014" marR="0" marT="15752" marB="15752"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endParaRPr lang="en-US" sz="1100">
                        <a:solidFill>
                          <a:schemeClr val="tx1"/>
                        </a:solidFill>
                        <a:latin typeface="+mn-lt"/>
                        <a:cs typeface="Arial" panose="020B0604020202020204" pitchFamily="34" charset="0"/>
                      </a:endParaRP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293182468"/>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I</a:t>
                      </a:r>
                    </a:p>
                  </a:txBody>
                  <a:tcPr marL="80014" marR="0" marT="15752" marB="15752"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a:r>
                        <a:rPr lang="en-US" sz="1100">
                          <a:solidFill>
                            <a:schemeClr val="tx1"/>
                          </a:solidFill>
                          <a:latin typeface="+mn-lt"/>
                          <a:cs typeface="Arial" panose="020B0604020202020204" pitchFamily="34" charset="0"/>
                        </a:rPr>
                        <a:t>9 (30.0)</a:t>
                      </a:r>
                    </a:p>
                  </a:txBody>
                  <a:tcPr marL="31502" marR="31502" marT="0" marB="0" anchor="ctr">
                    <a:lnR w="12700" cap="flat" cmpd="sng" algn="ctr">
                      <a:solidFill>
                        <a:schemeClr val="bg1">
                          <a:lumMod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120645893"/>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Arial" panose="020B0604020202020204" pitchFamily="34" charset="0"/>
                          <a:sym typeface="Arial"/>
                        </a:rPr>
                        <a:t>   II</a:t>
                      </a:r>
                    </a:p>
                  </a:txBody>
                  <a:tcPr marL="80014" marR="0" marT="15752" marB="15752" anchor="ctr">
                    <a:lnL w="12700" cap="flat" cmpd="sng" algn="ctr">
                      <a:solidFill>
                        <a:schemeClr val="bg1">
                          <a:lumMod val="50000"/>
                        </a:schemeClr>
                      </a:solidFill>
                      <a:prstDash val="solid"/>
                      <a:round/>
                      <a:headEnd type="none" w="med" len="med"/>
                      <a:tailEnd type="none" w="med" len="med"/>
                    </a:lnL>
                    <a:lnB w="28575" cap="flat" cmpd="sng" algn="ctr">
                      <a:solidFill>
                        <a:srgbClr val="FF0000"/>
                      </a:solidFill>
                      <a:prstDash val="solid"/>
                      <a:round/>
                      <a:headEnd type="none" w="med" len="med"/>
                      <a:tailEnd type="none" w="med" len="med"/>
                    </a:lnB>
                    <a:solidFill>
                      <a:schemeClr val="bg1"/>
                    </a:solidFill>
                  </a:tcPr>
                </a:tc>
                <a:tc>
                  <a:txBody>
                    <a:bodyPr/>
                    <a:lstStyle/>
                    <a:p>
                      <a:pPr algn="ctr"/>
                      <a:r>
                        <a:rPr lang="en-US" sz="1100">
                          <a:solidFill>
                            <a:schemeClr val="tx1"/>
                          </a:solidFill>
                          <a:latin typeface="+mn-lt"/>
                          <a:cs typeface="Arial" panose="020B0604020202020204" pitchFamily="34" charset="0"/>
                        </a:rPr>
                        <a:t>19 (63.3)</a:t>
                      </a:r>
                    </a:p>
                  </a:txBody>
                  <a:tcPr marL="31502" marR="31502" marT="0" marB="0" anchor="ctr">
                    <a:lnR w="12700" cap="flat" cmpd="sng" algn="ctr">
                      <a:solidFill>
                        <a:schemeClr val="bg1">
                          <a:lumMod val="50000"/>
                        </a:schemeClr>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097701676"/>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III</a:t>
                      </a:r>
                    </a:p>
                  </a:txBody>
                  <a:tcPr marL="80014" marR="0" marT="15752" marB="15752"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mn-lt"/>
                          <a:cs typeface="Arial" panose="020B0604020202020204" pitchFamily="34" charset="0"/>
                        </a:rPr>
                        <a:t>0</a:t>
                      </a:r>
                    </a:p>
                  </a:txBody>
                  <a:tcPr marL="31502" marR="31502" marT="0"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563424290"/>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Unknown/missing</a:t>
                      </a:r>
                    </a:p>
                  </a:txBody>
                  <a:tcPr marL="80014" marR="0" marT="15752" marB="15752" anchor="ctr">
                    <a:lnL w="12700" cap="flat" cmpd="sng" algn="ctr">
                      <a:solidFill>
                        <a:schemeClr val="bg1">
                          <a:lumMod val="50000"/>
                        </a:schemeClr>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chemeClr val="bg1"/>
                    </a:solidFill>
                  </a:tcPr>
                </a:tc>
                <a:tc>
                  <a:txBody>
                    <a:bodyPr/>
                    <a:lstStyle/>
                    <a:p>
                      <a:pPr algn="ctr"/>
                      <a:r>
                        <a:rPr lang="en-US" sz="1100">
                          <a:solidFill>
                            <a:schemeClr val="tx1"/>
                          </a:solidFill>
                          <a:latin typeface="+mn-lt"/>
                          <a:cs typeface="Arial" panose="020B0604020202020204" pitchFamily="34" charset="0"/>
                        </a:rPr>
                        <a:t>2 (6.7)</a:t>
                      </a:r>
                    </a:p>
                  </a:txBody>
                  <a:tcPr marL="31502" marR="31502" marT="0" marB="0" anchor="ctr">
                    <a:lnR w="1270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chemeClr val="bg1"/>
                    </a:solidFill>
                  </a:tcPr>
                </a:tc>
                <a:extLst>
                  <a:ext uri="{0D108BD9-81ED-4DB2-BD59-A6C34878D82A}">
                    <a16:rowId xmlns:a16="http://schemas.microsoft.com/office/drawing/2014/main" val="2565436815"/>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a:solidFill>
                            <a:schemeClr val="tx1"/>
                          </a:solidFill>
                          <a:latin typeface="+mn-lt"/>
                          <a:cs typeface="Arial" panose="020B0604020202020204" pitchFamily="34" charset="0"/>
                        </a:rPr>
                        <a:t>Cytogenetic risk, n (%)</a:t>
                      </a:r>
                    </a:p>
                  </a:txBody>
                  <a:tcPr marL="80014" marR="80014"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endParaRPr lang="en-US" sz="1100">
                        <a:solidFill>
                          <a:schemeClr val="tx1"/>
                        </a:solidFill>
                        <a:latin typeface="+mn-lt"/>
                        <a:cs typeface="Arial" panose="020B0604020202020204" pitchFamily="34" charset="0"/>
                      </a:endParaRP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2976201177"/>
                  </a:ext>
                </a:extLst>
              </a:tr>
              <a:tr h="198000">
                <a:tc>
                  <a:txBody>
                    <a:bodyPr/>
                    <a:lstStyle/>
                    <a:p>
                      <a:pPr algn="l"/>
                      <a:r>
                        <a:rPr lang="en-US" sz="1100">
                          <a:solidFill>
                            <a:schemeClr val="tx1"/>
                          </a:solidFill>
                          <a:latin typeface="+mn-lt"/>
                          <a:cs typeface="Arial" panose="020B0604020202020204" pitchFamily="34" charset="0"/>
                        </a:rPr>
                        <a:t>     Standard</a:t>
                      </a:r>
                    </a:p>
                  </a:txBody>
                  <a:tcPr marL="31502" marR="31502" marT="0" marB="0" anchor="ctr">
                    <a:lnL w="12700" cap="flat" cmpd="sng" algn="ctr">
                      <a:solidFill>
                        <a:schemeClr val="bg1">
                          <a:lumMod val="50000"/>
                        </a:schemeClr>
                      </a:solidFill>
                      <a:prstDash val="solid"/>
                      <a:round/>
                      <a:headEnd type="none" w="med" len="med"/>
                      <a:tailEnd type="none" w="med" len="med"/>
                    </a:lnL>
                    <a:lnB w="28575" cap="flat" cmpd="sng" algn="ctr">
                      <a:solidFill>
                        <a:srgbClr val="FF0000"/>
                      </a:solidFill>
                      <a:prstDash val="solid"/>
                      <a:round/>
                      <a:headEnd type="none" w="med" len="med"/>
                      <a:tailEnd type="none" w="med" len="med"/>
                    </a:lnB>
                    <a:solidFill>
                      <a:srgbClr val="E6E7E8"/>
                    </a:solidFill>
                  </a:tcPr>
                </a:tc>
                <a:tc>
                  <a:txBody>
                    <a:bodyPr/>
                    <a:lstStyle/>
                    <a:p>
                      <a:pPr algn="ctr"/>
                      <a:r>
                        <a:rPr lang="en-US" sz="1100">
                          <a:solidFill>
                            <a:schemeClr val="tx1"/>
                          </a:solidFill>
                          <a:latin typeface="+mn-lt"/>
                          <a:cs typeface="Arial" panose="020B0604020202020204" pitchFamily="34" charset="0"/>
                        </a:rPr>
                        <a:t>22 (73.3)</a:t>
                      </a:r>
                    </a:p>
                  </a:txBody>
                  <a:tcPr marL="31502" marR="31502" marT="0" marB="0" anchor="ctr">
                    <a:lnR w="12700" cap="flat" cmpd="sng" algn="ctr">
                      <a:solidFill>
                        <a:schemeClr val="bg1">
                          <a:lumMod val="50000"/>
                        </a:schemeClr>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rgbClr val="E6E7E8"/>
                    </a:solidFill>
                  </a:tcPr>
                </a:tc>
                <a:extLst>
                  <a:ext uri="{0D108BD9-81ED-4DB2-BD59-A6C34878D82A}">
                    <a16:rowId xmlns:a16="http://schemas.microsoft.com/office/drawing/2014/main" val="1715814611"/>
                  </a:ext>
                </a:extLst>
              </a:tr>
              <a:tr h="198000">
                <a:tc>
                  <a:txBody>
                    <a:bodyPr/>
                    <a:lstStyle/>
                    <a:p>
                      <a:pPr algn="l"/>
                      <a:r>
                        <a:rPr lang="en-US" sz="1100" dirty="0">
                          <a:solidFill>
                            <a:schemeClr val="tx1"/>
                          </a:solidFill>
                          <a:latin typeface="+mn-lt"/>
                          <a:cs typeface="Arial" panose="020B0604020202020204" pitchFamily="34" charset="0"/>
                        </a:rPr>
                        <a:t>     </a:t>
                      </a:r>
                      <a:r>
                        <a:rPr lang="en-US" sz="1100" dirty="0" err="1">
                          <a:solidFill>
                            <a:schemeClr val="tx1"/>
                          </a:solidFill>
                          <a:latin typeface="+mn-lt"/>
                          <a:cs typeface="Arial" panose="020B0604020202020204" pitchFamily="34" charset="0"/>
                        </a:rPr>
                        <a:t>High</a:t>
                      </a:r>
                      <a:r>
                        <a:rPr lang="en-US" sz="1100" baseline="30000" dirty="0" err="1">
                          <a:solidFill>
                            <a:schemeClr val="tx1"/>
                          </a:solidFill>
                          <a:latin typeface="+mn-lt"/>
                          <a:cs typeface="Arial" panose="020B0604020202020204" pitchFamily="34" charset="0"/>
                        </a:rPr>
                        <a:t>a</a:t>
                      </a:r>
                      <a:endParaRPr lang="en-US" sz="1100" baseline="30000" dirty="0">
                        <a:solidFill>
                          <a:schemeClr val="tx1"/>
                        </a:solidFill>
                        <a:latin typeface="+mn-lt"/>
                        <a:cs typeface="Arial" panose="020B0604020202020204" pitchFamily="34" charset="0"/>
                      </a:endParaRPr>
                    </a:p>
                  </a:txBody>
                  <a:tcPr marL="31502" marR="31502" marT="0"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E6E7E8"/>
                    </a:solidFill>
                  </a:tcPr>
                </a:tc>
                <a:tc>
                  <a:txBody>
                    <a:bodyPr/>
                    <a:lstStyle/>
                    <a:p>
                      <a:pPr algn="ctr"/>
                      <a:r>
                        <a:rPr lang="en-US" sz="1100" dirty="0">
                          <a:solidFill>
                            <a:schemeClr val="tx1"/>
                          </a:solidFill>
                          <a:latin typeface="+mn-lt"/>
                          <a:cs typeface="Arial" panose="020B0604020202020204" pitchFamily="34" charset="0"/>
                        </a:rPr>
                        <a:t>5 (16.7)</a:t>
                      </a:r>
                    </a:p>
                  </a:txBody>
                  <a:tcPr marL="31502" marR="31502" marT="0"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E6E7E8"/>
                    </a:solidFill>
                  </a:tcPr>
                </a:tc>
                <a:extLst>
                  <a:ext uri="{0D108BD9-81ED-4DB2-BD59-A6C34878D82A}">
                    <a16:rowId xmlns:a16="http://schemas.microsoft.com/office/drawing/2014/main" val="1529079558"/>
                  </a:ext>
                </a:extLst>
              </a:tr>
              <a:tr h="198000">
                <a:tc>
                  <a:txBody>
                    <a:bodyPr/>
                    <a:lstStyle/>
                    <a:p>
                      <a:pPr algn="l"/>
                      <a:r>
                        <a:rPr lang="en-US" sz="1100">
                          <a:solidFill>
                            <a:schemeClr val="tx1"/>
                          </a:solidFill>
                          <a:latin typeface="+mn-lt"/>
                          <a:cs typeface="Arial" panose="020B0604020202020204" pitchFamily="34" charset="0"/>
                        </a:rPr>
                        <a:t>     Missing</a:t>
                      </a:r>
                    </a:p>
                  </a:txBody>
                  <a:tcPr marL="31502" marR="31502" marT="0" marB="0" anchor="ctr">
                    <a:lnL w="12700" cap="flat" cmpd="sng" algn="ctr">
                      <a:solidFill>
                        <a:schemeClr val="bg1">
                          <a:lumMod val="50000"/>
                        </a:schemeClr>
                      </a:solidFill>
                      <a:prstDash val="solid"/>
                      <a:round/>
                      <a:headEnd type="none" w="med" len="med"/>
                      <a:tailEnd type="none" w="med" len="med"/>
                    </a:lnL>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7E8"/>
                    </a:solidFill>
                  </a:tcPr>
                </a:tc>
                <a:tc>
                  <a:txBody>
                    <a:bodyPr/>
                    <a:lstStyle/>
                    <a:p>
                      <a:pPr algn="ctr"/>
                      <a:r>
                        <a:rPr lang="en-US" sz="1100" dirty="0">
                          <a:solidFill>
                            <a:schemeClr val="tx1"/>
                          </a:solidFill>
                          <a:latin typeface="+mn-lt"/>
                          <a:cs typeface="Arial" panose="020B0604020202020204" pitchFamily="34" charset="0"/>
                        </a:rPr>
                        <a:t>3 (10.0)</a:t>
                      </a:r>
                    </a:p>
                  </a:txBody>
                  <a:tcPr marL="31502" marR="31502" marT="0" marB="0" anchor="ctr">
                    <a:lnR w="1270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7E8"/>
                    </a:solidFill>
                  </a:tcPr>
                </a:tc>
                <a:extLst>
                  <a:ext uri="{0D108BD9-81ED-4DB2-BD59-A6C34878D82A}">
                    <a16:rowId xmlns:a16="http://schemas.microsoft.com/office/drawing/2014/main" val="449622633"/>
                  </a:ext>
                </a:extLst>
              </a:tr>
            </a:tbl>
          </a:graphicData>
        </a:graphic>
      </p:graphicFrame>
      <p:graphicFrame>
        <p:nvGraphicFramePr>
          <p:cNvPr id="11" name="Table 10">
            <a:extLst>
              <a:ext uri="{FF2B5EF4-FFF2-40B4-BE49-F238E27FC236}">
                <a16:creationId xmlns:a16="http://schemas.microsoft.com/office/drawing/2014/main" id="{4FAD43E2-6108-0ADC-2626-B36AADEF795D}"/>
              </a:ext>
            </a:extLst>
          </p:cNvPr>
          <p:cNvGraphicFramePr>
            <a:graphicFrameLocks/>
          </p:cNvGraphicFramePr>
          <p:nvPr>
            <p:extLst>
              <p:ext uri="{D42A27DB-BD31-4B8C-83A1-F6EECF244321}">
                <p14:modId xmlns:p14="http://schemas.microsoft.com/office/powerpoint/2010/main" val="3843149169"/>
              </p:ext>
            </p:extLst>
          </p:nvPr>
        </p:nvGraphicFramePr>
        <p:xfrm>
          <a:off x="8554632" y="1607061"/>
          <a:ext cx="3168000" cy="4223440"/>
        </p:xfrm>
        <a:graphic>
          <a:graphicData uri="http://schemas.openxmlformats.org/drawingml/2006/table">
            <a:tbl>
              <a:tblPr firstRow="1" bandRow="1">
                <a:tableStyleId>{6E25E649-3F16-4E02-A733-19D2CDBF48F0}</a:tableStyleId>
              </a:tblPr>
              <a:tblGrid>
                <a:gridCol w="2196000">
                  <a:extLst>
                    <a:ext uri="{9D8B030D-6E8A-4147-A177-3AD203B41FA5}">
                      <a16:colId xmlns:a16="http://schemas.microsoft.com/office/drawing/2014/main" val="2970858306"/>
                    </a:ext>
                  </a:extLst>
                </a:gridCol>
                <a:gridCol w="972000">
                  <a:extLst>
                    <a:ext uri="{9D8B030D-6E8A-4147-A177-3AD203B41FA5}">
                      <a16:colId xmlns:a16="http://schemas.microsoft.com/office/drawing/2014/main" val="3974948404"/>
                    </a:ext>
                  </a:extLst>
                </a:gridCol>
              </a:tblGrid>
              <a:tr h="252000">
                <a:tc>
                  <a:txBody>
                    <a:bodyPr/>
                    <a:lstStyle/>
                    <a:p>
                      <a:pPr algn="ctr"/>
                      <a:endParaRPr lang="en-US" sz="1100" b="1" baseline="0">
                        <a:solidFill>
                          <a:schemeClr val="tx1"/>
                        </a:solidFill>
                        <a:latin typeface="+mn-lt"/>
                        <a:cs typeface="Arial" panose="020B0604020202020204" pitchFamily="34" charset="0"/>
                      </a:endParaRPr>
                    </a:p>
                  </a:txBody>
                  <a:tcPr marL="80014" marR="80014" marT="15752" marB="15752"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48384"/>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baseline="0">
                          <a:solidFill>
                            <a:schemeClr val="tx1"/>
                          </a:solidFill>
                          <a:latin typeface="+mn-lt"/>
                          <a:cs typeface="Arial" panose="020B0604020202020204" pitchFamily="34" charset="0"/>
                        </a:rPr>
                        <a:t>n=30</a:t>
                      </a:r>
                    </a:p>
                  </a:txBody>
                  <a:tcPr marL="80014" marR="80014" marT="15752" marB="15752"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48384"/>
                      </a:solidFill>
                      <a:prstDash val="solid"/>
                      <a:round/>
                      <a:headEnd type="none" w="med" len="med"/>
                      <a:tailEnd type="none" w="med" len="me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497590894"/>
                  </a:ext>
                </a:extLst>
              </a:tr>
              <a:tr h="198000">
                <a:tc>
                  <a:txBody>
                    <a:bodyPr/>
                    <a:lstStyle/>
                    <a:p>
                      <a:pPr marR="0" algn="l" rtl="0">
                        <a:spcBef>
                          <a:spcPts val="0"/>
                        </a:spcBef>
                        <a:spcAft>
                          <a:spcPts val="0"/>
                        </a:spcAft>
                      </a:pPr>
                      <a:r>
                        <a:rPr lang="en-US" sz="1100" b="1">
                          <a:solidFill>
                            <a:schemeClr val="tx1"/>
                          </a:solidFill>
                          <a:effectLst/>
                          <a:latin typeface="+mn-lt"/>
                          <a:cs typeface="Arial" panose="020B0604020202020204" pitchFamily="34" charset="0"/>
                        </a:rPr>
                        <a:t>EMD by BICR, n (%)</a:t>
                      </a:r>
                      <a:r>
                        <a:rPr lang="en-US" sz="1100" b="1" baseline="30000">
                          <a:solidFill>
                            <a:schemeClr val="tx1"/>
                          </a:solidFill>
                          <a:effectLst/>
                          <a:latin typeface="+mn-lt"/>
                          <a:cs typeface="Arial" panose="020B0604020202020204" pitchFamily="34" charset="0"/>
                        </a:rPr>
                        <a:t>b</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48384"/>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a:solidFill>
                          <a:schemeClr val="tx1"/>
                        </a:solidFill>
                        <a:latin typeface="+mn-lt"/>
                        <a:cs typeface="Arial" panose="020B0604020202020204" pitchFamily="34" charset="0"/>
                      </a:endParaRPr>
                    </a:p>
                  </a:txBody>
                  <a:tcPr marL="80014" marR="80014" marT="15752" marB="15752"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848384"/>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357997"/>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Yes</a:t>
                      </a:r>
                    </a:p>
                  </a:txBody>
                  <a:tcPr marL="80014" marR="0" marT="15752" marB="15752"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r>
                        <a:rPr lang="en-US" sz="1100" dirty="0">
                          <a:solidFill>
                            <a:schemeClr val="tx1"/>
                          </a:solidFill>
                          <a:latin typeface="+mn-lt"/>
                          <a:cs typeface="Arial" panose="020B0604020202020204" pitchFamily="34" charset="0"/>
                        </a:rPr>
                        <a:t>5 (16.7)</a:t>
                      </a:r>
                    </a:p>
                  </a:txBody>
                  <a:tcPr marL="31502" marR="31502" marT="0"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247426804"/>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No</a:t>
                      </a:r>
                    </a:p>
                  </a:txBody>
                  <a:tcPr marL="80014" marR="0" marT="15752" marB="15752" anchor="ctr">
                    <a:lnL w="12700" cap="flat" cmpd="sng" algn="ctr">
                      <a:solidFill>
                        <a:schemeClr val="bg1">
                          <a:lumMod val="50000"/>
                        </a:schemeClr>
                      </a:solidFill>
                      <a:prstDash val="solid"/>
                      <a:round/>
                      <a:headEnd type="none" w="med" len="med"/>
                      <a:tailEnd type="none" w="med" len="med"/>
                    </a:lnL>
                    <a:lnT w="28575" cap="flat" cmpd="sng" algn="ctr">
                      <a:solidFill>
                        <a:srgbClr val="FF0000"/>
                      </a:solidFill>
                      <a:prstDash val="solid"/>
                      <a:round/>
                      <a:headEnd type="none" w="med" len="med"/>
                      <a:tailEnd type="none" w="med" len="med"/>
                    </a:lnT>
                    <a:noFill/>
                  </a:tcPr>
                </a:tc>
                <a:tc>
                  <a:txBody>
                    <a:bodyPr/>
                    <a:lstStyle/>
                    <a:p>
                      <a:pPr algn="ctr"/>
                      <a:r>
                        <a:rPr lang="en-US" sz="1100">
                          <a:solidFill>
                            <a:schemeClr val="tx1"/>
                          </a:solidFill>
                          <a:latin typeface="+mn-lt"/>
                          <a:cs typeface="Arial" panose="020B0604020202020204" pitchFamily="34" charset="0"/>
                        </a:rPr>
                        <a:t>25 (83.3)</a:t>
                      </a:r>
                    </a:p>
                  </a:txBody>
                  <a:tcPr marL="31502" marR="31502" marT="0" marB="0" anchor="ctr">
                    <a:lnR w="1270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644584050"/>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Baseline BMPCs, n (%)</a:t>
                      </a: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endParaRPr lang="en-US" sz="1100">
                        <a:solidFill>
                          <a:schemeClr val="tx1"/>
                        </a:solidFill>
                        <a:latin typeface="+mn-lt"/>
                        <a:cs typeface="Arial" panose="020B0604020202020204" pitchFamily="34" charset="0"/>
                      </a:endParaRPr>
                    </a:p>
                  </a:txBody>
                  <a:tcPr marL="80014" marR="80014" marT="15752" marB="15752"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2189220161"/>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&lt;50%</a:t>
                      </a:r>
                    </a:p>
                  </a:txBody>
                  <a:tcPr marL="80014" marR="0" marT="15752" marB="15752" anchor="ctr">
                    <a:lnL w="12700" cap="flat" cmpd="sng" algn="ctr">
                      <a:solidFill>
                        <a:schemeClr val="bg1">
                          <a:lumMod val="50000"/>
                        </a:schemeClr>
                      </a:solidFill>
                      <a:prstDash val="solid"/>
                      <a:round/>
                      <a:headEnd type="none" w="med" len="med"/>
                      <a:tailEnd type="none" w="med" len="med"/>
                    </a:lnL>
                    <a:lnB w="28575" cap="flat" cmpd="sng" algn="ctr">
                      <a:solidFill>
                        <a:srgbClr val="FF0000"/>
                      </a:solidFill>
                      <a:prstDash val="solid"/>
                      <a:round/>
                      <a:headEnd type="none" w="med" len="med"/>
                      <a:tailEnd type="none" w="med" len="med"/>
                    </a:lnB>
                    <a:solidFill>
                      <a:srgbClr val="E6E7E8"/>
                    </a:solidFill>
                  </a:tcPr>
                </a:tc>
                <a:tc>
                  <a:txBody>
                    <a:bodyPr/>
                    <a:lstStyle/>
                    <a:p>
                      <a:pPr algn="ctr"/>
                      <a:r>
                        <a:rPr lang="en-US" sz="1100" dirty="0">
                          <a:solidFill>
                            <a:schemeClr val="tx1"/>
                          </a:solidFill>
                          <a:latin typeface="+mn-lt"/>
                          <a:cs typeface="Arial" panose="020B0604020202020204" pitchFamily="34" charset="0"/>
                        </a:rPr>
                        <a:t>24 (80.0)</a:t>
                      </a:r>
                    </a:p>
                  </a:txBody>
                  <a:tcPr marL="31502" marR="31502" marT="0" marB="15752" anchor="ctr">
                    <a:lnR w="12700" cap="flat" cmpd="sng" algn="ctr">
                      <a:solidFill>
                        <a:schemeClr val="bg1">
                          <a:lumMod val="50000"/>
                        </a:schemeClr>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rgbClr val="E6E7E8"/>
                    </a:solidFill>
                  </a:tcPr>
                </a:tc>
                <a:extLst>
                  <a:ext uri="{0D108BD9-81ED-4DB2-BD59-A6C34878D82A}">
                    <a16:rowId xmlns:a16="http://schemas.microsoft.com/office/drawing/2014/main" val="2812276847"/>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≥50%</a:t>
                      </a:r>
                    </a:p>
                  </a:txBody>
                  <a:tcPr marL="80014" marR="0" marT="15752" marB="15752"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E6E7E8"/>
                    </a:solidFill>
                  </a:tcPr>
                </a:tc>
                <a:tc>
                  <a:txBody>
                    <a:bodyPr/>
                    <a:lstStyle/>
                    <a:p>
                      <a:pPr algn="ctr"/>
                      <a:r>
                        <a:rPr lang="en-US" sz="1100" dirty="0">
                          <a:solidFill>
                            <a:schemeClr val="tx1"/>
                          </a:solidFill>
                          <a:latin typeface="+mn-lt"/>
                          <a:cs typeface="Arial" panose="020B0604020202020204" pitchFamily="34" charset="0"/>
                        </a:rPr>
                        <a:t>4 (13.3)</a:t>
                      </a:r>
                    </a:p>
                  </a:txBody>
                  <a:tcPr marL="31502" marR="31502" marT="0" marB="15752"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E6E7E8"/>
                    </a:solidFill>
                  </a:tcPr>
                </a:tc>
                <a:extLst>
                  <a:ext uri="{0D108BD9-81ED-4DB2-BD59-A6C34878D82A}">
                    <a16:rowId xmlns:a16="http://schemas.microsoft.com/office/drawing/2014/main" val="1317730562"/>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Arial" panose="020B0604020202020204" pitchFamily="34" charset="0"/>
                          <a:sym typeface="Arial"/>
                        </a:rPr>
                        <a:t>   Missing</a:t>
                      </a:r>
                    </a:p>
                  </a:txBody>
                  <a:tcPr marL="80014" marR="0" marT="15752" marB="15752" anchor="ctr">
                    <a:lnL w="12700" cap="flat" cmpd="sng" algn="ctr">
                      <a:solidFill>
                        <a:schemeClr val="bg1">
                          <a:lumMod val="50000"/>
                        </a:schemeClr>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rgbClr val="E6E7E8"/>
                    </a:solidFill>
                  </a:tcPr>
                </a:tc>
                <a:tc>
                  <a:txBody>
                    <a:bodyPr/>
                    <a:lstStyle/>
                    <a:p>
                      <a:pPr algn="ctr"/>
                      <a:r>
                        <a:rPr lang="en-US" sz="1100">
                          <a:solidFill>
                            <a:schemeClr val="tx1"/>
                          </a:solidFill>
                          <a:latin typeface="+mn-lt"/>
                          <a:cs typeface="Arial" panose="020B0604020202020204" pitchFamily="34" charset="0"/>
                        </a:rPr>
                        <a:t>2 (6.7)</a:t>
                      </a:r>
                    </a:p>
                  </a:txBody>
                  <a:tcPr marL="31502" marR="31502" marT="0" marB="15752" anchor="ctr">
                    <a:lnR w="1270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E6E7E8"/>
                    </a:solidFill>
                  </a:tcPr>
                </a:tc>
                <a:extLst>
                  <a:ext uri="{0D108BD9-81ED-4DB2-BD59-A6C34878D82A}">
                    <a16:rowId xmlns:a16="http://schemas.microsoft.com/office/drawing/2014/main" val="2429987836"/>
                  </a:ext>
                </a:extLst>
              </a:tr>
              <a:tr h="39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effectLst/>
                          <a:latin typeface="+mn-lt"/>
                          <a:ea typeface="+mn-ea"/>
                          <a:cs typeface="+mn-cs"/>
                        </a:rPr>
                        <a:t>Patients with ≥1 poor prognosis </a:t>
                      </a:r>
                      <a:r>
                        <a:rPr lang="en-US" sz="1100" b="1" i="0" dirty="0" err="1">
                          <a:solidFill>
                            <a:schemeClr val="tx1"/>
                          </a:solidFill>
                          <a:effectLst/>
                          <a:latin typeface="+mn-lt"/>
                          <a:ea typeface="+mn-ea"/>
                          <a:cs typeface="+mn-cs"/>
                        </a:rPr>
                        <a:t>feature</a:t>
                      </a:r>
                      <a:r>
                        <a:rPr lang="en-US" sz="1100" b="1" i="0" baseline="30000" dirty="0" err="1">
                          <a:solidFill>
                            <a:schemeClr val="tx1"/>
                          </a:solidFill>
                          <a:effectLst/>
                          <a:latin typeface="+mn-lt"/>
                          <a:ea typeface="+mn-ea"/>
                          <a:cs typeface="+mn-cs"/>
                        </a:rPr>
                        <a:t>c</a:t>
                      </a:r>
                      <a:endParaRPr kumimoji="0" lang="en-US" sz="1100" b="1" i="0" u="none" strike="noStrike" kern="0" cap="none" spc="0" normalizeH="0" baseline="30000" noProof="0" dirty="0">
                        <a:ln>
                          <a:noFill/>
                        </a:ln>
                        <a:solidFill>
                          <a:schemeClr val="tx1"/>
                        </a:solidFill>
                        <a:effectLst/>
                        <a:uLnTx/>
                        <a:uFillTx/>
                        <a:latin typeface="+mn-lt"/>
                        <a:ea typeface="+mn-ea"/>
                        <a:cs typeface="Arial" panose="020B0604020202020204" pitchFamily="34" charset="0"/>
                        <a:sym typeface="Arial"/>
                      </a:endParaRPr>
                    </a:p>
                  </a:txBody>
                  <a:tcPr marL="80014" marR="0" marT="15752" marB="15752" anchor="ctr">
                    <a:lnL w="12700" cap="flat" cmpd="sng" algn="ctr">
                      <a:solidFill>
                        <a:schemeClr val="bg1">
                          <a:lumMod val="50000"/>
                        </a:schemeClr>
                      </a:solidFill>
                      <a:prstDash val="solid"/>
                      <a:round/>
                      <a:headEnd type="none" w="med" len="med"/>
                      <a:tailEnd type="none" w="med" len="med"/>
                    </a:lnL>
                    <a:noFill/>
                  </a:tcPr>
                </a:tc>
                <a:tc>
                  <a:txBody>
                    <a:bodyPr/>
                    <a:lstStyle/>
                    <a:p>
                      <a:pPr algn="ctr"/>
                      <a:r>
                        <a:rPr lang="en-US" sz="1100" dirty="0">
                          <a:solidFill>
                            <a:schemeClr val="tx1"/>
                          </a:solidFill>
                          <a:latin typeface="+mn-lt"/>
                          <a:cs typeface="Arial" panose="020B0604020202020204" pitchFamily="34" charset="0"/>
                        </a:rPr>
                        <a:t>12 (40.0)</a:t>
                      </a:r>
                    </a:p>
                  </a:txBody>
                  <a:tcPr marL="31502" marR="31502" marT="0" marB="15752"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4167327332"/>
                  </a:ext>
                </a:extLst>
              </a:tr>
              <a:tr h="39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a:solidFill>
                            <a:schemeClr val="dk1"/>
                          </a:solidFill>
                          <a:effectLst/>
                          <a:latin typeface="+mn-lt"/>
                          <a:ea typeface="+mn-ea"/>
                          <a:cs typeface="+mn-cs"/>
                        </a:rPr>
                        <a:t>No. of prior lines of therapy, median (range)</a:t>
                      </a:r>
                      <a:endParaRPr lang="en-US" sz="1100" b="1">
                        <a:solidFill>
                          <a:schemeClr val="tx1"/>
                        </a:solidFill>
                        <a:latin typeface="+mn-lt"/>
                        <a:cs typeface="Arial" panose="020B0604020202020204" pitchFamily="34" charset="0"/>
                      </a:endParaRPr>
                    </a:p>
                  </a:txBody>
                  <a:tcPr marL="80014" marR="80014"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5 (2-14)</a:t>
                      </a:r>
                    </a:p>
                  </a:txBody>
                  <a:tcPr marL="80014" marR="80014" marT="15752" marB="15752"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1739741351"/>
                  </a:ext>
                </a:extLst>
              </a:tr>
              <a:tr h="198000">
                <a:tc>
                  <a:txBody>
                    <a:bodyPr/>
                    <a:lstStyle/>
                    <a:p>
                      <a:pPr marR="0" algn="l" rtl="0">
                        <a:spcBef>
                          <a:spcPts val="0"/>
                        </a:spcBef>
                        <a:spcAft>
                          <a:spcPts val="0"/>
                        </a:spcAft>
                      </a:pPr>
                      <a:r>
                        <a:rPr lang="en-US" sz="1100" b="1" i="0">
                          <a:solidFill>
                            <a:schemeClr val="dk1"/>
                          </a:solidFill>
                          <a:effectLst/>
                          <a:latin typeface="+mn-lt"/>
                          <a:ea typeface="+mn-ea"/>
                          <a:cs typeface="+mn-cs"/>
                        </a:rPr>
                        <a:t>Prior stem cell transplant, n (%)</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20 (66.7)</a:t>
                      </a:r>
                    </a:p>
                  </a:txBody>
                  <a:tcPr marL="80014" marR="80014" marT="15752" marB="15752"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1268108057"/>
                  </a:ext>
                </a:extLst>
              </a:tr>
              <a:tr h="198000">
                <a:tc>
                  <a:txBody>
                    <a:bodyPr/>
                    <a:lstStyle/>
                    <a:p>
                      <a:pPr marR="0" algn="l" rtl="0">
                        <a:spcBef>
                          <a:spcPts val="0"/>
                        </a:spcBef>
                        <a:spcAft>
                          <a:spcPts val="0"/>
                        </a:spcAft>
                      </a:pPr>
                      <a:r>
                        <a:rPr lang="en-US" sz="1100" b="1" i="0">
                          <a:solidFill>
                            <a:schemeClr val="dk1"/>
                          </a:solidFill>
                          <a:effectLst/>
                          <a:latin typeface="+mn-lt"/>
                          <a:ea typeface="+mn-ea"/>
                          <a:cs typeface="+mn-cs"/>
                        </a:rPr>
                        <a:t>Exposure status, n (%)</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endParaRPr lang="en-US" sz="1100">
                        <a:solidFill>
                          <a:schemeClr val="tx1"/>
                        </a:solidFill>
                        <a:latin typeface="+mn-lt"/>
                        <a:cs typeface="Arial" panose="020B0604020202020204" pitchFamily="34" charset="0"/>
                      </a:endParaRPr>
                    </a:p>
                  </a:txBody>
                  <a:tcPr marL="80014" marR="80014" marT="15752" marB="15752"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3374963753"/>
                  </a:ext>
                </a:extLst>
              </a:tr>
              <a:tr h="198000">
                <a:tc>
                  <a:txBody>
                    <a:bodyPr/>
                    <a:lstStyle/>
                    <a:p>
                      <a:pPr indent="182880" algn="l"/>
                      <a:r>
                        <a:rPr lang="en-US" sz="1100">
                          <a:solidFill>
                            <a:schemeClr val="tx1"/>
                          </a:solidFill>
                          <a:latin typeface="+mn-lt"/>
                          <a:cs typeface="Arial" panose="020B0604020202020204" pitchFamily="34" charset="0"/>
                        </a:rPr>
                        <a:t>Triple-</a:t>
                      </a:r>
                      <a:r>
                        <a:rPr lang="en-US" sz="1100" err="1">
                          <a:solidFill>
                            <a:schemeClr val="tx1"/>
                          </a:solidFill>
                          <a:latin typeface="+mn-lt"/>
                          <a:cs typeface="Arial" panose="020B0604020202020204" pitchFamily="34" charset="0"/>
                        </a:rPr>
                        <a:t>class</a:t>
                      </a:r>
                      <a:r>
                        <a:rPr lang="en-US" sz="1100" baseline="30000" err="1">
                          <a:solidFill>
                            <a:schemeClr val="tx1"/>
                          </a:solidFill>
                          <a:latin typeface="+mn-lt"/>
                          <a:cs typeface="Arial" panose="020B0604020202020204" pitchFamily="34" charset="0"/>
                        </a:rPr>
                        <a:t>d</a:t>
                      </a:r>
                      <a:endParaRPr lang="en-US" sz="1100" baseline="300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r>
                        <a:rPr lang="en-US" sz="1100">
                          <a:solidFill>
                            <a:schemeClr val="tx1"/>
                          </a:solidFill>
                          <a:latin typeface="+mn-lt"/>
                          <a:cs typeface="Arial" panose="020B0604020202020204" pitchFamily="34" charset="0"/>
                        </a:rPr>
                        <a:t>30 (100.0)</a:t>
                      </a: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2293182468"/>
                  </a:ext>
                </a:extLst>
              </a:tr>
              <a:tr h="198000">
                <a:tc>
                  <a:txBody>
                    <a:bodyPr/>
                    <a:lstStyle/>
                    <a:p>
                      <a:pPr indent="182880" algn="l"/>
                      <a:r>
                        <a:rPr lang="en-US" sz="1100">
                          <a:solidFill>
                            <a:schemeClr val="tx1"/>
                          </a:solidFill>
                          <a:latin typeface="+mn-lt"/>
                          <a:cs typeface="Arial" panose="020B0604020202020204" pitchFamily="34" charset="0"/>
                        </a:rPr>
                        <a:t>Penta-</a:t>
                      </a:r>
                      <a:r>
                        <a:rPr lang="en-US" sz="1100" err="1">
                          <a:solidFill>
                            <a:schemeClr val="tx1"/>
                          </a:solidFill>
                          <a:latin typeface="+mn-lt"/>
                          <a:cs typeface="Arial" panose="020B0604020202020204" pitchFamily="34" charset="0"/>
                        </a:rPr>
                        <a:t>drug</a:t>
                      </a:r>
                      <a:r>
                        <a:rPr lang="en-US" sz="1100" baseline="30000" err="1">
                          <a:solidFill>
                            <a:schemeClr val="tx1"/>
                          </a:solidFill>
                          <a:latin typeface="+mn-lt"/>
                          <a:cs typeface="Arial" panose="020B0604020202020204" pitchFamily="34" charset="0"/>
                        </a:rPr>
                        <a:t>e</a:t>
                      </a:r>
                      <a:endParaRPr lang="en-US" sz="1100" baseline="300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solidFill>
                      <a:srgbClr val="E6E7E8"/>
                    </a:solidFill>
                  </a:tcPr>
                </a:tc>
                <a:tc>
                  <a:txBody>
                    <a:bodyPr/>
                    <a:lstStyle/>
                    <a:p>
                      <a:pPr algn="ctr"/>
                      <a:r>
                        <a:rPr lang="en-US" sz="1100">
                          <a:solidFill>
                            <a:schemeClr val="tx1"/>
                          </a:solidFill>
                          <a:latin typeface="+mn-lt"/>
                          <a:cs typeface="Arial" panose="020B0604020202020204" pitchFamily="34" charset="0"/>
                        </a:rPr>
                        <a:t>21 (70.0)</a:t>
                      </a:r>
                    </a:p>
                  </a:txBody>
                  <a:tcPr marL="31502" marR="31502" marT="0" marB="0" anchor="ctr">
                    <a:lnR w="12700" cap="flat" cmpd="sng" algn="ctr">
                      <a:solidFill>
                        <a:schemeClr val="bg1">
                          <a:lumMod val="50000"/>
                        </a:schemeClr>
                      </a:solidFill>
                      <a:prstDash val="solid"/>
                      <a:round/>
                      <a:headEnd type="none" w="med" len="med"/>
                      <a:tailEnd type="none" w="med" len="med"/>
                    </a:lnR>
                    <a:solidFill>
                      <a:srgbClr val="E6E7E8"/>
                    </a:solidFill>
                  </a:tcPr>
                </a:tc>
                <a:extLst>
                  <a:ext uri="{0D108BD9-81ED-4DB2-BD59-A6C34878D82A}">
                    <a16:rowId xmlns:a16="http://schemas.microsoft.com/office/drawing/2014/main" val="3120645893"/>
                  </a:ext>
                </a:extLst>
              </a:tr>
              <a:tr h="198000">
                <a:tc>
                  <a:txBody>
                    <a:bodyPr/>
                    <a:lstStyle/>
                    <a:p>
                      <a:pPr marR="0" algn="l" rtl="0">
                        <a:spcBef>
                          <a:spcPts val="0"/>
                        </a:spcBef>
                        <a:spcAft>
                          <a:spcPts val="0"/>
                        </a:spcAft>
                      </a:pPr>
                      <a:r>
                        <a:rPr lang="en-US" sz="1100" b="1" i="0">
                          <a:solidFill>
                            <a:schemeClr val="dk1"/>
                          </a:solidFill>
                          <a:effectLst/>
                          <a:latin typeface="+mn-lt"/>
                          <a:ea typeface="+mn-ea"/>
                          <a:cs typeface="+mn-cs"/>
                        </a:rPr>
                        <a:t>Refractory status, n (%)</a:t>
                      </a:r>
                      <a:endParaRPr lang="en-US" sz="1100" b="1">
                        <a:solidFill>
                          <a:schemeClr val="tx1"/>
                        </a:solidFill>
                        <a:effectLst/>
                        <a:latin typeface="+mn-lt"/>
                        <a:cs typeface="Arial" panose="020B0604020202020204" pitchFamily="34" charset="0"/>
                      </a:endParaRPr>
                    </a:p>
                  </a:txBody>
                  <a:tcPr marL="80014" marR="0" marT="15752" marB="15752"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100">
                        <a:solidFill>
                          <a:schemeClr val="tx1"/>
                        </a:solidFill>
                        <a:latin typeface="+mn-lt"/>
                        <a:cs typeface="Arial" panose="020B0604020202020204" pitchFamily="34" charset="0"/>
                      </a:endParaRPr>
                    </a:p>
                  </a:txBody>
                  <a:tcPr marL="80014" marR="80014" marT="15752" marB="15752"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3097701676"/>
                  </a:ext>
                </a:extLst>
              </a:tr>
              <a:tr h="198000">
                <a:tc>
                  <a:txBody>
                    <a:bodyPr/>
                    <a:lstStyle/>
                    <a:p>
                      <a:pPr indent="182880" algn="l"/>
                      <a:r>
                        <a:rPr lang="en-US" sz="1100">
                          <a:solidFill>
                            <a:schemeClr val="tx1"/>
                          </a:solidFill>
                          <a:latin typeface="+mn-lt"/>
                          <a:cs typeface="Arial" panose="020B0604020202020204" pitchFamily="34" charset="0"/>
                        </a:rPr>
                        <a:t>Triple-</a:t>
                      </a:r>
                      <a:r>
                        <a:rPr lang="en-US" sz="1100" err="1">
                          <a:solidFill>
                            <a:schemeClr val="tx1"/>
                          </a:solidFill>
                          <a:latin typeface="+mn-lt"/>
                          <a:cs typeface="Arial" panose="020B0604020202020204" pitchFamily="34" charset="0"/>
                        </a:rPr>
                        <a:t>class</a:t>
                      </a:r>
                      <a:r>
                        <a:rPr lang="en-US" sz="1100" baseline="30000" err="1">
                          <a:solidFill>
                            <a:schemeClr val="tx1"/>
                          </a:solidFill>
                          <a:latin typeface="+mn-lt"/>
                          <a:cs typeface="Arial" panose="020B0604020202020204" pitchFamily="34" charset="0"/>
                        </a:rPr>
                        <a:t>d</a:t>
                      </a:r>
                      <a:endParaRPr lang="en-US" sz="1100" baseline="300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noFill/>
                  </a:tcPr>
                </a:tc>
                <a:tc>
                  <a:txBody>
                    <a:bodyPr/>
                    <a:lstStyle/>
                    <a:p>
                      <a:pPr algn="ctr"/>
                      <a:r>
                        <a:rPr lang="en-US" sz="1100">
                          <a:solidFill>
                            <a:schemeClr val="tx1"/>
                          </a:solidFill>
                          <a:latin typeface="+mn-lt"/>
                          <a:cs typeface="Arial" panose="020B0604020202020204" pitchFamily="34" charset="0"/>
                        </a:rPr>
                        <a:t>30 (100.0)</a:t>
                      </a:r>
                    </a:p>
                  </a:txBody>
                  <a:tcPr marL="31502" marR="31502" marT="0" marB="0"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3563424290"/>
                  </a:ext>
                </a:extLst>
              </a:tr>
              <a:tr h="198000">
                <a:tc>
                  <a:txBody>
                    <a:bodyPr/>
                    <a:lstStyle/>
                    <a:p>
                      <a:pPr indent="182880" algn="l"/>
                      <a:r>
                        <a:rPr lang="en-US" sz="1100">
                          <a:solidFill>
                            <a:schemeClr val="tx1"/>
                          </a:solidFill>
                          <a:latin typeface="+mn-lt"/>
                          <a:cs typeface="Arial" panose="020B0604020202020204" pitchFamily="34" charset="0"/>
                        </a:rPr>
                        <a:t>Penta-</a:t>
                      </a:r>
                      <a:r>
                        <a:rPr lang="en-US" sz="1100" err="1">
                          <a:solidFill>
                            <a:schemeClr val="tx1"/>
                          </a:solidFill>
                          <a:latin typeface="+mn-lt"/>
                          <a:cs typeface="Arial" panose="020B0604020202020204" pitchFamily="34" charset="0"/>
                        </a:rPr>
                        <a:t>drug</a:t>
                      </a:r>
                      <a:r>
                        <a:rPr lang="en-US" sz="1100" baseline="30000" err="1">
                          <a:solidFill>
                            <a:schemeClr val="tx1"/>
                          </a:solidFill>
                          <a:latin typeface="+mn-lt"/>
                          <a:cs typeface="Arial" panose="020B0604020202020204" pitchFamily="34" charset="0"/>
                        </a:rPr>
                        <a:t>e</a:t>
                      </a:r>
                      <a:endParaRPr lang="en-US" sz="1100" baseline="30000">
                        <a:solidFill>
                          <a:schemeClr val="tx1"/>
                        </a:solidFill>
                        <a:latin typeface="+mn-lt"/>
                        <a:cs typeface="Arial" panose="020B0604020202020204" pitchFamily="34" charset="0"/>
                      </a:endParaRPr>
                    </a:p>
                  </a:txBody>
                  <a:tcPr marL="31502" marR="31502" marT="0" marB="0" anchor="ctr">
                    <a:lnL w="12700" cap="flat" cmpd="sng" algn="ctr">
                      <a:solidFill>
                        <a:schemeClr val="bg1">
                          <a:lumMod val="50000"/>
                        </a:schemeClr>
                      </a:solidFill>
                      <a:prstDash val="solid"/>
                      <a:round/>
                      <a:headEnd type="none" w="med" len="med"/>
                      <a:tailEnd type="none" w="med" len="med"/>
                    </a:lnL>
                    <a:noFill/>
                  </a:tcPr>
                </a:tc>
                <a:tc>
                  <a:txBody>
                    <a:bodyPr/>
                    <a:lstStyle/>
                    <a:p>
                      <a:pPr algn="ctr"/>
                      <a:r>
                        <a:rPr lang="en-US" sz="1100">
                          <a:solidFill>
                            <a:schemeClr val="tx1"/>
                          </a:solidFill>
                          <a:latin typeface="+mn-lt"/>
                          <a:cs typeface="Arial" panose="020B0604020202020204" pitchFamily="34" charset="0"/>
                        </a:rPr>
                        <a:t>10 (33.3)</a:t>
                      </a:r>
                    </a:p>
                  </a:txBody>
                  <a:tcPr marL="31502" marR="31502" marT="0" marB="0"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2565436815"/>
                  </a:ext>
                </a:extLst>
              </a:tr>
              <a:tr h="39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mn-lt"/>
                          <a:ea typeface="+mn-ea"/>
                          <a:cs typeface="Arial" panose="020B0604020202020204" pitchFamily="34" charset="0"/>
                          <a:sym typeface="Arial"/>
                        </a:rPr>
                        <a:t>Refractory to last line of therapy, n (%)</a:t>
                      </a:r>
                    </a:p>
                  </a:txBody>
                  <a:tcPr marL="80014" marR="0" marT="15752" marB="15752"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rgbClr val="E6E7E8"/>
                    </a:solidFill>
                  </a:tcPr>
                </a:tc>
                <a:tc>
                  <a:txBody>
                    <a:bodyPr/>
                    <a:lstStyle/>
                    <a:p>
                      <a:pPr algn="ctr"/>
                      <a:r>
                        <a:rPr lang="en-US" sz="1100" dirty="0">
                          <a:solidFill>
                            <a:schemeClr val="tx1"/>
                          </a:solidFill>
                          <a:latin typeface="+mn-lt"/>
                          <a:cs typeface="Arial" panose="020B0604020202020204" pitchFamily="34" charset="0"/>
                        </a:rPr>
                        <a:t>29 (96.7)</a:t>
                      </a:r>
                    </a:p>
                  </a:txBody>
                  <a:tcPr marL="80014" marR="80014" marT="15752" marB="15752"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E6E7E8"/>
                    </a:solidFill>
                  </a:tcPr>
                </a:tc>
                <a:extLst>
                  <a:ext uri="{0D108BD9-81ED-4DB2-BD59-A6C34878D82A}">
                    <a16:rowId xmlns:a16="http://schemas.microsoft.com/office/drawing/2014/main" val="2976201177"/>
                  </a:ext>
                </a:extLst>
              </a:tr>
            </a:tbl>
          </a:graphicData>
        </a:graphic>
      </p:graphicFrame>
      <p:graphicFrame>
        <p:nvGraphicFramePr>
          <p:cNvPr id="16" name="Table 15">
            <a:extLst>
              <a:ext uri="{FF2B5EF4-FFF2-40B4-BE49-F238E27FC236}">
                <a16:creationId xmlns:a16="http://schemas.microsoft.com/office/drawing/2014/main" id="{4F8D3C09-DFC1-86F5-C7E8-8AB927D64232}"/>
              </a:ext>
            </a:extLst>
          </p:cNvPr>
          <p:cNvGraphicFramePr>
            <a:graphicFrameLocks/>
          </p:cNvGraphicFramePr>
          <p:nvPr>
            <p:extLst>
              <p:ext uri="{D42A27DB-BD31-4B8C-83A1-F6EECF244321}">
                <p14:modId xmlns:p14="http://schemas.microsoft.com/office/powerpoint/2010/main" val="3197115722"/>
              </p:ext>
            </p:extLst>
          </p:nvPr>
        </p:nvGraphicFramePr>
        <p:xfrm>
          <a:off x="5374908" y="1235991"/>
          <a:ext cx="6347723" cy="360000"/>
        </p:xfrm>
        <a:graphic>
          <a:graphicData uri="http://schemas.openxmlformats.org/drawingml/2006/table">
            <a:tbl>
              <a:tblPr firstRow="1" bandRow="1">
                <a:tableStyleId>{6E25E649-3F16-4E02-A733-19D2CDBF48F0}</a:tableStyleId>
              </a:tblPr>
              <a:tblGrid>
                <a:gridCol w="6347723">
                  <a:extLst>
                    <a:ext uri="{9D8B030D-6E8A-4147-A177-3AD203B41FA5}">
                      <a16:colId xmlns:a16="http://schemas.microsoft.com/office/drawing/2014/main" val="3161920086"/>
                    </a:ext>
                  </a:extLst>
                </a:gridCol>
              </a:tblGrid>
              <a:tr h="360000">
                <a:tc>
                  <a:txBody>
                    <a:bodyPr/>
                    <a:lstStyle/>
                    <a:p>
                      <a:pPr marL="31750" defTabSz="914400">
                        <a:lnSpc>
                          <a:spcPct val="100000"/>
                        </a:lnSpc>
                        <a:spcBef>
                          <a:spcPts val="545"/>
                        </a:spcBef>
                      </a:pPr>
                      <a:r>
                        <a:rPr lang="en-US" sz="1400" b="1" spc="10" dirty="0">
                          <a:solidFill>
                            <a:srgbClr val="FFFFFF"/>
                          </a:solidFill>
                          <a:latin typeface="Arial" panose="020B0604020202020204" pitchFamily="34" charset="0"/>
                          <a:ea typeface="+mn-ea"/>
                          <a:cs typeface="Arial" panose="020B0604020202020204" pitchFamily="34" charset="0"/>
                        </a:rPr>
                        <a:t>Baseline demographics and clinical characteristics </a:t>
                      </a:r>
                    </a:p>
                  </a:txBody>
                  <a:tcPr marL="80014"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00C9"/>
                    </a:solidFill>
                  </a:tcPr>
                </a:tc>
                <a:extLst>
                  <a:ext uri="{0D108BD9-81ED-4DB2-BD59-A6C34878D82A}">
                    <a16:rowId xmlns:a16="http://schemas.microsoft.com/office/drawing/2014/main" val="1128985202"/>
                  </a:ext>
                </a:extLst>
              </a:tr>
            </a:tbl>
          </a:graphicData>
        </a:graphic>
      </p:graphicFrame>
    </p:spTree>
    <p:extLst>
      <p:ext uri="{BB962C8B-B14F-4D97-AF65-F5344CB8AC3E}">
        <p14:creationId xmlns:p14="http://schemas.microsoft.com/office/powerpoint/2010/main" val="101582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7338-3BD4-981E-6005-2C2C1E8790B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541B3-D638-3B9E-B867-9385E03EFBC3}"/>
              </a:ext>
            </a:extLst>
          </p:cNvPr>
          <p:cNvSpPr>
            <a:spLocks noGrp="1"/>
          </p:cNvSpPr>
          <p:nvPr>
            <p:ph sz="quarter" idx="13"/>
          </p:nvPr>
        </p:nvSpPr>
        <p:spPr>
          <a:xfrm>
            <a:off x="508702" y="1663200"/>
            <a:ext cx="4680000" cy="4118713"/>
          </a:xfrm>
        </p:spPr>
        <p:txBody>
          <a:bodyPr/>
          <a:lstStyle/>
          <a:p>
            <a:pPr marL="367924" indent="-359981">
              <a:lnSpc>
                <a:spcPct val="95000"/>
              </a:lnSpc>
              <a:spcBef>
                <a:spcPts val="591"/>
              </a:spcBef>
            </a:pPr>
            <a:r>
              <a:rPr lang="en-US" sz="1600" dirty="0"/>
              <a:t>Median duration of treatment before interruption/discontinuation was 13.0 months (range, 1.2-39.1) </a:t>
            </a:r>
          </a:p>
          <a:p>
            <a:pPr marL="367924" indent="-359981">
              <a:lnSpc>
                <a:spcPct val="95000"/>
              </a:lnSpc>
              <a:spcBef>
                <a:spcPts val="591"/>
              </a:spcBef>
            </a:pPr>
            <a:r>
              <a:rPr lang="en-US" sz="1600" dirty="0"/>
              <a:t>Median duration of the treatment-free period was 17.9 months (range, 6.5-36.3)</a:t>
            </a:r>
          </a:p>
          <a:p>
            <a:pPr marL="367924" indent="-359981">
              <a:lnSpc>
                <a:spcPct val="95000"/>
              </a:lnSpc>
              <a:spcBef>
                <a:spcPts val="591"/>
              </a:spcBef>
            </a:pPr>
            <a:r>
              <a:rPr lang="en-US" sz="1600" dirty="0"/>
              <a:t>The most common TEAEs leading to prolonged treatment interruption/ discontinuation were infections (26.7%) and hematologic AEs (16.7%)</a:t>
            </a:r>
          </a:p>
        </p:txBody>
      </p:sp>
      <p:sp>
        <p:nvSpPr>
          <p:cNvPr id="4" name="Title 3">
            <a:extLst>
              <a:ext uri="{FF2B5EF4-FFF2-40B4-BE49-F238E27FC236}">
                <a16:creationId xmlns:a16="http://schemas.microsoft.com/office/drawing/2014/main" id="{DFB742E0-DF89-2ABD-9CA3-70A493F4D822}"/>
              </a:ext>
            </a:extLst>
          </p:cNvPr>
          <p:cNvSpPr>
            <a:spLocks noGrp="1"/>
          </p:cNvSpPr>
          <p:nvPr>
            <p:ph type="title"/>
          </p:nvPr>
        </p:nvSpPr>
        <p:spPr/>
        <p:txBody>
          <a:bodyPr/>
          <a:lstStyle/>
          <a:p>
            <a:r>
              <a:rPr lang="en-US"/>
              <a:t>Safety </a:t>
            </a:r>
          </a:p>
        </p:txBody>
      </p:sp>
      <p:sp>
        <p:nvSpPr>
          <p:cNvPr id="3" name="Content Placeholder 3">
            <a:extLst>
              <a:ext uri="{FF2B5EF4-FFF2-40B4-BE49-F238E27FC236}">
                <a16:creationId xmlns:a16="http://schemas.microsoft.com/office/drawing/2014/main" id="{4B10F4FA-A47C-3BF9-DAF4-1A9D40D889FF}"/>
              </a:ext>
            </a:extLst>
          </p:cNvPr>
          <p:cNvSpPr>
            <a:spLocks noGrp="1"/>
          </p:cNvSpPr>
          <p:nvPr>
            <p:ph sz="quarter" idx="14"/>
          </p:nvPr>
        </p:nvSpPr>
        <p:spPr>
          <a:xfrm>
            <a:off x="488952" y="6174428"/>
            <a:ext cx="11220449" cy="407804"/>
          </a:xfrm>
        </p:spPr>
        <p:txBody>
          <a:bodyPr lIns="72000" tIns="0" rIns="0" bIns="0"/>
          <a:lstStyle/>
          <a:p>
            <a:pPr lvl="0">
              <a:spcBef>
                <a:spcPts val="300"/>
              </a:spcBef>
              <a:buClrTx/>
              <a:defRPr/>
            </a:pPr>
            <a:r>
              <a:rPr lang="en-US" sz="800" baseline="30000">
                <a:solidFill>
                  <a:schemeClr val="tx1"/>
                </a:solidFill>
                <a:latin typeface="Arial" panose="020B0604020202020204" pitchFamily="34" charset="0"/>
                <a:cs typeface="Arial" panose="020B0604020202020204" pitchFamily="34" charset="0"/>
              </a:rPr>
              <a:t>a</a:t>
            </a:r>
            <a:r>
              <a:rPr lang="en-US" sz="800">
                <a:solidFill>
                  <a:schemeClr val="tx1"/>
                </a:solidFill>
                <a:latin typeface="Arial" panose="020B0604020202020204" pitchFamily="34" charset="0"/>
                <a:cs typeface="Arial" panose="020B0604020202020204" pitchFamily="34" charset="0"/>
              </a:rPr>
              <a:t> Data are presented as n (%). Events are presented if reported in ≥5% of patients; </a:t>
            </a:r>
            <a:r>
              <a:rPr lang="en-US" sz="800" baseline="30000">
                <a:solidFill>
                  <a:schemeClr val="tx1"/>
                </a:solidFill>
                <a:latin typeface="Arial" panose="020B0604020202020204" pitchFamily="34" charset="0"/>
                <a:cs typeface="Arial" panose="020B0604020202020204" pitchFamily="34" charset="0"/>
              </a:rPr>
              <a:t>b</a:t>
            </a:r>
            <a:r>
              <a:rPr lang="en-US" sz="800">
                <a:solidFill>
                  <a:schemeClr val="tx1"/>
                </a:solidFill>
                <a:latin typeface="Arial" panose="020B0604020202020204" pitchFamily="34" charset="0"/>
                <a:cs typeface="Arial" panose="020B0604020202020204" pitchFamily="34" charset="0"/>
              </a:rPr>
              <a:t> Infections included COVID-19, cytomegalovirus infection, cytomegalovirus infection reactivation, </a:t>
            </a:r>
            <a:r>
              <a:rPr lang="en-US" sz="800" i="1">
                <a:solidFill>
                  <a:schemeClr val="tx1"/>
                </a:solidFill>
                <a:latin typeface="Arial" panose="020B0604020202020204" pitchFamily="34" charset="0"/>
                <a:cs typeface="Arial" panose="020B0604020202020204" pitchFamily="34" charset="0"/>
              </a:rPr>
              <a:t>Klebsiella</a:t>
            </a:r>
            <a:r>
              <a:rPr lang="en-US" sz="800">
                <a:solidFill>
                  <a:schemeClr val="tx1"/>
                </a:solidFill>
                <a:latin typeface="Arial" panose="020B0604020202020204" pitchFamily="34" charset="0"/>
                <a:cs typeface="Arial" panose="020B0604020202020204" pitchFamily="34" charset="0"/>
              </a:rPr>
              <a:t> sepsis, parvovirus infection, pneumonia, </a:t>
            </a:r>
            <a:r>
              <a:rPr lang="en-US" sz="800" i="1" err="1">
                <a:solidFill>
                  <a:schemeClr val="tx1"/>
                </a:solidFill>
                <a:latin typeface="Arial" panose="020B0604020202020204" pitchFamily="34" charset="0"/>
                <a:cs typeface="Arial" panose="020B0604020202020204" pitchFamily="34" charset="0"/>
              </a:rPr>
              <a:t>Haemophilus</a:t>
            </a:r>
            <a:r>
              <a:rPr lang="en-US" sz="800" i="1">
                <a:solidFill>
                  <a:schemeClr val="tx1"/>
                </a:solidFill>
                <a:latin typeface="Arial" panose="020B0604020202020204" pitchFamily="34" charset="0"/>
                <a:cs typeface="Arial" panose="020B0604020202020204" pitchFamily="34" charset="0"/>
              </a:rPr>
              <a:t> </a:t>
            </a:r>
            <a:r>
              <a:rPr lang="en-US" sz="800">
                <a:solidFill>
                  <a:schemeClr val="tx1"/>
                </a:solidFill>
                <a:latin typeface="Arial" panose="020B0604020202020204" pitchFamily="34" charset="0"/>
                <a:cs typeface="Arial" panose="020B0604020202020204" pitchFamily="34" charset="0"/>
              </a:rPr>
              <a:t>pneumonia, and upper respiratory tract infection; </a:t>
            </a:r>
            <a:r>
              <a:rPr lang="en-US" sz="800" baseline="30000">
                <a:solidFill>
                  <a:schemeClr val="tx1"/>
                </a:solidFill>
                <a:latin typeface="Arial" panose="020B0604020202020204" pitchFamily="34" charset="0"/>
                <a:cs typeface="Arial" panose="020B0604020202020204" pitchFamily="34" charset="0"/>
              </a:rPr>
              <a:t>c </a:t>
            </a:r>
            <a:r>
              <a:rPr lang="en-US" sz="800">
                <a:solidFill>
                  <a:schemeClr val="tx1"/>
                </a:solidFill>
                <a:latin typeface="Arial" panose="020B0604020202020204" pitchFamily="34" charset="0"/>
                <a:cs typeface="Arial" panose="020B0604020202020204" pitchFamily="34" charset="0"/>
              </a:rPr>
              <a:t>Hematologic adverse events included: neutropenia, anemia, aplasia pure red cell, and thrombocytopenia.</a:t>
            </a:r>
          </a:p>
          <a:p>
            <a:pPr lvl="0">
              <a:spcBef>
                <a:spcPts val="300"/>
              </a:spcBef>
              <a:buClrTx/>
              <a:defRPr/>
            </a:pPr>
            <a:r>
              <a:rPr lang="en-US" sz="800">
                <a:solidFill>
                  <a:schemeClr val="tx1"/>
                </a:solidFill>
                <a:latin typeface="Arial" panose="020B0604020202020204" pitchFamily="34" charset="0"/>
                <a:cs typeface="Arial" panose="020B0604020202020204" pitchFamily="34" charset="0"/>
              </a:rPr>
              <a:t>AE=adverse event, TEAE=treatment-emergent adverse event</a:t>
            </a:r>
          </a:p>
        </p:txBody>
      </p:sp>
      <p:grpSp>
        <p:nvGrpSpPr>
          <p:cNvPr id="5" name="Group 4">
            <a:extLst>
              <a:ext uri="{FF2B5EF4-FFF2-40B4-BE49-F238E27FC236}">
                <a16:creationId xmlns:a16="http://schemas.microsoft.com/office/drawing/2014/main" id="{F17DFD96-2442-B7BD-EB6B-F1B2B84BBC3B}"/>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BCA07B9F-5972-DC64-3017-82AAE07F833D}"/>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ECF39FCE-1A13-CD3B-D8F8-1872CE0A90DD}"/>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8" name="Table 7">
            <a:extLst>
              <a:ext uri="{FF2B5EF4-FFF2-40B4-BE49-F238E27FC236}">
                <a16:creationId xmlns:a16="http://schemas.microsoft.com/office/drawing/2014/main" id="{74D1408D-D314-3925-1B8A-84C9360E4366}"/>
              </a:ext>
            </a:extLst>
          </p:cNvPr>
          <p:cNvGraphicFramePr>
            <a:graphicFrameLocks/>
          </p:cNvGraphicFramePr>
          <p:nvPr>
            <p:extLst>
              <p:ext uri="{D42A27DB-BD31-4B8C-83A1-F6EECF244321}">
                <p14:modId xmlns:p14="http://schemas.microsoft.com/office/powerpoint/2010/main" val="3538929522"/>
              </p:ext>
            </p:extLst>
          </p:nvPr>
        </p:nvGraphicFramePr>
        <p:xfrm>
          <a:off x="6189518" y="1537208"/>
          <a:ext cx="5074227" cy="3222660"/>
        </p:xfrm>
        <a:graphic>
          <a:graphicData uri="http://schemas.openxmlformats.org/drawingml/2006/table">
            <a:tbl>
              <a:tblPr firstRow="1" bandRow="1">
                <a:tableStyleId>{6E25E649-3F16-4E02-A733-19D2CDBF48F0}</a:tableStyleId>
              </a:tblPr>
              <a:tblGrid>
                <a:gridCol w="3254434">
                  <a:extLst>
                    <a:ext uri="{9D8B030D-6E8A-4147-A177-3AD203B41FA5}">
                      <a16:colId xmlns:a16="http://schemas.microsoft.com/office/drawing/2014/main" val="3161920086"/>
                    </a:ext>
                  </a:extLst>
                </a:gridCol>
                <a:gridCol w="1819793">
                  <a:extLst>
                    <a:ext uri="{9D8B030D-6E8A-4147-A177-3AD203B41FA5}">
                      <a16:colId xmlns:a16="http://schemas.microsoft.com/office/drawing/2014/main" val="3932117982"/>
                    </a:ext>
                  </a:extLst>
                </a:gridCol>
              </a:tblGrid>
              <a:tr h="498763">
                <a:tc gridSpan="2">
                  <a:txBody>
                    <a:bodyPr/>
                    <a:lstStyle/>
                    <a:p>
                      <a:pPr algn="l"/>
                      <a:r>
                        <a:rPr lang="en-US" sz="1400" b="1">
                          <a:solidFill>
                            <a:schemeClr val="bg1"/>
                          </a:solidFill>
                          <a:latin typeface="Arial" panose="020B0604020202020204" pitchFamily="34" charset="0"/>
                          <a:cs typeface="Arial" panose="020B0604020202020204" pitchFamily="34" charset="0"/>
                        </a:rPr>
                        <a:t>TEAEs leading to prolonged treatment interruption/discontinuation in ≥5% of patients</a:t>
                      </a:r>
                      <a:endParaRPr lang="en-US" sz="1400" b="1" baseline="0">
                        <a:solidFill>
                          <a:schemeClr val="bg1"/>
                        </a:solidFill>
                        <a:latin typeface="Arial" panose="020B0604020202020204" pitchFamily="34" charset="0"/>
                        <a:cs typeface="Arial" panose="020B0604020202020204" pitchFamily="34" charset="0"/>
                      </a:endParaRPr>
                    </a:p>
                  </a:txBody>
                  <a:tcPr marL="80014" marR="80014" marT="40008" marB="400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algn="ctr"/>
                      <a:endParaRPr lang="en-US" sz="1600" baseline="0"/>
                    </a:p>
                  </a:txBody>
                  <a:tcPr marL="36000" marR="36000" marT="0" marB="1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1295967"/>
                  </a:ext>
                </a:extLst>
              </a:tr>
              <a:tr h="4515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a:solidFill>
                            <a:schemeClr val="tx1"/>
                          </a:solidFill>
                          <a:latin typeface="Arial" panose="020B0604020202020204" pitchFamily="34" charset="0"/>
                          <a:cs typeface="Arial" panose="020B0604020202020204" pitchFamily="34" charset="0"/>
                        </a:rPr>
                        <a:t>TEAE, n (%)</a:t>
                      </a:r>
                      <a:r>
                        <a:rPr lang="en-US" sz="1400" b="1" baseline="30000">
                          <a:solidFill>
                            <a:schemeClr val="tx1"/>
                          </a:solidFill>
                          <a:latin typeface="Arial" panose="020B0604020202020204" pitchFamily="34" charset="0"/>
                          <a:cs typeface="Arial" panose="020B0604020202020204" pitchFamily="34" charset="0"/>
                        </a:rPr>
                        <a:t>a</a:t>
                      </a:r>
                    </a:p>
                  </a:txBody>
                  <a:tcPr marL="40008" marR="40008" marT="15752" marB="15752" anchor="b">
                    <a:lnL w="12700" cap="flat" cmpd="sng" algn="ctr">
                      <a:solidFill>
                        <a:schemeClr val="bg1">
                          <a:lumMod val="50000"/>
                        </a:schemeClr>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7E8"/>
                    </a:solidFill>
                  </a:tcPr>
                </a:tc>
                <a:tc>
                  <a:txBody>
                    <a:bodyPr/>
                    <a:lstStyle/>
                    <a:p>
                      <a:pPr algn="ctr"/>
                      <a:r>
                        <a:rPr lang="en-US" sz="1400" b="1" baseline="0">
                          <a:solidFill>
                            <a:schemeClr val="tx1"/>
                          </a:solidFill>
                          <a:latin typeface="Arial" panose="020B0604020202020204" pitchFamily="34" charset="0"/>
                          <a:cs typeface="Arial" panose="020B0604020202020204" pitchFamily="34" charset="0"/>
                        </a:rPr>
                        <a:t>n=30</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7E8"/>
                    </a:solidFill>
                  </a:tcPr>
                </a:tc>
                <a:extLst>
                  <a:ext uri="{0D108BD9-81ED-4DB2-BD59-A6C34878D82A}">
                    <a16:rowId xmlns:a16="http://schemas.microsoft.com/office/drawing/2014/main" val="1301493955"/>
                  </a:ext>
                </a:extLst>
              </a:tr>
              <a:tr h="451540">
                <a:tc>
                  <a:txBody>
                    <a:bodyPr/>
                    <a:lstStyle/>
                    <a:p>
                      <a:pPr indent="0" algn="l"/>
                      <a:r>
                        <a:rPr lang="en-US" sz="1400" b="0" baseline="0" err="1">
                          <a:solidFill>
                            <a:schemeClr val="tx1"/>
                          </a:solidFill>
                          <a:latin typeface="Arial" panose="020B0604020202020204" pitchFamily="34" charset="0"/>
                          <a:cs typeface="Arial" panose="020B0604020202020204" pitchFamily="34" charset="0"/>
                        </a:rPr>
                        <a:t>Infections</a:t>
                      </a:r>
                      <a:r>
                        <a:rPr lang="en-US" sz="1400" b="0" baseline="30000" err="1">
                          <a:solidFill>
                            <a:schemeClr val="tx1"/>
                          </a:solidFill>
                          <a:latin typeface="Arial" panose="020B0604020202020204" pitchFamily="34" charset="0"/>
                          <a:cs typeface="Arial" panose="020B0604020202020204" pitchFamily="34" charset="0"/>
                        </a:rPr>
                        <a:t>b</a:t>
                      </a:r>
                      <a:endParaRPr lang="en-US" sz="1400" b="0" baseline="0">
                        <a:solidFill>
                          <a:schemeClr val="tx1"/>
                        </a:solidFill>
                        <a:latin typeface="Arial" panose="020B0604020202020204" pitchFamily="34" charset="0"/>
                        <a:cs typeface="Arial" panose="020B0604020202020204" pitchFamily="34" charset="0"/>
                      </a:endParaRPr>
                    </a:p>
                  </a:txBody>
                  <a:tcPr marL="40008" marR="40008" marT="15752" marB="15752"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aseline="0">
                          <a:solidFill>
                            <a:schemeClr val="tx1"/>
                          </a:solidFill>
                          <a:latin typeface="Arial" panose="020B0604020202020204" pitchFamily="34" charset="0"/>
                          <a:cs typeface="Arial" panose="020B0604020202020204" pitchFamily="34" charset="0"/>
                        </a:rPr>
                        <a:t>8 (26.7)</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97590894"/>
                  </a:ext>
                </a:extLst>
              </a:tr>
              <a:tr h="451540">
                <a:tc>
                  <a:txBody>
                    <a:bodyPr/>
                    <a:lstStyle/>
                    <a:p>
                      <a:pPr indent="0" algn="l"/>
                      <a:r>
                        <a:rPr lang="en-US" sz="1400" b="0" baseline="0">
                          <a:solidFill>
                            <a:schemeClr val="tx1"/>
                          </a:solidFill>
                          <a:latin typeface="Arial" panose="020B0604020202020204" pitchFamily="34" charset="0"/>
                          <a:cs typeface="Arial" panose="020B0604020202020204" pitchFamily="34" charset="0"/>
                        </a:rPr>
                        <a:t>Hematologic adverse </a:t>
                      </a:r>
                      <a:r>
                        <a:rPr lang="en-US" sz="1400" b="0" baseline="0" err="1">
                          <a:solidFill>
                            <a:schemeClr val="tx1"/>
                          </a:solidFill>
                          <a:latin typeface="Arial" panose="020B0604020202020204" pitchFamily="34" charset="0"/>
                          <a:cs typeface="Arial" panose="020B0604020202020204" pitchFamily="34" charset="0"/>
                        </a:rPr>
                        <a:t>events</a:t>
                      </a:r>
                      <a:r>
                        <a:rPr lang="en-US" sz="1400" b="0" baseline="30000" err="1">
                          <a:solidFill>
                            <a:schemeClr val="tx1"/>
                          </a:solidFill>
                          <a:latin typeface="Arial" panose="020B0604020202020204" pitchFamily="34" charset="0"/>
                          <a:cs typeface="Arial" panose="020B0604020202020204" pitchFamily="34" charset="0"/>
                        </a:rPr>
                        <a:t>c</a:t>
                      </a:r>
                      <a:endParaRPr lang="en-US" sz="1400" b="0" baseline="0">
                        <a:solidFill>
                          <a:schemeClr val="tx1"/>
                        </a:solidFill>
                        <a:latin typeface="Arial" panose="020B0604020202020204" pitchFamily="34" charset="0"/>
                        <a:cs typeface="Arial" panose="020B0604020202020204" pitchFamily="34" charset="0"/>
                      </a:endParaRPr>
                    </a:p>
                  </a:txBody>
                  <a:tcPr marL="40008" marR="40008" marT="15752" marB="15752" anchor="ctr">
                    <a:lnL w="12700" cap="flat" cmpd="sng" algn="ctr">
                      <a:solidFill>
                        <a:schemeClr val="bg1">
                          <a:lumMod val="50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r>
                        <a:rPr lang="en-US" sz="1400" baseline="0">
                          <a:solidFill>
                            <a:schemeClr val="tx1"/>
                          </a:solidFill>
                          <a:latin typeface="Arial" panose="020B0604020202020204" pitchFamily="34" charset="0"/>
                          <a:cs typeface="Arial" panose="020B0604020202020204" pitchFamily="34" charset="0"/>
                        </a:rPr>
                        <a:t>5 (16.7)</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extLst>
                  <a:ext uri="{0D108BD9-81ED-4DB2-BD59-A6C34878D82A}">
                    <a16:rowId xmlns:a16="http://schemas.microsoft.com/office/drawing/2014/main" val="2464608887"/>
                  </a:ext>
                </a:extLst>
              </a:tr>
              <a:tr h="451540">
                <a:tc>
                  <a:txBody>
                    <a:bodyPr/>
                    <a:lstStyle/>
                    <a:p>
                      <a:pPr indent="0" algn="l"/>
                      <a:r>
                        <a:rPr lang="en-US" sz="1400" b="0" baseline="0">
                          <a:solidFill>
                            <a:schemeClr val="tx1"/>
                          </a:solidFill>
                          <a:latin typeface="Arial" panose="020B0604020202020204" pitchFamily="34" charset="0"/>
                          <a:cs typeface="Arial" panose="020B0604020202020204" pitchFamily="34" charset="0"/>
                        </a:rPr>
                        <a:t>Fatigue</a:t>
                      </a:r>
                    </a:p>
                  </a:txBody>
                  <a:tcPr marL="40008" marR="40008" marT="15752" marB="15752" anchor="ctr">
                    <a:lnL w="12700" cap="flat" cmpd="sng" algn="ctr">
                      <a:solidFill>
                        <a:schemeClr val="bg1">
                          <a:lumMod val="50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aseline="0">
                          <a:solidFill>
                            <a:schemeClr val="tx1"/>
                          </a:solidFill>
                          <a:latin typeface="Arial" panose="020B0604020202020204" pitchFamily="34" charset="0"/>
                          <a:cs typeface="Arial" panose="020B0604020202020204" pitchFamily="34" charset="0"/>
                        </a:rPr>
                        <a:t>4 (13.3)</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6434648"/>
                  </a:ext>
                </a:extLst>
              </a:tr>
              <a:tr h="451540">
                <a:tc>
                  <a:txBody>
                    <a:bodyPr/>
                    <a:lstStyle/>
                    <a:p>
                      <a:pPr indent="0" algn="l"/>
                      <a:r>
                        <a:rPr lang="en-US" sz="1400" b="0" baseline="0">
                          <a:solidFill>
                            <a:schemeClr val="tx1"/>
                          </a:solidFill>
                          <a:latin typeface="Arial" panose="020B0604020202020204" pitchFamily="34" charset="0"/>
                          <a:cs typeface="Arial" panose="020B0604020202020204" pitchFamily="34" charset="0"/>
                        </a:rPr>
                        <a:t>Exacerbation of pre-existing peripheral sensory neuropathy </a:t>
                      </a:r>
                    </a:p>
                  </a:txBody>
                  <a:tcPr marL="40008" marR="40008" marT="15752" marB="15752" anchor="ctr">
                    <a:lnL w="12700" cap="flat" cmpd="sng" algn="ctr">
                      <a:solidFill>
                        <a:schemeClr val="bg1">
                          <a:lumMod val="50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r>
                        <a:rPr lang="en-US" sz="1400" baseline="0">
                          <a:solidFill>
                            <a:schemeClr val="tx1"/>
                          </a:solidFill>
                          <a:latin typeface="Arial" panose="020B0604020202020204" pitchFamily="34" charset="0"/>
                          <a:cs typeface="Arial" panose="020B0604020202020204" pitchFamily="34" charset="0"/>
                        </a:rPr>
                        <a:t>3 (10.0)</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extLst>
                  <a:ext uri="{0D108BD9-81ED-4DB2-BD59-A6C34878D82A}">
                    <a16:rowId xmlns:a16="http://schemas.microsoft.com/office/drawing/2014/main" val="1183785548"/>
                  </a:ext>
                </a:extLst>
              </a:tr>
              <a:tr h="451540">
                <a:tc>
                  <a:txBody>
                    <a:bodyPr/>
                    <a:lstStyle/>
                    <a:p>
                      <a:pPr indent="0" algn="l"/>
                      <a:r>
                        <a:rPr lang="en-US" sz="1400" b="0" baseline="0">
                          <a:solidFill>
                            <a:schemeClr val="tx1"/>
                          </a:solidFill>
                          <a:latin typeface="Arial" panose="020B0604020202020204" pitchFamily="34" charset="0"/>
                          <a:cs typeface="Arial" panose="020B0604020202020204" pitchFamily="34" charset="0"/>
                        </a:rPr>
                        <a:t>Cough </a:t>
                      </a:r>
                    </a:p>
                  </a:txBody>
                  <a:tcPr marL="40008" marR="40008" marT="15752" marB="15752" anchor="ctr">
                    <a:lnL w="12700" cap="flat" cmpd="sng" algn="ctr">
                      <a:solidFill>
                        <a:schemeClr val="bg1">
                          <a:lumMod val="50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US" sz="1400" baseline="0">
                          <a:solidFill>
                            <a:schemeClr val="tx1"/>
                          </a:solidFill>
                          <a:latin typeface="Arial" panose="020B0604020202020204" pitchFamily="34" charset="0"/>
                          <a:cs typeface="Arial" panose="020B0604020202020204" pitchFamily="34" charset="0"/>
                        </a:rPr>
                        <a:t>2 (6.7)</a:t>
                      </a:r>
                    </a:p>
                  </a:txBody>
                  <a:tcPr marL="31502" marR="31502" marT="0" marB="15752" anchor="ctr">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5507032"/>
                  </a:ext>
                </a:extLst>
              </a:tr>
            </a:tbl>
          </a:graphicData>
        </a:graphic>
      </p:graphicFrame>
    </p:spTree>
    <p:extLst>
      <p:ext uri="{BB962C8B-B14F-4D97-AF65-F5344CB8AC3E}">
        <p14:creationId xmlns:p14="http://schemas.microsoft.com/office/powerpoint/2010/main" val="96200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D986-3749-8286-96B1-F38418A8664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73E575-E4F2-576F-FF6F-32DAE1AABB14}"/>
              </a:ext>
            </a:extLst>
          </p:cNvPr>
          <p:cNvSpPr>
            <a:spLocks noGrp="1"/>
          </p:cNvSpPr>
          <p:nvPr>
            <p:ph sz="quarter" idx="13"/>
          </p:nvPr>
        </p:nvSpPr>
        <p:spPr>
          <a:xfrm>
            <a:off x="508702" y="1663200"/>
            <a:ext cx="4468556" cy="4118713"/>
          </a:xfrm>
        </p:spPr>
        <p:txBody>
          <a:bodyPr/>
          <a:lstStyle/>
          <a:p>
            <a:pPr marL="359981" indent="-359981">
              <a:lnSpc>
                <a:spcPct val="95000"/>
              </a:lnSpc>
              <a:spcBef>
                <a:spcPts val="591"/>
              </a:spcBef>
              <a:buClr>
                <a:schemeClr val="accent1"/>
              </a:buClr>
            </a:pPr>
            <a:r>
              <a:rPr lang="en-US" sz="1600"/>
              <a:t>As of the data cutoff, </a:t>
            </a:r>
          </a:p>
          <a:p>
            <a:pPr marL="634301" lvl="1" indent="-359981">
              <a:lnSpc>
                <a:spcPct val="95000"/>
              </a:lnSpc>
              <a:spcBef>
                <a:spcPts val="591"/>
              </a:spcBef>
            </a:pPr>
            <a:r>
              <a:rPr lang="en-US" sz="1600"/>
              <a:t>the median follow-up after the interruption/discontinuation was 21.8 months (range, 7.5-46.9)</a:t>
            </a:r>
          </a:p>
          <a:p>
            <a:pPr marL="908621" lvl="2" indent="-359981">
              <a:lnSpc>
                <a:spcPct val="95000"/>
              </a:lnSpc>
              <a:spcBef>
                <a:spcPts val="591"/>
              </a:spcBef>
            </a:pPr>
            <a:r>
              <a:rPr lang="en-US" sz="1600"/>
              <a:t>ORR was 86.7%, with 43.3% achieving ≥CR</a:t>
            </a:r>
          </a:p>
          <a:p>
            <a:pPr marL="634301" lvl="1" indent="-359981">
              <a:lnSpc>
                <a:spcPct val="95000"/>
              </a:lnSpc>
              <a:spcBef>
                <a:spcPts val="591"/>
              </a:spcBef>
            </a:pPr>
            <a:r>
              <a:rPr lang="en-US" sz="1600"/>
              <a:t>the median overall follow-up was 45.2 months (range, 9.9-49.9) </a:t>
            </a:r>
          </a:p>
          <a:p>
            <a:pPr marL="908621" lvl="2" indent="-359981">
              <a:lnSpc>
                <a:spcPct val="95000"/>
              </a:lnSpc>
              <a:spcBef>
                <a:spcPts val="591"/>
              </a:spcBef>
            </a:pPr>
            <a:r>
              <a:rPr lang="en-US" sz="1600"/>
              <a:t>ORR was 100%, with 60.0% achieving ≥CR</a:t>
            </a:r>
          </a:p>
          <a:p>
            <a:pPr marL="634301" lvl="1" indent="-359981">
              <a:lnSpc>
                <a:spcPct val="95000"/>
              </a:lnSpc>
              <a:spcBef>
                <a:spcPts val="591"/>
              </a:spcBef>
            </a:pPr>
            <a:endParaRPr lang="en-US" sz="1600"/>
          </a:p>
          <a:p>
            <a:pPr marL="359981" indent="-359981">
              <a:lnSpc>
                <a:spcPct val="95000"/>
              </a:lnSpc>
              <a:spcBef>
                <a:spcPts val="591"/>
              </a:spcBef>
              <a:buClr>
                <a:schemeClr val="accent1"/>
              </a:buClr>
            </a:pPr>
            <a:endParaRPr lang="en-US" sz="1600"/>
          </a:p>
        </p:txBody>
      </p:sp>
      <p:sp>
        <p:nvSpPr>
          <p:cNvPr id="4" name="Title 3">
            <a:extLst>
              <a:ext uri="{FF2B5EF4-FFF2-40B4-BE49-F238E27FC236}">
                <a16:creationId xmlns:a16="http://schemas.microsoft.com/office/drawing/2014/main" id="{3A75109F-4866-6341-20BF-1F86F6220946}"/>
              </a:ext>
            </a:extLst>
          </p:cNvPr>
          <p:cNvSpPr>
            <a:spLocks noGrp="1"/>
          </p:cNvSpPr>
          <p:nvPr>
            <p:ph type="title"/>
          </p:nvPr>
        </p:nvSpPr>
        <p:spPr/>
        <p:txBody>
          <a:bodyPr/>
          <a:lstStyle/>
          <a:p>
            <a:r>
              <a:rPr lang="en-US"/>
              <a:t>BOR at time of interruption and at any time</a:t>
            </a:r>
          </a:p>
        </p:txBody>
      </p:sp>
      <p:sp>
        <p:nvSpPr>
          <p:cNvPr id="3" name="Content Placeholder 3">
            <a:extLst>
              <a:ext uri="{FF2B5EF4-FFF2-40B4-BE49-F238E27FC236}">
                <a16:creationId xmlns:a16="http://schemas.microsoft.com/office/drawing/2014/main" id="{42D9B946-5712-1A7C-46A4-E64D22E6A7AA}"/>
              </a:ext>
            </a:extLst>
          </p:cNvPr>
          <p:cNvSpPr>
            <a:spLocks noGrp="1"/>
          </p:cNvSpPr>
          <p:nvPr>
            <p:ph sz="quarter" idx="14"/>
          </p:nvPr>
        </p:nvSpPr>
        <p:spPr>
          <a:xfrm>
            <a:off x="488952" y="6459121"/>
            <a:ext cx="11220449" cy="123111"/>
          </a:xfrm>
        </p:spPr>
        <p:txBody>
          <a:bodyPr lIns="72000" tIns="0" rIns="0" bIns="0"/>
          <a:lstStyle/>
          <a:p>
            <a:pPr marL="31750">
              <a:spcBef>
                <a:spcPts val="300"/>
              </a:spcBef>
            </a:pPr>
            <a:r>
              <a:rPr lang="en-US" sz="800" spc="10">
                <a:solidFill>
                  <a:srgbClr val="231F20"/>
                </a:solidFill>
                <a:latin typeface="Arial" panose="020B0604020202020204" pitchFamily="34" charset="0"/>
                <a:cs typeface="Arial" panose="020B0604020202020204" pitchFamily="34" charset="0"/>
              </a:rPr>
              <a:t>BOR=best overall response; CR=complete response; MR=minimal response; ORR=objective response rate; PR=partial response; </a:t>
            </a:r>
            <a:r>
              <a:rPr lang="en-US" sz="800" spc="10" err="1">
                <a:solidFill>
                  <a:srgbClr val="231F20"/>
                </a:solidFill>
                <a:latin typeface="Arial" panose="020B0604020202020204" pitchFamily="34" charset="0"/>
                <a:cs typeface="Arial" panose="020B0604020202020204" pitchFamily="34" charset="0"/>
              </a:rPr>
              <a:t>sCR</a:t>
            </a:r>
            <a:r>
              <a:rPr lang="en-US" sz="800" spc="10">
                <a:solidFill>
                  <a:srgbClr val="231F20"/>
                </a:solidFill>
                <a:latin typeface="Arial" panose="020B0604020202020204" pitchFamily="34" charset="0"/>
                <a:cs typeface="Arial" panose="020B0604020202020204" pitchFamily="34" charset="0"/>
              </a:rPr>
              <a:t>=stringent complete response; SD=stable disease; VGPR=very good partial response.</a:t>
            </a:r>
          </a:p>
        </p:txBody>
      </p:sp>
      <p:grpSp>
        <p:nvGrpSpPr>
          <p:cNvPr id="5" name="Group 4">
            <a:extLst>
              <a:ext uri="{FF2B5EF4-FFF2-40B4-BE49-F238E27FC236}">
                <a16:creationId xmlns:a16="http://schemas.microsoft.com/office/drawing/2014/main" id="{EFC1FA05-0E43-D68D-F47A-400BDA2E106D}"/>
              </a:ext>
            </a:extLst>
          </p:cNvPr>
          <p:cNvGrpSpPr/>
          <p:nvPr/>
        </p:nvGrpSpPr>
        <p:grpSpPr>
          <a:xfrm>
            <a:off x="616703" y="591197"/>
            <a:ext cx="587784" cy="45600"/>
            <a:chOff x="462527" y="443398"/>
            <a:chExt cx="440838" cy="34200"/>
          </a:xfrm>
        </p:grpSpPr>
        <p:sp>
          <p:nvSpPr>
            <p:cNvPr id="6" name="Google Shape;17;p2">
              <a:extLst>
                <a:ext uri="{FF2B5EF4-FFF2-40B4-BE49-F238E27FC236}">
                  <a16:creationId xmlns:a16="http://schemas.microsoft.com/office/drawing/2014/main" id="{33B23C81-B229-29F7-63A7-337B7C99AB03}"/>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p2">
              <a:extLst>
                <a:ext uri="{FF2B5EF4-FFF2-40B4-BE49-F238E27FC236}">
                  <a16:creationId xmlns:a16="http://schemas.microsoft.com/office/drawing/2014/main" id="{84A5FCCA-105A-6EC9-D4D4-0866ADA93A0C}"/>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8" name="Chart 7">
            <a:extLst>
              <a:ext uri="{FF2B5EF4-FFF2-40B4-BE49-F238E27FC236}">
                <a16:creationId xmlns:a16="http://schemas.microsoft.com/office/drawing/2014/main" id="{3760DCB2-0D87-8957-2436-B3075FDB236C}"/>
              </a:ext>
            </a:extLst>
          </p:cNvPr>
          <p:cNvGraphicFramePr/>
          <p:nvPr/>
        </p:nvGraphicFramePr>
        <p:xfrm>
          <a:off x="5512697" y="1991697"/>
          <a:ext cx="6132046" cy="4118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D83A45B-40FC-4BE3-4658-87BF63A2F629}"/>
              </a:ext>
            </a:extLst>
          </p:cNvPr>
          <p:cNvSpPr txBox="1"/>
          <p:nvPr/>
        </p:nvSpPr>
        <p:spPr>
          <a:xfrm>
            <a:off x="7417906" y="1509228"/>
            <a:ext cx="5355772" cy="461665"/>
          </a:xfrm>
          <a:prstGeom prst="rect">
            <a:avLst/>
          </a:prstGeom>
          <a:noFill/>
        </p:spPr>
        <p:txBody>
          <a:bodyPr wrap="square" rtlCol="0">
            <a:spAutoFit/>
          </a:bodyPr>
          <a:lstStyle/>
          <a:p>
            <a:pPr marL="0" marR="0" lvl="0" indent="0" algn="ctr" defTabSz="239267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t>ORR, 100%</a:t>
            </a:r>
            <a:b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br>
            <a: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t>(95% CI, 88.4-100) </a:t>
            </a:r>
          </a:p>
        </p:txBody>
      </p:sp>
      <p:sp>
        <p:nvSpPr>
          <p:cNvPr id="22" name="TextBox 21">
            <a:extLst>
              <a:ext uri="{FF2B5EF4-FFF2-40B4-BE49-F238E27FC236}">
                <a16:creationId xmlns:a16="http://schemas.microsoft.com/office/drawing/2014/main" id="{B739ED92-D0BE-3B90-29C9-0411D7F678DD}"/>
              </a:ext>
            </a:extLst>
          </p:cNvPr>
          <p:cNvSpPr txBox="1"/>
          <p:nvPr/>
        </p:nvSpPr>
        <p:spPr>
          <a:xfrm>
            <a:off x="4977258" y="1509584"/>
            <a:ext cx="5355772" cy="461665"/>
          </a:xfrm>
          <a:prstGeom prst="rect">
            <a:avLst/>
          </a:prstGeom>
          <a:noFill/>
        </p:spPr>
        <p:txBody>
          <a:bodyPr wrap="square" rtlCol="0">
            <a:spAutoFit/>
          </a:bodyPr>
          <a:lstStyle/>
          <a:p>
            <a:pPr marL="0" marR="0" lvl="0" indent="0" algn="ctr" defTabSz="239267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t>ORR, 86.7%</a:t>
            </a:r>
            <a:b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br>
            <a:r>
              <a:rPr kumimoji="0" lang="en-US" sz="1200" b="1" i="0" u="none" strike="noStrike" kern="1200" cap="none" spc="0" normalizeH="0" baseline="0" noProof="0">
                <a:ln>
                  <a:noFill/>
                </a:ln>
                <a:solidFill>
                  <a:sysClr val="windowText" lastClr="000000"/>
                </a:solidFill>
                <a:effectLst/>
                <a:uLnTx/>
                <a:uFillTx/>
                <a:latin typeface="Arial"/>
                <a:ea typeface="+mn-ea"/>
                <a:cs typeface="Arial"/>
                <a:sym typeface="Arial"/>
              </a:rPr>
              <a:t>(95% CI, 69.3-96.2) </a:t>
            </a:r>
          </a:p>
        </p:txBody>
      </p:sp>
      <p:sp>
        <p:nvSpPr>
          <p:cNvPr id="23" name="TextBox 22">
            <a:extLst>
              <a:ext uri="{FF2B5EF4-FFF2-40B4-BE49-F238E27FC236}">
                <a16:creationId xmlns:a16="http://schemas.microsoft.com/office/drawing/2014/main" id="{441F6875-F3CE-5392-3A22-41A18915955F}"/>
              </a:ext>
            </a:extLst>
          </p:cNvPr>
          <p:cNvSpPr txBox="1"/>
          <p:nvPr/>
        </p:nvSpPr>
        <p:spPr>
          <a:xfrm>
            <a:off x="9834264" y="2884154"/>
            <a:ext cx="26375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≥CR: 60.0%</a:t>
            </a:r>
          </a:p>
        </p:txBody>
      </p:sp>
      <p:sp>
        <p:nvSpPr>
          <p:cNvPr id="24" name="Left Bracket 23">
            <a:extLst>
              <a:ext uri="{FF2B5EF4-FFF2-40B4-BE49-F238E27FC236}">
                <a16:creationId xmlns:a16="http://schemas.microsoft.com/office/drawing/2014/main" id="{A6B5003B-1857-464F-2A56-7DB996817C9E}"/>
              </a:ext>
            </a:extLst>
          </p:cNvPr>
          <p:cNvSpPr/>
          <p:nvPr/>
        </p:nvSpPr>
        <p:spPr>
          <a:xfrm rot="10800000">
            <a:off x="10595170" y="2072640"/>
            <a:ext cx="78370" cy="214122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3B513DB3-6F46-74BF-1B6A-B95E3A2B3F0E}"/>
              </a:ext>
            </a:extLst>
          </p:cNvPr>
          <p:cNvSpPr txBox="1"/>
          <p:nvPr/>
        </p:nvSpPr>
        <p:spPr>
          <a:xfrm>
            <a:off x="7404512" y="2892985"/>
            <a:ext cx="26375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≥CR: 43.3%</a:t>
            </a:r>
          </a:p>
        </p:txBody>
      </p:sp>
      <p:sp>
        <p:nvSpPr>
          <p:cNvPr id="26" name="Left Bracket 25">
            <a:extLst>
              <a:ext uri="{FF2B5EF4-FFF2-40B4-BE49-F238E27FC236}">
                <a16:creationId xmlns:a16="http://schemas.microsoft.com/office/drawing/2014/main" id="{8017AA12-A3AE-45FA-5730-DFBBC8EFBC08}"/>
              </a:ext>
            </a:extLst>
          </p:cNvPr>
          <p:cNvSpPr/>
          <p:nvPr/>
        </p:nvSpPr>
        <p:spPr>
          <a:xfrm rot="10800000">
            <a:off x="8165418" y="2072639"/>
            <a:ext cx="78370" cy="1546860"/>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535341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ca6b9cf-ddfc-4f8b-aa7c-0dd7895f0d92"/>
</p:tagLst>
</file>

<file path=ppt/theme/theme1.xml><?xml version="1.0" encoding="utf-8"?>
<a:theme xmlns:a="http://schemas.openxmlformats.org/drawingml/2006/main" name="Streamline">
  <a:themeElements>
    <a:clrScheme name="Custom 10">
      <a:dk1>
        <a:srgbClr val="000000"/>
      </a:dk1>
      <a:lt1>
        <a:srgbClr val="FFFFFF"/>
      </a:lt1>
      <a:dk2>
        <a:srgbClr val="00004E"/>
      </a:dk2>
      <a:lt2>
        <a:srgbClr val="0095FF"/>
      </a:lt2>
      <a:accent1>
        <a:srgbClr val="0000C9"/>
      </a:accent1>
      <a:accent2>
        <a:srgbClr val="000483"/>
      </a:accent2>
      <a:accent3>
        <a:srgbClr val="0DBDBA"/>
      </a:accent3>
      <a:accent4>
        <a:srgbClr val="67BB6E"/>
      </a:accent4>
      <a:accent5>
        <a:srgbClr val="9D73F7"/>
      </a:accent5>
      <a:accent6>
        <a:srgbClr val="D95776"/>
      </a:accent6>
      <a:hlink>
        <a:srgbClr val="0000C9"/>
      </a:hlink>
      <a:folHlink>
        <a:srgbClr val="9D73F7"/>
      </a:folHlink>
    </a:clrScheme>
    <a:fontScheme name="Pfizer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1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algn="l">
          <a:defRPr smtClean="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7">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Custom 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15F6AEC73C4B4E802689EE8A6402D0" ma:contentTypeVersion="8" ma:contentTypeDescription="Create a new document." ma:contentTypeScope="" ma:versionID="d6804b2c71b04455af653d35cc841d8d">
  <xsd:schema xmlns:xsd="http://www.w3.org/2001/XMLSchema" xmlns:xs="http://www.w3.org/2001/XMLSchema" xmlns:p="http://schemas.microsoft.com/office/2006/metadata/properties" xmlns:ns2="d73b4399-1d49-45ca-aadf-68fd1ae1787b" targetNamespace="http://schemas.microsoft.com/office/2006/metadata/properties" ma:root="true" ma:fieldsID="bcfa1abacdb6088d5a2fac9788046f2b" ns2:_="">
    <xsd:import namespace="d73b4399-1d49-45ca-aadf-68fd1ae178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4399-1d49-45ca-aadf-68fd1ae17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5A7A37-EC07-4683-AB81-09BEB5E683D5}">
  <ds:schemaRefs>
    <ds:schemaRef ds:uri="d73b4399-1d49-45ca-aadf-68fd1ae178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D944AB-A650-4299-B521-6B4246C48B57}">
  <ds:schemaRefs>
    <ds:schemaRef ds:uri="http://schemas.microsoft.com/sharepoint/v3/contenttype/forms"/>
  </ds:schemaRefs>
</ds:datastoreItem>
</file>

<file path=customXml/itemProps3.xml><?xml version="1.0" encoding="utf-8"?>
<ds:datastoreItem xmlns:ds="http://schemas.openxmlformats.org/officeDocument/2006/customXml" ds:itemID="{7A75C3D4-D484-4BAD-B148-B637F15C366F}">
  <ds:schemaRefs>
    <ds:schemaRef ds:uri="d73b4399-1d49-45ca-aadf-68fd1ae178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403</TotalTime>
  <Words>2993</Words>
  <Application>Microsoft Office PowerPoint</Application>
  <PresentationFormat>Widescreen</PresentationFormat>
  <Paragraphs>381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Times New Roman</vt:lpstr>
      <vt:lpstr>Streamline</vt:lpstr>
      <vt:lpstr>PowerPoint Presentation</vt:lpstr>
      <vt:lpstr>PowerPoint Presentation</vt:lpstr>
      <vt:lpstr>Background</vt:lpstr>
      <vt:lpstr>MagnetisMM-3: study design</vt:lpstr>
      <vt:lpstr>MagnetisMM-3: elranatamab dosing schedule</vt:lpstr>
      <vt:lpstr>Methods</vt:lpstr>
      <vt:lpstr>Patients</vt:lpstr>
      <vt:lpstr>Safety </vt:lpstr>
      <vt:lpstr>BOR at time of interruption and at any time</vt:lpstr>
      <vt:lpstr>Duration of treatment and response</vt:lpstr>
      <vt:lpstr>PFS and OS</vt:lpstr>
      <vt:lpstr>Immunoglobulin recovery</vt:lpstr>
      <vt:lpstr>Conclusions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Pelc, Jason</dc:creator>
  <cp:lastModifiedBy>Kerry Garza</cp:lastModifiedBy>
  <cp:revision>9</cp:revision>
  <dcterms:modified xsi:type="dcterms:W3CDTF">2026-05-21T13:11:54Z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0x0101009E15F6AEC73C4B4E802689EE8A6402D0</vt:lpwstr>
  </property>
  <property fmtid="{D5CDD505-2E9C-101B-9397-08002B2CF9AE}" pid="3" name="MSIP_Label_4791b42f-c435-42ca-9531-75a3f42aae3d_Enabled">
    <vt:lpwstr>true</vt:lpwstr>
  </property>
  <property fmtid="{D5CDD505-2E9C-101B-9397-08002B2CF9AE}" pid="4" name="MSIP_Label_4791b42f-c435-42ca-9531-75a3f42aae3d_SetDate">
    <vt:lpwstr>2023-05-18T11:28:30Z</vt:lpwstr>
  </property>
  <property fmtid="{D5CDD505-2E9C-101B-9397-08002B2CF9AE}" pid="5" name="MSIP_Label_4791b42f-c435-42ca-9531-75a3f42aae3d_Method">
    <vt:lpwstr>Privileged</vt:lpwstr>
  </property>
  <property fmtid="{D5CDD505-2E9C-101B-9397-08002B2CF9AE}" pid="6" name="MSIP_Label_4791b42f-c435-42ca-9531-75a3f42aae3d_Name">
    <vt:lpwstr>4791b42f-c435-42ca-9531-75a3f42aae3d</vt:lpwstr>
  </property>
  <property fmtid="{D5CDD505-2E9C-101B-9397-08002B2CF9AE}" pid="7" name="MSIP_Label_4791b42f-c435-42ca-9531-75a3f42aae3d_SiteId">
    <vt:lpwstr>7a916015-20ae-4ad1-9170-eefd915e9272</vt:lpwstr>
  </property>
  <property fmtid="{D5CDD505-2E9C-101B-9397-08002B2CF9AE}" pid="8" name="MSIP_Label_4791b42f-c435-42ca-9531-75a3f42aae3d_ActionId">
    <vt:lpwstr>dae39b00-b4cd-4e26-b48a-dcf0283c578e</vt:lpwstr>
  </property>
  <property fmtid="{D5CDD505-2E9C-101B-9397-08002B2CF9AE}" pid="9" name="MSIP_Label_4791b42f-c435-42ca-9531-75a3f42aae3d_ContentBits">
    <vt:lpwstr>0</vt:lpwstr>
  </property>
  <property fmtid="{D5CDD505-2E9C-101B-9397-08002B2CF9AE}" pid="10" name="MediaServiceImageTags">
    <vt:lpwstr/>
  </property>
</Properties>
</file>