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483" r:id="rId5"/>
    <p:sldId id="485" r:id="rId6"/>
    <p:sldId id="484" r:id="rId7"/>
    <p:sldId id="486" r:id="rId8"/>
    <p:sldId id="498" r:id="rId9"/>
    <p:sldId id="507" r:id="rId10"/>
    <p:sldId id="489" r:id="rId11"/>
    <p:sldId id="499" r:id="rId12"/>
    <p:sldId id="505" r:id="rId13"/>
    <p:sldId id="508" r:id="rId14"/>
    <p:sldId id="492" r:id="rId15"/>
    <p:sldId id="506" r:id="rId16"/>
    <p:sldId id="490" r:id="rId17"/>
    <p:sldId id="494" r:id="rId18"/>
    <p:sldId id="504" r:id="rId19"/>
    <p:sldId id="491" r:id="rId20"/>
    <p:sldId id="495" r:id="rId21"/>
    <p:sldId id="509"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4765AD-DB34-D16E-1843-F83244A47134}" name="Santarpia, Libero" initials="SL" userId="S::libero.santarpia_pfizer.com#ext#@oxfordpharmagenesis.onmicrosoft.com::764fcec2-7da0-4d8e-8e3d-bd009b7b8f4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xPG" initials="OP" lastIdx="113" clrIdx="0">
    <p:extLst>
      <p:ext uri="{19B8F6BF-5375-455C-9EA6-DF929625EA0E}">
        <p15:presenceInfo xmlns:p15="http://schemas.microsoft.com/office/powerpoint/2012/main" userId="OxPG" providerId="None"/>
      </p:ext>
    </p:extLst>
  </p:cmAuthor>
  <p:cmAuthor id="2" name="Dominique Verlaan" initials="OxPG" lastIdx="28" clrIdx="1">
    <p:extLst>
      <p:ext uri="{19B8F6BF-5375-455C-9EA6-DF929625EA0E}">
        <p15:presenceInfo xmlns:p15="http://schemas.microsoft.com/office/powerpoint/2012/main" userId="Dominique Verlaan" providerId="None"/>
      </p:ext>
    </p:extLst>
  </p:cmAuthor>
  <p:cmAuthor id="3" name="Feng, Wentao" initials="WF" lastIdx="7" clrIdx="2">
    <p:extLst>
      <p:ext uri="{19B8F6BF-5375-455C-9EA6-DF929625EA0E}">
        <p15:presenceInfo xmlns:p15="http://schemas.microsoft.com/office/powerpoint/2012/main" userId="S::FENGW22@pfizer.com::4e3d2315-8d49-4dc5-807b-93afe5ae93df" providerId="AD"/>
      </p:ext>
    </p:extLst>
  </p:cmAuthor>
  <p:cmAuthor id="4" name="Feng, Wentao" initials="FW" lastIdx="5" clrIdx="3">
    <p:extLst>
      <p:ext uri="{19B8F6BF-5375-455C-9EA6-DF929625EA0E}">
        <p15:presenceInfo xmlns:p15="http://schemas.microsoft.com/office/powerpoint/2012/main" userId="S::wentao.feng_pfizer.com#ext#@oxfordpharmagenesis.onmicrosoft.com::cc1f5613-2caa-497f-a9e6-d82958803d1e" providerId="AD"/>
      </p:ext>
    </p:extLst>
  </p:cmAuthor>
  <p:cmAuthor id="5" name="Watkins, Karen Rae" initials="WK" lastIdx="37" clrIdx="4">
    <p:extLst>
      <p:ext uri="{19B8F6BF-5375-455C-9EA6-DF929625EA0E}">
        <p15:presenceInfo xmlns:p15="http://schemas.microsoft.com/office/powerpoint/2012/main" userId="S::karen.watkins_pfizer.com#ext#@oxfordpharmagenesis.onmicrosoft.com::e701768a-06a7-4cab-b798-da621bdf533c" providerId="AD"/>
      </p:ext>
    </p:extLst>
  </p:cmAuthor>
  <p:cmAuthor id="6" name="Simon, Sofia" initials="SS" lastIdx="32" clrIdx="5">
    <p:extLst>
      <p:ext uri="{19B8F6BF-5375-455C-9EA6-DF929625EA0E}">
        <p15:presenceInfo xmlns:p15="http://schemas.microsoft.com/office/powerpoint/2012/main" userId="S::sofia.simonrobleda_pfizer.com#ext#@oxfordpharmagenesis.onmicrosoft.com::6a30414e-2a9a-4d81-8dc1-d63574ef1caa" providerId="AD"/>
      </p:ext>
    </p:extLst>
  </p:cmAuthor>
  <p:cmAuthor id="7" name="Yang, Shan" initials="SY" lastIdx="14" clrIdx="6">
    <p:extLst>
      <p:ext uri="{19B8F6BF-5375-455C-9EA6-DF929625EA0E}">
        <p15:presenceInfo xmlns:p15="http://schemas.microsoft.com/office/powerpoint/2012/main" userId="S::YANGS175@pfizer.com::1f63c123-62d0-47e5-83e2-92ffeb0d315e" providerId="AD"/>
      </p:ext>
    </p:extLst>
  </p:cmAuthor>
  <p:cmAuthor id="8" name="Shen, Qi" initials="QS" lastIdx="3" clrIdx="7">
    <p:extLst>
      <p:ext uri="{19B8F6BF-5375-455C-9EA6-DF929625EA0E}">
        <p15:presenceInfo xmlns:p15="http://schemas.microsoft.com/office/powerpoint/2012/main" userId="S::shenq2@pfizer.com::3e660fa7-271a-403b-9391-c3960746de6f" providerId="AD"/>
      </p:ext>
    </p:extLst>
  </p:cmAuthor>
  <p:cmAuthor id="9" name="Santarpia, Libero" initials="SL" lastIdx="10" clrIdx="8">
    <p:extLst>
      <p:ext uri="{19B8F6BF-5375-455C-9EA6-DF929625EA0E}">
        <p15:presenceInfo xmlns:p15="http://schemas.microsoft.com/office/powerpoint/2012/main" userId="S::libero.santarpia_pfizer.com#ext#@oxfordpharmagenesis.onmicrosoft.com::764fcec2-7da0-4d8e-8e3d-bd009b7b8f48" providerId="AD"/>
      </p:ext>
    </p:extLst>
  </p:cmAuthor>
  <p:cmAuthor id="10" name="Simon, Sofia" initials="SS [2]" lastIdx="5" clrIdx="9">
    <p:extLst>
      <p:ext uri="{19B8F6BF-5375-455C-9EA6-DF929625EA0E}">
        <p15:presenceInfo xmlns:p15="http://schemas.microsoft.com/office/powerpoint/2012/main" userId="S::SIMONRS@pfizer.com::fc9f892f-7ac5-40d3-a7ac-29db1854dd38" providerId="AD"/>
      </p:ext>
    </p:extLst>
  </p:cmAuthor>
  <p:cmAuthor id="11" name="MS" initials="OP" lastIdx="28" clrIdx="10">
    <p:extLst>
      <p:ext uri="{19B8F6BF-5375-455C-9EA6-DF929625EA0E}">
        <p15:presenceInfo xmlns:p15="http://schemas.microsoft.com/office/powerpoint/2012/main" userId="MS" providerId="None"/>
      </p:ext>
    </p:extLst>
  </p:cmAuthor>
  <p:cmAuthor id="12" name="Dominique" initials="OxPG" lastIdx="11" clrIdx="11">
    <p:extLst>
      <p:ext uri="{19B8F6BF-5375-455C-9EA6-DF929625EA0E}">
        <p15:presenceInfo xmlns:p15="http://schemas.microsoft.com/office/powerpoint/2012/main" userId="Dominique" providerId="None"/>
      </p:ext>
    </p:extLst>
  </p:cmAuthor>
  <p:cmAuthor id="13" name="Becky Kramer" initials="BK" lastIdx="1" clrIdx="12">
    <p:extLst>
      <p:ext uri="{19B8F6BF-5375-455C-9EA6-DF929625EA0E}">
        <p15:presenceInfo xmlns:p15="http://schemas.microsoft.com/office/powerpoint/2012/main" userId="S::Becky.Kramer@pharmagenesis.com::cae18052-8d3b-4358-a214-a197afc231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C3A10"/>
    <a:srgbClr val="FF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541115-C67C-477F-974A-57D0A1F6D222}" v="9" dt="2025-12-05T19:00:32.7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62" autoAdjust="0"/>
  </p:normalViewPr>
  <p:slideViewPr>
    <p:cSldViewPr snapToGrid="0">
      <p:cViewPr varScale="1">
        <p:scale>
          <a:sx n="118" d="100"/>
          <a:sy n="118" d="100"/>
        </p:scale>
        <p:origin x="1326" y="32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Smith" userId="bb862fc0-1226-4ca1-ba31-9c9fdddb68f1" providerId="ADAL" clId="{76EAF65F-DFD3-4E54-8B21-DEF876BDCC71}"/>
    <pc:docChg chg="modSld">
      <pc:chgData name="Melissa Smith" userId="bb862fc0-1226-4ca1-ba31-9c9fdddb68f1" providerId="ADAL" clId="{76EAF65F-DFD3-4E54-8B21-DEF876BDCC71}" dt="2025-12-05T19:03:42.738" v="119" actId="1035"/>
      <pc:docMkLst>
        <pc:docMk/>
      </pc:docMkLst>
      <pc:sldChg chg="modSp mod">
        <pc:chgData name="Melissa Smith" userId="bb862fc0-1226-4ca1-ba31-9c9fdddb68f1" providerId="ADAL" clId="{76EAF65F-DFD3-4E54-8B21-DEF876BDCC71}" dt="2025-12-05T19:03:42.738" v="119" actId="1035"/>
        <pc:sldMkLst>
          <pc:docMk/>
          <pc:sldMk cId="1263319979" sldId="504"/>
        </pc:sldMkLst>
        <pc:graphicFrameChg chg="mod modGraphic">
          <ac:chgData name="Melissa Smith" userId="bb862fc0-1226-4ca1-ba31-9c9fdddb68f1" providerId="ADAL" clId="{76EAF65F-DFD3-4E54-8B21-DEF876BDCC71}" dt="2025-12-05T19:03:42.738" v="119" actId="1035"/>
          <ac:graphicFrameMkLst>
            <pc:docMk/>
            <pc:sldMk cId="1263319979" sldId="504"/>
            <ac:graphicFrameMk id="2" creationId="{E973078E-FE9C-663F-8D09-4EE05A264309}"/>
          </ac:graphicFrameMkLst>
        </pc:graphicFrameChg>
        <pc:graphicFrameChg chg="mod modGraphic">
          <ac:chgData name="Melissa Smith" userId="bb862fc0-1226-4ca1-ba31-9c9fdddb68f1" providerId="ADAL" clId="{76EAF65F-DFD3-4E54-8B21-DEF876BDCC71}" dt="2025-12-05T19:03:42.738" v="119" actId="1035"/>
          <ac:graphicFrameMkLst>
            <pc:docMk/>
            <pc:sldMk cId="1263319979" sldId="504"/>
            <ac:graphicFrameMk id="6" creationId="{F4F3578D-71CF-AD5F-EBEB-EC4F35EEE91B}"/>
          </ac:graphicFrameMkLst>
        </pc:graphicFrameChg>
      </pc:sldChg>
      <pc:sldChg chg="addSp modSp mod">
        <pc:chgData name="Melissa Smith" userId="bb862fc0-1226-4ca1-ba31-9c9fdddb68f1" providerId="ADAL" clId="{76EAF65F-DFD3-4E54-8B21-DEF876BDCC71}" dt="2025-12-05T18:59:14.481" v="12" actId="1037"/>
        <pc:sldMkLst>
          <pc:docMk/>
          <pc:sldMk cId="1487646495" sldId="509"/>
        </pc:sldMkLst>
        <pc:spChg chg="mod">
          <ac:chgData name="Melissa Smith" userId="bb862fc0-1226-4ca1-ba31-9c9fdddb68f1" providerId="ADAL" clId="{76EAF65F-DFD3-4E54-8B21-DEF876BDCC71}" dt="2025-12-05T18:59:14.481" v="12" actId="1037"/>
          <ac:spMkLst>
            <pc:docMk/>
            <pc:sldMk cId="1487646495" sldId="509"/>
            <ac:spMk id="11" creationId="{3D6BC44C-EF8F-F17A-6769-C2902165B163}"/>
          </ac:spMkLst>
        </pc:spChg>
        <pc:picChg chg="mod">
          <ac:chgData name="Melissa Smith" userId="bb862fc0-1226-4ca1-ba31-9c9fdddb68f1" providerId="ADAL" clId="{76EAF65F-DFD3-4E54-8B21-DEF876BDCC71}" dt="2025-12-05T18:59:03.639" v="4" actId="552"/>
          <ac:picMkLst>
            <pc:docMk/>
            <pc:sldMk cId="1487646495" sldId="509"/>
            <ac:picMk id="9" creationId="{AE6D52E3-CE25-AA7E-71EB-2E3AE0004A43}"/>
          </ac:picMkLst>
        </pc:picChg>
        <pc:picChg chg="add mod">
          <ac:chgData name="Melissa Smith" userId="bb862fc0-1226-4ca1-ba31-9c9fdddb68f1" providerId="ADAL" clId="{76EAF65F-DFD3-4E54-8B21-DEF876BDCC71}" dt="2025-12-05T18:59:03.639" v="4" actId="552"/>
          <ac:picMkLst>
            <pc:docMk/>
            <pc:sldMk cId="1487646495" sldId="509"/>
            <ac:picMk id="1026" creationId="{B01AF391-BE19-072C-5178-768035B86C8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AA0D57-ABFF-F842-9489-18243E50E8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CE3892-3B4D-9942-81D4-AD555B28B7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29144F-8812-A742-B880-5CC9A7EC4FAA}" type="datetimeFigureOut">
              <a:rPr lang="en-US" smtClean="0"/>
              <a:t>12/5/2025</a:t>
            </a:fld>
            <a:endParaRPr lang="en-US"/>
          </a:p>
        </p:txBody>
      </p:sp>
      <p:sp>
        <p:nvSpPr>
          <p:cNvPr id="4" name="Footer Placeholder 3">
            <a:extLst>
              <a:ext uri="{FF2B5EF4-FFF2-40B4-BE49-F238E27FC236}">
                <a16:creationId xmlns:a16="http://schemas.microsoft.com/office/drawing/2014/main" id="{05642C9F-AA49-B042-ACB2-77FF389501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579821-CE82-704E-B82C-D9679E6826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60D13A-DE82-8247-A2E7-9065B04A4B52}" type="slidenum">
              <a:rPr lang="en-US" smtClean="0"/>
              <a:t>‹#›</a:t>
            </a:fld>
            <a:endParaRPr lang="en-US"/>
          </a:p>
        </p:txBody>
      </p:sp>
    </p:spTree>
    <p:extLst>
      <p:ext uri="{BB962C8B-B14F-4D97-AF65-F5344CB8AC3E}">
        <p14:creationId xmlns:p14="http://schemas.microsoft.com/office/powerpoint/2010/main" val="3846624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62C3DF-C11A-0E48-8145-6059CDCA145A}" type="datetimeFigureOut">
              <a:rPr lang="en-US" smtClean="0"/>
              <a:t>12/5/2025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4B695-4959-034C-8CA3-8676768617D7}" type="slidenum">
              <a:rPr lang="en-US" smtClean="0"/>
              <a:t>‹#›</a:t>
            </a:fld>
            <a:endParaRPr lang="en-US"/>
          </a:p>
        </p:txBody>
      </p:sp>
    </p:spTree>
    <p:extLst>
      <p:ext uri="{BB962C8B-B14F-4D97-AF65-F5344CB8AC3E}">
        <p14:creationId xmlns:p14="http://schemas.microsoft.com/office/powerpoint/2010/main" val="39861132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Presentation Information</a:t>
            </a:r>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Abstract Number:</a:t>
            </a:r>
            <a:r>
              <a:rPr lang="en-US" sz="1200" kern="1200">
                <a:solidFill>
                  <a:schemeClr val="tx1"/>
                </a:solidFill>
                <a:effectLst/>
                <a:latin typeface="+mn-lt"/>
                <a:ea typeface="+mn-ea"/>
                <a:cs typeface="+mn-cs"/>
              </a:rPr>
              <a:t> 1242</a:t>
            </a:r>
          </a:p>
          <a:p>
            <a:pPr lvl="0"/>
            <a:r>
              <a:rPr lang="en-US" sz="1200" b="1" kern="1200">
                <a:solidFill>
                  <a:schemeClr val="tx1"/>
                </a:solidFill>
                <a:effectLst/>
                <a:latin typeface="+mn-lt"/>
                <a:ea typeface="+mn-ea"/>
                <a:cs typeface="+mn-cs"/>
              </a:rPr>
              <a:t>Presentation Number: </a:t>
            </a:r>
            <a:r>
              <a:rPr lang="en-US" sz="1200" kern="1200">
                <a:solidFill>
                  <a:schemeClr val="tx1"/>
                </a:solidFill>
                <a:effectLst/>
                <a:latin typeface="+mn-lt"/>
                <a:ea typeface="+mn-ea"/>
                <a:cs typeface="+mn-cs"/>
              </a:rPr>
              <a:t>GS1-01</a:t>
            </a:r>
          </a:p>
          <a:p>
            <a:pPr lvl="0"/>
            <a:r>
              <a:rPr lang="en-US" sz="1200" b="1" kern="1200">
                <a:solidFill>
                  <a:schemeClr val="tx1"/>
                </a:solidFill>
                <a:effectLst/>
                <a:latin typeface="+mn-lt"/>
                <a:ea typeface="+mn-ea"/>
                <a:cs typeface="+mn-cs"/>
              </a:rPr>
              <a:t>Presenation Title:</a:t>
            </a:r>
            <a:r>
              <a:rPr lang="en-US" sz="1200" kern="1200">
                <a:solidFill>
                  <a:schemeClr val="tx1"/>
                </a:solidFill>
                <a:effectLst/>
                <a:latin typeface="+mn-lt"/>
                <a:ea typeface="+mn-ea"/>
                <a:cs typeface="+mn-cs"/>
              </a:rPr>
              <a:t> Her2climb-05: a randomized, double-blind, phase 3 study of tucatinib versus placebo in combination with trastuzumab and pertuzumab as maintenance therapy for her2+ metastatic breast cancer</a:t>
            </a:r>
          </a:p>
          <a:p>
            <a:pPr lvl="0"/>
            <a:r>
              <a:rPr lang="en-US" sz="1200" b="1" kern="1200">
                <a:solidFill>
                  <a:schemeClr val="tx1"/>
                </a:solidFill>
                <a:effectLst/>
                <a:latin typeface="+mn-lt"/>
                <a:ea typeface="+mn-ea"/>
                <a:cs typeface="+mn-cs"/>
              </a:rPr>
              <a:t>Presentation Date/Time:</a:t>
            </a:r>
            <a:r>
              <a:rPr lang="en-US" sz="1200" kern="1200">
                <a:solidFill>
                  <a:schemeClr val="tx1"/>
                </a:solidFill>
                <a:effectLst/>
                <a:latin typeface="+mn-lt"/>
                <a:ea typeface="+mn-ea"/>
                <a:cs typeface="+mn-cs"/>
              </a:rPr>
              <a:t> Wednesday, December 10, 2025, 9:30 AM - 9:45 AM</a:t>
            </a:r>
          </a:p>
          <a:p>
            <a:r>
              <a:rPr lang="en-US" sz="1200" b="1" kern="1200">
                <a:solidFill>
                  <a:schemeClr val="tx1"/>
                </a:solidFill>
                <a:effectLst/>
                <a:latin typeface="+mn-lt"/>
                <a:ea typeface="+mn-ea"/>
                <a:cs typeface="+mn-cs"/>
              </a:rPr>
              <a:t>Session Information</a:t>
            </a:r>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Session Title: </a:t>
            </a:r>
            <a:r>
              <a:rPr lang="en-US" sz="1200" kern="1200">
                <a:solidFill>
                  <a:schemeClr val="tx1"/>
                </a:solidFill>
                <a:effectLst/>
                <a:latin typeface="+mn-lt"/>
                <a:ea typeface="+mn-ea"/>
                <a:cs typeface="+mn-cs"/>
              </a:rPr>
              <a:t>General Session 1</a:t>
            </a:r>
          </a:p>
          <a:p>
            <a:pPr lvl="0"/>
            <a:r>
              <a:rPr lang="en-US" sz="1200" b="1" kern="1200">
                <a:solidFill>
                  <a:schemeClr val="tx1"/>
                </a:solidFill>
                <a:effectLst/>
                <a:latin typeface="+mn-lt"/>
                <a:ea typeface="+mn-ea"/>
                <a:cs typeface="+mn-cs"/>
              </a:rPr>
              <a:t>Session Date/Time: </a:t>
            </a:r>
            <a:r>
              <a:rPr lang="en-US" sz="1200" kern="1200">
                <a:solidFill>
                  <a:schemeClr val="tx1"/>
                </a:solidFill>
                <a:effectLst/>
                <a:latin typeface="+mn-lt"/>
                <a:ea typeface="+mn-ea"/>
                <a:cs typeface="+mn-cs"/>
              </a:rPr>
              <a:t>Wednesday, December 10, 2025, 9:30 AM - 12:00 PM</a:t>
            </a:r>
          </a:p>
          <a:p>
            <a:pPr lvl="0"/>
            <a:r>
              <a:rPr lang="en-US" sz="1200" b="1" kern="1200">
                <a:solidFill>
                  <a:schemeClr val="tx1"/>
                </a:solidFill>
                <a:effectLst/>
                <a:latin typeface="+mn-lt"/>
                <a:ea typeface="+mn-ea"/>
                <a:cs typeface="+mn-cs"/>
              </a:rPr>
              <a:t>Location: </a:t>
            </a:r>
            <a:r>
              <a:rPr lang="en-US" sz="1200" kern="1200">
                <a:solidFill>
                  <a:schemeClr val="tx1"/>
                </a:solidFill>
                <a:effectLst/>
                <a:latin typeface="+mn-lt"/>
                <a:ea typeface="+mn-ea"/>
                <a:cs typeface="+mn-cs"/>
              </a:rPr>
              <a:t>Hall 1</a:t>
            </a:r>
          </a:p>
          <a:p>
            <a:endParaRPr lang="en-US"/>
          </a:p>
        </p:txBody>
      </p:sp>
      <p:sp>
        <p:nvSpPr>
          <p:cNvPr id="4" name="Slide Number Placeholder 3"/>
          <p:cNvSpPr>
            <a:spLocks noGrp="1"/>
          </p:cNvSpPr>
          <p:nvPr>
            <p:ph type="sldNum" sz="quarter" idx="5"/>
          </p:nvPr>
        </p:nvSpPr>
        <p:spPr/>
        <p:txBody>
          <a:bodyPr/>
          <a:lstStyle/>
          <a:p>
            <a:fld id="{7E94B695-4959-034C-8CA3-8676768617D7}" type="slidenum">
              <a:rPr lang="en-US" smtClean="0"/>
              <a:t>1</a:t>
            </a:fld>
            <a:endParaRPr lang="en-US"/>
          </a:p>
        </p:txBody>
      </p:sp>
    </p:spTree>
    <p:extLst>
      <p:ext uri="{BB962C8B-B14F-4D97-AF65-F5344CB8AC3E}">
        <p14:creationId xmlns:p14="http://schemas.microsoft.com/office/powerpoint/2010/main" val="1501406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E94B695-4959-034C-8CA3-8676768617D7}" type="slidenum">
              <a:rPr lang="en-US" smtClean="0"/>
              <a:t>11</a:t>
            </a:fld>
            <a:endParaRPr lang="en-US"/>
          </a:p>
        </p:txBody>
      </p:sp>
    </p:spTree>
    <p:extLst>
      <p:ext uri="{BB962C8B-B14F-4D97-AF65-F5344CB8AC3E}">
        <p14:creationId xmlns:p14="http://schemas.microsoft.com/office/powerpoint/2010/main" val="517557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94B695-4959-034C-8CA3-8676768617D7}" type="slidenum">
              <a:rPr lang="en-US" smtClean="0"/>
              <a:t>12</a:t>
            </a:fld>
            <a:endParaRPr lang="en-US"/>
          </a:p>
        </p:txBody>
      </p:sp>
    </p:spTree>
    <p:extLst>
      <p:ext uri="{BB962C8B-B14F-4D97-AF65-F5344CB8AC3E}">
        <p14:creationId xmlns:p14="http://schemas.microsoft.com/office/powerpoint/2010/main" val="960041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94B695-4959-034C-8CA3-8676768617D7}" type="slidenum">
              <a:rPr lang="en-US" smtClean="0"/>
              <a:t>13</a:t>
            </a:fld>
            <a:endParaRPr lang="en-US"/>
          </a:p>
        </p:txBody>
      </p:sp>
    </p:spTree>
    <p:extLst>
      <p:ext uri="{BB962C8B-B14F-4D97-AF65-F5344CB8AC3E}">
        <p14:creationId xmlns:p14="http://schemas.microsoft.com/office/powerpoint/2010/main" val="2902673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7E94B695-4959-034C-8CA3-8676768617D7}" type="slidenum">
              <a:rPr lang="en-US" smtClean="0"/>
              <a:t>14</a:t>
            </a:fld>
            <a:endParaRPr lang="en-US"/>
          </a:p>
        </p:txBody>
      </p:sp>
    </p:spTree>
    <p:extLst>
      <p:ext uri="{BB962C8B-B14F-4D97-AF65-F5344CB8AC3E}">
        <p14:creationId xmlns:p14="http://schemas.microsoft.com/office/powerpoint/2010/main" val="614169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AAD0A-DA40-3340-BD81-6389FBE3B0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0616D4-F552-2D50-C10A-4141D09692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E19A1E-AD5A-7604-5AD2-91FD080B47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407034-DFB4-F3A8-3817-9BC2FF401E40}"/>
              </a:ext>
            </a:extLst>
          </p:cNvPr>
          <p:cNvSpPr>
            <a:spLocks noGrp="1"/>
          </p:cNvSpPr>
          <p:nvPr>
            <p:ph type="sldNum" sz="quarter" idx="5"/>
          </p:nvPr>
        </p:nvSpPr>
        <p:spPr/>
        <p:txBody>
          <a:bodyPr/>
          <a:lstStyle/>
          <a:p>
            <a:fld id="{7E94B695-4959-034C-8CA3-8676768617D7}" type="slidenum">
              <a:rPr lang="en-US" smtClean="0"/>
              <a:t>15</a:t>
            </a:fld>
            <a:endParaRPr lang="en-US"/>
          </a:p>
        </p:txBody>
      </p:sp>
    </p:spTree>
    <p:extLst>
      <p:ext uri="{BB962C8B-B14F-4D97-AF65-F5344CB8AC3E}">
        <p14:creationId xmlns:p14="http://schemas.microsoft.com/office/powerpoint/2010/main" val="1224370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94B695-4959-034C-8CA3-8676768617D7}" type="slidenum">
              <a:rPr lang="en-US" smtClean="0"/>
              <a:t>3</a:t>
            </a:fld>
            <a:endParaRPr lang="en-US"/>
          </a:p>
        </p:txBody>
      </p:sp>
    </p:spTree>
    <p:extLst>
      <p:ext uri="{BB962C8B-B14F-4D97-AF65-F5344CB8AC3E}">
        <p14:creationId xmlns:p14="http://schemas.microsoft.com/office/powerpoint/2010/main" val="168743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94B695-4959-034C-8CA3-8676768617D7}" type="slidenum">
              <a:rPr lang="en-US" smtClean="0"/>
              <a:t>4</a:t>
            </a:fld>
            <a:endParaRPr lang="en-US"/>
          </a:p>
        </p:txBody>
      </p:sp>
    </p:spTree>
    <p:extLst>
      <p:ext uri="{BB962C8B-B14F-4D97-AF65-F5344CB8AC3E}">
        <p14:creationId xmlns:p14="http://schemas.microsoft.com/office/powerpoint/2010/main" val="992867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94B695-4959-034C-8CA3-8676768617D7}" type="slidenum">
              <a:rPr lang="en-US" smtClean="0"/>
              <a:t>5</a:t>
            </a:fld>
            <a:endParaRPr lang="en-US"/>
          </a:p>
        </p:txBody>
      </p:sp>
    </p:spTree>
    <p:extLst>
      <p:ext uri="{BB962C8B-B14F-4D97-AF65-F5344CB8AC3E}">
        <p14:creationId xmlns:p14="http://schemas.microsoft.com/office/powerpoint/2010/main" val="1933476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DA5E6-52C1-13C0-38EB-DC6AD0F29B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9AD6D2-44D9-FC3C-A87B-2173906BEC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0D7D84-9D22-39BB-96AD-C6A36E023CB9}"/>
              </a:ext>
            </a:extLst>
          </p:cNvPr>
          <p:cNvSpPr>
            <a:spLocks noGrp="1"/>
          </p:cNvSpPr>
          <p:nvPr>
            <p:ph type="body" idx="1"/>
          </p:nvPr>
        </p:nvSpPr>
        <p:spPr/>
        <p:txBody>
          <a:bodyPr/>
          <a:lstStyle/>
          <a:p>
            <a:endParaRPr lang="en-US" b="1"/>
          </a:p>
        </p:txBody>
      </p:sp>
      <p:sp>
        <p:nvSpPr>
          <p:cNvPr id="4" name="Slide Number Placeholder 3">
            <a:extLst>
              <a:ext uri="{FF2B5EF4-FFF2-40B4-BE49-F238E27FC236}">
                <a16:creationId xmlns:a16="http://schemas.microsoft.com/office/drawing/2014/main" id="{19ADFE16-0BDA-1E6B-6BD5-6070FABAD82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94B695-4959-034C-8CA3-8676768617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4417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E94B695-4959-034C-8CA3-8676768617D7}" type="slidenum">
              <a:rPr lang="en-US" smtClean="0"/>
              <a:t>7</a:t>
            </a:fld>
            <a:endParaRPr lang="en-US"/>
          </a:p>
        </p:txBody>
      </p:sp>
    </p:spTree>
    <p:extLst>
      <p:ext uri="{BB962C8B-B14F-4D97-AF65-F5344CB8AC3E}">
        <p14:creationId xmlns:p14="http://schemas.microsoft.com/office/powerpoint/2010/main" val="1500997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CBCF5-F875-C30F-A9EE-CE3EDA1193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16169-331E-875E-4B95-3879EE1704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0CD564-8017-5AD4-0D46-4F3AF7496FA8}"/>
              </a:ext>
            </a:extLst>
          </p:cNvPr>
          <p:cNvSpPr>
            <a:spLocks noGrp="1"/>
          </p:cNvSpPr>
          <p:nvPr>
            <p:ph type="body" idx="1"/>
          </p:nvPr>
        </p:nvSpPr>
        <p:spPr/>
        <p:txBody>
          <a:bodyPr/>
          <a:lstStyle/>
          <a:p>
            <a:endParaRPr lang="en-US" sz="1200" b="1"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A66264E-DBAA-91B0-4433-D2E4DC3235E2}"/>
              </a:ext>
            </a:extLst>
          </p:cNvPr>
          <p:cNvSpPr>
            <a:spLocks noGrp="1"/>
          </p:cNvSpPr>
          <p:nvPr>
            <p:ph type="sldNum" sz="quarter" idx="5"/>
          </p:nvPr>
        </p:nvSpPr>
        <p:spPr/>
        <p:txBody>
          <a:bodyPr/>
          <a:lstStyle/>
          <a:p>
            <a:fld id="{7E94B695-4959-034C-8CA3-8676768617D7}" type="slidenum">
              <a:rPr lang="en-US" smtClean="0"/>
              <a:t>8</a:t>
            </a:fld>
            <a:endParaRPr lang="en-US"/>
          </a:p>
        </p:txBody>
      </p:sp>
    </p:spTree>
    <p:extLst>
      <p:ext uri="{BB962C8B-B14F-4D97-AF65-F5344CB8AC3E}">
        <p14:creationId xmlns:p14="http://schemas.microsoft.com/office/powerpoint/2010/main" val="852499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B5EEB-2103-F6CC-40F4-AD110E7801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557053-E00A-5999-AC63-01BF380357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C7D580-3182-5C42-93B4-50397B33B1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21A0317-B07E-3963-F6A3-3E0D9DC5EB8E}"/>
              </a:ext>
            </a:extLst>
          </p:cNvPr>
          <p:cNvSpPr>
            <a:spLocks noGrp="1"/>
          </p:cNvSpPr>
          <p:nvPr>
            <p:ph type="sldNum" sz="quarter" idx="5"/>
          </p:nvPr>
        </p:nvSpPr>
        <p:spPr/>
        <p:txBody>
          <a:bodyPr/>
          <a:lstStyle/>
          <a:p>
            <a:fld id="{7E94B695-4959-034C-8CA3-8676768617D7}" type="slidenum">
              <a:rPr lang="en-US" smtClean="0"/>
              <a:t>9</a:t>
            </a:fld>
            <a:endParaRPr lang="en-US"/>
          </a:p>
        </p:txBody>
      </p:sp>
    </p:spTree>
    <p:extLst>
      <p:ext uri="{BB962C8B-B14F-4D97-AF65-F5344CB8AC3E}">
        <p14:creationId xmlns:p14="http://schemas.microsoft.com/office/powerpoint/2010/main" val="1998482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81563-2AEE-81D4-65AA-327A79D836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4552A5-53AB-B757-D005-3B9EF2D168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113696-329F-CCED-22FE-95CDDC7BA2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38621C1-7434-BF98-2741-6C0C3A3097F2}"/>
              </a:ext>
            </a:extLst>
          </p:cNvPr>
          <p:cNvSpPr>
            <a:spLocks noGrp="1"/>
          </p:cNvSpPr>
          <p:nvPr>
            <p:ph type="sldNum" sz="quarter" idx="5"/>
          </p:nvPr>
        </p:nvSpPr>
        <p:spPr/>
        <p:txBody>
          <a:bodyPr/>
          <a:lstStyle/>
          <a:p>
            <a:fld id="{7E94B695-4959-034C-8CA3-8676768617D7}" type="slidenum">
              <a:rPr lang="en-US" smtClean="0"/>
              <a:t>10</a:t>
            </a:fld>
            <a:endParaRPr lang="en-US"/>
          </a:p>
        </p:txBody>
      </p:sp>
    </p:spTree>
    <p:extLst>
      <p:ext uri="{BB962C8B-B14F-4D97-AF65-F5344CB8AC3E}">
        <p14:creationId xmlns:p14="http://schemas.microsoft.com/office/powerpoint/2010/main" val="1222396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bg object 16">
            <a:extLst>
              <a:ext uri="{FF2B5EF4-FFF2-40B4-BE49-F238E27FC236}">
                <a16:creationId xmlns:a16="http://schemas.microsoft.com/office/drawing/2014/main" id="{6CC90F12-40F0-C820-58FD-D9E011A983C6}"/>
              </a:ext>
            </a:extLst>
          </p:cNvPr>
          <p:cNvPicPr/>
          <p:nvPr userDrawn="1"/>
        </p:nvPicPr>
        <p:blipFill>
          <a:blip r:embed="rId2" cstate="print"/>
          <a:stretch>
            <a:fillRect/>
          </a:stretch>
        </p:blipFill>
        <p:spPr>
          <a:xfrm>
            <a:off x="0" y="0"/>
            <a:ext cx="9143999" cy="510539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4C78CB-3800-97E8-9FAC-0C8566A03E37}"/>
              </a:ext>
            </a:extLst>
          </p:cNvPr>
          <p:cNvPicPr>
            <a:picLocks noChangeAspect="1"/>
          </p:cNvPicPr>
          <p:nvPr userDrawn="1"/>
        </p:nvPicPr>
        <p:blipFill>
          <a:blip r:embed="rId2"/>
          <a:srcRect/>
          <a:stretch/>
        </p:blipFill>
        <p:spPr>
          <a:xfrm>
            <a:off x="0" y="0"/>
            <a:ext cx="9144000" cy="5143500"/>
          </a:xfrm>
          <a:prstGeom prst="rect">
            <a:avLst/>
          </a:prstGeom>
        </p:spPr>
      </p:pic>
      <p:sp>
        <p:nvSpPr>
          <p:cNvPr id="5" name="Content Placeholder 2">
            <a:extLst>
              <a:ext uri="{FF2B5EF4-FFF2-40B4-BE49-F238E27FC236}">
                <a16:creationId xmlns:a16="http://schemas.microsoft.com/office/drawing/2014/main" id="{EEFF8F6F-CD57-4A4C-A46C-F178B7473D93}"/>
              </a:ext>
            </a:extLst>
          </p:cNvPr>
          <p:cNvSpPr>
            <a:spLocks noGrp="1"/>
          </p:cNvSpPr>
          <p:nvPr>
            <p:ph idx="1"/>
          </p:nvPr>
        </p:nvSpPr>
        <p:spPr>
          <a:xfrm>
            <a:off x="381000" y="1090733"/>
            <a:ext cx="8229600" cy="3394472"/>
          </a:xfrm>
          <a:prstGeom prst="rect">
            <a:avLst/>
          </a:prstGeom>
        </p:spPr>
        <p:txBody>
          <a:bodyPr/>
          <a:lstStyle>
            <a:lvl1pPr marL="342900" indent="-342900">
              <a:lnSpc>
                <a:spcPct val="100000"/>
              </a:lnSpc>
              <a:spcBef>
                <a:spcPts val="900"/>
              </a:spcBef>
              <a:buClr>
                <a:srgbClr val="4DAF46"/>
              </a:buClr>
              <a:buFont typeface="Wingdings" pitchFamily="2" charset="2"/>
              <a:buChar char="§"/>
              <a:defRPr sz="2200">
                <a:latin typeface="Arial" panose="020B0604020202020204" pitchFamily="34" charset="0"/>
                <a:cs typeface="Arial" panose="020B0604020202020204" pitchFamily="34" charset="0"/>
              </a:defRPr>
            </a:lvl1pPr>
            <a:lvl2pPr marL="742950" indent="-285750">
              <a:lnSpc>
                <a:spcPct val="100000"/>
              </a:lnSpc>
              <a:spcBef>
                <a:spcPts val="900"/>
              </a:spcBef>
              <a:buClr>
                <a:srgbClr val="4DAF46"/>
              </a:buClr>
              <a:buFont typeface="Arial" panose="020B0604020202020204" pitchFamily="34" charset="0"/>
              <a:buChar char="•"/>
              <a:defRPr sz="2000">
                <a:latin typeface="Arial" panose="020B0604020202020204" pitchFamily="34" charset="0"/>
                <a:cs typeface="Arial" panose="020B0604020202020204" pitchFamily="34" charset="0"/>
              </a:defRPr>
            </a:lvl2pPr>
            <a:lvl3pPr marL="1257300" indent="-342900">
              <a:lnSpc>
                <a:spcPct val="100000"/>
              </a:lnSpc>
              <a:spcBef>
                <a:spcPts val="900"/>
              </a:spcBef>
              <a:buClr>
                <a:srgbClr val="4DAF46"/>
              </a:buClr>
              <a:buFont typeface="Wingdings" pitchFamily="2" charset="2"/>
              <a:buChar char="q"/>
              <a:defRPr sz="1800">
                <a:latin typeface="Arial" panose="020B0604020202020204" pitchFamily="34" charset="0"/>
                <a:cs typeface="Arial" panose="020B0604020202020204" pitchFamily="34" charset="0"/>
              </a:defRPr>
            </a:lvl3pPr>
            <a:lvl4pPr marL="1600200" indent="-228600">
              <a:lnSpc>
                <a:spcPct val="100000"/>
              </a:lnSpc>
              <a:spcBef>
                <a:spcPts val="900"/>
              </a:spcBef>
              <a:buClr>
                <a:srgbClr val="4DAF46"/>
              </a:buClr>
              <a:buSzPct val="100000"/>
              <a:buFont typeface="Courier New" panose="02070309020205020404" pitchFamily="49" charset="0"/>
              <a:buChar char="o"/>
              <a:defRPr sz="1600">
                <a:latin typeface="Arial" panose="020B0604020202020204" pitchFamily="34" charset="0"/>
                <a:cs typeface="Arial" panose="020B0604020202020204" pitchFamily="34" charset="0"/>
              </a:defRPr>
            </a:lvl4pPr>
            <a:lvl5pPr marL="2057400" indent="-228600">
              <a:lnSpc>
                <a:spcPct val="100000"/>
              </a:lnSpc>
              <a:spcBef>
                <a:spcPts val="900"/>
              </a:spcBef>
              <a:buClr>
                <a:srgbClr val="4DAF46"/>
              </a:buClr>
              <a:buSzPct val="100000"/>
              <a:buFont typeface="Lucida Grande"/>
              <a:buChar cha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D3A0CC44-D3C5-4A46-ACF1-ADFBA933B2AE}"/>
              </a:ext>
            </a:extLst>
          </p:cNvPr>
          <p:cNvSpPr>
            <a:spLocks noGrp="1"/>
          </p:cNvSpPr>
          <p:nvPr>
            <p:ph type="title"/>
          </p:nvPr>
        </p:nvSpPr>
        <p:spPr>
          <a:xfrm>
            <a:off x="381000" y="41484"/>
            <a:ext cx="5802972" cy="712236"/>
          </a:xfrm>
          <a:prstGeom prst="rect">
            <a:avLst/>
          </a:prstGeom>
        </p:spPr>
        <p:txBody>
          <a:bodyPr anchor="b"/>
          <a:lstStyle>
            <a:lvl1pPr algn="l">
              <a:defRPr sz="2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747974567"/>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 id="2147483656" r:id="rId2"/>
  </p:sldLayoutIdLst>
  <mc:AlternateContent xmlns:mc="http://schemas.openxmlformats.org/markup-compatibility/2006" xmlns:p14="http://schemas.microsoft.com/office/powerpoint/2010/main">
    <mc:Choice Requires="p14">
      <p:transition p14:dur="0" advTm="10000"/>
    </mc:Choice>
    <mc:Fallback xmlns="">
      <p:transition advTm="10000"/>
    </mc:Fallback>
  </mc:AlternateConten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erika.hamilton@scri.com"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erika.hamilton@scri.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erika.hamilton@scri.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erika.hamilton@scri.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erika.hamilton@scri.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erika.hamilton@scri.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erika.hamilton@scri.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erika.hamilton@scri.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erika.hamilton@scri.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erika.hamilton@scri.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erika.hamilton@scri.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erika.hamilton@scri.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erika.hamilton@scri.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erika.hamilton@scri.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erika.hamilton@scri.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erika.hamilton@scri.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erika.hamilton@scri.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8466596-7480-2B4B-8FE1-4DEF74D9E377}"/>
              </a:ext>
            </a:extLst>
          </p:cNvPr>
          <p:cNvSpPr txBox="1">
            <a:spLocks/>
          </p:cNvSpPr>
          <p:nvPr/>
        </p:nvSpPr>
        <p:spPr>
          <a:xfrm>
            <a:off x="253071" y="1558719"/>
            <a:ext cx="8531457" cy="658338"/>
          </a:xfrm>
          <a:prstGeom prst="rect">
            <a:avLst/>
          </a:prstGeom>
        </p:spPr>
        <p:txBody>
          <a:bodyPr anchor="t" anchorCtr="0">
            <a:noAutofit/>
          </a:bodyPr>
          <a:lstStyle>
            <a:lvl1pPr algn="l" defTabSz="457200" rtl="0" eaLnBrk="1" latinLnBrk="0" hangingPunct="1">
              <a:spcBef>
                <a:spcPct val="0"/>
              </a:spcBef>
              <a:buNone/>
              <a:defRPr sz="2000" kern="1200">
                <a:solidFill>
                  <a:schemeClr val="tx1"/>
                </a:solidFill>
                <a:latin typeface="+mj-lt"/>
                <a:ea typeface="+mj-ea"/>
                <a:cs typeface="+mj-cs"/>
              </a:defRPr>
            </a:lvl1pPr>
          </a:lstStyle>
          <a:p>
            <a:r>
              <a:rPr lang="en-US" sz="1800" b="1">
                <a:latin typeface="Arial" panose="020B0604020202020204" pitchFamily="34" charset="0"/>
                <a:cs typeface="Arial" panose="020B0604020202020204" pitchFamily="34" charset="0"/>
              </a:rPr>
              <a:t>HER2CLIMB-05: A randomized, double-blind, phase 3 study of tucatinib versus placebo in combination with trastuzumab and pertuzumab as maintenance therapy for HER2+ metastatic breast cancer</a:t>
            </a:r>
            <a:endParaRPr lang="en-US" sz="1800">
              <a:latin typeface="Arial" panose="020B0604020202020204" pitchFamily="34" charset="0"/>
              <a:cs typeface="Arial" panose="020B0604020202020204" pitchFamily="34" charset="0"/>
            </a:endParaRPr>
          </a:p>
        </p:txBody>
      </p:sp>
      <p:sp>
        <p:nvSpPr>
          <p:cNvPr id="7" name="Body">
            <a:extLst>
              <a:ext uri="{FF2B5EF4-FFF2-40B4-BE49-F238E27FC236}">
                <a16:creationId xmlns:a16="http://schemas.microsoft.com/office/drawing/2014/main" id="{D224545E-AD4F-6F46-AD29-A4D8E6D781B3}"/>
              </a:ext>
            </a:extLst>
          </p:cNvPr>
          <p:cNvSpPr txBox="1">
            <a:spLocks/>
          </p:cNvSpPr>
          <p:nvPr/>
        </p:nvSpPr>
        <p:spPr>
          <a:xfrm>
            <a:off x="253071" y="2480048"/>
            <a:ext cx="8531458" cy="658338"/>
          </a:xfrm>
          <a:prstGeom prst="rect">
            <a:avLst/>
          </a:prstGeom>
        </p:spPr>
        <p:txBody>
          <a:bodyPr>
            <a:noAutofit/>
          </a:bodyPr>
          <a:lstStyle>
            <a:lvl1pPr marL="342900" indent="-342900" algn="l" defTabSz="457200" rtl="0" eaLnBrk="1" latinLnBrk="0" hangingPunct="1">
              <a:spcBef>
                <a:spcPct val="20000"/>
              </a:spcBef>
              <a:buClr>
                <a:schemeClr val="accent1"/>
              </a:buClr>
              <a:buSzPct val="100000"/>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SzPct val="100000"/>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SzPct val="10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SzPct val="150000"/>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SzPct val="150000"/>
              <a:buFont typeface="Wingdings"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Wingdings" charset="2"/>
              <a:buNone/>
            </a:pPr>
            <a:r>
              <a:rPr lang="en-US" sz="1400" b="1">
                <a:latin typeface="Arial" panose="020B0604020202020204" pitchFamily="34" charset="0"/>
                <a:cs typeface="Arial" panose="020B0604020202020204" pitchFamily="34" charset="0"/>
              </a:rPr>
              <a:t>Presenter: Erika Hamilton, MD</a:t>
            </a:r>
          </a:p>
          <a:p>
            <a:pPr marL="0" indent="0">
              <a:spcBef>
                <a:spcPts val="0"/>
              </a:spcBef>
              <a:buNone/>
            </a:pPr>
            <a:r>
              <a:rPr lang="en-US" sz="1400" b="1">
                <a:latin typeface="Arial" panose="020B0604020202020204" pitchFamily="34" charset="0"/>
                <a:cs typeface="Arial" panose="020B0604020202020204" pitchFamily="34" charset="0"/>
              </a:rPr>
              <a:t>Medical Oncology, Sarah Cannon Research Institute, Nashville, TN, USA</a:t>
            </a:r>
          </a:p>
        </p:txBody>
      </p:sp>
      <p:sp>
        <p:nvSpPr>
          <p:cNvPr id="9" name="TextBox 4">
            <a:extLst>
              <a:ext uri="{FF2B5EF4-FFF2-40B4-BE49-F238E27FC236}">
                <a16:creationId xmlns:a16="http://schemas.microsoft.com/office/drawing/2014/main" id="{16BBC940-F387-3403-8990-121A7CB11EC8}"/>
              </a:ext>
            </a:extLst>
          </p:cNvPr>
          <p:cNvSpPr txBox="1"/>
          <p:nvPr/>
        </p:nvSpPr>
        <p:spPr>
          <a:xfrm>
            <a:off x="3109800" y="4555091"/>
            <a:ext cx="5358697"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latin typeface="Arial" panose="020B0604020202020204" pitchFamily="34" charset="0"/>
                <a:cs typeface="Arial" panose="020B0604020202020204" pitchFamily="34" charset="0"/>
              </a:rPr>
              <a:t>Copies of the slide deck and plain language summary obtained through Quick Response (QR) code are for personal use only and may not be reproduced without permission from SABCS</a:t>
            </a:r>
            <a:r>
              <a:rPr lang="en-US" sz="900" baseline="30000">
                <a:latin typeface="Arial" panose="020B0604020202020204" pitchFamily="34" charset="0"/>
                <a:cs typeface="Arial" panose="020B0604020202020204" pitchFamily="34" charset="0"/>
              </a:rPr>
              <a:t>®</a:t>
            </a:r>
            <a:r>
              <a:rPr lang="en-US" sz="900">
                <a:latin typeface="Arial" panose="020B0604020202020204" pitchFamily="34" charset="0"/>
                <a:cs typeface="Arial" panose="020B0604020202020204" pitchFamily="34" charset="0"/>
              </a:rPr>
              <a:t> or the authors.</a:t>
            </a:r>
          </a:p>
        </p:txBody>
      </p:sp>
      <p:pic>
        <p:nvPicPr>
          <p:cNvPr id="13" name="Picture 12" descr="A qr code with a black background&#10;&#10;AI-generated content may be incorrect.">
            <a:extLst>
              <a:ext uri="{FF2B5EF4-FFF2-40B4-BE49-F238E27FC236}">
                <a16:creationId xmlns:a16="http://schemas.microsoft.com/office/drawing/2014/main" id="{DF7B8B1A-3FFD-C8EA-4161-63EAB9CF19FF}"/>
              </a:ext>
            </a:extLst>
          </p:cNvPr>
          <p:cNvPicPr>
            <a:picLocks noChangeAspect="1"/>
          </p:cNvPicPr>
          <p:nvPr/>
        </p:nvPicPr>
        <p:blipFill>
          <a:blip r:embed="rId3"/>
          <a:stretch>
            <a:fillRect/>
          </a:stretch>
        </p:blipFill>
        <p:spPr>
          <a:xfrm>
            <a:off x="411411" y="4268440"/>
            <a:ext cx="596329" cy="596329"/>
          </a:xfrm>
          <a:prstGeom prst="rect">
            <a:avLst/>
          </a:prstGeom>
        </p:spPr>
      </p:pic>
      <p:pic>
        <p:nvPicPr>
          <p:cNvPr id="14" name="Picture 13" descr="A qr code with black squares&#10;&#10;AI-generated content may be incorrect.">
            <a:extLst>
              <a:ext uri="{FF2B5EF4-FFF2-40B4-BE49-F238E27FC236}">
                <a16:creationId xmlns:a16="http://schemas.microsoft.com/office/drawing/2014/main" id="{FDF6E20E-1058-9C55-ECA8-F9CE6732106C}"/>
              </a:ext>
            </a:extLst>
          </p:cNvPr>
          <p:cNvPicPr>
            <a:picLocks noChangeAspect="1"/>
          </p:cNvPicPr>
          <p:nvPr/>
        </p:nvPicPr>
        <p:blipFill>
          <a:blip r:embed="rId4"/>
          <a:stretch>
            <a:fillRect/>
          </a:stretch>
        </p:blipFill>
        <p:spPr>
          <a:xfrm>
            <a:off x="1646738" y="4268440"/>
            <a:ext cx="592670" cy="592670"/>
          </a:xfrm>
          <a:prstGeom prst="rect">
            <a:avLst/>
          </a:prstGeom>
        </p:spPr>
      </p:pic>
      <p:sp>
        <p:nvSpPr>
          <p:cNvPr id="4" name="TextBox 3">
            <a:extLst>
              <a:ext uri="{FF2B5EF4-FFF2-40B4-BE49-F238E27FC236}">
                <a16:creationId xmlns:a16="http://schemas.microsoft.com/office/drawing/2014/main" id="{88ED4605-2966-5044-68B3-691CA11AEF9B}"/>
              </a:ext>
            </a:extLst>
          </p:cNvPr>
          <p:cNvSpPr txBox="1"/>
          <p:nvPr/>
        </p:nvSpPr>
        <p:spPr>
          <a:xfrm>
            <a:off x="0" y="4960266"/>
            <a:ext cx="9144000" cy="182880"/>
          </a:xfrm>
          <a:prstGeom prst="rect">
            <a:avLst/>
          </a:prstGeom>
          <a:solidFill>
            <a:srgbClr val="EC3A10"/>
          </a:solidFill>
        </p:spPr>
        <p:txBody>
          <a:bodyPr wrap="square" rtlCol="0">
            <a:spAutoFit/>
          </a:bodyPr>
          <a:lstStyle/>
          <a:p>
            <a:r>
              <a:rPr lang="en-US" sz="800">
                <a:solidFill>
                  <a:schemeClr val="bg1"/>
                </a:solidFill>
              </a:rPr>
              <a:t>This presentation is the intellectual property of the author/presenter. Contact </a:t>
            </a:r>
            <a:r>
              <a:rPr lang="en-US" sz="800" u="sng">
                <a:solidFill>
                  <a:schemeClr val="bg1"/>
                </a:solidFill>
                <a:hlinkClick r:id="rId5" action="ppaction://hlinkfile">
                  <a:extLst>
                    <a:ext uri="{A12FA001-AC4F-418D-AE19-62706E023703}">
                      <ahyp:hlinkClr xmlns:ahyp="http://schemas.microsoft.com/office/drawing/2018/hyperlinkcolor" val="tx"/>
                    </a:ext>
                  </a:extLst>
                </a:hlinkClick>
              </a:rPr>
              <a:t>erika.hamilton@scri.com</a:t>
            </a:r>
            <a:r>
              <a:rPr lang="en-US" sz="800">
                <a:solidFill>
                  <a:schemeClr val="bg1"/>
                </a:solidFill>
              </a:rPr>
              <a:t> for permission to reprint and/or distribute.</a:t>
            </a:r>
          </a:p>
        </p:txBody>
      </p:sp>
      <p:sp>
        <p:nvSpPr>
          <p:cNvPr id="3" name="TextBox 2">
            <a:extLst>
              <a:ext uri="{FF2B5EF4-FFF2-40B4-BE49-F238E27FC236}">
                <a16:creationId xmlns:a16="http://schemas.microsoft.com/office/drawing/2014/main" id="{842CD542-2045-F23B-BAD9-FD327D43804D}"/>
              </a:ext>
            </a:extLst>
          </p:cNvPr>
          <p:cNvSpPr txBox="1"/>
          <p:nvPr/>
        </p:nvSpPr>
        <p:spPr>
          <a:xfrm>
            <a:off x="253071" y="3041223"/>
            <a:ext cx="8765060" cy="1169551"/>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Erika Hamilton, Giuseppe Curigliano, Miguel Martin, Florence Lerebours, Junji Tsurutani, </a:t>
            </a:r>
          </a:p>
          <a:p>
            <a:r>
              <a:rPr lang="en-US" sz="1400">
                <a:latin typeface="Arial" panose="020B0604020202020204" pitchFamily="34" charset="0"/>
                <a:cs typeface="Arial" panose="020B0604020202020204" pitchFamily="34" charset="0"/>
              </a:rPr>
              <a:t>Marie-France Savard, Katarzyna J. Jerzak, Xichun Hu, Luciana Carla Martins de Aquino Pimentel, </a:t>
            </a:r>
          </a:p>
          <a:p>
            <a:r>
              <a:rPr lang="en-US" sz="1400">
                <a:latin typeface="Arial" panose="020B0604020202020204" pitchFamily="34" charset="0"/>
                <a:cs typeface="Arial" panose="020B0604020202020204" pitchFamily="34" charset="0"/>
              </a:rPr>
              <a:t>Ciara C. O'Sullivan, Eriko Tokunaga, Alicia Okines, Chiun-Sheng Huang, William Jacot, Joohyuk Sohn, Eduardo Cronemberger Silva, Volkmar Mueller, Shan Yang, Giovanna Granata, Qi Shen, </a:t>
            </a:r>
            <a:r>
              <a:rPr lang="en-US" sz="1400" baseline="30000">
                <a:latin typeface="Arial" panose="020B0604020202020204" pitchFamily="34" charset="0"/>
                <a:cs typeface="Arial" panose="020B0604020202020204" pitchFamily="34" charset="0"/>
              </a:rPr>
              <a:t> </a:t>
            </a:r>
            <a:r>
              <a:rPr lang="en-US" sz="1400">
                <a:latin typeface="Arial" panose="020B0604020202020204" pitchFamily="34" charset="0"/>
                <a:cs typeface="Arial" panose="020B0604020202020204" pitchFamily="34" charset="0"/>
              </a:rPr>
              <a:t>Libero Santarpia, Veronique Dieras</a:t>
            </a:r>
          </a:p>
        </p:txBody>
      </p:sp>
      <p:sp>
        <p:nvSpPr>
          <p:cNvPr id="5" name="TextBox 4">
            <a:extLst>
              <a:ext uri="{FF2B5EF4-FFF2-40B4-BE49-F238E27FC236}">
                <a16:creationId xmlns:a16="http://schemas.microsoft.com/office/drawing/2014/main" id="{7E45F437-1345-58E1-2FC1-EA27D6710124}"/>
              </a:ext>
            </a:extLst>
          </p:cNvPr>
          <p:cNvSpPr txBox="1"/>
          <p:nvPr/>
        </p:nvSpPr>
        <p:spPr>
          <a:xfrm>
            <a:off x="1007740" y="4210774"/>
            <a:ext cx="834910" cy="738664"/>
          </a:xfrm>
          <a:prstGeom prst="rect">
            <a:avLst/>
          </a:prstGeom>
          <a:noFill/>
        </p:spPr>
        <p:txBody>
          <a:bodyPr wrap="square" rtlCol="0">
            <a:spAutoFit/>
          </a:bodyPr>
          <a:lstStyle/>
          <a:p>
            <a:r>
              <a:rPr lang="en-US" sz="1400" b="1">
                <a:solidFill>
                  <a:srgbClr val="002060"/>
                </a:solidFill>
                <a:latin typeface="Arial" panose="020B0604020202020204" pitchFamily="34" charset="0"/>
                <a:cs typeface="Arial" panose="020B0604020202020204" pitchFamily="34" charset="0"/>
              </a:rPr>
              <a:t>Slide deck</a:t>
            </a:r>
          </a:p>
          <a:p>
            <a:endParaRPr lang="en-US" sz="1400"/>
          </a:p>
        </p:txBody>
      </p:sp>
      <p:sp>
        <p:nvSpPr>
          <p:cNvPr id="11" name="TextBox 10">
            <a:extLst>
              <a:ext uri="{FF2B5EF4-FFF2-40B4-BE49-F238E27FC236}">
                <a16:creationId xmlns:a16="http://schemas.microsoft.com/office/drawing/2014/main" id="{E1543A81-1668-F3C6-9986-FC1360E355AB}"/>
              </a:ext>
            </a:extLst>
          </p:cNvPr>
          <p:cNvSpPr txBox="1"/>
          <p:nvPr/>
        </p:nvSpPr>
        <p:spPr>
          <a:xfrm>
            <a:off x="2258315" y="4210774"/>
            <a:ext cx="1023230" cy="738664"/>
          </a:xfrm>
          <a:prstGeom prst="rect">
            <a:avLst/>
          </a:prstGeom>
          <a:noFill/>
        </p:spPr>
        <p:txBody>
          <a:bodyPr wrap="square" rtlCol="0">
            <a:spAutoFit/>
          </a:bodyPr>
          <a:lstStyle/>
          <a:p>
            <a:r>
              <a:rPr lang="en-US" sz="1400" b="1">
                <a:solidFill>
                  <a:srgbClr val="002060"/>
                </a:solidFill>
                <a:latin typeface="Arial" panose="020B0604020202020204" pitchFamily="34" charset="0"/>
                <a:cs typeface="Arial" panose="020B0604020202020204" pitchFamily="34" charset="0"/>
              </a:rPr>
              <a:t>Plain language summary</a:t>
            </a:r>
          </a:p>
        </p:txBody>
      </p:sp>
    </p:spTree>
    <p:extLst>
      <p:ext uri="{BB962C8B-B14F-4D97-AF65-F5344CB8AC3E}">
        <p14:creationId xmlns:p14="http://schemas.microsoft.com/office/powerpoint/2010/main" val="2762092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13AA6-EB18-D0D5-A249-50A0FE007D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91F4E0-2721-63F6-0895-0352FC12A9E1}"/>
              </a:ext>
            </a:extLst>
          </p:cNvPr>
          <p:cNvSpPr>
            <a:spLocks noGrp="1"/>
          </p:cNvSpPr>
          <p:nvPr>
            <p:ph type="title"/>
          </p:nvPr>
        </p:nvSpPr>
        <p:spPr>
          <a:xfrm>
            <a:off x="380999" y="41484"/>
            <a:ext cx="7058892" cy="712236"/>
          </a:xfrm>
        </p:spPr>
        <p:txBody>
          <a:bodyPr/>
          <a:lstStyle/>
          <a:p>
            <a:r>
              <a:rPr lang="en-US" b="1"/>
              <a:t>Secondary Endpoint: BICR-Assessed PFS</a:t>
            </a:r>
            <a:endParaRPr lang="en-US"/>
          </a:p>
        </p:txBody>
      </p:sp>
      <p:sp>
        <p:nvSpPr>
          <p:cNvPr id="4" name="TextBox 3">
            <a:extLst>
              <a:ext uri="{FF2B5EF4-FFF2-40B4-BE49-F238E27FC236}">
                <a16:creationId xmlns:a16="http://schemas.microsoft.com/office/drawing/2014/main" id="{4E908637-046C-DCEC-2474-97F6C34AC347}"/>
              </a:ext>
            </a:extLst>
          </p:cNvPr>
          <p:cNvSpPr txBox="1"/>
          <p:nvPr/>
        </p:nvSpPr>
        <p:spPr>
          <a:xfrm>
            <a:off x="0" y="4774839"/>
            <a:ext cx="9144000" cy="200055"/>
          </a:xfrm>
          <a:prstGeom prst="rect">
            <a:avLst/>
          </a:prstGeom>
          <a:noFill/>
        </p:spPr>
        <p:txBody>
          <a:bodyPr wrap="square" rtlCol="0">
            <a:spAutoFit/>
          </a:bodyPr>
          <a:lstStyle/>
          <a:p>
            <a:r>
              <a:rPr lang="en-GB" sz="700">
                <a:latin typeface="Arial" panose="020B0604020202020204" pitchFamily="34" charset="0"/>
                <a:cs typeface="Arial" panose="020B0604020202020204" pitchFamily="34" charset="0"/>
              </a:rPr>
              <a:t>BICR = blinded independent central review; CI = confidence interval; H = trastuzumab; HR = hazard ratio; P = pertuzumab; </a:t>
            </a:r>
            <a:r>
              <a:rPr lang="en-US" sz="700">
                <a:latin typeface="Arial" panose="020B0604020202020204" pitchFamily="34" charset="0"/>
                <a:cs typeface="Arial" panose="020B0604020202020204" pitchFamily="34" charset="0"/>
              </a:rPr>
              <a:t>PBO = placebo; </a:t>
            </a:r>
            <a:r>
              <a:rPr lang="en-GB" sz="700">
                <a:latin typeface="Arial" panose="020B0604020202020204" pitchFamily="34" charset="0"/>
                <a:cs typeface="Arial" panose="020B0604020202020204" pitchFamily="34" charset="0"/>
              </a:rPr>
              <a:t>PFS = progression-free survival</a:t>
            </a:r>
            <a:r>
              <a:rPr lang="en-US" sz="700">
                <a:latin typeface="Arial" panose="020B0604020202020204" pitchFamily="34" charset="0"/>
                <a:cs typeface="Arial" panose="020B0604020202020204" pitchFamily="34" charset="0"/>
              </a:rPr>
              <a:t>;</a:t>
            </a:r>
            <a:r>
              <a:rPr lang="en-GB" sz="700">
                <a:latin typeface="Arial" panose="020B0604020202020204" pitchFamily="34" charset="0"/>
                <a:cs typeface="Arial" panose="020B0604020202020204" pitchFamily="34" charset="0"/>
              </a:rPr>
              <a:t> TUC = tucatinib.</a:t>
            </a:r>
            <a:endParaRPr lang="en-US" sz="700">
              <a:latin typeface="Arial" panose="020B0604020202020204" pitchFamily="34" charset="0"/>
              <a:cs typeface="Arial" panose="020B0604020202020204" pitchFamily="34" charset="0"/>
            </a:endParaRPr>
          </a:p>
        </p:txBody>
      </p:sp>
      <p:sp>
        <p:nvSpPr>
          <p:cNvPr id="20" name="Content Placeholder 1">
            <a:extLst>
              <a:ext uri="{FF2B5EF4-FFF2-40B4-BE49-F238E27FC236}">
                <a16:creationId xmlns:a16="http://schemas.microsoft.com/office/drawing/2014/main" id="{4D429F7C-F7CA-F696-78F2-29413C00B5CC}"/>
              </a:ext>
            </a:extLst>
          </p:cNvPr>
          <p:cNvSpPr>
            <a:spLocks noGrp="1"/>
          </p:cNvSpPr>
          <p:nvPr>
            <p:ph idx="1"/>
          </p:nvPr>
        </p:nvSpPr>
        <p:spPr>
          <a:xfrm>
            <a:off x="161841" y="4233128"/>
            <a:ext cx="8820318" cy="512064"/>
          </a:xfrm>
          <a:solidFill>
            <a:schemeClr val="accent6">
              <a:lumMod val="20000"/>
              <a:lumOff val="80000"/>
            </a:schemeClr>
          </a:solidFill>
        </p:spPr>
        <p:txBody>
          <a:bodyPr/>
          <a:lstStyle/>
          <a:p>
            <a:pPr marL="0" indent="0" algn="ctr">
              <a:spcBef>
                <a:spcPts val="0"/>
              </a:spcBef>
              <a:buClr>
                <a:schemeClr val="tx1">
                  <a:lumMod val="65000"/>
                  <a:lumOff val="35000"/>
                </a:schemeClr>
              </a:buClr>
              <a:buNone/>
            </a:pPr>
            <a:r>
              <a:rPr lang="en-GB" sz="1400" dirty="0"/>
              <a:t>Results from PFS per BICR were consistent with those of PFS per investigator, with a 34.6% reduced risk of disease progression or death recorded in the TUC arm compared with SOC HP.</a:t>
            </a:r>
            <a:endParaRPr lang="en-US" sz="1400" dirty="0"/>
          </a:p>
        </p:txBody>
      </p:sp>
      <p:sp>
        <p:nvSpPr>
          <p:cNvPr id="2" name="TextBox 1">
            <a:extLst>
              <a:ext uri="{FF2B5EF4-FFF2-40B4-BE49-F238E27FC236}">
                <a16:creationId xmlns:a16="http://schemas.microsoft.com/office/drawing/2014/main" id="{CC98B7A9-3E59-DD28-63B4-41182F7E448E}"/>
              </a:ext>
            </a:extLst>
          </p:cNvPr>
          <p:cNvSpPr txBox="1"/>
          <p:nvPr/>
        </p:nvSpPr>
        <p:spPr>
          <a:xfrm>
            <a:off x="0" y="4960266"/>
            <a:ext cx="9144000" cy="182880"/>
          </a:xfrm>
          <a:prstGeom prst="rect">
            <a:avLst/>
          </a:prstGeom>
          <a:solidFill>
            <a:srgbClr val="EC3A10"/>
          </a:solidFill>
        </p:spPr>
        <p:txBody>
          <a:bodyPr wrap="square" rtlCol="0">
            <a:spAutoFit/>
          </a:bodyPr>
          <a:lstStyle/>
          <a:p>
            <a:r>
              <a:rPr lang="en-US" sz="800">
                <a:solidFill>
                  <a:schemeClr val="bg1"/>
                </a:solidFill>
              </a:rPr>
              <a:t>This presentation is the intellectual property of the author/presenter. Contact </a:t>
            </a:r>
            <a:r>
              <a:rPr lang="en-US" sz="800" u="sng">
                <a:solidFill>
                  <a:schemeClr val="bg1"/>
                </a:solidFill>
                <a:hlinkClick r:id="rId3" action="ppaction://hlinkfile">
                  <a:extLst>
                    <a:ext uri="{A12FA001-AC4F-418D-AE19-62706E023703}">
                      <ahyp:hlinkClr xmlns:ahyp="http://schemas.microsoft.com/office/drawing/2018/hyperlinkcolor" val="tx"/>
                    </a:ext>
                  </a:extLst>
                </a:hlinkClick>
              </a:rPr>
              <a:t>erika.hamilton@scri.com</a:t>
            </a:r>
            <a:r>
              <a:rPr lang="en-US" sz="800">
                <a:solidFill>
                  <a:schemeClr val="bg1"/>
                </a:solidFill>
              </a:rPr>
              <a:t> for permission to reprint and/or distribute.</a:t>
            </a:r>
          </a:p>
        </p:txBody>
      </p:sp>
      <p:grpSp>
        <p:nvGrpSpPr>
          <p:cNvPr id="13" name="Group 12">
            <a:extLst>
              <a:ext uri="{FF2B5EF4-FFF2-40B4-BE49-F238E27FC236}">
                <a16:creationId xmlns:a16="http://schemas.microsoft.com/office/drawing/2014/main" id="{B1013003-8B0A-0D8F-5007-0D9482356675}"/>
              </a:ext>
            </a:extLst>
          </p:cNvPr>
          <p:cNvGrpSpPr/>
          <p:nvPr/>
        </p:nvGrpSpPr>
        <p:grpSpPr>
          <a:xfrm>
            <a:off x="429770" y="1096895"/>
            <a:ext cx="7840038" cy="3099578"/>
            <a:chOff x="429770" y="1096895"/>
            <a:chExt cx="7840038" cy="3099578"/>
          </a:xfrm>
        </p:grpSpPr>
        <p:pic>
          <p:nvPicPr>
            <p:cNvPr id="6" name="Picture 5">
              <a:extLst>
                <a:ext uri="{FF2B5EF4-FFF2-40B4-BE49-F238E27FC236}">
                  <a16:creationId xmlns:a16="http://schemas.microsoft.com/office/drawing/2014/main" id="{254E014B-0CEB-128D-4690-021517B4B934}"/>
                </a:ext>
              </a:extLst>
            </p:cNvPr>
            <p:cNvPicPr>
              <a:picLocks noChangeAspect="1"/>
            </p:cNvPicPr>
            <p:nvPr/>
          </p:nvPicPr>
          <p:blipFill>
            <a:blip r:embed="rId4"/>
            <a:srcRect/>
            <a:stretch/>
          </p:blipFill>
          <p:spPr>
            <a:xfrm>
              <a:off x="773723" y="1096895"/>
              <a:ext cx="7152132" cy="2760472"/>
            </a:xfrm>
            <a:prstGeom prst="rect">
              <a:avLst/>
            </a:prstGeom>
          </p:spPr>
        </p:pic>
        <p:grpSp>
          <p:nvGrpSpPr>
            <p:cNvPr id="5" name="Group 4">
              <a:extLst>
                <a:ext uri="{FF2B5EF4-FFF2-40B4-BE49-F238E27FC236}">
                  <a16:creationId xmlns:a16="http://schemas.microsoft.com/office/drawing/2014/main" id="{4392B56C-84F4-8D6B-C3A7-C64787E42D61}"/>
                </a:ext>
              </a:extLst>
            </p:cNvPr>
            <p:cNvGrpSpPr/>
            <p:nvPr/>
          </p:nvGrpSpPr>
          <p:grpSpPr>
            <a:xfrm>
              <a:off x="429770" y="3663153"/>
              <a:ext cx="7840038" cy="533320"/>
              <a:chOff x="429770" y="3663153"/>
              <a:chExt cx="7840038" cy="533320"/>
            </a:xfrm>
          </p:grpSpPr>
          <p:sp>
            <p:nvSpPr>
              <p:cNvPr id="7" name="TextBox 6">
                <a:extLst>
                  <a:ext uri="{FF2B5EF4-FFF2-40B4-BE49-F238E27FC236}">
                    <a16:creationId xmlns:a16="http://schemas.microsoft.com/office/drawing/2014/main" id="{897D32BB-635F-723D-B6CB-609BAFE8171D}"/>
                  </a:ext>
                </a:extLst>
              </p:cNvPr>
              <p:cNvSpPr txBox="1"/>
              <p:nvPr/>
            </p:nvSpPr>
            <p:spPr>
              <a:xfrm>
                <a:off x="429770" y="3828744"/>
                <a:ext cx="1098753" cy="215444"/>
              </a:xfrm>
              <a:prstGeom prst="rect">
                <a:avLst/>
              </a:prstGeom>
              <a:noFill/>
            </p:spPr>
            <p:txBody>
              <a:bodyPr wrap="square" rtlCol="0">
                <a:spAutoFit/>
              </a:bodyPr>
              <a:lstStyle/>
              <a:p>
                <a:r>
                  <a:rPr lang="en-US" sz="800" b="1">
                    <a:solidFill>
                      <a:srgbClr val="0000FF"/>
                    </a:solidFill>
                    <a:latin typeface="Arial" panose="020B0604020202020204" pitchFamily="34" charset="0"/>
                    <a:cs typeface="Arial" panose="020B0604020202020204" pitchFamily="34" charset="0"/>
                  </a:rPr>
                  <a:t>TUC arm</a:t>
                </a:r>
                <a:endParaRPr lang="en-US" sz="800"/>
              </a:p>
            </p:txBody>
          </p:sp>
          <p:sp>
            <p:nvSpPr>
              <p:cNvPr id="8" name="TextBox 7">
                <a:extLst>
                  <a:ext uri="{FF2B5EF4-FFF2-40B4-BE49-F238E27FC236}">
                    <a16:creationId xmlns:a16="http://schemas.microsoft.com/office/drawing/2014/main" id="{8048D7AD-22EC-5749-388B-0DB5DF0CB166}"/>
                  </a:ext>
                </a:extLst>
              </p:cNvPr>
              <p:cNvSpPr txBox="1"/>
              <p:nvPr/>
            </p:nvSpPr>
            <p:spPr>
              <a:xfrm>
                <a:off x="429770" y="3663153"/>
                <a:ext cx="1419748" cy="215444"/>
              </a:xfrm>
              <a:prstGeom prst="rect">
                <a:avLst/>
              </a:prstGeom>
              <a:noFill/>
            </p:spPr>
            <p:txBody>
              <a:bodyPr wrap="square" rtlCol="0">
                <a:spAutoFit/>
              </a:bodyPr>
              <a:lstStyle/>
              <a:p>
                <a:r>
                  <a:rPr lang="en-US" sz="800" b="1">
                    <a:latin typeface="Arial" panose="020B0604020202020204" pitchFamily="34" charset="0"/>
                    <a:cs typeface="Arial" panose="020B0604020202020204" pitchFamily="34" charset="0"/>
                  </a:rPr>
                  <a:t>No. at risk</a:t>
                </a:r>
                <a:endParaRPr lang="en-US" sz="800"/>
              </a:p>
            </p:txBody>
          </p:sp>
          <p:sp>
            <p:nvSpPr>
              <p:cNvPr id="9" name="TextBox 8">
                <a:extLst>
                  <a:ext uri="{FF2B5EF4-FFF2-40B4-BE49-F238E27FC236}">
                    <a16:creationId xmlns:a16="http://schemas.microsoft.com/office/drawing/2014/main" id="{DB0348D9-90DA-E549-52D8-F709A4EA034D}"/>
                  </a:ext>
                </a:extLst>
              </p:cNvPr>
              <p:cNvSpPr txBox="1"/>
              <p:nvPr/>
            </p:nvSpPr>
            <p:spPr>
              <a:xfrm>
                <a:off x="429770" y="3981029"/>
                <a:ext cx="1098753" cy="215444"/>
              </a:xfrm>
              <a:prstGeom prst="rect">
                <a:avLst/>
              </a:prstGeom>
              <a:noFill/>
            </p:spPr>
            <p:txBody>
              <a:bodyPr wrap="square" rtlCol="0">
                <a:spAutoFit/>
              </a:bodyPr>
              <a:lstStyle/>
              <a:p>
                <a:r>
                  <a:rPr lang="en-US" sz="800" b="1">
                    <a:latin typeface="Arial" panose="020B0604020202020204" pitchFamily="34" charset="0"/>
                    <a:cs typeface="Arial" panose="020B0604020202020204" pitchFamily="34" charset="0"/>
                  </a:rPr>
                  <a:t>PBO arm</a:t>
                </a:r>
                <a:endParaRPr lang="en-US" sz="800"/>
              </a:p>
            </p:txBody>
          </p:sp>
          <p:sp>
            <p:nvSpPr>
              <p:cNvPr id="10" name="TextBox 9">
                <a:extLst>
                  <a:ext uri="{FF2B5EF4-FFF2-40B4-BE49-F238E27FC236}">
                    <a16:creationId xmlns:a16="http://schemas.microsoft.com/office/drawing/2014/main" id="{DCF4F885-3FA1-07B2-E3CB-A3B494AFE911}"/>
                  </a:ext>
                </a:extLst>
              </p:cNvPr>
              <p:cNvSpPr txBox="1"/>
              <p:nvPr/>
            </p:nvSpPr>
            <p:spPr>
              <a:xfrm>
                <a:off x="1120433" y="3828744"/>
                <a:ext cx="7149375" cy="215444"/>
              </a:xfrm>
              <a:prstGeom prst="rect">
                <a:avLst/>
              </a:prstGeom>
              <a:noFill/>
            </p:spPr>
            <p:txBody>
              <a:bodyPr wrap="square" rtlCol="0">
                <a:spAutoFit/>
              </a:bodyPr>
              <a:lstStyle/>
              <a:p>
                <a:pPr defTabSz="630238"/>
                <a:r>
                  <a:rPr lang="en-US" sz="800" b="1">
                    <a:solidFill>
                      <a:srgbClr val="0000FF"/>
                    </a:solidFill>
                    <a:latin typeface="Arial" panose="020B0604020202020204" pitchFamily="34" charset="0"/>
                    <a:cs typeface="Arial" panose="020B0604020202020204" pitchFamily="34" charset="0"/>
                  </a:rPr>
                  <a:t> 326          296            265            216            203           160            127            83              64              29              10               4                0               0 </a:t>
                </a:r>
              </a:p>
            </p:txBody>
          </p:sp>
          <p:sp>
            <p:nvSpPr>
              <p:cNvPr id="11" name="TextBox 10">
                <a:extLst>
                  <a:ext uri="{FF2B5EF4-FFF2-40B4-BE49-F238E27FC236}">
                    <a16:creationId xmlns:a16="http://schemas.microsoft.com/office/drawing/2014/main" id="{D300D211-8167-C85C-4985-4C9B4B129652}"/>
                  </a:ext>
                </a:extLst>
              </p:cNvPr>
              <p:cNvSpPr txBox="1"/>
              <p:nvPr/>
            </p:nvSpPr>
            <p:spPr>
              <a:xfrm>
                <a:off x="1120433" y="3981029"/>
                <a:ext cx="7149375" cy="215444"/>
              </a:xfrm>
              <a:prstGeom prst="rect">
                <a:avLst/>
              </a:prstGeom>
              <a:noFill/>
            </p:spPr>
            <p:txBody>
              <a:bodyPr wrap="square" rtlCol="0">
                <a:spAutoFit/>
              </a:bodyPr>
              <a:lstStyle/>
              <a:p>
                <a:r>
                  <a:rPr lang="en-US" sz="800" b="1">
                    <a:latin typeface="Arial" panose="020B0604020202020204" pitchFamily="34" charset="0"/>
                    <a:cs typeface="Arial" panose="020B0604020202020204" pitchFamily="34" charset="0"/>
                  </a:rPr>
                  <a:t> 328          279            237            176            157           119             84             54              40              23               9                5                1               0</a:t>
                </a:r>
                <a:endParaRPr lang="en-US" sz="800"/>
              </a:p>
            </p:txBody>
          </p:sp>
        </p:grpSp>
      </p:grpSp>
      <p:graphicFrame>
        <p:nvGraphicFramePr>
          <p:cNvPr id="12" name="Table 11">
            <a:extLst>
              <a:ext uri="{FF2B5EF4-FFF2-40B4-BE49-F238E27FC236}">
                <a16:creationId xmlns:a16="http://schemas.microsoft.com/office/drawing/2014/main" id="{52C86ADE-115F-15CC-35AF-8BE359076505}"/>
              </a:ext>
            </a:extLst>
          </p:cNvPr>
          <p:cNvGraphicFramePr>
            <a:graphicFrameLocks noGrp="1"/>
          </p:cNvGraphicFramePr>
          <p:nvPr>
            <p:extLst>
              <p:ext uri="{D42A27DB-BD31-4B8C-83A1-F6EECF244321}">
                <p14:modId xmlns:p14="http://schemas.microsoft.com/office/powerpoint/2010/main" val="589336813"/>
              </p:ext>
            </p:extLst>
          </p:nvPr>
        </p:nvGraphicFramePr>
        <p:xfrm>
          <a:off x="4593039" y="957049"/>
          <a:ext cx="4389120" cy="1341120"/>
        </p:xfrm>
        <a:graphic>
          <a:graphicData uri="http://schemas.openxmlformats.org/drawingml/2006/table">
            <a:tbl>
              <a:tblPr firstRow="1" bandRow="1">
                <a:tableStyleId>{5C22544A-7EE6-4342-B048-85BDC9FD1C3A}</a:tableStyleId>
              </a:tblPr>
              <a:tblGrid>
                <a:gridCol w="2011680">
                  <a:extLst>
                    <a:ext uri="{9D8B030D-6E8A-4147-A177-3AD203B41FA5}">
                      <a16:colId xmlns:a16="http://schemas.microsoft.com/office/drawing/2014/main" val="1926781134"/>
                    </a:ext>
                  </a:extLst>
                </a:gridCol>
                <a:gridCol w="1188720">
                  <a:extLst>
                    <a:ext uri="{9D8B030D-6E8A-4147-A177-3AD203B41FA5}">
                      <a16:colId xmlns:a16="http://schemas.microsoft.com/office/drawing/2014/main" val="259620648"/>
                    </a:ext>
                  </a:extLst>
                </a:gridCol>
                <a:gridCol w="1188720">
                  <a:extLst>
                    <a:ext uri="{9D8B030D-6E8A-4147-A177-3AD203B41FA5}">
                      <a16:colId xmlns:a16="http://schemas.microsoft.com/office/drawing/2014/main" val="341041775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Arial" panose="020B0604020202020204" pitchFamily="34" charset="0"/>
                          <a:cs typeface="Arial" panose="020B0604020202020204" pitchFamily="34" charset="0"/>
                        </a:rPr>
                        <a:t>TUC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Arial" panose="020B0604020202020204" pitchFamily="34" charset="0"/>
                          <a:cs typeface="Arial" panose="020B0604020202020204" pitchFamily="34" charset="0"/>
                        </a:rPr>
                        <a:t>(n = 326)</a:t>
                      </a:r>
                      <a:endParaRPr lang="en-US" sz="900">
                        <a:solidFill>
                          <a:schemeClr val="bg1"/>
                        </a:solidFill>
                        <a:latin typeface="Arial" panose="020B0604020202020204" pitchFamily="34" charset="0"/>
                        <a:cs typeface="Arial" panose="020B0604020202020204" pitchFamily="34" charset="0"/>
                      </a:endParaRPr>
                    </a:p>
                  </a:txBody>
                  <a:tcPr>
                    <a:lnL w="12700" cmpd="sng">
                      <a:noFill/>
                    </a:lnL>
                    <a:solidFill>
                      <a:srgbClr val="0000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Arial" panose="020B0604020202020204" pitchFamily="34" charset="0"/>
                          <a:cs typeface="Arial" panose="020B0604020202020204" pitchFamily="34" charset="0"/>
                        </a:rPr>
                        <a:t>PBO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Arial" panose="020B0604020202020204" pitchFamily="34" charset="0"/>
                          <a:cs typeface="Arial" panose="020B0604020202020204" pitchFamily="34" charset="0"/>
                        </a:rPr>
                        <a:t>(n = 328)</a:t>
                      </a:r>
                      <a:endParaRPr lang="en-US" sz="900">
                        <a:latin typeface="Arial" panose="020B0604020202020204" pitchFamily="34" charset="0"/>
                        <a:cs typeface="Arial" panose="020B0604020202020204" pitchFamily="34" charset="0"/>
                      </a:endParaRPr>
                    </a:p>
                  </a:txBody>
                  <a:tcPr>
                    <a:solidFill>
                      <a:schemeClr val="tx1"/>
                    </a:solidFill>
                  </a:tcPr>
                </a:tc>
                <a:extLst>
                  <a:ext uri="{0D108BD9-81ED-4DB2-BD59-A6C34878D82A}">
                    <a16:rowId xmlns:a16="http://schemas.microsoft.com/office/drawing/2014/main" val="1233574201"/>
                  </a:ext>
                </a:extLst>
              </a:tr>
              <a:tr h="0">
                <a:tc>
                  <a:txBody>
                    <a:bodyPr/>
                    <a:lstStyle/>
                    <a:p>
                      <a:pPr algn="r"/>
                      <a:r>
                        <a:rPr lang="en-US" sz="900" b="1">
                          <a:latin typeface="Arial" panose="020B0604020202020204" pitchFamily="34" charset="0"/>
                          <a:cs typeface="Arial" panose="020B0604020202020204" pitchFamily="34" charset="0"/>
                        </a:rPr>
                        <a:t>Events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900">
                          <a:latin typeface="Arial" panose="020B0604020202020204" pitchFamily="34" charset="0"/>
                          <a:cs typeface="Arial" panose="020B0604020202020204" pitchFamily="34" charset="0"/>
                        </a:rPr>
                        <a:t>126</a:t>
                      </a:r>
                    </a:p>
                  </a:txBody>
                  <a:tcPr>
                    <a:lnL w="12700" cmpd="sng">
                      <a:noFill/>
                    </a:lnL>
                    <a:solidFill>
                      <a:srgbClr val="0000FF">
                        <a:alpha val="10196"/>
                      </a:srgbClr>
                    </a:solidFill>
                  </a:tcPr>
                </a:tc>
                <a:tc>
                  <a:txBody>
                    <a:bodyPr/>
                    <a:lstStyle/>
                    <a:p>
                      <a:pPr algn="ctr"/>
                      <a:r>
                        <a:rPr lang="en-US" sz="900">
                          <a:latin typeface="Arial" panose="020B0604020202020204" pitchFamily="34" charset="0"/>
                          <a:cs typeface="Arial" panose="020B0604020202020204" pitchFamily="34" charset="0"/>
                        </a:rPr>
                        <a:t>162</a:t>
                      </a:r>
                    </a:p>
                  </a:txBody>
                  <a:tcPr>
                    <a:solidFill>
                      <a:schemeClr val="bg1">
                        <a:lumMod val="95000"/>
                      </a:schemeClr>
                    </a:solidFill>
                  </a:tcPr>
                </a:tc>
                <a:extLst>
                  <a:ext uri="{0D108BD9-81ED-4DB2-BD59-A6C34878D82A}">
                    <a16:rowId xmlns:a16="http://schemas.microsoft.com/office/drawing/2014/main" val="2821001935"/>
                  </a:ext>
                </a:extLst>
              </a:tr>
              <a:tr h="0">
                <a:tc>
                  <a:txBody>
                    <a:bodyPr/>
                    <a:lstStyle/>
                    <a:p>
                      <a:pPr algn="r"/>
                      <a:r>
                        <a:rPr lang="en-US" sz="1000" b="1">
                          <a:latin typeface="Arial" panose="020B0604020202020204" pitchFamily="34" charset="0"/>
                          <a:cs typeface="Arial" panose="020B0604020202020204" pitchFamily="34" charset="0"/>
                        </a:rPr>
                        <a:t>Median PFS, months (95% CI)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000" b="1">
                          <a:latin typeface="Arial" panose="020B0604020202020204" pitchFamily="34" charset="0"/>
                          <a:cs typeface="Arial" panose="020B0604020202020204" pitchFamily="34" charset="0"/>
                        </a:rPr>
                        <a:t>28.9 (24.3, −)</a:t>
                      </a:r>
                    </a:p>
                  </a:txBody>
                  <a:tcPr>
                    <a:lnL w="12700" cmpd="sng">
                      <a:noFill/>
                    </a:lnL>
                    <a:solidFill>
                      <a:srgbClr val="0000FF">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latin typeface="Arial" panose="020B0604020202020204" pitchFamily="34" charset="0"/>
                          <a:cs typeface="Arial" panose="020B0604020202020204" pitchFamily="34" charset="0"/>
                        </a:rPr>
                        <a:t>16.0 (12.3, 22.9)</a:t>
                      </a:r>
                    </a:p>
                  </a:txBody>
                  <a:tcPr>
                    <a:solidFill>
                      <a:schemeClr val="bg1">
                        <a:lumMod val="95000"/>
                      </a:schemeClr>
                    </a:solidFill>
                  </a:tcPr>
                </a:tc>
                <a:extLst>
                  <a:ext uri="{0D108BD9-81ED-4DB2-BD59-A6C34878D82A}">
                    <a16:rowId xmlns:a16="http://schemas.microsoft.com/office/drawing/2014/main" val="305093319"/>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HR (95% CI)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latin typeface="Arial" panose="020B0604020202020204" pitchFamily="34" charset="0"/>
                          <a:cs typeface="Arial" panose="020B0604020202020204" pitchFamily="34" charset="0"/>
                        </a:rPr>
                        <a:t>0.654 (0.517, 0.828)</a:t>
                      </a:r>
                    </a:p>
                  </a:txBody>
                  <a:tcPr>
                    <a:lnL w="12700" cmpd="sng">
                      <a:noFill/>
                    </a:lnL>
                    <a:solidFill>
                      <a:schemeClr val="bg1">
                        <a:lumMod val="85000"/>
                      </a:schemeClr>
                    </a:solidFill>
                  </a:tcPr>
                </a:tc>
                <a:tc hMerge="1">
                  <a:txBody>
                    <a:bodyPr/>
                    <a:lstStyle/>
                    <a:p>
                      <a:endParaRPr lang="en-US"/>
                    </a:p>
                  </a:txBody>
                  <a:tcPr/>
                </a:tc>
                <a:extLst>
                  <a:ext uri="{0D108BD9-81ED-4DB2-BD59-A6C34878D82A}">
                    <a16:rowId xmlns:a16="http://schemas.microsoft.com/office/drawing/2014/main" val="88850587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50" b="1">
                          <a:solidFill>
                            <a:srgbClr val="0000FF"/>
                          </a:solidFill>
                          <a:latin typeface="Arial" panose="020B0604020202020204" pitchFamily="34" charset="0"/>
                          <a:cs typeface="Arial" panose="020B0604020202020204" pitchFamily="34" charset="0"/>
                        </a:rPr>
                        <a:t>Δ</a:t>
                      </a:r>
                      <a:r>
                        <a:rPr lang="en-US" sz="1050" b="1">
                          <a:solidFill>
                            <a:srgbClr val="0000FF"/>
                          </a:solidFill>
                          <a:latin typeface="Arial" panose="020B0604020202020204" pitchFamily="34" charset="0"/>
                          <a:cs typeface="Arial" panose="020B0604020202020204" pitchFamily="34" charset="0"/>
                        </a:rPr>
                        <a:t> of 12.9 </a:t>
                      </a:r>
                      <a:r>
                        <a:rPr lang="en-US" sz="1050" b="1" dirty="0">
                          <a:solidFill>
                            <a:srgbClr val="0000FF"/>
                          </a:solidFill>
                          <a:latin typeface="Arial" panose="020B0604020202020204" pitchFamily="34" charset="0"/>
                          <a:cs typeface="Arial" panose="020B0604020202020204" pitchFamily="34" charset="0"/>
                        </a:rPr>
                        <a:t>months</a:t>
                      </a:r>
                    </a:p>
                  </a:txBody>
                  <a:tcPr>
                    <a:lnL w="12700" cmpd="sng">
                      <a:noFill/>
                    </a:lnL>
                    <a:solidFill>
                      <a:schemeClr val="bg1">
                        <a:lumMod val="85000"/>
                      </a:schemeClr>
                    </a:solidFill>
                  </a:tcPr>
                </a:tc>
                <a:tc hMerge="1">
                  <a:txBody>
                    <a:bodyPr/>
                    <a:lstStyle/>
                    <a:p>
                      <a:endParaRPr lang="en-US"/>
                    </a:p>
                  </a:txBody>
                  <a:tcPr/>
                </a:tc>
                <a:extLst>
                  <a:ext uri="{0D108BD9-81ED-4DB2-BD59-A6C34878D82A}">
                    <a16:rowId xmlns:a16="http://schemas.microsoft.com/office/drawing/2014/main" val="2586940653"/>
                  </a:ext>
                </a:extLst>
              </a:tr>
            </a:tbl>
          </a:graphicData>
        </a:graphic>
      </p:graphicFrame>
    </p:spTree>
    <p:extLst>
      <p:ext uri="{BB962C8B-B14F-4D97-AF65-F5344CB8AC3E}">
        <p14:creationId xmlns:p14="http://schemas.microsoft.com/office/powerpoint/2010/main" val="1383279559"/>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3A5C7-5009-6156-F258-A438C14BE9C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491EFB-F1D0-D7B9-2850-858D2354D532}"/>
              </a:ext>
            </a:extLst>
          </p:cNvPr>
          <p:cNvSpPr>
            <a:spLocks noGrp="1"/>
          </p:cNvSpPr>
          <p:nvPr>
            <p:ph type="title"/>
          </p:nvPr>
        </p:nvSpPr>
        <p:spPr>
          <a:xfrm>
            <a:off x="380999" y="41484"/>
            <a:ext cx="6833461" cy="712236"/>
          </a:xfrm>
        </p:spPr>
        <p:txBody>
          <a:bodyPr/>
          <a:lstStyle/>
          <a:p>
            <a:r>
              <a:rPr lang="en-US" b="1"/>
              <a:t>Key Secondary Endpoint: Overall Survival</a:t>
            </a:r>
            <a:endParaRPr lang="en-US"/>
          </a:p>
        </p:txBody>
      </p:sp>
      <p:sp>
        <p:nvSpPr>
          <p:cNvPr id="4" name="TextBox 3">
            <a:extLst>
              <a:ext uri="{FF2B5EF4-FFF2-40B4-BE49-F238E27FC236}">
                <a16:creationId xmlns:a16="http://schemas.microsoft.com/office/drawing/2014/main" id="{DBC0032D-8B9B-1736-7F73-D98F9026A7E6}"/>
              </a:ext>
            </a:extLst>
          </p:cNvPr>
          <p:cNvSpPr txBox="1"/>
          <p:nvPr/>
        </p:nvSpPr>
        <p:spPr>
          <a:xfrm>
            <a:off x="0" y="4579283"/>
            <a:ext cx="9144000" cy="415498"/>
          </a:xfrm>
          <a:prstGeom prst="rect">
            <a:avLst/>
          </a:prstGeom>
          <a:noFill/>
        </p:spPr>
        <p:txBody>
          <a:bodyPr wrap="square" rtlCol="0">
            <a:spAutoFit/>
          </a:bodyPr>
          <a:lstStyle/>
          <a:p>
            <a:r>
              <a:rPr lang="en-GB" sz="700">
                <a:latin typeface="Arial" panose="020B0604020202020204" pitchFamily="34" charset="0"/>
                <a:cs typeface="Arial" panose="020B0604020202020204" pitchFamily="34" charset="0"/>
              </a:rPr>
              <a:t>At the data cutoff of September 5, 2025, a total of 51 deaths have occurred. </a:t>
            </a:r>
          </a:p>
          <a:p>
            <a:r>
              <a:rPr lang="en-GB" sz="700">
                <a:latin typeface="Arial" panose="020B0604020202020204" pitchFamily="34" charset="0"/>
                <a:cs typeface="Arial" panose="020B0604020202020204" pitchFamily="34" charset="0"/>
              </a:rPr>
              <a:t>*Two-sided </a:t>
            </a:r>
            <a:r>
              <a:rPr lang="en-GB" sz="700" i="1">
                <a:latin typeface="Arial" panose="020B0604020202020204" pitchFamily="34" charset="0"/>
                <a:cs typeface="Arial" panose="020B0604020202020204" pitchFamily="34" charset="0"/>
              </a:rPr>
              <a:t>P</a:t>
            </a:r>
            <a:r>
              <a:rPr lang="en-GB" sz="700">
                <a:latin typeface="Arial" panose="020B0604020202020204" pitchFamily="34" charset="0"/>
                <a:cs typeface="Arial" panose="020B0604020202020204" pitchFamily="34" charset="0"/>
              </a:rPr>
              <a:t>-value based on stratified log-rank test.</a:t>
            </a:r>
            <a:endParaRPr lang="en-US" sz="700">
              <a:latin typeface="Arial" panose="020B0604020202020204" pitchFamily="34" charset="0"/>
              <a:cs typeface="Arial" panose="020B0604020202020204" pitchFamily="34" charset="0"/>
            </a:endParaRPr>
          </a:p>
          <a:p>
            <a:r>
              <a:rPr lang="en-GB" sz="700">
                <a:latin typeface="Arial" panose="020B0604020202020204" pitchFamily="34" charset="0"/>
                <a:cs typeface="Arial" panose="020B0604020202020204" pitchFamily="34" charset="0"/>
              </a:rPr>
              <a:t>CI = confidence interval; H = trastuzumab; HR = hazard ratio; OS = overall survival; P = pertuzumab; </a:t>
            </a:r>
            <a:r>
              <a:rPr lang="en-US" sz="700">
                <a:latin typeface="Arial" panose="020B0604020202020204" pitchFamily="34" charset="0"/>
                <a:cs typeface="Arial" panose="020B0604020202020204" pitchFamily="34" charset="0"/>
              </a:rPr>
              <a:t>PBO = placebo; </a:t>
            </a:r>
            <a:r>
              <a:rPr lang="en-GB" sz="700">
                <a:latin typeface="Arial" panose="020B0604020202020204" pitchFamily="34" charset="0"/>
                <a:cs typeface="Arial" panose="020B0604020202020204" pitchFamily="34" charset="0"/>
              </a:rPr>
              <a:t>TUC = tucatinib.</a:t>
            </a:r>
            <a:endParaRPr lang="en-US" sz="700">
              <a:latin typeface="Arial" panose="020B060402020202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64C82E88-0420-0E19-71A5-6A2BAE711800}"/>
              </a:ext>
            </a:extLst>
          </p:cNvPr>
          <p:cNvSpPr txBox="1">
            <a:spLocks/>
          </p:cNvSpPr>
          <p:nvPr/>
        </p:nvSpPr>
        <p:spPr>
          <a:xfrm>
            <a:off x="1202724" y="4204675"/>
            <a:ext cx="6590272" cy="307778"/>
          </a:xfrm>
          <a:prstGeom prst="rect">
            <a:avLst/>
          </a:prstGeom>
          <a:solidFill>
            <a:schemeClr val="accent6">
              <a:lumMod val="20000"/>
              <a:lumOff val="80000"/>
            </a:schemeClr>
          </a:solidFill>
        </p:spPr>
        <p:txBody>
          <a:bodyPr/>
          <a:lstStyle>
            <a:lvl1pPr marL="342900" indent="-342900" algn="l" defTabSz="457200" rtl="0" eaLnBrk="1" latinLnBrk="0" hangingPunct="1">
              <a:lnSpc>
                <a:spcPct val="100000"/>
              </a:lnSpc>
              <a:spcBef>
                <a:spcPts val="900"/>
              </a:spcBef>
              <a:buClr>
                <a:srgbClr val="4DAF46"/>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00000"/>
              </a:lnSpc>
              <a:spcBef>
                <a:spcPts val="900"/>
              </a:spcBef>
              <a:buClr>
                <a:srgbClr val="4DAF4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7300" indent="-342900" algn="l" defTabSz="457200" rtl="0" eaLnBrk="1" latinLnBrk="0" hangingPunct="1">
              <a:lnSpc>
                <a:spcPct val="100000"/>
              </a:lnSpc>
              <a:spcBef>
                <a:spcPts val="900"/>
              </a:spcBef>
              <a:buClr>
                <a:srgbClr val="4DAF46"/>
              </a:buClr>
              <a:buFont typeface="Wingdings" pitchFamily="2" charset="2"/>
              <a:buChar char="q"/>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100000"/>
              </a:lnSpc>
              <a:spcBef>
                <a:spcPts val="900"/>
              </a:spcBef>
              <a:buClr>
                <a:srgbClr val="4DAF46"/>
              </a:buClr>
              <a:buSzPct val="100000"/>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100000"/>
              </a:lnSpc>
              <a:spcBef>
                <a:spcPts val="900"/>
              </a:spcBef>
              <a:buClr>
                <a:srgbClr val="4DAF46"/>
              </a:buClr>
              <a:buSzPct val="100000"/>
              <a:buFont typeface="Lucida Grande"/>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tx1">
                  <a:lumMod val="65000"/>
                  <a:lumOff val="35000"/>
                </a:schemeClr>
              </a:buClr>
              <a:buNone/>
            </a:pPr>
            <a:r>
              <a:rPr lang="en-GB" sz="1400" dirty="0"/>
              <a:t>There was a numerical trend for OS improvement in the TUC arm. </a:t>
            </a:r>
          </a:p>
        </p:txBody>
      </p:sp>
      <p:sp>
        <p:nvSpPr>
          <p:cNvPr id="6" name="TextBox 5">
            <a:extLst>
              <a:ext uri="{FF2B5EF4-FFF2-40B4-BE49-F238E27FC236}">
                <a16:creationId xmlns:a16="http://schemas.microsoft.com/office/drawing/2014/main" id="{4B3E2168-CD2C-2869-E9ED-7EDE3AAD55D2}"/>
              </a:ext>
            </a:extLst>
          </p:cNvPr>
          <p:cNvSpPr txBox="1"/>
          <p:nvPr/>
        </p:nvSpPr>
        <p:spPr>
          <a:xfrm>
            <a:off x="0" y="4960266"/>
            <a:ext cx="9144000" cy="182880"/>
          </a:xfrm>
          <a:prstGeom prst="rect">
            <a:avLst/>
          </a:prstGeom>
          <a:solidFill>
            <a:srgbClr val="EC3A10"/>
          </a:solidFill>
        </p:spPr>
        <p:txBody>
          <a:bodyPr wrap="square" rtlCol="0">
            <a:spAutoFit/>
          </a:bodyPr>
          <a:lstStyle/>
          <a:p>
            <a:r>
              <a:rPr lang="en-US" sz="800">
                <a:solidFill>
                  <a:schemeClr val="bg1"/>
                </a:solidFill>
              </a:rPr>
              <a:t>This presentation is the intellectual property of the author/presenter. Contact </a:t>
            </a:r>
            <a:r>
              <a:rPr lang="en-US" sz="800" u="sng">
                <a:solidFill>
                  <a:schemeClr val="bg1"/>
                </a:solidFill>
                <a:hlinkClick r:id="rId3" action="ppaction://hlinkfile">
                  <a:extLst>
                    <a:ext uri="{A12FA001-AC4F-418D-AE19-62706E023703}">
                      <ahyp:hlinkClr xmlns:ahyp="http://schemas.microsoft.com/office/drawing/2018/hyperlinkcolor" val="tx"/>
                    </a:ext>
                  </a:extLst>
                </a:hlinkClick>
              </a:rPr>
              <a:t>erika.hamilton@scri.com</a:t>
            </a:r>
            <a:r>
              <a:rPr lang="en-US" sz="800">
                <a:solidFill>
                  <a:schemeClr val="bg1"/>
                </a:solidFill>
              </a:rPr>
              <a:t> for permission to reprint and/or distribute.</a:t>
            </a:r>
          </a:p>
        </p:txBody>
      </p:sp>
      <p:grpSp>
        <p:nvGrpSpPr>
          <p:cNvPr id="7" name="Group 6">
            <a:extLst>
              <a:ext uri="{FF2B5EF4-FFF2-40B4-BE49-F238E27FC236}">
                <a16:creationId xmlns:a16="http://schemas.microsoft.com/office/drawing/2014/main" id="{A94C42BF-3712-FF20-E12B-F807671C5416}"/>
              </a:ext>
            </a:extLst>
          </p:cNvPr>
          <p:cNvGrpSpPr/>
          <p:nvPr/>
        </p:nvGrpSpPr>
        <p:grpSpPr>
          <a:xfrm>
            <a:off x="429771" y="1094038"/>
            <a:ext cx="7662644" cy="3038986"/>
            <a:chOff x="429771" y="1094038"/>
            <a:chExt cx="7662644" cy="3038986"/>
          </a:xfrm>
        </p:grpSpPr>
        <p:grpSp>
          <p:nvGrpSpPr>
            <p:cNvPr id="2" name="Group 1">
              <a:extLst>
                <a:ext uri="{FF2B5EF4-FFF2-40B4-BE49-F238E27FC236}">
                  <a16:creationId xmlns:a16="http://schemas.microsoft.com/office/drawing/2014/main" id="{0A3CDA0F-199A-A872-0178-2299ED8E264B}"/>
                </a:ext>
              </a:extLst>
            </p:cNvPr>
            <p:cNvGrpSpPr/>
            <p:nvPr/>
          </p:nvGrpSpPr>
          <p:grpSpPr>
            <a:xfrm>
              <a:off x="429771" y="3599704"/>
              <a:ext cx="7662644" cy="533320"/>
              <a:chOff x="429771" y="3599704"/>
              <a:chExt cx="7662644" cy="533320"/>
            </a:xfrm>
          </p:grpSpPr>
          <p:sp>
            <p:nvSpPr>
              <p:cNvPr id="11" name="TextBox 10">
                <a:extLst>
                  <a:ext uri="{FF2B5EF4-FFF2-40B4-BE49-F238E27FC236}">
                    <a16:creationId xmlns:a16="http://schemas.microsoft.com/office/drawing/2014/main" id="{813BD970-DAC0-6144-9827-AE4414216886}"/>
                  </a:ext>
                </a:extLst>
              </p:cNvPr>
              <p:cNvSpPr txBox="1"/>
              <p:nvPr/>
            </p:nvSpPr>
            <p:spPr>
              <a:xfrm>
                <a:off x="1096158" y="3765295"/>
                <a:ext cx="6996257" cy="215444"/>
              </a:xfrm>
              <a:prstGeom prst="rect">
                <a:avLst/>
              </a:prstGeom>
              <a:noFill/>
            </p:spPr>
            <p:txBody>
              <a:bodyPr wrap="square" rtlCol="0">
                <a:spAutoFit/>
              </a:bodyPr>
              <a:lstStyle/>
              <a:p>
                <a:pPr defTabSz="630238"/>
                <a:r>
                  <a:rPr lang="en-US" sz="800" b="1">
                    <a:solidFill>
                      <a:srgbClr val="0000FF"/>
                    </a:solidFill>
                    <a:latin typeface="Arial" panose="020B0604020202020204" pitchFamily="34" charset="0"/>
                    <a:cs typeface="Arial" panose="020B0604020202020204" pitchFamily="34" charset="0"/>
                  </a:rPr>
                  <a:t>326                          321                          314                           255                          152                           43                              4                              0</a:t>
                </a:r>
              </a:p>
            </p:txBody>
          </p:sp>
          <p:sp>
            <p:nvSpPr>
              <p:cNvPr id="12" name="TextBox 11">
                <a:extLst>
                  <a:ext uri="{FF2B5EF4-FFF2-40B4-BE49-F238E27FC236}">
                    <a16:creationId xmlns:a16="http://schemas.microsoft.com/office/drawing/2014/main" id="{887A1BD2-8A82-E0C3-C444-985623351FEE}"/>
                  </a:ext>
                </a:extLst>
              </p:cNvPr>
              <p:cNvSpPr txBox="1"/>
              <p:nvPr/>
            </p:nvSpPr>
            <p:spPr>
              <a:xfrm>
                <a:off x="1096159" y="3917580"/>
                <a:ext cx="6903132" cy="215444"/>
              </a:xfrm>
              <a:prstGeom prst="rect">
                <a:avLst/>
              </a:prstGeom>
              <a:noFill/>
            </p:spPr>
            <p:txBody>
              <a:bodyPr wrap="square" rtlCol="0">
                <a:spAutoFit/>
              </a:bodyPr>
              <a:lstStyle/>
              <a:p>
                <a:r>
                  <a:rPr lang="en-US" sz="800" b="1">
                    <a:latin typeface="Arial" panose="020B0604020202020204" pitchFamily="34" charset="0"/>
                    <a:cs typeface="Arial" panose="020B0604020202020204" pitchFamily="34" charset="0"/>
                  </a:rPr>
                  <a:t>328                          326                          317                           249                          151                           41                              4                              0</a:t>
                </a:r>
                <a:endParaRPr lang="en-US" sz="800"/>
              </a:p>
            </p:txBody>
          </p:sp>
          <p:sp>
            <p:nvSpPr>
              <p:cNvPr id="13" name="TextBox 12">
                <a:extLst>
                  <a:ext uri="{FF2B5EF4-FFF2-40B4-BE49-F238E27FC236}">
                    <a16:creationId xmlns:a16="http://schemas.microsoft.com/office/drawing/2014/main" id="{F4A6D397-D558-A74D-8341-41029E2A883B}"/>
                  </a:ext>
                </a:extLst>
              </p:cNvPr>
              <p:cNvSpPr txBox="1"/>
              <p:nvPr/>
            </p:nvSpPr>
            <p:spPr>
              <a:xfrm>
                <a:off x="429771" y="3765295"/>
                <a:ext cx="1098753" cy="215444"/>
              </a:xfrm>
              <a:prstGeom prst="rect">
                <a:avLst/>
              </a:prstGeom>
              <a:noFill/>
            </p:spPr>
            <p:txBody>
              <a:bodyPr wrap="square" rtlCol="0">
                <a:spAutoFit/>
              </a:bodyPr>
              <a:lstStyle/>
              <a:p>
                <a:r>
                  <a:rPr lang="en-US" sz="800" b="1">
                    <a:solidFill>
                      <a:srgbClr val="0000FF"/>
                    </a:solidFill>
                    <a:latin typeface="Arial" panose="020B0604020202020204" pitchFamily="34" charset="0"/>
                    <a:cs typeface="Arial" panose="020B0604020202020204" pitchFamily="34" charset="0"/>
                  </a:rPr>
                  <a:t>TUC arm</a:t>
                </a:r>
                <a:endParaRPr lang="en-US" sz="800"/>
              </a:p>
            </p:txBody>
          </p:sp>
          <p:sp>
            <p:nvSpPr>
              <p:cNvPr id="14" name="TextBox 13">
                <a:extLst>
                  <a:ext uri="{FF2B5EF4-FFF2-40B4-BE49-F238E27FC236}">
                    <a16:creationId xmlns:a16="http://schemas.microsoft.com/office/drawing/2014/main" id="{DC0A175D-0612-A1C7-35B8-28613706D863}"/>
                  </a:ext>
                </a:extLst>
              </p:cNvPr>
              <p:cNvSpPr txBox="1"/>
              <p:nvPr/>
            </p:nvSpPr>
            <p:spPr>
              <a:xfrm>
                <a:off x="429771" y="3599704"/>
                <a:ext cx="1419748" cy="215444"/>
              </a:xfrm>
              <a:prstGeom prst="rect">
                <a:avLst/>
              </a:prstGeom>
              <a:noFill/>
            </p:spPr>
            <p:txBody>
              <a:bodyPr wrap="square" rtlCol="0">
                <a:spAutoFit/>
              </a:bodyPr>
              <a:lstStyle/>
              <a:p>
                <a:r>
                  <a:rPr lang="en-US" sz="800" b="1">
                    <a:latin typeface="Arial" panose="020B0604020202020204" pitchFamily="34" charset="0"/>
                    <a:cs typeface="Arial" panose="020B0604020202020204" pitchFamily="34" charset="0"/>
                  </a:rPr>
                  <a:t>No. at risk</a:t>
                </a:r>
                <a:endParaRPr lang="en-US" sz="800"/>
              </a:p>
            </p:txBody>
          </p:sp>
          <p:sp>
            <p:nvSpPr>
              <p:cNvPr id="15" name="TextBox 14">
                <a:extLst>
                  <a:ext uri="{FF2B5EF4-FFF2-40B4-BE49-F238E27FC236}">
                    <a16:creationId xmlns:a16="http://schemas.microsoft.com/office/drawing/2014/main" id="{E7EFF9C3-362D-0219-99DF-4A106A2BF66A}"/>
                  </a:ext>
                </a:extLst>
              </p:cNvPr>
              <p:cNvSpPr txBox="1"/>
              <p:nvPr/>
            </p:nvSpPr>
            <p:spPr>
              <a:xfrm>
                <a:off x="429771" y="3917580"/>
                <a:ext cx="1098753" cy="215444"/>
              </a:xfrm>
              <a:prstGeom prst="rect">
                <a:avLst/>
              </a:prstGeom>
              <a:noFill/>
            </p:spPr>
            <p:txBody>
              <a:bodyPr wrap="square" rtlCol="0">
                <a:spAutoFit/>
              </a:bodyPr>
              <a:lstStyle/>
              <a:p>
                <a:r>
                  <a:rPr lang="en-US" sz="800" b="1">
                    <a:latin typeface="Arial" panose="020B0604020202020204" pitchFamily="34" charset="0"/>
                    <a:cs typeface="Arial" panose="020B0604020202020204" pitchFamily="34" charset="0"/>
                  </a:rPr>
                  <a:t>PBO arm</a:t>
                </a:r>
                <a:endParaRPr lang="en-US" sz="800"/>
              </a:p>
            </p:txBody>
          </p:sp>
        </p:grpSp>
        <p:pic>
          <p:nvPicPr>
            <p:cNvPr id="18" name="Picture 17">
              <a:extLst>
                <a:ext uri="{FF2B5EF4-FFF2-40B4-BE49-F238E27FC236}">
                  <a16:creationId xmlns:a16="http://schemas.microsoft.com/office/drawing/2014/main" id="{D499A014-8832-C6E7-9759-3349264C27EA}"/>
                </a:ext>
              </a:extLst>
            </p:cNvPr>
            <p:cNvPicPr>
              <a:picLocks noChangeAspect="1"/>
            </p:cNvPicPr>
            <p:nvPr/>
          </p:nvPicPr>
          <p:blipFill>
            <a:blip r:embed="rId4"/>
            <a:stretch>
              <a:fillRect/>
            </a:stretch>
          </p:blipFill>
          <p:spPr>
            <a:xfrm>
              <a:off x="753466" y="1094038"/>
              <a:ext cx="7039530" cy="2724185"/>
            </a:xfrm>
            <a:prstGeom prst="rect">
              <a:avLst/>
            </a:prstGeom>
          </p:spPr>
        </p:pic>
      </p:grpSp>
      <p:graphicFrame>
        <p:nvGraphicFramePr>
          <p:cNvPr id="16" name="Table 15">
            <a:extLst>
              <a:ext uri="{FF2B5EF4-FFF2-40B4-BE49-F238E27FC236}">
                <a16:creationId xmlns:a16="http://schemas.microsoft.com/office/drawing/2014/main" id="{F188ED18-15F7-DA19-C5FA-CB0CC10B3CF3}"/>
              </a:ext>
            </a:extLst>
          </p:cNvPr>
          <p:cNvGraphicFramePr>
            <a:graphicFrameLocks noGrp="1"/>
          </p:cNvGraphicFramePr>
          <p:nvPr>
            <p:extLst>
              <p:ext uri="{D42A27DB-BD31-4B8C-83A1-F6EECF244321}">
                <p14:modId xmlns:p14="http://schemas.microsoft.com/office/powerpoint/2010/main" val="3851668318"/>
              </p:ext>
            </p:extLst>
          </p:nvPr>
        </p:nvGraphicFramePr>
        <p:xfrm>
          <a:off x="1310544" y="2286309"/>
          <a:ext cx="4297680" cy="11201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1926781134"/>
                    </a:ext>
                  </a:extLst>
                </a:gridCol>
                <a:gridCol w="1188720">
                  <a:extLst>
                    <a:ext uri="{9D8B030D-6E8A-4147-A177-3AD203B41FA5}">
                      <a16:colId xmlns:a16="http://schemas.microsoft.com/office/drawing/2014/main" val="259620648"/>
                    </a:ext>
                  </a:extLst>
                </a:gridCol>
                <a:gridCol w="1188720">
                  <a:extLst>
                    <a:ext uri="{9D8B030D-6E8A-4147-A177-3AD203B41FA5}">
                      <a16:colId xmlns:a16="http://schemas.microsoft.com/office/drawing/2014/main" val="341041775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solidFill>
                          <a:schemeClr val="bg1"/>
                        </a:solidFill>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rial" panose="020B0604020202020204" pitchFamily="34" charset="0"/>
                          <a:cs typeface="Arial" panose="020B0604020202020204" pitchFamily="34" charset="0"/>
                        </a:rPr>
                        <a:t>TUC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rial" panose="020B0604020202020204" pitchFamily="34" charset="0"/>
                          <a:cs typeface="Arial" panose="020B0604020202020204" pitchFamily="34" charset="0"/>
                        </a:rPr>
                        <a:t>(n = 326)</a:t>
                      </a:r>
                      <a:endParaRPr lang="en-US" sz="1000">
                        <a:solidFill>
                          <a:schemeClr val="bg1"/>
                        </a:solidFill>
                        <a:latin typeface="Arial" panose="020B0604020202020204" pitchFamily="34" charset="0"/>
                        <a:cs typeface="Arial" panose="020B0604020202020204" pitchFamily="34" charset="0"/>
                      </a:endParaRPr>
                    </a:p>
                  </a:txBody>
                  <a:tcPr>
                    <a:solidFill>
                      <a:srgbClr val="0000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rial" panose="020B0604020202020204" pitchFamily="34" charset="0"/>
                          <a:cs typeface="Arial" panose="020B0604020202020204" pitchFamily="34" charset="0"/>
                        </a:rPr>
                        <a:t>PBO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rial" panose="020B0604020202020204" pitchFamily="34" charset="0"/>
                          <a:cs typeface="Arial" panose="020B0604020202020204" pitchFamily="34" charset="0"/>
                        </a:rPr>
                        <a:t>(n = 328)</a:t>
                      </a:r>
                      <a:endParaRPr lang="en-US" sz="1000">
                        <a:latin typeface="Arial" panose="020B0604020202020204" pitchFamily="34" charset="0"/>
                        <a:cs typeface="Arial" panose="020B0604020202020204" pitchFamily="34" charset="0"/>
                      </a:endParaRPr>
                    </a:p>
                  </a:txBody>
                  <a:tcPr>
                    <a:solidFill>
                      <a:schemeClr val="tx1"/>
                    </a:solidFill>
                  </a:tcPr>
                </a:tc>
                <a:extLst>
                  <a:ext uri="{0D108BD9-81ED-4DB2-BD59-A6C34878D82A}">
                    <a16:rowId xmlns:a16="http://schemas.microsoft.com/office/drawing/2014/main" val="1233574201"/>
                  </a:ext>
                </a:extLst>
              </a:tr>
              <a:tr h="0">
                <a:tc>
                  <a:txBody>
                    <a:bodyPr/>
                    <a:lstStyle/>
                    <a:p>
                      <a:pPr algn="r"/>
                      <a:r>
                        <a:rPr lang="en-US" sz="900" b="1">
                          <a:latin typeface="Arial" panose="020B0604020202020204" pitchFamily="34" charset="0"/>
                          <a:cs typeface="Arial" panose="020B0604020202020204" pitchFamily="34" charset="0"/>
                        </a:rPr>
                        <a:t>Events</a:t>
                      </a:r>
                    </a:p>
                  </a:txBody>
                  <a:tcPr>
                    <a:solidFill>
                      <a:schemeClr val="bg1"/>
                    </a:solidFill>
                  </a:tcPr>
                </a:tc>
                <a:tc>
                  <a:txBody>
                    <a:bodyPr/>
                    <a:lstStyle/>
                    <a:p>
                      <a:pPr algn="ctr"/>
                      <a:r>
                        <a:rPr lang="en-US" sz="900">
                          <a:latin typeface="Arial" panose="020B0604020202020204" pitchFamily="34" charset="0"/>
                          <a:cs typeface="Arial" panose="020B0604020202020204" pitchFamily="34" charset="0"/>
                        </a:rPr>
                        <a:t>18</a:t>
                      </a:r>
                    </a:p>
                  </a:txBody>
                  <a:tcPr>
                    <a:solidFill>
                      <a:srgbClr val="0000FF">
                        <a:alpha val="10196"/>
                      </a:srgbClr>
                    </a:solidFill>
                  </a:tcPr>
                </a:tc>
                <a:tc>
                  <a:txBody>
                    <a:bodyPr/>
                    <a:lstStyle/>
                    <a:p>
                      <a:pPr algn="ctr"/>
                      <a:r>
                        <a:rPr lang="en-US" sz="900">
                          <a:latin typeface="Arial" panose="020B0604020202020204" pitchFamily="34" charset="0"/>
                          <a:cs typeface="Arial" panose="020B0604020202020204" pitchFamily="34" charset="0"/>
                        </a:rPr>
                        <a:t>33</a:t>
                      </a:r>
                    </a:p>
                  </a:txBody>
                  <a:tcPr>
                    <a:solidFill>
                      <a:schemeClr val="bg1">
                        <a:lumMod val="95000"/>
                      </a:schemeClr>
                    </a:solidFill>
                  </a:tcPr>
                </a:tc>
                <a:extLst>
                  <a:ext uri="{0D108BD9-81ED-4DB2-BD59-A6C34878D82A}">
                    <a16:rowId xmlns:a16="http://schemas.microsoft.com/office/drawing/2014/main" val="2821001935"/>
                  </a:ext>
                </a:extLst>
              </a:tr>
              <a:tr h="0">
                <a:tc>
                  <a:txBody>
                    <a:bodyPr/>
                    <a:lstStyle/>
                    <a:p>
                      <a:pPr algn="r"/>
                      <a:r>
                        <a:rPr lang="en-US" sz="1000" b="1">
                          <a:latin typeface="Arial" panose="020B0604020202020204" pitchFamily="34" charset="0"/>
                          <a:cs typeface="Arial" panose="020B0604020202020204" pitchFamily="34" charset="0"/>
                        </a:rPr>
                        <a:t>Median OS, months (95% CI)</a:t>
                      </a:r>
                    </a:p>
                  </a:txBody>
                  <a:tcPr>
                    <a:solidFill>
                      <a:schemeClr val="bg1"/>
                    </a:solidFill>
                  </a:tcPr>
                </a:tc>
                <a:tc>
                  <a:txBody>
                    <a:bodyPr/>
                    <a:lstStyle/>
                    <a:p>
                      <a:pPr algn="ctr"/>
                      <a:r>
                        <a:rPr lang="en-US" sz="1000" b="1">
                          <a:latin typeface="Arial" panose="020B0604020202020204" pitchFamily="34" charset="0"/>
                          <a:cs typeface="Arial" panose="020B0604020202020204" pitchFamily="34" charset="0"/>
                        </a:rPr>
                        <a:t>− (−, −)</a:t>
                      </a:r>
                    </a:p>
                  </a:txBody>
                  <a:tcPr>
                    <a:solidFill>
                      <a:srgbClr val="0000FF">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latin typeface="Arial" panose="020B0604020202020204" pitchFamily="34" charset="0"/>
                          <a:cs typeface="Arial" panose="020B0604020202020204" pitchFamily="34" charset="0"/>
                        </a:rPr>
                        <a:t>− (−, −)</a:t>
                      </a:r>
                    </a:p>
                  </a:txBody>
                  <a:tcPr>
                    <a:solidFill>
                      <a:schemeClr val="bg1">
                        <a:lumMod val="95000"/>
                      </a:schemeClr>
                    </a:solidFill>
                  </a:tcPr>
                </a:tc>
                <a:extLst>
                  <a:ext uri="{0D108BD9-81ED-4DB2-BD59-A6C34878D82A}">
                    <a16:rowId xmlns:a16="http://schemas.microsoft.com/office/drawing/2014/main" val="305093319"/>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HR (95% CI); </a:t>
                      </a:r>
                      <a:r>
                        <a:rPr lang="en-US" sz="1050" b="1" i="1">
                          <a:latin typeface="Arial" panose="020B0604020202020204" pitchFamily="34" charset="0"/>
                          <a:cs typeface="Arial" panose="020B0604020202020204" pitchFamily="34" charset="0"/>
                        </a:rPr>
                        <a:t>P</a:t>
                      </a:r>
                      <a:r>
                        <a:rPr lang="en-US" sz="1050" b="1">
                          <a:latin typeface="Arial" panose="020B0604020202020204" pitchFamily="34" charset="0"/>
                          <a:cs typeface="Arial" panose="020B0604020202020204" pitchFamily="34" charset="0"/>
                        </a:rPr>
                        <a:t>−value*</a:t>
                      </a:r>
                    </a:p>
                  </a:txBody>
                  <a:tcP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0.539 (0.303, 0.957); 0.0320</a:t>
                      </a:r>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888505876"/>
                  </a:ext>
                </a:extLst>
              </a:tr>
            </a:tbl>
          </a:graphicData>
        </a:graphic>
      </p:graphicFrame>
    </p:spTree>
    <p:extLst>
      <p:ext uri="{BB962C8B-B14F-4D97-AF65-F5344CB8AC3E}">
        <p14:creationId xmlns:p14="http://schemas.microsoft.com/office/powerpoint/2010/main" val="2417003941"/>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AEC3E8C5-2C88-AADA-03E0-6B810DBE781A}"/>
              </a:ext>
            </a:extLst>
          </p:cNvPr>
          <p:cNvSpPr>
            <a:spLocks noGrp="1"/>
          </p:cNvSpPr>
          <p:nvPr>
            <p:ph idx="1"/>
          </p:nvPr>
        </p:nvSpPr>
        <p:spPr>
          <a:xfrm>
            <a:off x="959881" y="966532"/>
            <a:ext cx="3214608" cy="258938"/>
          </a:xfrm>
          <a:solidFill>
            <a:schemeClr val="accent6">
              <a:lumMod val="20000"/>
              <a:lumOff val="80000"/>
            </a:schemeClr>
          </a:solidFill>
        </p:spPr>
        <p:txBody>
          <a:bodyPr/>
          <a:lstStyle/>
          <a:p>
            <a:pPr marL="0" indent="0" algn="ctr">
              <a:spcBef>
                <a:spcPts val="0"/>
              </a:spcBef>
              <a:buClr>
                <a:schemeClr val="tx1">
                  <a:lumMod val="65000"/>
                  <a:lumOff val="35000"/>
                </a:schemeClr>
              </a:buClr>
              <a:buNone/>
            </a:pPr>
            <a:r>
              <a:rPr lang="en-GB" sz="1200" b="1"/>
              <a:t>ITT population</a:t>
            </a:r>
            <a:endParaRPr lang="en-US" sz="1200"/>
          </a:p>
        </p:txBody>
      </p:sp>
      <p:sp>
        <p:nvSpPr>
          <p:cNvPr id="7" name="Content Placeholder 1">
            <a:extLst>
              <a:ext uri="{FF2B5EF4-FFF2-40B4-BE49-F238E27FC236}">
                <a16:creationId xmlns:a16="http://schemas.microsoft.com/office/drawing/2014/main" id="{B402129D-F6FE-21B9-E62C-EE247C5CA2B5}"/>
              </a:ext>
            </a:extLst>
          </p:cNvPr>
          <p:cNvSpPr txBox="1">
            <a:spLocks/>
          </p:cNvSpPr>
          <p:nvPr/>
        </p:nvSpPr>
        <p:spPr>
          <a:xfrm>
            <a:off x="5258576" y="968782"/>
            <a:ext cx="3675636" cy="256688"/>
          </a:xfrm>
          <a:prstGeom prst="rect">
            <a:avLst/>
          </a:prstGeom>
          <a:solidFill>
            <a:schemeClr val="accent6">
              <a:lumMod val="20000"/>
              <a:lumOff val="80000"/>
            </a:schemeClr>
          </a:solidFill>
        </p:spPr>
        <p:txBody>
          <a:bodyPr/>
          <a:lstStyle>
            <a:lvl1pPr marL="342900" indent="-342900" algn="l" defTabSz="457200" rtl="0" eaLnBrk="1" latinLnBrk="0" hangingPunct="1">
              <a:lnSpc>
                <a:spcPct val="100000"/>
              </a:lnSpc>
              <a:spcBef>
                <a:spcPts val="900"/>
              </a:spcBef>
              <a:buClr>
                <a:srgbClr val="4DAF46"/>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00000"/>
              </a:lnSpc>
              <a:spcBef>
                <a:spcPts val="900"/>
              </a:spcBef>
              <a:buClr>
                <a:srgbClr val="4DAF4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7300" indent="-342900" algn="l" defTabSz="457200" rtl="0" eaLnBrk="1" latinLnBrk="0" hangingPunct="1">
              <a:lnSpc>
                <a:spcPct val="100000"/>
              </a:lnSpc>
              <a:spcBef>
                <a:spcPts val="900"/>
              </a:spcBef>
              <a:buClr>
                <a:srgbClr val="4DAF46"/>
              </a:buClr>
              <a:buFont typeface="Wingdings" pitchFamily="2" charset="2"/>
              <a:buChar char="q"/>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100000"/>
              </a:lnSpc>
              <a:spcBef>
                <a:spcPts val="900"/>
              </a:spcBef>
              <a:buClr>
                <a:srgbClr val="4DAF46"/>
              </a:buClr>
              <a:buSzPct val="100000"/>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100000"/>
              </a:lnSpc>
              <a:spcBef>
                <a:spcPts val="900"/>
              </a:spcBef>
              <a:buClr>
                <a:srgbClr val="4DAF46"/>
              </a:buClr>
              <a:buSzPct val="100000"/>
              <a:buFont typeface="Lucida Grande"/>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tx1">
                  <a:lumMod val="65000"/>
                  <a:lumOff val="35000"/>
                </a:schemeClr>
              </a:buClr>
              <a:buFont typeface="Wingdings" pitchFamily="2" charset="2"/>
              <a:buNone/>
            </a:pPr>
            <a:r>
              <a:rPr lang="en-GB" sz="1200" b="1"/>
              <a:t>Exploratory analysis: Patients with baseline BM</a:t>
            </a:r>
            <a:endParaRPr lang="en-US" sz="1200"/>
          </a:p>
        </p:txBody>
      </p:sp>
      <p:sp>
        <p:nvSpPr>
          <p:cNvPr id="8" name="Title 2">
            <a:extLst>
              <a:ext uri="{FF2B5EF4-FFF2-40B4-BE49-F238E27FC236}">
                <a16:creationId xmlns:a16="http://schemas.microsoft.com/office/drawing/2014/main" id="{984B9A22-4B95-8138-57D7-17B16148CDB1}"/>
              </a:ext>
            </a:extLst>
          </p:cNvPr>
          <p:cNvSpPr>
            <a:spLocks noGrp="1"/>
          </p:cNvSpPr>
          <p:nvPr>
            <p:ph type="title"/>
          </p:nvPr>
        </p:nvSpPr>
        <p:spPr>
          <a:xfrm>
            <a:off x="380999" y="46955"/>
            <a:ext cx="7158926" cy="712236"/>
          </a:xfrm>
        </p:spPr>
        <p:txBody>
          <a:bodyPr lIns="91440" tIns="45720" rIns="91440" bIns="45720" anchor="b"/>
          <a:lstStyle/>
          <a:p>
            <a:r>
              <a:rPr lang="en-US" b="1"/>
              <a:t>Secondary Endpoint: </a:t>
            </a:r>
            <a:r>
              <a:rPr lang="en-US" b="1">
                <a:latin typeface="Arial"/>
                <a:cs typeface="Arial"/>
              </a:rPr>
              <a:t>CNS-PFS </a:t>
            </a:r>
            <a:endParaRPr lang="en-US">
              <a:latin typeface="Arial"/>
              <a:cs typeface="Arial"/>
            </a:endParaRPr>
          </a:p>
        </p:txBody>
      </p:sp>
      <p:sp>
        <p:nvSpPr>
          <p:cNvPr id="10" name="TextBox 9">
            <a:extLst>
              <a:ext uri="{FF2B5EF4-FFF2-40B4-BE49-F238E27FC236}">
                <a16:creationId xmlns:a16="http://schemas.microsoft.com/office/drawing/2014/main" id="{E1765C5F-7457-D9BE-FECD-ED22AFA38034}"/>
              </a:ext>
            </a:extLst>
          </p:cNvPr>
          <p:cNvSpPr txBox="1"/>
          <p:nvPr/>
        </p:nvSpPr>
        <p:spPr>
          <a:xfrm>
            <a:off x="0" y="4481758"/>
            <a:ext cx="9144000" cy="523220"/>
          </a:xfrm>
          <a:prstGeom prst="rect">
            <a:avLst/>
          </a:prstGeom>
          <a:noFill/>
        </p:spPr>
        <p:txBody>
          <a:bodyPr wrap="square" rtlCol="0">
            <a:spAutoFit/>
          </a:bodyPr>
          <a:lstStyle/>
          <a:p>
            <a:r>
              <a:rPr lang="en-GB" sz="700">
                <a:latin typeface="Arial" panose="020B0604020202020204" pitchFamily="34" charset="0"/>
                <a:cs typeface="Arial" panose="020B0604020202020204" pitchFamily="34" charset="0"/>
              </a:rPr>
              <a:t>CNS-PFS was defined as the time from randomization to disease progression in the brain or death from any cause, whichever occurred first. Contrast-enhanced brain MRI was required for all patients at screening and end of treatment and was repeated for patients with presence or history of BM every 9 weeks. For patients without presence or history of BM at baseline, contrast-enhanced brain MRI was repeated every 27 weeks (~6 months). </a:t>
            </a:r>
          </a:p>
          <a:p>
            <a:r>
              <a:rPr lang="en-GB" sz="700">
                <a:latin typeface="Arial" panose="020B0604020202020204" pitchFamily="34" charset="0"/>
                <a:cs typeface="Arial" panose="020B0604020202020204" pitchFamily="34" charset="0"/>
              </a:rPr>
              <a:t>BM = brain metastases; CI = confidence interval; </a:t>
            </a:r>
            <a:r>
              <a:rPr lang="en-US" sz="700">
                <a:latin typeface="Arial" panose="020B0604020202020204" pitchFamily="34" charset="0"/>
                <a:cs typeface="Arial" panose="020B0604020202020204" pitchFamily="34" charset="0"/>
              </a:rPr>
              <a:t>CNS-PFS = central nervous system progression-free survival; </a:t>
            </a:r>
            <a:r>
              <a:rPr lang="en-GB" sz="700">
                <a:latin typeface="Arial" panose="020B0604020202020204" pitchFamily="34" charset="0"/>
                <a:cs typeface="Arial" panose="020B0604020202020204" pitchFamily="34" charset="0"/>
              </a:rPr>
              <a:t>H = trastuzumab;</a:t>
            </a:r>
            <a:r>
              <a:rPr lang="en-US" sz="700">
                <a:latin typeface="Arial" panose="020B0604020202020204" pitchFamily="34" charset="0"/>
                <a:cs typeface="Arial" panose="020B0604020202020204" pitchFamily="34" charset="0"/>
              </a:rPr>
              <a:t> HR = hazard ratio; </a:t>
            </a:r>
            <a:r>
              <a:rPr lang="en-GB" sz="700">
                <a:latin typeface="Arial" panose="020B0604020202020204" pitchFamily="34" charset="0"/>
                <a:cs typeface="Arial" panose="020B0604020202020204" pitchFamily="34" charset="0"/>
              </a:rPr>
              <a:t>ITT = intent-to-treat; </a:t>
            </a:r>
            <a:r>
              <a:rPr lang="en-US" sz="700">
                <a:latin typeface="Arial" panose="020B0604020202020204" pitchFamily="34" charset="0"/>
                <a:cs typeface="Arial" panose="020B0604020202020204" pitchFamily="34" charset="0"/>
              </a:rPr>
              <a:t>MRI = magnetic resonance imaging; </a:t>
            </a:r>
            <a:r>
              <a:rPr lang="en-GB" sz="700">
                <a:latin typeface="Arial" panose="020B0604020202020204" pitchFamily="34" charset="0"/>
                <a:cs typeface="Arial" panose="020B0604020202020204" pitchFamily="34" charset="0"/>
              </a:rPr>
              <a:t>P = pertuzumab; </a:t>
            </a:r>
          </a:p>
          <a:p>
            <a:r>
              <a:rPr lang="en-GB" sz="700">
                <a:latin typeface="Arial" panose="020B0604020202020204" pitchFamily="34" charset="0"/>
                <a:cs typeface="Arial" panose="020B0604020202020204" pitchFamily="34" charset="0"/>
              </a:rPr>
              <a:t>PBO = placebo; TUC = tucatinib.</a:t>
            </a:r>
            <a:endParaRPr lang="en-US" sz="70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49203BB-B22D-ACD5-8002-C0292F2F0C94}"/>
              </a:ext>
            </a:extLst>
          </p:cNvPr>
          <p:cNvSpPr txBox="1"/>
          <p:nvPr/>
        </p:nvSpPr>
        <p:spPr>
          <a:xfrm>
            <a:off x="0" y="4960266"/>
            <a:ext cx="9144000" cy="182880"/>
          </a:xfrm>
          <a:prstGeom prst="rect">
            <a:avLst/>
          </a:prstGeom>
          <a:solidFill>
            <a:srgbClr val="EC3A10"/>
          </a:solidFill>
        </p:spPr>
        <p:txBody>
          <a:bodyPr wrap="square" rtlCol="0">
            <a:spAutoFit/>
          </a:bodyPr>
          <a:lstStyle/>
          <a:p>
            <a:r>
              <a:rPr lang="en-US" sz="800">
                <a:solidFill>
                  <a:schemeClr val="bg1"/>
                </a:solidFill>
              </a:rPr>
              <a:t>This presentation is the intellectual property of the author/presenter. Contact </a:t>
            </a:r>
            <a:r>
              <a:rPr lang="en-US" sz="800" u="sng">
                <a:solidFill>
                  <a:schemeClr val="bg1"/>
                </a:solidFill>
                <a:hlinkClick r:id="rId3" action="ppaction://hlinkfile">
                  <a:extLst>
                    <a:ext uri="{A12FA001-AC4F-418D-AE19-62706E023703}">
                      <ahyp:hlinkClr xmlns:ahyp="http://schemas.microsoft.com/office/drawing/2018/hyperlinkcolor" val="tx"/>
                    </a:ext>
                  </a:extLst>
                </a:hlinkClick>
              </a:rPr>
              <a:t>erika.hamilton@scri.com</a:t>
            </a:r>
            <a:r>
              <a:rPr lang="en-US" sz="800">
                <a:solidFill>
                  <a:schemeClr val="bg1"/>
                </a:solidFill>
              </a:rPr>
              <a:t> for permission to reprint and/or distribute.</a:t>
            </a:r>
          </a:p>
        </p:txBody>
      </p:sp>
      <p:graphicFrame>
        <p:nvGraphicFramePr>
          <p:cNvPr id="13" name="Table 12">
            <a:extLst>
              <a:ext uri="{FF2B5EF4-FFF2-40B4-BE49-F238E27FC236}">
                <a16:creationId xmlns:a16="http://schemas.microsoft.com/office/drawing/2014/main" id="{BA77BCFE-A552-EC2F-8928-665F2D4FF8ED}"/>
              </a:ext>
            </a:extLst>
          </p:cNvPr>
          <p:cNvGraphicFramePr>
            <a:graphicFrameLocks noGrp="1"/>
          </p:cNvGraphicFramePr>
          <p:nvPr>
            <p:extLst>
              <p:ext uri="{D42A27DB-BD31-4B8C-83A1-F6EECF244321}">
                <p14:modId xmlns:p14="http://schemas.microsoft.com/office/powerpoint/2010/main" val="3021772643"/>
              </p:ext>
            </p:extLst>
          </p:nvPr>
        </p:nvGraphicFramePr>
        <p:xfrm>
          <a:off x="485798" y="2738912"/>
          <a:ext cx="3474720" cy="1005840"/>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1926781134"/>
                    </a:ext>
                  </a:extLst>
                </a:gridCol>
                <a:gridCol w="1005840">
                  <a:extLst>
                    <a:ext uri="{9D8B030D-6E8A-4147-A177-3AD203B41FA5}">
                      <a16:colId xmlns:a16="http://schemas.microsoft.com/office/drawing/2014/main" val="259620648"/>
                    </a:ext>
                  </a:extLst>
                </a:gridCol>
                <a:gridCol w="1005840">
                  <a:extLst>
                    <a:ext uri="{9D8B030D-6E8A-4147-A177-3AD203B41FA5}">
                      <a16:colId xmlns:a16="http://schemas.microsoft.com/office/drawing/2014/main" val="341041775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a:solidFill>
                          <a:schemeClr val="bg1"/>
                        </a:solidFill>
                        <a:latin typeface="Arial" panose="020B0604020202020204" pitchFamily="34" charset="0"/>
                        <a:cs typeface="Arial" panose="020B0604020202020204" pitchFamily="34" charset="0"/>
                      </a:endParaRPr>
                    </a:p>
                  </a:txBody>
                  <a:tcP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Arial" panose="020B0604020202020204" pitchFamily="34" charset="0"/>
                          <a:cs typeface="Arial" panose="020B0604020202020204" pitchFamily="34" charset="0"/>
                        </a:rPr>
                        <a:t>TUC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Arial" panose="020B0604020202020204" pitchFamily="34" charset="0"/>
                          <a:cs typeface="Arial" panose="020B0604020202020204" pitchFamily="34" charset="0"/>
                        </a:rPr>
                        <a:t>(n = 326)</a:t>
                      </a:r>
                      <a:endParaRPr lang="en-US" sz="900">
                        <a:solidFill>
                          <a:schemeClr val="bg1"/>
                        </a:solidFill>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Arial" panose="020B0604020202020204" pitchFamily="34" charset="0"/>
                          <a:cs typeface="Arial" panose="020B0604020202020204" pitchFamily="34" charset="0"/>
                        </a:rPr>
                        <a:t>PBO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Arial" panose="020B0604020202020204" pitchFamily="34" charset="0"/>
                          <a:cs typeface="Arial" panose="020B0604020202020204" pitchFamily="34" charset="0"/>
                        </a:rPr>
                        <a:t>(n = 328)</a:t>
                      </a:r>
                      <a:endParaRPr lang="en-US" sz="900">
                        <a:latin typeface="Arial" panose="020B0604020202020204" pitchFamily="34" charset="0"/>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233574201"/>
                  </a:ext>
                </a:extLst>
              </a:tr>
              <a:tr h="0">
                <a:tc>
                  <a:txBody>
                    <a:bodyPr/>
                    <a:lstStyle/>
                    <a:p>
                      <a:pPr algn="r"/>
                      <a:r>
                        <a:rPr lang="en-US" sz="700" b="1">
                          <a:latin typeface="Arial" panose="020B0604020202020204" pitchFamily="34" charset="0"/>
                          <a:cs typeface="Arial" panose="020B0604020202020204" pitchFamily="34" charset="0"/>
                        </a:rPr>
                        <a:t>Events</a:t>
                      </a:r>
                    </a:p>
                  </a:txBody>
                  <a:tcP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sz="700">
                          <a:latin typeface="Arial" panose="020B0604020202020204" pitchFamily="34" charset="0"/>
                          <a:cs typeface="Arial" panose="020B0604020202020204" pitchFamily="34" charset="0"/>
                        </a:rPr>
                        <a:t>77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alpha val="10196"/>
                      </a:srgbClr>
                    </a:solidFill>
                  </a:tcPr>
                </a:tc>
                <a:tc>
                  <a:txBody>
                    <a:bodyPr/>
                    <a:lstStyle/>
                    <a:p>
                      <a:pPr algn="ctr"/>
                      <a:r>
                        <a:rPr lang="en-US" sz="700">
                          <a:latin typeface="Arial" panose="020B0604020202020204" pitchFamily="34" charset="0"/>
                          <a:cs typeface="Arial" panose="020B0604020202020204" pitchFamily="34" charset="0"/>
                        </a:rPr>
                        <a:t>80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21001935"/>
                  </a:ext>
                </a:extLst>
              </a:tr>
              <a:tr h="0">
                <a:tc>
                  <a:txBody>
                    <a:bodyPr/>
                    <a:lstStyle/>
                    <a:p>
                      <a:pPr algn="r"/>
                      <a:r>
                        <a:rPr lang="en-US" sz="800" b="1">
                          <a:latin typeface="Arial" panose="020B0604020202020204" pitchFamily="34" charset="0"/>
                          <a:cs typeface="Arial" panose="020B0604020202020204" pitchFamily="34" charset="0"/>
                        </a:rPr>
                        <a:t>Median, months (95% CI)</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800" b="1">
                          <a:latin typeface="Arial" panose="020B0604020202020204" pitchFamily="34" charset="0"/>
                          <a:cs typeface="Arial" panose="020B0604020202020204" pitchFamily="34" charset="0"/>
                        </a:rPr>
                        <a:t>− (−,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FF">
                        <a:alpha val="10196"/>
                      </a:srgbClr>
                    </a:solidFill>
                  </a:tcPr>
                </a:tc>
                <a:tc>
                  <a:txBody>
                    <a:bodyPr/>
                    <a:lstStyle/>
                    <a:p>
                      <a:pPr algn="ctr"/>
                      <a:r>
                        <a:rPr lang="en-US" sz="800" b="1">
                          <a:latin typeface="Arial" panose="020B0604020202020204" pitchFamily="34" charset="0"/>
                          <a:cs typeface="Arial" panose="020B0604020202020204" pitchFamily="34" charset="0"/>
                        </a:rPr>
                        <a:t>− (−,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5093319"/>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1">
                          <a:latin typeface="Arial" panose="020B0604020202020204" pitchFamily="34" charset="0"/>
                          <a:cs typeface="Arial" panose="020B0604020202020204" pitchFamily="34" charset="0"/>
                        </a:rPr>
                        <a:t>HR (95% CI)</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latin typeface="Arial" panose="020B0604020202020204" pitchFamily="34" charset="0"/>
                          <a:cs typeface="Arial" panose="020B0604020202020204" pitchFamily="34" charset="0"/>
                        </a:rPr>
                        <a:t>0.846 (0.616, 1.162)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extLst>
                  <a:ext uri="{0D108BD9-81ED-4DB2-BD59-A6C34878D82A}">
                    <a16:rowId xmlns:a16="http://schemas.microsoft.com/office/drawing/2014/main" val="888505876"/>
                  </a:ext>
                </a:extLst>
              </a:tr>
            </a:tbl>
          </a:graphicData>
        </a:graphic>
      </p:graphicFrame>
      <p:graphicFrame>
        <p:nvGraphicFramePr>
          <p:cNvPr id="14" name="Table 13">
            <a:extLst>
              <a:ext uri="{FF2B5EF4-FFF2-40B4-BE49-F238E27FC236}">
                <a16:creationId xmlns:a16="http://schemas.microsoft.com/office/drawing/2014/main" id="{39316284-9AF2-E311-A310-B8463A7F8824}"/>
              </a:ext>
            </a:extLst>
          </p:cNvPr>
          <p:cNvGraphicFramePr>
            <a:graphicFrameLocks noGrp="1"/>
          </p:cNvGraphicFramePr>
          <p:nvPr>
            <p:extLst>
              <p:ext uri="{D42A27DB-BD31-4B8C-83A1-F6EECF244321}">
                <p14:modId xmlns:p14="http://schemas.microsoft.com/office/powerpoint/2010/main" val="474879160"/>
              </p:ext>
            </p:extLst>
          </p:nvPr>
        </p:nvGraphicFramePr>
        <p:xfrm>
          <a:off x="5536304" y="1238371"/>
          <a:ext cx="3474720" cy="1234440"/>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1926781134"/>
                    </a:ext>
                  </a:extLst>
                </a:gridCol>
                <a:gridCol w="1005840">
                  <a:extLst>
                    <a:ext uri="{9D8B030D-6E8A-4147-A177-3AD203B41FA5}">
                      <a16:colId xmlns:a16="http://schemas.microsoft.com/office/drawing/2014/main" val="259620648"/>
                    </a:ext>
                  </a:extLst>
                </a:gridCol>
                <a:gridCol w="1005840">
                  <a:extLst>
                    <a:ext uri="{9D8B030D-6E8A-4147-A177-3AD203B41FA5}">
                      <a16:colId xmlns:a16="http://schemas.microsoft.com/office/drawing/2014/main" val="341041775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a:solidFill>
                          <a:schemeClr val="bg1"/>
                        </a:solidFill>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Arial" panose="020B0604020202020204" pitchFamily="34" charset="0"/>
                          <a:cs typeface="Arial" panose="020B0604020202020204" pitchFamily="34" charset="0"/>
                        </a:rPr>
                        <a:t>TUC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Arial" panose="020B0604020202020204" pitchFamily="34" charset="0"/>
                          <a:cs typeface="Arial" panose="020B0604020202020204" pitchFamily="34" charset="0"/>
                        </a:rPr>
                        <a:t>(n = 41)</a:t>
                      </a:r>
                      <a:endParaRPr lang="en-US" sz="900">
                        <a:solidFill>
                          <a:schemeClr val="bg1"/>
                        </a:solidFill>
                        <a:latin typeface="Arial" panose="020B0604020202020204" pitchFamily="34" charset="0"/>
                        <a:cs typeface="Arial" panose="020B0604020202020204" pitchFamily="34" charset="0"/>
                      </a:endParaRPr>
                    </a:p>
                  </a:txBody>
                  <a:tcPr>
                    <a:solidFill>
                      <a:srgbClr val="0000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Arial" panose="020B0604020202020204" pitchFamily="34" charset="0"/>
                          <a:cs typeface="Arial" panose="020B0604020202020204" pitchFamily="34" charset="0"/>
                        </a:rPr>
                        <a:t>PBO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Arial" panose="020B0604020202020204" pitchFamily="34" charset="0"/>
                          <a:cs typeface="Arial" panose="020B0604020202020204" pitchFamily="34" charset="0"/>
                        </a:rPr>
                        <a:t>(n = 40)</a:t>
                      </a:r>
                      <a:endParaRPr lang="en-US" sz="900">
                        <a:latin typeface="Arial" panose="020B0604020202020204" pitchFamily="34" charset="0"/>
                        <a:cs typeface="Arial" panose="020B0604020202020204" pitchFamily="34" charset="0"/>
                      </a:endParaRPr>
                    </a:p>
                  </a:txBody>
                  <a:tcPr>
                    <a:solidFill>
                      <a:schemeClr val="tx1"/>
                    </a:solidFill>
                  </a:tcPr>
                </a:tc>
                <a:extLst>
                  <a:ext uri="{0D108BD9-81ED-4DB2-BD59-A6C34878D82A}">
                    <a16:rowId xmlns:a16="http://schemas.microsoft.com/office/drawing/2014/main" val="1233574201"/>
                  </a:ext>
                </a:extLst>
              </a:tr>
              <a:tr h="0">
                <a:tc>
                  <a:txBody>
                    <a:bodyPr/>
                    <a:lstStyle/>
                    <a:p>
                      <a:pPr algn="r"/>
                      <a:r>
                        <a:rPr lang="en-US" sz="700" b="1">
                          <a:latin typeface="Arial" panose="020B0604020202020204" pitchFamily="34" charset="0"/>
                          <a:cs typeface="Arial" panose="020B0604020202020204" pitchFamily="34" charset="0"/>
                        </a:rPr>
                        <a:t>Events</a:t>
                      </a:r>
                    </a:p>
                  </a:txBody>
                  <a:tcPr>
                    <a:noFill/>
                  </a:tcPr>
                </a:tc>
                <a:tc>
                  <a:txBody>
                    <a:bodyPr/>
                    <a:lstStyle/>
                    <a:p>
                      <a:pPr algn="ctr"/>
                      <a:r>
                        <a:rPr lang="en-US" sz="700">
                          <a:latin typeface="Arial" panose="020B0604020202020204" pitchFamily="34" charset="0"/>
                          <a:cs typeface="Arial" panose="020B0604020202020204" pitchFamily="34" charset="0"/>
                        </a:rPr>
                        <a:t>24</a:t>
                      </a:r>
                    </a:p>
                  </a:txBody>
                  <a:tcPr>
                    <a:solidFill>
                      <a:srgbClr val="0000FF">
                        <a:alpha val="10196"/>
                      </a:srgbClr>
                    </a:solidFill>
                  </a:tcPr>
                </a:tc>
                <a:tc>
                  <a:txBody>
                    <a:bodyPr/>
                    <a:lstStyle/>
                    <a:p>
                      <a:pPr algn="ctr"/>
                      <a:r>
                        <a:rPr lang="en-US" sz="700">
                          <a:latin typeface="Arial" panose="020B0604020202020204" pitchFamily="34" charset="0"/>
                          <a:cs typeface="Arial" panose="020B0604020202020204" pitchFamily="34" charset="0"/>
                        </a:rPr>
                        <a:t>28</a:t>
                      </a:r>
                    </a:p>
                  </a:txBody>
                  <a:tcPr>
                    <a:solidFill>
                      <a:schemeClr val="bg1">
                        <a:lumMod val="95000"/>
                      </a:schemeClr>
                    </a:solidFill>
                  </a:tcPr>
                </a:tc>
                <a:extLst>
                  <a:ext uri="{0D108BD9-81ED-4DB2-BD59-A6C34878D82A}">
                    <a16:rowId xmlns:a16="http://schemas.microsoft.com/office/drawing/2014/main" val="2821001935"/>
                  </a:ext>
                </a:extLst>
              </a:tr>
              <a:tr h="0">
                <a:tc>
                  <a:txBody>
                    <a:bodyPr/>
                    <a:lstStyle/>
                    <a:p>
                      <a:pPr algn="r"/>
                      <a:r>
                        <a:rPr lang="en-US" sz="800" b="1">
                          <a:latin typeface="Arial" panose="020B0604020202020204" pitchFamily="34" charset="0"/>
                          <a:cs typeface="Arial" panose="020B0604020202020204" pitchFamily="34" charset="0"/>
                        </a:rPr>
                        <a:t>Median, months (95% CI)</a:t>
                      </a:r>
                    </a:p>
                  </a:txBody>
                  <a:tcPr>
                    <a:noFill/>
                  </a:tcPr>
                </a:tc>
                <a:tc>
                  <a:txBody>
                    <a:bodyPr/>
                    <a:lstStyle/>
                    <a:p>
                      <a:pPr algn="ctr"/>
                      <a:r>
                        <a:rPr lang="en-US" sz="800" b="1">
                          <a:latin typeface="Arial" panose="020B0604020202020204" pitchFamily="34" charset="0"/>
                          <a:cs typeface="Arial" panose="020B0604020202020204" pitchFamily="34" charset="0"/>
                        </a:rPr>
                        <a:t>8.5 (4.4, 22.8)</a:t>
                      </a:r>
                    </a:p>
                  </a:txBody>
                  <a:tcPr>
                    <a:solidFill>
                      <a:srgbClr val="0000FF">
                        <a:alpha val="10196"/>
                      </a:srgbClr>
                    </a:solidFill>
                  </a:tcPr>
                </a:tc>
                <a:tc>
                  <a:txBody>
                    <a:bodyPr/>
                    <a:lstStyle/>
                    <a:p>
                      <a:pPr algn="ctr"/>
                      <a:r>
                        <a:rPr lang="en-US" sz="800" b="1">
                          <a:latin typeface="Arial" panose="020B0604020202020204" pitchFamily="34" charset="0"/>
                          <a:cs typeface="Arial" panose="020B0604020202020204" pitchFamily="34" charset="0"/>
                        </a:rPr>
                        <a:t>4.3 (2.3, 10.6)</a:t>
                      </a:r>
                    </a:p>
                  </a:txBody>
                  <a:tcPr>
                    <a:solidFill>
                      <a:schemeClr val="bg1">
                        <a:lumMod val="95000"/>
                      </a:schemeClr>
                    </a:solidFill>
                  </a:tcPr>
                </a:tc>
                <a:extLst>
                  <a:ext uri="{0D108BD9-81ED-4DB2-BD59-A6C34878D82A}">
                    <a16:rowId xmlns:a16="http://schemas.microsoft.com/office/drawing/2014/main" val="305093319"/>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1">
                          <a:latin typeface="Arial" panose="020B0604020202020204" pitchFamily="34" charset="0"/>
                          <a:cs typeface="Arial" panose="020B0604020202020204" pitchFamily="34" charset="0"/>
                        </a:rPr>
                        <a:t>HR (95% CI)</a:t>
                      </a:r>
                    </a:p>
                  </a:txBody>
                  <a:tcP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0.719 (0.406, 1.273)</a:t>
                      </a:r>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88850587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900" b="1" dirty="0">
                        <a:latin typeface="Arial" panose="020B0604020202020204" pitchFamily="34" charset="0"/>
                        <a:cs typeface="Arial" panose="020B0604020202020204" pitchFamily="34" charset="0"/>
                      </a:endParaRPr>
                    </a:p>
                  </a:txBody>
                  <a:tcP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900" b="1">
                          <a:solidFill>
                            <a:srgbClr val="0000FF"/>
                          </a:solidFill>
                          <a:latin typeface="Arial" panose="020B0604020202020204" pitchFamily="34" charset="0"/>
                          <a:cs typeface="Arial" panose="020B0604020202020204" pitchFamily="34" charset="0"/>
                        </a:rPr>
                        <a:t>Δ</a:t>
                      </a:r>
                      <a:r>
                        <a:rPr lang="en-US" sz="900" b="1">
                          <a:solidFill>
                            <a:srgbClr val="0000FF"/>
                          </a:solidFill>
                          <a:latin typeface="Arial" panose="020B0604020202020204" pitchFamily="34" charset="0"/>
                          <a:cs typeface="Arial" panose="020B0604020202020204" pitchFamily="34" charset="0"/>
                        </a:rPr>
                        <a:t> of 4.2 </a:t>
                      </a:r>
                      <a:r>
                        <a:rPr lang="en-US" sz="900" b="1" dirty="0">
                          <a:solidFill>
                            <a:srgbClr val="0000FF"/>
                          </a:solidFill>
                          <a:latin typeface="Arial" panose="020B0604020202020204" pitchFamily="34" charset="0"/>
                          <a:cs typeface="Arial" panose="020B0604020202020204" pitchFamily="34" charset="0"/>
                        </a:rPr>
                        <a:t>months</a:t>
                      </a:r>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4251867024"/>
                  </a:ext>
                </a:extLst>
              </a:tr>
            </a:tbl>
          </a:graphicData>
        </a:graphic>
      </p:graphicFrame>
      <p:grpSp>
        <p:nvGrpSpPr>
          <p:cNvPr id="21" name="Group 20">
            <a:extLst>
              <a:ext uri="{FF2B5EF4-FFF2-40B4-BE49-F238E27FC236}">
                <a16:creationId xmlns:a16="http://schemas.microsoft.com/office/drawing/2014/main" id="{C08C32C3-00A7-C5CA-DD7A-47F162902AB7}"/>
              </a:ext>
            </a:extLst>
          </p:cNvPr>
          <p:cNvGrpSpPr/>
          <p:nvPr/>
        </p:nvGrpSpPr>
        <p:grpSpPr>
          <a:xfrm>
            <a:off x="-68492" y="1585809"/>
            <a:ext cx="9479926" cy="2946883"/>
            <a:chOff x="-68492" y="1585809"/>
            <a:chExt cx="9479926" cy="2946883"/>
          </a:xfrm>
        </p:grpSpPr>
        <p:pic>
          <p:nvPicPr>
            <p:cNvPr id="3" name="Picture 2">
              <a:extLst>
                <a:ext uri="{FF2B5EF4-FFF2-40B4-BE49-F238E27FC236}">
                  <a16:creationId xmlns:a16="http://schemas.microsoft.com/office/drawing/2014/main" id="{4F5DB903-1288-5E14-2844-D5EDF7DF1E4B}"/>
                </a:ext>
              </a:extLst>
            </p:cNvPr>
            <p:cNvPicPr>
              <a:picLocks noChangeAspect="1" noChangeArrowheads="1"/>
            </p:cNvPicPr>
            <p:nvPr/>
          </p:nvPicPr>
          <p:blipFill>
            <a:blip r:embed="rId4"/>
            <a:srcRect/>
            <a:stretch/>
          </p:blipFill>
          <p:spPr bwMode="auto">
            <a:xfrm>
              <a:off x="155568" y="1585809"/>
              <a:ext cx="8764016" cy="2596388"/>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C9F6F4AE-8CA7-5C3C-84AF-98B0FBD53747}"/>
                </a:ext>
              </a:extLst>
            </p:cNvPr>
            <p:cNvGrpSpPr/>
            <p:nvPr/>
          </p:nvGrpSpPr>
          <p:grpSpPr>
            <a:xfrm>
              <a:off x="-68492" y="4037354"/>
              <a:ext cx="9479926" cy="495338"/>
              <a:chOff x="-68492" y="4037354"/>
              <a:chExt cx="9479926" cy="495338"/>
            </a:xfrm>
          </p:grpSpPr>
          <p:sp>
            <p:nvSpPr>
              <p:cNvPr id="4" name="TextBox 3">
                <a:extLst>
                  <a:ext uri="{FF2B5EF4-FFF2-40B4-BE49-F238E27FC236}">
                    <a16:creationId xmlns:a16="http://schemas.microsoft.com/office/drawing/2014/main" id="{6C013262-2DBE-1B69-029E-0EAB17CD3241}"/>
                  </a:ext>
                </a:extLst>
              </p:cNvPr>
              <p:cNvSpPr txBox="1"/>
              <p:nvPr/>
            </p:nvSpPr>
            <p:spPr>
              <a:xfrm>
                <a:off x="397071" y="4168162"/>
                <a:ext cx="4159636" cy="215444"/>
              </a:xfrm>
              <a:prstGeom prst="rect">
                <a:avLst/>
              </a:prstGeom>
              <a:noFill/>
            </p:spPr>
            <p:txBody>
              <a:bodyPr wrap="square" rtlCol="0">
                <a:spAutoFit/>
              </a:bodyPr>
              <a:lstStyle/>
              <a:p>
                <a:pPr defTabSz="630238"/>
                <a:r>
                  <a:rPr lang="en-US" sz="800" b="1">
                    <a:solidFill>
                      <a:srgbClr val="0000FF"/>
                    </a:solidFill>
                    <a:latin typeface="Arial" panose="020B0604020202020204" pitchFamily="34" charset="0"/>
                    <a:cs typeface="Arial" panose="020B0604020202020204" pitchFamily="34" charset="0"/>
                  </a:rPr>
                  <a:t>326     296    273    230    218    156    141      76      68      15      11       0        0        0</a:t>
                </a:r>
              </a:p>
            </p:txBody>
          </p:sp>
          <p:sp>
            <p:nvSpPr>
              <p:cNvPr id="5" name="TextBox 4">
                <a:extLst>
                  <a:ext uri="{FF2B5EF4-FFF2-40B4-BE49-F238E27FC236}">
                    <a16:creationId xmlns:a16="http://schemas.microsoft.com/office/drawing/2014/main" id="{DD8EFB4B-7129-15E9-C01F-D11B21212DD8}"/>
                  </a:ext>
                </a:extLst>
              </p:cNvPr>
              <p:cNvSpPr txBox="1"/>
              <p:nvPr/>
            </p:nvSpPr>
            <p:spPr>
              <a:xfrm>
                <a:off x="400336" y="4317248"/>
                <a:ext cx="4370606" cy="215444"/>
              </a:xfrm>
              <a:prstGeom prst="rect">
                <a:avLst/>
              </a:prstGeom>
              <a:noFill/>
            </p:spPr>
            <p:txBody>
              <a:bodyPr wrap="square" rtlCol="0">
                <a:spAutoFit/>
              </a:bodyPr>
              <a:lstStyle/>
              <a:p>
                <a:r>
                  <a:rPr lang="en-US" sz="800" b="1">
                    <a:latin typeface="Arial" panose="020B0604020202020204" pitchFamily="34" charset="0"/>
                    <a:cs typeface="Arial" panose="020B0604020202020204" pitchFamily="34" charset="0"/>
                  </a:rPr>
                  <a:t>328     285    249    197    183    123    106      53      48      12        9       3        2        0</a:t>
                </a:r>
                <a:endParaRPr lang="en-US" sz="800" dirty="0"/>
              </a:p>
            </p:txBody>
          </p:sp>
          <p:sp>
            <p:nvSpPr>
              <p:cNvPr id="9" name="TextBox 8">
                <a:extLst>
                  <a:ext uri="{FF2B5EF4-FFF2-40B4-BE49-F238E27FC236}">
                    <a16:creationId xmlns:a16="http://schemas.microsoft.com/office/drawing/2014/main" id="{D6A90A2A-C4F0-96D6-4362-686657B7423E}"/>
                  </a:ext>
                </a:extLst>
              </p:cNvPr>
              <p:cNvSpPr txBox="1"/>
              <p:nvPr/>
            </p:nvSpPr>
            <p:spPr>
              <a:xfrm>
                <a:off x="-68491" y="4168162"/>
                <a:ext cx="675594" cy="215444"/>
              </a:xfrm>
              <a:prstGeom prst="rect">
                <a:avLst/>
              </a:prstGeom>
              <a:noFill/>
            </p:spPr>
            <p:txBody>
              <a:bodyPr wrap="square" rtlCol="0">
                <a:spAutoFit/>
              </a:bodyPr>
              <a:lstStyle/>
              <a:p>
                <a:r>
                  <a:rPr lang="en-US" sz="800" b="1">
                    <a:solidFill>
                      <a:srgbClr val="0000FF"/>
                    </a:solidFill>
                    <a:latin typeface="Arial" panose="020B0604020202020204" pitchFamily="34" charset="0"/>
                    <a:cs typeface="Arial" panose="020B0604020202020204" pitchFamily="34" charset="0"/>
                  </a:rPr>
                  <a:t>TUC arm</a:t>
                </a:r>
                <a:endParaRPr lang="en-US" sz="800"/>
              </a:p>
            </p:txBody>
          </p:sp>
          <p:sp>
            <p:nvSpPr>
              <p:cNvPr id="11" name="TextBox 10">
                <a:extLst>
                  <a:ext uri="{FF2B5EF4-FFF2-40B4-BE49-F238E27FC236}">
                    <a16:creationId xmlns:a16="http://schemas.microsoft.com/office/drawing/2014/main" id="{6C023E38-9540-E66D-1C6B-ED23961E38BE}"/>
                  </a:ext>
                </a:extLst>
              </p:cNvPr>
              <p:cNvSpPr txBox="1"/>
              <p:nvPr/>
            </p:nvSpPr>
            <p:spPr>
              <a:xfrm>
                <a:off x="-51869" y="4037354"/>
                <a:ext cx="771397" cy="215444"/>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No. at risk</a:t>
                </a:r>
                <a:endParaRPr lang="en-US" sz="800" dirty="0"/>
              </a:p>
            </p:txBody>
          </p:sp>
          <p:sp>
            <p:nvSpPr>
              <p:cNvPr id="12" name="TextBox 11">
                <a:extLst>
                  <a:ext uri="{FF2B5EF4-FFF2-40B4-BE49-F238E27FC236}">
                    <a16:creationId xmlns:a16="http://schemas.microsoft.com/office/drawing/2014/main" id="{0135E977-7A48-855B-814D-663AF68F77EC}"/>
                  </a:ext>
                </a:extLst>
              </p:cNvPr>
              <p:cNvSpPr txBox="1"/>
              <p:nvPr/>
            </p:nvSpPr>
            <p:spPr>
              <a:xfrm>
                <a:off x="-68492" y="4317248"/>
                <a:ext cx="675595" cy="215444"/>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PBO arm</a:t>
                </a:r>
                <a:endParaRPr lang="en-US" sz="800" dirty="0"/>
              </a:p>
            </p:txBody>
          </p:sp>
          <p:sp>
            <p:nvSpPr>
              <p:cNvPr id="15" name="TextBox 14">
                <a:extLst>
                  <a:ext uri="{FF2B5EF4-FFF2-40B4-BE49-F238E27FC236}">
                    <a16:creationId xmlns:a16="http://schemas.microsoft.com/office/drawing/2014/main" id="{1439335E-1183-A1AA-0D89-211FB0FD02B8}"/>
                  </a:ext>
                </a:extLst>
              </p:cNvPr>
              <p:cNvSpPr txBox="1"/>
              <p:nvPr/>
            </p:nvSpPr>
            <p:spPr>
              <a:xfrm>
                <a:off x="5037563" y="4168162"/>
                <a:ext cx="4159636" cy="215444"/>
              </a:xfrm>
              <a:prstGeom prst="rect">
                <a:avLst/>
              </a:prstGeom>
              <a:noFill/>
            </p:spPr>
            <p:txBody>
              <a:bodyPr wrap="square" rtlCol="0">
                <a:spAutoFit/>
              </a:bodyPr>
              <a:lstStyle/>
              <a:p>
                <a:pPr defTabSz="630238"/>
                <a:r>
                  <a:rPr lang="en-US" sz="800" b="1">
                    <a:solidFill>
                      <a:srgbClr val="0000FF"/>
                    </a:solidFill>
                    <a:latin typeface="Arial" panose="020B0604020202020204" pitchFamily="34" charset="0"/>
                    <a:cs typeface="Arial" panose="020B0604020202020204" pitchFamily="34" charset="0"/>
                  </a:rPr>
                  <a:t>      41      30       23      17      15      13        9        5        2        2        0        0         0  </a:t>
                </a:r>
              </a:p>
            </p:txBody>
          </p:sp>
          <p:sp>
            <p:nvSpPr>
              <p:cNvPr id="16" name="TextBox 15">
                <a:extLst>
                  <a:ext uri="{FF2B5EF4-FFF2-40B4-BE49-F238E27FC236}">
                    <a16:creationId xmlns:a16="http://schemas.microsoft.com/office/drawing/2014/main" id="{E2EFE61D-CA47-E46B-1B70-1ED2ED4A0447}"/>
                  </a:ext>
                </a:extLst>
              </p:cNvPr>
              <p:cNvSpPr txBox="1"/>
              <p:nvPr/>
            </p:nvSpPr>
            <p:spPr>
              <a:xfrm>
                <a:off x="5040828" y="4317248"/>
                <a:ext cx="4370606" cy="215444"/>
              </a:xfrm>
              <a:prstGeom prst="rect">
                <a:avLst/>
              </a:prstGeom>
              <a:noFill/>
            </p:spPr>
            <p:txBody>
              <a:bodyPr wrap="square" rtlCol="0">
                <a:spAutoFit/>
              </a:bodyPr>
              <a:lstStyle/>
              <a:p>
                <a:r>
                  <a:rPr lang="en-US" sz="800" b="1">
                    <a:latin typeface="Arial" panose="020B0604020202020204" pitchFamily="34" charset="0"/>
                    <a:cs typeface="Arial" panose="020B0604020202020204" pitchFamily="34" charset="0"/>
                  </a:rPr>
                  <a:t>      40      24       17      11      10        9        6        5        3        2        2        1         0 </a:t>
                </a:r>
                <a:endParaRPr lang="en-US" sz="800" dirty="0"/>
              </a:p>
            </p:txBody>
          </p:sp>
          <p:sp>
            <p:nvSpPr>
              <p:cNvPr id="17" name="TextBox 16">
                <a:extLst>
                  <a:ext uri="{FF2B5EF4-FFF2-40B4-BE49-F238E27FC236}">
                    <a16:creationId xmlns:a16="http://schemas.microsoft.com/office/drawing/2014/main" id="{25AEE26D-9FE0-8CE2-B85D-94CF8A346527}"/>
                  </a:ext>
                </a:extLst>
              </p:cNvPr>
              <p:cNvSpPr txBox="1"/>
              <p:nvPr/>
            </p:nvSpPr>
            <p:spPr>
              <a:xfrm>
                <a:off x="4572001" y="4168162"/>
                <a:ext cx="675594" cy="215444"/>
              </a:xfrm>
              <a:prstGeom prst="rect">
                <a:avLst/>
              </a:prstGeom>
              <a:noFill/>
            </p:spPr>
            <p:txBody>
              <a:bodyPr wrap="square" rtlCol="0">
                <a:spAutoFit/>
              </a:bodyPr>
              <a:lstStyle/>
              <a:p>
                <a:r>
                  <a:rPr lang="en-US" sz="800" b="1">
                    <a:solidFill>
                      <a:srgbClr val="0000FF"/>
                    </a:solidFill>
                    <a:latin typeface="Arial" panose="020B0604020202020204" pitchFamily="34" charset="0"/>
                    <a:cs typeface="Arial" panose="020B0604020202020204" pitchFamily="34" charset="0"/>
                  </a:rPr>
                  <a:t>TUC arm</a:t>
                </a:r>
                <a:endParaRPr lang="en-US" sz="800"/>
              </a:p>
            </p:txBody>
          </p:sp>
          <p:sp>
            <p:nvSpPr>
              <p:cNvPr id="18" name="TextBox 17">
                <a:extLst>
                  <a:ext uri="{FF2B5EF4-FFF2-40B4-BE49-F238E27FC236}">
                    <a16:creationId xmlns:a16="http://schemas.microsoft.com/office/drawing/2014/main" id="{54608537-8D71-E21B-CEBF-15E4CFF7E271}"/>
                  </a:ext>
                </a:extLst>
              </p:cNvPr>
              <p:cNvSpPr txBox="1"/>
              <p:nvPr/>
            </p:nvSpPr>
            <p:spPr>
              <a:xfrm>
                <a:off x="4588623" y="4037354"/>
                <a:ext cx="771397" cy="215444"/>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No. at risk</a:t>
                </a:r>
                <a:endParaRPr lang="en-US" sz="800" dirty="0"/>
              </a:p>
            </p:txBody>
          </p:sp>
          <p:sp>
            <p:nvSpPr>
              <p:cNvPr id="19" name="TextBox 18">
                <a:extLst>
                  <a:ext uri="{FF2B5EF4-FFF2-40B4-BE49-F238E27FC236}">
                    <a16:creationId xmlns:a16="http://schemas.microsoft.com/office/drawing/2014/main" id="{5781A2F9-5A98-143D-B559-98895BF3C236}"/>
                  </a:ext>
                </a:extLst>
              </p:cNvPr>
              <p:cNvSpPr txBox="1"/>
              <p:nvPr/>
            </p:nvSpPr>
            <p:spPr>
              <a:xfrm>
                <a:off x="4572000" y="4317248"/>
                <a:ext cx="675595" cy="215444"/>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PBO arm</a:t>
                </a:r>
                <a:endParaRPr lang="en-US" sz="800" dirty="0"/>
              </a:p>
            </p:txBody>
          </p:sp>
        </p:grpSp>
      </p:grpSp>
    </p:spTree>
    <p:extLst>
      <p:ext uri="{BB962C8B-B14F-4D97-AF65-F5344CB8AC3E}">
        <p14:creationId xmlns:p14="http://schemas.microsoft.com/office/powerpoint/2010/main" val="964392868"/>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13E7EF-F347-70F0-73A5-8A73E754DD5A}"/>
              </a:ext>
            </a:extLst>
          </p:cNvPr>
          <p:cNvSpPr>
            <a:spLocks noGrp="1"/>
          </p:cNvSpPr>
          <p:nvPr>
            <p:ph type="title"/>
          </p:nvPr>
        </p:nvSpPr>
        <p:spPr/>
        <p:txBody>
          <a:bodyPr/>
          <a:lstStyle/>
          <a:p>
            <a:r>
              <a:rPr lang="en-US" b="1"/>
              <a:t>Safety Summary</a:t>
            </a:r>
          </a:p>
        </p:txBody>
      </p:sp>
      <p:sp>
        <p:nvSpPr>
          <p:cNvPr id="4" name="TextBox 3">
            <a:extLst>
              <a:ext uri="{FF2B5EF4-FFF2-40B4-BE49-F238E27FC236}">
                <a16:creationId xmlns:a16="http://schemas.microsoft.com/office/drawing/2014/main" id="{73B64D2E-BE5B-3C9F-76E2-61EEF53E8F4C}"/>
              </a:ext>
            </a:extLst>
          </p:cNvPr>
          <p:cNvSpPr txBox="1"/>
          <p:nvPr/>
        </p:nvSpPr>
        <p:spPr>
          <a:xfrm>
            <a:off x="-7355" y="4474338"/>
            <a:ext cx="9046159" cy="523220"/>
          </a:xfrm>
          <a:prstGeom prst="rect">
            <a:avLst/>
          </a:prstGeom>
          <a:noFill/>
        </p:spPr>
        <p:txBody>
          <a:bodyPr wrap="square" rtlCol="0">
            <a:spAutoFit/>
          </a:bodyPr>
          <a:lstStyle/>
          <a:p>
            <a:r>
              <a:rPr lang="en-US" sz="700">
                <a:latin typeface="Arial" panose="020B0604020202020204" pitchFamily="34" charset="0"/>
                <a:cs typeface="Arial" panose="020B0604020202020204" pitchFamily="34" charset="0"/>
              </a:rPr>
              <a:t>*</a:t>
            </a:r>
            <a:r>
              <a:rPr lang="en-GB" sz="700">
                <a:latin typeface="Arial" panose="020B0604020202020204" pitchFamily="34" charset="0"/>
                <a:cs typeface="Arial" panose="020B0604020202020204" pitchFamily="34" charset="0"/>
              </a:rPr>
              <a:t>The safety analysis set included all randomly assigned patients who received </a:t>
            </a:r>
            <a:r>
              <a:rPr lang="en-GB" sz="700">
                <a:latin typeface="Arial" panose="020B0604020202020204" pitchFamily="34" charset="0"/>
                <a:ea typeface="Calibri" panose="020F0502020204030204" pitchFamily="34" charset="0"/>
                <a:cs typeface="Arial" panose="020B0604020202020204" pitchFamily="34" charset="0"/>
              </a:rPr>
              <a:t>≥1 </a:t>
            </a:r>
            <a:r>
              <a:rPr lang="en-GB" sz="700">
                <a:latin typeface="Arial" panose="020B0604020202020204" pitchFamily="34" charset="0"/>
                <a:cs typeface="Arial" panose="020B0604020202020204" pitchFamily="34" charset="0"/>
              </a:rPr>
              <a:t>dose of any study treatment.</a:t>
            </a:r>
          </a:p>
          <a:p>
            <a:r>
              <a:rPr lang="en-US" sz="700" baseline="30000">
                <a:solidFill>
                  <a:schemeClr val="dk1"/>
                </a:solidFill>
                <a:latin typeface="Arial" panose="020B0604020202020204" pitchFamily="34" charset="0"/>
                <a:cs typeface="Arial" panose="020B0604020202020204" pitchFamily="34" charset="0"/>
              </a:rPr>
              <a:t>†</a:t>
            </a:r>
            <a:r>
              <a:rPr lang="en-US" sz="700">
                <a:latin typeface="Arial" panose="020B0604020202020204" pitchFamily="34" charset="0"/>
                <a:cs typeface="Arial" panose="020B0604020202020204" pitchFamily="34" charset="0"/>
              </a:rPr>
              <a:t>If a patient discontinued H or P, they were required to discontinue both. Patients could discontinue TUC/PBO but remain on HP (and vice versa). </a:t>
            </a:r>
          </a:p>
          <a:p>
            <a:r>
              <a:rPr lang="en-US" sz="700" baseline="30000">
                <a:solidFill>
                  <a:schemeClr val="dk1"/>
                </a:solidFill>
                <a:latin typeface="Arial" panose="020B0604020202020204" pitchFamily="34" charset="0"/>
                <a:cs typeface="Arial" panose="020B0604020202020204" pitchFamily="34" charset="0"/>
              </a:rPr>
              <a:t>††</a:t>
            </a:r>
            <a:r>
              <a:rPr lang="en-GB" sz="700">
                <a:latin typeface="Arial" panose="020B0604020202020204" pitchFamily="34" charset="0"/>
                <a:cs typeface="Arial" panose="020B0604020202020204" pitchFamily="34" charset="0"/>
              </a:rPr>
              <a:t>Includes (n) ALT increased (13), blood bilirubin increased (2), drug-induced liver injury (2), hepatic cytolysis (2), </a:t>
            </a:r>
            <a:r>
              <a:rPr lang="en-GB" sz="700" err="1">
                <a:latin typeface="Arial" panose="020B0604020202020204" pitchFamily="34" charset="0"/>
                <a:cs typeface="Arial" panose="020B0604020202020204" pitchFamily="34" charset="0"/>
              </a:rPr>
              <a:t>hypertransaminasaemia</a:t>
            </a:r>
            <a:r>
              <a:rPr lang="en-GB" sz="700">
                <a:latin typeface="Arial" panose="020B0604020202020204" pitchFamily="34" charset="0"/>
                <a:cs typeface="Arial" panose="020B0604020202020204" pitchFamily="34" charset="0"/>
              </a:rPr>
              <a:t> (2), liver injury (2), AST increased (1), hepatobiliary disease (1).</a:t>
            </a:r>
            <a:endParaRPr lang="en-US" sz="700">
              <a:latin typeface="Arial" panose="020B0604020202020204" pitchFamily="34" charset="0"/>
              <a:cs typeface="Arial" panose="020B0604020202020204" pitchFamily="34" charset="0"/>
            </a:endParaRPr>
          </a:p>
          <a:p>
            <a:r>
              <a:rPr lang="en-GB" sz="700">
                <a:latin typeface="Arial" panose="020B0604020202020204" pitchFamily="34" charset="0"/>
                <a:cs typeface="Arial" panose="020B0604020202020204" pitchFamily="34" charset="0"/>
              </a:rPr>
              <a:t>ALT = alanine aminotransferase; AST = aspartate aminotransferase; H = trastuzumab; P = pertuzumab; PBO = placebo; TEAE = treatment-emergent adverse event; TUC = tucatinib. </a:t>
            </a:r>
            <a:endParaRPr lang="en-US" sz="700">
              <a:latin typeface="Arial" panose="020B0604020202020204" pitchFamily="34" charset="0"/>
              <a:cs typeface="Arial" panose="020B0604020202020204" pitchFamily="34" charset="0"/>
            </a:endParaRPr>
          </a:p>
        </p:txBody>
      </p:sp>
      <p:graphicFrame>
        <p:nvGraphicFramePr>
          <p:cNvPr id="7" name="Content Placeholder 3">
            <a:extLst>
              <a:ext uri="{FF2B5EF4-FFF2-40B4-BE49-F238E27FC236}">
                <a16:creationId xmlns:a16="http://schemas.microsoft.com/office/drawing/2014/main" id="{CB967033-C27B-FC76-D60A-ED92219EC3AB}"/>
              </a:ext>
            </a:extLst>
          </p:cNvPr>
          <p:cNvGraphicFramePr>
            <a:graphicFrameLocks noGrp="1"/>
          </p:cNvGraphicFramePr>
          <p:nvPr>
            <p:ph idx="1"/>
            <p:extLst>
              <p:ext uri="{D42A27DB-BD31-4B8C-83A1-F6EECF244321}">
                <p14:modId xmlns:p14="http://schemas.microsoft.com/office/powerpoint/2010/main" val="4279265179"/>
              </p:ext>
            </p:extLst>
          </p:nvPr>
        </p:nvGraphicFramePr>
        <p:xfrm>
          <a:off x="676900" y="1147298"/>
          <a:ext cx="7790200" cy="3108960"/>
        </p:xfrm>
        <a:graphic>
          <a:graphicData uri="http://schemas.openxmlformats.org/drawingml/2006/table">
            <a:tbl>
              <a:tblPr>
                <a:tableStyleId>{5C22544A-7EE6-4342-B048-85BDC9FD1C3A}</a:tableStyleId>
              </a:tblPr>
              <a:tblGrid>
                <a:gridCol w="4389120">
                  <a:extLst>
                    <a:ext uri="{9D8B030D-6E8A-4147-A177-3AD203B41FA5}">
                      <a16:colId xmlns:a16="http://schemas.microsoft.com/office/drawing/2014/main" val="1898919982"/>
                    </a:ext>
                  </a:extLst>
                </a:gridCol>
                <a:gridCol w="1700540">
                  <a:extLst>
                    <a:ext uri="{9D8B030D-6E8A-4147-A177-3AD203B41FA5}">
                      <a16:colId xmlns:a16="http://schemas.microsoft.com/office/drawing/2014/main" val="3326537213"/>
                    </a:ext>
                  </a:extLst>
                </a:gridCol>
                <a:gridCol w="1700540">
                  <a:extLst>
                    <a:ext uri="{9D8B030D-6E8A-4147-A177-3AD203B41FA5}">
                      <a16:colId xmlns:a16="http://schemas.microsoft.com/office/drawing/2014/main" val="1850036608"/>
                    </a:ext>
                  </a:extLst>
                </a:gridCol>
              </a:tblGrid>
              <a:tr h="0">
                <a:tc>
                  <a:txBody>
                    <a:bodyPr/>
                    <a:lstStyle/>
                    <a:p>
                      <a:pPr marL="0" marR="0" indent="0">
                        <a:lnSpc>
                          <a:spcPct val="100000"/>
                        </a:lnSpc>
                        <a:spcBef>
                          <a:spcPts val="0"/>
                        </a:spcBef>
                        <a:spcAft>
                          <a:spcPts val="0"/>
                        </a:spcAft>
                        <a:buNone/>
                      </a:pPr>
                      <a:r>
                        <a:rPr lang="en-US" sz="1200" b="1">
                          <a:effectLst/>
                          <a:latin typeface="Arial" panose="020B0604020202020204" pitchFamily="34" charset="0"/>
                          <a:ea typeface="Times New Roman" panose="02020603050405020304" pitchFamily="18" charset="0"/>
                          <a:cs typeface="Arial" panose="020B0604020202020204" pitchFamily="34" charset="0"/>
                        </a:rPr>
                        <a:t>n (%)</a:t>
                      </a: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buNone/>
                      </a:pPr>
                      <a:r>
                        <a:rPr lang="en-US" sz="1200" b="1">
                          <a:effectLst/>
                          <a:latin typeface="Arial" panose="020B0604020202020204" pitchFamily="34" charset="0"/>
                          <a:cs typeface="Arial" panose="020B0604020202020204" pitchFamily="34" charset="0"/>
                        </a:rPr>
                        <a:t>TUC + HP</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(n = 326)*</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alpha val="10196"/>
                      </a:srgbClr>
                    </a:solidFill>
                  </a:tcPr>
                </a:tc>
                <a:tc>
                  <a:txBody>
                    <a:bodyPr/>
                    <a:lstStyle/>
                    <a:p>
                      <a:pPr marL="0" marR="0" algn="ctr">
                        <a:lnSpc>
                          <a:spcPct val="100000"/>
                        </a:lnSpc>
                        <a:spcBef>
                          <a:spcPts val="0"/>
                        </a:spcBef>
                        <a:spcAft>
                          <a:spcPts val="0"/>
                        </a:spcAft>
                        <a:buNone/>
                      </a:pPr>
                      <a:r>
                        <a:rPr lang="en-US" sz="1200" b="1">
                          <a:effectLst/>
                          <a:latin typeface="Arial" panose="020B0604020202020204" pitchFamily="34" charset="0"/>
                          <a:cs typeface="Arial" panose="020B0604020202020204" pitchFamily="34" charset="0"/>
                        </a:rPr>
                        <a:t>PBO + HP</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(n = 324)*</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1369128"/>
                  </a:ext>
                </a:extLst>
              </a:tr>
              <a:tr h="0">
                <a:tc>
                  <a:txBody>
                    <a:bodyPr/>
                    <a:lstStyle/>
                    <a:p>
                      <a:pPr marL="0" marR="0">
                        <a:lnSpc>
                          <a:spcPct val="100000"/>
                        </a:lnSpc>
                        <a:spcBef>
                          <a:spcPts val="0"/>
                        </a:spcBef>
                        <a:spcAft>
                          <a:spcPts val="0"/>
                        </a:spcAft>
                        <a:buNone/>
                      </a:pPr>
                      <a:r>
                        <a:rPr lang="en-US" sz="1200" b="1">
                          <a:effectLst/>
                          <a:latin typeface="Arial" panose="020B0604020202020204" pitchFamily="34" charset="0"/>
                          <a:ea typeface="DengXian" panose="02010600030101010101" pitchFamily="2" charset="-122"/>
                          <a:cs typeface="Arial" panose="020B0604020202020204" pitchFamily="34" charset="0"/>
                        </a:rPr>
                        <a:t>Duration of TUC/PBO treatment</a:t>
                      </a:r>
                      <a:r>
                        <a:rPr lang="en-US" sz="1200">
                          <a:effectLst/>
                          <a:latin typeface="Arial" panose="020B0604020202020204" pitchFamily="34" charset="0"/>
                          <a:ea typeface="DengXian" panose="02010600030101010101" pitchFamily="2" charset="-122"/>
                          <a:cs typeface="Arial" panose="020B0604020202020204" pitchFamily="34" charset="0"/>
                        </a:rPr>
                        <a:t>, months</a:t>
                      </a:r>
                      <a:r>
                        <a:rPr lang="en-US" sz="1200" b="0">
                          <a:effectLst/>
                          <a:latin typeface="Arial" panose="020B0604020202020204" pitchFamily="34" charset="0"/>
                          <a:cs typeface="Arial" panose="020B0604020202020204" pitchFamily="34" charset="0"/>
                        </a:rPr>
                        <a:t>, median (range)</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00000"/>
                        </a:lnSpc>
                        <a:spcBef>
                          <a:spcPts val="0"/>
                        </a:spcBef>
                        <a:spcAft>
                          <a:spcPts val="0"/>
                        </a:spcAft>
                        <a:buNone/>
                      </a:pPr>
                      <a:r>
                        <a:rPr lang="en-US" sz="1200">
                          <a:effectLst/>
                          <a:latin typeface="Arial" panose="020B0604020202020204" pitchFamily="34" charset="0"/>
                          <a:ea typeface="DengXian" panose="02010600030101010101" pitchFamily="2" charset="-122"/>
                          <a:cs typeface="Arial" panose="020B0604020202020204" pitchFamily="34" charset="0"/>
                        </a:rPr>
                        <a:t>17.1 (</a:t>
                      </a:r>
                      <a:r>
                        <a:rPr lang="en-GB" sz="1200">
                          <a:latin typeface="Arial" panose="020B0604020202020204" pitchFamily="34" charset="0"/>
                          <a:cs typeface="Arial" panose="020B0604020202020204" pitchFamily="34" charset="0"/>
                        </a:rPr>
                        <a:t>0.4–36.5)</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00FF">
                        <a:alpha val="10196"/>
                      </a:srgbClr>
                    </a:solidFill>
                  </a:tcPr>
                </a:tc>
                <a:tc>
                  <a:txBody>
                    <a:bodyPr/>
                    <a:lstStyle/>
                    <a:p>
                      <a:pPr marL="0" marR="0" algn="ctr">
                        <a:lnSpc>
                          <a:spcPct val="100000"/>
                        </a:lnSpc>
                        <a:spcBef>
                          <a:spcPts val="0"/>
                        </a:spcBef>
                        <a:spcAft>
                          <a:spcPts val="0"/>
                        </a:spcAft>
                        <a:buNone/>
                      </a:pPr>
                      <a:r>
                        <a:rPr lang="en-GB" sz="1200">
                          <a:latin typeface="Arial" panose="020B0604020202020204" pitchFamily="34" charset="0"/>
                          <a:cs typeface="Arial" panose="020B0604020202020204" pitchFamily="34" charset="0"/>
                        </a:rPr>
                        <a:t>15.5 (0.5–41.3)</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33449251"/>
                  </a:ext>
                </a:extLst>
              </a:tr>
              <a:tr h="0">
                <a:tc>
                  <a:txBody>
                    <a:bodyPr/>
                    <a:lstStyle/>
                    <a:p>
                      <a:pPr marL="0" marR="0">
                        <a:lnSpc>
                          <a:spcPct val="100000"/>
                        </a:lnSpc>
                        <a:spcBef>
                          <a:spcPts val="0"/>
                        </a:spcBef>
                        <a:spcAft>
                          <a:spcPts val="0"/>
                        </a:spcAft>
                        <a:buNone/>
                      </a:pPr>
                      <a:r>
                        <a:rPr lang="en-US" sz="1200" b="1">
                          <a:solidFill>
                            <a:srgbClr val="000000"/>
                          </a:solidFill>
                          <a:effectLst/>
                          <a:latin typeface="Arial" panose="020B0604020202020204" pitchFamily="34" charset="0"/>
                          <a:ea typeface="DengXian" panose="02010600030101010101" pitchFamily="2" charset="-122"/>
                          <a:cs typeface="Arial" panose="020B0604020202020204" pitchFamily="34" charset="0"/>
                        </a:rPr>
                        <a:t>Patients with TEAE </a:t>
                      </a:r>
                      <a:r>
                        <a:rPr lang="en-GB" sz="1200">
                          <a:latin typeface="Arial" panose="020B0604020202020204" pitchFamily="34" charset="0"/>
                          <a:cs typeface="Arial" panose="020B0604020202020204" pitchFamily="34" charset="0"/>
                        </a:rPr>
                        <a:t>– Any</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T w="12700" cap="flat" cmpd="sng" algn="ctr">
                      <a:solidFill>
                        <a:schemeClr val="bg1">
                          <a:lumMod val="75000"/>
                        </a:schemeClr>
                      </a:solidFill>
                      <a:prstDash val="solid"/>
                      <a:round/>
                      <a:headEnd type="none" w="med" len="med"/>
                      <a:tailEnd type="none" w="med" len="med"/>
                    </a:lnT>
                    <a:no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323 (99.1)</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T w="12700" cap="flat" cmpd="sng" algn="ctr">
                      <a:solidFill>
                        <a:schemeClr val="bg1">
                          <a:lumMod val="75000"/>
                        </a:schemeClr>
                      </a:solidFill>
                      <a:prstDash val="solid"/>
                      <a:round/>
                      <a:headEnd type="none" w="med" len="med"/>
                      <a:tailEnd type="none" w="med" len="med"/>
                    </a:lnT>
                    <a:solidFill>
                      <a:srgbClr val="0000FF">
                        <a:alpha val="10196"/>
                      </a:srgbClr>
                    </a:solid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313 (96.6)</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T w="12700" cap="flat" cmpd="sng" algn="ctr">
                      <a:solidFill>
                        <a:schemeClr val="bg1">
                          <a:lumMod val="75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421728979"/>
                  </a:ext>
                </a:extLst>
              </a:tr>
              <a:tr h="0">
                <a:tc>
                  <a:txBody>
                    <a:bodyPr/>
                    <a:lstStyle/>
                    <a:p>
                      <a:pPr marL="93345" marR="0">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Grade </a:t>
                      </a: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3</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no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138 (42.3)</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solidFill>
                      <a:srgbClr val="0000FF">
                        <a:alpha val="10196"/>
                      </a:srgbClr>
                    </a:solid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79 (24.4)</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solidFill>
                      <a:schemeClr val="bg1">
                        <a:lumMod val="95000"/>
                      </a:schemeClr>
                    </a:solidFill>
                  </a:tcPr>
                </a:tc>
                <a:extLst>
                  <a:ext uri="{0D108BD9-81ED-4DB2-BD59-A6C34878D82A}">
                    <a16:rowId xmlns:a16="http://schemas.microsoft.com/office/drawing/2014/main" val="2044511260"/>
                  </a:ext>
                </a:extLst>
              </a:tr>
              <a:tr h="0">
                <a:tc>
                  <a:txBody>
                    <a:bodyPr/>
                    <a:lstStyle/>
                    <a:p>
                      <a:pPr marL="93345" marR="0">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Serious TEAE</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no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55 (16.9)</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solidFill>
                      <a:srgbClr val="0000FF">
                        <a:alpha val="10196"/>
                      </a:srgbClr>
                    </a:solid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26 (8.0)</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solidFill>
                      <a:schemeClr val="bg1">
                        <a:lumMod val="95000"/>
                      </a:schemeClr>
                    </a:solidFill>
                  </a:tcPr>
                </a:tc>
                <a:extLst>
                  <a:ext uri="{0D108BD9-81ED-4DB2-BD59-A6C34878D82A}">
                    <a16:rowId xmlns:a16="http://schemas.microsoft.com/office/drawing/2014/main" val="322513037"/>
                  </a:ext>
                </a:extLst>
              </a:tr>
              <a:tr h="0">
                <a:tc>
                  <a:txBody>
                    <a:bodyPr/>
                    <a:lstStyle/>
                    <a:p>
                      <a:pPr marL="93345" marR="0">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Leading to death</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B w="1270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1 (0.3)</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B w="12700" cap="flat" cmpd="sng" algn="ctr">
                      <a:solidFill>
                        <a:schemeClr val="bg1">
                          <a:lumMod val="65000"/>
                        </a:schemeClr>
                      </a:solidFill>
                      <a:prstDash val="solid"/>
                      <a:round/>
                      <a:headEnd type="none" w="med" len="med"/>
                      <a:tailEnd type="none" w="med" len="med"/>
                    </a:lnB>
                    <a:solidFill>
                      <a:srgbClr val="0000FF">
                        <a:alpha val="10196"/>
                      </a:srgbClr>
                    </a:solid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1 (0.3)</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36394487"/>
                  </a:ext>
                </a:extLst>
              </a:tr>
              <a:tr h="0">
                <a:tc>
                  <a:txBody>
                    <a:bodyPr/>
                    <a:lstStyle/>
                    <a:p>
                      <a:pPr marL="0" marR="0">
                        <a:lnSpc>
                          <a:spcPct val="100000"/>
                        </a:lnSpc>
                        <a:spcBef>
                          <a:spcPts val="0"/>
                        </a:spcBef>
                        <a:spcAft>
                          <a:spcPts val="0"/>
                        </a:spcAft>
                        <a:buNone/>
                      </a:pPr>
                      <a:r>
                        <a:rPr lang="en-US" sz="1200" b="1" dirty="0">
                          <a:solidFill>
                            <a:srgbClr val="000000"/>
                          </a:solidFill>
                          <a:effectLst/>
                          <a:latin typeface="Arial" panose="020B0604020202020204" pitchFamily="34" charset="0"/>
                          <a:ea typeface="DengXian" panose="02010600030101010101" pitchFamily="2" charset="-122"/>
                          <a:cs typeface="Arial" panose="020B0604020202020204" pitchFamily="34" charset="0"/>
                        </a:rPr>
                        <a:t>Discontinued from study </a:t>
                      </a:r>
                      <a:r>
                        <a:rPr lang="en-US" sz="1200" b="1">
                          <a:solidFill>
                            <a:srgbClr val="000000"/>
                          </a:solidFill>
                          <a:effectLst/>
                          <a:latin typeface="Arial" panose="020B0604020202020204" pitchFamily="34" charset="0"/>
                          <a:ea typeface="DengXian" panose="02010600030101010101" pitchFamily="2" charset="-122"/>
                          <a:cs typeface="Arial" panose="020B0604020202020204" pitchFamily="34" charset="0"/>
                        </a:rPr>
                        <a:t>treatment due to TEAE</a:t>
                      </a:r>
                      <a:r>
                        <a:rPr lang="en-US" sz="1200" b="0" i="0" kern="1200" baseline="30000">
                          <a:solidFill>
                            <a:schemeClr val="dk1"/>
                          </a:solidFill>
                          <a:effectLst/>
                          <a:latin typeface="Arial" panose="020B0604020202020204" pitchFamily="34" charset="0"/>
                          <a:ea typeface="+mn-ea"/>
                          <a:cs typeface="Arial" panose="020B0604020202020204" pitchFamily="34" charset="0"/>
                        </a:rPr>
                        <a:t>†</a:t>
                      </a:r>
                      <a:r>
                        <a:rPr lang="en-US" sz="1200" b="1">
                          <a:solidFill>
                            <a:srgbClr val="000000"/>
                          </a:solidFill>
                          <a:effectLst/>
                          <a:latin typeface="Arial" panose="020B0604020202020204" pitchFamily="34" charset="0"/>
                          <a:ea typeface="DengXian" panose="02010600030101010101" pitchFamily="2" charset="-122"/>
                          <a:cs typeface="Arial" panose="020B0604020202020204" pitchFamily="34" charset="0"/>
                        </a:rPr>
                        <a:t> </a:t>
                      </a:r>
                      <a:r>
                        <a:rPr lang="en-GB" sz="1200">
                          <a:latin typeface="Arial" panose="020B0604020202020204" pitchFamily="34" charset="0"/>
                          <a:cs typeface="Arial" panose="020B0604020202020204" pitchFamily="34" charset="0"/>
                        </a:rPr>
                        <a:t>– Any</a:t>
                      </a:r>
                      <a:endParaRPr lang="en-US" sz="1200" dirty="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T w="12700" cap="flat" cmpd="sng" algn="ctr">
                      <a:solidFill>
                        <a:schemeClr val="bg1">
                          <a:lumMod val="65000"/>
                        </a:schemeClr>
                      </a:solidFill>
                      <a:prstDash val="solid"/>
                      <a:round/>
                      <a:headEnd type="none" w="med" len="med"/>
                      <a:tailEnd type="none" w="med" len="med"/>
                    </a:lnT>
                    <a:no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45 (13.8)</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T w="12700" cap="flat" cmpd="sng" algn="ctr">
                      <a:solidFill>
                        <a:schemeClr val="bg1">
                          <a:lumMod val="65000"/>
                        </a:schemeClr>
                      </a:solidFill>
                      <a:prstDash val="solid"/>
                      <a:round/>
                      <a:headEnd type="none" w="med" len="med"/>
                      <a:tailEnd type="none" w="med" len="med"/>
                    </a:lnT>
                    <a:solidFill>
                      <a:srgbClr val="0000FF">
                        <a:alpha val="10196"/>
                      </a:srgbClr>
                    </a:solid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15 (4.6)</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T w="12700" cap="flat" cmpd="sng" algn="ctr">
                      <a:solidFill>
                        <a:schemeClr val="bg1">
                          <a:lumMod val="65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68679874"/>
                  </a:ext>
                </a:extLst>
              </a:tr>
              <a:tr h="0">
                <a:tc>
                  <a:txBody>
                    <a:bodyPr/>
                    <a:lstStyle/>
                    <a:p>
                      <a:pPr marL="93345" marR="0">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TUC/PBO</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no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44 (13.5)</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solidFill>
                      <a:srgbClr val="0000FF">
                        <a:alpha val="10196"/>
                      </a:srgbClr>
                    </a:solid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7 (2.2)</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solidFill>
                      <a:schemeClr val="bg1">
                        <a:lumMod val="95000"/>
                      </a:schemeClr>
                    </a:solidFill>
                  </a:tcPr>
                </a:tc>
                <a:extLst>
                  <a:ext uri="{0D108BD9-81ED-4DB2-BD59-A6C34878D82A}">
                    <a16:rowId xmlns:a16="http://schemas.microsoft.com/office/drawing/2014/main" val="1489835243"/>
                  </a:ext>
                </a:extLst>
              </a:tr>
              <a:tr h="70023">
                <a:tc>
                  <a:txBody>
                    <a:bodyPr/>
                    <a:lstStyle/>
                    <a:p>
                      <a:pPr marL="93345" marR="0">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H or P individually</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no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2 (0.6)</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solidFill>
                      <a:srgbClr val="0000FF">
                        <a:alpha val="10196"/>
                      </a:srgbClr>
                    </a:solid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5 (1.5)</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solidFill>
                      <a:schemeClr val="bg1">
                        <a:lumMod val="95000"/>
                      </a:schemeClr>
                    </a:solidFill>
                  </a:tcPr>
                </a:tc>
                <a:extLst>
                  <a:ext uri="{0D108BD9-81ED-4DB2-BD59-A6C34878D82A}">
                    <a16:rowId xmlns:a16="http://schemas.microsoft.com/office/drawing/2014/main" val="2376104947"/>
                  </a:ext>
                </a:extLst>
              </a:tr>
              <a:tr h="37710">
                <a:tc>
                  <a:txBody>
                    <a:bodyPr/>
                    <a:lstStyle/>
                    <a:p>
                      <a:pPr marL="93345" marR="0">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H + P fixed dose combination</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B w="1270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9 (2.8)</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B w="12700" cap="flat" cmpd="sng" algn="ctr">
                      <a:solidFill>
                        <a:schemeClr val="bg1">
                          <a:lumMod val="65000"/>
                        </a:schemeClr>
                      </a:solidFill>
                      <a:prstDash val="solid"/>
                      <a:round/>
                      <a:headEnd type="none" w="med" len="med"/>
                      <a:tailEnd type="none" w="med" len="med"/>
                    </a:lnB>
                    <a:solidFill>
                      <a:srgbClr val="0000FF">
                        <a:alpha val="10196"/>
                      </a:srgbClr>
                    </a:solid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4 (1.2)</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91858292"/>
                  </a:ext>
                </a:extLst>
              </a:tr>
              <a:tr h="0">
                <a:tc>
                  <a:txBody>
                    <a:bodyPr/>
                    <a:lstStyle/>
                    <a:p>
                      <a:pPr marL="0" marR="0" algn="l">
                        <a:lnSpc>
                          <a:spcPct val="100000"/>
                        </a:lnSpc>
                        <a:spcBef>
                          <a:spcPts val="0"/>
                        </a:spcBef>
                        <a:spcAft>
                          <a:spcPts val="0"/>
                        </a:spcAft>
                        <a:buNone/>
                      </a:pPr>
                      <a:r>
                        <a:rPr lang="en-US" sz="1200" b="1">
                          <a:solidFill>
                            <a:srgbClr val="000000"/>
                          </a:solidFill>
                          <a:effectLst/>
                          <a:latin typeface="Arial" panose="020B0604020202020204" pitchFamily="34" charset="0"/>
                          <a:ea typeface="DengXian" panose="02010600030101010101" pitchFamily="2" charset="-122"/>
                          <a:cs typeface="Arial" panose="020B0604020202020204" pitchFamily="34" charset="0"/>
                        </a:rPr>
                        <a:t>Most common TEAEs leading to TUC/PBO discontinuation</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T w="12700" cap="flat" cmpd="sng" algn="ctr">
                      <a:solidFill>
                        <a:schemeClr val="bg1">
                          <a:lumMod val="65000"/>
                        </a:schemeClr>
                      </a:solidFill>
                      <a:prstDash val="solid"/>
                      <a:round/>
                      <a:headEnd type="none" w="med" len="med"/>
                      <a:tailEnd type="none" w="med" len="med"/>
                    </a:lnT>
                    <a:noFill/>
                  </a:tcPr>
                </a:tc>
                <a:tc>
                  <a:txBody>
                    <a:bodyPr/>
                    <a:lstStyle/>
                    <a:p>
                      <a:pPr marL="0" marR="0" algn="ctr">
                        <a:lnSpc>
                          <a:spcPct val="100000"/>
                        </a:lnSpc>
                        <a:spcBef>
                          <a:spcPts val="0"/>
                        </a:spcBef>
                        <a:spcAft>
                          <a:spcPts val="0"/>
                        </a:spcAft>
                        <a:buNone/>
                      </a:pP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T w="12700" cap="flat" cmpd="sng" algn="ctr">
                      <a:solidFill>
                        <a:schemeClr val="bg1">
                          <a:lumMod val="65000"/>
                        </a:schemeClr>
                      </a:solidFill>
                      <a:prstDash val="solid"/>
                      <a:round/>
                      <a:headEnd type="none" w="med" len="med"/>
                      <a:tailEnd type="none" w="med" len="med"/>
                    </a:lnT>
                    <a:solidFill>
                      <a:srgbClr val="0000FF">
                        <a:alpha val="10196"/>
                      </a:srgbClr>
                    </a:solidFill>
                  </a:tcPr>
                </a:tc>
                <a:tc>
                  <a:txBody>
                    <a:bodyPr/>
                    <a:lstStyle/>
                    <a:p>
                      <a:pPr marL="0" marR="0" algn="ctr">
                        <a:lnSpc>
                          <a:spcPct val="100000"/>
                        </a:lnSpc>
                        <a:spcBef>
                          <a:spcPts val="0"/>
                        </a:spcBef>
                        <a:spcAft>
                          <a:spcPts val="0"/>
                        </a:spcAft>
                        <a:buNone/>
                      </a:pP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T w="12700" cap="flat" cmpd="sng" algn="ctr">
                      <a:solidFill>
                        <a:schemeClr val="bg1">
                          <a:lumMod val="65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27365775"/>
                  </a:ext>
                </a:extLst>
              </a:tr>
              <a:tr h="116000">
                <a:tc>
                  <a:txBody>
                    <a:bodyPr/>
                    <a:lstStyle/>
                    <a:p>
                      <a:pPr marL="93345" marR="0">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Hepatic events</a:t>
                      </a:r>
                      <a:r>
                        <a:rPr lang="en-US" sz="1200" b="0" i="0" kern="1200" baseline="30000">
                          <a:solidFill>
                            <a:schemeClr val="dk1"/>
                          </a:solidFill>
                          <a:effectLst/>
                          <a:latin typeface="Arial" panose="020B0604020202020204" pitchFamily="34" charset="0"/>
                          <a:ea typeface="+mn-ea"/>
                          <a:cs typeface="Arial" panose="020B0604020202020204" pitchFamily="34" charset="0"/>
                        </a:rPr>
                        <a:t>††</a:t>
                      </a:r>
                      <a:endParaRPr lang="en-US" sz="1200" baseline="300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no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25 (7.7)</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solidFill>
                      <a:srgbClr val="0000FF">
                        <a:alpha val="10196"/>
                      </a:srgbClr>
                    </a:solid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0</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solidFill>
                      <a:schemeClr val="bg1">
                        <a:lumMod val="95000"/>
                      </a:schemeClr>
                    </a:solidFill>
                  </a:tcPr>
                </a:tc>
                <a:extLst>
                  <a:ext uri="{0D108BD9-81ED-4DB2-BD59-A6C34878D82A}">
                    <a16:rowId xmlns:a16="http://schemas.microsoft.com/office/drawing/2014/main" val="196568499"/>
                  </a:ext>
                </a:extLst>
              </a:tr>
              <a:tr h="0">
                <a:tc>
                  <a:txBody>
                    <a:bodyPr/>
                    <a:lstStyle/>
                    <a:p>
                      <a:pPr marL="93345" marR="0">
                        <a:lnSpc>
                          <a:spcPct val="100000"/>
                        </a:lnSpc>
                        <a:spcBef>
                          <a:spcPts val="0"/>
                        </a:spcBef>
                        <a:spcAft>
                          <a:spcPts val="0"/>
                        </a:spcAft>
                        <a:buNone/>
                      </a:pPr>
                      <a:r>
                        <a:rPr lang="en-US" sz="1200" baseline="0">
                          <a:effectLst/>
                          <a:latin typeface="Arial" panose="020B0604020202020204" pitchFamily="34" charset="0"/>
                          <a:ea typeface="DengXian" panose="02010600030101010101" pitchFamily="2" charset="-122"/>
                          <a:cs typeface="Arial" panose="020B0604020202020204" pitchFamily="34" charset="0"/>
                        </a:rPr>
                        <a:t>Diarrhea</a:t>
                      </a:r>
                    </a:p>
                  </a:txBody>
                  <a:tcPr marL="19050" marR="19050" marT="0" marB="0" anchor="b">
                    <a:lnB w="1270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0000"/>
                        </a:lnSpc>
                        <a:spcBef>
                          <a:spcPts val="0"/>
                        </a:spcBef>
                        <a:spcAft>
                          <a:spcPts val="0"/>
                        </a:spcAft>
                        <a:buNone/>
                      </a:pPr>
                      <a:r>
                        <a:rPr lang="en-US" sz="1200">
                          <a:effectLst/>
                          <a:latin typeface="Arial" panose="020B0604020202020204" pitchFamily="34" charset="0"/>
                          <a:ea typeface="DengXian" panose="02010600030101010101" pitchFamily="2" charset="-122"/>
                          <a:cs typeface="Arial" panose="020B0604020202020204" pitchFamily="34" charset="0"/>
                        </a:rPr>
                        <a:t>5 (1.5)</a:t>
                      </a:r>
                    </a:p>
                  </a:txBody>
                  <a:tcPr marL="19050" marR="19050" marT="0" marB="0" anchor="b">
                    <a:lnB w="12700" cap="flat" cmpd="sng" algn="ctr">
                      <a:solidFill>
                        <a:schemeClr val="bg1">
                          <a:lumMod val="65000"/>
                        </a:schemeClr>
                      </a:solidFill>
                      <a:prstDash val="solid"/>
                      <a:round/>
                      <a:headEnd type="none" w="med" len="med"/>
                      <a:tailEnd type="none" w="med" len="med"/>
                    </a:lnB>
                    <a:solidFill>
                      <a:srgbClr val="0000FF">
                        <a:alpha val="10196"/>
                      </a:srgbClr>
                    </a:solidFill>
                  </a:tcPr>
                </a:tc>
                <a:tc>
                  <a:txBody>
                    <a:bodyPr/>
                    <a:lstStyle/>
                    <a:p>
                      <a:pPr marL="0" marR="0" algn="ctr">
                        <a:lnSpc>
                          <a:spcPct val="100000"/>
                        </a:lnSpc>
                        <a:spcBef>
                          <a:spcPts val="0"/>
                        </a:spcBef>
                        <a:spcAft>
                          <a:spcPts val="0"/>
                        </a:spcAft>
                        <a:buNone/>
                      </a:pPr>
                      <a:r>
                        <a:rPr lang="en-US" sz="1200">
                          <a:effectLst/>
                          <a:latin typeface="Arial" panose="020B0604020202020204" pitchFamily="34" charset="0"/>
                          <a:ea typeface="DengXian" panose="02010600030101010101" pitchFamily="2" charset="-122"/>
                          <a:cs typeface="Arial" panose="020B0604020202020204" pitchFamily="34" charset="0"/>
                        </a:rPr>
                        <a:t>3 (0.9)</a:t>
                      </a:r>
                    </a:p>
                  </a:txBody>
                  <a:tcPr marL="19050" marR="19050" marT="0" marB="0" anchor="b">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68535833"/>
                  </a:ext>
                </a:extLst>
              </a:tr>
              <a:tr h="0">
                <a:tc>
                  <a:txBody>
                    <a:bodyPr/>
                    <a:lstStyle/>
                    <a:p>
                      <a:pPr marL="0" marR="0">
                        <a:lnSpc>
                          <a:spcPct val="100000"/>
                        </a:lnSpc>
                        <a:spcBef>
                          <a:spcPts val="0"/>
                        </a:spcBef>
                        <a:spcAft>
                          <a:spcPts val="0"/>
                        </a:spcAft>
                        <a:buNone/>
                      </a:pPr>
                      <a:r>
                        <a:rPr lang="en-US" sz="1200" b="1">
                          <a:solidFill>
                            <a:srgbClr val="000000"/>
                          </a:solidFill>
                          <a:effectLst/>
                          <a:latin typeface="Arial" panose="020B0604020202020204" pitchFamily="34" charset="0"/>
                          <a:ea typeface="DengXian" panose="02010600030101010101" pitchFamily="2" charset="-122"/>
                          <a:cs typeface="Arial" panose="020B0604020202020204" pitchFamily="34" charset="0"/>
                        </a:rPr>
                        <a:t>Dose modification due to TEAE </a:t>
                      </a:r>
                      <a:r>
                        <a:rPr lang="en-GB" sz="1200">
                          <a:latin typeface="Arial" panose="020B0604020202020204" pitchFamily="34" charset="0"/>
                          <a:cs typeface="Arial" panose="020B0604020202020204" pitchFamily="34" charset="0"/>
                        </a:rPr>
                        <a:t>– Any</a:t>
                      </a:r>
                      <a:endParaRPr lang="en-US" sz="1200" baseline="300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T w="12700" cap="flat" cmpd="sng" algn="ctr">
                      <a:solidFill>
                        <a:schemeClr val="bg1">
                          <a:lumMod val="65000"/>
                        </a:schemeClr>
                      </a:solidFill>
                      <a:prstDash val="solid"/>
                      <a:round/>
                      <a:headEnd type="none" w="med" len="med"/>
                      <a:tailEnd type="none" w="med" len="med"/>
                    </a:lnT>
                    <a:no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182 (55.8)</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T w="12700" cap="flat" cmpd="sng" algn="ctr">
                      <a:solidFill>
                        <a:schemeClr val="bg1">
                          <a:lumMod val="65000"/>
                        </a:schemeClr>
                      </a:solidFill>
                      <a:prstDash val="solid"/>
                      <a:round/>
                      <a:headEnd type="none" w="med" len="med"/>
                      <a:tailEnd type="none" w="med" len="med"/>
                    </a:lnT>
                    <a:solidFill>
                      <a:srgbClr val="0000FF">
                        <a:alpha val="10196"/>
                      </a:srgbClr>
                    </a:solid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112 (34.6)</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T w="12700" cap="flat" cmpd="sng" algn="ctr">
                      <a:solidFill>
                        <a:schemeClr val="bg1">
                          <a:lumMod val="65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128968358"/>
                  </a:ext>
                </a:extLst>
              </a:tr>
              <a:tr h="0">
                <a:tc>
                  <a:txBody>
                    <a:bodyPr/>
                    <a:lstStyle/>
                    <a:p>
                      <a:pPr marL="93345" marR="0">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TUC/PBO dose hold</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no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161 (49.4)</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solidFill>
                      <a:srgbClr val="0000FF">
                        <a:alpha val="10196"/>
                      </a:srgbClr>
                    </a:solid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82 (25.3)</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solidFill>
                      <a:schemeClr val="bg1">
                        <a:lumMod val="95000"/>
                      </a:schemeClr>
                    </a:solidFill>
                  </a:tcPr>
                </a:tc>
                <a:extLst>
                  <a:ext uri="{0D108BD9-81ED-4DB2-BD59-A6C34878D82A}">
                    <a16:rowId xmlns:a16="http://schemas.microsoft.com/office/drawing/2014/main" val="3793725979"/>
                  </a:ext>
                </a:extLst>
              </a:tr>
              <a:tr h="0">
                <a:tc>
                  <a:txBody>
                    <a:bodyPr/>
                    <a:lstStyle/>
                    <a:p>
                      <a:pPr marL="93345" marR="0">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TUC/PBO dose reduction</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B w="1270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95 (29.1)</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B w="12700" cap="flat" cmpd="sng" algn="ctr">
                      <a:solidFill>
                        <a:schemeClr val="bg1">
                          <a:lumMod val="65000"/>
                        </a:schemeClr>
                      </a:solidFill>
                      <a:prstDash val="solid"/>
                      <a:round/>
                      <a:headEnd type="none" w="med" len="med"/>
                      <a:tailEnd type="none" w="med" len="med"/>
                    </a:lnB>
                    <a:solidFill>
                      <a:srgbClr val="0000FF">
                        <a:alpha val="10196"/>
                      </a:srgbClr>
                    </a:solidFill>
                  </a:tcPr>
                </a:tc>
                <a:tc>
                  <a:txBody>
                    <a:bodyPr/>
                    <a:lstStyle/>
                    <a:p>
                      <a:pPr marL="0" marR="0" algn="ctr">
                        <a:lnSpc>
                          <a:spcPct val="100000"/>
                        </a:lnSpc>
                        <a:spcBef>
                          <a:spcPts val="0"/>
                        </a:spcBef>
                        <a:spcAft>
                          <a:spcPts val="0"/>
                        </a:spcAft>
                        <a:buNone/>
                      </a:pPr>
                      <a:r>
                        <a:rPr lang="en-US" sz="12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36 (11.1)</a:t>
                      </a:r>
                      <a:endParaRPr lang="en-US" sz="1200" dirty="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91671323"/>
                  </a:ext>
                </a:extLst>
              </a:tr>
            </a:tbl>
          </a:graphicData>
        </a:graphic>
      </p:graphicFrame>
      <p:sp>
        <p:nvSpPr>
          <p:cNvPr id="5" name="TextBox 4">
            <a:extLst>
              <a:ext uri="{FF2B5EF4-FFF2-40B4-BE49-F238E27FC236}">
                <a16:creationId xmlns:a16="http://schemas.microsoft.com/office/drawing/2014/main" id="{3CC10A80-9CCB-6D70-F0D8-8FCFCA8B3696}"/>
              </a:ext>
            </a:extLst>
          </p:cNvPr>
          <p:cNvSpPr txBox="1"/>
          <p:nvPr/>
        </p:nvSpPr>
        <p:spPr>
          <a:xfrm>
            <a:off x="0" y="4960266"/>
            <a:ext cx="9144000" cy="182880"/>
          </a:xfrm>
          <a:prstGeom prst="rect">
            <a:avLst/>
          </a:prstGeom>
          <a:solidFill>
            <a:srgbClr val="EC3A10"/>
          </a:solidFill>
        </p:spPr>
        <p:txBody>
          <a:bodyPr wrap="square" rtlCol="0">
            <a:spAutoFit/>
          </a:bodyPr>
          <a:lstStyle/>
          <a:p>
            <a:r>
              <a:rPr lang="en-US" sz="800">
                <a:solidFill>
                  <a:schemeClr val="bg1"/>
                </a:solidFill>
              </a:rPr>
              <a:t>This presentation is the intellectual property of the author/presenter. Contact </a:t>
            </a:r>
            <a:r>
              <a:rPr lang="en-US" sz="800" u="sng">
                <a:solidFill>
                  <a:schemeClr val="bg1"/>
                </a:solidFill>
                <a:hlinkClick r:id="rId3" action="ppaction://hlinkfile">
                  <a:extLst>
                    <a:ext uri="{A12FA001-AC4F-418D-AE19-62706E023703}">
                      <ahyp:hlinkClr xmlns:ahyp="http://schemas.microsoft.com/office/drawing/2018/hyperlinkcolor" val="tx"/>
                    </a:ext>
                  </a:extLst>
                </a:hlinkClick>
              </a:rPr>
              <a:t>erika.hamilton@scri.com</a:t>
            </a:r>
            <a:r>
              <a:rPr lang="en-US" sz="800">
                <a:solidFill>
                  <a:schemeClr val="bg1"/>
                </a:solidFill>
              </a:rPr>
              <a:t> for permission to reprint and/or distribute.</a:t>
            </a:r>
          </a:p>
        </p:txBody>
      </p:sp>
    </p:spTree>
    <p:extLst>
      <p:ext uri="{BB962C8B-B14F-4D97-AF65-F5344CB8AC3E}">
        <p14:creationId xmlns:p14="http://schemas.microsoft.com/office/powerpoint/2010/main" val="1961883483"/>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F313A-15E7-C2F8-8B4F-DB52ED82E04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B29D4F-C67A-A332-493F-F11984AE009F}"/>
              </a:ext>
            </a:extLst>
          </p:cNvPr>
          <p:cNvSpPr>
            <a:spLocks noGrp="1"/>
          </p:cNvSpPr>
          <p:nvPr>
            <p:ph type="title"/>
          </p:nvPr>
        </p:nvSpPr>
        <p:spPr>
          <a:xfrm>
            <a:off x="380999" y="106136"/>
            <a:ext cx="7070833" cy="712236"/>
          </a:xfrm>
        </p:spPr>
        <p:txBody>
          <a:bodyPr/>
          <a:lstStyle/>
          <a:p>
            <a:r>
              <a:rPr lang="en-US" sz="2400" b="1"/>
              <a:t>TEAEs Experienced in Either Treatment Arm  (≥20% of Patients)</a:t>
            </a:r>
          </a:p>
        </p:txBody>
      </p:sp>
      <p:sp>
        <p:nvSpPr>
          <p:cNvPr id="4" name="TextBox 3">
            <a:extLst>
              <a:ext uri="{FF2B5EF4-FFF2-40B4-BE49-F238E27FC236}">
                <a16:creationId xmlns:a16="http://schemas.microsoft.com/office/drawing/2014/main" id="{CAF61CC9-66AA-CC1E-0076-8E9B73338CD1}"/>
              </a:ext>
            </a:extLst>
          </p:cNvPr>
          <p:cNvSpPr txBox="1"/>
          <p:nvPr/>
        </p:nvSpPr>
        <p:spPr>
          <a:xfrm>
            <a:off x="0" y="4786314"/>
            <a:ext cx="9144000" cy="200055"/>
          </a:xfrm>
          <a:prstGeom prst="rect">
            <a:avLst/>
          </a:prstGeom>
          <a:noFill/>
        </p:spPr>
        <p:txBody>
          <a:bodyPr wrap="square" rtlCol="0">
            <a:spAutoFit/>
          </a:bodyPr>
          <a:lstStyle/>
          <a:p>
            <a:r>
              <a:rPr lang="en-GB" sz="700">
                <a:latin typeface="Arial" panose="020B0604020202020204" pitchFamily="34" charset="0"/>
                <a:cs typeface="Arial" panose="020B0604020202020204" pitchFamily="34" charset="0"/>
              </a:rPr>
              <a:t>ALT = alanine aminotransferase; AST = aspartate aminotransferase; H = trastuzumab; P = pertuzumab; PBO = placebo; TEAE = treatment-emergent adverse event; TUC = tucatinib.</a:t>
            </a:r>
            <a:endParaRPr lang="en-US" sz="70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F501D2C-3E72-5D30-D6CF-313CA2B036F1}"/>
              </a:ext>
            </a:extLst>
          </p:cNvPr>
          <p:cNvSpPr txBox="1"/>
          <p:nvPr/>
        </p:nvSpPr>
        <p:spPr>
          <a:xfrm>
            <a:off x="0" y="4960266"/>
            <a:ext cx="9144000" cy="182880"/>
          </a:xfrm>
          <a:prstGeom prst="rect">
            <a:avLst/>
          </a:prstGeom>
          <a:solidFill>
            <a:srgbClr val="EC3A10"/>
          </a:solidFill>
        </p:spPr>
        <p:txBody>
          <a:bodyPr wrap="square" rtlCol="0">
            <a:spAutoFit/>
          </a:bodyPr>
          <a:lstStyle/>
          <a:p>
            <a:r>
              <a:rPr lang="en-US" sz="800">
                <a:solidFill>
                  <a:schemeClr val="bg1"/>
                </a:solidFill>
              </a:rPr>
              <a:t>This presentation is the intellectual property of the author/presenter. Contact </a:t>
            </a:r>
            <a:r>
              <a:rPr lang="en-US" sz="800" u="sng">
                <a:solidFill>
                  <a:schemeClr val="bg1"/>
                </a:solidFill>
                <a:hlinkClick r:id="rId3" action="ppaction://hlinkfile">
                  <a:extLst>
                    <a:ext uri="{A12FA001-AC4F-418D-AE19-62706E023703}">
                      <ahyp:hlinkClr xmlns:ahyp="http://schemas.microsoft.com/office/drawing/2018/hyperlinkcolor" val="tx"/>
                    </a:ext>
                  </a:extLst>
                </a:hlinkClick>
              </a:rPr>
              <a:t>erika.hamilton@scri.com</a:t>
            </a:r>
            <a:r>
              <a:rPr lang="en-US" sz="800">
                <a:solidFill>
                  <a:schemeClr val="bg1"/>
                </a:solidFill>
              </a:rPr>
              <a:t> for permission to reprint and/or distribute.</a:t>
            </a:r>
          </a:p>
        </p:txBody>
      </p:sp>
      <p:sp>
        <p:nvSpPr>
          <p:cNvPr id="8" name="TextBox 7">
            <a:extLst>
              <a:ext uri="{FF2B5EF4-FFF2-40B4-BE49-F238E27FC236}">
                <a16:creationId xmlns:a16="http://schemas.microsoft.com/office/drawing/2014/main" id="{4FD96312-663E-7E11-DFD2-EE68DCFC5CF7}"/>
              </a:ext>
            </a:extLst>
          </p:cNvPr>
          <p:cNvSpPr txBox="1"/>
          <p:nvPr/>
        </p:nvSpPr>
        <p:spPr>
          <a:xfrm>
            <a:off x="6207680" y="1656998"/>
            <a:ext cx="1040948" cy="276999"/>
          </a:xfrm>
          <a:prstGeom prst="rect">
            <a:avLst/>
          </a:prstGeom>
          <a:solidFill>
            <a:srgbClr val="0000FF">
              <a:alpha val="10196"/>
            </a:srgbClr>
          </a:solidFill>
        </p:spPr>
        <p:txBody>
          <a:bodyPr wrap="square" rtlCol="0">
            <a:spAutoFit/>
          </a:bodyPr>
          <a:lstStyle/>
          <a:p>
            <a:pPr algn="ctr"/>
            <a:r>
              <a:rPr lang="en-US" sz="1200" b="1">
                <a:latin typeface="Arial" panose="020B0604020202020204" pitchFamily="34" charset="0"/>
                <a:cs typeface="Arial" panose="020B0604020202020204" pitchFamily="34" charset="0"/>
              </a:rPr>
              <a:t>Grade 1−2</a:t>
            </a:r>
          </a:p>
        </p:txBody>
      </p:sp>
      <p:sp>
        <p:nvSpPr>
          <p:cNvPr id="9" name="TextBox 8">
            <a:extLst>
              <a:ext uri="{FF2B5EF4-FFF2-40B4-BE49-F238E27FC236}">
                <a16:creationId xmlns:a16="http://schemas.microsoft.com/office/drawing/2014/main" id="{182F5DB7-1E7E-EFAB-6F34-FBB409F887D7}"/>
              </a:ext>
            </a:extLst>
          </p:cNvPr>
          <p:cNvSpPr txBox="1"/>
          <p:nvPr/>
        </p:nvSpPr>
        <p:spPr>
          <a:xfrm>
            <a:off x="6207680" y="1379999"/>
            <a:ext cx="1040948" cy="276999"/>
          </a:xfrm>
          <a:prstGeom prst="rect">
            <a:avLst/>
          </a:prstGeom>
          <a:solidFill>
            <a:srgbClr val="0000FF"/>
          </a:solidFill>
        </p:spPr>
        <p:txBody>
          <a:bodyPr wrap="square" rtlCol="0">
            <a:spAutoFit/>
          </a:bodyPr>
          <a:lstStyle/>
          <a:p>
            <a:pPr algn="ctr"/>
            <a:r>
              <a:rPr lang="en-US" sz="1200" b="1">
                <a:solidFill>
                  <a:schemeClr val="bg1"/>
                </a:solidFill>
                <a:latin typeface="Arial" panose="020B0604020202020204" pitchFamily="34" charset="0"/>
                <a:cs typeface="Arial" panose="020B0604020202020204" pitchFamily="34" charset="0"/>
              </a:rPr>
              <a:t>Grade </a:t>
            </a:r>
            <a:r>
              <a:rPr lang="en-US" sz="1200" b="1">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US" sz="1200" b="1">
                <a:solidFill>
                  <a:schemeClr val="bg1"/>
                </a:solidFill>
                <a:latin typeface="Arial" panose="020B0604020202020204" pitchFamily="34" charset="0"/>
                <a:ea typeface="Calibri" panose="020F0502020204030204" pitchFamily="34" charset="0"/>
                <a:cs typeface="Arial" panose="020B0604020202020204" pitchFamily="34" charset="0"/>
              </a:rPr>
              <a:t>3</a:t>
            </a:r>
            <a:endParaRPr lang="en-US" sz="1200" b="1">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C61BEAE-E1DC-65BE-0D2F-C53060D22527}"/>
              </a:ext>
            </a:extLst>
          </p:cNvPr>
          <p:cNvSpPr txBox="1"/>
          <p:nvPr/>
        </p:nvSpPr>
        <p:spPr>
          <a:xfrm>
            <a:off x="7241504" y="1656998"/>
            <a:ext cx="1040948" cy="276999"/>
          </a:xfrm>
          <a:prstGeom prst="rect">
            <a:avLst/>
          </a:prstGeom>
          <a:solidFill>
            <a:schemeClr val="bg1">
              <a:lumMod val="85000"/>
            </a:schemeClr>
          </a:solidFill>
        </p:spPr>
        <p:txBody>
          <a:bodyPr wrap="square" rtlCol="0">
            <a:spAutoFit/>
          </a:bodyPr>
          <a:lstStyle/>
          <a:p>
            <a:pPr algn="ctr"/>
            <a:r>
              <a:rPr lang="en-US" sz="1200" b="1">
                <a:latin typeface="Arial" panose="020B0604020202020204" pitchFamily="34" charset="0"/>
                <a:cs typeface="Arial" panose="020B0604020202020204" pitchFamily="34" charset="0"/>
              </a:rPr>
              <a:t>Grade 1−2</a:t>
            </a:r>
          </a:p>
        </p:txBody>
      </p:sp>
      <p:sp>
        <p:nvSpPr>
          <p:cNvPr id="11" name="TextBox 10">
            <a:extLst>
              <a:ext uri="{FF2B5EF4-FFF2-40B4-BE49-F238E27FC236}">
                <a16:creationId xmlns:a16="http://schemas.microsoft.com/office/drawing/2014/main" id="{7116915A-4406-3DBC-453E-88D011DBDCC0}"/>
              </a:ext>
            </a:extLst>
          </p:cNvPr>
          <p:cNvSpPr txBox="1"/>
          <p:nvPr/>
        </p:nvSpPr>
        <p:spPr>
          <a:xfrm>
            <a:off x="7241504" y="1379999"/>
            <a:ext cx="1040948" cy="276999"/>
          </a:xfrm>
          <a:prstGeom prst="rect">
            <a:avLst/>
          </a:prstGeom>
          <a:solidFill>
            <a:schemeClr val="tx1"/>
          </a:solidFill>
        </p:spPr>
        <p:txBody>
          <a:bodyPr wrap="square" rtlCol="0">
            <a:spAutoFit/>
          </a:bodyPr>
          <a:lstStyle/>
          <a:p>
            <a:pPr algn="ctr"/>
            <a:r>
              <a:rPr lang="en-US" sz="1200" b="1">
                <a:solidFill>
                  <a:schemeClr val="bg1"/>
                </a:solidFill>
                <a:latin typeface="Arial" panose="020B0604020202020204" pitchFamily="34" charset="0"/>
                <a:cs typeface="Arial" panose="020B0604020202020204" pitchFamily="34" charset="0"/>
              </a:rPr>
              <a:t>Grade </a:t>
            </a:r>
            <a:r>
              <a:rPr lang="en-US" sz="1200" b="1">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US" sz="1200" b="1">
                <a:solidFill>
                  <a:schemeClr val="bg1"/>
                </a:solidFill>
                <a:latin typeface="Arial" panose="020B0604020202020204" pitchFamily="34" charset="0"/>
                <a:ea typeface="Calibri" panose="020F0502020204030204" pitchFamily="34" charset="0"/>
                <a:cs typeface="Arial" panose="020B0604020202020204" pitchFamily="34" charset="0"/>
              </a:rPr>
              <a:t>3</a:t>
            </a:r>
            <a:endParaRPr lang="en-US" sz="1200" b="1">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58443BB-B860-07DB-21C3-ABDCC1430E74}"/>
              </a:ext>
            </a:extLst>
          </p:cNvPr>
          <p:cNvSpPr txBox="1"/>
          <p:nvPr/>
        </p:nvSpPr>
        <p:spPr>
          <a:xfrm>
            <a:off x="6207680" y="1103000"/>
            <a:ext cx="1040948" cy="276999"/>
          </a:xfrm>
          <a:prstGeom prst="rect">
            <a:avLst/>
          </a:prstGeom>
          <a:solidFill>
            <a:srgbClr val="0000FF">
              <a:alpha val="10196"/>
            </a:srgbClr>
          </a:solidFill>
        </p:spPr>
        <p:txBody>
          <a:bodyPr wrap="square" rtlCol="0">
            <a:spAutoFit/>
          </a:bodyPr>
          <a:lstStyle/>
          <a:p>
            <a:pPr algn="ctr"/>
            <a:r>
              <a:rPr lang="en-US" sz="1200" b="1">
                <a:latin typeface="Arial" panose="020B0604020202020204" pitchFamily="34" charset="0"/>
                <a:cs typeface="Arial" panose="020B0604020202020204" pitchFamily="34" charset="0"/>
              </a:rPr>
              <a:t>TUC + HP</a:t>
            </a:r>
          </a:p>
        </p:txBody>
      </p:sp>
      <p:sp>
        <p:nvSpPr>
          <p:cNvPr id="13" name="TextBox 12">
            <a:extLst>
              <a:ext uri="{FF2B5EF4-FFF2-40B4-BE49-F238E27FC236}">
                <a16:creationId xmlns:a16="http://schemas.microsoft.com/office/drawing/2014/main" id="{35E819CC-FE12-229E-01F9-92ABA0054112}"/>
              </a:ext>
            </a:extLst>
          </p:cNvPr>
          <p:cNvSpPr txBox="1"/>
          <p:nvPr/>
        </p:nvSpPr>
        <p:spPr>
          <a:xfrm>
            <a:off x="7241504" y="1103000"/>
            <a:ext cx="1040947" cy="276999"/>
          </a:xfrm>
          <a:prstGeom prst="rect">
            <a:avLst/>
          </a:prstGeom>
          <a:solidFill>
            <a:schemeClr val="bg1">
              <a:lumMod val="85000"/>
            </a:schemeClr>
          </a:solidFill>
        </p:spPr>
        <p:txBody>
          <a:bodyPr wrap="square" rtlCol="0">
            <a:spAutoFit/>
          </a:bodyPr>
          <a:lstStyle/>
          <a:p>
            <a:pPr algn="ctr"/>
            <a:r>
              <a:rPr lang="en-US" sz="1200" b="1">
                <a:latin typeface="Arial" panose="020B0604020202020204" pitchFamily="34" charset="0"/>
                <a:cs typeface="Arial" panose="020B0604020202020204" pitchFamily="34" charset="0"/>
              </a:rPr>
              <a:t>PBO + HP</a:t>
            </a:r>
          </a:p>
        </p:txBody>
      </p:sp>
      <p:pic>
        <p:nvPicPr>
          <p:cNvPr id="5" name="Picture 2">
            <a:extLst>
              <a:ext uri="{FF2B5EF4-FFF2-40B4-BE49-F238E27FC236}">
                <a16:creationId xmlns:a16="http://schemas.microsoft.com/office/drawing/2014/main" id="{33C9DAD2-4AFD-45FD-5D20-79F4FCFF2916}"/>
              </a:ext>
            </a:extLst>
          </p:cNvPr>
          <p:cNvPicPr>
            <a:picLocks noChangeAspect="1" noChangeArrowheads="1"/>
          </p:cNvPicPr>
          <p:nvPr/>
        </p:nvPicPr>
        <p:blipFill>
          <a:blip r:embed="rId4"/>
          <a:srcRect/>
          <a:stretch/>
        </p:blipFill>
        <p:spPr bwMode="auto">
          <a:xfrm>
            <a:off x="243694" y="1065106"/>
            <a:ext cx="8251698" cy="363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583926"/>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ABA0F-F435-9ECD-6256-8B361D04D6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22E3C60-2183-24CC-ADAF-4BB9E6D0D64F}"/>
              </a:ext>
            </a:extLst>
          </p:cNvPr>
          <p:cNvSpPr>
            <a:spLocks noGrp="1"/>
          </p:cNvSpPr>
          <p:nvPr>
            <p:ph type="title"/>
          </p:nvPr>
        </p:nvSpPr>
        <p:spPr/>
        <p:txBody>
          <a:bodyPr/>
          <a:lstStyle/>
          <a:p>
            <a:r>
              <a:rPr lang="en-US" b="1"/>
              <a:t>Hepatic and Diarrhea TEAEs</a:t>
            </a:r>
          </a:p>
        </p:txBody>
      </p:sp>
      <p:sp>
        <p:nvSpPr>
          <p:cNvPr id="14" name="TextBox 13">
            <a:extLst>
              <a:ext uri="{FF2B5EF4-FFF2-40B4-BE49-F238E27FC236}">
                <a16:creationId xmlns:a16="http://schemas.microsoft.com/office/drawing/2014/main" id="{F79BFFD3-9CF5-EDDD-C8C6-A6E2233307F2}"/>
              </a:ext>
            </a:extLst>
          </p:cNvPr>
          <p:cNvSpPr txBox="1"/>
          <p:nvPr/>
        </p:nvSpPr>
        <p:spPr>
          <a:xfrm>
            <a:off x="0" y="4468016"/>
            <a:ext cx="9144000" cy="523220"/>
          </a:xfrm>
          <a:prstGeom prst="rect">
            <a:avLst/>
          </a:prstGeom>
          <a:noFill/>
        </p:spPr>
        <p:txBody>
          <a:bodyPr wrap="square" rtlCol="0">
            <a:spAutoFit/>
          </a:bodyPr>
          <a:lstStyle/>
          <a:p>
            <a:r>
              <a:rPr lang="en-GB" sz="700">
                <a:latin typeface="Arial" panose="020B0604020202020204" pitchFamily="34" charset="0"/>
                <a:cs typeface="Arial" panose="020B0604020202020204" pitchFamily="34" charset="0"/>
              </a:rPr>
              <a:t>*A single grade 5 case of severe DILI was reported; however, the event was complicated by several confounding factors and was ultimately assessed as highly probable DILI with metamizole identified as the most likely causative agent. </a:t>
            </a:r>
          </a:p>
          <a:p>
            <a:r>
              <a:rPr lang="en-US" sz="800" baseline="30000">
                <a:solidFill>
                  <a:prstClr val="black"/>
                </a:solidFill>
                <a:latin typeface="Arial" panose="020B0604020202020204" pitchFamily="34" charset="0"/>
                <a:cs typeface="Arial" panose="020B0604020202020204" pitchFamily="34" charset="0"/>
              </a:rPr>
              <a:t>†</a:t>
            </a:r>
            <a:r>
              <a:rPr lang="en-GB" sz="700">
                <a:latin typeface="Arial" panose="020B0604020202020204" pitchFamily="34" charset="0"/>
                <a:cs typeface="Arial" panose="020B0604020202020204" pitchFamily="34" charset="0"/>
              </a:rPr>
              <a:t>Prophylactic use of antidiarrheal medications was not required.</a:t>
            </a:r>
          </a:p>
          <a:p>
            <a:r>
              <a:rPr lang="en-GB" sz="700">
                <a:latin typeface="Arial" panose="020B0604020202020204" pitchFamily="34" charset="0"/>
                <a:cs typeface="Arial" panose="020B0604020202020204" pitchFamily="34" charset="0"/>
              </a:rPr>
              <a:t>DILI = drug-induced liver injury; H = trastuzumab; P = pertuzumab; PBO = placebo; TEAE = treatment-emergent adverse event; TUC = tucatinib. </a:t>
            </a:r>
            <a:endParaRPr lang="en-US" sz="7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7CA780B-A22B-CA38-14CF-C903BA42C527}"/>
              </a:ext>
            </a:extLst>
          </p:cNvPr>
          <p:cNvSpPr txBox="1"/>
          <p:nvPr/>
        </p:nvSpPr>
        <p:spPr>
          <a:xfrm>
            <a:off x="0" y="4960266"/>
            <a:ext cx="9144000" cy="182880"/>
          </a:xfrm>
          <a:prstGeom prst="rect">
            <a:avLst/>
          </a:prstGeom>
          <a:solidFill>
            <a:srgbClr val="EC3A10"/>
          </a:solidFill>
        </p:spPr>
        <p:txBody>
          <a:bodyPr wrap="square" rtlCol="0">
            <a:spAutoFit/>
          </a:bodyPr>
          <a:lstStyle/>
          <a:p>
            <a:r>
              <a:rPr lang="en-US" sz="800">
                <a:solidFill>
                  <a:schemeClr val="bg1"/>
                </a:solidFill>
              </a:rPr>
              <a:t>This presentation is the intellectual property of the author/presenter. Contact </a:t>
            </a:r>
            <a:r>
              <a:rPr lang="en-US" sz="800" u="sng">
                <a:solidFill>
                  <a:schemeClr val="bg1"/>
                </a:solidFill>
                <a:hlinkClick r:id="rId3" action="ppaction://hlinkfile">
                  <a:extLst>
                    <a:ext uri="{A12FA001-AC4F-418D-AE19-62706E023703}">
                      <ahyp:hlinkClr xmlns:ahyp="http://schemas.microsoft.com/office/drawing/2018/hyperlinkcolor" val="tx"/>
                    </a:ext>
                  </a:extLst>
                </a:hlinkClick>
              </a:rPr>
              <a:t>erika.hamilton@scri.com</a:t>
            </a:r>
            <a:r>
              <a:rPr lang="en-US" sz="800">
                <a:solidFill>
                  <a:schemeClr val="bg1"/>
                </a:solidFill>
              </a:rPr>
              <a:t> for permission to reprint and/or distribute.</a:t>
            </a:r>
          </a:p>
        </p:txBody>
      </p:sp>
      <p:graphicFrame>
        <p:nvGraphicFramePr>
          <p:cNvPr id="2" name="Table 1">
            <a:extLst>
              <a:ext uri="{FF2B5EF4-FFF2-40B4-BE49-F238E27FC236}">
                <a16:creationId xmlns:a16="http://schemas.microsoft.com/office/drawing/2014/main" id="{E973078E-FE9C-663F-8D09-4EE05A264309}"/>
              </a:ext>
            </a:extLst>
          </p:cNvPr>
          <p:cNvGraphicFramePr>
            <a:graphicFrameLocks noGrp="1"/>
          </p:cNvGraphicFramePr>
          <p:nvPr>
            <p:extLst>
              <p:ext uri="{D42A27DB-BD31-4B8C-83A1-F6EECF244321}">
                <p14:modId xmlns:p14="http://schemas.microsoft.com/office/powerpoint/2010/main" val="2365146232"/>
              </p:ext>
            </p:extLst>
          </p:nvPr>
        </p:nvGraphicFramePr>
        <p:xfrm>
          <a:off x="4647856" y="1148362"/>
          <a:ext cx="4298720" cy="3108960"/>
        </p:xfrm>
        <a:graphic>
          <a:graphicData uri="http://schemas.openxmlformats.org/drawingml/2006/table">
            <a:tbl>
              <a:tblPr>
                <a:tableStyleId>{5C22544A-7EE6-4342-B048-85BDC9FD1C3A}</a:tableStyleId>
              </a:tblPr>
              <a:tblGrid>
                <a:gridCol w="2468880">
                  <a:extLst>
                    <a:ext uri="{9D8B030D-6E8A-4147-A177-3AD203B41FA5}">
                      <a16:colId xmlns:a16="http://schemas.microsoft.com/office/drawing/2014/main" val="914168475"/>
                    </a:ext>
                  </a:extLst>
                </a:gridCol>
                <a:gridCol w="914920">
                  <a:extLst>
                    <a:ext uri="{9D8B030D-6E8A-4147-A177-3AD203B41FA5}">
                      <a16:colId xmlns:a16="http://schemas.microsoft.com/office/drawing/2014/main" val="2442178934"/>
                    </a:ext>
                  </a:extLst>
                </a:gridCol>
                <a:gridCol w="914920">
                  <a:extLst>
                    <a:ext uri="{9D8B030D-6E8A-4147-A177-3AD203B41FA5}">
                      <a16:colId xmlns:a16="http://schemas.microsoft.com/office/drawing/2014/main" val="1233066818"/>
                    </a:ext>
                  </a:extLst>
                </a:gridCol>
              </a:tblGrid>
              <a:tr h="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Arial" panose="020B0604020202020204" pitchFamily="34" charset="0"/>
                          <a:ea typeface="Times New Roman" panose="02020603050405020304" pitchFamily="18" charset="0"/>
                          <a:cs typeface="Arial" panose="020B0604020202020204" pitchFamily="34" charset="0"/>
                        </a:rPr>
                        <a:t>Diarrhea TEAEs</a:t>
                      </a:r>
                      <a:r>
                        <a:rPr lang="en-US" sz="1200" baseline="30000">
                          <a:solidFill>
                            <a:schemeClr val="bg1"/>
                          </a:solidFill>
                          <a:latin typeface="Arial" panose="020B0604020202020204" pitchFamily="34" charset="0"/>
                          <a:cs typeface="Arial" panose="020B0604020202020204" pitchFamily="34" charset="0"/>
                        </a:rPr>
                        <a:t>†</a:t>
                      </a:r>
                      <a:endParaRPr lang="en-US" sz="12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pPr marL="0" marR="0" algn="ctr">
                        <a:lnSpc>
                          <a:spcPct val="100000"/>
                        </a:lnSpc>
                        <a:spcBef>
                          <a:spcPts val="0"/>
                        </a:spcBef>
                        <a:spcAft>
                          <a:spcPts val="0"/>
                        </a:spcAft>
                        <a:buNone/>
                      </a:pP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algn="ctr">
                        <a:lnSpc>
                          <a:spcPct val="100000"/>
                        </a:lnSpc>
                        <a:spcBef>
                          <a:spcPts val="0"/>
                        </a:spcBef>
                        <a:spcAft>
                          <a:spcPts val="0"/>
                        </a:spcAft>
                        <a:buNone/>
                      </a:pP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28164536"/>
                  </a:ext>
                </a:extLst>
              </a:tr>
              <a:tr h="0">
                <a:tc>
                  <a:txBody>
                    <a:bodyPr/>
                    <a:lstStyle/>
                    <a:p>
                      <a:pPr marL="0" marR="0" indent="0">
                        <a:lnSpc>
                          <a:spcPct val="100000"/>
                        </a:lnSpc>
                        <a:spcBef>
                          <a:spcPts val="0"/>
                        </a:spcBef>
                        <a:spcAft>
                          <a:spcPts val="0"/>
                        </a:spcAft>
                        <a:buNone/>
                      </a:pP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buNone/>
                      </a:pPr>
                      <a:r>
                        <a:rPr lang="en-US" sz="1200" b="1">
                          <a:effectLst/>
                          <a:latin typeface="Arial" panose="020B0604020202020204" pitchFamily="34" charset="0"/>
                          <a:cs typeface="Arial" panose="020B0604020202020204" pitchFamily="34" charset="0"/>
                        </a:rPr>
                        <a:t>TUC + HP</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(n = 326)</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alpha val="10196"/>
                      </a:srgbClr>
                    </a:solidFill>
                  </a:tcPr>
                </a:tc>
                <a:tc>
                  <a:txBody>
                    <a:bodyPr/>
                    <a:lstStyle/>
                    <a:p>
                      <a:pPr marL="0" marR="0" algn="ctr">
                        <a:lnSpc>
                          <a:spcPct val="100000"/>
                        </a:lnSpc>
                        <a:spcBef>
                          <a:spcPts val="0"/>
                        </a:spcBef>
                        <a:spcAft>
                          <a:spcPts val="0"/>
                        </a:spcAft>
                        <a:buNone/>
                      </a:pPr>
                      <a:r>
                        <a:rPr lang="en-US" sz="1200" b="1">
                          <a:effectLst/>
                          <a:latin typeface="Arial" panose="020B0604020202020204" pitchFamily="34" charset="0"/>
                          <a:cs typeface="Arial" panose="020B0604020202020204" pitchFamily="34" charset="0"/>
                        </a:rPr>
                        <a:t>PBO + HP</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(n = 324)</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01516488"/>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effectLst/>
                          <a:latin typeface="Arial" panose="020B0604020202020204" pitchFamily="34" charset="0"/>
                          <a:ea typeface="Times New Roman" panose="02020603050405020304" pitchFamily="18" charset="0"/>
                          <a:cs typeface="Arial" panose="020B0604020202020204" pitchFamily="34" charset="0"/>
                        </a:rPr>
                        <a:t>Any</a:t>
                      </a:r>
                      <a:r>
                        <a:rPr lang="en-US" sz="1200" b="0">
                          <a:effectLst/>
                          <a:latin typeface="Arial" panose="020B0604020202020204" pitchFamily="34" charset="0"/>
                          <a:ea typeface="Times New Roman" panose="02020603050405020304" pitchFamily="18" charset="0"/>
                          <a:cs typeface="Arial" panose="020B0604020202020204" pitchFamily="34" charset="0"/>
                        </a:rPr>
                        <a:t>, n (%)</a:t>
                      </a:r>
                    </a:p>
                  </a:txBody>
                  <a:tcPr marL="5776" marR="5776" marT="0" marB="0" anchor="b">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237 (72.7)</a:t>
                      </a:r>
                    </a:p>
                  </a:txBody>
                  <a:tcPr marL="5776" marR="5776"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alpha val="10196"/>
                      </a:srgbClr>
                    </a:solid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166 (51.2)</a:t>
                      </a:r>
                    </a:p>
                  </a:txBody>
                  <a:tcPr marL="5776" marR="5776"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4326784"/>
                  </a:ext>
                </a:extLst>
              </a:tr>
              <a:tr h="0">
                <a:tc>
                  <a:txBody>
                    <a:bodyPr/>
                    <a:lstStyle/>
                    <a:p>
                      <a:pPr marL="112713" marR="0" lvl="0" indent="0" algn="l" defTabSz="457200" rtl="0" eaLnBrk="1" fontAlgn="auto" latinLnBrk="0" hangingPunct="1">
                        <a:lnSpc>
                          <a:spcPct val="100000"/>
                        </a:lnSpc>
                        <a:spcBef>
                          <a:spcPts val="0"/>
                        </a:spcBef>
                        <a:spcAft>
                          <a:spcPts val="0"/>
                        </a:spcAft>
                        <a:buClrTx/>
                        <a:buSzTx/>
                        <a:buFontTx/>
                        <a:buNone/>
                        <a:tabLst/>
                        <a:defRPr/>
                      </a:pPr>
                      <a:r>
                        <a:rPr lang="en-US" sz="1200" b="0">
                          <a:effectLst/>
                          <a:latin typeface="Arial" panose="020B0604020202020204" pitchFamily="34" charset="0"/>
                          <a:ea typeface="Times New Roman" panose="02020603050405020304" pitchFamily="18" charset="0"/>
                          <a:cs typeface="Arial" panose="020B0604020202020204" pitchFamily="34" charset="0"/>
                        </a:rPr>
                        <a:t>Grade 1</a:t>
                      </a:r>
                    </a:p>
                  </a:txBody>
                  <a:tcPr marL="5776" marR="5776"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114 (35.0)</a:t>
                      </a:r>
                    </a:p>
                  </a:txBody>
                  <a:tcPr marL="5776" marR="5776"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alpha val="10196"/>
                      </a:srgbClr>
                    </a:solid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110 (34.0)</a:t>
                      </a:r>
                    </a:p>
                  </a:txBody>
                  <a:tcPr marL="5776" marR="5776"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31359558"/>
                  </a:ext>
                </a:extLst>
              </a:tr>
              <a:tr h="0">
                <a:tc>
                  <a:txBody>
                    <a:bodyPr/>
                    <a:lstStyle/>
                    <a:p>
                      <a:pPr marL="112713" marR="0" lvl="0" indent="0" algn="l" defTabSz="457200" rtl="0" eaLnBrk="1" fontAlgn="auto" latinLnBrk="0" hangingPunct="1">
                        <a:lnSpc>
                          <a:spcPct val="100000"/>
                        </a:lnSpc>
                        <a:spcBef>
                          <a:spcPts val="0"/>
                        </a:spcBef>
                        <a:spcAft>
                          <a:spcPts val="0"/>
                        </a:spcAft>
                        <a:buClrTx/>
                        <a:buSzTx/>
                        <a:buFontTx/>
                        <a:buNone/>
                        <a:tabLst/>
                        <a:defRPr/>
                      </a:pPr>
                      <a:r>
                        <a:rPr lang="en-US" sz="1200" b="0">
                          <a:effectLst/>
                          <a:latin typeface="Arial" panose="020B0604020202020204" pitchFamily="34" charset="0"/>
                          <a:ea typeface="Times New Roman" panose="02020603050405020304" pitchFamily="18" charset="0"/>
                          <a:cs typeface="Arial" panose="020B0604020202020204" pitchFamily="34" charset="0"/>
                        </a:rPr>
                        <a:t>Grade 2</a:t>
                      </a:r>
                    </a:p>
                  </a:txBody>
                  <a:tcPr marL="5776" marR="5776"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103 (31.6)</a:t>
                      </a:r>
                    </a:p>
                  </a:txBody>
                  <a:tcPr marL="5776" marR="5776"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alpha val="10196"/>
                      </a:srgbClr>
                    </a:solid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43 (13.3)</a:t>
                      </a:r>
                    </a:p>
                  </a:txBody>
                  <a:tcPr marL="5776" marR="5776"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07015375"/>
                  </a:ext>
                </a:extLst>
              </a:tr>
              <a:tr h="0">
                <a:tc>
                  <a:txBody>
                    <a:bodyPr/>
                    <a:lstStyle/>
                    <a:p>
                      <a:pPr marL="112713" marR="0" lvl="0" indent="0" algn="l" defTabSz="4572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Times New Roman" panose="02020603050405020304" pitchFamily="18" charset="0"/>
                          <a:cs typeface="Arial" panose="020B0604020202020204" pitchFamily="34" charset="0"/>
                        </a:rPr>
                        <a:t>Grade 3</a:t>
                      </a:r>
                    </a:p>
                  </a:txBody>
                  <a:tcPr marL="5776" marR="5776"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20 (6.1)</a:t>
                      </a:r>
                    </a:p>
                  </a:txBody>
                  <a:tcPr marL="5776" marR="5776"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alpha val="10196"/>
                      </a:srgbClr>
                    </a:solid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13 (4.0)</a:t>
                      </a:r>
                    </a:p>
                  </a:txBody>
                  <a:tcPr marL="5776" marR="5776"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73606420"/>
                  </a:ext>
                </a:extLst>
              </a:tr>
              <a:tr h="0">
                <a:tc>
                  <a:txBody>
                    <a:bodyPr/>
                    <a:lstStyle/>
                    <a:p>
                      <a:pPr marL="112713" marR="0" indent="0">
                        <a:lnSpc>
                          <a:spcPct val="100000"/>
                        </a:lnSpc>
                        <a:spcBef>
                          <a:spcPts val="0"/>
                        </a:spcBef>
                        <a:spcAft>
                          <a:spcPts val="0"/>
                        </a:spcAft>
                        <a:buNone/>
                      </a:pPr>
                      <a:r>
                        <a:rPr lang="en-US" sz="1200" b="0" dirty="0">
                          <a:effectLst/>
                          <a:latin typeface="Arial" panose="020B0604020202020204" pitchFamily="34" charset="0"/>
                          <a:ea typeface="Times New Roman" panose="02020603050405020304" pitchFamily="18" charset="0"/>
                          <a:cs typeface="Arial" panose="020B0604020202020204" pitchFamily="34" charset="0"/>
                        </a:rPr>
                        <a:t>Grade </a:t>
                      </a:r>
                      <a:r>
                        <a:rPr lang="en-GB" sz="1200" b="0" dirty="0">
                          <a:effectLst/>
                          <a:latin typeface="Arial" panose="020B0604020202020204" pitchFamily="34" charset="0"/>
                          <a:ea typeface="Calibri" panose="020F0502020204030204" pitchFamily="34" charset="0"/>
                          <a:cs typeface="Arial" panose="020B0604020202020204" pitchFamily="34" charset="0"/>
                        </a:rPr>
                        <a:t>4</a:t>
                      </a:r>
                    </a:p>
                    <a:p>
                      <a:pPr marL="112713" marR="0" indent="0">
                        <a:lnSpc>
                          <a:spcPct val="100000"/>
                        </a:lnSpc>
                        <a:spcBef>
                          <a:spcPts val="0"/>
                        </a:spcBef>
                        <a:spcAft>
                          <a:spcPts val="0"/>
                        </a:spcAft>
                        <a:buNone/>
                      </a:pPr>
                      <a:r>
                        <a:rPr lang="en-GB" sz="1200" b="0" dirty="0">
                          <a:effectLst/>
                          <a:latin typeface="Arial" panose="020B0604020202020204" pitchFamily="34" charset="0"/>
                          <a:ea typeface="Calibri" panose="020F0502020204030204" pitchFamily="34" charset="0"/>
                          <a:cs typeface="Arial" panose="020B0604020202020204" pitchFamily="34" charset="0"/>
                        </a:rPr>
                        <a:t>Grade 5</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00000"/>
                        </a:lnSpc>
                        <a:spcBef>
                          <a:spcPts val="0"/>
                        </a:spcBef>
                        <a:spcAft>
                          <a:spcPts val="0"/>
                        </a:spcAft>
                        <a:buNone/>
                      </a:pPr>
                      <a:r>
                        <a:rPr lang="en-US" sz="1200" b="0" dirty="0">
                          <a:effectLst/>
                          <a:latin typeface="Arial" panose="020B0604020202020204" pitchFamily="34" charset="0"/>
                          <a:ea typeface="Times New Roman" panose="02020603050405020304" pitchFamily="18" charset="0"/>
                          <a:cs typeface="Arial" panose="020B0604020202020204" pitchFamily="34" charset="0"/>
                        </a:rPr>
                        <a:t>0</a:t>
                      </a:r>
                    </a:p>
                    <a:p>
                      <a:pPr marL="0" marR="0" algn="ctr">
                        <a:lnSpc>
                          <a:spcPct val="100000"/>
                        </a:lnSpc>
                        <a:spcBef>
                          <a:spcPts val="0"/>
                        </a:spcBef>
                        <a:spcAft>
                          <a:spcPts val="0"/>
                        </a:spcAft>
                        <a:buNone/>
                      </a:pPr>
                      <a:r>
                        <a:rPr lang="en-US" sz="1200" b="0" dirty="0">
                          <a:effectLst/>
                          <a:latin typeface="Arial" panose="020B0604020202020204" pitchFamily="34" charset="0"/>
                          <a:ea typeface="Times New Roman" panose="02020603050405020304" pitchFamily="18" charset="0"/>
                          <a:cs typeface="Arial" panose="020B0604020202020204" pitchFamily="34" charset="0"/>
                        </a:rPr>
                        <a:t>0</a:t>
                      </a:r>
                    </a:p>
                  </a:txBody>
                  <a:tcPr marL="5776" marR="5776" marT="0" marB="0">
                    <a:lnL w="12700" cmpd="sng">
                      <a:noFill/>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alpha val="10196"/>
                      </a:srgbClr>
                    </a:solidFill>
                  </a:tcPr>
                </a:tc>
                <a:tc>
                  <a:txBody>
                    <a:bodyPr/>
                    <a:lstStyle/>
                    <a:p>
                      <a:pPr marL="0" marR="0" algn="ctr">
                        <a:lnSpc>
                          <a:spcPct val="100000"/>
                        </a:lnSpc>
                        <a:spcBef>
                          <a:spcPts val="0"/>
                        </a:spcBef>
                        <a:spcAft>
                          <a:spcPts val="0"/>
                        </a:spcAft>
                        <a:buNone/>
                      </a:pPr>
                      <a:r>
                        <a:rPr lang="en-US" sz="1200" b="0" dirty="0">
                          <a:effectLst/>
                          <a:latin typeface="Arial" panose="020B0604020202020204" pitchFamily="34" charset="0"/>
                          <a:ea typeface="Times New Roman" panose="02020603050405020304" pitchFamily="18" charset="0"/>
                          <a:cs typeface="Arial" panose="020B0604020202020204" pitchFamily="34" charset="0"/>
                        </a:rPr>
                        <a:t>0</a:t>
                      </a:r>
                    </a:p>
                    <a:p>
                      <a:pPr marL="0" marR="0" algn="ctr">
                        <a:lnSpc>
                          <a:spcPct val="100000"/>
                        </a:lnSpc>
                        <a:spcBef>
                          <a:spcPts val="0"/>
                        </a:spcBef>
                        <a:spcAft>
                          <a:spcPts val="0"/>
                        </a:spcAft>
                        <a:buNone/>
                      </a:pPr>
                      <a:r>
                        <a:rPr lang="en-US" sz="1200" b="0" dirty="0">
                          <a:effectLst/>
                          <a:latin typeface="Arial" panose="020B0604020202020204" pitchFamily="34" charset="0"/>
                          <a:ea typeface="Times New Roman" panose="02020603050405020304" pitchFamily="18" charset="0"/>
                          <a:cs typeface="Arial" panose="020B0604020202020204" pitchFamily="34" charset="0"/>
                        </a:rPr>
                        <a:t>0</a:t>
                      </a:r>
                    </a:p>
                  </a:txBody>
                  <a:tcPr marL="5776" marR="5776" marT="0" marB="0">
                    <a:lnL w="12700" cmpd="sng">
                      <a:noFill/>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27319022"/>
                  </a:ext>
                </a:extLst>
              </a:tr>
              <a:tr h="0">
                <a:tc>
                  <a:txBody>
                    <a:bodyPr/>
                    <a:lstStyle/>
                    <a:p>
                      <a:pPr marL="0" marR="0" indent="0">
                        <a:lnSpc>
                          <a:spcPct val="100000"/>
                        </a:lnSpc>
                        <a:spcBef>
                          <a:spcPts val="0"/>
                        </a:spcBef>
                        <a:spcAft>
                          <a:spcPts val="0"/>
                        </a:spcAft>
                        <a:buNone/>
                      </a:pPr>
                      <a:r>
                        <a:rPr lang="en-US" sz="1200" b="1" dirty="0">
                          <a:effectLst/>
                          <a:latin typeface="Arial" panose="020B0604020202020204" pitchFamily="34" charset="0"/>
                          <a:ea typeface="Times New Roman" panose="02020603050405020304" pitchFamily="18" charset="0"/>
                          <a:cs typeface="Arial" panose="020B0604020202020204" pitchFamily="34" charset="0"/>
                        </a:rPr>
                        <a:t>Days to grade 3 onset</a:t>
                      </a:r>
                      <a:r>
                        <a:rPr lang="en-US" sz="1200" b="0" dirty="0">
                          <a:effectLst/>
                          <a:latin typeface="Arial" panose="020B0604020202020204" pitchFamily="34" charset="0"/>
                          <a:ea typeface="Times New Roman" panose="02020603050405020304" pitchFamily="18" charset="0"/>
                          <a:cs typeface="Arial" panose="020B0604020202020204" pitchFamily="34" charset="0"/>
                        </a:rPr>
                        <a:t>, median</a:t>
                      </a:r>
                    </a:p>
                  </a:txBody>
                  <a:tcPr marL="5776" marR="5776" marT="0" marB="0" anchor="b">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49.5</a:t>
                      </a:r>
                    </a:p>
                  </a:txBody>
                  <a:tcPr marL="5776" marR="5776" marT="0"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alpha val="10196"/>
                      </a:srgbClr>
                    </a:solid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149.0</a:t>
                      </a:r>
                    </a:p>
                  </a:txBody>
                  <a:tcPr marL="5776" marR="5776" marT="0"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42728120"/>
                  </a:ext>
                </a:extLst>
              </a:tr>
              <a:tr h="0">
                <a:tc>
                  <a:txBody>
                    <a:bodyPr/>
                    <a:lstStyle/>
                    <a:p>
                      <a:pPr marL="0" marR="0" indent="0">
                        <a:lnSpc>
                          <a:spcPct val="100000"/>
                        </a:lnSpc>
                        <a:spcBef>
                          <a:spcPts val="0"/>
                        </a:spcBef>
                        <a:spcAft>
                          <a:spcPts val="0"/>
                        </a:spcAft>
                        <a:buNone/>
                      </a:pPr>
                      <a:r>
                        <a:rPr lang="en-US" sz="1200" b="1" dirty="0">
                          <a:effectLst/>
                          <a:latin typeface="Arial" panose="020B0604020202020204" pitchFamily="34" charset="0"/>
                          <a:ea typeface="Times New Roman" panose="02020603050405020304" pitchFamily="18" charset="0"/>
                          <a:cs typeface="Arial" panose="020B0604020202020204" pitchFamily="34" charset="0"/>
                        </a:rPr>
                        <a:t>Days to grade 3 resolution</a:t>
                      </a:r>
                      <a:r>
                        <a:rPr lang="en-US" sz="1200" b="0" dirty="0">
                          <a:effectLst/>
                          <a:latin typeface="Arial" panose="020B0604020202020204" pitchFamily="34" charset="0"/>
                          <a:ea typeface="Times New Roman" panose="02020603050405020304" pitchFamily="18" charset="0"/>
                          <a:cs typeface="Arial" panose="020B0604020202020204" pitchFamily="34" charset="0"/>
                        </a:rPr>
                        <a:t>, median</a:t>
                      </a:r>
                    </a:p>
                  </a:txBody>
                  <a:tcPr marL="5776" marR="5776" marT="0" marB="0" anchor="b">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8.0</a:t>
                      </a:r>
                    </a:p>
                  </a:txBody>
                  <a:tcPr marL="5776" marR="5776" marT="0"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alpha val="10196"/>
                      </a:srgbClr>
                    </a:solid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14.0</a:t>
                      </a:r>
                    </a:p>
                  </a:txBody>
                  <a:tcPr marL="5776" marR="5776" marT="0"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3178754"/>
                  </a:ext>
                </a:extLst>
              </a:tr>
              <a:tr h="0">
                <a:tc>
                  <a:txBody>
                    <a:bodyPr/>
                    <a:lstStyle/>
                    <a:p>
                      <a:pPr marL="0" marR="0" indent="0">
                        <a:lnSpc>
                          <a:spcPct val="100000"/>
                        </a:lnSpc>
                        <a:spcBef>
                          <a:spcPts val="0"/>
                        </a:spcBef>
                        <a:spcAft>
                          <a:spcPts val="0"/>
                        </a:spcAft>
                        <a:buNone/>
                      </a:pPr>
                      <a:r>
                        <a:rPr lang="en-US" sz="1200" b="1">
                          <a:solidFill>
                            <a:srgbClr val="000000"/>
                          </a:solidFill>
                          <a:effectLst/>
                          <a:latin typeface="Arial" panose="020B0604020202020204" pitchFamily="34" charset="0"/>
                          <a:ea typeface="DengXian" panose="02010600030101010101" pitchFamily="2" charset="-122"/>
                          <a:cs typeface="Arial" panose="020B0604020202020204" pitchFamily="34" charset="0"/>
                        </a:rPr>
                        <a:t>Dose modification due to any</a:t>
                      </a:r>
                      <a:r>
                        <a:rPr lang="en-US" sz="1200" b="0">
                          <a:effectLst/>
                          <a:latin typeface="Arial" panose="020B0604020202020204" pitchFamily="34" charset="0"/>
                          <a:ea typeface="Times New Roman" panose="02020603050405020304" pitchFamily="18" charset="0"/>
                          <a:cs typeface="Arial" panose="020B0604020202020204" pitchFamily="34" charset="0"/>
                        </a:rPr>
                        <a:t>, </a:t>
                      </a:r>
                    </a:p>
                    <a:p>
                      <a:pPr marL="0" marR="0" indent="0">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n (%)</a:t>
                      </a:r>
                      <a:endParaRPr lang="en-US" sz="1200" b="1">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R w="12700" cmpd="sng">
                      <a:noFill/>
                    </a:lnR>
                    <a:lnT w="12700" cap="flat" cmpd="sng" algn="ctr">
                      <a:solidFill>
                        <a:schemeClr val="bg1">
                          <a:lumMod val="75000"/>
                        </a:schemeClr>
                      </a:solidFill>
                      <a:prstDash val="solid"/>
                      <a:round/>
                      <a:headEnd type="none" w="med" len="med"/>
                      <a:tailEnd type="none" w="med" len="med"/>
                    </a:lnT>
                    <a:noFill/>
                  </a:tcPr>
                </a:tc>
                <a:tc>
                  <a:txBody>
                    <a:bodyPr/>
                    <a:lstStyle/>
                    <a:p>
                      <a:pPr marL="0" marR="0" algn="ctr">
                        <a:lnSpc>
                          <a:spcPct val="100000"/>
                        </a:lnSpc>
                        <a:spcBef>
                          <a:spcPts val="0"/>
                        </a:spcBef>
                        <a:spcAft>
                          <a:spcPts val="0"/>
                        </a:spcAft>
                        <a:buNone/>
                      </a:pPr>
                      <a:endParaRPr lang="en-US" sz="1200" b="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00FF">
                        <a:alpha val="10196"/>
                      </a:srgbClr>
                    </a:solidFill>
                  </a:tcPr>
                </a:tc>
                <a:tc>
                  <a:txBody>
                    <a:bodyPr/>
                    <a:lstStyle/>
                    <a:p>
                      <a:pPr marL="0" marR="0" algn="ctr">
                        <a:lnSpc>
                          <a:spcPct val="100000"/>
                        </a:lnSpc>
                        <a:spcBef>
                          <a:spcPts val="0"/>
                        </a:spcBef>
                        <a:spcAft>
                          <a:spcPts val="0"/>
                        </a:spcAft>
                        <a:buNone/>
                      </a:pPr>
                      <a:endParaRPr lang="en-US" sz="1200" b="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39362694"/>
                  </a:ext>
                </a:extLst>
              </a:tr>
              <a:tr h="0">
                <a:tc>
                  <a:txBody>
                    <a:bodyPr/>
                    <a:lstStyle/>
                    <a:p>
                      <a:pPr marL="112713" marR="0" indent="0">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TUC/PBO dose hold</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R w="12700" cmpd="sng">
                      <a:noFill/>
                    </a:lnR>
                    <a:noFill/>
                  </a:tcPr>
                </a:tc>
                <a:tc>
                  <a:txBody>
                    <a:bodyPr/>
                    <a:lstStyle/>
                    <a:p>
                      <a:pPr marL="0" marR="0" algn="ctr">
                        <a:lnSpc>
                          <a:spcPct val="100000"/>
                        </a:lnSpc>
                        <a:spcBef>
                          <a:spcPts val="0"/>
                        </a:spcBef>
                        <a:spcAft>
                          <a:spcPts val="0"/>
                        </a:spcAft>
                        <a:buNone/>
                      </a:pPr>
                      <a:r>
                        <a:rPr lang="en-US" sz="1200">
                          <a:effectLst/>
                          <a:latin typeface="Arial" panose="020B0604020202020204" pitchFamily="34" charset="0"/>
                          <a:ea typeface="DengXian" panose="02010600030101010101" pitchFamily="2" charset="-122"/>
                          <a:cs typeface="Arial" panose="020B0604020202020204" pitchFamily="34" charset="0"/>
                        </a:rPr>
                        <a:t>28 (8.6)</a:t>
                      </a:r>
                    </a:p>
                  </a:txBody>
                  <a:tcPr marL="19050" marR="1905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00FF">
                        <a:alpha val="10196"/>
                      </a:srgbClr>
                    </a:solidFill>
                  </a:tcPr>
                </a:tc>
                <a:tc>
                  <a:txBody>
                    <a:bodyPr/>
                    <a:lstStyle/>
                    <a:p>
                      <a:pPr marL="0" marR="0" algn="ctr">
                        <a:lnSpc>
                          <a:spcPct val="100000"/>
                        </a:lnSpc>
                        <a:spcBef>
                          <a:spcPts val="0"/>
                        </a:spcBef>
                        <a:spcAft>
                          <a:spcPts val="0"/>
                        </a:spcAft>
                        <a:buNone/>
                      </a:pPr>
                      <a:r>
                        <a:rPr lang="en-US" sz="1200">
                          <a:effectLst/>
                          <a:latin typeface="Arial" panose="020B0604020202020204" pitchFamily="34" charset="0"/>
                          <a:ea typeface="DengXian" panose="02010600030101010101" pitchFamily="2" charset="-122"/>
                          <a:cs typeface="Arial" panose="020B0604020202020204" pitchFamily="34" charset="0"/>
                        </a:rPr>
                        <a:t>11 (3.4)</a:t>
                      </a:r>
                    </a:p>
                  </a:txBody>
                  <a:tcPr marL="19050" marR="1905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55570917"/>
                  </a:ext>
                </a:extLst>
              </a:tr>
              <a:tr h="0">
                <a:tc>
                  <a:txBody>
                    <a:bodyPr/>
                    <a:lstStyle/>
                    <a:p>
                      <a:pPr marL="112713" marR="0" indent="0">
                        <a:lnSpc>
                          <a:spcPct val="100000"/>
                        </a:lnSpc>
                        <a:spcBef>
                          <a:spcPts val="0"/>
                        </a:spcBef>
                        <a:spcAft>
                          <a:spcPts val="0"/>
                        </a:spcAft>
                        <a:buNone/>
                        <a:tabLst>
                          <a:tab pos="112713" algn="l"/>
                        </a:tabLst>
                      </a:pPr>
                      <a:r>
                        <a:rPr lang="en-US" sz="12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TUC/PBO dose reduction</a:t>
                      </a:r>
                      <a:endParaRPr lang="en-US" sz="1200" dirty="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R w="12700" cmpd="sng">
                      <a:noFill/>
                    </a:lnR>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buNone/>
                      </a:pPr>
                      <a:r>
                        <a:rPr lang="en-US" sz="1200">
                          <a:effectLst/>
                          <a:latin typeface="Arial" panose="020B0604020202020204" pitchFamily="34" charset="0"/>
                          <a:ea typeface="DengXian" panose="02010600030101010101" pitchFamily="2" charset="-122"/>
                          <a:cs typeface="Arial" panose="020B0604020202020204" pitchFamily="34" charset="0"/>
                        </a:rPr>
                        <a:t>21 (6.4)</a:t>
                      </a:r>
                    </a:p>
                  </a:txBody>
                  <a:tcPr marL="19050" marR="190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alpha val="10196"/>
                      </a:srgbClr>
                    </a:solidFill>
                  </a:tcPr>
                </a:tc>
                <a:tc>
                  <a:txBody>
                    <a:bodyPr/>
                    <a:lstStyle/>
                    <a:p>
                      <a:pPr marL="0" marR="0" algn="ctr">
                        <a:lnSpc>
                          <a:spcPct val="100000"/>
                        </a:lnSpc>
                        <a:spcBef>
                          <a:spcPts val="0"/>
                        </a:spcBef>
                        <a:spcAft>
                          <a:spcPts val="0"/>
                        </a:spcAft>
                        <a:buNone/>
                      </a:pPr>
                      <a:r>
                        <a:rPr lang="en-US" sz="1200">
                          <a:effectLst/>
                          <a:latin typeface="Arial" panose="020B0604020202020204" pitchFamily="34" charset="0"/>
                          <a:ea typeface="DengXian" panose="02010600030101010101" pitchFamily="2" charset="-122"/>
                          <a:cs typeface="Arial" panose="020B0604020202020204" pitchFamily="34" charset="0"/>
                        </a:rPr>
                        <a:t>10 (3.1)</a:t>
                      </a:r>
                    </a:p>
                  </a:txBody>
                  <a:tcPr marL="19050" marR="190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11516225"/>
                  </a:ext>
                </a:extLst>
              </a:tr>
              <a:tr h="0">
                <a:tc>
                  <a:txBody>
                    <a:bodyPr/>
                    <a:lstStyle/>
                    <a:p>
                      <a:pPr marL="112713" marR="0" indent="0">
                        <a:lnSpc>
                          <a:spcPct val="100000"/>
                        </a:lnSpc>
                        <a:spcBef>
                          <a:spcPts val="0"/>
                        </a:spcBef>
                        <a:spcAft>
                          <a:spcPts val="0"/>
                        </a:spcAft>
                        <a:buNone/>
                      </a:pPr>
                      <a:r>
                        <a:rPr lang="en-US" sz="1200" b="0">
                          <a:effectLst/>
                          <a:latin typeface="Arial" panose="020B0604020202020204" pitchFamily="34" charset="0"/>
                          <a:ea typeface="DengXian" panose="02010600030101010101" pitchFamily="2" charset="-122"/>
                          <a:cs typeface="Arial" panose="020B0604020202020204" pitchFamily="34" charset="0"/>
                        </a:rPr>
                        <a:t>TUC/PBO discontinuation</a:t>
                      </a:r>
                      <a:endParaRPr lang="en-US" sz="1200" b="1">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00000"/>
                        </a:lnSpc>
                        <a:spcBef>
                          <a:spcPts val="0"/>
                        </a:spcBef>
                        <a:spcAft>
                          <a:spcPts val="0"/>
                        </a:spcAft>
                        <a:buNone/>
                      </a:pPr>
                      <a:r>
                        <a:rPr lang="en-US" sz="1200">
                          <a:effectLst/>
                          <a:latin typeface="Arial" panose="020B0604020202020204" pitchFamily="34" charset="0"/>
                          <a:ea typeface="DengXian" panose="02010600030101010101" pitchFamily="2" charset="-122"/>
                          <a:cs typeface="Arial" panose="020B0604020202020204" pitchFamily="34" charset="0"/>
                        </a:rPr>
                        <a:t>5 (1.5)</a:t>
                      </a:r>
                    </a:p>
                  </a:txBody>
                  <a:tcPr marL="19050" marR="19050"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alpha val="10196"/>
                      </a:srgbClr>
                    </a:solidFill>
                  </a:tcPr>
                </a:tc>
                <a:tc>
                  <a:txBody>
                    <a:bodyPr/>
                    <a:lstStyle/>
                    <a:p>
                      <a:pPr marL="0" marR="0" algn="ctr">
                        <a:lnSpc>
                          <a:spcPct val="100000"/>
                        </a:lnSpc>
                        <a:spcBef>
                          <a:spcPts val="0"/>
                        </a:spcBef>
                        <a:spcAft>
                          <a:spcPts val="0"/>
                        </a:spcAft>
                        <a:buNone/>
                      </a:pPr>
                      <a:r>
                        <a:rPr lang="en-US" sz="1200" dirty="0">
                          <a:effectLst/>
                          <a:latin typeface="Arial" panose="020B0604020202020204" pitchFamily="34" charset="0"/>
                          <a:ea typeface="DengXian" panose="02010600030101010101" pitchFamily="2" charset="-122"/>
                          <a:cs typeface="Arial" panose="020B0604020202020204" pitchFamily="34" charset="0"/>
                        </a:rPr>
                        <a:t>3 (0.9)</a:t>
                      </a:r>
                    </a:p>
                  </a:txBody>
                  <a:tcPr marL="19050" marR="19050"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31146245"/>
                  </a:ext>
                </a:extLst>
              </a:tr>
            </a:tbl>
          </a:graphicData>
        </a:graphic>
      </p:graphicFrame>
      <p:graphicFrame>
        <p:nvGraphicFramePr>
          <p:cNvPr id="6" name="Table 5">
            <a:extLst>
              <a:ext uri="{FF2B5EF4-FFF2-40B4-BE49-F238E27FC236}">
                <a16:creationId xmlns:a16="http://schemas.microsoft.com/office/drawing/2014/main" id="{F4F3578D-71CF-AD5F-EBEB-EC4F35EEE91B}"/>
              </a:ext>
            </a:extLst>
          </p:cNvPr>
          <p:cNvGraphicFramePr>
            <a:graphicFrameLocks noGrp="1"/>
          </p:cNvGraphicFramePr>
          <p:nvPr>
            <p:extLst>
              <p:ext uri="{D42A27DB-BD31-4B8C-83A1-F6EECF244321}">
                <p14:modId xmlns:p14="http://schemas.microsoft.com/office/powerpoint/2010/main" val="2064366852"/>
              </p:ext>
            </p:extLst>
          </p:nvPr>
        </p:nvGraphicFramePr>
        <p:xfrm>
          <a:off x="181839" y="1148361"/>
          <a:ext cx="4298720" cy="3108960"/>
        </p:xfrm>
        <a:graphic>
          <a:graphicData uri="http://schemas.openxmlformats.org/drawingml/2006/table">
            <a:tbl>
              <a:tblPr>
                <a:tableStyleId>{5C22544A-7EE6-4342-B048-85BDC9FD1C3A}</a:tableStyleId>
              </a:tblPr>
              <a:tblGrid>
                <a:gridCol w="2468880">
                  <a:extLst>
                    <a:ext uri="{9D8B030D-6E8A-4147-A177-3AD203B41FA5}">
                      <a16:colId xmlns:a16="http://schemas.microsoft.com/office/drawing/2014/main" val="914168475"/>
                    </a:ext>
                  </a:extLst>
                </a:gridCol>
                <a:gridCol w="914920">
                  <a:extLst>
                    <a:ext uri="{9D8B030D-6E8A-4147-A177-3AD203B41FA5}">
                      <a16:colId xmlns:a16="http://schemas.microsoft.com/office/drawing/2014/main" val="2442178934"/>
                    </a:ext>
                  </a:extLst>
                </a:gridCol>
                <a:gridCol w="914920">
                  <a:extLst>
                    <a:ext uri="{9D8B030D-6E8A-4147-A177-3AD203B41FA5}">
                      <a16:colId xmlns:a16="http://schemas.microsoft.com/office/drawing/2014/main" val="1233066818"/>
                    </a:ext>
                  </a:extLst>
                </a:gridCol>
              </a:tblGrid>
              <a:tr h="0">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Arial" panose="020B0604020202020204" pitchFamily="34" charset="0"/>
                          <a:ea typeface="Times New Roman" panose="02020603050405020304" pitchFamily="18" charset="0"/>
                          <a:cs typeface="Arial" panose="020B0604020202020204" pitchFamily="34" charset="0"/>
                        </a:rPr>
                        <a:t>Hepatic TEAEs</a:t>
                      </a:r>
                      <a:endParaRPr lang="en-US" sz="12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hMerge="1">
                  <a:txBody>
                    <a:bodyPr/>
                    <a:lstStyle/>
                    <a:p>
                      <a:pPr marL="0" marR="0" algn="ctr">
                        <a:lnSpc>
                          <a:spcPct val="100000"/>
                        </a:lnSpc>
                        <a:spcBef>
                          <a:spcPts val="0"/>
                        </a:spcBef>
                        <a:spcAft>
                          <a:spcPts val="0"/>
                        </a:spcAft>
                        <a:buNone/>
                      </a:pP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algn="ctr">
                        <a:lnSpc>
                          <a:spcPct val="100000"/>
                        </a:lnSpc>
                        <a:spcBef>
                          <a:spcPts val="0"/>
                        </a:spcBef>
                        <a:spcAft>
                          <a:spcPts val="0"/>
                        </a:spcAft>
                        <a:buNone/>
                      </a:pP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28164536"/>
                  </a:ext>
                </a:extLst>
              </a:tr>
              <a:tr h="0">
                <a:tc>
                  <a:txBody>
                    <a:bodyPr/>
                    <a:lstStyle/>
                    <a:p>
                      <a:pPr marL="0" marR="0" indent="0">
                        <a:lnSpc>
                          <a:spcPct val="100000"/>
                        </a:lnSpc>
                        <a:spcBef>
                          <a:spcPts val="0"/>
                        </a:spcBef>
                        <a:spcAft>
                          <a:spcPts val="0"/>
                        </a:spcAft>
                        <a:buNone/>
                      </a:pP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buNone/>
                      </a:pPr>
                      <a:r>
                        <a:rPr lang="en-US" sz="1200" b="1">
                          <a:effectLst/>
                          <a:latin typeface="Arial" panose="020B0604020202020204" pitchFamily="34" charset="0"/>
                          <a:cs typeface="Arial" panose="020B0604020202020204" pitchFamily="34" charset="0"/>
                        </a:rPr>
                        <a:t>TUC + HP</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(n = 326)</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alpha val="10196"/>
                      </a:srgbClr>
                    </a:solidFill>
                  </a:tcPr>
                </a:tc>
                <a:tc>
                  <a:txBody>
                    <a:bodyPr/>
                    <a:lstStyle/>
                    <a:p>
                      <a:pPr marL="0" marR="0" algn="ctr">
                        <a:lnSpc>
                          <a:spcPct val="100000"/>
                        </a:lnSpc>
                        <a:spcBef>
                          <a:spcPts val="0"/>
                        </a:spcBef>
                        <a:spcAft>
                          <a:spcPts val="0"/>
                        </a:spcAft>
                        <a:buNone/>
                      </a:pPr>
                      <a:r>
                        <a:rPr lang="en-US" sz="1200" b="1">
                          <a:effectLst/>
                          <a:latin typeface="Arial" panose="020B0604020202020204" pitchFamily="34" charset="0"/>
                          <a:cs typeface="Arial" panose="020B0604020202020204" pitchFamily="34" charset="0"/>
                        </a:rPr>
                        <a:t>PBO + HP</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(n = 324)</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01516488"/>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effectLst/>
                          <a:latin typeface="Arial" panose="020B0604020202020204" pitchFamily="34" charset="0"/>
                          <a:ea typeface="Times New Roman" panose="02020603050405020304" pitchFamily="18" charset="0"/>
                          <a:cs typeface="Arial" panose="020B0604020202020204" pitchFamily="34" charset="0"/>
                        </a:rPr>
                        <a:t>Any</a:t>
                      </a:r>
                      <a:r>
                        <a:rPr lang="en-US" sz="1200" b="0">
                          <a:effectLst/>
                          <a:latin typeface="Arial" panose="020B0604020202020204" pitchFamily="34" charset="0"/>
                          <a:ea typeface="Times New Roman" panose="02020603050405020304" pitchFamily="18" charset="0"/>
                          <a:cs typeface="Arial" panose="020B0604020202020204" pitchFamily="34" charset="0"/>
                        </a:rPr>
                        <a:t>, n (%)</a:t>
                      </a:r>
                    </a:p>
                  </a:txBody>
                  <a:tcPr marL="5776" marR="5776"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142 (43.6)</a:t>
                      </a:r>
                    </a:p>
                  </a:txBody>
                  <a:tcPr marL="5776" marR="5776"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alpha val="10196"/>
                      </a:srgbClr>
                    </a:solid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51 (15.7)</a:t>
                      </a:r>
                    </a:p>
                  </a:txBody>
                  <a:tcPr marL="5776" marR="5776"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34997440"/>
                  </a:ext>
                </a:extLst>
              </a:tr>
              <a:tr h="0">
                <a:tc>
                  <a:txBody>
                    <a:bodyPr/>
                    <a:lstStyle/>
                    <a:p>
                      <a:pPr marL="112713" marR="0" lvl="0" indent="0" algn="l" defTabSz="457200" rtl="0" eaLnBrk="1" fontAlgn="auto" latinLnBrk="0" hangingPunct="1">
                        <a:lnSpc>
                          <a:spcPct val="100000"/>
                        </a:lnSpc>
                        <a:spcBef>
                          <a:spcPts val="0"/>
                        </a:spcBef>
                        <a:spcAft>
                          <a:spcPts val="0"/>
                        </a:spcAft>
                        <a:buClrTx/>
                        <a:buSzTx/>
                        <a:buFontTx/>
                        <a:buNone/>
                        <a:tabLst/>
                        <a:defRPr/>
                      </a:pPr>
                      <a:r>
                        <a:rPr lang="en-US" sz="1200" b="0">
                          <a:effectLst/>
                          <a:latin typeface="Arial" panose="020B0604020202020204" pitchFamily="34" charset="0"/>
                          <a:ea typeface="Times New Roman" panose="02020603050405020304" pitchFamily="18" charset="0"/>
                          <a:cs typeface="Arial" panose="020B0604020202020204" pitchFamily="34" charset="0"/>
                        </a:rPr>
                        <a:t>Grade 1</a:t>
                      </a:r>
                    </a:p>
                  </a:txBody>
                  <a:tcPr marL="5776" marR="5776"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51 (15.6)</a:t>
                      </a:r>
                    </a:p>
                  </a:txBody>
                  <a:tcPr marL="5776" marR="5776"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alpha val="10196"/>
                      </a:srgbClr>
                    </a:solid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35 (10.8)</a:t>
                      </a:r>
                    </a:p>
                  </a:txBody>
                  <a:tcPr marL="5776" marR="5776"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18039936"/>
                  </a:ext>
                </a:extLst>
              </a:tr>
              <a:tr h="0">
                <a:tc>
                  <a:txBody>
                    <a:bodyPr/>
                    <a:lstStyle/>
                    <a:p>
                      <a:pPr marL="112713" marR="0" lvl="0" indent="0" algn="l" defTabSz="457200" rtl="0" eaLnBrk="1" fontAlgn="auto" latinLnBrk="0" hangingPunct="1">
                        <a:lnSpc>
                          <a:spcPct val="100000"/>
                        </a:lnSpc>
                        <a:spcBef>
                          <a:spcPts val="0"/>
                        </a:spcBef>
                        <a:spcAft>
                          <a:spcPts val="0"/>
                        </a:spcAft>
                        <a:buClrTx/>
                        <a:buSzTx/>
                        <a:buFontTx/>
                        <a:buNone/>
                        <a:tabLst/>
                        <a:defRPr/>
                      </a:pPr>
                      <a:r>
                        <a:rPr lang="en-US" sz="1200" b="0">
                          <a:effectLst/>
                          <a:latin typeface="Arial" panose="020B0604020202020204" pitchFamily="34" charset="0"/>
                          <a:ea typeface="Times New Roman" panose="02020603050405020304" pitchFamily="18" charset="0"/>
                          <a:cs typeface="Arial" panose="020B0604020202020204" pitchFamily="34" charset="0"/>
                        </a:rPr>
                        <a:t>Grade 2</a:t>
                      </a:r>
                    </a:p>
                  </a:txBody>
                  <a:tcPr marL="5776" marR="5776"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32 (9.8)</a:t>
                      </a:r>
                    </a:p>
                  </a:txBody>
                  <a:tcPr marL="5776" marR="5776"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alpha val="10196"/>
                      </a:srgbClr>
                    </a:solid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12 (3.7)</a:t>
                      </a:r>
                    </a:p>
                  </a:txBody>
                  <a:tcPr marL="5776" marR="5776"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8766234"/>
                  </a:ext>
                </a:extLst>
              </a:tr>
              <a:tr h="0">
                <a:tc>
                  <a:txBody>
                    <a:bodyPr/>
                    <a:lstStyle/>
                    <a:p>
                      <a:pPr marL="112713" marR="0" lvl="0" indent="0" algn="l" defTabSz="457200" rtl="0" eaLnBrk="1" fontAlgn="auto" latinLnBrk="0" hangingPunct="1">
                        <a:lnSpc>
                          <a:spcPct val="100000"/>
                        </a:lnSpc>
                        <a:spcBef>
                          <a:spcPts val="0"/>
                        </a:spcBef>
                        <a:spcAft>
                          <a:spcPts val="0"/>
                        </a:spcAft>
                        <a:buClrTx/>
                        <a:buSzTx/>
                        <a:buFontTx/>
                        <a:buNone/>
                        <a:tabLst/>
                        <a:defRPr/>
                      </a:pPr>
                      <a:r>
                        <a:rPr lang="en-US" sz="1200" b="0">
                          <a:effectLst/>
                          <a:latin typeface="Arial" panose="020B0604020202020204" pitchFamily="34" charset="0"/>
                          <a:ea typeface="Times New Roman" panose="02020603050405020304" pitchFamily="18" charset="0"/>
                          <a:cs typeface="Arial" panose="020B0604020202020204" pitchFamily="34" charset="0"/>
                        </a:rPr>
                        <a:t>Grade 3</a:t>
                      </a:r>
                    </a:p>
                  </a:txBody>
                  <a:tcPr marL="5776" marR="5776"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50 (15.3)</a:t>
                      </a:r>
                    </a:p>
                  </a:txBody>
                  <a:tcPr marL="5776" marR="5776"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alpha val="10196"/>
                      </a:srgbClr>
                    </a:solid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4 (1.2)</a:t>
                      </a:r>
                    </a:p>
                  </a:txBody>
                  <a:tcPr marL="5776" marR="5776"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73606420"/>
                  </a:ext>
                </a:extLst>
              </a:tr>
              <a:tr h="0">
                <a:tc>
                  <a:txBody>
                    <a:bodyPr/>
                    <a:lstStyle/>
                    <a:p>
                      <a:pPr marL="112713" marR="0" indent="0">
                        <a:lnSpc>
                          <a:spcPct val="100000"/>
                        </a:lnSpc>
                        <a:spcBef>
                          <a:spcPts val="0"/>
                        </a:spcBef>
                        <a:spcAft>
                          <a:spcPts val="0"/>
                        </a:spcAft>
                        <a:buNone/>
                      </a:pPr>
                      <a:r>
                        <a:rPr lang="en-US" sz="1200" b="0" dirty="0">
                          <a:effectLst/>
                          <a:latin typeface="Arial" panose="020B0604020202020204" pitchFamily="34" charset="0"/>
                          <a:ea typeface="Times New Roman" panose="02020603050405020304" pitchFamily="18" charset="0"/>
                          <a:cs typeface="Arial" panose="020B0604020202020204" pitchFamily="34" charset="0"/>
                        </a:rPr>
                        <a:t>Grade 4</a:t>
                      </a:r>
                    </a:p>
                  </a:txBody>
                  <a:tcPr marL="5776" marR="5776"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8 (2.5)</a:t>
                      </a:r>
                    </a:p>
                  </a:txBody>
                  <a:tcPr marL="5776" marR="5776"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alpha val="10196"/>
                      </a:srgbClr>
                    </a:solid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0</a:t>
                      </a:r>
                    </a:p>
                  </a:txBody>
                  <a:tcPr marL="5776" marR="5776"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27319022"/>
                  </a:ext>
                </a:extLst>
              </a:tr>
              <a:tr h="0">
                <a:tc>
                  <a:txBody>
                    <a:bodyPr/>
                    <a:lstStyle/>
                    <a:p>
                      <a:pPr marL="112713" marR="0" indent="0">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Grade 5</a:t>
                      </a:r>
                    </a:p>
                  </a:txBody>
                  <a:tcPr marL="5776" marR="5776"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1 (0.3)*</a:t>
                      </a:r>
                    </a:p>
                  </a:txBody>
                  <a:tcPr marL="5776" marR="5776"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alpha val="10196"/>
                      </a:srgbClr>
                    </a:solid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0</a:t>
                      </a:r>
                    </a:p>
                  </a:txBody>
                  <a:tcPr marL="5776" marR="5776"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99484562"/>
                  </a:ext>
                </a:extLst>
              </a:tr>
              <a:tr h="0">
                <a:tc>
                  <a:txBody>
                    <a:bodyPr/>
                    <a:lstStyle/>
                    <a:p>
                      <a:pPr marL="0" marR="0" indent="0">
                        <a:lnSpc>
                          <a:spcPct val="100000"/>
                        </a:lnSpc>
                        <a:spcBef>
                          <a:spcPts val="0"/>
                        </a:spcBef>
                        <a:spcAft>
                          <a:spcPts val="0"/>
                        </a:spcAft>
                        <a:buNone/>
                      </a:pPr>
                      <a:r>
                        <a:rPr lang="en-US" sz="1200" b="1">
                          <a:effectLst/>
                          <a:latin typeface="Arial" panose="020B0604020202020204" pitchFamily="34" charset="0"/>
                          <a:ea typeface="Times New Roman" panose="02020603050405020304" pitchFamily="18" charset="0"/>
                          <a:cs typeface="Arial" panose="020B0604020202020204" pitchFamily="34" charset="0"/>
                        </a:rPr>
                        <a:t>Days to grade </a:t>
                      </a:r>
                      <a:r>
                        <a:rPr lang="en-GB" sz="1200" b="1">
                          <a:latin typeface="Arial" panose="020B0604020202020204" pitchFamily="34" charset="0"/>
                          <a:ea typeface="Calibri" panose="020F0502020204030204" pitchFamily="34" charset="0"/>
                          <a:cs typeface="Arial" panose="020B0604020202020204" pitchFamily="34" charset="0"/>
                        </a:rPr>
                        <a:t>≥3 </a:t>
                      </a:r>
                      <a:r>
                        <a:rPr lang="en-US" sz="1200" b="1">
                          <a:effectLst/>
                          <a:latin typeface="Arial" panose="020B0604020202020204" pitchFamily="34" charset="0"/>
                          <a:ea typeface="Times New Roman" panose="02020603050405020304" pitchFamily="18" charset="0"/>
                          <a:cs typeface="Arial" panose="020B0604020202020204" pitchFamily="34" charset="0"/>
                        </a:rPr>
                        <a:t>onset</a:t>
                      </a:r>
                      <a:r>
                        <a:rPr lang="en-US" sz="1200" b="0">
                          <a:effectLst/>
                          <a:latin typeface="Arial" panose="020B0604020202020204" pitchFamily="34" charset="0"/>
                          <a:ea typeface="Times New Roman" panose="02020603050405020304" pitchFamily="18" charset="0"/>
                          <a:cs typeface="Arial" panose="020B0604020202020204" pitchFamily="34" charset="0"/>
                        </a:rPr>
                        <a:t>, median</a:t>
                      </a:r>
                    </a:p>
                  </a:txBody>
                  <a:tcPr marL="5776" marR="5776" marT="0" marB="0" anchor="b">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40.0</a:t>
                      </a:r>
                    </a:p>
                  </a:txBody>
                  <a:tcPr marL="5776" marR="5776" marT="0"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alpha val="10196"/>
                      </a:srgbClr>
                    </a:solid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386.5</a:t>
                      </a:r>
                    </a:p>
                  </a:txBody>
                  <a:tcPr marL="5776" marR="5776" marT="0"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42728120"/>
                  </a:ext>
                </a:extLst>
              </a:tr>
              <a:tr h="0">
                <a:tc>
                  <a:txBody>
                    <a:bodyPr/>
                    <a:lstStyle/>
                    <a:p>
                      <a:pPr marL="0" marR="0" indent="0">
                        <a:lnSpc>
                          <a:spcPct val="100000"/>
                        </a:lnSpc>
                        <a:spcBef>
                          <a:spcPts val="0"/>
                        </a:spcBef>
                        <a:spcAft>
                          <a:spcPts val="0"/>
                        </a:spcAft>
                        <a:buNone/>
                      </a:pPr>
                      <a:r>
                        <a:rPr lang="en-US" sz="1200" b="1" dirty="0">
                          <a:effectLst/>
                          <a:latin typeface="Arial" panose="020B0604020202020204" pitchFamily="34" charset="0"/>
                          <a:ea typeface="Times New Roman" panose="02020603050405020304" pitchFamily="18" charset="0"/>
                          <a:cs typeface="Arial" panose="020B0604020202020204" pitchFamily="34" charset="0"/>
                        </a:rPr>
                        <a:t>Days to grade </a:t>
                      </a:r>
                      <a:r>
                        <a:rPr lang="en-GB" sz="1200" b="1" dirty="0">
                          <a:latin typeface="Arial" panose="020B0604020202020204" pitchFamily="34" charset="0"/>
                          <a:ea typeface="Calibri" panose="020F0502020204030204" pitchFamily="34" charset="0"/>
                          <a:cs typeface="Arial" panose="020B0604020202020204" pitchFamily="34" charset="0"/>
                        </a:rPr>
                        <a:t>≥3 </a:t>
                      </a:r>
                      <a:r>
                        <a:rPr lang="en-US" sz="1200" b="1" dirty="0">
                          <a:effectLst/>
                          <a:latin typeface="Arial" panose="020B0604020202020204" pitchFamily="34" charset="0"/>
                          <a:ea typeface="Times New Roman" panose="02020603050405020304" pitchFamily="18" charset="0"/>
                          <a:cs typeface="Arial" panose="020B0604020202020204" pitchFamily="34" charset="0"/>
                        </a:rPr>
                        <a:t>resolution</a:t>
                      </a:r>
                      <a:r>
                        <a:rPr lang="en-US" sz="1200" b="0" dirty="0">
                          <a:effectLst/>
                          <a:latin typeface="Arial" panose="020B0604020202020204" pitchFamily="34" charset="0"/>
                          <a:ea typeface="Times New Roman" panose="02020603050405020304" pitchFamily="18" charset="0"/>
                          <a:cs typeface="Arial" panose="020B0604020202020204" pitchFamily="34" charset="0"/>
                        </a:rPr>
                        <a:t>, </a:t>
                      </a:r>
                    </a:p>
                    <a:p>
                      <a:pPr marL="0" marR="0" indent="0">
                        <a:lnSpc>
                          <a:spcPct val="100000"/>
                        </a:lnSpc>
                        <a:spcBef>
                          <a:spcPts val="0"/>
                        </a:spcBef>
                        <a:spcAft>
                          <a:spcPts val="0"/>
                        </a:spcAft>
                        <a:buNone/>
                      </a:pPr>
                      <a:r>
                        <a:rPr lang="en-US" sz="1200" b="0" dirty="0">
                          <a:effectLst/>
                          <a:latin typeface="Arial" panose="020B0604020202020204" pitchFamily="34" charset="0"/>
                          <a:ea typeface="Times New Roman" panose="02020603050405020304" pitchFamily="18" charset="0"/>
                          <a:cs typeface="Arial" panose="020B0604020202020204" pitchFamily="34" charset="0"/>
                        </a:rPr>
                        <a:t>median</a:t>
                      </a:r>
                    </a:p>
                  </a:txBody>
                  <a:tcPr marL="5776" marR="5776" marT="0" marB="0" anchor="b">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40.0</a:t>
                      </a:r>
                    </a:p>
                  </a:txBody>
                  <a:tcPr marL="5776" marR="5776" marT="0"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alpha val="10196"/>
                      </a:srgbClr>
                    </a:solidFill>
                  </a:tcPr>
                </a:tc>
                <a:tc>
                  <a:txBody>
                    <a:bodyPr/>
                    <a:lstStyle/>
                    <a:p>
                      <a:pPr marL="0" marR="0" algn="ctr">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10.0</a:t>
                      </a:r>
                    </a:p>
                  </a:txBody>
                  <a:tcPr marL="5776" marR="5776" marT="0"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3178754"/>
                  </a:ext>
                </a:extLst>
              </a:tr>
              <a:tr h="0">
                <a:tc>
                  <a:txBody>
                    <a:bodyPr/>
                    <a:lstStyle/>
                    <a:p>
                      <a:pPr marL="0" marR="0" indent="0">
                        <a:lnSpc>
                          <a:spcPct val="100000"/>
                        </a:lnSpc>
                        <a:spcBef>
                          <a:spcPts val="0"/>
                        </a:spcBef>
                        <a:spcAft>
                          <a:spcPts val="0"/>
                        </a:spcAft>
                        <a:buNone/>
                      </a:pPr>
                      <a:r>
                        <a:rPr lang="en-US" sz="1200" b="1">
                          <a:solidFill>
                            <a:srgbClr val="000000"/>
                          </a:solidFill>
                          <a:effectLst/>
                          <a:latin typeface="Arial" panose="020B0604020202020204" pitchFamily="34" charset="0"/>
                          <a:ea typeface="DengXian" panose="02010600030101010101" pitchFamily="2" charset="-122"/>
                          <a:cs typeface="Arial" panose="020B0604020202020204" pitchFamily="34" charset="0"/>
                        </a:rPr>
                        <a:t>Dose modification due to any</a:t>
                      </a:r>
                      <a:r>
                        <a:rPr lang="en-US" sz="1200" b="0">
                          <a:effectLst/>
                          <a:latin typeface="Arial" panose="020B0604020202020204" pitchFamily="34" charset="0"/>
                          <a:ea typeface="Times New Roman" panose="02020603050405020304" pitchFamily="18" charset="0"/>
                          <a:cs typeface="Arial" panose="020B0604020202020204" pitchFamily="34" charset="0"/>
                        </a:rPr>
                        <a:t>, </a:t>
                      </a:r>
                    </a:p>
                    <a:p>
                      <a:pPr marL="0" marR="0" indent="0">
                        <a:lnSpc>
                          <a:spcPct val="100000"/>
                        </a:lnSpc>
                        <a:spcBef>
                          <a:spcPts val="0"/>
                        </a:spcBef>
                        <a:spcAft>
                          <a:spcPts val="0"/>
                        </a:spcAft>
                        <a:buNone/>
                      </a:pPr>
                      <a:r>
                        <a:rPr lang="en-US" sz="1200" b="0">
                          <a:effectLst/>
                          <a:latin typeface="Arial" panose="020B0604020202020204" pitchFamily="34" charset="0"/>
                          <a:ea typeface="Times New Roman" panose="02020603050405020304" pitchFamily="18" charset="0"/>
                          <a:cs typeface="Arial" panose="020B0604020202020204" pitchFamily="34" charset="0"/>
                        </a:rPr>
                        <a:t>n (%)</a:t>
                      </a:r>
                      <a:endParaRPr lang="en-US" sz="1200" b="1">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R w="12700" cmpd="sng">
                      <a:noFill/>
                    </a:lnR>
                    <a:lnT w="12700" cap="flat" cmpd="sng" algn="ctr">
                      <a:solidFill>
                        <a:schemeClr val="bg1">
                          <a:lumMod val="75000"/>
                        </a:schemeClr>
                      </a:solidFill>
                      <a:prstDash val="solid"/>
                      <a:round/>
                      <a:headEnd type="none" w="med" len="med"/>
                      <a:tailEnd type="none" w="med" len="med"/>
                    </a:lnT>
                    <a:noFill/>
                  </a:tcPr>
                </a:tc>
                <a:tc>
                  <a:txBody>
                    <a:bodyPr/>
                    <a:lstStyle/>
                    <a:p>
                      <a:pPr marL="0" marR="0" algn="ctr">
                        <a:lnSpc>
                          <a:spcPct val="100000"/>
                        </a:lnSpc>
                        <a:spcBef>
                          <a:spcPts val="0"/>
                        </a:spcBef>
                        <a:spcAft>
                          <a:spcPts val="0"/>
                        </a:spcAft>
                        <a:buNone/>
                      </a:pP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00FF">
                        <a:alpha val="10196"/>
                      </a:srgbClr>
                    </a:solidFill>
                  </a:tcPr>
                </a:tc>
                <a:tc>
                  <a:txBody>
                    <a:bodyPr/>
                    <a:lstStyle/>
                    <a:p>
                      <a:pPr marL="0" marR="0" algn="ctr">
                        <a:lnSpc>
                          <a:spcPct val="100000"/>
                        </a:lnSpc>
                        <a:spcBef>
                          <a:spcPts val="0"/>
                        </a:spcBef>
                        <a:spcAft>
                          <a:spcPts val="0"/>
                        </a:spcAft>
                        <a:buNone/>
                      </a:pP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39362694"/>
                  </a:ext>
                </a:extLst>
              </a:tr>
              <a:tr h="0">
                <a:tc>
                  <a:txBody>
                    <a:bodyPr/>
                    <a:lstStyle/>
                    <a:p>
                      <a:pPr marL="112713" marR="0" indent="0">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TUC/PBO dose hold</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R w="12700" cmpd="sng">
                      <a:noFill/>
                    </a:lnR>
                    <a:no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63 (19.3)</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00FF">
                        <a:alpha val="10196"/>
                      </a:srgbClr>
                    </a:solid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8 (2.5)</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55570917"/>
                  </a:ext>
                </a:extLst>
              </a:tr>
              <a:tr h="0">
                <a:tc>
                  <a:txBody>
                    <a:bodyPr/>
                    <a:lstStyle/>
                    <a:p>
                      <a:pPr marL="112713" marR="0" indent="0">
                        <a:lnSpc>
                          <a:spcPct val="100000"/>
                        </a:lnSpc>
                        <a:spcBef>
                          <a:spcPts val="0"/>
                        </a:spcBef>
                        <a:spcAft>
                          <a:spcPts val="0"/>
                        </a:spcAft>
                        <a:buNone/>
                        <a:tabLst>
                          <a:tab pos="112713" algn="l"/>
                        </a:tabLst>
                      </a:pPr>
                      <a:r>
                        <a:rPr lang="en-US" sz="12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TUC/PBO dose reduction</a:t>
                      </a:r>
                      <a:endParaRPr lang="en-US" sz="1200" dirty="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R w="12700" cmpd="sng">
                      <a:noFill/>
                    </a:lnR>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53 (16.3)</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alpha val="10196"/>
                      </a:srgbClr>
                    </a:solidFill>
                  </a:tcPr>
                </a:tc>
                <a:tc>
                  <a:txBody>
                    <a:bodyPr/>
                    <a:lstStyle/>
                    <a:p>
                      <a:pPr marL="0" marR="0" algn="ctr">
                        <a:lnSpc>
                          <a:spcPct val="100000"/>
                        </a:lnSpc>
                        <a:spcBef>
                          <a:spcPts val="0"/>
                        </a:spcBef>
                        <a:spcAft>
                          <a:spcPts val="0"/>
                        </a:spcAft>
                        <a:buNone/>
                      </a:pPr>
                      <a:r>
                        <a:rPr lang="en-US" sz="1200">
                          <a:solidFill>
                            <a:srgbClr val="000000"/>
                          </a:solidFill>
                          <a:effectLst/>
                          <a:latin typeface="Arial" panose="020B0604020202020204" pitchFamily="34" charset="0"/>
                          <a:ea typeface="DengXian" panose="02010600030101010101" pitchFamily="2" charset="-122"/>
                          <a:cs typeface="Arial" panose="020B0604020202020204" pitchFamily="34" charset="0"/>
                        </a:rPr>
                        <a:t>3 (0.9)</a:t>
                      </a:r>
                      <a:endParaRPr lang="en-US" sz="1200">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11516225"/>
                  </a:ext>
                </a:extLst>
              </a:tr>
              <a:tr h="0">
                <a:tc>
                  <a:txBody>
                    <a:bodyPr/>
                    <a:lstStyle/>
                    <a:p>
                      <a:pPr marL="112713" marR="0" indent="0">
                        <a:lnSpc>
                          <a:spcPct val="100000"/>
                        </a:lnSpc>
                        <a:spcBef>
                          <a:spcPts val="0"/>
                        </a:spcBef>
                        <a:spcAft>
                          <a:spcPts val="0"/>
                        </a:spcAft>
                        <a:buNone/>
                      </a:pPr>
                      <a:r>
                        <a:rPr lang="en-US" sz="1200" b="0">
                          <a:effectLst/>
                          <a:latin typeface="Arial" panose="020B0604020202020204" pitchFamily="34" charset="0"/>
                          <a:ea typeface="DengXian" panose="02010600030101010101" pitchFamily="2" charset="-122"/>
                          <a:cs typeface="Arial" panose="020B0604020202020204" pitchFamily="34" charset="0"/>
                        </a:rPr>
                        <a:t>TUC/PBO discontinuation</a:t>
                      </a:r>
                      <a:endParaRPr lang="en-US" sz="1200" b="1">
                        <a:effectLst/>
                        <a:latin typeface="Arial" panose="020B0604020202020204" pitchFamily="34" charset="0"/>
                        <a:ea typeface="DengXian" panose="02010600030101010101" pitchFamily="2" charset="-122"/>
                        <a:cs typeface="Arial" panose="020B0604020202020204" pitchFamily="34" charset="0"/>
                      </a:endParaRPr>
                    </a:p>
                  </a:txBody>
                  <a:tcPr marL="19050" marR="19050" marT="0" marB="0" anchor="b">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00000"/>
                        </a:lnSpc>
                        <a:spcBef>
                          <a:spcPts val="0"/>
                        </a:spcBef>
                        <a:spcAft>
                          <a:spcPts val="0"/>
                        </a:spcAft>
                        <a:buNone/>
                      </a:pPr>
                      <a:r>
                        <a:rPr lang="en-US" sz="1200">
                          <a:effectLst/>
                          <a:latin typeface="Arial" panose="020B0604020202020204" pitchFamily="34" charset="0"/>
                          <a:ea typeface="DengXian" panose="02010600030101010101" pitchFamily="2" charset="-122"/>
                          <a:cs typeface="Arial" panose="020B0604020202020204" pitchFamily="34" charset="0"/>
                        </a:rPr>
                        <a:t>25 (7.7)</a:t>
                      </a:r>
                    </a:p>
                  </a:txBody>
                  <a:tcPr marL="19050" marR="19050"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00FF">
                        <a:alpha val="10196"/>
                      </a:srgbClr>
                    </a:solidFill>
                  </a:tcPr>
                </a:tc>
                <a:tc>
                  <a:txBody>
                    <a:bodyPr/>
                    <a:lstStyle/>
                    <a:p>
                      <a:pPr marL="0" marR="0" algn="ctr">
                        <a:lnSpc>
                          <a:spcPct val="100000"/>
                        </a:lnSpc>
                        <a:spcBef>
                          <a:spcPts val="0"/>
                        </a:spcBef>
                        <a:spcAft>
                          <a:spcPts val="0"/>
                        </a:spcAft>
                        <a:buNone/>
                      </a:pPr>
                      <a:r>
                        <a:rPr lang="en-US" sz="1200" dirty="0">
                          <a:effectLst/>
                          <a:latin typeface="Arial" panose="020B0604020202020204" pitchFamily="34" charset="0"/>
                          <a:ea typeface="DengXian" panose="02010600030101010101" pitchFamily="2" charset="-122"/>
                          <a:cs typeface="Arial" panose="020B0604020202020204" pitchFamily="34" charset="0"/>
                        </a:rPr>
                        <a:t>0</a:t>
                      </a:r>
                    </a:p>
                  </a:txBody>
                  <a:tcPr marL="19050" marR="19050" marT="0" marB="0" anchor="b">
                    <a:lnL w="12700" cmpd="sng">
                      <a:noFill/>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31146245"/>
                  </a:ext>
                </a:extLst>
              </a:tr>
            </a:tbl>
          </a:graphicData>
        </a:graphic>
      </p:graphicFrame>
    </p:spTree>
    <p:extLst>
      <p:ext uri="{BB962C8B-B14F-4D97-AF65-F5344CB8AC3E}">
        <p14:creationId xmlns:p14="http://schemas.microsoft.com/office/powerpoint/2010/main" val="1263319979"/>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19101A-A2DC-0612-F523-9ADFBAFF6A22}"/>
              </a:ext>
            </a:extLst>
          </p:cNvPr>
          <p:cNvSpPr>
            <a:spLocks noGrp="1"/>
          </p:cNvSpPr>
          <p:nvPr>
            <p:ph type="title"/>
          </p:nvPr>
        </p:nvSpPr>
        <p:spPr/>
        <p:txBody>
          <a:bodyPr/>
          <a:lstStyle/>
          <a:p>
            <a:r>
              <a:rPr lang="en-US" b="1"/>
              <a:t>Conclusions</a:t>
            </a:r>
          </a:p>
        </p:txBody>
      </p:sp>
      <p:sp>
        <p:nvSpPr>
          <p:cNvPr id="6" name="TextBox 5">
            <a:extLst>
              <a:ext uri="{FF2B5EF4-FFF2-40B4-BE49-F238E27FC236}">
                <a16:creationId xmlns:a16="http://schemas.microsoft.com/office/drawing/2014/main" id="{15C5D0D4-2E49-A5AC-2369-54FE338BDFC6}"/>
              </a:ext>
            </a:extLst>
          </p:cNvPr>
          <p:cNvSpPr txBox="1"/>
          <p:nvPr/>
        </p:nvSpPr>
        <p:spPr>
          <a:xfrm>
            <a:off x="28271" y="4652843"/>
            <a:ext cx="9144000" cy="307777"/>
          </a:xfrm>
          <a:prstGeom prst="rect">
            <a:avLst/>
          </a:prstGeom>
          <a:noFill/>
        </p:spPr>
        <p:txBody>
          <a:bodyPr wrap="square" rtlCol="0">
            <a:spAutoFit/>
          </a:bodyPr>
          <a:lstStyle/>
          <a:p>
            <a:r>
              <a:rPr lang="en-US" sz="700">
                <a:latin typeface="Arial" panose="020B0604020202020204" pitchFamily="34" charset="0"/>
                <a:cs typeface="Arial" panose="020B0604020202020204" pitchFamily="34" charset="0"/>
              </a:rPr>
              <a:t>1L = first-line; CI = confidence interval; </a:t>
            </a:r>
            <a:r>
              <a:rPr lang="en-GB" sz="700">
                <a:latin typeface="Arial" panose="020B0604020202020204" pitchFamily="34" charset="0"/>
                <a:cs typeface="Arial" panose="020B0604020202020204" pitchFamily="34" charset="0"/>
              </a:rPr>
              <a:t>H = trastuzumab; </a:t>
            </a:r>
            <a:r>
              <a:rPr lang="en-US" sz="700">
                <a:latin typeface="Arial" panose="020B0604020202020204" pitchFamily="34" charset="0"/>
                <a:cs typeface="Arial" panose="020B0604020202020204" pitchFamily="34" charset="0"/>
              </a:rPr>
              <a:t>HER2+ = </a:t>
            </a:r>
            <a:r>
              <a:rPr lang="en-US" sz="700" kern="1200">
                <a:solidFill>
                  <a:schemeClr val="tx1"/>
                </a:solidFill>
                <a:effectLst/>
                <a:latin typeface="Arial" panose="020B0604020202020204" pitchFamily="34" charset="0"/>
                <a:cs typeface="Arial" panose="020B0604020202020204" pitchFamily="34" charset="0"/>
              </a:rPr>
              <a:t>human epidermal growth factor receptor 2-positive; HR = hazard ratio; </a:t>
            </a:r>
            <a:r>
              <a:rPr lang="en-US" sz="700">
                <a:effectLst/>
                <a:latin typeface="Arial" panose="020B0604020202020204" pitchFamily="34" charset="0"/>
                <a:ea typeface="MS Mincho" panose="02020609040205080304" pitchFamily="49" charset="-128"/>
              </a:rPr>
              <a:t>MBC = metastatic breast cancer; OS = overall survival; </a:t>
            </a:r>
            <a:r>
              <a:rPr lang="en-GB" sz="700">
                <a:latin typeface="Arial" panose="020B0604020202020204" pitchFamily="34" charset="0"/>
                <a:cs typeface="Arial" panose="020B0604020202020204" pitchFamily="34" charset="0"/>
              </a:rPr>
              <a:t>P = pertuzumab; PBO = placebo; </a:t>
            </a:r>
          </a:p>
          <a:p>
            <a:r>
              <a:rPr lang="en-US" sz="700">
                <a:effectLst/>
                <a:latin typeface="Arial" panose="020B0604020202020204" pitchFamily="34" charset="0"/>
                <a:ea typeface="MS Mincho" panose="02020609040205080304" pitchFamily="49" charset="-128"/>
              </a:rPr>
              <a:t>PFS = progression-free survival; </a:t>
            </a:r>
            <a:r>
              <a:rPr lang="en-GB" sz="700">
                <a:latin typeface="Arial" panose="020B0604020202020204" pitchFamily="34" charset="0"/>
                <a:cs typeface="Arial" panose="020B0604020202020204" pitchFamily="34" charset="0"/>
              </a:rPr>
              <a:t>TUC = tucatinib.</a:t>
            </a:r>
            <a:endParaRPr lang="en-US" sz="7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DD2E7B7-BE46-66D8-B0ED-3701474C649C}"/>
              </a:ext>
            </a:extLst>
          </p:cNvPr>
          <p:cNvSpPr txBox="1"/>
          <p:nvPr/>
        </p:nvSpPr>
        <p:spPr>
          <a:xfrm>
            <a:off x="0" y="4960266"/>
            <a:ext cx="9144000" cy="182880"/>
          </a:xfrm>
          <a:prstGeom prst="rect">
            <a:avLst/>
          </a:prstGeom>
          <a:solidFill>
            <a:srgbClr val="EC3A10"/>
          </a:solidFill>
        </p:spPr>
        <p:txBody>
          <a:bodyPr wrap="square" rtlCol="0">
            <a:spAutoFit/>
          </a:bodyPr>
          <a:lstStyle/>
          <a:p>
            <a:r>
              <a:rPr lang="en-US" sz="800">
                <a:solidFill>
                  <a:schemeClr val="bg1"/>
                </a:solidFill>
              </a:rPr>
              <a:t>This presentation is the intellectual property of the author/presenter. Contact </a:t>
            </a:r>
            <a:r>
              <a:rPr lang="en-US" sz="800" u="sng">
                <a:solidFill>
                  <a:schemeClr val="bg1"/>
                </a:solidFill>
                <a:hlinkClick r:id="rId2" action="ppaction://hlinkfile">
                  <a:extLst>
                    <a:ext uri="{A12FA001-AC4F-418D-AE19-62706E023703}">
                      <ahyp:hlinkClr xmlns:ahyp="http://schemas.microsoft.com/office/drawing/2018/hyperlinkcolor" val="tx"/>
                    </a:ext>
                  </a:extLst>
                </a:hlinkClick>
              </a:rPr>
              <a:t>erika.hamilton@scri.com</a:t>
            </a:r>
            <a:r>
              <a:rPr lang="en-US" sz="800">
                <a:solidFill>
                  <a:schemeClr val="bg1"/>
                </a:solidFill>
              </a:rPr>
              <a:t> for permission to reprint and/or distribute.</a:t>
            </a:r>
          </a:p>
        </p:txBody>
      </p:sp>
      <p:sp>
        <p:nvSpPr>
          <p:cNvPr id="8" name="Rectangle 7">
            <a:extLst>
              <a:ext uri="{FF2B5EF4-FFF2-40B4-BE49-F238E27FC236}">
                <a16:creationId xmlns:a16="http://schemas.microsoft.com/office/drawing/2014/main" id="{46092BC8-B4DA-D532-D901-DA025766A719}"/>
              </a:ext>
            </a:extLst>
          </p:cNvPr>
          <p:cNvSpPr/>
          <p:nvPr/>
        </p:nvSpPr>
        <p:spPr>
          <a:xfrm>
            <a:off x="233127" y="1135880"/>
            <a:ext cx="8688185" cy="300724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tx1"/>
              </a:solidFill>
              <a:latin typeface="Arial" panose="020B0604020202020204" pitchFamily="34" charset="0"/>
              <a:cs typeface="Arial" panose="020B0604020202020204" pitchFamily="34" charset="0"/>
            </a:endParaRPr>
          </a:p>
        </p:txBody>
      </p:sp>
      <p:sp>
        <p:nvSpPr>
          <p:cNvPr id="9" name="Content Placeholder 1">
            <a:extLst>
              <a:ext uri="{FF2B5EF4-FFF2-40B4-BE49-F238E27FC236}">
                <a16:creationId xmlns:a16="http://schemas.microsoft.com/office/drawing/2014/main" id="{4E1C9E52-7CC1-A7CB-3EAC-1CBF0E8ADA0A}"/>
              </a:ext>
            </a:extLst>
          </p:cNvPr>
          <p:cNvSpPr txBox="1">
            <a:spLocks/>
          </p:cNvSpPr>
          <p:nvPr/>
        </p:nvSpPr>
        <p:spPr>
          <a:xfrm>
            <a:off x="126816" y="1368196"/>
            <a:ext cx="8688185" cy="3007242"/>
          </a:xfrm>
          <a:prstGeom prst="rect">
            <a:avLst/>
          </a:prstGeom>
          <a:noFill/>
        </p:spPr>
        <p:txBody>
          <a:bodyPr lIns="91440" tIns="45720" rIns="91440" bIns="45720" anchor="t"/>
          <a:lstStyle>
            <a:lvl1pPr marL="342900" indent="-342900" algn="l" defTabSz="457200" rtl="0" eaLnBrk="1" latinLnBrk="0" hangingPunct="1">
              <a:lnSpc>
                <a:spcPct val="100000"/>
              </a:lnSpc>
              <a:spcBef>
                <a:spcPts val="900"/>
              </a:spcBef>
              <a:buClr>
                <a:srgbClr val="4DAF46"/>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00000"/>
              </a:lnSpc>
              <a:spcBef>
                <a:spcPts val="900"/>
              </a:spcBef>
              <a:buClr>
                <a:srgbClr val="4DAF4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7300" indent="-342900" algn="l" defTabSz="457200" rtl="0" eaLnBrk="1" latinLnBrk="0" hangingPunct="1">
              <a:lnSpc>
                <a:spcPct val="100000"/>
              </a:lnSpc>
              <a:spcBef>
                <a:spcPts val="900"/>
              </a:spcBef>
              <a:buClr>
                <a:srgbClr val="4DAF46"/>
              </a:buClr>
              <a:buFont typeface="Wingdings" pitchFamily="2" charset="2"/>
              <a:buChar char="q"/>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100000"/>
              </a:lnSpc>
              <a:spcBef>
                <a:spcPts val="900"/>
              </a:spcBef>
              <a:buClr>
                <a:srgbClr val="4DAF46"/>
              </a:buClr>
              <a:buSzPct val="100000"/>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100000"/>
              </a:lnSpc>
              <a:spcBef>
                <a:spcPts val="900"/>
              </a:spcBef>
              <a:buClr>
                <a:srgbClr val="4DAF46"/>
              </a:buClr>
              <a:buSzPct val="100000"/>
              <a:buFont typeface="Lucida Grande"/>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1313" indent="-225425">
              <a:spcBef>
                <a:spcPts val="300"/>
              </a:spcBef>
              <a:spcAft>
                <a:spcPts val="300"/>
              </a:spcAft>
              <a:buClr>
                <a:schemeClr val="tx1">
                  <a:lumMod val="65000"/>
                  <a:lumOff val="35000"/>
                </a:schemeClr>
              </a:buClr>
            </a:pPr>
            <a:r>
              <a:rPr lang="en-GB" sz="1400" dirty="0">
                <a:latin typeface="Arial"/>
                <a:cs typeface="Arial"/>
              </a:rPr>
              <a:t>In HER2CLIMB-05, the addition of TUC to 1L maintenance therapy with HP demonstrated a statistically significant and clinically meaningful PFS benefit in patients with HER2+ MBC.</a:t>
            </a:r>
            <a:endParaRPr lang="en-US" sz="1400" dirty="0"/>
          </a:p>
          <a:p>
            <a:pPr marL="631825" lvl="1">
              <a:spcBef>
                <a:spcPts val="0"/>
              </a:spcBef>
              <a:buClr>
                <a:srgbClr val="595959"/>
              </a:buClr>
              <a:buFont typeface="Abadi" panose="020B0604020104020204" pitchFamily="34" charset="0"/>
              <a:buChar char="−"/>
            </a:pPr>
            <a:r>
              <a:rPr lang="en-GB" sz="1400" dirty="0">
                <a:latin typeface="Arial"/>
                <a:cs typeface="Arial"/>
              </a:rPr>
              <a:t>36% reduction in risk of disease progression or death </a:t>
            </a:r>
          </a:p>
          <a:p>
            <a:pPr marL="631825" lvl="1">
              <a:spcBef>
                <a:spcPts val="0"/>
              </a:spcBef>
              <a:buClr>
                <a:srgbClr val="595959"/>
              </a:buClr>
              <a:buFont typeface="Abadi" panose="020B0604020104020204" pitchFamily="34" charset="0"/>
              <a:buChar char="−"/>
            </a:pPr>
            <a:r>
              <a:rPr lang="en-GB" sz="1400" dirty="0">
                <a:latin typeface="Arial"/>
                <a:cs typeface="Arial"/>
              </a:rPr>
              <a:t>Median PFS: 24.9 vs 16.3 months; an</a:t>
            </a:r>
            <a:r>
              <a:rPr lang="en-US" sz="1400" dirty="0"/>
              <a:t> 8.6-month improvement</a:t>
            </a:r>
            <a:endParaRPr lang="en-GB" sz="1400" dirty="0"/>
          </a:p>
          <a:p>
            <a:pPr marL="631825" lvl="1">
              <a:spcBef>
                <a:spcPts val="0"/>
              </a:spcBef>
              <a:buClr>
                <a:srgbClr val="595959"/>
              </a:buClr>
              <a:buFont typeface="Abadi" panose="020B0604020104020204" pitchFamily="34" charset="0"/>
              <a:buChar char="−"/>
            </a:pPr>
            <a:r>
              <a:rPr lang="en-GB" sz="1400" dirty="0">
                <a:latin typeface="Arial"/>
                <a:cs typeface="Arial"/>
              </a:rPr>
              <a:t>Benefit was observed across all patient subgroups</a:t>
            </a:r>
          </a:p>
          <a:p>
            <a:pPr marL="344488" indent="-228600">
              <a:spcBef>
                <a:spcPts val="300"/>
              </a:spcBef>
              <a:spcAft>
                <a:spcPts val="300"/>
              </a:spcAft>
              <a:buClr>
                <a:srgbClr val="595959"/>
              </a:buClr>
            </a:pPr>
            <a:r>
              <a:rPr lang="en-GB" sz="1400" dirty="0">
                <a:latin typeface="Arial"/>
                <a:cs typeface="Arial"/>
              </a:rPr>
              <a:t>Preliminary OS data suggest a positive trend </a:t>
            </a:r>
            <a:r>
              <a:rPr lang="en-GB" sz="1400" dirty="0" err="1">
                <a:latin typeface="Arial"/>
                <a:cs typeface="Arial"/>
              </a:rPr>
              <a:t>favoring</a:t>
            </a:r>
            <a:r>
              <a:rPr lang="en-GB" sz="1400" dirty="0">
                <a:latin typeface="Arial"/>
                <a:cs typeface="Arial"/>
              </a:rPr>
              <a:t> TUC + HP. </a:t>
            </a:r>
          </a:p>
          <a:p>
            <a:pPr marL="344488" indent="-228600">
              <a:spcBef>
                <a:spcPts val="300"/>
              </a:spcBef>
              <a:spcAft>
                <a:spcPts val="300"/>
              </a:spcAft>
              <a:buClr>
                <a:srgbClr val="595959"/>
              </a:buClr>
            </a:pPr>
            <a:r>
              <a:rPr lang="en-GB" sz="1400" dirty="0">
                <a:latin typeface="Arial"/>
                <a:cs typeface="Arial"/>
              </a:rPr>
              <a:t>The TUC + HP combination showed a manageable safety profile, with </a:t>
            </a:r>
            <a:r>
              <a:rPr lang="en-GB" sz="1400" dirty="0" err="1">
                <a:latin typeface="Arial"/>
                <a:cs typeface="Arial"/>
              </a:rPr>
              <a:t>diarrhea</a:t>
            </a:r>
            <a:r>
              <a:rPr lang="en-GB" sz="1400" dirty="0">
                <a:latin typeface="Arial"/>
                <a:cs typeface="Arial"/>
              </a:rPr>
              <a:t>, nausea, and elevated liver enzymes, mostly of low grade, being the most common adverse events.</a:t>
            </a:r>
            <a:endParaRPr lang="en-GB" dirty="0"/>
          </a:p>
          <a:p>
            <a:pPr marL="344488" indent="-228600">
              <a:spcBef>
                <a:spcPts val="300"/>
              </a:spcBef>
              <a:spcAft>
                <a:spcPts val="300"/>
              </a:spcAft>
              <a:buClr>
                <a:schemeClr val="tx1">
                  <a:lumMod val="65000"/>
                  <a:lumOff val="35000"/>
                </a:schemeClr>
              </a:buClr>
            </a:pPr>
            <a:r>
              <a:rPr lang="en-US" sz="1400" dirty="0"/>
              <a:t>HER2CLIMB-05 has demonstrated that addition of TUC to HP represents an enhanced 1L maintenance therapy option for patients with HER2+ MBC, providing an </a:t>
            </a:r>
            <a:r>
              <a:rPr lang="en-GB" sz="1400" dirty="0"/>
              <a:t>opportunity to prolong time to disease progression and time off chemotherapy. </a:t>
            </a:r>
            <a:endParaRPr lang="en-US" sz="1400" dirty="0">
              <a:latin typeface="Arial"/>
              <a:cs typeface="Arial"/>
            </a:endParaRPr>
          </a:p>
        </p:txBody>
      </p:sp>
    </p:spTree>
    <p:extLst>
      <p:ext uri="{BB962C8B-B14F-4D97-AF65-F5344CB8AC3E}">
        <p14:creationId xmlns:p14="http://schemas.microsoft.com/office/powerpoint/2010/main" val="1330867811"/>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821227-B8B7-7631-93C4-8F0E368F3EAF}"/>
              </a:ext>
            </a:extLst>
          </p:cNvPr>
          <p:cNvSpPr>
            <a:spLocks noGrp="1"/>
          </p:cNvSpPr>
          <p:nvPr>
            <p:ph idx="1"/>
          </p:nvPr>
        </p:nvSpPr>
        <p:spPr/>
        <p:txBody>
          <a:bodyPr/>
          <a:lstStyle/>
          <a:p>
            <a:pPr marL="185738" indent="-185738">
              <a:spcBef>
                <a:spcPts val="600"/>
              </a:spcBef>
              <a:spcAft>
                <a:spcPts val="600"/>
              </a:spcAft>
              <a:buClr>
                <a:schemeClr val="tx1">
                  <a:lumMod val="65000"/>
                  <a:lumOff val="35000"/>
                </a:schemeClr>
              </a:buClr>
            </a:pPr>
            <a:r>
              <a:rPr lang="en-GB" sz="1600"/>
              <a:t>We thank the patients and their families and caregivers, as well as the investigators and site staff who participated in this study. </a:t>
            </a:r>
            <a:endParaRPr lang="en-US" sz="1600"/>
          </a:p>
        </p:txBody>
      </p:sp>
      <p:sp>
        <p:nvSpPr>
          <p:cNvPr id="3" name="Title 2">
            <a:extLst>
              <a:ext uri="{FF2B5EF4-FFF2-40B4-BE49-F238E27FC236}">
                <a16:creationId xmlns:a16="http://schemas.microsoft.com/office/drawing/2014/main" id="{09ED6ACE-6FBA-D743-AF39-00CC58463558}"/>
              </a:ext>
            </a:extLst>
          </p:cNvPr>
          <p:cNvSpPr>
            <a:spLocks noGrp="1"/>
          </p:cNvSpPr>
          <p:nvPr>
            <p:ph type="title"/>
          </p:nvPr>
        </p:nvSpPr>
        <p:spPr/>
        <p:txBody>
          <a:bodyPr/>
          <a:lstStyle/>
          <a:p>
            <a:r>
              <a:rPr lang="en-US" b="1"/>
              <a:t>Acknowledgments</a:t>
            </a:r>
          </a:p>
        </p:txBody>
      </p:sp>
      <p:sp>
        <p:nvSpPr>
          <p:cNvPr id="4" name="Rectangle 3">
            <a:extLst>
              <a:ext uri="{FF2B5EF4-FFF2-40B4-BE49-F238E27FC236}">
                <a16:creationId xmlns:a16="http://schemas.microsoft.com/office/drawing/2014/main" id="{31D27440-AAF5-A99D-CD92-8325BA6E773A}"/>
              </a:ext>
            </a:extLst>
          </p:cNvPr>
          <p:cNvSpPr>
            <a:spLocks noChangeArrowheads="1"/>
          </p:cNvSpPr>
          <p:nvPr/>
        </p:nvSpPr>
        <p:spPr bwMode="auto">
          <a:xfrm>
            <a:off x="6486862" y="2756324"/>
            <a:ext cx="2276138" cy="1028700"/>
          </a:xfrm>
          <a:prstGeom prst="rect">
            <a:avLst/>
          </a:prstGeom>
          <a:solidFill>
            <a:schemeClr val="bg1"/>
          </a:solidFill>
          <a:ln>
            <a:noFill/>
          </a:ln>
        </p:spPr>
        <p:txBody>
          <a:bodyPr vert="horz" wrap="square" lIns="115200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2060"/>
                </a:solidFill>
                <a:latin typeface="Arial" panose="020B0604020202020204" pitchFamily="34" charset="0"/>
                <a:cs typeface="Arial" panose="020B0604020202020204" pitchFamily="34" charset="0"/>
              </a:rPr>
              <a:t>Plain language summary</a:t>
            </a:r>
          </a:p>
        </p:txBody>
      </p:sp>
      <p:sp>
        <p:nvSpPr>
          <p:cNvPr id="5" name="TextBox 4">
            <a:extLst>
              <a:ext uri="{FF2B5EF4-FFF2-40B4-BE49-F238E27FC236}">
                <a16:creationId xmlns:a16="http://schemas.microsoft.com/office/drawing/2014/main" id="{05746CDA-1B93-1A56-6407-769A6A8B8101}"/>
              </a:ext>
            </a:extLst>
          </p:cNvPr>
          <p:cNvSpPr txBox="1"/>
          <p:nvPr/>
        </p:nvSpPr>
        <p:spPr>
          <a:xfrm>
            <a:off x="6335443" y="3840785"/>
            <a:ext cx="2808557" cy="86177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latin typeface="Arial" panose="020B0604020202020204" pitchFamily="34" charset="0"/>
                <a:cs typeface="Arial" panose="020B0604020202020204" pitchFamily="34" charset="0"/>
              </a:rPr>
              <a:t>Copies of the slide deck and plain language summary obtained through Quick Response (QR) code are for personal use only and may not be reproduced without permission from SABCS</a:t>
            </a:r>
            <a:r>
              <a:rPr lang="en-US" sz="1000" baseline="30000">
                <a:latin typeface="Arial" panose="020B0604020202020204" pitchFamily="34" charset="0"/>
                <a:cs typeface="Arial" panose="020B0604020202020204" pitchFamily="34" charset="0"/>
              </a:rPr>
              <a:t>®</a:t>
            </a:r>
            <a:r>
              <a:rPr lang="en-US" sz="1000">
                <a:latin typeface="Arial" panose="020B0604020202020204" pitchFamily="34" charset="0"/>
                <a:cs typeface="Arial" panose="020B0604020202020204" pitchFamily="34" charset="0"/>
              </a:rPr>
              <a:t> or the authors.</a:t>
            </a:r>
          </a:p>
        </p:txBody>
      </p:sp>
      <p:sp>
        <p:nvSpPr>
          <p:cNvPr id="8" name="Rectangle 7">
            <a:extLst>
              <a:ext uri="{FF2B5EF4-FFF2-40B4-BE49-F238E27FC236}">
                <a16:creationId xmlns:a16="http://schemas.microsoft.com/office/drawing/2014/main" id="{7CCD2CBF-3154-72A8-D353-D0EC005D738A}"/>
              </a:ext>
            </a:extLst>
          </p:cNvPr>
          <p:cNvSpPr>
            <a:spLocks noChangeArrowheads="1"/>
          </p:cNvSpPr>
          <p:nvPr/>
        </p:nvSpPr>
        <p:spPr bwMode="auto">
          <a:xfrm>
            <a:off x="6427744" y="1661465"/>
            <a:ext cx="1949103" cy="1028700"/>
          </a:xfrm>
          <a:prstGeom prst="rect">
            <a:avLst/>
          </a:prstGeom>
          <a:solidFill>
            <a:schemeClr val="bg1"/>
          </a:solidFill>
          <a:ln>
            <a:noFill/>
          </a:ln>
        </p:spPr>
        <p:txBody>
          <a:bodyPr vert="horz" wrap="square" lIns="1152000" tIns="45720" rIns="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2060"/>
                </a:solidFill>
                <a:latin typeface="Arial" panose="020B0604020202020204" pitchFamily="34" charset="0"/>
                <a:cs typeface="Arial" panose="020B0604020202020204" pitchFamily="34" charset="0"/>
              </a:rPr>
              <a:t>Slide deck</a:t>
            </a:r>
          </a:p>
        </p:txBody>
      </p:sp>
      <p:pic>
        <p:nvPicPr>
          <p:cNvPr id="10" name="Picture 9" descr="A qr code with a black background&#10;&#10;AI-generated content may be incorrect.">
            <a:extLst>
              <a:ext uri="{FF2B5EF4-FFF2-40B4-BE49-F238E27FC236}">
                <a16:creationId xmlns:a16="http://schemas.microsoft.com/office/drawing/2014/main" id="{64D98C69-BDB9-14DF-3448-C3E5E7A69530}"/>
              </a:ext>
            </a:extLst>
          </p:cNvPr>
          <p:cNvPicPr>
            <a:picLocks noChangeAspect="1"/>
          </p:cNvPicPr>
          <p:nvPr/>
        </p:nvPicPr>
        <p:blipFill>
          <a:blip r:embed="rId2"/>
          <a:stretch>
            <a:fillRect/>
          </a:stretch>
        </p:blipFill>
        <p:spPr>
          <a:xfrm>
            <a:off x="6692606" y="1799137"/>
            <a:ext cx="783771" cy="783771"/>
          </a:xfrm>
          <a:prstGeom prst="rect">
            <a:avLst/>
          </a:prstGeom>
        </p:spPr>
      </p:pic>
      <p:pic>
        <p:nvPicPr>
          <p:cNvPr id="11" name="Picture 10" descr="A qr code with black squares&#10;&#10;AI-generated content may be incorrect.">
            <a:extLst>
              <a:ext uri="{FF2B5EF4-FFF2-40B4-BE49-F238E27FC236}">
                <a16:creationId xmlns:a16="http://schemas.microsoft.com/office/drawing/2014/main" id="{98A76B69-BA75-9668-2744-7C92821CB645}"/>
              </a:ext>
            </a:extLst>
          </p:cNvPr>
          <p:cNvPicPr>
            <a:picLocks noChangeAspect="1"/>
          </p:cNvPicPr>
          <p:nvPr/>
        </p:nvPicPr>
        <p:blipFill>
          <a:blip r:embed="rId3"/>
          <a:stretch>
            <a:fillRect/>
          </a:stretch>
        </p:blipFill>
        <p:spPr>
          <a:xfrm>
            <a:off x="6689090" y="2888643"/>
            <a:ext cx="778962" cy="778962"/>
          </a:xfrm>
          <a:prstGeom prst="rect">
            <a:avLst/>
          </a:prstGeom>
        </p:spPr>
      </p:pic>
      <p:sp>
        <p:nvSpPr>
          <p:cNvPr id="6" name="TextBox 5">
            <a:extLst>
              <a:ext uri="{FF2B5EF4-FFF2-40B4-BE49-F238E27FC236}">
                <a16:creationId xmlns:a16="http://schemas.microsoft.com/office/drawing/2014/main" id="{61333F65-B60C-B27F-C279-9AE1BAB65C64}"/>
              </a:ext>
            </a:extLst>
          </p:cNvPr>
          <p:cNvSpPr txBox="1"/>
          <p:nvPr/>
        </p:nvSpPr>
        <p:spPr>
          <a:xfrm>
            <a:off x="0" y="4960266"/>
            <a:ext cx="9144000" cy="182880"/>
          </a:xfrm>
          <a:prstGeom prst="rect">
            <a:avLst/>
          </a:prstGeom>
          <a:solidFill>
            <a:srgbClr val="EC3A10"/>
          </a:solidFill>
        </p:spPr>
        <p:txBody>
          <a:bodyPr wrap="square" rtlCol="0">
            <a:spAutoFit/>
          </a:bodyPr>
          <a:lstStyle/>
          <a:p>
            <a:r>
              <a:rPr lang="en-US" sz="800">
                <a:solidFill>
                  <a:schemeClr val="bg1"/>
                </a:solidFill>
              </a:rPr>
              <a:t>This presentation is the intellectual property of the author/presenter. Contact </a:t>
            </a:r>
            <a:r>
              <a:rPr lang="en-US" sz="800" u="sng">
                <a:solidFill>
                  <a:schemeClr val="bg1"/>
                </a:solidFill>
                <a:hlinkClick r:id="rId4" action="ppaction://hlinkfile">
                  <a:extLst>
                    <a:ext uri="{A12FA001-AC4F-418D-AE19-62706E023703}">
                      <ahyp:hlinkClr xmlns:ahyp="http://schemas.microsoft.com/office/drawing/2018/hyperlinkcolor" val="tx"/>
                    </a:ext>
                  </a:extLst>
                </a:hlinkClick>
              </a:rPr>
              <a:t>erika.hamilton@scri.com</a:t>
            </a:r>
            <a:r>
              <a:rPr lang="en-US" sz="800">
                <a:solidFill>
                  <a:schemeClr val="bg1"/>
                </a:solidFill>
              </a:rPr>
              <a:t> for permission to reprint and/or distribute.</a:t>
            </a:r>
          </a:p>
        </p:txBody>
      </p:sp>
      <p:grpSp>
        <p:nvGrpSpPr>
          <p:cNvPr id="9" name="Group 8">
            <a:extLst>
              <a:ext uri="{FF2B5EF4-FFF2-40B4-BE49-F238E27FC236}">
                <a16:creationId xmlns:a16="http://schemas.microsoft.com/office/drawing/2014/main" id="{8C1ADD48-5B9D-3ACE-0406-91FBB4097A70}"/>
              </a:ext>
            </a:extLst>
          </p:cNvPr>
          <p:cNvGrpSpPr/>
          <p:nvPr/>
        </p:nvGrpSpPr>
        <p:grpSpPr>
          <a:xfrm>
            <a:off x="566442" y="1775785"/>
            <a:ext cx="5655782" cy="2968019"/>
            <a:chOff x="566442" y="1775784"/>
            <a:chExt cx="5655782" cy="3269825"/>
          </a:xfrm>
        </p:grpSpPr>
        <p:pic>
          <p:nvPicPr>
            <p:cNvPr id="12" name="Picture 2">
              <a:extLst>
                <a:ext uri="{FF2B5EF4-FFF2-40B4-BE49-F238E27FC236}">
                  <a16:creationId xmlns:a16="http://schemas.microsoft.com/office/drawing/2014/main" id="{3CF880A6-88FA-7CF7-CB4A-D94D24BFB134}"/>
                </a:ext>
              </a:extLst>
            </p:cNvPr>
            <p:cNvPicPr>
              <a:picLocks noChangeAspect="1" noChangeArrowheads="1"/>
            </p:cNvPicPr>
            <p:nvPr/>
          </p:nvPicPr>
          <p:blipFill>
            <a:blip r:embed="rId5"/>
            <a:srcRect/>
            <a:stretch/>
          </p:blipFill>
          <p:spPr bwMode="auto">
            <a:xfrm>
              <a:off x="626268" y="1775784"/>
              <a:ext cx="5595956" cy="29267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675474B-AAF0-847C-29D0-84B87CE13FA5}"/>
                </a:ext>
              </a:extLst>
            </p:cNvPr>
            <p:cNvSpPr txBox="1"/>
            <p:nvPr/>
          </p:nvSpPr>
          <p:spPr>
            <a:xfrm>
              <a:off x="566442" y="4466803"/>
              <a:ext cx="2783661" cy="578806"/>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Enrollment at 219 sites in 23 countries </a:t>
              </a:r>
              <a:endParaRPr lang="en-US" sz="12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11582410"/>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4F8C0F-F837-FFF0-2987-1EB3DB0640C4}"/>
              </a:ext>
            </a:extLst>
          </p:cNvPr>
          <p:cNvSpPr>
            <a:spLocks noGrp="1"/>
          </p:cNvSpPr>
          <p:nvPr>
            <p:ph idx="1"/>
          </p:nvPr>
        </p:nvSpPr>
        <p:spPr>
          <a:xfrm>
            <a:off x="381000" y="1090733"/>
            <a:ext cx="6549829" cy="3394472"/>
          </a:xfrm>
        </p:spPr>
        <p:txBody>
          <a:bodyPr/>
          <a:lstStyle/>
          <a:p>
            <a:pPr marL="0" indent="0">
              <a:spcBef>
                <a:spcPts val="0"/>
              </a:spcBef>
              <a:buNone/>
            </a:pPr>
            <a:r>
              <a:rPr lang="en-GB" sz="1400"/>
              <a:t>Veronique Dieras, Giuseppe Curigliano, Miguel Martin, Florence Lerebours, </a:t>
            </a:r>
          </a:p>
          <a:p>
            <a:pPr marL="0" indent="0">
              <a:spcBef>
                <a:spcPts val="0"/>
              </a:spcBef>
              <a:buNone/>
            </a:pPr>
            <a:r>
              <a:rPr lang="en-GB" sz="1400"/>
              <a:t>Junji Tsurutani, Marie-France Savard, Katarzyna J. Jerzak, Xichun Hu, </a:t>
            </a:r>
          </a:p>
          <a:p>
            <a:pPr marL="0" indent="0">
              <a:spcBef>
                <a:spcPts val="0"/>
              </a:spcBef>
              <a:buNone/>
            </a:pPr>
            <a:r>
              <a:rPr lang="en-GB" sz="1400"/>
              <a:t>Luciana Carla Martins de Aquino Pimentel, Ciara C. O'Sullivan, Eriko Tokunaga, Alicia Okines, Chiun-Sheng Huang, William Jacot, Joohyuk Sohn, </a:t>
            </a:r>
          </a:p>
          <a:p>
            <a:pPr marL="0" indent="0">
              <a:spcBef>
                <a:spcPts val="0"/>
              </a:spcBef>
              <a:buNone/>
            </a:pPr>
            <a:r>
              <a:rPr lang="en-GB" sz="1400"/>
              <a:t>Eduardo Cronemberger Silva, Volkmar Mueller, Shan Yang, Giovanna Granata, Qi Shen, Libero Santarpia, Erika Hamilton; </a:t>
            </a:r>
          </a:p>
          <a:p>
            <a:pPr marL="0" indent="0">
              <a:spcBef>
                <a:spcPts val="0"/>
              </a:spcBef>
              <a:buNone/>
            </a:pPr>
            <a:r>
              <a:rPr lang="en-GB" sz="1400"/>
              <a:t>on behalf of the HER2CLIMB-05 investigators</a:t>
            </a:r>
          </a:p>
          <a:p>
            <a:pPr marL="0" indent="0">
              <a:buClr>
                <a:schemeClr val="tx1">
                  <a:lumMod val="65000"/>
                  <a:lumOff val="35000"/>
                </a:schemeClr>
              </a:buClr>
              <a:buNone/>
            </a:pPr>
            <a:r>
              <a:rPr lang="en-GB" sz="1400" b="1"/>
              <a:t>HER2CLIMB-05</a:t>
            </a:r>
            <a:r>
              <a:rPr lang="en-GB" sz="1400" b="1" dirty="0"/>
              <a:t>: A phase 3 study of tucatinib versus placebo in combination with trastuzumab and pertuzumab as first-line maintenance therapy for HER2+ metastatic </a:t>
            </a:r>
            <a:r>
              <a:rPr lang="en-GB" sz="1400" b="1"/>
              <a:t>breast cancer</a:t>
            </a:r>
            <a:endParaRPr lang="en-GB" sz="1400"/>
          </a:p>
          <a:p>
            <a:pPr marL="0" indent="0">
              <a:buClr>
                <a:schemeClr val="tx1">
                  <a:lumMod val="65000"/>
                  <a:lumOff val="35000"/>
                </a:schemeClr>
              </a:buClr>
              <a:buNone/>
            </a:pPr>
            <a:r>
              <a:rPr lang="en-GB" sz="1400" i="1"/>
              <a:t>J </a:t>
            </a:r>
            <a:r>
              <a:rPr lang="en-GB" sz="1400" i="1" dirty="0"/>
              <a:t>Clin Oncol</a:t>
            </a:r>
            <a:r>
              <a:rPr lang="en-GB" sz="1400" dirty="0"/>
              <a:t>. Online December 10</a:t>
            </a:r>
            <a:r>
              <a:rPr lang="en-GB" sz="1400" baseline="30000" dirty="0"/>
              <a:t>th</a:t>
            </a:r>
            <a:r>
              <a:rPr lang="en-GB" sz="1400" dirty="0"/>
              <a:t>, 2025.</a:t>
            </a:r>
            <a:endParaRPr lang="en-US" sz="1400" dirty="0"/>
          </a:p>
          <a:p>
            <a:pPr>
              <a:buClr>
                <a:schemeClr val="bg1">
                  <a:lumMod val="75000"/>
                </a:schemeClr>
              </a:buClr>
            </a:pPr>
            <a:endParaRPr lang="en-US" sz="2000" dirty="0"/>
          </a:p>
        </p:txBody>
      </p:sp>
      <p:sp>
        <p:nvSpPr>
          <p:cNvPr id="3" name="Title 2">
            <a:extLst>
              <a:ext uri="{FF2B5EF4-FFF2-40B4-BE49-F238E27FC236}">
                <a16:creationId xmlns:a16="http://schemas.microsoft.com/office/drawing/2014/main" id="{476A0AD0-5D9B-DAF5-0547-59E0A8DB0C16}"/>
              </a:ext>
            </a:extLst>
          </p:cNvPr>
          <p:cNvSpPr>
            <a:spLocks noGrp="1"/>
          </p:cNvSpPr>
          <p:nvPr>
            <p:ph type="title"/>
          </p:nvPr>
        </p:nvSpPr>
        <p:spPr/>
        <p:txBody>
          <a:bodyPr/>
          <a:lstStyle/>
          <a:p>
            <a:r>
              <a:rPr lang="en-US" b="1"/>
              <a:t>HER2CLIMB-05 Publication</a:t>
            </a:r>
          </a:p>
        </p:txBody>
      </p:sp>
      <p:pic>
        <p:nvPicPr>
          <p:cNvPr id="9" name="Picture 8">
            <a:extLst>
              <a:ext uri="{FF2B5EF4-FFF2-40B4-BE49-F238E27FC236}">
                <a16:creationId xmlns:a16="http://schemas.microsoft.com/office/drawing/2014/main" id="{AE6D52E3-CE25-AA7E-71EB-2E3AE0004A43}"/>
              </a:ext>
            </a:extLst>
          </p:cNvPr>
          <p:cNvPicPr>
            <a:picLocks noChangeAspect="1"/>
          </p:cNvPicPr>
          <p:nvPr/>
        </p:nvPicPr>
        <p:blipFill>
          <a:blip r:embed="rId2"/>
          <a:stretch>
            <a:fillRect/>
          </a:stretch>
        </p:blipFill>
        <p:spPr>
          <a:xfrm>
            <a:off x="7134225" y="1952507"/>
            <a:ext cx="1265705" cy="1267415"/>
          </a:xfrm>
          <a:prstGeom prst="rect">
            <a:avLst/>
          </a:prstGeom>
        </p:spPr>
      </p:pic>
      <p:sp>
        <p:nvSpPr>
          <p:cNvPr id="11" name="TextBox 10">
            <a:extLst>
              <a:ext uri="{FF2B5EF4-FFF2-40B4-BE49-F238E27FC236}">
                <a16:creationId xmlns:a16="http://schemas.microsoft.com/office/drawing/2014/main" id="{3D6BC44C-EF8F-F17A-6769-C2902165B163}"/>
              </a:ext>
            </a:extLst>
          </p:cNvPr>
          <p:cNvSpPr txBox="1"/>
          <p:nvPr/>
        </p:nvSpPr>
        <p:spPr>
          <a:xfrm>
            <a:off x="7069489" y="1090733"/>
            <a:ext cx="1938042" cy="738664"/>
          </a:xfrm>
          <a:prstGeom prst="rect">
            <a:avLst/>
          </a:prstGeom>
          <a:noFill/>
        </p:spPr>
        <p:txBody>
          <a:bodyPr wrap="square">
            <a:spAutoFit/>
          </a:bodyPr>
          <a:lstStyle/>
          <a:p>
            <a:r>
              <a:rPr lang="en-US" sz="1400" b="1" i="1">
                <a:solidFill>
                  <a:srgbClr val="002060"/>
                </a:solidFill>
                <a:latin typeface="Arial" panose="020B0604020202020204" pitchFamily="34" charset="0"/>
                <a:cs typeface="Arial" panose="020B0604020202020204" pitchFamily="34" charset="0"/>
              </a:rPr>
              <a:t>The Journal of Clinical Oncology</a:t>
            </a:r>
          </a:p>
          <a:p>
            <a:r>
              <a:rPr lang="en-US" sz="1400" b="1">
                <a:solidFill>
                  <a:srgbClr val="002060"/>
                </a:solidFill>
                <a:latin typeface="Arial" panose="020B0604020202020204" pitchFamily="34" charset="0"/>
                <a:cs typeface="Arial" panose="020B0604020202020204" pitchFamily="34" charset="0"/>
              </a:rPr>
              <a:t>Publication</a:t>
            </a:r>
          </a:p>
        </p:txBody>
      </p:sp>
      <p:pic>
        <p:nvPicPr>
          <p:cNvPr id="1026" name="Picture 1">
            <a:extLst>
              <a:ext uri="{FF2B5EF4-FFF2-40B4-BE49-F238E27FC236}">
                <a16:creationId xmlns:a16="http://schemas.microsoft.com/office/drawing/2014/main" id="{B01AF391-BE19-072C-5178-768035B86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225" y="3314104"/>
            <a:ext cx="16287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646495"/>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AFBCB52-C7FC-B448-AA54-8A3BF036EF25}"/>
              </a:ext>
            </a:extLst>
          </p:cNvPr>
          <p:cNvSpPr>
            <a:spLocks noGrp="1"/>
          </p:cNvSpPr>
          <p:nvPr>
            <p:ph type="title"/>
          </p:nvPr>
        </p:nvSpPr>
        <p:spPr>
          <a:xfrm>
            <a:off x="400979" y="228600"/>
            <a:ext cx="6295912" cy="499016"/>
          </a:xfrm>
        </p:spPr>
        <p:txBody>
          <a:bodyPr anchor="t" anchorCtr="0"/>
          <a:lstStyle/>
          <a:p>
            <a:r>
              <a:rPr lang="en-US" b="1"/>
              <a:t>Disclosure Information</a:t>
            </a:r>
            <a:endParaRPr lang="en-US"/>
          </a:p>
        </p:txBody>
      </p:sp>
      <p:sp>
        <p:nvSpPr>
          <p:cNvPr id="9" name="Content Placeholder 2">
            <a:extLst>
              <a:ext uri="{FF2B5EF4-FFF2-40B4-BE49-F238E27FC236}">
                <a16:creationId xmlns:a16="http://schemas.microsoft.com/office/drawing/2014/main" id="{ABFC25EC-DE4B-0348-981E-8E232BF577A1}"/>
              </a:ext>
            </a:extLst>
          </p:cNvPr>
          <p:cNvSpPr>
            <a:spLocks noGrp="1"/>
          </p:cNvSpPr>
          <p:nvPr>
            <p:ph idx="1"/>
          </p:nvPr>
        </p:nvSpPr>
        <p:spPr>
          <a:xfrm>
            <a:off x="381000" y="1014413"/>
            <a:ext cx="8229600" cy="3703060"/>
          </a:xfrm>
        </p:spPr>
        <p:txBody>
          <a:bodyPr/>
          <a:lstStyle/>
          <a:p>
            <a:pPr marL="0" indent="0">
              <a:buNone/>
            </a:pPr>
            <a:r>
              <a:rPr lang="en-US"/>
              <a:t>Erika Hamilton</a:t>
            </a:r>
          </a:p>
          <a:p>
            <a:pPr marL="0" indent="0">
              <a:spcBef>
                <a:spcPts val="300"/>
              </a:spcBef>
              <a:buNone/>
            </a:pPr>
            <a:r>
              <a:rPr lang="en-US" sz="1200"/>
              <a:t>I have the following relevant financial relationships to disclose:</a:t>
            </a:r>
          </a:p>
          <a:p>
            <a:pPr marL="457200" indent="0">
              <a:spcBef>
                <a:spcPts val="300"/>
              </a:spcBef>
              <a:buNone/>
            </a:pPr>
            <a:r>
              <a:rPr lang="en-US" sz="1100" b="1"/>
              <a:t>Consultant/Advisor for: </a:t>
            </a:r>
            <a:r>
              <a:rPr lang="en-US" sz="1100"/>
              <a:t>Pfizer Inc, Genentech/Roche, Lilly, Daiichi Sankyo, Mersana, AstraZeneca, Novartis, Ellipses Pharma, Olema Pharmaceuticals, Stemline Therapeutics, Tubulis GmbH, Verascity Science, Theratechnologies, Accutar Biotech, Entos, Fosun Pharma, Gilead Sciences, Jaxx Pharmaceuticals, MphaR, Zentalis, Jefferies, and Tempus</a:t>
            </a:r>
          </a:p>
          <a:p>
            <a:pPr marL="457200" indent="0">
              <a:spcBef>
                <a:spcPts val="300"/>
              </a:spcBef>
              <a:buNone/>
            </a:pPr>
            <a:r>
              <a:rPr lang="en-US" sz="1100" b="1"/>
              <a:t>Received research funding from: </a:t>
            </a:r>
            <a:r>
              <a:rPr lang="en-US" sz="1100"/>
              <a:t>AstraZeneca, Hutchison MediPharma, OncoMed, MedImmune, Stem CentRx, Genentech/Roche, Curis, Verastem, Zymeworks, Syndax, Lycera, Rgenix, Novartis, Mersana, Millennium, TapImmune Inc., Lilly, Pfizer Inc, Tesaro, Boehringer Ingelheim, H3 Biomedicine, Radius Health, Acerta Pharma, Macrogenics, Abbvie, Immunomedics, Fujifilm, eFFECTOR Therapeutics, Merus, Nucana, Regeneron, Leap Therapeutics, Taiho Pharmaceutical, EMD Serono, Daiichi Sankyo, ArQule, Syros Pharmaceuticals, Clovis Oncology, CytomX Therapeutics, InventisBio, Deciphera, Sermonix Pharmaceuticals, Sutro Biopharma, Zenith Epigenetics, Arvinas, Harpoon, Black Diamond Therapeutics, Orinove, Molecular Templates, Seagen, Compugen, G1 Therapeutics, Karyopharm Therapeutics, Dana Farber Cancer Hospital, Onconova Therapeutics, Shattuck Labs, PharmaMar, Olema Pharmaceuticals, Immunogen, Plexxikon, Amgen, Akeso Biopharma, ADC Therapeutics, AtlasMedx, Aravive, Ellipses Pharma, Incyte, MabSpace Biosciences, ORIC Pharmaceuticals, Pieris Pharmaceuticals, Pionyr, Repertoire Immune Medicines, Treadwell Therapeutics, Jacobio, Accutar Biotech, Artios, Bliss Biopharmaceutical, Cascadian Therapeutics, Dantari, Duality Biologics, Elucida Oncology, Infinity Pharmaceuticals, Relay Therapeutics, Tolmar, Torque, BeiGene, Context Therapeutics, K-Group Beta, Kind Pharmaceuticals, Loxo, Oncothyreon, Orum Therapeutics, Prelude Therapeutics, ProfoundBio, Cullinan Oncology, Bristol-Myers Squibb, Eisai, Fochon Pharmaceuticals, Gilead Sciences, Inspirna, Myriad Genetics, Silverback Therapeutics, and Stemline Therapeutics. </a:t>
            </a:r>
          </a:p>
          <a:p>
            <a:pPr marL="0" indent="0">
              <a:spcBef>
                <a:spcPts val="300"/>
              </a:spcBef>
              <a:buNone/>
            </a:pPr>
            <a:endParaRPr lang="en-US" sz="1200"/>
          </a:p>
          <a:p>
            <a:pPr marL="0" indent="0">
              <a:spcBef>
                <a:spcPts val="300"/>
              </a:spcBef>
              <a:buNone/>
            </a:pPr>
            <a:r>
              <a:rPr lang="en-US" sz="1200"/>
              <a:t> </a:t>
            </a:r>
          </a:p>
          <a:p>
            <a:pPr marL="0" indent="0">
              <a:spcBef>
                <a:spcPts val="300"/>
              </a:spcBef>
              <a:buNone/>
            </a:pPr>
            <a:r>
              <a:rPr lang="en-US" sz="1200"/>
              <a:t>	</a:t>
            </a:r>
          </a:p>
        </p:txBody>
      </p:sp>
      <p:sp>
        <p:nvSpPr>
          <p:cNvPr id="2" name="TextBox 1">
            <a:extLst>
              <a:ext uri="{FF2B5EF4-FFF2-40B4-BE49-F238E27FC236}">
                <a16:creationId xmlns:a16="http://schemas.microsoft.com/office/drawing/2014/main" id="{7D6AAF7E-CD2D-8CA9-4524-1262F840549D}"/>
              </a:ext>
            </a:extLst>
          </p:cNvPr>
          <p:cNvSpPr txBox="1"/>
          <p:nvPr/>
        </p:nvSpPr>
        <p:spPr>
          <a:xfrm>
            <a:off x="0" y="4960266"/>
            <a:ext cx="9144000" cy="182880"/>
          </a:xfrm>
          <a:prstGeom prst="rect">
            <a:avLst/>
          </a:prstGeom>
          <a:solidFill>
            <a:srgbClr val="EC3A10"/>
          </a:solidFill>
        </p:spPr>
        <p:txBody>
          <a:bodyPr wrap="square" rtlCol="0">
            <a:spAutoFit/>
          </a:bodyPr>
          <a:lstStyle/>
          <a:p>
            <a:r>
              <a:rPr lang="en-US" sz="800">
                <a:solidFill>
                  <a:schemeClr val="bg1"/>
                </a:solidFill>
              </a:rPr>
              <a:t>This presentation is the intellectual property of the author/presenter. Contact </a:t>
            </a:r>
            <a:r>
              <a:rPr lang="en-US" sz="800" u="sng">
                <a:solidFill>
                  <a:schemeClr val="bg1"/>
                </a:solidFill>
                <a:hlinkClick r:id="rId2" action="ppaction://hlinkfile">
                  <a:extLst>
                    <a:ext uri="{A12FA001-AC4F-418D-AE19-62706E023703}">
                      <ahyp:hlinkClr xmlns:ahyp="http://schemas.microsoft.com/office/drawing/2018/hyperlinkcolor" val="tx"/>
                    </a:ext>
                  </a:extLst>
                </a:hlinkClick>
              </a:rPr>
              <a:t>erika.hamilton@scri.com</a:t>
            </a:r>
            <a:r>
              <a:rPr lang="en-US" sz="800">
                <a:solidFill>
                  <a:schemeClr val="bg1"/>
                </a:solidFill>
              </a:rPr>
              <a:t> for permission to reprint and/or distribute.</a:t>
            </a:r>
          </a:p>
        </p:txBody>
      </p:sp>
    </p:spTree>
    <p:extLst>
      <p:ext uri="{BB962C8B-B14F-4D97-AF65-F5344CB8AC3E}">
        <p14:creationId xmlns:p14="http://schemas.microsoft.com/office/powerpoint/2010/main" val="2833964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078F72-3078-8B4D-8827-26391B53085E}"/>
              </a:ext>
            </a:extLst>
          </p:cNvPr>
          <p:cNvSpPr>
            <a:spLocks noGrp="1"/>
          </p:cNvSpPr>
          <p:nvPr>
            <p:ph idx="1"/>
          </p:nvPr>
        </p:nvSpPr>
        <p:spPr>
          <a:xfrm>
            <a:off x="380999" y="1189529"/>
            <a:ext cx="8314113" cy="3229772"/>
          </a:xfrm>
        </p:spPr>
        <p:txBody>
          <a:bodyPr/>
          <a:lstStyle/>
          <a:p>
            <a:pPr>
              <a:buClr>
                <a:schemeClr val="tx1">
                  <a:lumMod val="65000"/>
                  <a:lumOff val="35000"/>
                </a:schemeClr>
              </a:buClr>
            </a:pPr>
            <a:r>
              <a:rPr lang="en-US" sz="1400"/>
              <a:t>The current SOC for 1L treatment of HER2+ MBC consists of induction chemotherapy with a </a:t>
            </a:r>
            <a:r>
              <a:rPr lang="en-US" sz="1400" err="1"/>
              <a:t>taxane</a:t>
            </a:r>
            <a:r>
              <a:rPr lang="en-US" sz="1400"/>
              <a:t> (T) in combination with dual anti-HER2 </a:t>
            </a:r>
            <a:r>
              <a:rPr lang="en-US" sz="1400" err="1"/>
              <a:t>mAbs</a:t>
            </a:r>
            <a:r>
              <a:rPr lang="en-US" sz="1400"/>
              <a:t>, trastuzumab (H) and </a:t>
            </a:r>
            <a:r>
              <a:rPr lang="en-US" sz="1400" err="1"/>
              <a:t>pertuzumab</a:t>
            </a:r>
            <a:r>
              <a:rPr lang="en-US" sz="1400"/>
              <a:t> (P), followed by maintenance therapy with </a:t>
            </a:r>
            <a:r>
              <a:rPr lang="en-GB" sz="1400"/>
              <a:t>HP.</a:t>
            </a:r>
            <a:r>
              <a:rPr lang="en-US" sz="1400" baseline="30000"/>
              <a:t>1</a:t>
            </a:r>
            <a:r>
              <a:rPr lang="en-US" sz="1400"/>
              <a:t> However, most patients eventually experience disease progression on this SOC regimen and not all will be able to receive a 2L treatment.</a:t>
            </a:r>
            <a:r>
              <a:rPr lang="en-US" sz="1400" baseline="30000"/>
              <a:t>2,3</a:t>
            </a:r>
            <a:r>
              <a:rPr lang="en-US" sz="1400"/>
              <a:t> </a:t>
            </a:r>
          </a:p>
          <a:p>
            <a:pPr>
              <a:buClr>
                <a:schemeClr val="tx1">
                  <a:lumMod val="65000"/>
                  <a:lumOff val="35000"/>
                </a:schemeClr>
              </a:buClr>
            </a:pPr>
            <a:r>
              <a:rPr lang="en-US" sz="1400"/>
              <a:t>The HER2CLIMB registrational trial demonstrated that adding tucatinib (TUC), a highly selective HER2 tyrosine kinase inhibitor, to capecitabine and H significantly prolonged PFS and OS in heavily pretreated patients with HER2+ MBC, including those with BM.</a:t>
            </a:r>
            <a:r>
              <a:rPr lang="en-US" sz="1400" baseline="30000"/>
              <a:t>4,5</a:t>
            </a:r>
            <a:endParaRPr lang="en-US" sz="1400"/>
          </a:p>
          <a:p>
            <a:pPr>
              <a:buClr>
                <a:schemeClr val="tx1">
                  <a:lumMod val="65000"/>
                  <a:lumOff val="35000"/>
                </a:schemeClr>
              </a:buClr>
            </a:pPr>
            <a:r>
              <a:rPr lang="en-GB" sz="1400"/>
              <a:t>Optimizing 1L maintenance therapy by targeting HER2 both extracellularly, with dual blockade </a:t>
            </a:r>
            <a:r>
              <a:rPr lang="en-GB" sz="1400" err="1"/>
              <a:t>mAbs</a:t>
            </a:r>
            <a:r>
              <a:rPr lang="en-GB" sz="1400"/>
              <a:t>, and intracellularly, with TUC may improve patient outcomes.</a:t>
            </a:r>
            <a:r>
              <a:rPr lang="en-GB" sz="1400" baseline="30000"/>
              <a:t>6</a:t>
            </a:r>
          </a:p>
          <a:p>
            <a:pPr>
              <a:buClr>
                <a:schemeClr val="tx1">
                  <a:lumMod val="65000"/>
                  <a:lumOff val="35000"/>
                </a:schemeClr>
              </a:buClr>
            </a:pPr>
            <a:r>
              <a:rPr lang="en-US" sz="1400"/>
              <a:t>T</a:t>
            </a:r>
            <a:r>
              <a:rPr lang="en-GB" sz="1400"/>
              <a:t>he phase 3 </a:t>
            </a:r>
            <a:r>
              <a:rPr lang="en-GB" sz="1400" b="1"/>
              <a:t>HER2CLIMB-05</a:t>
            </a:r>
            <a:r>
              <a:rPr lang="en-GB" sz="1400"/>
              <a:t> trial was initiated to investigate the efficacy and safety of adding TUC to HP as 1L maintenance therapy in patients with HER2+ MBC who had completed induction therapy with THP. </a:t>
            </a:r>
            <a:endParaRPr lang="en-US" sz="1400"/>
          </a:p>
        </p:txBody>
      </p:sp>
      <p:sp>
        <p:nvSpPr>
          <p:cNvPr id="3" name="Title 2">
            <a:extLst>
              <a:ext uri="{FF2B5EF4-FFF2-40B4-BE49-F238E27FC236}">
                <a16:creationId xmlns:a16="http://schemas.microsoft.com/office/drawing/2014/main" id="{7501C17D-A5EA-244B-A1BC-150292E23A31}"/>
              </a:ext>
            </a:extLst>
          </p:cNvPr>
          <p:cNvSpPr>
            <a:spLocks noGrp="1"/>
          </p:cNvSpPr>
          <p:nvPr>
            <p:ph type="title"/>
          </p:nvPr>
        </p:nvSpPr>
        <p:spPr/>
        <p:txBody>
          <a:bodyPr/>
          <a:lstStyle/>
          <a:p>
            <a:r>
              <a:rPr lang="en-US" b="1"/>
              <a:t>Introduction</a:t>
            </a:r>
          </a:p>
        </p:txBody>
      </p:sp>
      <p:sp>
        <p:nvSpPr>
          <p:cNvPr id="5" name="TextBox 4">
            <a:extLst>
              <a:ext uri="{FF2B5EF4-FFF2-40B4-BE49-F238E27FC236}">
                <a16:creationId xmlns:a16="http://schemas.microsoft.com/office/drawing/2014/main" id="{C171EE02-DCF6-C299-0156-8ED0321DC3FC}"/>
              </a:ext>
            </a:extLst>
          </p:cNvPr>
          <p:cNvSpPr txBox="1"/>
          <p:nvPr/>
        </p:nvSpPr>
        <p:spPr>
          <a:xfrm>
            <a:off x="0" y="4630220"/>
            <a:ext cx="8610600" cy="307777"/>
          </a:xfrm>
          <a:prstGeom prst="rect">
            <a:avLst/>
          </a:prstGeom>
          <a:noFill/>
        </p:spPr>
        <p:txBody>
          <a:bodyPr wrap="square">
            <a:spAutoFit/>
          </a:bodyPr>
          <a:lstStyle/>
          <a:p>
            <a:pPr marR="0" lvl="0"/>
            <a:r>
              <a:rPr lang="en-GB" sz="700">
                <a:latin typeface="Arial" panose="020B0604020202020204" pitchFamily="34" charset="0"/>
                <a:cs typeface="Arial" panose="020B0604020202020204" pitchFamily="34" charset="0"/>
              </a:rPr>
              <a:t>1. Gion M, et al. </a:t>
            </a:r>
            <a:r>
              <a:rPr lang="en-GB" sz="700" i="1">
                <a:latin typeface="Arial" panose="020B0604020202020204" pitchFamily="34" charset="0"/>
                <a:cs typeface="Arial" panose="020B0604020202020204" pitchFamily="34" charset="0"/>
              </a:rPr>
              <a:t>Am Soc Clin Oncol </a:t>
            </a:r>
            <a:r>
              <a:rPr lang="en-GB" sz="700" i="1" err="1">
                <a:latin typeface="Arial" panose="020B0604020202020204" pitchFamily="34" charset="0"/>
                <a:cs typeface="Arial" panose="020B0604020202020204" pitchFamily="34" charset="0"/>
              </a:rPr>
              <a:t>Educ</a:t>
            </a:r>
            <a:r>
              <a:rPr lang="en-GB" sz="700" i="1">
                <a:latin typeface="Arial" panose="020B0604020202020204" pitchFamily="34" charset="0"/>
                <a:cs typeface="Arial" panose="020B0604020202020204" pitchFamily="34" charset="0"/>
              </a:rPr>
              <a:t> Book. </a:t>
            </a:r>
            <a:r>
              <a:rPr lang="en-GB" sz="700">
                <a:latin typeface="Arial" panose="020B0604020202020204" pitchFamily="34" charset="0"/>
                <a:cs typeface="Arial" panose="020B0604020202020204" pitchFamily="34" charset="0"/>
              </a:rPr>
              <a:t>2022;42:1-11. 2</a:t>
            </a:r>
            <a:r>
              <a:rPr lang="en-US" sz="700">
                <a:effectLst/>
                <a:latin typeface="Arial" panose="020B0604020202020204" pitchFamily="34" charset="0"/>
                <a:ea typeface="Times New Roman" panose="02020603050405020304" pitchFamily="18" charset="0"/>
                <a:cs typeface="Arial" panose="020B0604020202020204" pitchFamily="34" charset="0"/>
              </a:rPr>
              <a:t>. </a:t>
            </a:r>
            <a:r>
              <a:rPr lang="en-US" sz="700" err="1">
                <a:effectLst/>
                <a:latin typeface="Arial" panose="020B0604020202020204" pitchFamily="34" charset="0"/>
                <a:ea typeface="Times New Roman" panose="02020603050405020304" pitchFamily="18" charset="0"/>
                <a:cs typeface="Arial" panose="020B0604020202020204" pitchFamily="34" charset="0"/>
              </a:rPr>
              <a:t>Baselga</a:t>
            </a:r>
            <a:r>
              <a:rPr lang="en-US" sz="700">
                <a:effectLst/>
                <a:latin typeface="Arial" panose="020B0604020202020204" pitchFamily="34" charset="0"/>
                <a:ea typeface="Times New Roman" panose="02020603050405020304" pitchFamily="18" charset="0"/>
                <a:cs typeface="Arial" panose="020B0604020202020204" pitchFamily="34" charset="0"/>
              </a:rPr>
              <a:t> J, et al. </a:t>
            </a:r>
            <a:r>
              <a:rPr lang="en-US" sz="700" i="1">
                <a:effectLst/>
                <a:latin typeface="Arial" panose="020B0604020202020204" pitchFamily="34" charset="0"/>
                <a:ea typeface="Times New Roman" panose="02020603050405020304" pitchFamily="18" charset="0"/>
                <a:cs typeface="Arial" panose="020B0604020202020204" pitchFamily="34" charset="0"/>
              </a:rPr>
              <a:t>N Engl J Med</a:t>
            </a:r>
            <a:r>
              <a:rPr lang="en-US" sz="700">
                <a:effectLst/>
                <a:latin typeface="Arial" panose="020B0604020202020204" pitchFamily="34" charset="0"/>
                <a:ea typeface="Times New Roman" panose="02020603050405020304" pitchFamily="18" charset="0"/>
                <a:cs typeface="Arial" panose="020B0604020202020204" pitchFamily="34" charset="0"/>
              </a:rPr>
              <a:t>. 2012;366:109-119. 3. Swain SM, et al. </a:t>
            </a:r>
            <a:r>
              <a:rPr lang="en-US" sz="700" i="1">
                <a:effectLst/>
                <a:latin typeface="Arial" panose="020B0604020202020204" pitchFamily="34" charset="0"/>
                <a:ea typeface="Times New Roman" panose="02020603050405020304" pitchFamily="18" charset="0"/>
                <a:cs typeface="Arial" panose="020B0604020202020204" pitchFamily="34" charset="0"/>
              </a:rPr>
              <a:t>N Engl J Med</a:t>
            </a:r>
            <a:r>
              <a:rPr lang="en-US" sz="700">
                <a:effectLst/>
                <a:latin typeface="Arial" panose="020B0604020202020204" pitchFamily="34" charset="0"/>
                <a:ea typeface="Times New Roman" panose="02020603050405020304" pitchFamily="18" charset="0"/>
                <a:cs typeface="Arial" panose="020B0604020202020204" pitchFamily="34" charset="0"/>
              </a:rPr>
              <a:t>. 2015;372:724-734. 4. </a:t>
            </a:r>
            <a:r>
              <a:rPr lang="en-US" sz="700">
                <a:effectLst/>
                <a:latin typeface="Arial" panose="020B0604020202020204" pitchFamily="34" charset="0"/>
                <a:ea typeface="Calibri" panose="020F0502020204030204" pitchFamily="34" charset="0"/>
                <a:cs typeface="Arial" panose="020B0604020202020204" pitchFamily="34" charset="0"/>
              </a:rPr>
              <a:t>Murthy RK, et al. </a:t>
            </a:r>
            <a:r>
              <a:rPr lang="en-US" sz="700" i="1">
                <a:effectLst/>
                <a:latin typeface="Arial" panose="020B0604020202020204" pitchFamily="34" charset="0"/>
                <a:ea typeface="Calibri" panose="020F0502020204030204" pitchFamily="34" charset="0"/>
                <a:cs typeface="Arial" panose="020B0604020202020204" pitchFamily="34" charset="0"/>
              </a:rPr>
              <a:t>N Engl J Med</a:t>
            </a:r>
            <a:r>
              <a:rPr lang="en-US" sz="700">
                <a:effectLst/>
                <a:latin typeface="Arial" panose="020B0604020202020204" pitchFamily="34" charset="0"/>
                <a:ea typeface="Calibri" panose="020F0502020204030204" pitchFamily="34" charset="0"/>
                <a:cs typeface="Arial" panose="020B0604020202020204" pitchFamily="34" charset="0"/>
              </a:rPr>
              <a:t>. 2020;382:597-609. 5. </a:t>
            </a:r>
            <a:r>
              <a:rPr lang="en-US" sz="700" err="1">
                <a:effectLst/>
                <a:latin typeface="Arial" panose="020B0604020202020204" pitchFamily="34" charset="0"/>
                <a:ea typeface="Calibri" panose="020F0502020204030204" pitchFamily="34" charset="0"/>
                <a:cs typeface="Arial" panose="020B0604020202020204" pitchFamily="34" charset="0"/>
              </a:rPr>
              <a:t>Curigliano</a:t>
            </a:r>
            <a:r>
              <a:rPr lang="en-US" sz="700">
                <a:effectLst/>
                <a:latin typeface="Arial" panose="020B0604020202020204" pitchFamily="34" charset="0"/>
                <a:ea typeface="Calibri" panose="020F0502020204030204" pitchFamily="34" charset="0"/>
                <a:cs typeface="Arial" panose="020B0604020202020204" pitchFamily="34" charset="0"/>
              </a:rPr>
              <a:t> G, et al. </a:t>
            </a:r>
            <a:r>
              <a:rPr lang="it-IT" sz="700" i="1">
                <a:effectLst/>
                <a:latin typeface="Arial" panose="020B0604020202020204" pitchFamily="34" charset="0"/>
                <a:ea typeface="Calibri" panose="020F0502020204030204" pitchFamily="34" charset="0"/>
                <a:cs typeface="Arial" panose="020B0604020202020204" pitchFamily="34" charset="0"/>
              </a:rPr>
              <a:t>Ann Oncol</a:t>
            </a:r>
            <a:r>
              <a:rPr lang="it-IT" sz="700">
                <a:effectLst/>
                <a:latin typeface="Arial" panose="020B0604020202020204" pitchFamily="34" charset="0"/>
                <a:ea typeface="Calibri" panose="020F0502020204030204" pitchFamily="34" charset="0"/>
                <a:cs typeface="Arial" panose="020B0604020202020204" pitchFamily="34" charset="0"/>
              </a:rPr>
              <a:t>. </a:t>
            </a:r>
            <a:r>
              <a:rPr lang="en-US" sz="700">
                <a:effectLst/>
                <a:latin typeface="Arial" panose="020B0604020202020204" pitchFamily="34" charset="0"/>
                <a:ea typeface="Calibri" panose="020F0502020204030204" pitchFamily="34" charset="0"/>
                <a:cs typeface="Arial" panose="020B0604020202020204" pitchFamily="34" charset="0"/>
              </a:rPr>
              <a:t>2022;33:321-329. 6. Pernas S and Tolaney SM. </a:t>
            </a:r>
            <a:r>
              <a:rPr lang="en-US" sz="700" i="1">
                <a:effectLst/>
                <a:latin typeface="Arial" panose="020B0604020202020204" pitchFamily="34" charset="0"/>
                <a:ea typeface="Calibri" panose="020F0502020204030204" pitchFamily="34" charset="0"/>
                <a:cs typeface="Arial" panose="020B0604020202020204" pitchFamily="34" charset="0"/>
              </a:rPr>
              <a:t>Ther Adv Med Oncol</a:t>
            </a:r>
            <a:r>
              <a:rPr lang="en-US" sz="700">
                <a:effectLst/>
                <a:latin typeface="Arial" panose="020B0604020202020204" pitchFamily="34" charset="0"/>
                <a:ea typeface="Calibri" panose="020F0502020204030204" pitchFamily="34" charset="0"/>
                <a:cs typeface="Arial" panose="020B0604020202020204" pitchFamily="34" charset="0"/>
              </a:rPr>
              <a:t>. 2019;11:</a:t>
            </a:r>
            <a:r>
              <a:rPr lang="en-GB" sz="700">
                <a:latin typeface="Arial" panose="020B0604020202020204" pitchFamily="34" charset="0"/>
                <a:cs typeface="Arial" panose="020B0604020202020204" pitchFamily="34" charset="0"/>
              </a:rPr>
              <a:t>1758835919833519.</a:t>
            </a:r>
            <a:endParaRPr lang="en-US" sz="70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05DFCBB2-A3C7-337A-7047-81BD17CCF7A7}"/>
              </a:ext>
            </a:extLst>
          </p:cNvPr>
          <p:cNvSpPr txBox="1"/>
          <p:nvPr/>
        </p:nvSpPr>
        <p:spPr>
          <a:xfrm>
            <a:off x="0" y="4371209"/>
            <a:ext cx="9144000" cy="307777"/>
          </a:xfrm>
          <a:prstGeom prst="rect">
            <a:avLst/>
          </a:prstGeom>
          <a:noFill/>
        </p:spPr>
        <p:txBody>
          <a:bodyPr wrap="square" rtlCol="0">
            <a:spAutoFit/>
          </a:bodyPr>
          <a:lstStyle/>
          <a:p>
            <a:r>
              <a:rPr lang="en-US" sz="700">
                <a:latin typeface="Arial" panose="020B0604020202020204" pitchFamily="34" charset="0"/>
                <a:cs typeface="Arial" panose="020B0604020202020204" pitchFamily="34" charset="0"/>
              </a:rPr>
              <a:t>1L = first-line; 2L= second-line; BM = brain metastases; HER2+ = </a:t>
            </a:r>
            <a:r>
              <a:rPr lang="en-US" sz="700" kern="1200">
                <a:solidFill>
                  <a:schemeClr val="tx1"/>
                </a:solidFill>
                <a:effectLst/>
                <a:latin typeface="Arial" panose="020B0604020202020204" pitchFamily="34" charset="0"/>
                <a:cs typeface="Arial" panose="020B0604020202020204" pitchFamily="34" charset="0"/>
              </a:rPr>
              <a:t>human epidermal growth factor receptor 2-positive; mAb = monoclonal antibody;</a:t>
            </a:r>
            <a:r>
              <a:rPr lang="en-US" sz="700">
                <a:effectLst/>
                <a:latin typeface="Arial" panose="020B0604020202020204" pitchFamily="34" charset="0"/>
                <a:ea typeface="MS Mincho" panose="02020609040205080304" pitchFamily="49" charset="-128"/>
              </a:rPr>
              <a:t> MBC = metastatic breast cancer; OS = overall survival; </a:t>
            </a:r>
          </a:p>
          <a:p>
            <a:r>
              <a:rPr lang="en-US" sz="700">
                <a:effectLst/>
                <a:latin typeface="Arial" panose="020B0604020202020204" pitchFamily="34" charset="0"/>
                <a:ea typeface="MS Mincho" panose="02020609040205080304" pitchFamily="49" charset="-128"/>
              </a:rPr>
              <a:t>PFS = progression-free survival; SOC = standard of care.</a:t>
            </a:r>
            <a:endParaRPr lang="en-US" sz="7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3FF8E20-FC7D-2383-69F4-AB706720A108}"/>
              </a:ext>
            </a:extLst>
          </p:cNvPr>
          <p:cNvSpPr txBox="1"/>
          <p:nvPr/>
        </p:nvSpPr>
        <p:spPr>
          <a:xfrm>
            <a:off x="0" y="4960266"/>
            <a:ext cx="9144000" cy="182880"/>
          </a:xfrm>
          <a:prstGeom prst="rect">
            <a:avLst/>
          </a:prstGeom>
          <a:solidFill>
            <a:srgbClr val="EC3A10"/>
          </a:solidFill>
        </p:spPr>
        <p:txBody>
          <a:bodyPr wrap="square" rtlCol="0">
            <a:spAutoFit/>
          </a:bodyPr>
          <a:lstStyle/>
          <a:p>
            <a:r>
              <a:rPr lang="en-US" sz="800">
                <a:solidFill>
                  <a:schemeClr val="bg1"/>
                </a:solidFill>
              </a:rPr>
              <a:t>This presentation is the intellectual property of the author/presenter. Contact </a:t>
            </a:r>
            <a:r>
              <a:rPr lang="en-US" sz="800" u="sng">
                <a:solidFill>
                  <a:schemeClr val="bg1"/>
                </a:solidFill>
                <a:hlinkClick r:id="rId3" action="ppaction://hlinkfile">
                  <a:extLst>
                    <a:ext uri="{A12FA001-AC4F-418D-AE19-62706E023703}">
                      <ahyp:hlinkClr xmlns:ahyp="http://schemas.microsoft.com/office/drawing/2018/hyperlinkcolor" val="tx"/>
                    </a:ext>
                  </a:extLst>
                </a:hlinkClick>
              </a:rPr>
              <a:t>erika.hamilton@scri.com</a:t>
            </a:r>
            <a:r>
              <a:rPr lang="en-US" sz="800">
                <a:solidFill>
                  <a:schemeClr val="bg1"/>
                </a:solidFill>
              </a:rPr>
              <a:t> for permission to reprint and/or distribute.</a:t>
            </a:r>
          </a:p>
        </p:txBody>
      </p:sp>
    </p:spTree>
    <p:extLst>
      <p:ext uri="{BB962C8B-B14F-4D97-AF65-F5344CB8AC3E}">
        <p14:creationId xmlns:p14="http://schemas.microsoft.com/office/powerpoint/2010/main" val="2391715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187A94D6-67D7-8787-155B-EA2010963A1B}"/>
              </a:ext>
            </a:extLst>
          </p:cNvPr>
          <p:cNvSpPr>
            <a:spLocks noGrp="1"/>
          </p:cNvSpPr>
          <p:nvPr>
            <p:ph type="title"/>
          </p:nvPr>
        </p:nvSpPr>
        <p:spPr>
          <a:xfrm>
            <a:off x="381000" y="41484"/>
            <a:ext cx="5802972" cy="712236"/>
          </a:xfrm>
        </p:spPr>
        <p:txBody>
          <a:bodyPr/>
          <a:lstStyle/>
          <a:p>
            <a:r>
              <a:rPr lang="en-US" b="1"/>
              <a:t>HER2CLIMB-05 Design</a:t>
            </a:r>
          </a:p>
        </p:txBody>
      </p:sp>
      <p:sp>
        <p:nvSpPr>
          <p:cNvPr id="4" name="Content Placeholder 2">
            <a:extLst>
              <a:ext uri="{FF2B5EF4-FFF2-40B4-BE49-F238E27FC236}">
                <a16:creationId xmlns:a16="http://schemas.microsoft.com/office/drawing/2014/main" id="{8C31F0D0-CB97-6981-698E-ACAF70934BD4}"/>
              </a:ext>
            </a:extLst>
          </p:cNvPr>
          <p:cNvSpPr>
            <a:spLocks noGrp="1"/>
          </p:cNvSpPr>
          <p:nvPr>
            <p:ph idx="1"/>
          </p:nvPr>
        </p:nvSpPr>
        <p:spPr>
          <a:xfrm>
            <a:off x="141072" y="928204"/>
            <a:ext cx="8861855" cy="369332"/>
          </a:xfrm>
        </p:spPr>
        <p:txBody>
          <a:bodyPr lIns="91440" tIns="45720" rIns="91440" bIns="45720" anchor="t">
            <a:noAutofit/>
          </a:bodyPr>
          <a:lstStyle/>
          <a:p>
            <a:pPr marL="0" indent="0" algn="ctr">
              <a:spcBef>
                <a:spcPts val="0"/>
              </a:spcBef>
              <a:buNone/>
            </a:pPr>
            <a:r>
              <a:rPr lang="en-US" sz="1400" b="1">
                <a:effectLst/>
                <a:latin typeface="Arial"/>
                <a:ea typeface="MS Mincho"/>
                <a:cs typeface="Arial"/>
              </a:rPr>
              <a:t>HER2CLIMB-05 </a:t>
            </a:r>
            <a:r>
              <a:rPr lang="en-US" sz="1400">
                <a:latin typeface="Arial"/>
                <a:cs typeface="Arial"/>
              </a:rPr>
              <a:t>is a randomized, double-blind, placebo-controlled, international, phase 3 trial (</a:t>
            </a:r>
            <a:r>
              <a:rPr lang="en-GB" sz="1400">
                <a:latin typeface="Arial"/>
                <a:cs typeface="Arial"/>
              </a:rPr>
              <a:t>NCT05132582</a:t>
            </a:r>
            <a:r>
              <a:rPr lang="en-US" sz="1400">
                <a:latin typeface="Arial"/>
                <a:cs typeface="Arial"/>
              </a:rPr>
              <a:t>)</a:t>
            </a:r>
            <a:endParaRPr lang="en-US" sz="1600">
              <a:effectLst/>
              <a:latin typeface="Arial"/>
              <a:ea typeface="MS Mincho" panose="02020609040205080304" pitchFamily="49" charset="-128"/>
              <a:cs typeface="Arial"/>
            </a:endParaRPr>
          </a:p>
        </p:txBody>
      </p:sp>
      <p:sp>
        <p:nvSpPr>
          <p:cNvPr id="5" name="TextBox 4">
            <a:extLst>
              <a:ext uri="{FF2B5EF4-FFF2-40B4-BE49-F238E27FC236}">
                <a16:creationId xmlns:a16="http://schemas.microsoft.com/office/drawing/2014/main" id="{2CC4BC5A-DDC7-8B32-25C3-321A9224E0B6}"/>
              </a:ext>
            </a:extLst>
          </p:cNvPr>
          <p:cNvSpPr txBox="1"/>
          <p:nvPr/>
        </p:nvSpPr>
        <p:spPr>
          <a:xfrm>
            <a:off x="-56645" y="4472402"/>
            <a:ext cx="9200645" cy="523220"/>
          </a:xfrm>
          <a:prstGeom prst="rect">
            <a:avLst/>
          </a:prstGeom>
          <a:noFill/>
        </p:spPr>
        <p:txBody>
          <a:bodyPr wrap="square" rtlCol="0">
            <a:spAutoFit/>
          </a:bodyPr>
          <a:lstStyle/>
          <a:p>
            <a:r>
              <a:rPr lang="en-US" sz="700" dirty="0">
                <a:latin typeface="Arial" panose="020B0604020202020204" pitchFamily="34" charset="0"/>
                <a:cs typeface="Arial" panose="020B0604020202020204" pitchFamily="34" charset="0"/>
              </a:rPr>
              <a:t>*H (6 mg/kg IV or 600 mg SC) and P (</a:t>
            </a:r>
            <a:r>
              <a:rPr lang="en-US" sz="700">
                <a:latin typeface="Arial" panose="020B0604020202020204" pitchFamily="34" charset="0"/>
                <a:cs typeface="Arial" panose="020B0604020202020204" pitchFamily="34" charset="0"/>
              </a:rPr>
              <a:t>420 mg </a:t>
            </a:r>
            <a:r>
              <a:rPr lang="en-US" sz="700" dirty="0">
                <a:latin typeface="Arial" panose="020B0604020202020204" pitchFamily="34" charset="0"/>
                <a:cs typeface="Arial" panose="020B0604020202020204" pitchFamily="34" charset="0"/>
              </a:rPr>
              <a:t>IV) or fixed-dose combination (SC) of H (600 mg), P (600 mg), and hyaluronidase (20,000 </a:t>
            </a:r>
            <a:r>
              <a:rPr lang="en-US" sz="700">
                <a:latin typeface="Arial" panose="020B0604020202020204" pitchFamily="34" charset="0"/>
                <a:cs typeface="Arial" panose="020B0604020202020204" pitchFamily="34" charset="0"/>
              </a:rPr>
              <a:t>units). </a:t>
            </a:r>
            <a:endParaRPr lang="en-US" sz="700" dirty="0">
              <a:latin typeface="Arial" panose="020B0604020202020204" pitchFamily="34" charset="0"/>
              <a:cs typeface="Arial" panose="020B0604020202020204" pitchFamily="34" charset="0"/>
            </a:endParaRPr>
          </a:p>
          <a:p>
            <a:r>
              <a:rPr lang="en-US" sz="700">
                <a:latin typeface="Arial" panose="020B0604020202020204" pitchFamily="34" charset="0"/>
                <a:cs typeface="Arial" panose="020B0604020202020204" pitchFamily="34" charset="0"/>
              </a:rPr>
              <a:t>1L = first-line; BICR = </a:t>
            </a:r>
            <a:r>
              <a:rPr lang="en-US" sz="700" dirty="0">
                <a:latin typeface="Arial" panose="020B0604020202020204" pitchFamily="34" charset="0"/>
                <a:cs typeface="Arial" panose="020B0604020202020204" pitchFamily="34" charset="0"/>
              </a:rPr>
              <a:t>blinded independent central review</a:t>
            </a:r>
            <a:r>
              <a:rPr lang="en-US" sz="700">
                <a:latin typeface="Arial" panose="020B0604020202020204" pitchFamily="34" charset="0"/>
                <a:cs typeface="Arial" panose="020B0604020202020204" pitchFamily="34" charset="0"/>
              </a:rPr>
              <a:t>; BM = </a:t>
            </a:r>
            <a:r>
              <a:rPr lang="en-US" sz="700" dirty="0">
                <a:latin typeface="Arial" panose="020B0604020202020204" pitchFamily="34" charset="0"/>
                <a:cs typeface="Arial" panose="020B0604020202020204" pitchFamily="34" charset="0"/>
              </a:rPr>
              <a:t>brain metastases</a:t>
            </a:r>
            <a:r>
              <a:rPr lang="en-US" sz="700">
                <a:latin typeface="Arial" panose="020B0604020202020204" pitchFamily="34" charset="0"/>
                <a:cs typeface="Arial" panose="020B0604020202020204" pitchFamily="34" charset="0"/>
              </a:rPr>
              <a:t>; CNS-PFS = </a:t>
            </a:r>
            <a:r>
              <a:rPr lang="en-US" sz="700" dirty="0">
                <a:latin typeface="Arial" panose="020B0604020202020204" pitchFamily="34" charset="0"/>
                <a:cs typeface="Arial" panose="020B0604020202020204" pitchFamily="34" charset="0"/>
              </a:rPr>
              <a:t>central nervous system progression-free survival; </a:t>
            </a:r>
            <a:r>
              <a:rPr lang="en-US" sz="700">
                <a:latin typeface="Arial" panose="020B0604020202020204" pitchFamily="34" charset="0"/>
                <a:cs typeface="Arial" panose="020B0604020202020204" pitchFamily="34" charset="0"/>
              </a:rPr>
              <a:t>ECOG PS = </a:t>
            </a:r>
            <a:r>
              <a:rPr lang="en-US" sz="700" dirty="0">
                <a:latin typeface="Arial" panose="020B0604020202020204" pitchFamily="34" charset="0"/>
                <a:cs typeface="Arial" panose="020B0604020202020204" pitchFamily="34" charset="0"/>
              </a:rPr>
              <a:t>Eastern Cooperative Oncology Group performance status; </a:t>
            </a:r>
          </a:p>
          <a:p>
            <a:r>
              <a:rPr lang="en-US" sz="700">
                <a:latin typeface="Arial" panose="020B0604020202020204" pitchFamily="34" charset="0"/>
                <a:cs typeface="Arial" panose="020B0604020202020204" pitchFamily="34" charset="0"/>
              </a:rPr>
              <a:t>ET = endocrine therapy; H = </a:t>
            </a:r>
            <a:r>
              <a:rPr lang="en-US" sz="700" dirty="0">
                <a:latin typeface="Arial" panose="020B0604020202020204" pitchFamily="34" charset="0"/>
                <a:ea typeface="Times New Roman" panose="02020603050405020304" pitchFamily="18" charset="0"/>
                <a:cs typeface="Arial" panose="020B0604020202020204" pitchFamily="34" charset="0"/>
              </a:rPr>
              <a:t>trastuzumab; </a:t>
            </a:r>
            <a:r>
              <a:rPr lang="en-US" sz="700">
                <a:latin typeface="Arial" panose="020B0604020202020204" pitchFamily="34" charset="0"/>
                <a:cs typeface="Arial" panose="020B0604020202020204" pitchFamily="34" charset="0"/>
              </a:rPr>
              <a:t>HER2+ = </a:t>
            </a:r>
            <a:r>
              <a:rPr lang="en-US" sz="700" kern="1200">
                <a:solidFill>
                  <a:schemeClr val="tx1"/>
                </a:solidFill>
                <a:effectLst/>
                <a:latin typeface="Arial" panose="020B0604020202020204" pitchFamily="34" charset="0"/>
                <a:cs typeface="Arial" panose="020B0604020202020204" pitchFamily="34" charset="0"/>
              </a:rPr>
              <a:t>human </a:t>
            </a:r>
            <a:r>
              <a:rPr lang="en-US" sz="700" kern="1200" dirty="0">
                <a:solidFill>
                  <a:schemeClr val="tx1"/>
                </a:solidFill>
                <a:effectLst/>
                <a:latin typeface="Arial" panose="020B0604020202020204" pitchFamily="34" charset="0"/>
                <a:cs typeface="Arial" panose="020B0604020202020204" pitchFamily="34" charset="0"/>
              </a:rPr>
              <a:t>epidermal growth factor receptor 2-positive</a:t>
            </a:r>
            <a:r>
              <a:rPr lang="en-US" sz="700" kern="1200">
                <a:solidFill>
                  <a:schemeClr val="tx1"/>
                </a:solidFill>
                <a:effectLst/>
                <a:latin typeface="Arial" panose="020B0604020202020204" pitchFamily="34" charset="0"/>
                <a:cs typeface="Arial" panose="020B0604020202020204" pitchFamily="34" charset="0"/>
              </a:rPr>
              <a:t>; HRQo</a:t>
            </a:r>
            <a:r>
              <a:rPr lang="en-US" sz="700">
                <a:latin typeface="Arial" panose="020B0604020202020204" pitchFamily="34" charset="0"/>
                <a:cs typeface="Arial" panose="020B0604020202020204" pitchFamily="34" charset="0"/>
              </a:rPr>
              <a:t>L =</a:t>
            </a:r>
            <a:r>
              <a:rPr lang="en-US" sz="700" kern="1200">
                <a:solidFill>
                  <a:schemeClr val="tx1"/>
                </a:solidFill>
                <a:effectLst/>
                <a:latin typeface="Arial" panose="020B0604020202020204" pitchFamily="34" charset="0"/>
                <a:cs typeface="Arial" panose="020B0604020202020204" pitchFamily="34" charset="0"/>
              </a:rPr>
              <a:t> </a:t>
            </a:r>
            <a:r>
              <a:rPr lang="en-US" sz="700" kern="1200" dirty="0">
                <a:solidFill>
                  <a:schemeClr val="tx1"/>
                </a:solidFill>
                <a:effectLst/>
                <a:latin typeface="Arial" panose="020B0604020202020204" pitchFamily="34" charset="0"/>
                <a:cs typeface="Arial" panose="020B0604020202020204" pitchFamily="34" charset="0"/>
              </a:rPr>
              <a:t>health-related quality of life</a:t>
            </a:r>
            <a:r>
              <a:rPr lang="en-US" sz="700" kern="1200">
                <a:solidFill>
                  <a:schemeClr val="tx1"/>
                </a:solidFill>
                <a:effectLst/>
                <a:latin typeface="Arial" panose="020B0604020202020204" pitchFamily="34" charset="0"/>
                <a:cs typeface="Arial" panose="020B0604020202020204" pitchFamily="34" charset="0"/>
              </a:rPr>
              <a:t>; </a:t>
            </a:r>
            <a:r>
              <a:rPr lang="en-US" sz="700">
                <a:effectLst/>
                <a:latin typeface="Arial" panose="020B0604020202020204" pitchFamily="34" charset="0"/>
                <a:ea typeface="MS Mincho" panose="02020609040205080304" pitchFamily="49" charset="-128"/>
              </a:rPr>
              <a:t>IV = </a:t>
            </a:r>
            <a:r>
              <a:rPr lang="en-US" sz="700" dirty="0">
                <a:effectLst/>
                <a:latin typeface="Arial" panose="020B0604020202020204" pitchFamily="34" charset="0"/>
                <a:ea typeface="MS Mincho" panose="02020609040205080304" pitchFamily="49" charset="-128"/>
              </a:rPr>
              <a:t>intravenous</a:t>
            </a:r>
            <a:r>
              <a:rPr lang="en-US" sz="700">
                <a:effectLst/>
                <a:latin typeface="Arial" panose="020B0604020202020204" pitchFamily="34" charset="0"/>
                <a:ea typeface="MS Mincho" panose="02020609040205080304" pitchFamily="49" charset="-128"/>
              </a:rPr>
              <a:t>; MRI = </a:t>
            </a:r>
            <a:r>
              <a:rPr lang="en-US" sz="700" dirty="0">
                <a:effectLst/>
                <a:latin typeface="Arial" panose="020B0604020202020204" pitchFamily="34" charset="0"/>
                <a:ea typeface="MS Mincho" panose="02020609040205080304" pitchFamily="49" charset="-128"/>
              </a:rPr>
              <a:t>magnetic resonance imaging</a:t>
            </a:r>
            <a:r>
              <a:rPr lang="en-US" sz="700">
                <a:effectLst/>
                <a:latin typeface="Arial" panose="020B0604020202020204" pitchFamily="34" charset="0"/>
                <a:ea typeface="MS Mincho" panose="02020609040205080304" pitchFamily="49" charset="-128"/>
              </a:rPr>
              <a:t>; OS = </a:t>
            </a:r>
            <a:r>
              <a:rPr lang="en-US" sz="700" dirty="0">
                <a:effectLst/>
                <a:latin typeface="Arial" panose="020B0604020202020204" pitchFamily="34" charset="0"/>
                <a:ea typeface="MS Mincho" panose="02020609040205080304" pitchFamily="49" charset="-128"/>
              </a:rPr>
              <a:t>overall survival</a:t>
            </a:r>
            <a:r>
              <a:rPr lang="en-US" sz="700">
                <a:effectLst/>
                <a:latin typeface="Arial" panose="020B0604020202020204" pitchFamily="34" charset="0"/>
                <a:ea typeface="MS Mincho" panose="02020609040205080304" pitchFamily="49" charset="-128"/>
              </a:rPr>
              <a:t>; </a:t>
            </a:r>
          </a:p>
          <a:p>
            <a:r>
              <a:rPr lang="en-US" sz="700">
                <a:latin typeface="Arial" panose="020B0604020202020204" pitchFamily="34" charset="0"/>
                <a:ea typeface="MS Mincho" panose="02020609040205080304" pitchFamily="49" charset="-128"/>
              </a:rPr>
              <a:t>P = </a:t>
            </a:r>
            <a:r>
              <a:rPr lang="en-US" sz="700" dirty="0">
                <a:latin typeface="Arial" panose="020B0604020202020204" pitchFamily="34" charset="0"/>
                <a:ea typeface="MS Mincho" panose="02020609040205080304" pitchFamily="49" charset="-128"/>
              </a:rPr>
              <a:t>pertuzumab</a:t>
            </a:r>
            <a:r>
              <a:rPr lang="en-US" sz="700">
                <a:latin typeface="Arial" panose="020B0604020202020204" pitchFamily="34" charset="0"/>
                <a:ea typeface="MS Mincho" panose="02020609040205080304" pitchFamily="49" charset="-128"/>
              </a:rPr>
              <a:t>; </a:t>
            </a:r>
            <a:r>
              <a:rPr lang="en-US" sz="700">
                <a:effectLst/>
                <a:latin typeface="Arial" panose="020B0604020202020204" pitchFamily="34" charset="0"/>
                <a:ea typeface="MS Mincho" panose="02020609040205080304" pitchFamily="49" charset="-128"/>
              </a:rPr>
              <a:t>PBO = </a:t>
            </a:r>
            <a:r>
              <a:rPr lang="en-US" sz="700" dirty="0">
                <a:effectLst/>
                <a:latin typeface="Arial" panose="020B0604020202020204" pitchFamily="34" charset="0"/>
                <a:ea typeface="MS Mincho" panose="02020609040205080304" pitchFamily="49" charset="-128"/>
              </a:rPr>
              <a:t>placebo</a:t>
            </a:r>
            <a:r>
              <a:rPr lang="en-US" sz="700">
                <a:effectLst/>
                <a:latin typeface="Arial" panose="020B0604020202020204" pitchFamily="34" charset="0"/>
                <a:ea typeface="MS Mincho" panose="02020609040205080304" pitchFamily="49" charset="-128"/>
              </a:rPr>
              <a:t>; PFS = </a:t>
            </a:r>
            <a:r>
              <a:rPr lang="en-US" sz="700" dirty="0">
                <a:effectLst/>
                <a:latin typeface="Arial" panose="020B0604020202020204" pitchFamily="34" charset="0"/>
                <a:ea typeface="MS Mincho" panose="02020609040205080304" pitchFamily="49" charset="-128"/>
              </a:rPr>
              <a:t>progression-free survival; </a:t>
            </a:r>
            <a:r>
              <a:rPr lang="en-US" sz="700">
                <a:effectLst/>
                <a:latin typeface="Arial" panose="020B0604020202020204" pitchFamily="34" charset="0"/>
                <a:ea typeface="MS Mincho" panose="02020609040205080304" pitchFamily="49" charset="-128"/>
              </a:rPr>
              <a:t>PO BID = </a:t>
            </a:r>
            <a:r>
              <a:rPr lang="en-US" sz="700" dirty="0">
                <a:effectLst/>
                <a:latin typeface="Arial" panose="020B0604020202020204" pitchFamily="34" charset="0"/>
                <a:ea typeface="MS Mincho" panose="02020609040205080304" pitchFamily="49" charset="-128"/>
              </a:rPr>
              <a:t>orally twice a day</a:t>
            </a:r>
            <a:r>
              <a:rPr lang="en-US" sz="700">
                <a:effectLst/>
                <a:latin typeface="Arial" panose="020B0604020202020204" pitchFamily="34" charset="0"/>
                <a:ea typeface="MS Mincho" panose="02020609040205080304" pitchFamily="49" charset="-128"/>
              </a:rPr>
              <a:t>; </a:t>
            </a:r>
            <a:r>
              <a:rPr lang="en-US" sz="700">
                <a:latin typeface="Arial" panose="020B0604020202020204" pitchFamily="34" charset="0"/>
                <a:cs typeface="Arial" panose="020B0604020202020204" pitchFamily="34" charset="0"/>
              </a:rPr>
              <a:t>R = </a:t>
            </a:r>
            <a:r>
              <a:rPr lang="en-US" sz="700" dirty="0">
                <a:latin typeface="Arial" panose="020B0604020202020204" pitchFamily="34" charset="0"/>
                <a:cs typeface="Arial" panose="020B0604020202020204" pitchFamily="34" charset="0"/>
              </a:rPr>
              <a:t>randomization</a:t>
            </a:r>
            <a:r>
              <a:rPr lang="en-US" sz="700">
                <a:latin typeface="Arial" panose="020B0604020202020204" pitchFamily="34" charset="0"/>
                <a:cs typeface="Arial" panose="020B0604020202020204" pitchFamily="34" charset="0"/>
              </a:rPr>
              <a:t>; RECIST = </a:t>
            </a:r>
            <a:r>
              <a:rPr lang="en-US" sz="700" dirty="0">
                <a:effectLst/>
                <a:latin typeface="Arial" panose="020B0604020202020204" pitchFamily="34" charset="0"/>
                <a:ea typeface="Times New Roman" panose="02020603050405020304" pitchFamily="18" charset="0"/>
                <a:cs typeface="Arial" panose="020B0604020202020204" pitchFamily="34" charset="0"/>
              </a:rPr>
              <a:t>Response Evaluation Criteria in Solid Tumors</a:t>
            </a:r>
            <a:r>
              <a:rPr lang="en-US" sz="700">
                <a:effectLst/>
                <a:latin typeface="Arial" panose="020B0604020202020204" pitchFamily="34" charset="0"/>
                <a:ea typeface="Times New Roman" panose="02020603050405020304" pitchFamily="18" charset="0"/>
                <a:cs typeface="Arial" panose="020B0604020202020204" pitchFamily="34" charset="0"/>
              </a:rPr>
              <a:t>; SC = </a:t>
            </a:r>
            <a:r>
              <a:rPr lang="en-US" sz="700" dirty="0">
                <a:effectLst/>
                <a:latin typeface="Arial" panose="020B0604020202020204" pitchFamily="34" charset="0"/>
                <a:ea typeface="Times New Roman" panose="02020603050405020304" pitchFamily="18" charset="0"/>
                <a:cs typeface="Arial" panose="020B0604020202020204" pitchFamily="34" charset="0"/>
              </a:rPr>
              <a:t>subcutaneous</a:t>
            </a:r>
            <a:r>
              <a:rPr lang="en-US" sz="700">
                <a:effectLst/>
                <a:latin typeface="Arial" panose="020B0604020202020204" pitchFamily="34" charset="0"/>
                <a:ea typeface="Times New Roman" panose="02020603050405020304" pitchFamily="18" charset="0"/>
                <a:cs typeface="Arial" panose="020B0604020202020204" pitchFamily="34" charset="0"/>
              </a:rPr>
              <a:t>; T = </a:t>
            </a:r>
            <a:r>
              <a:rPr lang="en-US" sz="700" dirty="0" err="1">
                <a:effectLst/>
                <a:latin typeface="Arial" panose="020B0604020202020204" pitchFamily="34" charset="0"/>
                <a:ea typeface="Times New Roman" panose="02020603050405020304" pitchFamily="18" charset="0"/>
                <a:cs typeface="Arial" panose="020B0604020202020204" pitchFamily="34" charset="0"/>
              </a:rPr>
              <a:t>taxane</a:t>
            </a:r>
            <a:r>
              <a:rPr lang="en-US" sz="700">
                <a:effectLst/>
                <a:latin typeface="Arial" panose="020B0604020202020204" pitchFamily="34" charset="0"/>
                <a:ea typeface="Times New Roman" panose="02020603050405020304" pitchFamily="18" charset="0"/>
                <a:cs typeface="Arial" panose="020B0604020202020204" pitchFamily="34" charset="0"/>
              </a:rPr>
              <a:t>; TUC = </a:t>
            </a:r>
            <a:r>
              <a:rPr lang="en-US" sz="700" dirty="0">
                <a:effectLst/>
                <a:latin typeface="Arial" panose="020B0604020202020204" pitchFamily="34" charset="0"/>
                <a:ea typeface="Times New Roman" panose="02020603050405020304" pitchFamily="18" charset="0"/>
                <a:cs typeface="Arial" panose="020B0604020202020204" pitchFamily="34" charset="0"/>
              </a:rPr>
              <a:t>tucatinib.</a:t>
            </a:r>
            <a:endParaRPr lang="en-US" sz="7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F4AF2F2-12F7-DB1C-B847-5F8FEF49B394}"/>
              </a:ext>
            </a:extLst>
          </p:cNvPr>
          <p:cNvSpPr/>
          <p:nvPr/>
        </p:nvSpPr>
        <p:spPr>
          <a:xfrm>
            <a:off x="7034736" y="1598994"/>
            <a:ext cx="1968192" cy="2616889"/>
          </a:xfrm>
          <a:prstGeom prst="rect">
            <a:avLst/>
          </a:prstGeom>
          <a:solidFill>
            <a:schemeClr val="accent6">
              <a:lumMod val="40000"/>
              <a:lumOff val="6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pPr>
              <a:spcAft>
                <a:spcPts val="600"/>
              </a:spcAft>
            </a:pPr>
            <a:r>
              <a:rPr lang="en-US" sz="1200" b="1" dirty="0">
                <a:solidFill>
                  <a:schemeClr val="tx1">
                    <a:lumMod val="85000"/>
                    <a:lumOff val="15000"/>
                  </a:schemeClr>
                </a:solidFill>
                <a:latin typeface="Arial" panose="020B0604020202020204" pitchFamily="34" charset="0"/>
                <a:cs typeface="Arial" panose="020B0604020202020204" pitchFamily="34" charset="0"/>
              </a:rPr>
              <a:t>Primary</a:t>
            </a:r>
          </a:p>
          <a:p>
            <a:pPr marL="177800" indent="-177800">
              <a:spcAft>
                <a:spcPts val="600"/>
              </a:spcAft>
              <a:buFont typeface="Arial" panose="020B0604020202020204" pitchFamily="34" charset="0"/>
              <a:buChar char="•"/>
            </a:pPr>
            <a:r>
              <a:rPr lang="en-US" sz="1200" dirty="0">
                <a:solidFill>
                  <a:schemeClr val="tx1">
                    <a:lumMod val="85000"/>
                    <a:lumOff val="15000"/>
                  </a:schemeClr>
                </a:solidFill>
                <a:latin typeface="Arial" panose="020B0604020202020204" pitchFamily="34" charset="0"/>
                <a:cs typeface="Arial" panose="020B0604020202020204" pitchFamily="34" charset="0"/>
              </a:rPr>
              <a:t>Investigator-assessed PFS per RECIST v1.1</a:t>
            </a:r>
          </a:p>
          <a:p>
            <a:pPr>
              <a:spcAft>
                <a:spcPts val="600"/>
              </a:spcAft>
            </a:pPr>
            <a:r>
              <a:rPr lang="en-US" sz="1200" b="1" dirty="0">
                <a:solidFill>
                  <a:schemeClr val="tx1">
                    <a:lumMod val="85000"/>
                    <a:lumOff val="15000"/>
                  </a:schemeClr>
                </a:solidFill>
                <a:latin typeface="Arial" panose="020B0604020202020204" pitchFamily="34" charset="0"/>
                <a:cs typeface="Arial" panose="020B0604020202020204" pitchFamily="34" charset="0"/>
              </a:rPr>
              <a:t>Secondary</a:t>
            </a:r>
          </a:p>
          <a:p>
            <a:pPr marL="177800" indent="-177800">
              <a:spcAft>
                <a:spcPts val="600"/>
              </a:spcAft>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OS (key secondary)</a:t>
            </a:r>
          </a:p>
          <a:p>
            <a:pPr marL="177800" indent="-177800">
              <a:spcAft>
                <a:spcPts val="600"/>
              </a:spcAft>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PFS per BICR</a:t>
            </a:r>
          </a:p>
          <a:p>
            <a:pPr marL="177800" indent="-177800">
              <a:spcAft>
                <a:spcPts val="600"/>
              </a:spcAft>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CNS-PFS</a:t>
            </a:r>
          </a:p>
          <a:p>
            <a:pPr marL="177800" indent="-177800">
              <a:spcAft>
                <a:spcPts val="600"/>
              </a:spcAft>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Safety</a:t>
            </a:r>
          </a:p>
          <a:p>
            <a:pPr marL="177800" indent="-177800">
              <a:spcAft>
                <a:spcPts val="600"/>
              </a:spcAft>
              <a:buFont typeface="Arial" panose="020B0604020202020204" pitchFamily="34" charset="0"/>
              <a:buChar char="•"/>
            </a:pPr>
            <a:r>
              <a:rPr lang="en-GB" sz="1200" dirty="0" err="1">
                <a:solidFill>
                  <a:schemeClr val="tx1"/>
                </a:solidFill>
                <a:latin typeface="Arial" panose="020B0604020202020204" pitchFamily="34" charset="0"/>
                <a:cs typeface="Arial" panose="020B0604020202020204" pitchFamily="34" charset="0"/>
              </a:rPr>
              <a:t>HRQoL</a:t>
            </a:r>
            <a:endParaRPr lang="en-GB" sz="1200" dirty="0">
              <a:solidFill>
                <a:schemeClr val="tx1"/>
              </a:solidFill>
              <a:latin typeface="Arial" panose="020B0604020202020204" pitchFamily="34" charset="0"/>
              <a:cs typeface="Arial" panose="020B0604020202020204" pitchFamily="34" charset="0"/>
            </a:endParaRPr>
          </a:p>
          <a:p>
            <a:pPr marL="177800" indent="-177800">
              <a:spcAft>
                <a:spcPts val="600"/>
              </a:spcAft>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Pharmacokinetics</a:t>
            </a:r>
            <a:endParaRPr lang="en-US" sz="1200" dirty="0">
              <a:solidFill>
                <a:schemeClr val="tx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B5F2C4D-8E3C-10D1-1C9A-15AD56E3CA86}"/>
              </a:ext>
            </a:extLst>
          </p:cNvPr>
          <p:cNvSpPr txBox="1"/>
          <p:nvPr/>
        </p:nvSpPr>
        <p:spPr>
          <a:xfrm>
            <a:off x="132348" y="1291218"/>
            <a:ext cx="2036135" cy="307777"/>
          </a:xfrm>
          <a:prstGeom prst="rect">
            <a:avLst/>
          </a:prstGeom>
          <a:noFill/>
        </p:spPr>
        <p:txBody>
          <a:bodyPr wrap="none" rtlCol="0">
            <a:spAutoFit/>
          </a:bodyPr>
          <a:lstStyle/>
          <a:p>
            <a:pPr algn="ctr"/>
            <a:r>
              <a:rPr lang="en-US" sz="1400" b="1">
                <a:solidFill>
                  <a:schemeClr val="tx1">
                    <a:lumMod val="85000"/>
                    <a:lumOff val="15000"/>
                  </a:schemeClr>
                </a:solidFill>
                <a:latin typeface="Arial" panose="020B0604020202020204" pitchFamily="34" charset="0"/>
                <a:cs typeface="Arial" panose="020B0604020202020204" pitchFamily="34" charset="0"/>
              </a:rPr>
              <a:t>Key Eligibility Criteria</a:t>
            </a:r>
          </a:p>
        </p:txBody>
      </p:sp>
      <p:sp>
        <p:nvSpPr>
          <p:cNvPr id="12" name="TextBox 11">
            <a:extLst>
              <a:ext uri="{FF2B5EF4-FFF2-40B4-BE49-F238E27FC236}">
                <a16:creationId xmlns:a16="http://schemas.microsoft.com/office/drawing/2014/main" id="{E088582B-A6E3-BE71-CF58-A1D905662A17}"/>
              </a:ext>
            </a:extLst>
          </p:cNvPr>
          <p:cNvSpPr txBox="1"/>
          <p:nvPr/>
        </p:nvSpPr>
        <p:spPr>
          <a:xfrm>
            <a:off x="4477698" y="1291218"/>
            <a:ext cx="2266903" cy="307777"/>
          </a:xfrm>
          <a:prstGeom prst="rect">
            <a:avLst/>
          </a:prstGeom>
          <a:noFill/>
        </p:spPr>
        <p:txBody>
          <a:bodyPr wrap="none" rtlCol="0">
            <a:spAutoFit/>
          </a:bodyPr>
          <a:lstStyle/>
          <a:p>
            <a:pPr algn="ctr"/>
            <a:r>
              <a:rPr lang="en-US" sz="1400" b="1">
                <a:solidFill>
                  <a:schemeClr val="tx1">
                    <a:lumMod val="85000"/>
                    <a:lumOff val="15000"/>
                  </a:schemeClr>
                </a:solidFill>
                <a:latin typeface="Arial" panose="020B0604020202020204" pitchFamily="34" charset="0"/>
                <a:cs typeface="Arial" panose="020B0604020202020204" pitchFamily="34" charset="0"/>
              </a:rPr>
              <a:t>1L Maintenance Therapy</a:t>
            </a:r>
          </a:p>
        </p:txBody>
      </p:sp>
      <p:sp>
        <p:nvSpPr>
          <p:cNvPr id="13" name="TextBox 12">
            <a:extLst>
              <a:ext uri="{FF2B5EF4-FFF2-40B4-BE49-F238E27FC236}">
                <a16:creationId xmlns:a16="http://schemas.microsoft.com/office/drawing/2014/main" id="{653E8712-55BF-E77C-F129-6AD2F8DA5073}"/>
              </a:ext>
            </a:extLst>
          </p:cNvPr>
          <p:cNvSpPr txBox="1"/>
          <p:nvPr/>
        </p:nvSpPr>
        <p:spPr>
          <a:xfrm>
            <a:off x="6963177" y="1291218"/>
            <a:ext cx="1058302" cy="307777"/>
          </a:xfrm>
          <a:prstGeom prst="rect">
            <a:avLst/>
          </a:prstGeom>
          <a:noFill/>
        </p:spPr>
        <p:txBody>
          <a:bodyPr wrap="none" rtlCol="0">
            <a:spAutoFit/>
          </a:bodyPr>
          <a:lstStyle/>
          <a:p>
            <a:pPr algn="ctr"/>
            <a:r>
              <a:rPr lang="en-US" sz="1400" b="1">
                <a:solidFill>
                  <a:schemeClr val="tx1">
                    <a:lumMod val="85000"/>
                    <a:lumOff val="15000"/>
                  </a:schemeClr>
                </a:solidFill>
                <a:latin typeface="Arial" panose="020B0604020202020204" pitchFamily="34" charset="0"/>
                <a:cs typeface="Arial" panose="020B0604020202020204" pitchFamily="34" charset="0"/>
              </a:rPr>
              <a:t>Endpoints</a:t>
            </a:r>
          </a:p>
        </p:txBody>
      </p:sp>
      <p:sp>
        <p:nvSpPr>
          <p:cNvPr id="20" name="Rectangle 19">
            <a:extLst>
              <a:ext uri="{FF2B5EF4-FFF2-40B4-BE49-F238E27FC236}">
                <a16:creationId xmlns:a16="http://schemas.microsoft.com/office/drawing/2014/main" id="{9580E4F4-EC37-6D0A-34C1-169372E96DA4}"/>
              </a:ext>
            </a:extLst>
          </p:cNvPr>
          <p:cNvSpPr/>
          <p:nvPr/>
        </p:nvSpPr>
        <p:spPr>
          <a:xfrm>
            <a:off x="4580090" y="1602958"/>
            <a:ext cx="2183025" cy="996744"/>
          </a:xfrm>
          <a:prstGeom prst="rect">
            <a:avLst/>
          </a:prstGeom>
          <a:solidFill>
            <a:srgbClr val="0000FF">
              <a:alpha val="1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TUC</a:t>
            </a:r>
            <a:r>
              <a:rPr lang="en-US" sz="1200">
                <a:solidFill>
                  <a:schemeClr val="tx1"/>
                </a:solidFill>
                <a:latin typeface="Arial" panose="020B0604020202020204" pitchFamily="34" charset="0"/>
                <a:cs typeface="Arial" panose="020B0604020202020204" pitchFamily="34" charset="0"/>
              </a:rPr>
              <a:t> 300 mg PO BID </a:t>
            </a:r>
          </a:p>
          <a:p>
            <a:pPr algn="ctr"/>
            <a:r>
              <a:rPr lang="en-US" sz="1200">
                <a:solidFill>
                  <a:schemeClr val="tx1"/>
                </a:solidFill>
                <a:latin typeface="Arial" panose="020B0604020202020204" pitchFamily="34" charset="0"/>
                <a:cs typeface="Arial" panose="020B0604020202020204" pitchFamily="34" charset="0"/>
              </a:rPr>
              <a:t>+ </a:t>
            </a:r>
            <a:r>
              <a:rPr lang="en-US" sz="1200" b="1">
                <a:solidFill>
                  <a:schemeClr val="tx1"/>
                </a:solidFill>
                <a:latin typeface="Arial" panose="020B0604020202020204" pitchFamily="34" charset="0"/>
                <a:cs typeface="Arial" panose="020B0604020202020204" pitchFamily="34" charset="0"/>
              </a:rPr>
              <a:t>HP*</a:t>
            </a:r>
          </a:p>
          <a:p>
            <a:pPr algn="ctr"/>
            <a:r>
              <a:rPr lang="en-US" sz="1000">
                <a:solidFill>
                  <a:schemeClr val="tx1"/>
                </a:solidFill>
                <a:latin typeface="Arial" panose="020B0604020202020204" pitchFamily="34" charset="0"/>
                <a:cs typeface="Arial" panose="020B0604020202020204" pitchFamily="34" charset="0"/>
              </a:rPr>
              <a:t>Once every 21 days</a:t>
            </a:r>
          </a:p>
          <a:p>
            <a:pPr algn="ctr"/>
            <a:r>
              <a:rPr lang="en-US" sz="1000">
                <a:solidFill>
                  <a:schemeClr val="tx1"/>
                </a:solidFill>
                <a:latin typeface="Arial" panose="020B0604020202020204" pitchFamily="34" charset="0"/>
                <a:cs typeface="Arial" panose="020B0604020202020204" pitchFamily="34" charset="0"/>
              </a:rPr>
              <a:t>± ET</a:t>
            </a:r>
          </a:p>
          <a:p>
            <a:pPr algn="ctr"/>
            <a:r>
              <a:rPr lang="en-US" sz="1200">
                <a:solidFill>
                  <a:schemeClr val="tx1"/>
                </a:solidFill>
                <a:latin typeface="Arial" panose="020B0604020202020204" pitchFamily="34" charset="0"/>
                <a:cs typeface="Arial" panose="020B0604020202020204" pitchFamily="34" charset="0"/>
              </a:rPr>
              <a:t>(</a:t>
            </a:r>
            <a:r>
              <a:rPr lang="en-US" sz="1200" b="1">
                <a:solidFill>
                  <a:schemeClr val="tx1"/>
                </a:solidFill>
                <a:latin typeface="Arial" panose="020B0604020202020204" pitchFamily="34" charset="0"/>
                <a:cs typeface="Arial" panose="020B0604020202020204" pitchFamily="34" charset="0"/>
              </a:rPr>
              <a:t>n = 326</a:t>
            </a:r>
            <a:r>
              <a:rPr lang="en-US" sz="1200">
                <a:solidFill>
                  <a:schemeClr val="tx1"/>
                </a:solidFill>
                <a:latin typeface="Arial" panose="020B0604020202020204" pitchFamily="34" charset="0"/>
                <a:cs typeface="Arial" panose="020B0604020202020204" pitchFamily="34" charset="0"/>
              </a:rPr>
              <a:t>)</a:t>
            </a:r>
          </a:p>
        </p:txBody>
      </p:sp>
      <p:sp>
        <p:nvSpPr>
          <p:cNvPr id="21" name="Rectangle 20">
            <a:extLst>
              <a:ext uri="{FF2B5EF4-FFF2-40B4-BE49-F238E27FC236}">
                <a16:creationId xmlns:a16="http://schemas.microsoft.com/office/drawing/2014/main" id="{315BD4B6-D78D-9E23-DBD9-6C9DE419D6C6}"/>
              </a:ext>
            </a:extLst>
          </p:cNvPr>
          <p:cNvSpPr/>
          <p:nvPr/>
        </p:nvSpPr>
        <p:spPr>
          <a:xfrm>
            <a:off x="4571999" y="2784225"/>
            <a:ext cx="2183025" cy="99674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PBO </a:t>
            </a:r>
            <a:r>
              <a:rPr lang="en-US" sz="1200">
                <a:solidFill>
                  <a:schemeClr val="tx1"/>
                </a:solidFill>
                <a:latin typeface="Arial" panose="020B0604020202020204" pitchFamily="34" charset="0"/>
                <a:cs typeface="Arial" panose="020B0604020202020204" pitchFamily="34" charset="0"/>
              </a:rPr>
              <a:t>PO BID</a:t>
            </a:r>
          </a:p>
          <a:p>
            <a:pPr algn="ctr"/>
            <a:r>
              <a:rPr lang="en-US" sz="1200">
                <a:solidFill>
                  <a:schemeClr val="tx1"/>
                </a:solidFill>
                <a:latin typeface="Arial" panose="020B0604020202020204" pitchFamily="34" charset="0"/>
                <a:cs typeface="Arial" panose="020B0604020202020204" pitchFamily="34" charset="0"/>
              </a:rPr>
              <a:t>+ </a:t>
            </a:r>
            <a:r>
              <a:rPr lang="en-US" sz="1200" b="1">
                <a:solidFill>
                  <a:schemeClr val="tx1"/>
                </a:solidFill>
                <a:latin typeface="Arial" panose="020B0604020202020204" pitchFamily="34" charset="0"/>
                <a:cs typeface="Arial" panose="020B0604020202020204" pitchFamily="34" charset="0"/>
              </a:rPr>
              <a:t>HP*</a:t>
            </a:r>
          </a:p>
          <a:p>
            <a:pPr algn="ctr"/>
            <a:r>
              <a:rPr lang="en-US" sz="1000">
                <a:solidFill>
                  <a:schemeClr val="tx1"/>
                </a:solidFill>
                <a:latin typeface="Arial" panose="020B0604020202020204" pitchFamily="34" charset="0"/>
                <a:cs typeface="Arial" panose="020B0604020202020204" pitchFamily="34" charset="0"/>
              </a:rPr>
              <a:t>Once every 21 days</a:t>
            </a:r>
          </a:p>
          <a:p>
            <a:pPr algn="ctr"/>
            <a:r>
              <a:rPr lang="en-US" sz="1000">
                <a:solidFill>
                  <a:schemeClr val="tx1"/>
                </a:solidFill>
                <a:latin typeface="Arial" panose="020B0604020202020204" pitchFamily="34" charset="0"/>
                <a:cs typeface="Arial" panose="020B0604020202020204" pitchFamily="34" charset="0"/>
              </a:rPr>
              <a:t>± ET</a:t>
            </a:r>
          </a:p>
          <a:p>
            <a:pPr algn="ctr"/>
            <a:r>
              <a:rPr lang="en-US" sz="1200">
                <a:solidFill>
                  <a:schemeClr val="tx1"/>
                </a:solidFill>
                <a:latin typeface="Arial" panose="020B0604020202020204" pitchFamily="34" charset="0"/>
                <a:cs typeface="Arial" panose="020B0604020202020204" pitchFamily="34" charset="0"/>
              </a:rPr>
              <a:t>(</a:t>
            </a:r>
            <a:r>
              <a:rPr lang="en-US" sz="1200" b="1">
                <a:solidFill>
                  <a:schemeClr val="tx1"/>
                </a:solidFill>
                <a:latin typeface="Arial" panose="020B0604020202020204" pitchFamily="34" charset="0"/>
                <a:cs typeface="Arial" panose="020B0604020202020204" pitchFamily="34" charset="0"/>
              </a:rPr>
              <a:t>n = 328</a:t>
            </a:r>
            <a:r>
              <a:rPr lang="en-US" sz="1200">
                <a:solidFill>
                  <a:schemeClr val="tx1"/>
                </a:solidFill>
                <a:latin typeface="Arial" panose="020B0604020202020204" pitchFamily="34" charset="0"/>
                <a:cs typeface="Arial" panose="020B0604020202020204" pitchFamily="34" charset="0"/>
              </a:rPr>
              <a:t>)</a:t>
            </a:r>
          </a:p>
        </p:txBody>
      </p:sp>
      <p:sp>
        <p:nvSpPr>
          <p:cNvPr id="2" name="Oval 1">
            <a:extLst>
              <a:ext uri="{FF2B5EF4-FFF2-40B4-BE49-F238E27FC236}">
                <a16:creationId xmlns:a16="http://schemas.microsoft.com/office/drawing/2014/main" id="{20A7585D-9DC4-5F73-4FA3-83536F5BF8F3}"/>
              </a:ext>
            </a:extLst>
          </p:cNvPr>
          <p:cNvSpPr/>
          <p:nvPr/>
        </p:nvSpPr>
        <p:spPr>
          <a:xfrm>
            <a:off x="3320725" y="2411772"/>
            <a:ext cx="590160" cy="536316"/>
          </a:xfrm>
          <a:prstGeom prst="ellipse">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a:solidFill>
                  <a:sysClr val="windowText" lastClr="000000"/>
                </a:solidFill>
                <a:latin typeface="Arial" panose="020B0604020202020204" pitchFamily="34" charset="0"/>
                <a:cs typeface="Arial" panose="020B0604020202020204" pitchFamily="34" charset="0"/>
              </a:rPr>
              <a:t>R</a:t>
            </a:r>
          </a:p>
          <a:p>
            <a:pPr algn="ctr"/>
            <a:r>
              <a:rPr lang="en-US" sz="1200" b="1">
                <a:solidFill>
                  <a:sysClr val="windowText" lastClr="000000"/>
                </a:solidFill>
                <a:latin typeface="Arial" panose="020B0604020202020204" pitchFamily="34" charset="0"/>
                <a:cs typeface="Arial" panose="020B0604020202020204" pitchFamily="34" charset="0"/>
              </a:rPr>
              <a:t>1:1</a:t>
            </a:r>
          </a:p>
        </p:txBody>
      </p:sp>
      <p:cxnSp>
        <p:nvCxnSpPr>
          <p:cNvPr id="6" name="Straight Connector 5">
            <a:extLst>
              <a:ext uri="{FF2B5EF4-FFF2-40B4-BE49-F238E27FC236}">
                <a16:creationId xmlns:a16="http://schemas.microsoft.com/office/drawing/2014/main" id="{BD7662D3-F946-A14C-5966-B811C2FEF12A}"/>
              </a:ext>
            </a:extLst>
          </p:cNvPr>
          <p:cNvCxnSpPr>
            <a:cxnSpLocks/>
            <a:endCxn id="2" idx="2"/>
          </p:cNvCxnSpPr>
          <p:nvPr/>
        </p:nvCxnSpPr>
        <p:spPr>
          <a:xfrm flipV="1">
            <a:off x="2906024" y="2679930"/>
            <a:ext cx="414701" cy="99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A8E8981-272C-CEB4-3E15-4EB5BE01F283}"/>
              </a:ext>
            </a:extLst>
          </p:cNvPr>
          <p:cNvCxnSpPr>
            <a:cxnSpLocks/>
            <a:stCxn id="2" idx="6"/>
          </p:cNvCxnSpPr>
          <p:nvPr/>
        </p:nvCxnSpPr>
        <p:spPr>
          <a:xfrm flipV="1">
            <a:off x="3910885" y="2678938"/>
            <a:ext cx="324791" cy="99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Connector: Elbow 16">
            <a:extLst>
              <a:ext uri="{FF2B5EF4-FFF2-40B4-BE49-F238E27FC236}">
                <a16:creationId xmlns:a16="http://schemas.microsoft.com/office/drawing/2014/main" id="{099946D0-F5F5-0A9F-12F8-DDEA097F960F}"/>
              </a:ext>
            </a:extLst>
          </p:cNvPr>
          <p:cNvCxnSpPr>
            <a:cxnSpLocks/>
            <a:endCxn id="20" idx="1"/>
          </p:cNvCxnSpPr>
          <p:nvPr/>
        </p:nvCxnSpPr>
        <p:spPr>
          <a:xfrm rot="5400000" flipH="1" flipV="1">
            <a:off x="4105947" y="2231057"/>
            <a:ext cx="603870" cy="344416"/>
          </a:xfrm>
          <a:prstGeom prst="bentConnector2">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Connector: Elbow 23">
            <a:extLst>
              <a:ext uri="{FF2B5EF4-FFF2-40B4-BE49-F238E27FC236}">
                <a16:creationId xmlns:a16="http://schemas.microsoft.com/office/drawing/2014/main" id="{1EEF37A9-897B-8019-7528-69D9F724C211}"/>
              </a:ext>
            </a:extLst>
          </p:cNvPr>
          <p:cNvCxnSpPr>
            <a:cxnSpLocks/>
          </p:cNvCxnSpPr>
          <p:nvPr/>
        </p:nvCxnSpPr>
        <p:spPr>
          <a:xfrm rot="16200000" flipH="1">
            <a:off x="4071752" y="2783152"/>
            <a:ext cx="658473" cy="330626"/>
          </a:xfrm>
          <a:prstGeom prst="bentConnector2">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D5294641-74F5-BEB6-616B-A912B202C893}"/>
              </a:ext>
            </a:extLst>
          </p:cNvPr>
          <p:cNvCxnSpPr>
            <a:cxnSpLocks/>
          </p:cNvCxnSpPr>
          <p:nvPr/>
        </p:nvCxnSpPr>
        <p:spPr>
          <a:xfrm>
            <a:off x="6746933" y="2102255"/>
            <a:ext cx="279712"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64F56F10-1957-AE65-906A-76ADF1CE0EDF}"/>
              </a:ext>
            </a:extLst>
          </p:cNvPr>
          <p:cNvCxnSpPr>
            <a:cxnSpLocks/>
          </p:cNvCxnSpPr>
          <p:nvPr/>
        </p:nvCxnSpPr>
        <p:spPr>
          <a:xfrm>
            <a:off x="6746933" y="3277135"/>
            <a:ext cx="27971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53A2DCAB-0E55-E215-B970-5BA38681ADF5}"/>
              </a:ext>
            </a:extLst>
          </p:cNvPr>
          <p:cNvSpPr txBox="1"/>
          <p:nvPr/>
        </p:nvSpPr>
        <p:spPr>
          <a:xfrm>
            <a:off x="4566302" y="3865746"/>
            <a:ext cx="2178299" cy="584775"/>
          </a:xfrm>
          <a:prstGeom prst="rect">
            <a:avLst/>
          </a:prstGeom>
          <a:solidFill>
            <a:schemeClr val="accent2">
              <a:lumMod val="20000"/>
              <a:lumOff val="80000"/>
            </a:schemeClr>
          </a:solidFill>
          <a:effectLst/>
        </p:spPr>
        <p:txBody>
          <a:bodyPr wrap="square" rtlCol="0">
            <a:spAutoFit/>
          </a:bodyPr>
          <a:lstStyle/>
          <a:p>
            <a:r>
              <a:rPr lang="en-US" sz="800">
                <a:latin typeface="Arial" panose="020B0604020202020204" pitchFamily="34" charset="0"/>
                <a:cs typeface="Arial" panose="020B0604020202020204" pitchFamily="34" charset="0"/>
              </a:rPr>
              <a:t>Study treatment continues until unacceptable toxicity, disease progression, consent withdrawal, or study closure. No crossover from PBO to TUC was allowed.</a:t>
            </a:r>
          </a:p>
        </p:txBody>
      </p:sp>
      <p:cxnSp>
        <p:nvCxnSpPr>
          <p:cNvPr id="22" name="Straight Connector 21">
            <a:extLst>
              <a:ext uri="{FF2B5EF4-FFF2-40B4-BE49-F238E27FC236}">
                <a16:creationId xmlns:a16="http://schemas.microsoft.com/office/drawing/2014/main" id="{6CA7CF2C-66BC-D552-6D88-81D73AB1639D}"/>
              </a:ext>
            </a:extLst>
          </p:cNvPr>
          <p:cNvCxnSpPr>
            <a:cxnSpLocks/>
          </p:cNvCxnSpPr>
          <p:nvPr/>
        </p:nvCxnSpPr>
        <p:spPr>
          <a:xfrm flipV="1">
            <a:off x="3604420" y="2941975"/>
            <a:ext cx="0" cy="37655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9AAF1CB1-3C17-36F9-FDB1-6BBFE24A92A4}"/>
              </a:ext>
            </a:extLst>
          </p:cNvPr>
          <p:cNvSpPr txBox="1"/>
          <p:nvPr/>
        </p:nvSpPr>
        <p:spPr>
          <a:xfrm>
            <a:off x="1650863" y="3188933"/>
            <a:ext cx="2432655" cy="685800"/>
          </a:xfrm>
          <a:prstGeom prst="rect">
            <a:avLst/>
          </a:prstGeom>
          <a:solidFill>
            <a:schemeClr val="accent3">
              <a:lumMod val="20000"/>
              <a:lumOff val="80000"/>
            </a:schemeClr>
          </a:solidFill>
          <a:effectLst/>
        </p:spPr>
        <p:txBody>
          <a:bodyPr wrap="square" rtlCol="0">
            <a:spAutoFit/>
          </a:bodyPr>
          <a:lstStyle/>
          <a:p>
            <a:r>
              <a:rPr lang="en-GB" sz="1000">
                <a:latin typeface="Arial" panose="020B0604020202020204" pitchFamily="34" charset="0"/>
                <a:cs typeface="Arial" panose="020B0604020202020204" pitchFamily="34" charset="0"/>
              </a:rPr>
              <a:t>Randomization was stratified by: </a:t>
            </a:r>
          </a:p>
          <a:p>
            <a:pPr marL="115888" indent="-63500">
              <a:buFont typeface="Arial" panose="020B0604020202020204" pitchFamily="34" charset="0"/>
              <a:buChar char="•"/>
            </a:pPr>
            <a:r>
              <a:rPr lang="en-GB" sz="1000">
                <a:latin typeface="Arial" panose="020B0604020202020204" pitchFamily="34" charset="0"/>
                <a:cs typeface="Arial" panose="020B0604020202020204" pitchFamily="34" charset="0"/>
              </a:rPr>
              <a:t>Diagnosis: </a:t>
            </a:r>
            <a:r>
              <a:rPr lang="en-GB" sz="1000" i="1">
                <a:latin typeface="Arial" panose="020B0604020202020204" pitchFamily="34" charset="0"/>
                <a:cs typeface="Arial" panose="020B0604020202020204" pitchFamily="34" charset="0"/>
              </a:rPr>
              <a:t>de novo</a:t>
            </a:r>
            <a:r>
              <a:rPr lang="en-GB" sz="1000">
                <a:latin typeface="Arial" panose="020B0604020202020204" pitchFamily="34" charset="0"/>
                <a:cs typeface="Arial" panose="020B0604020202020204" pitchFamily="34" charset="0"/>
              </a:rPr>
              <a:t> or recurrent</a:t>
            </a:r>
          </a:p>
          <a:p>
            <a:pPr marL="115888" indent="-63500">
              <a:buFont typeface="Arial" panose="020B0604020202020204" pitchFamily="34" charset="0"/>
              <a:buChar char="•"/>
            </a:pPr>
            <a:r>
              <a:rPr lang="en-GB" sz="1000">
                <a:latin typeface="Arial" panose="020B0604020202020204" pitchFamily="34" charset="0"/>
                <a:cs typeface="Arial" panose="020B0604020202020204" pitchFamily="34" charset="0"/>
              </a:rPr>
              <a:t>HR status: positive or negative</a:t>
            </a:r>
          </a:p>
          <a:p>
            <a:pPr marL="115888" indent="-63500">
              <a:buFont typeface="Arial" panose="020B0604020202020204" pitchFamily="34" charset="0"/>
              <a:buChar char="•"/>
            </a:pPr>
            <a:r>
              <a:rPr lang="en-GB" sz="1000">
                <a:latin typeface="Arial" panose="020B0604020202020204" pitchFamily="34" charset="0"/>
                <a:cs typeface="Arial" panose="020B0604020202020204" pitchFamily="34" charset="0"/>
              </a:rPr>
              <a:t>Presence or history of BM: yes or no</a:t>
            </a:r>
            <a:endParaRPr lang="en-US" sz="10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9C4247C-4307-D0F0-50E5-ACA9BA49474B}"/>
              </a:ext>
            </a:extLst>
          </p:cNvPr>
          <p:cNvSpPr txBox="1"/>
          <p:nvPr/>
        </p:nvSpPr>
        <p:spPr>
          <a:xfrm>
            <a:off x="0" y="4960266"/>
            <a:ext cx="9144000" cy="182880"/>
          </a:xfrm>
          <a:prstGeom prst="rect">
            <a:avLst/>
          </a:prstGeom>
          <a:solidFill>
            <a:srgbClr val="EC3A10"/>
          </a:solidFill>
        </p:spPr>
        <p:txBody>
          <a:bodyPr wrap="square" rtlCol="0">
            <a:spAutoFit/>
          </a:bodyPr>
          <a:lstStyle/>
          <a:p>
            <a:r>
              <a:rPr lang="en-US" sz="800">
                <a:solidFill>
                  <a:schemeClr val="bg1"/>
                </a:solidFill>
              </a:rPr>
              <a:t>This presentation is the intellectual property of the author/presenter. Contact </a:t>
            </a:r>
            <a:r>
              <a:rPr lang="en-US" sz="800" u="sng">
                <a:solidFill>
                  <a:schemeClr val="bg1"/>
                </a:solidFill>
                <a:hlinkClick r:id="rId3" action="ppaction://hlinkfile">
                  <a:extLst>
                    <a:ext uri="{A12FA001-AC4F-418D-AE19-62706E023703}">
                      <ahyp:hlinkClr xmlns:ahyp="http://schemas.microsoft.com/office/drawing/2018/hyperlinkcolor" val="tx"/>
                    </a:ext>
                  </a:extLst>
                </a:hlinkClick>
              </a:rPr>
              <a:t>erika.hamilton@scri.com</a:t>
            </a:r>
            <a:r>
              <a:rPr lang="en-US" sz="800">
                <a:solidFill>
                  <a:schemeClr val="bg1"/>
                </a:solidFill>
              </a:rPr>
              <a:t> for permission to reprint and/or distribute.</a:t>
            </a:r>
          </a:p>
        </p:txBody>
      </p:sp>
      <p:sp>
        <p:nvSpPr>
          <p:cNvPr id="3" name="Rectangle 2">
            <a:extLst>
              <a:ext uri="{FF2B5EF4-FFF2-40B4-BE49-F238E27FC236}">
                <a16:creationId xmlns:a16="http://schemas.microsoft.com/office/drawing/2014/main" id="{1D50C09D-0DCF-8DAE-93B8-2BBEAF92F236}"/>
              </a:ext>
            </a:extLst>
          </p:cNvPr>
          <p:cNvSpPr/>
          <p:nvPr/>
        </p:nvSpPr>
        <p:spPr>
          <a:xfrm>
            <a:off x="226577" y="1584503"/>
            <a:ext cx="2681842" cy="1498113"/>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7800" indent="-177800">
              <a:spcBef>
                <a:spcPts val="200"/>
              </a:spcBef>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Centrally confirmed HER2+ MBC</a:t>
            </a:r>
          </a:p>
          <a:p>
            <a:pPr marL="177800" indent="-177800">
              <a:spcBef>
                <a:spcPts val="200"/>
              </a:spcBef>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No evidence of progression after THP (4 to 8 cycles)</a:t>
            </a:r>
          </a:p>
          <a:p>
            <a:pPr marL="177800" indent="-177800">
              <a:spcBef>
                <a:spcPts val="200"/>
              </a:spcBef>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ECOG PS of 0 or 1</a:t>
            </a:r>
          </a:p>
          <a:p>
            <a:pPr marL="177800" indent="-177800">
              <a:spcBef>
                <a:spcPts val="200"/>
              </a:spcBef>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No or asymptomatic BM confirmed by contrast-enhanced MRI at screening</a:t>
            </a:r>
          </a:p>
        </p:txBody>
      </p:sp>
    </p:spTree>
    <p:extLst>
      <p:ext uri="{BB962C8B-B14F-4D97-AF65-F5344CB8AC3E}">
        <p14:creationId xmlns:p14="http://schemas.microsoft.com/office/powerpoint/2010/main" val="4247396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3D7471-9CF0-C12C-E9BF-930A9A5F2AF6}"/>
              </a:ext>
            </a:extLst>
          </p:cNvPr>
          <p:cNvSpPr>
            <a:spLocks noGrp="1"/>
          </p:cNvSpPr>
          <p:nvPr>
            <p:ph type="title"/>
          </p:nvPr>
        </p:nvSpPr>
        <p:spPr>
          <a:xfrm>
            <a:off x="381000" y="41484"/>
            <a:ext cx="7185660" cy="712236"/>
          </a:xfrm>
        </p:spPr>
        <p:txBody>
          <a:bodyPr/>
          <a:lstStyle/>
          <a:p>
            <a:r>
              <a:rPr lang="en-GB" b="1"/>
              <a:t>Consort Diagram </a:t>
            </a:r>
            <a:endParaRPr lang="en-US"/>
          </a:p>
        </p:txBody>
      </p:sp>
      <p:sp>
        <p:nvSpPr>
          <p:cNvPr id="25" name="TextBox 24">
            <a:extLst>
              <a:ext uri="{FF2B5EF4-FFF2-40B4-BE49-F238E27FC236}">
                <a16:creationId xmlns:a16="http://schemas.microsoft.com/office/drawing/2014/main" id="{7F11085C-0966-F82E-C20C-A1D22282BE98}"/>
              </a:ext>
            </a:extLst>
          </p:cNvPr>
          <p:cNvSpPr txBox="1"/>
          <p:nvPr/>
        </p:nvSpPr>
        <p:spPr>
          <a:xfrm>
            <a:off x="0" y="4661998"/>
            <a:ext cx="9144000" cy="307777"/>
          </a:xfrm>
          <a:prstGeom prst="rect">
            <a:avLst/>
          </a:prstGeom>
          <a:noFill/>
        </p:spPr>
        <p:txBody>
          <a:bodyPr wrap="square" rtlCol="0">
            <a:spAutoFit/>
          </a:bodyPr>
          <a:lstStyle/>
          <a:p>
            <a:r>
              <a:rPr lang="en-US" sz="700">
                <a:latin typeface="Arial" panose="020B0604020202020204" pitchFamily="34" charset="0"/>
                <a:cs typeface="Arial" panose="020B0604020202020204" pitchFamily="34" charset="0"/>
              </a:rPr>
              <a:t>*Three patients were randomly assigned to the PBO + HP arm but received some doses of TUC; these three patients were included in the TUC + HP arm for the safety analyses.</a:t>
            </a:r>
          </a:p>
          <a:p>
            <a:r>
              <a:rPr lang="en-US" sz="700">
                <a:latin typeface="Arial" panose="020B0604020202020204" pitchFamily="34" charset="0"/>
                <a:cs typeface="Arial" panose="020B0604020202020204" pitchFamily="34" charset="0"/>
              </a:rPr>
              <a:t>AE = adverse event; </a:t>
            </a:r>
            <a:r>
              <a:rPr lang="en-GB" sz="700">
                <a:latin typeface="Arial" panose="020B0604020202020204" pitchFamily="34" charset="0"/>
                <a:cs typeface="Arial" panose="020B0604020202020204" pitchFamily="34" charset="0"/>
              </a:rPr>
              <a:t>H = trastuzumab; P = pertuzumab; </a:t>
            </a:r>
            <a:r>
              <a:rPr lang="en-US" sz="700">
                <a:latin typeface="Arial" panose="020B0604020202020204" pitchFamily="34" charset="0"/>
                <a:cs typeface="Arial" panose="020B0604020202020204" pitchFamily="34" charset="0"/>
              </a:rPr>
              <a:t>PBO = placebo; </a:t>
            </a:r>
            <a:r>
              <a:rPr lang="en-GB" sz="700">
                <a:latin typeface="Arial" panose="020B0604020202020204" pitchFamily="34" charset="0"/>
                <a:cs typeface="Arial" panose="020B0604020202020204" pitchFamily="34" charset="0"/>
              </a:rPr>
              <a:t>TUC = tucatinib.</a:t>
            </a:r>
            <a:endParaRPr lang="en-US" sz="7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3D43195-9C7D-E913-D832-E3D4AB56C264}"/>
              </a:ext>
            </a:extLst>
          </p:cNvPr>
          <p:cNvSpPr txBox="1"/>
          <p:nvPr/>
        </p:nvSpPr>
        <p:spPr>
          <a:xfrm>
            <a:off x="1577286" y="1403841"/>
            <a:ext cx="2760048" cy="646331"/>
          </a:xfrm>
          <a:prstGeom prst="rect">
            <a:avLst/>
          </a:prstGeom>
          <a:solidFill>
            <a:srgbClr val="0000FF">
              <a:alpha val="10196"/>
            </a:srgbClr>
          </a:solidFill>
          <a:ln>
            <a:solidFill>
              <a:schemeClr val="tx1"/>
            </a:solidFill>
          </a:ln>
        </p:spPr>
        <p:txBody>
          <a:bodyPr wrap="square" rtlCol="0">
            <a:spAutoFit/>
          </a:bodyPr>
          <a:lstStyle/>
          <a:p>
            <a:r>
              <a:rPr lang="en-US" sz="1200" b="1" i="0" u="none" strike="noStrike" baseline="0" dirty="0">
                <a:latin typeface="Arial" panose="020B0604020202020204" pitchFamily="34" charset="0"/>
                <a:cs typeface="Arial" panose="020B0604020202020204" pitchFamily="34" charset="0"/>
              </a:rPr>
              <a:t>TUC + HP (n = 326)</a:t>
            </a:r>
          </a:p>
          <a:p>
            <a:pPr marL="230188" indent="-114300">
              <a:buFont typeface="Arial" panose="020B0604020202020204" pitchFamily="34" charset="0"/>
              <a:buChar char="•"/>
            </a:pPr>
            <a:r>
              <a:rPr lang="en-US" sz="1200" b="0" i="0" u="none" strike="noStrike" baseline="0" dirty="0">
                <a:latin typeface="Arial" panose="020B0604020202020204" pitchFamily="34" charset="0"/>
                <a:cs typeface="Arial" panose="020B0604020202020204" pitchFamily="34" charset="0"/>
              </a:rPr>
              <a:t>323 received ≥1 dose of treatment (safety population: n = 326)</a:t>
            </a:r>
            <a:r>
              <a:rPr lang="en-US" sz="1200" dirty="0">
                <a:latin typeface="Arial" panose="020B0604020202020204" pitchFamily="34" charset="0"/>
                <a:cs typeface="Arial" panose="020B0604020202020204" pitchFamily="34" charset="0"/>
              </a:rPr>
              <a:t>*</a:t>
            </a:r>
            <a:r>
              <a:rPr lang="en-US" sz="1200" dirty="0">
                <a:solidFill>
                  <a:schemeClr val="bg1"/>
                </a:solidFill>
              </a:rPr>
              <a:t> </a:t>
            </a:r>
            <a:endParaRPr lang="en-US" sz="1200" b="0" i="0" u="none" strike="noStrike" baseline="30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A6BD28B-7233-2D93-692E-F202B7FA0EA7}"/>
              </a:ext>
            </a:extLst>
          </p:cNvPr>
          <p:cNvSpPr txBox="1"/>
          <p:nvPr/>
        </p:nvSpPr>
        <p:spPr>
          <a:xfrm>
            <a:off x="4555824" y="1403841"/>
            <a:ext cx="2761488" cy="646331"/>
          </a:xfrm>
          <a:prstGeom prst="rect">
            <a:avLst/>
          </a:prstGeom>
          <a:solidFill>
            <a:schemeClr val="bg1">
              <a:lumMod val="95000"/>
            </a:schemeClr>
          </a:solidFill>
          <a:ln>
            <a:solidFill>
              <a:schemeClr val="tx1"/>
            </a:solidFill>
          </a:ln>
        </p:spPr>
        <p:txBody>
          <a:bodyPr wrap="square" rtlCol="0">
            <a:spAutoFit/>
          </a:bodyPr>
          <a:lstStyle/>
          <a:p>
            <a:r>
              <a:rPr lang="en-US" sz="1200" b="1" i="0" u="none" strike="noStrike" baseline="0">
                <a:latin typeface="Arial" panose="020B0604020202020204" pitchFamily="34" charset="0"/>
                <a:cs typeface="Arial" panose="020B0604020202020204" pitchFamily="34" charset="0"/>
              </a:rPr>
              <a:t>PBO + HP (n = 328)</a:t>
            </a:r>
          </a:p>
          <a:p>
            <a:pPr marL="230188" indent="-114300">
              <a:buFont typeface="Arial" panose="020B0604020202020204" pitchFamily="34" charset="0"/>
              <a:buChar char="•"/>
            </a:pPr>
            <a:r>
              <a:rPr lang="en-US" sz="1200">
                <a:latin typeface="Arial" panose="020B0604020202020204" pitchFamily="34" charset="0"/>
                <a:cs typeface="Arial" panose="020B0604020202020204" pitchFamily="34" charset="0"/>
              </a:rPr>
              <a:t>327</a:t>
            </a:r>
            <a:r>
              <a:rPr lang="en-US" sz="1200" b="0" i="0" u="none" strike="noStrike" baseline="0">
                <a:latin typeface="Arial" panose="020B0604020202020204" pitchFamily="34" charset="0"/>
                <a:cs typeface="Arial" panose="020B0604020202020204" pitchFamily="34" charset="0"/>
              </a:rPr>
              <a:t> received ≥1 dose of treatment (safety population: n = 324)</a:t>
            </a:r>
            <a:r>
              <a:rPr lang="en-US" sz="1200">
                <a:latin typeface="Arial" panose="020B0604020202020204" pitchFamily="34" charset="0"/>
                <a:cs typeface="Arial" panose="020B0604020202020204" pitchFamily="34" charset="0"/>
              </a:rPr>
              <a:t>*</a:t>
            </a:r>
            <a:r>
              <a:rPr lang="en-US" sz="1200" b="0" i="0" u="none" strike="noStrike">
                <a:solidFill>
                  <a:schemeClr val="bg1"/>
                </a:solidFill>
              </a:rPr>
              <a:t> </a:t>
            </a:r>
          </a:p>
        </p:txBody>
      </p:sp>
      <p:sp>
        <p:nvSpPr>
          <p:cNvPr id="12" name="TextBox 11">
            <a:extLst>
              <a:ext uri="{FF2B5EF4-FFF2-40B4-BE49-F238E27FC236}">
                <a16:creationId xmlns:a16="http://schemas.microsoft.com/office/drawing/2014/main" id="{479F1EB2-B592-6A02-D94A-A7E57F88CF60}"/>
              </a:ext>
            </a:extLst>
          </p:cNvPr>
          <p:cNvSpPr txBox="1"/>
          <p:nvPr/>
        </p:nvSpPr>
        <p:spPr>
          <a:xfrm>
            <a:off x="5240295" y="2167533"/>
            <a:ext cx="2692511" cy="1200329"/>
          </a:xfrm>
          <a:prstGeom prst="rect">
            <a:avLst/>
          </a:prstGeom>
          <a:solidFill>
            <a:schemeClr val="bg1"/>
          </a:solidFill>
          <a:ln>
            <a:solidFill>
              <a:schemeClr val="tx1"/>
            </a:solidFill>
            <a:prstDash val="dash"/>
          </a:ln>
        </p:spPr>
        <p:txBody>
          <a:bodyPr wrap="square" rtlCol="0">
            <a:spAutoFit/>
          </a:bodyPr>
          <a:lstStyle/>
          <a:p>
            <a:r>
              <a:rPr lang="en-US" sz="1200">
                <a:latin typeface="Arial" panose="020B0604020202020204" pitchFamily="34" charset="0"/>
                <a:cs typeface="Arial" panose="020B0604020202020204" pitchFamily="34" charset="0"/>
              </a:rPr>
              <a:t>194 discontinued treatment due to:</a:t>
            </a:r>
          </a:p>
          <a:p>
            <a:pPr marL="280988" indent="-109538">
              <a:buFont typeface="Arial" panose="020B0604020202020204" pitchFamily="34" charset="0"/>
              <a:buChar char="•"/>
            </a:pPr>
            <a:r>
              <a:rPr lang="en-US" sz="1200">
                <a:latin typeface="Arial" panose="020B0604020202020204" pitchFamily="34" charset="0"/>
                <a:cs typeface="Arial" panose="020B0604020202020204" pitchFamily="34" charset="0"/>
              </a:rPr>
              <a:t>Progressive disease (n = 177)</a:t>
            </a:r>
          </a:p>
          <a:p>
            <a:pPr marL="280988" indent="-109538">
              <a:buFont typeface="Arial" panose="020B0604020202020204" pitchFamily="34" charset="0"/>
              <a:buChar char="•"/>
            </a:pPr>
            <a:r>
              <a:rPr lang="en-US" sz="1200">
                <a:latin typeface="Arial" panose="020B0604020202020204" pitchFamily="34" charset="0"/>
                <a:cs typeface="Arial" panose="020B0604020202020204" pitchFamily="34" charset="0"/>
              </a:rPr>
              <a:t>Patient decision, non-AE (n = 9)</a:t>
            </a:r>
          </a:p>
          <a:p>
            <a:pPr marL="280988" indent="-109538">
              <a:buFont typeface="Arial" panose="020B0604020202020204" pitchFamily="34" charset="0"/>
              <a:buChar char="•"/>
            </a:pPr>
            <a:r>
              <a:rPr lang="en-US" sz="1200">
                <a:latin typeface="Arial" panose="020B0604020202020204" pitchFamily="34" charset="0"/>
                <a:cs typeface="Arial" panose="020B0604020202020204" pitchFamily="34" charset="0"/>
              </a:rPr>
              <a:t>AE (n = 2)</a:t>
            </a:r>
          </a:p>
          <a:p>
            <a:pPr marL="280988" indent="-109538">
              <a:buFont typeface="Arial" panose="020B0604020202020204" pitchFamily="34" charset="0"/>
              <a:buChar char="•"/>
            </a:pPr>
            <a:r>
              <a:rPr lang="en-US" sz="1200">
                <a:latin typeface="Arial" panose="020B0604020202020204" pitchFamily="34" charset="0"/>
                <a:cs typeface="Arial" panose="020B0604020202020204" pitchFamily="34" charset="0"/>
              </a:rPr>
              <a:t>Other, non-AE (n = 4) </a:t>
            </a:r>
          </a:p>
          <a:p>
            <a:pPr marL="280988" indent="-109538">
              <a:buFont typeface="Arial" panose="020B0604020202020204" pitchFamily="34" charset="0"/>
              <a:buChar char="•"/>
            </a:pPr>
            <a:r>
              <a:rPr lang="en-US" sz="1200">
                <a:latin typeface="Arial" panose="020B0604020202020204" pitchFamily="34" charset="0"/>
                <a:cs typeface="Arial" panose="020B0604020202020204" pitchFamily="34" charset="0"/>
              </a:rPr>
              <a:t>Investigator decision (n = 2)</a:t>
            </a:r>
          </a:p>
        </p:txBody>
      </p:sp>
      <p:sp>
        <p:nvSpPr>
          <p:cNvPr id="22" name="TextBox 21">
            <a:extLst>
              <a:ext uri="{FF2B5EF4-FFF2-40B4-BE49-F238E27FC236}">
                <a16:creationId xmlns:a16="http://schemas.microsoft.com/office/drawing/2014/main" id="{8032C585-9AD1-6E9C-A6B6-5A605A04134A}"/>
              </a:ext>
            </a:extLst>
          </p:cNvPr>
          <p:cNvSpPr txBox="1"/>
          <p:nvPr/>
        </p:nvSpPr>
        <p:spPr>
          <a:xfrm>
            <a:off x="3235424" y="1026838"/>
            <a:ext cx="2450291" cy="276999"/>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200" b="1">
                <a:latin typeface="Arial" panose="020B0604020202020204" pitchFamily="34" charset="0"/>
                <a:cs typeface="Arial" panose="020B0604020202020204" pitchFamily="34" charset="0"/>
              </a:rPr>
              <a:t>654 patients randomized 1:1</a:t>
            </a:r>
            <a:endParaRPr lang="en-US" sz="1200" b="1" baseline="30000">
              <a:latin typeface="Arial" panose="020B0604020202020204" pitchFamily="34" charset="0"/>
              <a:cs typeface="Arial" panose="020B0604020202020204" pitchFamily="34" charset="0"/>
            </a:endParaRPr>
          </a:p>
        </p:txBody>
      </p:sp>
      <p:cxnSp>
        <p:nvCxnSpPr>
          <p:cNvPr id="23" name="Connector: Elbow 22">
            <a:extLst>
              <a:ext uri="{FF2B5EF4-FFF2-40B4-BE49-F238E27FC236}">
                <a16:creationId xmlns:a16="http://schemas.microsoft.com/office/drawing/2014/main" id="{697B96C5-6E25-4B64-9438-8CE02CA71C83}"/>
              </a:ext>
            </a:extLst>
          </p:cNvPr>
          <p:cNvCxnSpPr>
            <a:cxnSpLocks/>
            <a:stCxn id="22" idx="1"/>
            <a:endCxn id="5" idx="0"/>
          </p:cNvCxnSpPr>
          <p:nvPr/>
        </p:nvCxnSpPr>
        <p:spPr>
          <a:xfrm rot="10800000" flipV="1">
            <a:off x="2957310" y="1165337"/>
            <a:ext cx="278114" cy="238503"/>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3AFD441E-42C8-D9AD-FDE0-49A692A4B815}"/>
              </a:ext>
            </a:extLst>
          </p:cNvPr>
          <p:cNvCxnSpPr>
            <a:cxnSpLocks/>
            <a:stCxn id="22" idx="3"/>
            <a:endCxn id="10" idx="0"/>
          </p:cNvCxnSpPr>
          <p:nvPr/>
        </p:nvCxnSpPr>
        <p:spPr>
          <a:xfrm>
            <a:off x="5685715" y="1165338"/>
            <a:ext cx="250853" cy="238503"/>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2C32FBF-7BF5-DD81-3F8A-2A57D38ADEFE}"/>
              </a:ext>
            </a:extLst>
          </p:cNvPr>
          <p:cNvSpPr txBox="1"/>
          <p:nvPr/>
        </p:nvSpPr>
        <p:spPr>
          <a:xfrm>
            <a:off x="1412190" y="4330122"/>
            <a:ext cx="2921593" cy="261610"/>
          </a:xfrm>
          <a:prstGeom prst="rect">
            <a:avLst/>
          </a:prstGeom>
          <a:solidFill>
            <a:srgbClr val="0000FF">
              <a:alpha val="10196"/>
            </a:srgbClr>
          </a:solidFill>
          <a:ln>
            <a:solidFill>
              <a:schemeClr val="tx1"/>
            </a:solidFill>
          </a:ln>
        </p:spPr>
        <p:txBody>
          <a:bodyPr wrap="square" rtlCol="0">
            <a:spAutoFit/>
          </a:bodyPr>
          <a:lstStyle/>
          <a:p>
            <a:pPr algn="ctr"/>
            <a:r>
              <a:rPr lang="en-US" sz="1100" b="1">
                <a:latin typeface="Arial" panose="020B0604020202020204" pitchFamily="34" charset="0"/>
                <a:cs typeface="Arial" panose="020B0604020202020204" pitchFamily="34" charset="0"/>
              </a:rPr>
              <a:t>176 (54.0%) remained on study treatment</a:t>
            </a:r>
          </a:p>
        </p:txBody>
      </p:sp>
      <p:sp>
        <p:nvSpPr>
          <p:cNvPr id="29" name="TextBox 28">
            <a:extLst>
              <a:ext uri="{FF2B5EF4-FFF2-40B4-BE49-F238E27FC236}">
                <a16:creationId xmlns:a16="http://schemas.microsoft.com/office/drawing/2014/main" id="{0ADC8203-ABE6-6F5B-99D3-89B4D827E917}"/>
              </a:ext>
            </a:extLst>
          </p:cNvPr>
          <p:cNvSpPr txBox="1"/>
          <p:nvPr/>
        </p:nvSpPr>
        <p:spPr>
          <a:xfrm>
            <a:off x="4580100" y="4330122"/>
            <a:ext cx="2921593" cy="261610"/>
          </a:xfrm>
          <a:prstGeom prst="rect">
            <a:avLst/>
          </a:prstGeom>
          <a:solidFill>
            <a:schemeClr val="bg1">
              <a:lumMod val="95000"/>
            </a:schemeClr>
          </a:solidFill>
          <a:ln>
            <a:solidFill>
              <a:schemeClr val="tx1"/>
            </a:solidFill>
          </a:ln>
        </p:spPr>
        <p:txBody>
          <a:bodyPr wrap="square" rtlCol="0">
            <a:spAutoFit/>
          </a:bodyPr>
          <a:lstStyle/>
          <a:p>
            <a:pPr algn="ctr"/>
            <a:r>
              <a:rPr lang="en-US" sz="1100" b="1">
                <a:latin typeface="Arial" panose="020B0604020202020204" pitchFamily="34" charset="0"/>
                <a:cs typeface="Arial" panose="020B0604020202020204" pitchFamily="34" charset="0"/>
              </a:rPr>
              <a:t>133 (40.5%) remained on study treatment</a:t>
            </a:r>
          </a:p>
        </p:txBody>
      </p:sp>
      <p:cxnSp>
        <p:nvCxnSpPr>
          <p:cNvPr id="32" name="Straight Arrow Connector 31">
            <a:extLst>
              <a:ext uri="{FF2B5EF4-FFF2-40B4-BE49-F238E27FC236}">
                <a16:creationId xmlns:a16="http://schemas.microsoft.com/office/drawing/2014/main" id="{1C4DD23B-4687-02A1-60B4-BA88DEE3970F}"/>
              </a:ext>
            </a:extLst>
          </p:cNvPr>
          <p:cNvCxnSpPr>
            <a:cxnSpLocks/>
          </p:cNvCxnSpPr>
          <p:nvPr/>
        </p:nvCxnSpPr>
        <p:spPr>
          <a:xfrm flipH="1">
            <a:off x="4049731" y="2050172"/>
            <a:ext cx="12749" cy="227995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C5E8A886-31D8-9974-B282-EA42370E2654}"/>
              </a:ext>
            </a:extLst>
          </p:cNvPr>
          <p:cNvSpPr txBox="1"/>
          <p:nvPr/>
        </p:nvSpPr>
        <p:spPr>
          <a:xfrm>
            <a:off x="1023116" y="2173509"/>
            <a:ext cx="2694395" cy="1200329"/>
          </a:xfrm>
          <a:prstGeom prst="rect">
            <a:avLst/>
          </a:prstGeom>
          <a:solidFill>
            <a:schemeClr val="bg1"/>
          </a:solidFill>
          <a:ln>
            <a:solidFill>
              <a:schemeClr val="tx1"/>
            </a:solidFill>
            <a:prstDash val="dash"/>
          </a:ln>
        </p:spPr>
        <p:txBody>
          <a:bodyPr wrap="square" rtlCol="0">
            <a:spAutoFit/>
          </a:bodyPr>
          <a:lstStyle/>
          <a:p>
            <a:r>
              <a:rPr lang="en-US" sz="1200">
                <a:latin typeface="Arial" panose="020B0604020202020204" pitchFamily="34" charset="0"/>
                <a:cs typeface="Arial" panose="020B0604020202020204" pitchFamily="34" charset="0"/>
              </a:rPr>
              <a:t>147 discontinued treatment due to:</a:t>
            </a:r>
          </a:p>
          <a:p>
            <a:pPr marL="280988" indent="-109538">
              <a:buFont typeface="Arial" panose="020B0604020202020204" pitchFamily="34" charset="0"/>
              <a:buChar char="•"/>
            </a:pPr>
            <a:r>
              <a:rPr lang="en-US" sz="1200">
                <a:latin typeface="Arial" panose="020B0604020202020204" pitchFamily="34" charset="0"/>
                <a:cs typeface="Arial" panose="020B0604020202020204" pitchFamily="34" charset="0"/>
              </a:rPr>
              <a:t>Progressive disease (n = 121)</a:t>
            </a:r>
          </a:p>
          <a:p>
            <a:pPr marL="280988" indent="-109538">
              <a:buFont typeface="Arial" panose="020B0604020202020204" pitchFamily="34" charset="0"/>
              <a:buChar char="•"/>
            </a:pPr>
            <a:r>
              <a:rPr lang="en-US" sz="1200">
                <a:latin typeface="Arial" panose="020B0604020202020204" pitchFamily="34" charset="0"/>
                <a:cs typeface="Arial" panose="020B0604020202020204" pitchFamily="34" charset="0"/>
              </a:rPr>
              <a:t>Patient decision, non-AE (n = 11)</a:t>
            </a:r>
          </a:p>
          <a:p>
            <a:pPr marL="280988" indent="-109538">
              <a:buFont typeface="Arial" panose="020B0604020202020204" pitchFamily="34" charset="0"/>
              <a:buChar char="•"/>
            </a:pPr>
            <a:r>
              <a:rPr lang="en-US" sz="1200">
                <a:latin typeface="Arial" panose="020B0604020202020204" pitchFamily="34" charset="0"/>
                <a:cs typeface="Arial" panose="020B0604020202020204" pitchFamily="34" charset="0"/>
              </a:rPr>
              <a:t>AE (n = 11)</a:t>
            </a:r>
          </a:p>
          <a:p>
            <a:pPr marL="280988" indent="-109538">
              <a:buFont typeface="Arial" panose="020B0604020202020204" pitchFamily="34" charset="0"/>
              <a:buChar char="•"/>
            </a:pPr>
            <a:r>
              <a:rPr lang="en-US" sz="1200">
                <a:latin typeface="Arial" panose="020B0604020202020204" pitchFamily="34" charset="0"/>
                <a:cs typeface="Arial" panose="020B0604020202020204" pitchFamily="34" charset="0"/>
              </a:rPr>
              <a:t>Other, non-AE (n = 2)</a:t>
            </a:r>
            <a:endParaRPr lang="en-US" sz="1400">
              <a:latin typeface="Arial" panose="020B0604020202020204" pitchFamily="34" charset="0"/>
              <a:cs typeface="Arial" panose="020B0604020202020204" pitchFamily="34" charset="0"/>
            </a:endParaRPr>
          </a:p>
          <a:p>
            <a:pPr marL="280988" indent="-109538">
              <a:buFont typeface="Arial" panose="020B0604020202020204" pitchFamily="34" charset="0"/>
              <a:buChar char="•"/>
            </a:pPr>
            <a:r>
              <a:rPr lang="en-US" sz="1200">
                <a:latin typeface="Arial" panose="020B0604020202020204" pitchFamily="34" charset="0"/>
                <a:cs typeface="Arial" panose="020B0604020202020204" pitchFamily="34" charset="0"/>
              </a:rPr>
              <a:t>Investigator decision (n = 2) </a:t>
            </a:r>
          </a:p>
        </p:txBody>
      </p:sp>
      <p:sp>
        <p:nvSpPr>
          <p:cNvPr id="34" name="TextBox 33">
            <a:extLst>
              <a:ext uri="{FF2B5EF4-FFF2-40B4-BE49-F238E27FC236}">
                <a16:creationId xmlns:a16="http://schemas.microsoft.com/office/drawing/2014/main" id="{E2B8CAA0-4A5A-3FC1-7B52-8ED376461425}"/>
              </a:ext>
            </a:extLst>
          </p:cNvPr>
          <p:cNvSpPr txBox="1"/>
          <p:nvPr/>
        </p:nvSpPr>
        <p:spPr>
          <a:xfrm>
            <a:off x="688862" y="3567529"/>
            <a:ext cx="3062080" cy="646331"/>
          </a:xfrm>
          <a:prstGeom prst="rect">
            <a:avLst/>
          </a:prstGeom>
          <a:solidFill>
            <a:schemeClr val="bg1"/>
          </a:solidFill>
          <a:ln>
            <a:solidFill>
              <a:schemeClr val="tx1"/>
            </a:solidFill>
            <a:prstDash val="dash"/>
          </a:ln>
        </p:spPr>
        <p:txBody>
          <a:bodyPr wrap="square" rtlCol="0">
            <a:spAutoFit/>
          </a:bodyPr>
          <a:lstStyle/>
          <a:p>
            <a:r>
              <a:rPr lang="en-US" sz="1200">
                <a:latin typeface="Arial" panose="020B0604020202020204" pitchFamily="34" charset="0"/>
                <a:cs typeface="Arial" panose="020B0604020202020204" pitchFamily="34" charset="0"/>
              </a:rPr>
              <a:t>27 discontinued study </a:t>
            </a:r>
          </a:p>
          <a:p>
            <a:pPr marL="280988" indent="-109538">
              <a:buFont typeface="Arial" panose="020B0604020202020204" pitchFamily="34" charset="0"/>
              <a:buChar char="•"/>
            </a:pPr>
            <a:r>
              <a:rPr lang="en-US" sz="1200">
                <a:latin typeface="Arial" panose="020B0604020202020204" pitchFamily="34" charset="0"/>
                <a:cs typeface="Arial" panose="020B0604020202020204" pitchFamily="34" charset="0"/>
              </a:rPr>
              <a:t>Death (n = 18)</a:t>
            </a:r>
          </a:p>
          <a:p>
            <a:pPr marL="280988" indent="-109538">
              <a:buFont typeface="Arial" panose="020B0604020202020204" pitchFamily="34" charset="0"/>
              <a:buChar char="•"/>
            </a:pPr>
            <a:r>
              <a:rPr lang="en-US" sz="1200">
                <a:latin typeface="Arial" panose="020B0604020202020204" pitchFamily="34" charset="0"/>
                <a:cs typeface="Arial" panose="020B0604020202020204" pitchFamily="34" charset="0"/>
              </a:rPr>
              <a:t>Patient withdrawal of consent (n = 9)</a:t>
            </a:r>
            <a:endParaRPr lang="en-US" sz="140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1039FEDB-3674-A546-60D8-278B54FA8155}"/>
              </a:ext>
            </a:extLst>
          </p:cNvPr>
          <p:cNvSpPr txBox="1"/>
          <p:nvPr/>
        </p:nvSpPr>
        <p:spPr>
          <a:xfrm>
            <a:off x="5240295" y="3561552"/>
            <a:ext cx="3062080" cy="646331"/>
          </a:xfrm>
          <a:prstGeom prst="rect">
            <a:avLst/>
          </a:prstGeom>
          <a:solidFill>
            <a:schemeClr val="bg1"/>
          </a:solidFill>
          <a:ln>
            <a:solidFill>
              <a:schemeClr val="tx1"/>
            </a:solidFill>
            <a:prstDash val="dash"/>
          </a:ln>
        </p:spPr>
        <p:txBody>
          <a:bodyPr wrap="square" rtlCol="0">
            <a:spAutoFit/>
          </a:bodyPr>
          <a:lstStyle/>
          <a:p>
            <a:r>
              <a:rPr lang="en-US" sz="1200">
                <a:latin typeface="Arial" panose="020B0604020202020204" pitchFamily="34" charset="0"/>
                <a:cs typeface="Arial" panose="020B0604020202020204" pitchFamily="34" charset="0"/>
              </a:rPr>
              <a:t>37 discontinued study </a:t>
            </a:r>
          </a:p>
          <a:p>
            <a:pPr marL="280988" indent="-109538">
              <a:buFont typeface="Arial" panose="020B0604020202020204" pitchFamily="34" charset="0"/>
              <a:buChar char="•"/>
            </a:pPr>
            <a:r>
              <a:rPr lang="en-US" sz="1200">
                <a:latin typeface="Arial" panose="020B0604020202020204" pitchFamily="34" charset="0"/>
                <a:cs typeface="Arial" panose="020B0604020202020204" pitchFamily="34" charset="0"/>
              </a:rPr>
              <a:t>Death (n = 33)</a:t>
            </a:r>
          </a:p>
          <a:p>
            <a:pPr marL="280988" indent="-109538">
              <a:buFont typeface="Arial" panose="020B0604020202020204" pitchFamily="34" charset="0"/>
              <a:buChar char="•"/>
            </a:pPr>
            <a:r>
              <a:rPr lang="en-US" sz="1200">
                <a:latin typeface="Arial" panose="020B0604020202020204" pitchFamily="34" charset="0"/>
                <a:cs typeface="Arial" panose="020B0604020202020204" pitchFamily="34" charset="0"/>
              </a:rPr>
              <a:t>Patient withdrawal of consent (n = 4)</a:t>
            </a:r>
            <a:endParaRPr lang="en-US" sz="1400">
              <a:latin typeface="Arial" panose="020B0604020202020204" pitchFamily="34" charset="0"/>
              <a:cs typeface="Arial" panose="020B0604020202020204" pitchFamily="34" charset="0"/>
            </a:endParaRPr>
          </a:p>
        </p:txBody>
      </p:sp>
      <p:cxnSp>
        <p:nvCxnSpPr>
          <p:cNvPr id="36" name="Straight Arrow Connector 35">
            <a:extLst>
              <a:ext uri="{FF2B5EF4-FFF2-40B4-BE49-F238E27FC236}">
                <a16:creationId xmlns:a16="http://schemas.microsoft.com/office/drawing/2014/main" id="{5F6BDE23-F0A8-2CC8-AD96-4A03E364AD74}"/>
              </a:ext>
            </a:extLst>
          </p:cNvPr>
          <p:cNvCxnSpPr>
            <a:cxnSpLocks/>
          </p:cNvCxnSpPr>
          <p:nvPr/>
        </p:nvCxnSpPr>
        <p:spPr>
          <a:xfrm>
            <a:off x="4868424" y="2050172"/>
            <a:ext cx="10508" cy="227995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6FB69DDF-278A-9634-AE67-EF688F721313}"/>
              </a:ext>
            </a:extLst>
          </p:cNvPr>
          <p:cNvCxnSpPr>
            <a:cxnSpLocks/>
          </p:cNvCxnSpPr>
          <p:nvPr/>
        </p:nvCxnSpPr>
        <p:spPr>
          <a:xfrm>
            <a:off x="4878932" y="2749193"/>
            <a:ext cx="36136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C887E23-EC9B-D9BB-5D9D-E47414077929}"/>
              </a:ext>
            </a:extLst>
          </p:cNvPr>
          <p:cNvCxnSpPr>
            <a:cxnSpLocks/>
          </p:cNvCxnSpPr>
          <p:nvPr/>
        </p:nvCxnSpPr>
        <p:spPr>
          <a:xfrm>
            <a:off x="4878931" y="3884717"/>
            <a:ext cx="36136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4840E1A-0292-4598-82A5-A59A5D949938}"/>
              </a:ext>
            </a:extLst>
          </p:cNvPr>
          <p:cNvCxnSpPr>
            <a:cxnSpLocks/>
          </p:cNvCxnSpPr>
          <p:nvPr/>
        </p:nvCxnSpPr>
        <p:spPr>
          <a:xfrm flipH="1">
            <a:off x="3750942" y="3884717"/>
            <a:ext cx="29878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45DFA32-8343-F650-CE90-0A56044EB111}"/>
              </a:ext>
            </a:extLst>
          </p:cNvPr>
          <p:cNvCxnSpPr>
            <a:cxnSpLocks/>
          </p:cNvCxnSpPr>
          <p:nvPr/>
        </p:nvCxnSpPr>
        <p:spPr>
          <a:xfrm flipH="1">
            <a:off x="3717511" y="2749193"/>
            <a:ext cx="344969" cy="105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6FBCC19-73ED-8A1F-A133-CD00947F3341}"/>
              </a:ext>
            </a:extLst>
          </p:cNvPr>
          <p:cNvSpPr txBox="1"/>
          <p:nvPr/>
        </p:nvSpPr>
        <p:spPr>
          <a:xfrm>
            <a:off x="0" y="4960266"/>
            <a:ext cx="9144000" cy="182880"/>
          </a:xfrm>
          <a:prstGeom prst="rect">
            <a:avLst/>
          </a:prstGeom>
          <a:solidFill>
            <a:srgbClr val="EC3A10"/>
          </a:solidFill>
        </p:spPr>
        <p:txBody>
          <a:bodyPr wrap="square" rtlCol="0">
            <a:spAutoFit/>
          </a:bodyPr>
          <a:lstStyle/>
          <a:p>
            <a:r>
              <a:rPr lang="en-US" sz="800">
                <a:solidFill>
                  <a:schemeClr val="bg1"/>
                </a:solidFill>
              </a:rPr>
              <a:t>This presentation is the intellectual property of the author/presenter. Contact </a:t>
            </a:r>
            <a:r>
              <a:rPr lang="en-US" sz="800" u="sng">
                <a:solidFill>
                  <a:schemeClr val="bg1"/>
                </a:solidFill>
                <a:hlinkClick r:id="rId3" action="ppaction://hlinkfile">
                  <a:extLst>
                    <a:ext uri="{A12FA001-AC4F-418D-AE19-62706E023703}">
                      <ahyp:hlinkClr xmlns:ahyp="http://schemas.microsoft.com/office/drawing/2018/hyperlinkcolor" val="tx"/>
                    </a:ext>
                  </a:extLst>
                </a:hlinkClick>
              </a:rPr>
              <a:t>erika.hamilton@scri.com</a:t>
            </a:r>
            <a:r>
              <a:rPr lang="en-US" sz="800">
                <a:solidFill>
                  <a:schemeClr val="bg1"/>
                </a:solidFill>
              </a:rPr>
              <a:t> for permission to reprint and/or distribute.</a:t>
            </a:r>
          </a:p>
        </p:txBody>
      </p:sp>
    </p:spTree>
    <p:extLst>
      <p:ext uri="{BB962C8B-B14F-4D97-AF65-F5344CB8AC3E}">
        <p14:creationId xmlns:p14="http://schemas.microsoft.com/office/powerpoint/2010/main" val="3148737124"/>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670A3-93D8-4ECE-AE6A-46A39946964A}"/>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99DCE75-D735-8070-E7A9-BD9F5AB3D407}"/>
              </a:ext>
            </a:extLst>
          </p:cNvPr>
          <p:cNvGraphicFramePr>
            <a:graphicFrameLocks noGrp="1"/>
          </p:cNvGraphicFramePr>
          <p:nvPr>
            <p:ph idx="1"/>
            <p:extLst>
              <p:ext uri="{D42A27DB-BD31-4B8C-83A1-F6EECF244321}">
                <p14:modId xmlns:p14="http://schemas.microsoft.com/office/powerpoint/2010/main" val="410219079"/>
              </p:ext>
            </p:extLst>
          </p:nvPr>
        </p:nvGraphicFramePr>
        <p:xfrm>
          <a:off x="232440" y="1109458"/>
          <a:ext cx="3910563" cy="3253747"/>
        </p:xfrm>
        <a:graphic>
          <a:graphicData uri="http://schemas.openxmlformats.org/drawingml/2006/table">
            <a:tbl>
              <a:tblPr>
                <a:tableStyleId>{5C22544A-7EE6-4342-B048-85BDC9FD1C3A}</a:tableStyleId>
              </a:tblPr>
              <a:tblGrid>
                <a:gridCol w="1734291">
                  <a:extLst>
                    <a:ext uri="{9D8B030D-6E8A-4147-A177-3AD203B41FA5}">
                      <a16:colId xmlns:a16="http://schemas.microsoft.com/office/drawing/2014/main" val="1898919982"/>
                    </a:ext>
                  </a:extLst>
                </a:gridCol>
                <a:gridCol w="1088136">
                  <a:extLst>
                    <a:ext uri="{9D8B030D-6E8A-4147-A177-3AD203B41FA5}">
                      <a16:colId xmlns:a16="http://schemas.microsoft.com/office/drawing/2014/main" val="3326537213"/>
                    </a:ext>
                  </a:extLst>
                </a:gridCol>
                <a:gridCol w="1088136">
                  <a:extLst>
                    <a:ext uri="{9D8B030D-6E8A-4147-A177-3AD203B41FA5}">
                      <a16:colId xmlns:a16="http://schemas.microsoft.com/office/drawing/2014/main" val="1850036608"/>
                    </a:ext>
                  </a:extLst>
                </a:gridCol>
              </a:tblGrid>
              <a:tr h="372298">
                <a:tc>
                  <a:txBody>
                    <a:bodyPr/>
                    <a:lstStyle/>
                    <a:p>
                      <a:pPr marL="0" marR="0" indent="0">
                        <a:lnSpc>
                          <a:spcPct val="107000"/>
                        </a:lnSpc>
                        <a:spcBef>
                          <a:spcPts val="300"/>
                        </a:spcBef>
                        <a:spcAft>
                          <a:spcPts val="300"/>
                        </a:spcAft>
                        <a:buNone/>
                      </a:pPr>
                      <a:r>
                        <a:rPr lang="en-US" sz="1200" b="1">
                          <a:effectLst/>
                          <a:latin typeface="Arial" panose="020B0604020202020204" pitchFamily="34" charset="0"/>
                          <a:cs typeface="Arial" panose="020B0604020202020204" pitchFamily="34" charset="0"/>
                        </a:rPr>
                        <a:t>Characteristics</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buNone/>
                      </a:pPr>
                      <a:r>
                        <a:rPr lang="en-US" sz="1200" b="1">
                          <a:effectLst/>
                          <a:latin typeface="Arial" panose="020B0604020202020204" pitchFamily="34" charset="0"/>
                          <a:cs typeface="Arial" panose="020B0604020202020204" pitchFamily="34" charset="0"/>
                        </a:rPr>
                        <a:t>TUC + HP</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(n = 326)</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alpha val="10196"/>
                      </a:srgbClr>
                    </a:solidFill>
                  </a:tcPr>
                </a:tc>
                <a:tc>
                  <a:txBody>
                    <a:bodyPr/>
                    <a:lstStyle/>
                    <a:p>
                      <a:pPr marL="0" marR="0" algn="ctr">
                        <a:lnSpc>
                          <a:spcPct val="100000"/>
                        </a:lnSpc>
                        <a:spcBef>
                          <a:spcPts val="0"/>
                        </a:spcBef>
                        <a:spcAft>
                          <a:spcPts val="0"/>
                        </a:spcAft>
                        <a:buNone/>
                      </a:pPr>
                      <a:r>
                        <a:rPr lang="en-US" sz="1200" b="1">
                          <a:effectLst/>
                          <a:latin typeface="Arial" panose="020B0604020202020204" pitchFamily="34" charset="0"/>
                          <a:cs typeface="Arial" panose="020B0604020202020204" pitchFamily="34" charset="0"/>
                        </a:rPr>
                        <a:t>PBO + HP</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(n = 328)</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1369128"/>
                  </a:ext>
                </a:extLst>
              </a:tr>
              <a:tr h="169345">
                <a:tc>
                  <a:txBody>
                    <a:bodyPr/>
                    <a:lstStyle/>
                    <a:p>
                      <a:pPr marL="0" marR="0">
                        <a:lnSpc>
                          <a:spcPct val="107000"/>
                        </a:lnSpc>
                        <a:spcBef>
                          <a:spcPts val="300"/>
                        </a:spcBef>
                        <a:spcAft>
                          <a:spcPts val="300"/>
                        </a:spcAft>
                        <a:buNone/>
                      </a:pPr>
                      <a:r>
                        <a:rPr lang="en-US" sz="1100" b="1">
                          <a:effectLst/>
                          <a:latin typeface="Arial" panose="020B0604020202020204" pitchFamily="34" charset="0"/>
                          <a:cs typeface="Arial" panose="020B0604020202020204" pitchFamily="34" charset="0"/>
                        </a:rPr>
                        <a:t>Age</a:t>
                      </a:r>
                      <a:r>
                        <a:rPr lang="en-US" sz="1100" b="0">
                          <a:effectLst/>
                          <a:latin typeface="Arial" panose="020B0604020202020204" pitchFamily="34" charset="0"/>
                          <a:cs typeface="Arial" panose="020B0604020202020204" pitchFamily="34" charset="0"/>
                        </a:rPr>
                        <a:t>, years, median (range)</a:t>
                      </a:r>
                      <a:endParaRPr lang="en-US" sz="1100" b="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cs typeface="Arial" panose="020B0604020202020204" pitchFamily="34" charset="0"/>
                        </a:rPr>
                        <a:t>54.0 (24−82)</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00FF">
                        <a:alpha val="10196"/>
                      </a:srgbClr>
                    </a:solid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cs typeface="Arial" panose="020B0604020202020204" pitchFamily="34" charset="0"/>
                        </a:rPr>
                        <a:t>54.0 (29−83)</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21728979"/>
                  </a:ext>
                </a:extLst>
              </a:tr>
              <a:tr h="169345">
                <a:tc>
                  <a:txBody>
                    <a:bodyPr/>
                    <a:lstStyle/>
                    <a:p>
                      <a:pPr marL="0" marR="0">
                        <a:lnSpc>
                          <a:spcPct val="107000"/>
                        </a:lnSpc>
                        <a:spcBef>
                          <a:spcPts val="300"/>
                        </a:spcBef>
                        <a:spcAft>
                          <a:spcPts val="300"/>
                        </a:spcAft>
                        <a:buNone/>
                      </a:pPr>
                      <a:r>
                        <a:rPr lang="en-US" sz="1100" b="1">
                          <a:effectLst/>
                          <a:latin typeface="Arial" panose="020B0604020202020204" pitchFamily="34" charset="0"/>
                          <a:cs typeface="Arial" panose="020B0604020202020204" pitchFamily="34" charset="0"/>
                        </a:rPr>
                        <a:t>Race</a:t>
                      </a:r>
                      <a:r>
                        <a:rPr lang="en-US" sz="1100" b="0">
                          <a:effectLst/>
                          <a:latin typeface="Arial" panose="020B0604020202020204" pitchFamily="34" charset="0"/>
                          <a:cs typeface="Arial" panose="020B0604020202020204" pitchFamily="34" charset="0"/>
                        </a:rPr>
                        <a:t>, n (%)</a:t>
                      </a:r>
                      <a:endParaRPr lang="en-US" sz="1100" b="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bg1">
                          <a:lumMod val="65000"/>
                        </a:schemeClr>
                      </a:solidFill>
                      <a:prstDash val="solid"/>
                      <a:round/>
                      <a:headEnd type="none" w="med" len="med"/>
                      <a:tailEnd type="none" w="med" len="med"/>
                    </a:lnT>
                    <a:no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cs typeface="Arial" panose="020B0604020202020204" pitchFamily="34" charset="0"/>
                        </a:rPr>
                        <a:t> </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bg1">
                          <a:lumMod val="65000"/>
                        </a:schemeClr>
                      </a:solidFill>
                      <a:prstDash val="solid"/>
                      <a:round/>
                      <a:headEnd type="none" w="med" len="med"/>
                      <a:tailEnd type="none" w="med" len="med"/>
                    </a:lnT>
                    <a:solidFill>
                      <a:srgbClr val="0000FF">
                        <a:alpha val="10196"/>
                      </a:srgbClr>
                    </a:solid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cs typeface="Arial" panose="020B0604020202020204" pitchFamily="34" charset="0"/>
                        </a:rPr>
                        <a:t> </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bg1">
                          <a:lumMod val="65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747036831"/>
                  </a:ext>
                </a:extLst>
              </a:tr>
              <a:tr h="169345">
                <a:tc>
                  <a:txBody>
                    <a:bodyPr/>
                    <a:lstStyle/>
                    <a:p>
                      <a:pPr marL="93345" marR="0">
                        <a:lnSpc>
                          <a:spcPct val="107000"/>
                        </a:lnSpc>
                        <a:spcBef>
                          <a:spcPts val="300"/>
                        </a:spcBef>
                        <a:spcAft>
                          <a:spcPts val="300"/>
                        </a:spcAft>
                        <a:buNone/>
                      </a:pPr>
                      <a:r>
                        <a:rPr lang="en-US" sz="1100" b="0">
                          <a:effectLst/>
                          <a:latin typeface="Arial" panose="020B0604020202020204" pitchFamily="34" charset="0"/>
                          <a:cs typeface="Arial" panose="020B0604020202020204" pitchFamily="34" charset="0"/>
                        </a:rPr>
                        <a:t>White</a:t>
                      </a:r>
                      <a:endParaRPr lang="en-US" sz="1100" b="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no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cs typeface="Arial" panose="020B0604020202020204" pitchFamily="34" charset="0"/>
                        </a:rPr>
                        <a:t>147 (45.1)</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solidFill>
                      <a:srgbClr val="0000FF">
                        <a:alpha val="10196"/>
                      </a:srgbClr>
                    </a:solid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cs typeface="Arial" panose="020B0604020202020204" pitchFamily="34" charset="0"/>
                        </a:rPr>
                        <a:t>147 (44.8)</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solidFill>
                      <a:schemeClr val="bg1">
                        <a:lumMod val="95000"/>
                      </a:schemeClr>
                    </a:solidFill>
                  </a:tcPr>
                </a:tc>
                <a:extLst>
                  <a:ext uri="{0D108BD9-81ED-4DB2-BD59-A6C34878D82A}">
                    <a16:rowId xmlns:a16="http://schemas.microsoft.com/office/drawing/2014/main" val="2044511260"/>
                  </a:ext>
                </a:extLst>
              </a:tr>
              <a:tr h="169345">
                <a:tc>
                  <a:txBody>
                    <a:bodyPr/>
                    <a:lstStyle/>
                    <a:p>
                      <a:pPr marL="93345" marR="0">
                        <a:lnSpc>
                          <a:spcPct val="107000"/>
                        </a:lnSpc>
                        <a:spcBef>
                          <a:spcPts val="300"/>
                        </a:spcBef>
                        <a:spcAft>
                          <a:spcPts val="300"/>
                        </a:spcAft>
                        <a:buNone/>
                      </a:pPr>
                      <a:r>
                        <a:rPr lang="en-US" sz="1100" b="0">
                          <a:effectLst/>
                          <a:latin typeface="Arial" panose="020B0604020202020204" pitchFamily="34" charset="0"/>
                          <a:cs typeface="Arial" panose="020B0604020202020204" pitchFamily="34" charset="0"/>
                        </a:rPr>
                        <a:t>Asian</a:t>
                      </a:r>
                      <a:endParaRPr lang="en-US" sz="1100" b="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no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cs typeface="Arial" panose="020B0604020202020204" pitchFamily="34" charset="0"/>
                        </a:rPr>
                        <a:t>119 (36.5)</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solidFill>
                      <a:srgbClr val="0000FF">
                        <a:alpha val="10196"/>
                      </a:srgbClr>
                    </a:solid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cs typeface="Arial" panose="020B0604020202020204" pitchFamily="34" charset="0"/>
                        </a:rPr>
                        <a:t>111 (33.8)</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solidFill>
                      <a:schemeClr val="bg1">
                        <a:lumMod val="95000"/>
                      </a:schemeClr>
                    </a:solidFill>
                  </a:tcPr>
                </a:tc>
                <a:extLst>
                  <a:ext uri="{0D108BD9-81ED-4DB2-BD59-A6C34878D82A}">
                    <a16:rowId xmlns:a16="http://schemas.microsoft.com/office/drawing/2014/main" val="322513037"/>
                  </a:ext>
                </a:extLst>
              </a:tr>
              <a:tr h="169345">
                <a:tc>
                  <a:txBody>
                    <a:bodyPr/>
                    <a:lstStyle/>
                    <a:p>
                      <a:pPr marL="93345" marR="0">
                        <a:lnSpc>
                          <a:spcPct val="107000"/>
                        </a:lnSpc>
                        <a:spcBef>
                          <a:spcPts val="300"/>
                        </a:spcBef>
                        <a:spcAft>
                          <a:spcPts val="300"/>
                        </a:spcAft>
                        <a:buNone/>
                      </a:pPr>
                      <a:r>
                        <a:rPr lang="en-US" sz="1100" b="0">
                          <a:effectLst/>
                          <a:latin typeface="Arial" panose="020B0604020202020204" pitchFamily="34" charset="0"/>
                          <a:cs typeface="Arial" panose="020B0604020202020204" pitchFamily="34" charset="0"/>
                        </a:rPr>
                        <a:t>Black/African American</a:t>
                      </a:r>
                      <a:endParaRPr lang="en-US" sz="1100" b="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no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cs typeface="Arial" panose="020B0604020202020204" pitchFamily="34" charset="0"/>
                        </a:rPr>
                        <a:t>10 (3.1)</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solidFill>
                      <a:srgbClr val="0000FF">
                        <a:alpha val="10196"/>
                      </a:srgbClr>
                    </a:solid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cs typeface="Arial" panose="020B0604020202020204" pitchFamily="34" charset="0"/>
                        </a:rPr>
                        <a:t>9 (2.7)</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solidFill>
                      <a:schemeClr val="bg1">
                        <a:lumMod val="95000"/>
                      </a:schemeClr>
                    </a:solidFill>
                  </a:tcPr>
                </a:tc>
                <a:extLst>
                  <a:ext uri="{0D108BD9-81ED-4DB2-BD59-A6C34878D82A}">
                    <a16:rowId xmlns:a16="http://schemas.microsoft.com/office/drawing/2014/main" val="2336394487"/>
                  </a:ext>
                </a:extLst>
              </a:tr>
              <a:tr h="169345">
                <a:tc>
                  <a:txBody>
                    <a:bodyPr/>
                    <a:lstStyle/>
                    <a:p>
                      <a:pPr marL="93345" marR="0">
                        <a:lnSpc>
                          <a:spcPct val="107000"/>
                        </a:lnSpc>
                        <a:spcBef>
                          <a:spcPts val="300"/>
                        </a:spcBef>
                        <a:spcAft>
                          <a:spcPts val="300"/>
                        </a:spcAft>
                        <a:buNone/>
                      </a:pPr>
                      <a:r>
                        <a:rPr lang="en-US" sz="1100" b="0">
                          <a:effectLst/>
                          <a:latin typeface="Arial" panose="020B0604020202020204" pitchFamily="34" charset="0"/>
                          <a:ea typeface="Times New Roman" panose="02020603050405020304" pitchFamily="18" charset="0"/>
                          <a:cs typeface="Arial" panose="020B0604020202020204" pitchFamily="34" charset="0"/>
                        </a:rPr>
                        <a:t>Multiple or other</a:t>
                      </a:r>
                    </a:p>
                  </a:txBody>
                  <a:tcPr marL="5776" marR="5776" marT="0" marB="0" anchor="b">
                    <a:no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ea typeface="Times New Roman" panose="02020603050405020304" pitchFamily="18" charset="0"/>
                          <a:cs typeface="Arial" panose="020B0604020202020204" pitchFamily="34" charset="0"/>
                        </a:rPr>
                        <a:t>10 (3.1)</a:t>
                      </a:r>
                    </a:p>
                  </a:txBody>
                  <a:tcPr marL="5776" marR="5776" marT="0" marB="0" anchor="b">
                    <a:solidFill>
                      <a:srgbClr val="0000FF">
                        <a:alpha val="10196"/>
                      </a:srgbClr>
                    </a:solid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ea typeface="Times New Roman" panose="02020603050405020304" pitchFamily="18" charset="0"/>
                          <a:cs typeface="Arial" panose="020B0604020202020204" pitchFamily="34" charset="0"/>
                        </a:rPr>
                        <a:t>15 (4.6)</a:t>
                      </a:r>
                    </a:p>
                  </a:txBody>
                  <a:tcPr marL="5776" marR="5776" marT="0" marB="0" anchor="b">
                    <a:solidFill>
                      <a:schemeClr val="bg1">
                        <a:lumMod val="95000"/>
                      </a:schemeClr>
                    </a:solidFill>
                  </a:tcPr>
                </a:tc>
                <a:extLst>
                  <a:ext uri="{0D108BD9-81ED-4DB2-BD59-A6C34878D82A}">
                    <a16:rowId xmlns:a16="http://schemas.microsoft.com/office/drawing/2014/main" val="368679874"/>
                  </a:ext>
                </a:extLst>
              </a:tr>
              <a:tr h="169345">
                <a:tc>
                  <a:txBody>
                    <a:bodyPr/>
                    <a:lstStyle/>
                    <a:p>
                      <a:pPr marL="93345" marR="0">
                        <a:lnSpc>
                          <a:spcPct val="107000"/>
                        </a:lnSpc>
                        <a:spcBef>
                          <a:spcPts val="300"/>
                        </a:spcBef>
                        <a:spcAft>
                          <a:spcPts val="300"/>
                        </a:spcAft>
                        <a:buNone/>
                      </a:pPr>
                      <a:r>
                        <a:rPr lang="en-US" sz="1100" b="0">
                          <a:effectLst/>
                          <a:latin typeface="Arial" panose="020B0604020202020204" pitchFamily="34" charset="0"/>
                          <a:cs typeface="Arial" panose="020B0604020202020204" pitchFamily="34" charset="0"/>
                        </a:rPr>
                        <a:t>Not reportable/unknown</a:t>
                      </a:r>
                      <a:endParaRPr lang="en-US" sz="1100" b="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B w="1270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ea typeface="Times New Roman" panose="02020603050405020304" pitchFamily="18" charset="0"/>
                          <a:cs typeface="Arial" panose="020B0604020202020204" pitchFamily="34" charset="0"/>
                        </a:rPr>
                        <a:t>40 (12.3)</a:t>
                      </a:r>
                    </a:p>
                  </a:txBody>
                  <a:tcPr marL="5776" marR="5776" marT="0" marB="0" anchor="b">
                    <a:lnB w="12700" cap="flat" cmpd="sng" algn="ctr">
                      <a:solidFill>
                        <a:schemeClr val="bg1">
                          <a:lumMod val="65000"/>
                        </a:schemeClr>
                      </a:solidFill>
                      <a:prstDash val="solid"/>
                      <a:round/>
                      <a:headEnd type="none" w="med" len="med"/>
                      <a:tailEnd type="none" w="med" len="med"/>
                    </a:lnB>
                    <a:solidFill>
                      <a:srgbClr val="0000FF">
                        <a:alpha val="10196"/>
                      </a:srgbClr>
                    </a:solid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ea typeface="Times New Roman" panose="02020603050405020304" pitchFamily="18" charset="0"/>
                          <a:cs typeface="Arial" panose="020B0604020202020204" pitchFamily="34" charset="0"/>
                        </a:rPr>
                        <a:t>46 (14.0)</a:t>
                      </a:r>
                    </a:p>
                  </a:txBody>
                  <a:tcPr marL="5776" marR="5776" marT="0" marB="0" anchor="b">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76104947"/>
                  </a:ext>
                </a:extLst>
              </a:tr>
              <a:tr h="169345">
                <a:tc>
                  <a:txBody>
                    <a:bodyPr/>
                    <a:lstStyle/>
                    <a:p>
                      <a:pPr marL="0" marR="0">
                        <a:lnSpc>
                          <a:spcPct val="107000"/>
                        </a:lnSpc>
                        <a:spcBef>
                          <a:spcPts val="300"/>
                        </a:spcBef>
                        <a:spcAft>
                          <a:spcPts val="300"/>
                        </a:spcAft>
                        <a:buNone/>
                      </a:pPr>
                      <a:r>
                        <a:rPr lang="en-US" sz="1100" b="1">
                          <a:effectLst/>
                          <a:latin typeface="Arial" panose="020B0604020202020204" pitchFamily="34" charset="0"/>
                          <a:cs typeface="Arial" panose="020B0604020202020204" pitchFamily="34" charset="0"/>
                        </a:rPr>
                        <a:t>ECOG PS</a:t>
                      </a:r>
                      <a:r>
                        <a:rPr lang="en-US" sz="1100" b="0">
                          <a:effectLst/>
                          <a:latin typeface="Arial" panose="020B0604020202020204" pitchFamily="34" charset="0"/>
                          <a:cs typeface="Arial" panose="020B0604020202020204" pitchFamily="34" charset="0"/>
                        </a:rPr>
                        <a:t>, n (%)</a:t>
                      </a:r>
                      <a:endParaRPr lang="en-US" sz="1100" b="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bg1">
                          <a:lumMod val="65000"/>
                        </a:schemeClr>
                      </a:solidFill>
                      <a:prstDash val="solid"/>
                      <a:round/>
                      <a:headEnd type="none" w="med" len="med"/>
                      <a:tailEnd type="none" w="med" len="med"/>
                    </a:lnT>
                    <a:noFill/>
                  </a:tcPr>
                </a:tc>
                <a:tc>
                  <a:txBody>
                    <a:bodyPr/>
                    <a:lstStyle/>
                    <a:p>
                      <a:pPr marL="0" marR="0" algn="ctr">
                        <a:lnSpc>
                          <a:spcPct val="107000"/>
                        </a:lnSpc>
                        <a:spcBef>
                          <a:spcPts val="300"/>
                        </a:spcBef>
                        <a:spcAft>
                          <a:spcPts val="300"/>
                        </a:spcAft>
                        <a:buNone/>
                      </a:pP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bg1">
                          <a:lumMod val="65000"/>
                        </a:schemeClr>
                      </a:solidFill>
                      <a:prstDash val="solid"/>
                      <a:round/>
                      <a:headEnd type="none" w="med" len="med"/>
                      <a:tailEnd type="none" w="med" len="med"/>
                    </a:lnT>
                    <a:solidFill>
                      <a:srgbClr val="0000FF">
                        <a:alpha val="10196"/>
                      </a:srgbClr>
                    </a:solidFill>
                  </a:tcPr>
                </a:tc>
                <a:tc>
                  <a:txBody>
                    <a:bodyPr/>
                    <a:lstStyle/>
                    <a:p>
                      <a:pPr marL="0" marR="0" algn="ctr">
                        <a:lnSpc>
                          <a:spcPct val="107000"/>
                        </a:lnSpc>
                        <a:spcBef>
                          <a:spcPts val="300"/>
                        </a:spcBef>
                        <a:spcAft>
                          <a:spcPts val="300"/>
                        </a:spcAft>
                        <a:buNone/>
                      </a:pP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bg1">
                          <a:lumMod val="65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46490482"/>
                  </a:ext>
                </a:extLst>
              </a:tr>
              <a:tr h="169345">
                <a:tc>
                  <a:txBody>
                    <a:bodyPr/>
                    <a:lstStyle/>
                    <a:p>
                      <a:pPr marL="115888" marR="0" indent="0">
                        <a:lnSpc>
                          <a:spcPct val="107000"/>
                        </a:lnSpc>
                        <a:spcBef>
                          <a:spcPts val="300"/>
                        </a:spcBef>
                        <a:spcAft>
                          <a:spcPts val="300"/>
                        </a:spcAft>
                        <a:buNone/>
                      </a:pPr>
                      <a:r>
                        <a:rPr lang="en-US" sz="1100" b="0">
                          <a:effectLst/>
                          <a:latin typeface="Arial" panose="020B0604020202020204" pitchFamily="34" charset="0"/>
                          <a:ea typeface="Times New Roman" panose="02020603050405020304" pitchFamily="18" charset="0"/>
                          <a:cs typeface="Arial" panose="020B0604020202020204" pitchFamily="34" charset="0"/>
                        </a:rPr>
                        <a:t>0</a:t>
                      </a:r>
                    </a:p>
                  </a:txBody>
                  <a:tcPr marL="5776" marR="5776" marT="0" marB="0" anchor="b">
                    <a:no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cs typeface="Arial" panose="020B0604020202020204" pitchFamily="34" charset="0"/>
                        </a:rPr>
                        <a:t>215 (66.0)</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solidFill>
                      <a:srgbClr val="0000FF">
                        <a:alpha val="10196"/>
                      </a:srgbClr>
                    </a:solid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cs typeface="Arial" panose="020B0604020202020204" pitchFamily="34" charset="0"/>
                        </a:rPr>
                        <a:t>204 (62.2)</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solidFill>
                      <a:schemeClr val="bg1">
                        <a:lumMod val="95000"/>
                      </a:schemeClr>
                    </a:solidFill>
                  </a:tcPr>
                </a:tc>
                <a:extLst>
                  <a:ext uri="{0D108BD9-81ED-4DB2-BD59-A6C34878D82A}">
                    <a16:rowId xmlns:a16="http://schemas.microsoft.com/office/drawing/2014/main" val="2505483808"/>
                  </a:ext>
                </a:extLst>
              </a:tr>
              <a:tr h="169345">
                <a:tc>
                  <a:txBody>
                    <a:bodyPr/>
                    <a:lstStyle/>
                    <a:p>
                      <a:pPr marL="115888" marR="0" indent="0">
                        <a:lnSpc>
                          <a:spcPct val="107000"/>
                        </a:lnSpc>
                        <a:spcBef>
                          <a:spcPts val="300"/>
                        </a:spcBef>
                        <a:spcAft>
                          <a:spcPts val="300"/>
                        </a:spcAft>
                        <a:buNone/>
                      </a:pPr>
                      <a:r>
                        <a:rPr lang="en-US" sz="1100" b="0">
                          <a:effectLst/>
                          <a:latin typeface="Arial" panose="020B0604020202020204" pitchFamily="34" charset="0"/>
                          <a:ea typeface="Times New Roman" panose="02020603050405020304" pitchFamily="18" charset="0"/>
                          <a:cs typeface="Arial" panose="020B0604020202020204" pitchFamily="34" charset="0"/>
                        </a:rPr>
                        <a:t>1</a:t>
                      </a:r>
                    </a:p>
                  </a:txBody>
                  <a:tcPr marL="5776" marR="5776" marT="0" marB="0" anchor="b">
                    <a:lnB w="1270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ea typeface="Times New Roman" panose="02020603050405020304" pitchFamily="18" charset="0"/>
                          <a:cs typeface="Arial" panose="020B0604020202020204" pitchFamily="34" charset="0"/>
                        </a:rPr>
                        <a:t>110 (33.7)</a:t>
                      </a:r>
                    </a:p>
                  </a:txBody>
                  <a:tcPr marL="5776" marR="5776" marT="0" marB="0" anchor="b">
                    <a:lnB w="12700" cap="flat" cmpd="sng" algn="ctr">
                      <a:solidFill>
                        <a:schemeClr val="bg1">
                          <a:lumMod val="65000"/>
                        </a:schemeClr>
                      </a:solidFill>
                      <a:prstDash val="solid"/>
                      <a:round/>
                      <a:headEnd type="none" w="med" len="med"/>
                      <a:tailEnd type="none" w="med" len="med"/>
                    </a:lnB>
                    <a:solidFill>
                      <a:srgbClr val="0000FF">
                        <a:alpha val="10196"/>
                      </a:srgbClr>
                    </a:solid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ea typeface="Times New Roman" panose="02020603050405020304" pitchFamily="18" charset="0"/>
                          <a:cs typeface="Arial" panose="020B0604020202020204" pitchFamily="34" charset="0"/>
                        </a:rPr>
                        <a:t>123 (37.5)</a:t>
                      </a:r>
                    </a:p>
                  </a:txBody>
                  <a:tcPr marL="5776" marR="5776" marT="0" marB="0" anchor="b">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12295734"/>
                  </a:ext>
                </a:extLst>
              </a:tr>
              <a:tr h="169345">
                <a:tc>
                  <a:txBody>
                    <a:bodyPr/>
                    <a:lstStyle/>
                    <a:p>
                      <a:pPr marL="0" marR="0">
                        <a:lnSpc>
                          <a:spcPct val="107000"/>
                        </a:lnSpc>
                        <a:spcBef>
                          <a:spcPts val="300"/>
                        </a:spcBef>
                        <a:spcAft>
                          <a:spcPts val="300"/>
                        </a:spcAft>
                        <a:buNone/>
                      </a:pPr>
                      <a:r>
                        <a:rPr lang="en-US" sz="1100" b="1">
                          <a:effectLst/>
                          <a:latin typeface="Arial" panose="020B0604020202020204" pitchFamily="34" charset="0"/>
                          <a:cs typeface="Arial" panose="020B0604020202020204" pitchFamily="34" charset="0"/>
                        </a:rPr>
                        <a:t>HR status</a:t>
                      </a:r>
                      <a:r>
                        <a:rPr lang="en-US" sz="1100" b="0">
                          <a:effectLst/>
                          <a:latin typeface="Arial" panose="020B0604020202020204" pitchFamily="34" charset="0"/>
                          <a:cs typeface="Arial" panose="020B0604020202020204" pitchFamily="34" charset="0"/>
                        </a:rPr>
                        <a:t>, n (%)</a:t>
                      </a:r>
                      <a:endParaRPr lang="en-US" sz="1100" b="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lnT w="12700" cap="flat" cmpd="sng" algn="ctr">
                      <a:solidFill>
                        <a:schemeClr val="bg1">
                          <a:lumMod val="65000"/>
                        </a:schemeClr>
                      </a:solidFill>
                      <a:prstDash val="solid"/>
                      <a:round/>
                      <a:headEnd type="none" w="med" len="med"/>
                      <a:tailEnd type="none" w="med" len="med"/>
                    </a:lnT>
                    <a:no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cs typeface="Arial" panose="020B0604020202020204" pitchFamily="34" charset="0"/>
                        </a:rPr>
                        <a:t> </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bg1">
                          <a:lumMod val="65000"/>
                        </a:schemeClr>
                      </a:solidFill>
                      <a:prstDash val="solid"/>
                      <a:round/>
                      <a:headEnd type="none" w="med" len="med"/>
                      <a:tailEnd type="none" w="med" len="med"/>
                    </a:lnT>
                    <a:solidFill>
                      <a:srgbClr val="0000FF">
                        <a:alpha val="10196"/>
                      </a:srgbClr>
                    </a:solid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cs typeface="Arial" panose="020B0604020202020204" pitchFamily="34" charset="0"/>
                        </a:rPr>
                        <a:t> </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bg1">
                          <a:lumMod val="65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96417652"/>
                  </a:ext>
                </a:extLst>
              </a:tr>
              <a:tr h="169345">
                <a:tc>
                  <a:txBody>
                    <a:bodyPr/>
                    <a:lstStyle/>
                    <a:p>
                      <a:pPr marL="115888" marR="0" indent="0">
                        <a:lnSpc>
                          <a:spcPct val="107000"/>
                        </a:lnSpc>
                        <a:spcBef>
                          <a:spcPts val="300"/>
                        </a:spcBef>
                        <a:spcAft>
                          <a:spcPts val="300"/>
                        </a:spcAft>
                        <a:buNone/>
                      </a:pPr>
                      <a:r>
                        <a:rPr lang="en-US" sz="1100" b="0">
                          <a:effectLst/>
                          <a:latin typeface="Arial" panose="020B0604020202020204" pitchFamily="34" charset="0"/>
                          <a:cs typeface="Arial" panose="020B0604020202020204" pitchFamily="34" charset="0"/>
                        </a:rPr>
                        <a:t>Positive</a:t>
                      </a:r>
                      <a:endParaRPr lang="en-US" sz="1100" b="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o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cs typeface="Arial" panose="020B0604020202020204" pitchFamily="34" charset="0"/>
                        </a:rPr>
                        <a:t>168 (51.5)</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solidFill>
                      <a:srgbClr val="0000FF">
                        <a:alpha val="10196"/>
                      </a:srgbClr>
                    </a:solid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cs typeface="Arial" panose="020B0604020202020204" pitchFamily="34" charset="0"/>
                        </a:rPr>
                        <a:t>176 (53.7)</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solidFill>
                      <a:schemeClr val="bg1">
                        <a:lumMod val="95000"/>
                      </a:schemeClr>
                    </a:solidFill>
                  </a:tcPr>
                </a:tc>
                <a:extLst>
                  <a:ext uri="{0D108BD9-81ED-4DB2-BD59-A6C34878D82A}">
                    <a16:rowId xmlns:a16="http://schemas.microsoft.com/office/drawing/2014/main" val="641160724"/>
                  </a:ext>
                </a:extLst>
              </a:tr>
              <a:tr h="169345">
                <a:tc>
                  <a:txBody>
                    <a:bodyPr/>
                    <a:lstStyle/>
                    <a:p>
                      <a:pPr marL="231775" marR="0" indent="0">
                        <a:lnSpc>
                          <a:spcPct val="107000"/>
                        </a:lnSpc>
                        <a:spcBef>
                          <a:spcPts val="300"/>
                        </a:spcBef>
                        <a:spcAft>
                          <a:spcPts val="300"/>
                        </a:spcAft>
                        <a:buNone/>
                      </a:pPr>
                      <a:r>
                        <a:rPr lang="en-US" sz="1100" b="0">
                          <a:effectLst/>
                          <a:latin typeface="Arial" panose="020B0604020202020204" pitchFamily="34" charset="0"/>
                          <a:ea typeface="Times New Roman" panose="02020603050405020304" pitchFamily="18" charset="0"/>
                          <a:cs typeface="Arial" panose="020B0604020202020204" pitchFamily="34" charset="0"/>
                        </a:rPr>
                        <a:t>Received ET</a:t>
                      </a:r>
                    </a:p>
                  </a:txBody>
                  <a:tcPr marL="5776" marR="5776" marT="0" marB="0">
                    <a:no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ea typeface="Times New Roman" panose="02020603050405020304" pitchFamily="18" charset="0"/>
                          <a:cs typeface="Arial" panose="020B0604020202020204" pitchFamily="34" charset="0"/>
                        </a:rPr>
                        <a:t>74 (44.0)</a:t>
                      </a:r>
                    </a:p>
                  </a:txBody>
                  <a:tcPr marL="5776" marR="5776" marT="0" marB="0" anchor="b">
                    <a:solidFill>
                      <a:srgbClr val="0000FF">
                        <a:alpha val="10196"/>
                      </a:srgbClr>
                    </a:solid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ea typeface="Times New Roman" panose="02020603050405020304" pitchFamily="18" charset="0"/>
                          <a:cs typeface="Arial" panose="020B0604020202020204" pitchFamily="34" charset="0"/>
                        </a:rPr>
                        <a:t>81 (46.0)</a:t>
                      </a:r>
                    </a:p>
                  </a:txBody>
                  <a:tcPr marL="5776" marR="5776" marT="0" marB="0" anchor="b">
                    <a:solidFill>
                      <a:schemeClr val="bg1">
                        <a:lumMod val="95000"/>
                      </a:schemeClr>
                    </a:solidFill>
                  </a:tcPr>
                </a:tc>
                <a:extLst>
                  <a:ext uri="{0D108BD9-81ED-4DB2-BD59-A6C34878D82A}">
                    <a16:rowId xmlns:a16="http://schemas.microsoft.com/office/drawing/2014/main" val="3406331025"/>
                  </a:ext>
                </a:extLst>
              </a:tr>
              <a:tr h="169345">
                <a:tc>
                  <a:txBody>
                    <a:bodyPr/>
                    <a:lstStyle/>
                    <a:p>
                      <a:pPr marL="115888" marR="0" indent="0">
                        <a:lnSpc>
                          <a:spcPct val="107000"/>
                        </a:lnSpc>
                        <a:spcBef>
                          <a:spcPts val="300"/>
                        </a:spcBef>
                        <a:spcAft>
                          <a:spcPts val="300"/>
                        </a:spcAft>
                        <a:buNone/>
                      </a:pPr>
                      <a:r>
                        <a:rPr lang="en-US" sz="1100" b="0">
                          <a:effectLst/>
                          <a:latin typeface="Arial" panose="020B0604020202020204" pitchFamily="34" charset="0"/>
                          <a:cs typeface="Arial" panose="020B0604020202020204" pitchFamily="34" charset="0"/>
                        </a:rPr>
                        <a:t>Negative</a:t>
                      </a:r>
                      <a:endParaRPr lang="en-US" sz="1100" b="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lnB w="1270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cs typeface="Arial" panose="020B0604020202020204" pitchFamily="34" charset="0"/>
                        </a:rPr>
                        <a:t>158 (48.5)</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B w="12700" cap="flat" cmpd="sng" algn="ctr">
                      <a:solidFill>
                        <a:schemeClr val="bg1">
                          <a:lumMod val="65000"/>
                        </a:schemeClr>
                      </a:solidFill>
                      <a:prstDash val="solid"/>
                      <a:round/>
                      <a:headEnd type="none" w="med" len="med"/>
                      <a:tailEnd type="none" w="med" len="med"/>
                    </a:lnB>
                    <a:solidFill>
                      <a:srgbClr val="0000FF">
                        <a:alpha val="10196"/>
                      </a:srgbClr>
                    </a:solid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cs typeface="Arial" panose="020B0604020202020204" pitchFamily="34" charset="0"/>
                        </a:rPr>
                        <a:t>152 (46.3)</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22466399"/>
                  </a:ext>
                </a:extLst>
              </a:tr>
              <a:tr h="341274">
                <a:tc>
                  <a:txBody>
                    <a:bodyPr/>
                    <a:lstStyle/>
                    <a:p>
                      <a:pPr marL="0" marR="0">
                        <a:lnSpc>
                          <a:spcPct val="100000"/>
                        </a:lnSpc>
                        <a:spcBef>
                          <a:spcPts val="0"/>
                        </a:spcBef>
                        <a:spcAft>
                          <a:spcPts val="0"/>
                        </a:spcAft>
                        <a:buNone/>
                      </a:pPr>
                      <a:r>
                        <a:rPr lang="en-US" sz="1100" b="1">
                          <a:effectLst/>
                          <a:latin typeface="Arial" panose="020B0604020202020204" pitchFamily="34" charset="0"/>
                          <a:cs typeface="Arial" panose="020B0604020202020204" pitchFamily="34" charset="0"/>
                        </a:rPr>
                        <a:t>Presence or history </a:t>
                      </a:r>
                    </a:p>
                    <a:p>
                      <a:pPr marL="0" marR="0">
                        <a:lnSpc>
                          <a:spcPct val="100000"/>
                        </a:lnSpc>
                        <a:spcBef>
                          <a:spcPts val="0"/>
                        </a:spcBef>
                        <a:spcAft>
                          <a:spcPts val="0"/>
                        </a:spcAft>
                        <a:buNone/>
                      </a:pPr>
                      <a:r>
                        <a:rPr lang="en-US" sz="1100" b="1">
                          <a:effectLst/>
                          <a:latin typeface="Arial" panose="020B0604020202020204" pitchFamily="34" charset="0"/>
                          <a:cs typeface="Arial" panose="020B0604020202020204" pitchFamily="34" charset="0"/>
                        </a:rPr>
                        <a:t>of BM</a:t>
                      </a:r>
                      <a:r>
                        <a:rPr lang="en-US" sz="1100" b="0">
                          <a:effectLst/>
                          <a:latin typeface="Arial" panose="020B0604020202020204" pitchFamily="34" charset="0"/>
                          <a:cs typeface="Arial" panose="020B0604020202020204" pitchFamily="34" charset="0"/>
                        </a:rPr>
                        <a:t>, n (%)</a:t>
                      </a:r>
                      <a:endParaRPr lang="en-US" sz="1100" b="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cs typeface="Arial" panose="020B0604020202020204" pitchFamily="34" charset="0"/>
                        </a:rPr>
                        <a:t>41 (12.6)</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00FF">
                        <a:alpha val="10196"/>
                      </a:srgbClr>
                    </a:solid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cs typeface="Arial" panose="020B0604020202020204" pitchFamily="34" charset="0"/>
                        </a:rPr>
                        <a:t>40 (12.2)</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35925236"/>
                  </a:ext>
                </a:extLst>
              </a:tr>
              <a:tr h="169345">
                <a:tc>
                  <a:txBody>
                    <a:bodyPr/>
                    <a:lstStyle/>
                    <a:p>
                      <a:pPr marL="0" marR="0">
                        <a:lnSpc>
                          <a:spcPct val="107000"/>
                        </a:lnSpc>
                        <a:spcBef>
                          <a:spcPts val="300"/>
                        </a:spcBef>
                        <a:spcAft>
                          <a:spcPts val="300"/>
                        </a:spcAft>
                        <a:buNone/>
                      </a:pPr>
                      <a:r>
                        <a:rPr lang="en-US" sz="1100" b="1">
                          <a:effectLst/>
                          <a:latin typeface="Arial" panose="020B0604020202020204" pitchFamily="34" charset="0"/>
                          <a:ea typeface="Times New Roman" panose="02020603050405020304" pitchFamily="18" charset="0"/>
                          <a:cs typeface="Arial" panose="020B0604020202020204" pitchFamily="34" charset="0"/>
                        </a:rPr>
                        <a:t>Visceral disease</a:t>
                      </a:r>
                      <a:r>
                        <a:rPr lang="en-US" sz="1100" b="0">
                          <a:effectLst/>
                          <a:latin typeface="Arial" panose="020B0604020202020204" pitchFamily="34" charset="0"/>
                          <a:ea typeface="Times New Roman" panose="02020603050405020304" pitchFamily="18" charset="0"/>
                          <a:cs typeface="Arial" panose="020B0604020202020204" pitchFamily="34" charset="0"/>
                        </a:rPr>
                        <a:t>, n (%)</a:t>
                      </a:r>
                    </a:p>
                  </a:txBody>
                  <a:tcPr marL="5776" marR="5776" marT="0" marB="0">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ea typeface="Times New Roman" panose="02020603050405020304" pitchFamily="18" charset="0"/>
                          <a:cs typeface="Arial" panose="020B0604020202020204" pitchFamily="34" charset="0"/>
                        </a:rPr>
                        <a:t>194 (59.5)</a:t>
                      </a:r>
                    </a:p>
                  </a:txBody>
                  <a:tcPr marL="5776" marR="5776" marT="0" marB="0" anchor="b">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00FF">
                        <a:alpha val="10196"/>
                      </a:srgbClr>
                    </a:solidFill>
                  </a:tcPr>
                </a:tc>
                <a:tc>
                  <a:txBody>
                    <a:bodyPr/>
                    <a:lstStyle/>
                    <a:p>
                      <a:pPr marL="0" marR="0" algn="ctr">
                        <a:lnSpc>
                          <a:spcPct val="107000"/>
                        </a:lnSpc>
                        <a:spcBef>
                          <a:spcPts val="300"/>
                        </a:spcBef>
                        <a:spcAft>
                          <a:spcPts val="300"/>
                        </a:spcAft>
                        <a:buNone/>
                      </a:pPr>
                      <a:r>
                        <a:rPr lang="en-US" sz="1100">
                          <a:effectLst/>
                          <a:latin typeface="Arial" panose="020B0604020202020204" pitchFamily="34" charset="0"/>
                          <a:ea typeface="Times New Roman" panose="02020603050405020304" pitchFamily="18" charset="0"/>
                          <a:cs typeface="Arial" panose="020B0604020202020204" pitchFamily="34" charset="0"/>
                        </a:rPr>
                        <a:t>172 (52.4)</a:t>
                      </a:r>
                    </a:p>
                  </a:txBody>
                  <a:tcPr marL="5776" marR="5776" marT="0" marB="0" anchor="b">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7589234"/>
                  </a:ext>
                </a:extLst>
              </a:tr>
            </a:tbl>
          </a:graphicData>
        </a:graphic>
      </p:graphicFrame>
      <p:sp>
        <p:nvSpPr>
          <p:cNvPr id="3" name="Title 2">
            <a:extLst>
              <a:ext uri="{FF2B5EF4-FFF2-40B4-BE49-F238E27FC236}">
                <a16:creationId xmlns:a16="http://schemas.microsoft.com/office/drawing/2014/main" id="{08E5536F-854D-F4BF-09E6-29C0B6FAEB24}"/>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600" b="1">
                <a:latin typeface="Arial"/>
                <a:cs typeface="Arial"/>
              </a:rPr>
              <a:t>Patient Characteristics</a:t>
            </a:r>
          </a:p>
        </p:txBody>
      </p:sp>
      <p:sp>
        <p:nvSpPr>
          <p:cNvPr id="6" name="TextBox 5">
            <a:extLst>
              <a:ext uri="{FF2B5EF4-FFF2-40B4-BE49-F238E27FC236}">
                <a16:creationId xmlns:a16="http://schemas.microsoft.com/office/drawing/2014/main" id="{60EC2831-B01B-09C8-883B-BFAFC03E5762}"/>
              </a:ext>
            </a:extLst>
          </p:cNvPr>
          <p:cNvSpPr txBox="1"/>
          <p:nvPr/>
        </p:nvSpPr>
        <p:spPr>
          <a:xfrm>
            <a:off x="0" y="4562352"/>
            <a:ext cx="9144000" cy="415498"/>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r>
              <a:rPr lang="en-US" sz="700">
                <a:solidFill>
                  <a:prstClr val="black"/>
                </a:solidFill>
                <a:latin typeface="Arial" panose="020B0604020202020204" pitchFamily="34" charset="0"/>
                <a:cs typeface="Arial" panose="020B0604020202020204" pitchFamily="34" charset="0"/>
              </a:rPr>
              <a:t>*</a:t>
            </a:r>
            <a:r>
              <a:rPr lang="en-GB" sz="700">
                <a:solidFill>
                  <a:prstClr val="black"/>
                </a:solidFill>
                <a:latin typeface="Arial" panose="020B0604020202020204" pitchFamily="34" charset="0"/>
                <a:cs typeface="Arial" panose="020B0604020202020204" pitchFamily="34" charset="0"/>
              </a:rPr>
              <a:t>Among patients who received prior systemic therapies in the (neo)adjuvant settings.</a:t>
            </a:r>
          </a:p>
          <a:p>
            <a:pPr defTabSz="457189"/>
            <a:r>
              <a:rPr lang="en-US" sz="700">
                <a:solidFill>
                  <a:prstClr val="black"/>
                </a:solidFill>
                <a:latin typeface="Arial" panose="020B0604020202020204" pitchFamily="34" charset="0"/>
                <a:cs typeface="Arial" panose="020B0604020202020204" pitchFamily="34" charset="0"/>
              </a:rPr>
              <a:t>BM = brain metastases; CR = complete response; ECOG PS = Eastern Cooperative Oncology Group performance status; ET = endocrine therapy; </a:t>
            </a:r>
            <a:r>
              <a:rPr lang="en-GB" sz="700">
                <a:solidFill>
                  <a:prstClr val="black"/>
                </a:solidFill>
                <a:latin typeface="Arial" panose="020B0604020202020204" pitchFamily="34" charset="0"/>
                <a:cs typeface="Arial" panose="020B0604020202020204" pitchFamily="34" charset="0"/>
              </a:rPr>
              <a:t>H = trastuzumab; </a:t>
            </a:r>
            <a:r>
              <a:rPr lang="en-US" sz="700">
                <a:solidFill>
                  <a:prstClr val="black"/>
                </a:solidFill>
                <a:latin typeface="Arial" panose="020B0604020202020204" pitchFamily="34" charset="0"/>
                <a:cs typeface="Arial" panose="020B0604020202020204" pitchFamily="34" charset="0"/>
              </a:rPr>
              <a:t>HR = hormone receptor; </a:t>
            </a:r>
            <a:r>
              <a:rPr lang="en-GB" sz="700">
                <a:solidFill>
                  <a:prstClr val="black"/>
                </a:solidFill>
                <a:latin typeface="Arial" panose="020B0604020202020204" pitchFamily="34" charset="0"/>
                <a:cs typeface="Arial" panose="020B0604020202020204" pitchFamily="34" charset="0"/>
              </a:rPr>
              <a:t>P = pertuzumab; </a:t>
            </a:r>
            <a:r>
              <a:rPr lang="en-US" sz="700">
                <a:solidFill>
                  <a:prstClr val="black"/>
                </a:solidFill>
                <a:latin typeface="Arial" panose="020B0604020202020204" pitchFamily="34" charset="0"/>
                <a:cs typeface="Arial" panose="020B0604020202020204" pitchFamily="34" charset="0"/>
              </a:rPr>
              <a:t>PBO = placebo; </a:t>
            </a:r>
          </a:p>
          <a:p>
            <a:pPr defTabSz="457189"/>
            <a:r>
              <a:rPr lang="en-US" sz="700">
                <a:solidFill>
                  <a:prstClr val="black"/>
                </a:solidFill>
                <a:latin typeface="Arial" panose="020B0604020202020204" pitchFamily="34" charset="0"/>
                <a:cs typeface="Arial" panose="020B0604020202020204" pitchFamily="34" charset="0"/>
              </a:rPr>
              <a:t>PD = progressive disease; PR = partial response; SD = stable disease; T = taxane; </a:t>
            </a:r>
            <a:r>
              <a:rPr lang="en-GB" sz="700">
                <a:solidFill>
                  <a:prstClr val="black"/>
                </a:solidFill>
                <a:latin typeface="Arial" panose="020B0604020202020204" pitchFamily="34" charset="0"/>
                <a:cs typeface="Arial" panose="020B0604020202020204" pitchFamily="34" charset="0"/>
              </a:rPr>
              <a:t>TUC = tucatinib.</a:t>
            </a:r>
            <a:endParaRPr lang="en-US" sz="700">
              <a:solidFill>
                <a:prstClr val="black"/>
              </a:solidFill>
              <a:latin typeface="Arial" panose="020B0604020202020204" pitchFamily="34" charset="0"/>
              <a:cs typeface="Arial" panose="020B0604020202020204" pitchFamily="34" charset="0"/>
            </a:endParaRPr>
          </a:p>
        </p:txBody>
      </p:sp>
      <p:graphicFrame>
        <p:nvGraphicFramePr>
          <p:cNvPr id="2" name="Content Placeholder 3">
            <a:extLst>
              <a:ext uri="{FF2B5EF4-FFF2-40B4-BE49-F238E27FC236}">
                <a16:creationId xmlns:a16="http://schemas.microsoft.com/office/drawing/2014/main" id="{57C2BCE1-38DF-C032-D19A-92D0CD8A3C2E}"/>
              </a:ext>
            </a:extLst>
          </p:cNvPr>
          <p:cNvGraphicFramePr>
            <a:graphicFrameLocks/>
          </p:cNvGraphicFramePr>
          <p:nvPr>
            <p:extLst>
              <p:ext uri="{D42A27DB-BD31-4B8C-83A1-F6EECF244321}">
                <p14:modId xmlns:p14="http://schemas.microsoft.com/office/powerpoint/2010/main" val="153529971"/>
              </p:ext>
            </p:extLst>
          </p:nvPr>
        </p:nvGraphicFramePr>
        <p:xfrm>
          <a:off x="4779773" y="1109457"/>
          <a:ext cx="4049398" cy="3253749"/>
        </p:xfrm>
        <a:graphic>
          <a:graphicData uri="http://schemas.openxmlformats.org/drawingml/2006/table">
            <a:tbl>
              <a:tblPr>
                <a:tableStyleId>{5C22544A-7EE6-4342-B048-85BDC9FD1C3A}</a:tableStyleId>
              </a:tblPr>
              <a:tblGrid>
                <a:gridCol w="1869000">
                  <a:extLst>
                    <a:ext uri="{9D8B030D-6E8A-4147-A177-3AD203B41FA5}">
                      <a16:colId xmlns:a16="http://schemas.microsoft.com/office/drawing/2014/main" val="1898919982"/>
                    </a:ext>
                  </a:extLst>
                </a:gridCol>
                <a:gridCol w="1090199">
                  <a:extLst>
                    <a:ext uri="{9D8B030D-6E8A-4147-A177-3AD203B41FA5}">
                      <a16:colId xmlns:a16="http://schemas.microsoft.com/office/drawing/2014/main" val="3326537213"/>
                    </a:ext>
                  </a:extLst>
                </a:gridCol>
                <a:gridCol w="1090199">
                  <a:extLst>
                    <a:ext uri="{9D8B030D-6E8A-4147-A177-3AD203B41FA5}">
                      <a16:colId xmlns:a16="http://schemas.microsoft.com/office/drawing/2014/main" val="1850036608"/>
                    </a:ext>
                  </a:extLst>
                </a:gridCol>
              </a:tblGrid>
              <a:tr h="370094">
                <a:tc>
                  <a:txBody>
                    <a:bodyPr/>
                    <a:lstStyle/>
                    <a:p>
                      <a:pPr marL="0" marR="0" indent="0">
                        <a:lnSpc>
                          <a:spcPct val="100000"/>
                        </a:lnSpc>
                        <a:spcBef>
                          <a:spcPts val="0"/>
                        </a:spcBef>
                        <a:spcAft>
                          <a:spcPts val="300"/>
                        </a:spcAft>
                        <a:buNone/>
                      </a:pPr>
                      <a:r>
                        <a:rPr lang="en-US" sz="1200" b="1">
                          <a:effectLst/>
                          <a:latin typeface="Arial" panose="020B0604020202020204" pitchFamily="34" charset="0"/>
                          <a:cs typeface="Arial" panose="020B0604020202020204" pitchFamily="34" charset="0"/>
                        </a:rPr>
                        <a:t>Characteristics</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buNone/>
                      </a:pPr>
                      <a:r>
                        <a:rPr lang="en-US" sz="1200" b="1">
                          <a:effectLst/>
                          <a:latin typeface="Arial" panose="020B0604020202020204" pitchFamily="34" charset="0"/>
                          <a:cs typeface="Arial" panose="020B0604020202020204" pitchFamily="34" charset="0"/>
                        </a:rPr>
                        <a:t>TUC + HP</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(n = 326)</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alpha val="10196"/>
                      </a:srgbClr>
                    </a:solidFill>
                  </a:tcPr>
                </a:tc>
                <a:tc>
                  <a:txBody>
                    <a:bodyPr/>
                    <a:lstStyle/>
                    <a:p>
                      <a:pPr marL="0" marR="0" algn="ctr">
                        <a:lnSpc>
                          <a:spcPct val="100000"/>
                        </a:lnSpc>
                        <a:spcBef>
                          <a:spcPts val="0"/>
                        </a:spcBef>
                        <a:spcAft>
                          <a:spcPts val="0"/>
                        </a:spcAft>
                        <a:buNone/>
                      </a:pPr>
                      <a:r>
                        <a:rPr lang="en-US" sz="1200" b="1">
                          <a:effectLst/>
                          <a:latin typeface="Arial" panose="020B0604020202020204" pitchFamily="34" charset="0"/>
                          <a:cs typeface="Arial" panose="020B0604020202020204" pitchFamily="34" charset="0"/>
                        </a:rPr>
                        <a:t>PBO + HP</a:t>
                      </a:r>
                      <a:br>
                        <a:rPr lang="en-US" sz="1200" b="1">
                          <a:effectLst/>
                          <a:latin typeface="Arial" panose="020B0604020202020204" pitchFamily="34" charset="0"/>
                          <a:cs typeface="Arial" panose="020B0604020202020204" pitchFamily="34" charset="0"/>
                        </a:rPr>
                      </a:br>
                      <a:r>
                        <a:rPr lang="en-US" sz="1200" b="1">
                          <a:effectLst/>
                          <a:latin typeface="Arial" panose="020B0604020202020204" pitchFamily="34" charset="0"/>
                          <a:cs typeface="Arial" panose="020B0604020202020204" pitchFamily="34" charset="0"/>
                        </a:rPr>
                        <a:t>(n = 328)</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1369128"/>
                  </a:ext>
                </a:extLst>
              </a:tr>
              <a:tr h="169627">
                <a:tc>
                  <a:txBody>
                    <a:bodyPr/>
                    <a:lstStyle/>
                    <a:p>
                      <a:pPr marL="0" marR="0">
                        <a:lnSpc>
                          <a:spcPct val="100000"/>
                        </a:lnSpc>
                        <a:spcBef>
                          <a:spcPts val="0"/>
                        </a:spcBef>
                        <a:spcAft>
                          <a:spcPts val="300"/>
                        </a:spcAft>
                        <a:buNone/>
                      </a:pPr>
                      <a:r>
                        <a:rPr lang="en-US" sz="1100" b="1">
                          <a:effectLst/>
                          <a:latin typeface="Arial" panose="020B0604020202020204" pitchFamily="34" charset="0"/>
                          <a:cs typeface="Arial" panose="020B0604020202020204" pitchFamily="34" charset="0"/>
                        </a:rPr>
                        <a:t>Disease status</a:t>
                      </a:r>
                      <a:r>
                        <a:rPr lang="en-US" sz="1100" b="0">
                          <a:effectLst/>
                          <a:latin typeface="Arial" panose="020B0604020202020204" pitchFamily="34" charset="0"/>
                          <a:cs typeface="Arial" panose="020B0604020202020204" pitchFamily="34" charset="0"/>
                        </a:rPr>
                        <a:t>, n (%)</a:t>
                      </a:r>
                      <a:endParaRPr lang="en-US" sz="1100" b="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a:lnSpc>
                          <a:spcPct val="100000"/>
                        </a:lnSpc>
                        <a:spcBef>
                          <a:spcPts val="0"/>
                        </a:spcBef>
                        <a:spcAft>
                          <a:spcPts val="300"/>
                        </a:spcAft>
                        <a:buNone/>
                      </a:pPr>
                      <a:r>
                        <a:rPr lang="en-US" sz="1100">
                          <a:effectLst/>
                          <a:latin typeface="Arial" panose="020B0604020202020204" pitchFamily="34" charset="0"/>
                          <a:cs typeface="Arial" panose="020B0604020202020204" pitchFamily="34" charset="0"/>
                        </a:rPr>
                        <a:t> </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FF">
                        <a:alpha val="10196"/>
                      </a:srgbClr>
                    </a:solidFill>
                  </a:tcPr>
                </a:tc>
                <a:tc>
                  <a:txBody>
                    <a:bodyPr/>
                    <a:lstStyle/>
                    <a:p>
                      <a:pPr marL="0" marR="0" algn="ctr">
                        <a:lnSpc>
                          <a:spcPct val="100000"/>
                        </a:lnSpc>
                        <a:spcBef>
                          <a:spcPts val="0"/>
                        </a:spcBef>
                        <a:spcAft>
                          <a:spcPts val="300"/>
                        </a:spcAft>
                        <a:buNone/>
                      </a:pPr>
                      <a:r>
                        <a:rPr lang="en-US" sz="1100">
                          <a:effectLst/>
                          <a:latin typeface="Arial" panose="020B0604020202020204" pitchFamily="34" charset="0"/>
                          <a:cs typeface="Arial" panose="020B0604020202020204" pitchFamily="34" charset="0"/>
                        </a:rPr>
                        <a:t> </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41129313"/>
                  </a:ext>
                </a:extLst>
              </a:tr>
              <a:tr h="169627">
                <a:tc>
                  <a:txBody>
                    <a:bodyPr/>
                    <a:lstStyle/>
                    <a:p>
                      <a:pPr marL="93345" marR="0">
                        <a:lnSpc>
                          <a:spcPct val="100000"/>
                        </a:lnSpc>
                        <a:spcBef>
                          <a:spcPts val="0"/>
                        </a:spcBef>
                        <a:spcAft>
                          <a:spcPts val="300"/>
                        </a:spcAft>
                        <a:buNone/>
                      </a:pPr>
                      <a:r>
                        <a:rPr lang="en-US" sz="1100" b="0" i="1">
                          <a:effectLst/>
                          <a:latin typeface="Arial" panose="020B0604020202020204" pitchFamily="34" charset="0"/>
                          <a:cs typeface="Arial" panose="020B0604020202020204" pitchFamily="34" charset="0"/>
                        </a:rPr>
                        <a:t>De novo</a:t>
                      </a:r>
                      <a:endParaRPr lang="en-US" sz="1100" b="0" i="1">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ctr">
                        <a:lnSpc>
                          <a:spcPct val="100000"/>
                        </a:lnSpc>
                        <a:spcBef>
                          <a:spcPts val="0"/>
                        </a:spcBef>
                        <a:spcAft>
                          <a:spcPts val="300"/>
                        </a:spcAft>
                        <a:buNone/>
                      </a:pPr>
                      <a:r>
                        <a:rPr lang="en-US" sz="1100">
                          <a:effectLst/>
                          <a:latin typeface="Arial" panose="020B0604020202020204" pitchFamily="34" charset="0"/>
                          <a:cs typeface="Arial" panose="020B0604020202020204" pitchFamily="34" charset="0"/>
                        </a:rPr>
                        <a:t>227 (69.6)</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FF">
                        <a:alpha val="10196"/>
                      </a:srgbClr>
                    </a:solidFill>
                  </a:tcPr>
                </a:tc>
                <a:tc>
                  <a:txBody>
                    <a:bodyPr/>
                    <a:lstStyle/>
                    <a:p>
                      <a:pPr marL="0" marR="0" algn="ctr">
                        <a:lnSpc>
                          <a:spcPct val="100000"/>
                        </a:lnSpc>
                        <a:spcBef>
                          <a:spcPts val="0"/>
                        </a:spcBef>
                        <a:spcAft>
                          <a:spcPts val="300"/>
                        </a:spcAft>
                        <a:buNone/>
                      </a:pPr>
                      <a:r>
                        <a:rPr lang="en-US" sz="1100">
                          <a:effectLst/>
                          <a:latin typeface="Arial" panose="020B0604020202020204" pitchFamily="34" charset="0"/>
                          <a:cs typeface="Arial" panose="020B0604020202020204" pitchFamily="34" charset="0"/>
                        </a:rPr>
                        <a:t>226 (68.9)</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87140272"/>
                  </a:ext>
                </a:extLst>
              </a:tr>
              <a:tr h="169627">
                <a:tc>
                  <a:txBody>
                    <a:bodyPr/>
                    <a:lstStyle/>
                    <a:p>
                      <a:pPr marL="93345" marR="0">
                        <a:lnSpc>
                          <a:spcPct val="100000"/>
                        </a:lnSpc>
                        <a:spcBef>
                          <a:spcPts val="0"/>
                        </a:spcBef>
                        <a:spcAft>
                          <a:spcPts val="300"/>
                        </a:spcAft>
                        <a:buNone/>
                      </a:pPr>
                      <a:r>
                        <a:rPr lang="en-US" sz="1100" b="0">
                          <a:effectLst/>
                          <a:latin typeface="Arial" panose="020B0604020202020204" pitchFamily="34" charset="0"/>
                          <a:cs typeface="Arial" panose="020B0604020202020204" pitchFamily="34" charset="0"/>
                        </a:rPr>
                        <a:t>Recurrent</a:t>
                      </a:r>
                      <a:endParaRPr lang="en-US" sz="1100" b="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00000"/>
                        </a:lnSpc>
                        <a:spcBef>
                          <a:spcPts val="0"/>
                        </a:spcBef>
                        <a:spcAft>
                          <a:spcPts val="300"/>
                        </a:spcAft>
                        <a:buNone/>
                      </a:pPr>
                      <a:r>
                        <a:rPr lang="en-US" sz="1100">
                          <a:effectLst/>
                          <a:latin typeface="Arial" panose="020B0604020202020204" pitchFamily="34" charset="0"/>
                          <a:cs typeface="Arial" panose="020B0604020202020204" pitchFamily="34" charset="0"/>
                        </a:rPr>
                        <a:t>99 (30.4)</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00FF">
                        <a:alpha val="10196"/>
                      </a:srgbClr>
                    </a:solidFill>
                  </a:tcPr>
                </a:tc>
                <a:tc>
                  <a:txBody>
                    <a:bodyPr/>
                    <a:lstStyle/>
                    <a:p>
                      <a:pPr marL="0" marR="0" algn="ctr">
                        <a:lnSpc>
                          <a:spcPct val="100000"/>
                        </a:lnSpc>
                        <a:spcBef>
                          <a:spcPts val="0"/>
                        </a:spcBef>
                        <a:spcAft>
                          <a:spcPts val="300"/>
                        </a:spcAft>
                        <a:buNone/>
                      </a:pPr>
                      <a:r>
                        <a:rPr lang="en-US" sz="1100">
                          <a:effectLst/>
                          <a:latin typeface="Arial" panose="020B0604020202020204" pitchFamily="34" charset="0"/>
                          <a:cs typeface="Arial" panose="020B0604020202020204" pitchFamily="34" charset="0"/>
                        </a:rPr>
                        <a:t>102 (31.1)</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69161538"/>
                  </a:ext>
                </a:extLst>
              </a:tr>
              <a:tr h="339253">
                <a:tc>
                  <a:txBody>
                    <a:bodyPr/>
                    <a:lstStyle/>
                    <a:p>
                      <a:pPr marL="0" marR="0" indent="0">
                        <a:lnSpc>
                          <a:spcPct val="100000"/>
                        </a:lnSpc>
                        <a:spcBef>
                          <a:spcPts val="0"/>
                        </a:spcBef>
                        <a:spcAft>
                          <a:spcPts val="300"/>
                        </a:spcAft>
                        <a:buNone/>
                      </a:pPr>
                      <a:r>
                        <a:rPr lang="en-GB" sz="1100" b="1" kern="1200">
                          <a:solidFill>
                            <a:schemeClr val="dk1"/>
                          </a:solidFill>
                          <a:effectLst/>
                          <a:latin typeface="Arial" panose="020B0604020202020204" pitchFamily="34" charset="0"/>
                          <a:ea typeface="+mn-ea"/>
                          <a:cs typeface="Arial" panose="020B0604020202020204" pitchFamily="34" charset="0"/>
                        </a:rPr>
                        <a:t>Any prior (neo)adjuvant systemic therapy</a:t>
                      </a:r>
                      <a:r>
                        <a:rPr lang="en-US" sz="1100" b="0">
                          <a:effectLst/>
                          <a:latin typeface="Arial" panose="020B0604020202020204" pitchFamily="34" charset="0"/>
                          <a:ea typeface="Times New Roman" panose="02020603050405020304" pitchFamily="18" charset="0"/>
                          <a:cs typeface="Arial" panose="020B0604020202020204" pitchFamily="34" charset="0"/>
                        </a:rPr>
                        <a:t>, n (%)</a:t>
                      </a:r>
                    </a:p>
                  </a:txBody>
                  <a:tcPr marL="5776" marR="5776" marT="0" marB="0">
                    <a:lnT w="12700" cap="flat" cmpd="sng" algn="ctr">
                      <a:solidFill>
                        <a:schemeClr val="bg1">
                          <a:lumMod val="75000"/>
                        </a:schemeClr>
                      </a:solidFill>
                      <a:prstDash val="solid"/>
                      <a:round/>
                      <a:headEnd type="none" w="med" len="med"/>
                      <a:tailEnd type="none" w="med" len="med"/>
                    </a:lnT>
                    <a:noFill/>
                  </a:tcPr>
                </a:tc>
                <a:tc>
                  <a:txBody>
                    <a:bodyPr/>
                    <a:lstStyle/>
                    <a:p>
                      <a:pPr marL="0" marR="0" algn="ctr">
                        <a:lnSpc>
                          <a:spcPct val="100000"/>
                        </a:lnSpc>
                        <a:spcBef>
                          <a:spcPts val="0"/>
                        </a:spcBef>
                        <a:spcAft>
                          <a:spcPts val="300"/>
                        </a:spcAft>
                        <a:buNone/>
                      </a:pPr>
                      <a:r>
                        <a:rPr lang="en-US" sz="1100">
                          <a:effectLst/>
                          <a:latin typeface="Arial" panose="020B0604020202020204" pitchFamily="34" charset="0"/>
                          <a:ea typeface="Times New Roman" panose="02020603050405020304" pitchFamily="18" charset="0"/>
                          <a:cs typeface="Arial" panose="020B0604020202020204" pitchFamily="34" charset="0"/>
                        </a:rPr>
                        <a:t>87 (26.7)</a:t>
                      </a:r>
                    </a:p>
                  </a:txBody>
                  <a:tcPr marL="5776" marR="5776" marT="0" marB="0" anchor="b">
                    <a:lnT w="12700" cap="flat" cmpd="sng" algn="ctr">
                      <a:solidFill>
                        <a:schemeClr val="bg1">
                          <a:lumMod val="75000"/>
                        </a:schemeClr>
                      </a:solidFill>
                      <a:prstDash val="solid"/>
                      <a:round/>
                      <a:headEnd type="none" w="med" len="med"/>
                      <a:tailEnd type="none" w="med" len="med"/>
                    </a:lnT>
                    <a:solidFill>
                      <a:srgbClr val="0000FF">
                        <a:alpha val="10196"/>
                      </a:srgbClr>
                    </a:solidFill>
                  </a:tcPr>
                </a:tc>
                <a:tc>
                  <a:txBody>
                    <a:bodyPr/>
                    <a:lstStyle/>
                    <a:p>
                      <a:pPr marL="0" marR="0" algn="ctr">
                        <a:lnSpc>
                          <a:spcPct val="100000"/>
                        </a:lnSpc>
                        <a:spcBef>
                          <a:spcPts val="0"/>
                        </a:spcBef>
                        <a:spcAft>
                          <a:spcPts val="300"/>
                        </a:spcAft>
                        <a:buNone/>
                      </a:pPr>
                      <a:r>
                        <a:rPr lang="en-US" sz="1100">
                          <a:effectLst/>
                          <a:latin typeface="Arial" panose="020B0604020202020204" pitchFamily="34" charset="0"/>
                          <a:ea typeface="Times New Roman" panose="02020603050405020304" pitchFamily="18" charset="0"/>
                          <a:cs typeface="Arial" panose="020B0604020202020204" pitchFamily="34" charset="0"/>
                        </a:rPr>
                        <a:t>91 (27.7)</a:t>
                      </a:r>
                    </a:p>
                  </a:txBody>
                  <a:tcPr marL="5776" marR="5776" marT="0" marB="0" anchor="b">
                    <a:lnT w="12700" cap="flat" cmpd="sng" algn="ctr">
                      <a:solidFill>
                        <a:schemeClr val="bg1">
                          <a:lumMod val="75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663092720"/>
                  </a:ext>
                </a:extLst>
              </a:tr>
              <a:tr h="169627">
                <a:tc>
                  <a:txBody>
                    <a:bodyPr/>
                    <a:lstStyle/>
                    <a:p>
                      <a:pPr marL="115888" marR="0" indent="0">
                        <a:lnSpc>
                          <a:spcPct val="100000"/>
                        </a:lnSpc>
                        <a:spcBef>
                          <a:spcPts val="0"/>
                        </a:spcBef>
                        <a:spcAft>
                          <a:spcPts val="300"/>
                        </a:spcAft>
                        <a:buNone/>
                      </a:pPr>
                      <a:r>
                        <a:rPr lang="en-GB" sz="1100">
                          <a:latin typeface="Arial" panose="020B0604020202020204" pitchFamily="34" charset="0"/>
                          <a:cs typeface="Arial" panose="020B0604020202020204" pitchFamily="34" charset="0"/>
                        </a:rPr>
                        <a:t>Prior trastuzumab*</a:t>
                      </a:r>
                      <a:r>
                        <a:rPr lang="en-US" sz="1100" baseline="30000">
                          <a:solidFill>
                            <a:prstClr val="black"/>
                          </a:solidFill>
                          <a:latin typeface="Arial" panose="020B0604020202020204" pitchFamily="34" charset="0"/>
                          <a:cs typeface="Arial" panose="020B0604020202020204" pitchFamily="34" charset="0"/>
                        </a:rPr>
                        <a:t> </a:t>
                      </a:r>
                      <a:endParaRPr lang="en-US" sz="1100" b="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oFill/>
                  </a:tcPr>
                </a:tc>
                <a:tc>
                  <a:txBody>
                    <a:bodyPr/>
                    <a:lstStyle/>
                    <a:p>
                      <a:pPr marL="0" marR="0" algn="ctr">
                        <a:lnSpc>
                          <a:spcPct val="100000"/>
                        </a:lnSpc>
                        <a:spcBef>
                          <a:spcPts val="0"/>
                        </a:spcBef>
                        <a:spcAft>
                          <a:spcPts val="300"/>
                        </a:spcAft>
                        <a:buNone/>
                      </a:pPr>
                      <a:r>
                        <a:rPr lang="en-US" sz="1100">
                          <a:effectLst/>
                          <a:latin typeface="Arial" panose="020B0604020202020204" pitchFamily="34" charset="0"/>
                          <a:ea typeface="Times New Roman" panose="02020603050405020304" pitchFamily="18" charset="0"/>
                          <a:cs typeface="Arial" panose="020B0604020202020204" pitchFamily="34" charset="0"/>
                        </a:rPr>
                        <a:t>60 (69.0)</a:t>
                      </a:r>
                    </a:p>
                  </a:txBody>
                  <a:tcPr marL="5776" marR="5776" marT="0" marB="0" anchor="b">
                    <a:solidFill>
                      <a:srgbClr val="0000FF">
                        <a:alpha val="10196"/>
                      </a:srgbClr>
                    </a:solidFill>
                  </a:tcPr>
                </a:tc>
                <a:tc>
                  <a:txBody>
                    <a:bodyPr/>
                    <a:lstStyle/>
                    <a:p>
                      <a:pPr marL="0" marR="0" algn="ctr">
                        <a:lnSpc>
                          <a:spcPct val="100000"/>
                        </a:lnSpc>
                        <a:spcBef>
                          <a:spcPts val="0"/>
                        </a:spcBef>
                        <a:spcAft>
                          <a:spcPts val="300"/>
                        </a:spcAft>
                        <a:buNone/>
                      </a:pPr>
                      <a:r>
                        <a:rPr lang="en-US" sz="1100">
                          <a:effectLst/>
                          <a:latin typeface="Arial" panose="020B0604020202020204" pitchFamily="34" charset="0"/>
                          <a:ea typeface="Times New Roman" panose="02020603050405020304" pitchFamily="18" charset="0"/>
                          <a:cs typeface="Arial" panose="020B0604020202020204" pitchFamily="34" charset="0"/>
                        </a:rPr>
                        <a:t>67 (73.6)</a:t>
                      </a:r>
                    </a:p>
                  </a:txBody>
                  <a:tcPr marL="5776" marR="5776" marT="0" marB="0" anchor="b">
                    <a:solidFill>
                      <a:schemeClr val="bg1">
                        <a:lumMod val="95000"/>
                      </a:schemeClr>
                    </a:solidFill>
                  </a:tcPr>
                </a:tc>
                <a:extLst>
                  <a:ext uri="{0D108BD9-81ED-4DB2-BD59-A6C34878D82A}">
                    <a16:rowId xmlns:a16="http://schemas.microsoft.com/office/drawing/2014/main" val="1422606224"/>
                  </a:ext>
                </a:extLst>
              </a:tr>
              <a:tr h="169627">
                <a:tc>
                  <a:txBody>
                    <a:bodyPr/>
                    <a:lstStyle/>
                    <a:p>
                      <a:pPr marL="115888" marR="0" indent="0">
                        <a:lnSpc>
                          <a:spcPct val="100000"/>
                        </a:lnSpc>
                        <a:spcBef>
                          <a:spcPts val="0"/>
                        </a:spcBef>
                        <a:spcAft>
                          <a:spcPts val="300"/>
                        </a:spcAft>
                        <a:buNone/>
                      </a:pPr>
                      <a:r>
                        <a:rPr lang="en-US" sz="1100" b="0">
                          <a:effectLst/>
                          <a:latin typeface="Arial" panose="020B0604020202020204" pitchFamily="34" charset="0"/>
                          <a:ea typeface="Times New Roman" panose="02020603050405020304" pitchFamily="18" charset="0"/>
                          <a:cs typeface="Arial" panose="020B0604020202020204" pitchFamily="34" charset="0"/>
                        </a:rPr>
                        <a:t>Prior pertuzumab*</a:t>
                      </a:r>
                    </a:p>
                  </a:txBody>
                  <a:tcPr marL="5776" marR="5776" marT="0" marB="0">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00000"/>
                        </a:lnSpc>
                        <a:spcBef>
                          <a:spcPts val="0"/>
                        </a:spcBef>
                        <a:spcAft>
                          <a:spcPts val="300"/>
                        </a:spcAft>
                        <a:buNone/>
                      </a:pPr>
                      <a:r>
                        <a:rPr lang="en-US" sz="1100">
                          <a:effectLst/>
                          <a:latin typeface="Arial" panose="020B0604020202020204" pitchFamily="34" charset="0"/>
                          <a:ea typeface="Times New Roman" panose="02020603050405020304" pitchFamily="18" charset="0"/>
                          <a:cs typeface="Arial" panose="020B0604020202020204" pitchFamily="34" charset="0"/>
                        </a:rPr>
                        <a:t>16 (18.4)</a:t>
                      </a:r>
                    </a:p>
                  </a:txBody>
                  <a:tcPr marL="5776" marR="5776" marT="0" marB="0" anchor="b">
                    <a:lnB w="12700" cap="flat" cmpd="sng" algn="ctr">
                      <a:solidFill>
                        <a:schemeClr val="bg1">
                          <a:lumMod val="75000"/>
                        </a:schemeClr>
                      </a:solidFill>
                      <a:prstDash val="solid"/>
                      <a:round/>
                      <a:headEnd type="none" w="med" len="med"/>
                      <a:tailEnd type="none" w="med" len="med"/>
                    </a:lnB>
                    <a:solidFill>
                      <a:srgbClr val="0000FF">
                        <a:alpha val="10196"/>
                      </a:srgbClr>
                    </a:solidFill>
                  </a:tcPr>
                </a:tc>
                <a:tc>
                  <a:txBody>
                    <a:bodyPr/>
                    <a:lstStyle/>
                    <a:p>
                      <a:pPr marL="0" marR="0" algn="ctr">
                        <a:lnSpc>
                          <a:spcPct val="100000"/>
                        </a:lnSpc>
                        <a:spcBef>
                          <a:spcPts val="0"/>
                        </a:spcBef>
                        <a:spcAft>
                          <a:spcPts val="300"/>
                        </a:spcAft>
                        <a:buNone/>
                      </a:pPr>
                      <a:r>
                        <a:rPr lang="en-US" sz="1100">
                          <a:effectLst/>
                          <a:latin typeface="Arial" panose="020B0604020202020204" pitchFamily="34" charset="0"/>
                          <a:ea typeface="Times New Roman" panose="02020603050405020304" pitchFamily="18" charset="0"/>
                          <a:cs typeface="Arial" panose="020B0604020202020204" pitchFamily="34" charset="0"/>
                        </a:rPr>
                        <a:t>15 (16.5)</a:t>
                      </a:r>
                    </a:p>
                  </a:txBody>
                  <a:tcPr marL="5776" marR="5776" marT="0" marB="0" anchor="b">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9682093"/>
                  </a:ext>
                </a:extLst>
              </a:tr>
              <a:tr h="339253">
                <a:tc>
                  <a:txBody>
                    <a:bodyPr/>
                    <a:lstStyle/>
                    <a:p>
                      <a:pPr marL="0" marR="0" indent="0">
                        <a:lnSpc>
                          <a:spcPct val="100000"/>
                        </a:lnSpc>
                        <a:spcBef>
                          <a:spcPts val="0"/>
                        </a:spcBef>
                        <a:spcAft>
                          <a:spcPts val="0"/>
                        </a:spcAft>
                        <a:buNone/>
                      </a:pPr>
                      <a:r>
                        <a:rPr lang="en-GB" sz="1100" b="1" kern="1200">
                          <a:solidFill>
                            <a:schemeClr val="dk1"/>
                          </a:solidFill>
                          <a:effectLst/>
                          <a:latin typeface="Arial" panose="020B0604020202020204" pitchFamily="34" charset="0"/>
                          <a:ea typeface="+mn-ea"/>
                          <a:cs typeface="Arial" panose="020B0604020202020204" pitchFamily="34" charset="0"/>
                        </a:rPr>
                        <a:t>Induction HP cycles</a:t>
                      </a:r>
                      <a:r>
                        <a:rPr lang="en-US" sz="1100" b="0">
                          <a:effectLst/>
                          <a:latin typeface="Arial" panose="020B0604020202020204" pitchFamily="34" charset="0"/>
                          <a:ea typeface="Times New Roman" panose="02020603050405020304" pitchFamily="18" charset="0"/>
                          <a:cs typeface="Arial" panose="020B0604020202020204" pitchFamily="34" charset="0"/>
                        </a:rPr>
                        <a:t>, median (range)</a:t>
                      </a:r>
                    </a:p>
                  </a:txBody>
                  <a:tcPr marL="5776" marR="5776" marT="0" marB="0">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lnSpc>
                          <a:spcPct val="100000"/>
                        </a:lnSpc>
                        <a:spcBef>
                          <a:spcPts val="0"/>
                        </a:spcBef>
                        <a:spcAft>
                          <a:spcPts val="0"/>
                        </a:spcAft>
                        <a:buNone/>
                      </a:pPr>
                      <a:r>
                        <a:rPr lang="en-US" sz="1100">
                          <a:effectLst/>
                          <a:latin typeface="Arial" panose="020B0604020202020204" pitchFamily="34" charset="0"/>
                          <a:ea typeface="Times New Roman" panose="02020603050405020304" pitchFamily="18" charset="0"/>
                          <a:cs typeface="Arial" panose="020B0604020202020204" pitchFamily="34" charset="0"/>
                        </a:rPr>
                        <a:t>6 (4</a:t>
                      </a:r>
                      <a:r>
                        <a:rPr lang="en-US" sz="1100">
                          <a:effectLst/>
                          <a:latin typeface="Arial" panose="020B0604020202020204" pitchFamily="34" charset="0"/>
                          <a:cs typeface="Arial" panose="020B0604020202020204" pitchFamily="34" charset="0"/>
                        </a:rPr>
                        <a:t>−10)</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rgbClr val="0000FF">
                        <a:alpha val="10196"/>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effectLst/>
                          <a:latin typeface="Arial" panose="020B0604020202020204" pitchFamily="34" charset="0"/>
                          <a:ea typeface="Times New Roman" panose="02020603050405020304" pitchFamily="18" charset="0"/>
                          <a:cs typeface="Arial" panose="020B0604020202020204" pitchFamily="34" charset="0"/>
                        </a:rPr>
                        <a:t>6 (4</a:t>
                      </a:r>
                      <a:r>
                        <a:rPr lang="en-US" sz="1100">
                          <a:effectLst/>
                          <a:latin typeface="Arial" panose="020B0604020202020204" pitchFamily="34" charset="0"/>
                          <a:cs typeface="Arial" panose="020B0604020202020204" pitchFamily="34" charset="0"/>
                        </a:rPr>
                        <a:t>−11)</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96463114"/>
                  </a:ext>
                </a:extLst>
              </a:tr>
              <a:tr h="3392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b="1" kern="1200">
                          <a:solidFill>
                            <a:schemeClr val="dk1"/>
                          </a:solidFill>
                          <a:effectLst/>
                          <a:latin typeface="Arial" panose="020B0604020202020204" pitchFamily="34" charset="0"/>
                          <a:ea typeface="+mn-ea"/>
                          <a:cs typeface="Arial" panose="020B0604020202020204" pitchFamily="34" charset="0"/>
                        </a:rPr>
                        <a:t>Induction T cycles</a:t>
                      </a:r>
                      <a:r>
                        <a:rPr lang="en-US" sz="1100" b="0">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a:effectLst/>
                          <a:latin typeface="Arial" panose="020B0604020202020204" pitchFamily="34" charset="0"/>
                          <a:ea typeface="Times New Roman" panose="02020603050405020304" pitchFamily="18" charset="0"/>
                          <a:cs typeface="Arial" panose="020B0604020202020204" pitchFamily="34" charset="0"/>
                        </a:rPr>
                        <a:t>median (range)</a:t>
                      </a:r>
                    </a:p>
                  </a:txBody>
                  <a:tcPr marL="5776" marR="5776" marT="0" marB="0">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00000"/>
                        </a:lnSpc>
                        <a:spcBef>
                          <a:spcPts val="0"/>
                        </a:spcBef>
                        <a:spcAft>
                          <a:spcPts val="0"/>
                        </a:spcAft>
                        <a:buNone/>
                      </a:pPr>
                      <a:r>
                        <a:rPr lang="en-US" sz="1100">
                          <a:effectLst/>
                          <a:latin typeface="Arial" panose="020B0604020202020204" pitchFamily="34" charset="0"/>
                          <a:ea typeface="Times New Roman" panose="02020603050405020304" pitchFamily="18" charset="0"/>
                          <a:cs typeface="Arial" panose="020B0604020202020204" pitchFamily="34" charset="0"/>
                        </a:rPr>
                        <a:t>6 (4</a:t>
                      </a:r>
                      <a:r>
                        <a:rPr lang="en-US" sz="1100">
                          <a:effectLst/>
                          <a:latin typeface="Arial" panose="020B0604020202020204" pitchFamily="34" charset="0"/>
                          <a:cs typeface="Arial" panose="020B0604020202020204" pitchFamily="34" charset="0"/>
                        </a:rPr>
                        <a:t>−9)</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00FF">
                        <a:alpha val="10196"/>
                      </a:srgb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effectLst/>
                          <a:latin typeface="Arial" panose="020B0604020202020204" pitchFamily="34" charset="0"/>
                          <a:ea typeface="Times New Roman" panose="02020603050405020304" pitchFamily="18" charset="0"/>
                          <a:cs typeface="Arial" panose="020B0604020202020204" pitchFamily="34" charset="0"/>
                        </a:rPr>
                        <a:t>6 (3</a:t>
                      </a:r>
                      <a:r>
                        <a:rPr lang="en-US" sz="1100">
                          <a:effectLst/>
                          <a:latin typeface="Arial" panose="020B0604020202020204" pitchFamily="34" charset="0"/>
                          <a:cs typeface="Arial" panose="020B0604020202020204" pitchFamily="34" charset="0"/>
                        </a:rPr>
                        <a:t>−8)</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1217208"/>
                  </a:ext>
                </a:extLst>
              </a:tr>
              <a:tr h="339253">
                <a:tc>
                  <a:txBody>
                    <a:bodyPr/>
                    <a:lstStyle/>
                    <a:p>
                      <a:pPr marL="0" marR="0" indent="0">
                        <a:lnSpc>
                          <a:spcPct val="100000"/>
                        </a:lnSpc>
                        <a:spcBef>
                          <a:spcPts val="0"/>
                        </a:spcBef>
                        <a:spcAft>
                          <a:spcPts val="300"/>
                        </a:spcAft>
                        <a:buNone/>
                      </a:pPr>
                      <a:r>
                        <a:rPr lang="en-US" sz="1100" b="1">
                          <a:latin typeface="Arial" panose="020B0604020202020204" pitchFamily="34" charset="0"/>
                          <a:cs typeface="Arial" panose="020B0604020202020204" pitchFamily="34" charset="0"/>
                        </a:rPr>
                        <a:t>Best response to induction THP</a:t>
                      </a:r>
                      <a:r>
                        <a:rPr lang="en-US" sz="1100">
                          <a:latin typeface="Arial" panose="020B0604020202020204" pitchFamily="34" charset="0"/>
                          <a:cs typeface="Arial" panose="020B0604020202020204" pitchFamily="34" charset="0"/>
                        </a:rPr>
                        <a:t>, n (%)</a:t>
                      </a:r>
                      <a:endParaRPr lang="en-US" sz="1100" b="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lnT w="12700" cap="flat" cmpd="sng" algn="ctr">
                      <a:solidFill>
                        <a:schemeClr val="bg1">
                          <a:lumMod val="75000"/>
                        </a:schemeClr>
                      </a:solidFill>
                      <a:prstDash val="solid"/>
                      <a:round/>
                      <a:headEnd type="none" w="med" len="med"/>
                      <a:tailEnd type="none" w="med" len="med"/>
                    </a:lnT>
                    <a:noFill/>
                  </a:tcPr>
                </a:tc>
                <a:tc>
                  <a:txBody>
                    <a:bodyPr/>
                    <a:lstStyle/>
                    <a:p>
                      <a:pPr marL="0" marR="0" algn="ctr">
                        <a:lnSpc>
                          <a:spcPct val="100000"/>
                        </a:lnSpc>
                        <a:spcBef>
                          <a:spcPts val="0"/>
                        </a:spcBef>
                        <a:spcAft>
                          <a:spcPts val="300"/>
                        </a:spcAft>
                        <a:buNone/>
                      </a:pP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bg1">
                          <a:lumMod val="75000"/>
                        </a:schemeClr>
                      </a:solidFill>
                      <a:prstDash val="solid"/>
                      <a:round/>
                      <a:headEnd type="none" w="med" len="med"/>
                      <a:tailEnd type="none" w="med" len="med"/>
                    </a:lnT>
                    <a:solidFill>
                      <a:srgbClr val="0000FF">
                        <a:alpha val="10196"/>
                      </a:srgbClr>
                    </a:solidFill>
                  </a:tcPr>
                </a:tc>
                <a:tc>
                  <a:txBody>
                    <a:bodyPr/>
                    <a:lstStyle/>
                    <a:p>
                      <a:pPr marL="0" marR="0" algn="ctr">
                        <a:lnSpc>
                          <a:spcPct val="100000"/>
                        </a:lnSpc>
                        <a:spcBef>
                          <a:spcPts val="0"/>
                        </a:spcBef>
                        <a:spcAft>
                          <a:spcPts val="300"/>
                        </a:spcAft>
                        <a:buNone/>
                      </a:pP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5776" marR="5776" marT="0" marB="0" anchor="b">
                    <a:lnT w="12700" cap="flat" cmpd="sng" algn="ctr">
                      <a:solidFill>
                        <a:schemeClr val="bg1">
                          <a:lumMod val="75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000782746"/>
                  </a:ext>
                </a:extLst>
              </a:tr>
              <a:tr h="169627">
                <a:tc>
                  <a:txBody>
                    <a:bodyPr/>
                    <a:lstStyle/>
                    <a:p>
                      <a:pPr marL="115888" marR="0" indent="0">
                        <a:lnSpc>
                          <a:spcPct val="100000"/>
                        </a:lnSpc>
                        <a:spcBef>
                          <a:spcPts val="0"/>
                        </a:spcBef>
                        <a:spcAft>
                          <a:spcPts val="300"/>
                        </a:spcAft>
                        <a:buNone/>
                      </a:pPr>
                      <a:r>
                        <a:rPr lang="en-US" sz="1100" b="0">
                          <a:effectLst/>
                          <a:latin typeface="Arial" panose="020B0604020202020204" pitchFamily="34" charset="0"/>
                          <a:ea typeface="Times New Roman" panose="02020603050405020304" pitchFamily="18" charset="0"/>
                          <a:cs typeface="Arial" panose="020B0604020202020204" pitchFamily="34" charset="0"/>
                        </a:rPr>
                        <a:t>CR</a:t>
                      </a:r>
                    </a:p>
                  </a:txBody>
                  <a:tcPr marL="5776" marR="5776" marT="0" marB="0">
                    <a:noFill/>
                  </a:tcPr>
                </a:tc>
                <a:tc>
                  <a:txBody>
                    <a:bodyPr/>
                    <a:lstStyle/>
                    <a:p>
                      <a:pPr marL="0" marR="0" algn="ctr">
                        <a:lnSpc>
                          <a:spcPct val="100000"/>
                        </a:lnSpc>
                        <a:spcBef>
                          <a:spcPts val="0"/>
                        </a:spcBef>
                        <a:spcAft>
                          <a:spcPts val="300"/>
                        </a:spcAft>
                        <a:buNone/>
                      </a:pPr>
                      <a:r>
                        <a:rPr lang="en-US" sz="11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 (9.2)</a:t>
                      </a:r>
                      <a:endParaRPr lang="en-US" sz="1100" kern="1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solidFill>
                      <a:srgbClr val="0000FF">
                        <a:alpha val="10196"/>
                      </a:srgbClr>
                    </a:solidFill>
                  </a:tcPr>
                </a:tc>
                <a:tc>
                  <a:txBody>
                    <a:bodyPr/>
                    <a:lstStyle/>
                    <a:p>
                      <a:pPr marL="0" marR="0" algn="ctr">
                        <a:lnSpc>
                          <a:spcPct val="100000"/>
                        </a:lnSpc>
                        <a:spcBef>
                          <a:spcPts val="0"/>
                        </a:spcBef>
                        <a:spcAft>
                          <a:spcPts val="300"/>
                        </a:spcAft>
                        <a:buNone/>
                      </a:pPr>
                      <a:r>
                        <a:rPr lang="en-US" sz="11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 (9.8)</a:t>
                      </a:r>
                      <a:endParaRPr lang="en-US" sz="1100" kern="1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solidFill>
                      <a:schemeClr val="bg1">
                        <a:lumMod val="95000"/>
                      </a:schemeClr>
                    </a:solidFill>
                  </a:tcPr>
                </a:tc>
                <a:extLst>
                  <a:ext uri="{0D108BD9-81ED-4DB2-BD59-A6C34878D82A}">
                    <a16:rowId xmlns:a16="http://schemas.microsoft.com/office/drawing/2014/main" val="4129248859"/>
                  </a:ext>
                </a:extLst>
              </a:tr>
              <a:tr h="169627">
                <a:tc>
                  <a:txBody>
                    <a:bodyPr/>
                    <a:lstStyle/>
                    <a:p>
                      <a:pPr marL="115888" marR="0" indent="0">
                        <a:lnSpc>
                          <a:spcPct val="100000"/>
                        </a:lnSpc>
                        <a:spcBef>
                          <a:spcPts val="0"/>
                        </a:spcBef>
                        <a:spcAft>
                          <a:spcPts val="300"/>
                        </a:spcAft>
                        <a:buNone/>
                      </a:pPr>
                      <a:r>
                        <a:rPr lang="en-US" sz="1100" b="0">
                          <a:effectLst/>
                          <a:latin typeface="Arial" panose="020B0604020202020204" pitchFamily="34" charset="0"/>
                          <a:ea typeface="Times New Roman" panose="02020603050405020304" pitchFamily="18" charset="0"/>
                          <a:cs typeface="Arial" panose="020B0604020202020204" pitchFamily="34" charset="0"/>
                        </a:rPr>
                        <a:t>PR</a:t>
                      </a:r>
                    </a:p>
                  </a:txBody>
                  <a:tcPr marL="5776" marR="5776" marT="0" marB="0">
                    <a:noFill/>
                  </a:tcPr>
                </a:tc>
                <a:tc>
                  <a:txBody>
                    <a:bodyPr/>
                    <a:lstStyle/>
                    <a:p>
                      <a:pPr marL="0" marR="0" algn="ctr">
                        <a:lnSpc>
                          <a:spcPct val="100000"/>
                        </a:lnSpc>
                        <a:spcBef>
                          <a:spcPts val="0"/>
                        </a:spcBef>
                        <a:spcAft>
                          <a:spcPts val="300"/>
                        </a:spcAft>
                        <a:buNone/>
                      </a:pPr>
                      <a:r>
                        <a:rPr lang="en-US" sz="11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204 (62.6)</a:t>
                      </a:r>
                      <a:endParaRPr lang="en-US" sz="1100" kern="1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solidFill>
                      <a:srgbClr val="0000FF">
                        <a:alpha val="10196"/>
                      </a:srgbClr>
                    </a:solidFill>
                  </a:tcPr>
                </a:tc>
                <a:tc>
                  <a:txBody>
                    <a:bodyPr/>
                    <a:lstStyle/>
                    <a:p>
                      <a:pPr marL="0" marR="0" algn="ctr">
                        <a:lnSpc>
                          <a:spcPct val="100000"/>
                        </a:lnSpc>
                        <a:spcBef>
                          <a:spcPts val="0"/>
                        </a:spcBef>
                        <a:spcAft>
                          <a:spcPts val="300"/>
                        </a:spcAft>
                        <a:buNone/>
                      </a:pPr>
                      <a:r>
                        <a:rPr lang="en-US" sz="11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208 (63.4)</a:t>
                      </a:r>
                      <a:endParaRPr lang="en-US" sz="1100" kern="1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solidFill>
                      <a:schemeClr val="bg1">
                        <a:lumMod val="95000"/>
                      </a:schemeClr>
                    </a:solidFill>
                  </a:tcPr>
                </a:tc>
                <a:extLst>
                  <a:ext uri="{0D108BD9-81ED-4DB2-BD59-A6C34878D82A}">
                    <a16:rowId xmlns:a16="http://schemas.microsoft.com/office/drawing/2014/main" val="219032566"/>
                  </a:ext>
                </a:extLst>
              </a:tr>
              <a:tr h="169627">
                <a:tc>
                  <a:txBody>
                    <a:bodyPr/>
                    <a:lstStyle/>
                    <a:p>
                      <a:pPr marL="115888" marR="0" indent="0">
                        <a:lnSpc>
                          <a:spcPct val="100000"/>
                        </a:lnSpc>
                        <a:spcBef>
                          <a:spcPts val="0"/>
                        </a:spcBef>
                        <a:spcAft>
                          <a:spcPts val="300"/>
                        </a:spcAft>
                        <a:buNone/>
                      </a:pPr>
                      <a:r>
                        <a:rPr lang="en-US" sz="1100" b="0">
                          <a:effectLst/>
                          <a:latin typeface="Arial" panose="020B0604020202020204" pitchFamily="34" charset="0"/>
                          <a:ea typeface="Times New Roman" panose="02020603050405020304" pitchFamily="18" charset="0"/>
                          <a:cs typeface="Arial" panose="020B0604020202020204" pitchFamily="34" charset="0"/>
                        </a:rPr>
                        <a:t>SD</a:t>
                      </a:r>
                    </a:p>
                  </a:txBody>
                  <a:tcPr marL="5776" marR="5776" marT="0" marB="0">
                    <a:noFill/>
                  </a:tcPr>
                </a:tc>
                <a:tc>
                  <a:txBody>
                    <a:bodyPr/>
                    <a:lstStyle/>
                    <a:p>
                      <a:pPr marL="0" marR="0" algn="ctr">
                        <a:lnSpc>
                          <a:spcPct val="100000"/>
                        </a:lnSpc>
                        <a:spcBef>
                          <a:spcPts val="0"/>
                        </a:spcBef>
                        <a:spcAft>
                          <a:spcPts val="300"/>
                        </a:spcAft>
                        <a:buNone/>
                      </a:pPr>
                      <a:r>
                        <a:rPr lang="en-US" sz="11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77 (23.6)</a:t>
                      </a:r>
                      <a:endParaRPr lang="en-US" sz="1100" kern="1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solidFill>
                      <a:srgbClr val="0000FF">
                        <a:alpha val="10196"/>
                      </a:srgbClr>
                    </a:solidFill>
                  </a:tcPr>
                </a:tc>
                <a:tc>
                  <a:txBody>
                    <a:bodyPr/>
                    <a:lstStyle/>
                    <a:p>
                      <a:pPr marL="0" marR="0" algn="ctr">
                        <a:lnSpc>
                          <a:spcPct val="100000"/>
                        </a:lnSpc>
                        <a:spcBef>
                          <a:spcPts val="0"/>
                        </a:spcBef>
                        <a:spcAft>
                          <a:spcPts val="300"/>
                        </a:spcAft>
                        <a:buNone/>
                      </a:pPr>
                      <a:r>
                        <a:rPr lang="en-US" sz="11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75 (22.9)</a:t>
                      </a:r>
                      <a:endParaRPr lang="en-US" sz="1100" kern="1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solidFill>
                      <a:schemeClr val="bg1">
                        <a:lumMod val="95000"/>
                      </a:schemeClr>
                    </a:solidFill>
                  </a:tcPr>
                </a:tc>
                <a:extLst>
                  <a:ext uri="{0D108BD9-81ED-4DB2-BD59-A6C34878D82A}">
                    <a16:rowId xmlns:a16="http://schemas.microsoft.com/office/drawing/2014/main" val="576758485"/>
                  </a:ext>
                </a:extLst>
              </a:tr>
              <a:tr h="169627">
                <a:tc>
                  <a:txBody>
                    <a:bodyPr/>
                    <a:lstStyle/>
                    <a:p>
                      <a:pPr marL="115888" marR="0" lvl="0" indent="0" algn="l" defTabSz="457200" rtl="0" eaLnBrk="1" fontAlgn="auto" latinLnBrk="0" hangingPunct="1">
                        <a:lnSpc>
                          <a:spcPct val="100000"/>
                        </a:lnSpc>
                        <a:spcBef>
                          <a:spcPts val="0"/>
                        </a:spcBef>
                        <a:spcAft>
                          <a:spcPts val="300"/>
                        </a:spcAft>
                        <a:buClrTx/>
                        <a:buSzTx/>
                        <a:buFontTx/>
                        <a:buNone/>
                        <a:tabLst/>
                        <a:defRPr/>
                      </a:pPr>
                      <a:r>
                        <a:rPr lang="en-US" sz="1100" b="0">
                          <a:effectLst/>
                          <a:latin typeface="Arial" panose="020B0604020202020204" pitchFamily="34" charset="0"/>
                          <a:ea typeface="Times New Roman" panose="02020603050405020304" pitchFamily="18" charset="0"/>
                          <a:cs typeface="Arial" panose="020B0604020202020204" pitchFamily="34" charset="0"/>
                        </a:rPr>
                        <a:t>Non-CR/Non-PD</a:t>
                      </a:r>
                    </a:p>
                  </a:txBody>
                  <a:tcPr marL="5776" marR="5776" marT="0" marB="0">
                    <a:lnB w="1270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00000"/>
                        </a:lnSpc>
                        <a:spcBef>
                          <a:spcPts val="0"/>
                        </a:spcBef>
                        <a:spcAft>
                          <a:spcPts val="300"/>
                        </a:spcAft>
                        <a:buNone/>
                      </a:pPr>
                      <a:r>
                        <a:rPr lang="en-US" sz="1100" kern="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 (4.6)</a:t>
                      </a:r>
                      <a:endParaRPr lang="en-US" sz="1100" kern="10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lnB w="12700" cap="flat" cmpd="sng" algn="ctr">
                      <a:solidFill>
                        <a:schemeClr val="bg1">
                          <a:lumMod val="75000"/>
                        </a:schemeClr>
                      </a:solidFill>
                      <a:prstDash val="solid"/>
                      <a:round/>
                      <a:headEnd type="none" w="med" len="med"/>
                      <a:tailEnd type="none" w="med" len="med"/>
                    </a:lnB>
                    <a:solidFill>
                      <a:srgbClr val="0000FF">
                        <a:alpha val="10196"/>
                      </a:srgbClr>
                    </a:solidFill>
                  </a:tcPr>
                </a:tc>
                <a:tc>
                  <a:txBody>
                    <a:bodyPr/>
                    <a:lstStyle/>
                    <a:p>
                      <a:pPr marL="0" marR="0" algn="ctr">
                        <a:lnSpc>
                          <a:spcPct val="100000"/>
                        </a:lnSpc>
                        <a:spcBef>
                          <a:spcPts val="0"/>
                        </a:spcBef>
                        <a:spcAft>
                          <a:spcPts val="300"/>
                        </a:spcAft>
                        <a:buNone/>
                      </a:pPr>
                      <a:r>
                        <a:rPr lang="en-US" sz="11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 (4.0)</a:t>
                      </a:r>
                      <a:endParaRPr lang="en-US" sz="1100" kern="100" dirty="0">
                        <a:effectLst/>
                        <a:latin typeface="Arial" panose="020B0604020202020204" pitchFamily="34" charset="0"/>
                        <a:ea typeface="Times New Roman" panose="02020603050405020304" pitchFamily="18" charset="0"/>
                        <a:cs typeface="Arial" panose="020B0604020202020204" pitchFamily="34" charset="0"/>
                      </a:endParaRPr>
                    </a:p>
                  </a:txBody>
                  <a:tcPr marL="19050" marR="19050" marT="0" marB="0">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9285160"/>
                  </a:ext>
                </a:extLst>
              </a:tr>
            </a:tbl>
          </a:graphicData>
        </a:graphic>
      </p:graphicFrame>
      <p:sp>
        <p:nvSpPr>
          <p:cNvPr id="5" name="TextBox 4">
            <a:extLst>
              <a:ext uri="{FF2B5EF4-FFF2-40B4-BE49-F238E27FC236}">
                <a16:creationId xmlns:a16="http://schemas.microsoft.com/office/drawing/2014/main" id="{F5AB12BC-7416-D038-BB95-2AD10AD54C97}"/>
              </a:ext>
            </a:extLst>
          </p:cNvPr>
          <p:cNvSpPr txBox="1"/>
          <p:nvPr/>
        </p:nvSpPr>
        <p:spPr>
          <a:xfrm>
            <a:off x="0" y="4960266"/>
            <a:ext cx="9144000" cy="182880"/>
          </a:xfrm>
          <a:prstGeom prst="rect">
            <a:avLst/>
          </a:prstGeom>
          <a:solidFill>
            <a:srgbClr val="EC3A10"/>
          </a:solidFill>
        </p:spPr>
        <p:txBody>
          <a:bodyPr wrap="square" rtlCol="0">
            <a:spAutoFit/>
          </a:bodyPr>
          <a:lstStyle/>
          <a:p>
            <a:r>
              <a:rPr lang="en-US" sz="800">
                <a:solidFill>
                  <a:schemeClr val="bg1"/>
                </a:solidFill>
              </a:rPr>
              <a:t>This presentation is the intellectual property of the author/presenter. Contact </a:t>
            </a:r>
            <a:r>
              <a:rPr lang="en-US" sz="800" u="sng">
                <a:solidFill>
                  <a:schemeClr val="bg1"/>
                </a:solidFill>
                <a:hlinkClick r:id="rId3" action="ppaction://hlinkfile">
                  <a:extLst>
                    <a:ext uri="{A12FA001-AC4F-418D-AE19-62706E023703}">
                      <ahyp:hlinkClr xmlns:ahyp="http://schemas.microsoft.com/office/drawing/2018/hyperlinkcolor" val="tx"/>
                    </a:ext>
                  </a:extLst>
                </a:hlinkClick>
              </a:rPr>
              <a:t>erika.hamilton@scri.com</a:t>
            </a:r>
            <a:r>
              <a:rPr lang="en-US" sz="800">
                <a:solidFill>
                  <a:schemeClr val="bg1"/>
                </a:solidFill>
              </a:rPr>
              <a:t> for permission to reprint and/or distribute.</a:t>
            </a:r>
          </a:p>
        </p:txBody>
      </p:sp>
      <p:sp>
        <p:nvSpPr>
          <p:cNvPr id="7" name="Rectangle 6">
            <a:extLst>
              <a:ext uri="{FF2B5EF4-FFF2-40B4-BE49-F238E27FC236}">
                <a16:creationId xmlns:a16="http://schemas.microsoft.com/office/drawing/2014/main" id="{C271BB07-5FA3-AB16-0EC3-2E7B30561312}"/>
              </a:ext>
            </a:extLst>
          </p:cNvPr>
          <p:cNvSpPr/>
          <p:nvPr/>
        </p:nvSpPr>
        <p:spPr>
          <a:xfrm>
            <a:off x="232440" y="3180170"/>
            <a:ext cx="3910563" cy="33177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D547660-85E9-DBE4-6173-E76A0DB24206}"/>
              </a:ext>
            </a:extLst>
          </p:cNvPr>
          <p:cNvSpPr/>
          <p:nvPr/>
        </p:nvSpPr>
        <p:spPr>
          <a:xfrm>
            <a:off x="4779773" y="1481667"/>
            <a:ext cx="4049398" cy="49374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0FE665B-35BB-7D84-8B5E-B4660E256250}"/>
              </a:ext>
            </a:extLst>
          </p:cNvPr>
          <p:cNvSpPr/>
          <p:nvPr/>
        </p:nvSpPr>
        <p:spPr>
          <a:xfrm>
            <a:off x="232439" y="3857644"/>
            <a:ext cx="3910563" cy="331773"/>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5057032"/>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95C022-2A8B-C508-2A0D-1E3867D69C99}"/>
              </a:ext>
            </a:extLst>
          </p:cNvPr>
          <p:cNvSpPr>
            <a:spLocks noGrp="1"/>
          </p:cNvSpPr>
          <p:nvPr>
            <p:ph type="title"/>
          </p:nvPr>
        </p:nvSpPr>
        <p:spPr>
          <a:xfrm>
            <a:off x="380999" y="41484"/>
            <a:ext cx="7058892" cy="712236"/>
          </a:xfrm>
        </p:spPr>
        <p:txBody>
          <a:bodyPr/>
          <a:lstStyle/>
          <a:p>
            <a:r>
              <a:rPr lang="en-US" sz="2400" b="1"/>
              <a:t>Primary Endpoint: Investigator-Assessed PFS</a:t>
            </a:r>
            <a:endParaRPr lang="en-US" sz="2400"/>
          </a:p>
        </p:txBody>
      </p:sp>
      <p:sp>
        <p:nvSpPr>
          <p:cNvPr id="4" name="TextBox 3">
            <a:extLst>
              <a:ext uri="{FF2B5EF4-FFF2-40B4-BE49-F238E27FC236}">
                <a16:creationId xmlns:a16="http://schemas.microsoft.com/office/drawing/2014/main" id="{E7550915-2D92-E46C-86B8-1EC6B4D1A886}"/>
              </a:ext>
            </a:extLst>
          </p:cNvPr>
          <p:cNvSpPr txBox="1"/>
          <p:nvPr/>
        </p:nvSpPr>
        <p:spPr>
          <a:xfrm>
            <a:off x="-1" y="4591956"/>
            <a:ext cx="9265381" cy="415498"/>
          </a:xfrm>
          <a:prstGeom prst="rect">
            <a:avLst/>
          </a:prstGeom>
          <a:noFill/>
        </p:spPr>
        <p:txBody>
          <a:bodyPr wrap="square" rtlCol="0">
            <a:spAutoFit/>
          </a:bodyPr>
          <a:lstStyle/>
          <a:p>
            <a:r>
              <a:rPr lang="en-GB" sz="700">
                <a:latin typeface="Arial" panose="020B0604020202020204" pitchFamily="34" charset="0"/>
                <a:cs typeface="Arial" panose="020B0604020202020204" pitchFamily="34" charset="0"/>
              </a:rPr>
              <a:t>Data cutoff of date: September 5, 2025. *Two-sided </a:t>
            </a:r>
            <a:r>
              <a:rPr lang="en-GB" sz="700" i="1">
                <a:latin typeface="Arial" panose="020B0604020202020204" pitchFamily="34" charset="0"/>
                <a:cs typeface="Arial" panose="020B0604020202020204" pitchFamily="34" charset="0"/>
              </a:rPr>
              <a:t>P</a:t>
            </a:r>
            <a:r>
              <a:rPr lang="en-GB" sz="700">
                <a:latin typeface="Arial" panose="020B0604020202020204" pitchFamily="34" charset="0"/>
                <a:cs typeface="Arial" panose="020B0604020202020204" pitchFamily="34" charset="0"/>
              </a:rPr>
              <a:t>-value based on stratified log-rank test.</a:t>
            </a:r>
            <a:endParaRPr lang="en-US" sz="700">
              <a:latin typeface="Arial" panose="020B0604020202020204" pitchFamily="34" charset="0"/>
              <a:cs typeface="Arial" panose="020B0604020202020204" pitchFamily="34" charset="0"/>
            </a:endParaRPr>
          </a:p>
          <a:p>
            <a:r>
              <a:rPr lang="en-GB" sz="700">
                <a:latin typeface="Arial" panose="020B0604020202020204" pitchFamily="34" charset="0"/>
                <a:cs typeface="Arial" panose="020B0604020202020204" pitchFamily="34" charset="0"/>
              </a:rPr>
              <a:t>CI = confidence interval; H = trastuzumab; </a:t>
            </a:r>
            <a:r>
              <a:rPr lang="en-US" sz="700">
                <a:latin typeface="Arial" panose="020B0604020202020204" pitchFamily="34" charset="0"/>
                <a:cs typeface="Arial" panose="020B0604020202020204" pitchFamily="34" charset="0"/>
              </a:rPr>
              <a:t>HER2+ = human epidermal growth factor receptor 2-positive; </a:t>
            </a:r>
            <a:r>
              <a:rPr lang="en-GB" sz="700">
                <a:latin typeface="Arial" panose="020B0604020202020204" pitchFamily="34" charset="0"/>
                <a:cs typeface="Arial" panose="020B0604020202020204" pitchFamily="34" charset="0"/>
              </a:rPr>
              <a:t>HR = hazard ratio; MBC = metastatic breast cancer; P = pertuzumab; </a:t>
            </a:r>
            <a:r>
              <a:rPr lang="en-US" sz="700">
                <a:latin typeface="Arial" panose="020B0604020202020204" pitchFamily="34" charset="0"/>
                <a:cs typeface="Arial" panose="020B0604020202020204" pitchFamily="34" charset="0"/>
              </a:rPr>
              <a:t>PBO = placebo; </a:t>
            </a:r>
            <a:r>
              <a:rPr lang="en-GB" sz="700">
                <a:latin typeface="Arial" panose="020B0604020202020204" pitchFamily="34" charset="0"/>
                <a:cs typeface="Arial" panose="020B0604020202020204" pitchFamily="34" charset="0"/>
              </a:rPr>
              <a:t>PFS = progression-free survival</a:t>
            </a:r>
            <a:r>
              <a:rPr lang="en-US" sz="700">
                <a:latin typeface="Arial" panose="020B0604020202020204" pitchFamily="34" charset="0"/>
                <a:cs typeface="Arial" panose="020B0604020202020204" pitchFamily="34" charset="0"/>
              </a:rPr>
              <a:t>;</a:t>
            </a:r>
            <a:r>
              <a:rPr lang="en-GB" sz="700">
                <a:latin typeface="Arial" panose="020B0604020202020204" pitchFamily="34" charset="0"/>
                <a:cs typeface="Arial" panose="020B0604020202020204" pitchFamily="34" charset="0"/>
              </a:rPr>
              <a:t> </a:t>
            </a:r>
          </a:p>
          <a:p>
            <a:r>
              <a:rPr lang="en-GB" sz="700">
                <a:latin typeface="Arial" panose="020B0604020202020204" pitchFamily="34" charset="0"/>
                <a:cs typeface="Arial" panose="020B0604020202020204" pitchFamily="34" charset="0"/>
              </a:rPr>
              <a:t>TUC = tucatinib.</a:t>
            </a:r>
            <a:endParaRPr lang="en-US" sz="700">
              <a:latin typeface="Arial" panose="020B0604020202020204" pitchFamily="34" charset="0"/>
              <a:cs typeface="Arial" panose="020B0604020202020204" pitchFamily="34" charset="0"/>
            </a:endParaRPr>
          </a:p>
        </p:txBody>
      </p:sp>
      <p:sp>
        <p:nvSpPr>
          <p:cNvPr id="20" name="Content Placeholder 1">
            <a:extLst>
              <a:ext uri="{FF2B5EF4-FFF2-40B4-BE49-F238E27FC236}">
                <a16:creationId xmlns:a16="http://schemas.microsoft.com/office/drawing/2014/main" id="{70A29CF3-C3CD-D8C1-EEB5-D40AC7B0A990}"/>
              </a:ext>
            </a:extLst>
          </p:cNvPr>
          <p:cNvSpPr>
            <a:spLocks noGrp="1"/>
          </p:cNvSpPr>
          <p:nvPr>
            <p:ph idx="1"/>
          </p:nvPr>
        </p:nvSpPr>
        <p:spPr>
          <a:xfrm>
            <a:off x="102476" y="4128462"/>
            <a:ext cx="9004050" cy="475488"/>
          </a:xfrm>
          <a:solidFill>
            <a:schemeClr val="accent6">
              <a:lumMod val="20000"/>
              <a:lumOff val="80000"/>
            </a:schemeClr>
          </a:solidFill>
        </p:spPr>
        <p:txBody>
          <a:bodyPr/>
          <a:lstStyle/>
          <a:p>
            <a:pPr marL="0" indent="0" algn="ctr">
              <a:spcBef>
                <a:spcPts val="0"/>
              </a:spcBef>
              <a:buClr>
                <a:schemeClr val="tx1">
                  <a:lumMod val="65000"/>
                  <a:lumOff val="35000"/>
                </a:schemeClr>
              </a:buClr>
              <a:buNone/>
            </a:pPr>
            <a:r>
              <a:rPr lang="en-GB" sz="1400"/>
              <a:t>Addition of TUC to 1L maintenance therapy extended median PFS to over 2 years </a:t>
            </a:r>
          </a:p>
          <a:p>
            <a:pPr marL="0" indent="0" algn="ctr">
              <a:spcBef>
                <a:spcPts val="0"/>
              </a:spcBef>
              <a:buClr>
                <a:schemeClr val="tx1">
                  <a:lumMod val="65000"/>
                  <a:lumOff val="35000"/>
                </a:schemeClr>
              </a:buClr>
              <a:buNone/>
            </a:pPr>
            <a:r>
              <a:rPr lang="en-GB" sz="1400"/>
              <a:t>in patients with HER2+ MBC, an </a:t>
            </a:r>
            <a:r>
              <a:rPr lang="en-GB" sz="1400" b="1"/>
              <a:t>8.6-month </a:t>
            </a:r>
            <a:r>
              <a:rPr lang="en-GB" sz="1400"/>
              <a:t>improvement over HP, the standard-of-care.</a:t>
            </a:r>
            <a:endParaRPr lang="en-US" sz="1000"/>
          </a:p>
        </p:txBody>
      </p:sp>
      <p:sp>
        <p:nvSpPr>
          <p:cNvPr id="2" name="TextBox 1">
            <a:extLst>
              <a:ext uri="{FF2B5EF4-FFF2-40B4-BE49-F238E27FC236}">
                <a16:creationId xmlns:a16="http://schemas.microsoft.com/office/drawing/2014/main" id="{D4F0352E-5757-39A7-0B8F-102A194A3CD6}"/>
              </a:ext>
            </a:extLst>
          </p:cNvPr>
          <p:cNvSpPr txBox="1"/>
          <p:nvPr/>
        </p:nvSpPr>
        <p:spPr>
          <a:xfrm>
            <a:off x="0" y="4960266"/>
            <a:ext cx="9144000" cy="182880"/>
          </a:xfrm>
          <a:prstGeom prst="rect">
            <a:avLst/>
          </a:prstGeom>
          <a:solidFill>
            <a:srgbClr val="EC3A10"/>
          </a:solidFill>
        </p:spPr>
        <p:txBody>
          <a:bodyPr wrap="square" rtlCol="0">
            <a:spAutoFit/>
          </a:bodyPr>
          <a:lstStyle/>
          <a:p>
            <a:r>
              <a:rPr lang="en-US" sz="800">
                <a:solidFill>
                  <a:schemeClr val="bg1"/>
                </a:solidFill>
              </a:rPr>
              <a:t>This presentation is the intellectual property of the author/presenter. Contact </a:t>
            </a:r>
            <a:r>
              <a:rPr lang="en-US" sz="800" u="sng">
                <a:solidFill>
                  <a:schemeClr val="bg1"/>
                </a:solidFill>
                <a:hlinkClick r:id="rId3" action="ppaction://hlinkfile">
                  <a:extLst>
                    <a:ext uri="{A12FA001-AC4F-418D-AE19-62706E023703}">
                      <ahyp:hlinkClr xmlns:ahyp="http://schemas.microsoft.com/office/drawing/2018/hyperlinkcolor" val="tx"/>
                    </a:ext>
                  </a:extLst>
                </a:hlinkClick>
              </a:rPr>
              <a:t>erika.hamilton@scri.com</a:t>
            </a:r>
            <a:r>
              <a:rPr lang="en-US" sz="800">
                <a:solidFill>
                  <a:schemeClr val="bg1"/>
                </a:solidFill>
              </a:rPr>
              <a:t> for permission to reprint and/or distribute.</a:t>
            </a:r>
          </a:p>
        </p:txBody>
      </p:sp>
      <p:graphicFrame>
        <p:nvGraphicFramePr>
          <p:cNvPr id="6" name="Table 5">
            <a:extLst>
              <a:ext uri="{FF2B5EF4-FFF2-40B4-BE49-F238E27FC236}">
                <a16:creationId xmlns:a16="http://schemas.microsoft.com/office/drawing/2014/main" id="{AAAC3700-C7A7-8ACA-A6BC-1AFD8985D97B}"/>
              </a:ext>
            </a:extLst>
          </p:cNvPr>
          <p:cNvGraphicFramePr>
            <a:graphicFrameLocks noGrp="1"/>
          </p:cNvGraphicFramePr>
          <p:nvPr>
            <p:extLst>
              <p:ext uri="{D42A27DB-BD31-4B8C-83A1-F6EECF244321}">
                <p14:modId xmlns:p14="http://schemas.microsoft.com/office/powerpoint/2010/main" val="2325548111"/>
              </p:ext>
            </p:extLst>
          </p:nvPr>
        </p:nvGraphicFramePr>
        <p:xfrm>
          <a:off x="4488806" y="935388"/>
          <a:ext cx="4617720" cy="1371600"/>
        </p:xfrm>
        <a:graphic>
          <a:graphicData uri="http://schemas.openxmlformats.org/drawingml/2006/table">
            <a:tbl>
              <a:tblPr firstRow="1" bandRow="1">
                <a:tableStyleId>{5C22544A-7EE6-4342-B048-85BDC9FD1C3A}</a:tableStyleId>
              </a:tblPr>
              <a:tblGrid>
                <a:gridCol w="2240280">
                  <a:extLst>
                    <a:ext uri="{9D8B030D-6E8A-4147-A177-3AD203B41FA5}">
                      <a16:colId xmlns:a16="http://schemas.microsoft.com/office/drawing/2014/main" val="1926781134"/>
                    </a:ext>
                  </a:extLst>
                </a:gridCol>
                <a:gridCol w="1188720">
                  <a:extLst>
                    <a:ext uri="{9D8B030D-6E8A-4147-A177-3AD203B41FA5}">
                      <a16:colId xmlns:a16="http://schemas.microsoft.com/office/drawing/2014/main" val="259620648"/>
                    </a:ext>
                  </a:extLst>
                </a:gridCol>
                <a:gridCol w="1188720">
                  <a:extLst>
                    <a:ext uri="{9D8B030D-6E8A-4147-A177-3AD203B41FA5}">
                      <a16:colId xmlns:a16="http://schemas.microsoft.com/office/drawing/2014/main" val="341041775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solidFill>
                          <a:schemeClr val="bg1"/>
                        </a:solidFill>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rial" panose="020B0604020202020204" pitchFamily="34" charset="0"/>
                          <a:cs typeface="Arial" panose="020B0604020202020204" pitchFamily="34" charset="0"/>
                        </a:rPr>
                        <a:t>TUC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rial" panose="020B0604020202020204" pitchFamily="34" charset="0"/>
                          <a:cs typeface="Arial" panose="020B0604020202020204" pitchFamily="34" charset="0"/>
                        </a:rPr>
                        <a:t>(n = 326)</a:t>
                      </a:r>
                      <a:endParaRPr lang="en-US" sz="1000">
                        <a:solidFill>
                          <a:schemeClr val="bg1"/>
                        </a:solidFill>
                        <a:latin typeface="Arial" panose="020B0604020202020204" pitchFamily="34" charset="0"/>
                        <a:cs typeface="Arial" panose="020B0604020202020204" pitchFamily="34" charset="0"/>
                      </a:endParaRPr>
                    </a:p>
                  </a:txBody>
                  <a:tcPr>
                    <a:solidFill>
                      <a:srgbClr val="0000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rial" panose="020B0604020202020204" pitchFamily="34" charset="0"/>
                          <a:cs typeface="Arial" panose="020B0604020202020204" pitchFamily="34" charset="0"/>
                        </a:rPr>
                        <a:t>PBO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solidFill>
                            <a:schemeClr val="bg1"/>
                          </a:solidFill>
                          <a:latin typeface="Arial" panose="020B0604020202020204" pitchFamily="34" charset="0"/>
                          <a:cs typeface="Arial" panose="020B0604020202020204" pitchFamily="34" charset="0"/>
                        </a:rPr>
                        <a:t>(n = 328)</a:t>
                      </a:r>
                      <a:endParaRPr lang="en-US" sz="1000">
                        <a:latin typeface="Arial" panose="020B0604020202020204" pitchFamily="34" charset="0"/>
                        <a:cs typeface="Arial" panose="020B0604020202020204" pitchFamily="34" charset="0"/>
                      </a:endParaRPr>
                    </a:p>
                  </a:txBody>
                  <a:tcPr>
                    <a:solidFill>
                      <a:schemeClr val="tx1"/>
                    </a:solidFill>
                  </a:tcPr>
                </a:tc>
                <a:extLst>
                  <a:ext uri="{0D108BD9-81ED-4DB2-BD59-A6C34878D82A}">
                    <a16:rowId xmlns:a16="http://schemas.microsoft.com/office/drawing/2014/main" val="1233574201"/>
                  </a:ext>
                </a:extLst>
              </a:tr>
              <a:tr h="0">
                <a:tc>
                  <a:txBody>
                    <a:bodyPr/>
                    <a:lstStyle/>
                    <a:p>
                      <a:pPr algn="r"/>
                      <a:r>
                        <a:rPr lang="en-US" sz="900" b="1">
                          <a:latin typeface="Arial" panose="020B0604020202020204" pitchFamily="34" charset="0"/>
                          <a:cs typeface="Arial" panose="020B0604020202020204" pitchFamily="34" charset="0"/>
                        </a:rPr>
                        <a:t>Events</a:t>
                      </a:r>
                    </a:p>
                  </a:txBody>
                  <a:tcPr>
                    <a:solidFill>
                      <a:schemeClr val="bg1"/>
                    </a:solidFill>
                  </a:tcPr>
                </a:tc>
                <a:tc>
                  <a:txBody>
                    <a:bodyPr/>
                    <a:lstStyle/>
                    <a:p>
                      <a:pPr algn="ctr"/>
                      <a:r>
                        <a:rPr lang="en-US" sz="900">
                          <a:latin typeface="Arial" panose="020B0604020202020204" pitchFamily="34" charset="0"/>
                          <a:cs typeface="Arial" panose="020B0604020202020204" pitchFamily="34" charset="0"/>
                        </a:rPr>
                        <a:t>141</a:t>
                      </a:r>
                    </a:p>
                  </a:txBody>
                  <a:tcPr>
                    <a:solidFill>
                      <a:srgbClr val="0000FF">
                        <a:alpha val="10196"/>
                      </a:srgbClr>
                    </a:solidFill>
                  </a:tcPr>
                </a:tc>
                <a:tc>
                  <a:txBody>
                    <a:bodyPr/>
                    <a:lstStyle/>
                    <a:p>
                      <a:pPr algn="ctr"/>
                      <a:r>
                        <a:rPr lang="en-US" sz="900">
                          <a:latin typeface="Arial" panose="020B0604020202020204" pitchFamily="34" charset="0"/>
                          <a:cs typeface="Arial" panose="020B0604020202020204" pitchFamily="34" charset="0"/>
                        </a:rPr>
                        <a:t>191</a:t>
                      </a:r>
                    </a:p>
                  </a:txBody>
                  <a:tcPr>
                    <a:solidFill>
                      <a:schemeClr val="bg1">
                        <a:lumMod val="95000"/>
                      </a:schemeClr>
                    </a:solidFill>
                  </a:tcPr>
                </a:tc>
                <a:extLst>
                  <a:ext uri="{0D108BD9-81ED-4DB2-BD59-A6C34878D82A}">
                    <a16:rowId xmlns:a16="http://schemas.microsoft.com/office/drawing/2014/main" val="2821001935"/>
                  </a:ext>
                </a:extLst>
              </a:tr>
              <a:tr h="0">
                <a:tc>
                  <a:txBody>
                    <a:bodyPr/>
                    <a:lstStyle/>
                    <a:p>
                      <a:pPr algn="r"/>
                      <a:r>
                        <a:rPr lang="en-US" sz="1000" b="1">
                          <a:latin typeface="Arial" panose="020B0604020202020204" pitchFamily="34" charset="0"/>
                          <a:cs typeface="Arial" panose="020B0604020202020204" pitchFamily="34" charset="0"/>
                        </a:rPr>
                        <a:t>Median PFS, months (95% CI)</a:t>
                      </a:r>
                    </a:p>
                  </a:txBody>
                  <a:tcPr>
                    <a:solidFill>
                      <a:schemeClr val="bg1"/>
                    </a:solidFill>
                  </a:tcPr>
                </a:tc>
                <a:tc>
                  <a:txBody>
                    <a:bodyPr/>
                    <a:lstStyle/>
                    <a:p>
                      <a:pPr algn="ctr"/>
                      <a:r>
                        <a:rPr lang="en-US" sz="1000" b="1">
                          <a:latin typeface="Arial" panose="020B0604020202020204" pitchFamily="34" charset="0"/>
                          <a:cs typeface="Arial" panose="020B0604020202020204" pitchFamily="34" charset="0"/>
                        </a:rPr>
                        <a:t>24.9 (21.3, −)</a:t>
                      </a:r>
                    </a:p>
                  </a:txBody>
                  <a:tcPr>
                    <a:solidFill>
                      <a:srgbClr val="0000FF">
                        <a:alpha val="1019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a:latin typeface="Arial" panose="020B0604020202020204" pitchFamily="34" charset="0"/>
                          <a:cs typeface="Arial" panose="020B0604020202020204" pitchFamily="34" charset="0"/>
                        </a:rPr>
                        <a:t>16.3 (12.6, 18.7)</a:t>
                      </a:r>
                    </a:p>
                  </a:txBody>
                  <a:tcPr>
                    <a:solidFill>
                      <a:schemeClr val="bg1">
                        <a:lumMod val="95000"/>
                      </a:schemeClr>
                    </a:solidFill>
                  </a:tcPr>
                </a:tc>
                <a:extLst>
                  <a:ext uri="{0D108BD9-81ED-4DB2-BD59-A6C34878D82A}">
                    <a16:rowId xmlns:a16="http://schemas.microsoft.com/office/drawing/2014/main" val="305093319"/>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50" b="1">
                          <a:latin typeface="Arial" panose="020B0604020202020204" pitchFamily="34" charset="0"/>
                          <a:cs typeface="Arial" panose="020B0604020202020204" pitchFamily="34" charset="0"/>
                        </a:rPr>
                        <a:t>HR (95% CI); 2-sided </a:t>
                      </a:r>
                      <a:r>
                        <a:rPr lang="en-US" sz="1050" b="1" i="1">
                          <a:latin typeface="Arial" panose="020B0604020202020204" pitchFamily="34" charset="0"/>
                          <a:cs typeface="Arial" panose="020B0604020202020204" pitchFamily="34" charset="0"/>
                        </a:rPr>
                        <a:t>P</a:t>
                      </a:r>
                      <a:r>
                        <a:rPr lang="en-US" sz="1050" b="1">
                          <a:latin typeface="Arial" panose="020B0604020202020204" pitchFamily="34" charset="0"/>
                          <a:cs typeface="Arial" panose="020B0604020202020204" pitchFamily="34" charset="0"/>
                        </a:rPr>
                        <a:t>−value*</a:t>
                      </a:r>
                    </a:p>
                  </a:txBody>
                  <a:tcP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dirty="0">
                          <a:latin typeface="Arial" panose="020B0604020202020204" pitchFamily="34" charset="0"/>
                          <a:cs typeface="Arial" panose="020B0604020202020204" pitchFamily="34" charset="0"/>
                        </a:rPr>
                        <a:t>0.641 (0.514, 0.799); &lt; 0.0001</a:t>
                      </a:r>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88850587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50" b="1" dirty="0">
                        <a:latin typeface="Arial" panose="020B0604020202020204" pitchFamily="34" charset="0"/>
                        <a:cs typeface="Arial" panose="020B0604020202020204" pitchFamily="34" charset="0"/>
                      </a:endParaRPr>
                    </a:p>
                  </a:txBody>
                  <a:tcP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50" b="1">
                          <a:solidFill>
                            <a:srgbClr val="0000FF"/>
                          </a:solidFill>
                          <a:latin typeface="Arial" panose="020B0604020202020204" pitchFamily="34" charset="0"/>
                          <a:cs typeface="Arial" panose="020B0604020202020204" pitchFamily="34" charset="0"/>
                        </a:rPr>
                        <a:t>Δ</a:t>
                      </a:r>
                      <a:r>
                        <a:rPr lang="en-US" sz="1050" b="1">
                          <a:solidFill>
                            <a:srgbClr val="0000FF"/>
                          </a:solidFill>
                          <a:latin typeface="Arial" panose="020B0604020202020204" pitchFamily="34" charset="0"/>
                          <a:cs typeface="Arial" panose="020B0604020202020204" pitchFamily="34" charset="0"/>
                        </a:rPr>
                        <a:t> of </a:t>
                      </a:r>
                      <a:r>
                        <a:rPr lang="en-US" sz="1050" b="1" dirty="0">
                          <a:solidFill>
                            <a:srgbClr val="0000FF"/>
                          </a:solidFill>
                          <a:latin typeface="Arial" panose="020B0604020202020204" pitchFamily="34" charset="0"/>
                          <a:cs typeface="Arial" panose="020B0604020202020204" pitchFamily="34" charset="0"/>
                        </a:rPr>
                        <a:t>8.6 months</a:t>
                      </a:r>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3319151039"/>
                  </a:ext>
                </a:extLst>
              </a:tr>
            </a:tbl>
          </a:graphicData>
        </a:graphic>
      </p:graphicFrame>
      <p:grpSp>
        <p:nvGrpSpPr>
          <p:cNvPr id="14" name="Group 13">
            <a:extLst>
              <a:ext uri="{FF2B5EF4-FFF2-40B4-BE49-F238E27FC236}">
                <a16:creationId xmlns:a16="http://schemas.microsoft.com/office/drawing/2014/main" id="{A6276CB0-74D2-61C7-A489-2DF1BEF4F1D7}"/>
              </a:ext>
            </a:extLst>
          </p:cNvPr>
          <p:cNvGrpSpPr/>
          <p:nvPr/>
        </p:nvGrpSpPr>
        <p:grpSpPr>
          <a:xfrm>
            <a:off x="20121" y="1042744"/>
            <a:ext cx="8675380" cy="3082510"/>
            <a:chOff x="20121" y="1042744"/>
            <a:chExt cx="8675380" cy="3082510"/>
          </a:xfrm>
        </p:grpSpPr>
        <p:sp>
          <p:nvSpPr>
            <p:cNvPr id="5" name="TextBox 4">
              <a:extLst>
                <a:ext uri="{FF2B5EF4-FFF2-40B4-BE49-F238E27FC236}">
                  <a16:creationId xmlns:a16="http://schemas.microsoft.com/office/drawing/2014/main" id="{46BA0899-08F9-BD17-AC60-4292DA3D965E}"/>
                </a:ext>
              </a:extLst>
            </p:cNvPr>
            <p:cNvSpPr txBox="1"/>
            <p:nvPr/>
          </p:nvSpPr>
          <p:spPr>
            <a:xfrm>
              <a:off x="710784" y="3789893"/>
              <a:ext cx="7984717" cy="215444"/>
            </a:xfrm>
            <a:prstGeom prst="rect">
              <a:avLst/>
            </a:prstGeom>
            <a:noFill/>
          </p:spPr>
          <p:txBody>
            <a:bodyPr wrap="square" rtlCol="0">
              <a:spAutoFit/>
            </a:bodyPr>
            <a:lstStyle/>
            <a:p>
              <a:pPr defTabSz="630238"/>
              <a:r>
                <a:rPr lang="en-US" sz="800" b="1" dirty="0">
                  <a:solidFill>
                    <a:srgbClr val="0000FF"/>
                  </a:solidFill>
                  <a:latin typeface="Arial" panose="020B0604020202020204" pitchFamily="34" charset="0"/>
                  <a:cs typeface="Arial" panose="020B0604020202020204" pitchFamily="34" charset="0"/>
                </a:rPr>
                <a:t>326           296           274           236           222           178           143            95             67            31             10              3               0               0               0</a:t>
              </a:r>
            </a:p>
          </p:txBody>
        </p:sp>
        <p:sp>
          <p:nvSpPr>
            <p:cNvPr id="7" name="TextBox 6">
              <a:extLst>
                <a:ext uri="{FF2B5EF4-FFF2-40B4-BE49-F238E27FC236}">
                  <a16:creationId xmlns:a16="http://schemas.microsoft.com/office/drawing/2014/main" id="{3EE43404-97A4-B180-E349-8A3ACA75AD07}"/>
                </a:ext>
              </a:extLst>
            </p:cNvPr>
            <p:cNvSpPr txBox="1"/>
            <p:nvPr/>
          </p:nvSpPr>
          <p:spPr>
            <a:xfrm>
              <a:off x="710784" y="3909810"/>
              <a:ext cx="7984717" cy="215444"/>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328           283           249           200           182           142           109            65             46            24              9               6               2               1               0</a:t>
              </a:r>
              <a:endParaRPr lang="en-US" sz="800" dirty="0"/>
            </a:p>
          </p:txBody>
        </p:sp>
        <p:sp>
          <p:nvSpPr>
            <p:cNvPr id="8" name="TextBox 7">
              <a:extLst>
                <a:ext uri="{FF2B5EF4-FFF2-40B4-BE49-F238E27FC236}">
                  <a16:creationId xmlns:a16="http://schemas.microsoft.com/office/drawing/2014/main" id="{37F85D44-B39A-8B89-35C0-ED1A43D1C0D1}"/>
                </a:ext>
              </a:extLst>
            </p:cNvPr>
            <p:cNvSpPr txBox="1"/>
            <p:nvPr/>
          </p:nvSpPr>
          <p:spPr>
            <a:xfrm>
              <a:off x="20121" y="3789893"/>
              <a:ext cx="1098753" cy="215444"/>
            </a:xfrm>
            <a:prstGeom prst="rect">
              <a:avLst/>
            </a:prstGeom>
            <a:noFill/>
          </p:spPr>
          <p:txBody>
            <a:bodyPr wrap="square" rtlCol="0">
              <a:spAutoFit/>
            </a:bodyPr>
            <a:lstStyle/>
            <a:p>
              <a:r>
                <a:rPr lang="en-US" sz="800" b="1">
                  <a:solidFill>
                    <a:srgbClr val="0000FF"/>
                  </a:solidFill>
                  <a:latin typeface="Arial" panose="020B0604020202020204" pitchFamily="34" charset="0"/>
                  <a:cs typeface="Arial" panose="020B0604020202020204" pitchFamily="34" charset="0"/>
                </a:rPr>
                <a:t>TUC arm</a:t>
              </a:r>
              <a:endParaRPr lang="en-US" sz="800"/>
            </a:p>
          </p:txBody>
        </p:sp>
        <p:sp>
          <p:nvSpPr>
            <p:cNvPr id="9" name="TextBox 8">
              <a:extLst>
                <a:ext uri="{FF2B5EF4-FFF2-40B4-BE49-F238E27FC236}">
                  <a16:creationId xmlns:a16="http://schemas.microsoft.com/office/drawing/2014/main" id="{F8BDE575-593A-6F0A-C0F8-3C62ACD9DF7C}"/>
                </a:ext>
              </a:extLst>
            </p:cNvPr>
            <p:cNvSpPr txBox="1"/>
            <p:nvPr/>
          </p:nvSpPr>
          <p:spPr>
            <a:xfrm>
              <a:off x="20121" y="3624302"/>
              <a:ext cx="1419748" cy="215444"/>
            </a:xfrm>
            <a:prstGeom prst="rect">
              <a:avLst/>
            </a:prstGeom>
            <a:noFill/>
          </p:spPr>
          <p:txBody>
            <a:bodyPr wrap="square" rtlCol="0">
              <a:spAutoFit/>
            </a:bodyPr>
            <a:lstStyle/>
            <a:p>
              <a:r>
                <a:rPr lang="en-US" sz="800" b="1">
                  <a:latin typeface="Arial" panose="020B0604020202020204" pitchFamily="34" charset="0"/>
                  <a:cs typeface="Arial" panose="020B0604020202020204" pitchFamily="34" charset="0"/>
                </a:rPr>
                <a:t>No. at risk</a:t>
              </a:r>
              <a:endParaRPr lang="en-US" sz="800"/>
            </a:p>
          </p:txBody>
        </p:sp>
        <p:sp>
          <p:nvSpPr>
            <p:cNvPr id="10" name="TextBox 9">
              <a:extLst>
                <a:ext uri="{FF2B5EF4-FFF2-40B4-BE49-F238E27FC236}">
                  <a16:creationId xmlns:a16="http://schemas.microsoft.com/office/drawing/2014/main" id="{09472371-AB6E-78E1-DFA4-B8B23AE88163}"/>
                </a:ext>
              </a:extLst>
            </p:cNvPr>
            <p:cNvSpPr txBox="1"/>
            <p:nvPr/>
          </p:nvSpPr>
          <p:spPr>
            <a:xfrm>
              <a:off x="20121" y="3909810"/>
              <a:ext cx="1098753" cy="215444"/>
            </a:xfrm>
            <a:prstGeom prst="rect">
              <a:avLst/>
            </a:prstGeom>
            <a:noFill/>
          </p:spPr>
          <p:txBody>
            <a:bodyPr wrap="square" rtlCol="0">
              <a:spAutoFit/>
            </a:bodyPr>
            <a:lstStyle/>
            <a:p>
              <a:r>
                <a:rPr lang="en-US" sz="800" b="1">
                  <a:latin typeface="Arial" panose="020B0604020202020204" pitchFamily="34" charset="0"/>
                  <a:cs typeface="Arial" panose="020B0604020202020204" pitchFamily="34" charset="0"/>
                </a:rPr>
                <a:t>PBO arm</a:t>
              </a:r>
              <a:endParaRPr lang="en-US" sz="800"/>
            </a:p>
          </p:txBody>
        </p:sp>
        <p:pic>
          <p:nvPicPr>
            <p:cNvPr id="11" name="Picture 2">
              <a:extLst>
                <a:ext uri="{FF2B5EF4-FFF2-40B4-BE49-F238E27FC236}">
                  <a16:creationId xmlns:a16="http://schemas.microsoft.com/office/drawing/2014/main" id="{BA2630E3-EF6F-6B4B-EAF2-4A526C2FA7B6}"/>
                </a:ext>
              </a:extLst>
            </p:cNvPr>
            <p:cNvPicPr>
              <a:picLocks noChangeAspect="1" noChangeArrowheads="1"/>
            </p:cNvPicPr>
            <p:nvPr/>
          </p:nvPicPr>
          <p:blipFill rotWithShape="1">
            <a:blip r:embed="rId4"/>
            <a:srcRect/>
            <a:stretch>
              <a:fillRect/>
            </a:stretch>
          </p:blipFill>
          <p:spPr bwMode="auto">
            <a:xfrm>
              <a:off x="380999" y="1042744"/>
              <a:ext cx="7338893" cy="279700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2" name="Table 11">
            <a:extLst>
              <a:ext uri="{FF2B5EF4-FFF2-40B4-BE49-F238E27FC236}">
                <a16:creationId xmlns:a16="http://schemas.microsoft.com/office/drawing/2014/main" id="{91552793-C7A7-947A-7B9D-BDA2C8500A85}"/>
              </a:ext>
            </a:extLst>
          </p:cNvPr>
          <p:cNvGraphicFramePr>
            <a:graphicFrameLocks noGrp="1"/>
          </p:cNvGraphicFramePr>
          <p:nvPr>
            <p:extLst>
              <p:ext uri="{D42A27DB-BD31-4B8C-83A1-F6EECF244321}">
                <p14:modId xmlns:p14="http://schemas.microsoft.com/office/powerpoint/2010/main" val="1158653357"/>
              </p:ext>
            </p:extLst>
          </p:nvPr>
        </p:nvGraphicFramePr>
        <p:xfrm>
          <a:off x="825388" y="2987068"/>
          <a:ext cx="2265769" cy="426720"/>
        </p:xfrm>
        <a:graphic>
          <a:graphicData uri="http://schemas.openxmlformats.org/drawingml/2006/table">
            <a:tbl>
              <a:tblPr firstRow="1" bandRow="1">
                <a:tableStyleId>{5C22544A-7EE6-4342-B048-85BDC9FD1C3A}</a:tableStyleId>
              </a:tblPr>
              <a:tblGrid>
                <a:gridCol w="2265769">
                  <a:extLst>
                    <a:ext uri="{9D8B030D-6E8A-4147-A177-3AD203B41FA5}">
                      <a16:colId xmlns:a16="http://schemas.microsoft.com/office/drawing/2014/main" val="3982152856"/>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7612573"/>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latin typeface="Arial" panose="020B0604020202020204" pitchFamily="34" charset="0"/>
                          <a:cs typeface="Arial" panose="020B0604020202020204" pitchFamily="34" charset="0"/>
                        </a:rPr>
                        <a:t>Median follow-up for PFS of ~23 months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5176917"/>
                  </a:ext>
                </a:extLst>
              </a:tr>
            </a:tbl>
          </a:graphicData>
        </a:graphic>
      </p:graphicFrame>
    </p:spTree>
    <p:extLst>
      <p:ext uri="{BB962C8B-B14F-4D97-AF65-F5344CB8AC3E}">
        <p14:creationId xmlns:p14="http://schemas.microsoft.com/office/powerpoint/2010/main" val="2523548632"/>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86CDF-3B91-BCCE-79D6-A3E6C85A4B3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F165B3A-5B41-4F01-5FFC-7A44A6DDE45D}"/>
              </a:ext>
            </a:extLst>
          </p:cNvPr>
          <p:cNvSpPr>
            <a:spLocks noGrp="1"/>
          </p:cNvSpPr>
          <p:nvPr>
            <p:ph type="title"/>
          </p:nvPr>
        </p:nvSpPr>
        <p:spPr>
          <a:xfrm>
            <a:off x="380999" y="152316"/>
            <a:ext cx="6941516" cy="712236"/>
          </a:xfrm>
        </p:spPr>
        <p:txBody>
          <a:bodyPr lIns="91440" tIns="45720" rIns="91440" bIns="45720" anchor="b"/>
          <a:lstStyle/>
          <a:p>
            <a:r>
              <a:rPr lang="en-US" b="1"/>
              <a:t>PFS in Prespecified Patient Subgroups</a:t>
            </a:r>
            <a:endParaRPr lang="en-US"/>
          </a:p>
        </p:txBody>
      </p:sp>
      <p:sp>
        <p:nvSpPr>
          <p:cNvPr id="4" name="TextBox 3">
            <a:extLst>
              <a:ext uri="{FF2B5EF4-FFF2-40B4-BE49-F238E27FC236}">
                <a16:creationId xmlns:a16="http://schemas.microsoft.com/office/drawing/2014/main" id="{469C3B58-8A8D-3866-7DAB-96D644262569}"/>
              </a:ext>
            </a:extLst>
          </p:cNvPr>
          <p:cNvSpPr txBox="1"/>
          <p:nvPr/>
        </p:nvSpPr>
        <p:spPr>
          <a:xfrm>
            <a:off x="0" y="4682250"/>
            <a:ext cx="9113028" cy="307777"/>
          </a:xfrm>
          <a:prstGeom prst="rect">
            <a:avLst/>
          </a:prstGeom>
          <a:noFill/>
        </p:spPr>
        <p:txBody>
          <a:bodyPr wrap="square" rtlCol="0">
            <a:spAutoFit/>
          </a:bodyPr>
          <a:lstStyle/>
          <a:p>
            <a:r>
              <a:rPr lang="en-GB" sz="700">
                <a:latin typeface="Arial" panose="020B0604020202020204" pitchFamily="34" charset="0"/>
                <a:cs typeface="Arial" panose="020B0604020202020204" pitchFamily="34" charset="0"/>
              </a:rPr>
              <a:t>1L = first-line; CI = confidence interval; CR = complete response; </a:t>
            </a:r>
            <a:r>
              <a:rPr lang="en-US" sz="700">
                <a:latin typeface="Arial" panose="020B0604020202020204" pitchFamily="34" charset="0"/>
                <a:cs typeface="Arial" panose="020B0604020202020204" pitchFamily="34" charset="0"/>
              </a:rPr>
              <a:t>ECOG PS = Eastern Cooperative Oncology Group performance status; </a:t>
            </a:r>
            <a:r>
              <a:rPr lang="en-GB" sz="700">
                <a:latin typeface="Arial" panose="020B0604020202020204" pitchFamily="34" charset="0"/>
                <a:cs typeface="Arial" panose="020B0604020202020204" pitchFamily="34" charset="0"/>
              </a:rPr>
              <a:t>H = trastuzumab; </a:t>
            </a:r>
            <a:r>
              <a:rPr lang="en-US" sz="700">
                <a:latin typeface="Arial" panose="020B0604020202020204" pitchFamily="34" charset="0"/>
                <a:cs typeface="Arial" panose="020B0604020202020204" pitchFamily="34" charset="0"/>
              </a:rPr>
              <a:t>HER2 = human epidermal growth factor receptor 2; </a:t>
            </a:r>
            <a:r>
              <a:rPr lang="en-GB" sz="700">
                <a:latin typeface="Arial" panose="020B0604020202020204" pitchFamily="34" charset="0"/>
                <a:cs typeface="Arial" panose="020B0604020202020204" pitchFamily="34" charset="0"/>
              </a:rPr>
              <a:t>HR = hazard ratio; </a:t>
            </a:r>
          </a:p>
          <a:p>
            <a:r>
              <a:rPr lang="en-GB" sz="700">
                <a:latin typeface="Arial" panose="020B0604020202020204" pitchFamily="34" charset="0"/>
                <a:cs typeface="Arial" panose="020B0604020202020204" pitchFamily="34" charset="0"/>
              </a:rPr>
              <a:t>ITT = intent-to-treat; P = pertuzumab; </a:t>
            </a:r>
            <a:r>
              <a:rPr lang="en-US" sz="700">
                <a:latin typeface="Arial" panose="020B0604020202020204" pitchFamily="34" charset="0"/>
                <a:cs typeface="Arial" panose="020B0604020202020204" pitchFamily="34" charset="0"/>
              </a:rPr>
              <a:t>PBO = placebo; PD = progressive disease; </a:t>
            </a:r>
            <a:r>
              <a:rPr lang="en-GB" sz="700">
                <a:latin typeface="Arial" panose="020B0604020202020204" pitchFamily="34" charset="0"/>
                <a:cs typeface="Arial" panose="020B0604020202020204" pitchFamily="34" charset="0"/>
              </a:rPr>
              <a:t>PFS = progression-free survival</a:t>
            </a:r>
            <a:r>
              <a:rPr lang="en-US" sz="700">
                <a:latin typeface="Arial" panose="020B0604020202020204" pitchFamily="34" charset="0"/>
                <a:cs typeface="Arial" panose="020B0604020202020204" pitchFamily="34" charset="0"/>
              </a:rPr>
              <a:t>;</a:t>
            </a:r>
            <a:r>
              <a:rPr lang="en-GB" sz="700">
                <a:latin typeface="Arial" panose="020B0604020202020204" pitchFamily="34" charset="0"/>
                <a:cs typeface="Arial" panose="020B0604020202020204" pitchFamily="34" charset="0"/>
              </a:rPr>
              <a:t> PR = partial response; SD = stable disease; T = taxane; TUC = tucatinib.</a:t>
            </a:r>
            <a:endParaRPr lang="en-US" sz="700">
              <a:latin typeface="Arial" panose="020B0604020202020204" pitchFamily="34" charset="0"/>
              <a:cs typeface="Arial" panose="020B0604020202020204" pitchFamily="34" charset="0"/>
            </a:endParaRPr>
          </a:p>
        </p:txBody>
      </p:sp>
      <p:sp>
        <p:nvSpPr>
          <p:cNvPr id="9" name="Content Placeholder 1">
            <a:extLst>
              <a:ext uri="{FF2B5EF4-FFF2-40B4-BE49-F238E27FC236}">
                <a16:creationId xmlns:a16="http://schemas.microsoft.com/office/drawing/2014/main" id="{D6DB025F-24E6-67B4-F989-77C9EB477083}"/>
              </a:ext>
            </a:extLst>
          </p:cNvPr>
          <p:cNvSpPr>
            <a:spLocks noGrp="1"/>
          </p:cNvSpPr>
          <p:nvPr>
            <p:ph idx="1"/>
          </p:nvPr>
        </p:nvSpPr>
        <p:spPr>
          <a:xfrm>
            <a:off x="92965" y="1032053"/>
            <a:ext cx="1636982" cy="2212854"/>
          </a:xfrm>
          <a:solidFill>
            <a:schemeClr val="accent6">
              <a:lumMod val="20000"/>
              <a:lumOff val="80000"/>
            </a:schemeClr>
          </a:solidFill>
        </p:spPr>
        <p:txBody>
          <a:bodyPr/>
          <a:lstStyle/>
          <a:p>
            <a:pPr marL="0" indent="0" algn="ctr">
              <a:spcBef>
                <a:spcPts val="0"/>
              </a:spcBef>
              <a:buClr>
                <a:schemeClr val="tx1">
                  <a:lumMod val="65000"/>
                  <a:lumOff val="35000"/>
                </a:schemeClr>
              </a:buClr>
              <a:buNone/>
            </a:pPr>
            <a:r>
              <a:rPr lang="en-GB" sz="1400" dirty="0"/>
              <a:t>The PFS benefit observed with the addition of TUC to 1L maintenance therapy was demonstrated across all prespecified patient subgroups.</a:t>
            </a:r>
            <a:endParaRPr lang="en-US" sz="1400" dirty="0"/>
          </a:p>
        </p:txBody>
      </p:sp>
      <p:sp>
        <p:nvSpPr>
          <p:cNvPr id="5" name="TextBox 4">
            <a:extLst>
              <a:ext uri="{FF2B5EF4-FFF2-40B4-BE49-F238E27FC236}">
                <a16:creationId xmlns:a16="http://schemas.microsoft.com/office/drawing/2014/main" id="{4A8C0578-6C27-E927-D479-F93F5DF9ED5B}"/>
              </a:ext>
            </a:extLst>
          </p:cNvPr>
          <p:cNvSpPr txBox="1"/>
          <p:nvPr/>
        </p:nvSpPr>
        <p:spPr>
          <a:xfrm>
            <a:off x="0" y="4960266"/>
            <a:ext cx="9144000" cy="182880"/>
          </a:xfrm>
          <a:prstGeom prst="rect">
            <a:avLst/>
          </a:prstGeom>
          <a:solidFill>
            <a:srgbClr val="EC3A10"/>
          </a:solidFill>
        </p:spPr>
        <p:txBody>
          <a:bodyPr wrap="square" rtlCol="0">
            <a:spAutoFit/>
          </a:bodyPr>
          <a:lstStyle/>
          <a:p>
            <a:r>
              <a:rPr lang="en-US" sz="800">
                <a:solidFill>
                  <a:schemeClr val="bg1"/>
                </a:solidFill>
              </a:rPr>
              <a:t>This presentation is the intellectual property of the author/presenter. Contact </a:t>
            </a:r>
            <a:r>
              <a:rPr lang="en-US" sz="800" u="sng">
                <a:solidFill>
                  <a:schemeClr val="bg1"/>
                </a:solidFill>
                <a:hlinkClick r:id="rId3" action="ppaction://hlinkfile">
                  <a:extLst>
                    <a:ext uri="{A12FA001-AC4F-418D-AE19-62706E023703}">
                      <ahyp:hlinkClr xmlns:ahyp="http://schemas.microsoft.com/office/drawing/2018/hyperlinkcolor" val="tx"/>
                    </a:ext>
                  </a:extLst>
                </a:hlinkClick>
              </a:rPr>
              <a:t>erika.hamilton@scri.com</a:t>
            </a:r>
            <a:r>
              <a:rPr lang="en-US" sz="800">
                <a:solidFill>
                  <a:schemeClr val="bg1"/>
                </a:solidFill>
              </a:rPr>
              <a:t> for permission to reprint and/or distribute.</a:t>
            </a:r>
          </a:p>
        </p:txBody>
      </p:sp>
      <p:pic>
        <p:nvPicPr>
          <p:cNvPr id="14" name="Picture 13">
            <a:extLst>
              <a:ext uri="{FF2B5EF4-FFF2-40B4-BE49-F238E27FC236}">
                <a16:creationId xmlns:a16="http://schemas.microsoft.com/office/drawing/2014/main" id="{C9CDA407-18D3-F7F4-7220-44FB16354F08}"/>
              </a:ext>
            </a:extLst>
          </p:cNvPr>
          <p:cNvPicPr>
            <a:picLocks noChangeAspect="1"/>
          </p:cNvPicPr>
          <p:nvPr/>
        </p:nvPicPr>
        <p:blipFill>
          <a:blip r:embed="rId4"/>
          <a:stretch>
            <a:fillRect/>
          </a:stretch>
        </p:blipFill>
        <p:spPr>
          <a:xfrm>
            <a:off x="1813591" y="989471"/>
            <a:ext cx="7330409" cy="3708092"/>
          </a:xfrm>
          <a:prstGeom prst="rect">
            <a:avLst/>
          </a:prstGeom>
        </p:spPr>
      </p:pic>
      <p:sp>
        <p:nvSpPr>
          <p:cNvPr id="2" name="Rectangle 1">
            <a:extLst>
              <a:ext uri="{FF2B5EF4-FFF2-40B4-BE49-F238E27FC236}">
                <a16:creationId xmlns:a16="http://schemas.microsoft.com/office/drawing/2014/main" id="{4D867DEC-474D-D7BC-1307-2C95DA3485AC}"/>
              </a:ext>
            </a:extLst>
          </p:cNvPr>
          <p:cNvSpPr/>
          <p:nvPr/>
        </p:nvSpPr>
        <p:spPr>
          <a:xfrm>
            <a:off x="1812243" y="1699328"/>
            <a:ext cx="7299437" cy="256032"/>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1D58577-6630-47DA-9D03-6C6C54946E6C}"/>
              </a:ext>
            </a:extLst>
          </p:cNvPr>
          <p:cNvSpPr/>
          <p:nvPr/>
        </p:nvSpPr>
        <p:spPr>
          <a:xfrm>
            <a:off x="1812243" y="1981200"/>
            <a:ext cx="7299437" cy="256032"/>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61EDEE-4EBC-BDB7-587C-59388D5FB6C2}"/>
              </a:ext>
            </a:extLst>
          </p:cNvPr>
          <p:cNvSpPr/>
          <p:nvPr/>
        </p:nvSpPr>
        <p:spPr>
          <a:xfrm>
            <a:off x="1812243" y="3854229"/>
            <a:ext cx="7299437" cy="256032"/>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782860"/>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9A581-36B1-6751-C456-3EE5559D5B5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969279-C633-E7B1-AE61-438AE70F482B}"/>
              </a:ext>
            </a:extLst>
          </p:cNvPr>
          <p:cNvSpPr>
            <a:spLocks noGrp="1"/>
          </p:cNvSpPr>
          <p:nvPr>
            <p:ph type="title"/>
          </p:nvPr>
        </p:nvSpPr>
        <p:spPr>
          <a:xfrm>
            <a:off x="380999" y="141240"/>
            <a:ext cx="7058892" cy="712236"/>
          </a:xfrm>
        </p:spPr>
        <p:txBody>
          <a:bodyPr/>
          <a:lstStyle/>
          <a:p>
            <a:r>
              <a:rPr lang="en-US" sz="2400" b="1"/>
              <a:t>PFS by Hormone Receptor Status</a:t>
            </a:r>
            <a:endParaRPr lang="en-US" sz="2400"/>
          </a:p>
        </p:txBody>
      </p:sp>
      <p:sp>
        <p:nvSpPr>
          <p:cNvPr id="9" name="TextBox 8">
            <a:extLst>
              <a:ext uri="{FF2B5EF4-FFF2-40B4-BE49-F238E27FC236}">
                <a16:creationId xmlns:a16="http://schemas.microsoft.com/office/drawing/2014/main" id="{255E0F92-6878-5972-BB0D-7CD81C09755B}"/>
              </a:ext>
            </a:extLst>
          </p:cNvPr>
          <p:cNvSpPr txBox="1"/>
          <p:nvPr/>
        </p:nvSpPr>
        <p:spPr>
          <a:xfrm>
            <a:off x="-1" y="4675080"/>
            <a:ext cx="9144001" cy="307777"/>
          </a:xfrm>
          <a:prstGeom prst="rect">
            <a:avLst/>
          </a:prstGeom>
          <a:noFill/>
        </p:spPr>
        <p:txBody>
          <a:bodyPr wrap="square" rtlCol="0">
            <a:spAutoFit/>
          </a:bodyPr>
          <a:lstStyle/>
          <a:p>
            <a:r>
              <a:rPr lang="en-GB" sz="700">
                <a:latin typeface="Arial" panose="020B0604020202020204" pitchFamily="34" charset="0"/>
                <a:cs typeface="Arial" panose="020B0604020202020204" pitchFamily="34" charset="0"/>
              </a:rPr>
              <a:t>*Two-sided nominal </a:t>
            </a:r>
            <a:r>
              <a:rPr lang="en-GB" sz="700" i="1">
                <a:latin typeface="Arial" panose="020B0604020202020204" pitchFamily="34" charset="0"/>
                <a:cs typeface="Arial" panose="020B0604020202020204" pitchFamily="34" charset="0"/>
              </a:rPr>
              <a:t>P</a:t>
            </a:r>
            <a:r>
              <a:rPr lang="en-GB" sz="700">
                <a:latin typeface="Arial" panose="020B0604020202020204" pitchFamily="34" charset="0"/>
                <a:cs typeface="Arial" panose="020B0604020202020204" pitchFamily="34" charset="0"/>
              </a:rPr>
              <a:t>-value based on stratified log-rank test. </a:t>
            </a:r>
          </a:p>
          <a:p>
            <a:r>
              <a:rPr lang="en-GB" sz="700">
                <a:latin typeface="Arial" panose="020B0604020202020204" pitchFamily="34" charset="0"/>
                <a:cs typeface="Arial" panose="020B0604020202020204" pitchFamily="34" charset="0"/>
              </a:rPr>
              <a:t>CI = confidence interval; H = trastuzumab; HR = hazard ratio; P = pertuzumab; </a:t>
            </a:r>
            <a:r>
              <a:rPr lang="en-US" sz="700">
                <a:latin typeface="Arial" panose="020B0604020202020204" pitchFamily="34" charset="0"/>
                <a:cs typeface="Arial" panose="020B0604020202020204" pitchFamily="34" charset="0"/>
              </a:rPr>
              <a:t>PBO = placebo; </a:t>
            </a:r>
            <a:r>
              <a:rPr lang="en-GB" sz="700">
                <a:latin typeface="Arial" panose="020B0604020202020204" pitchFamily="34" charset="0"/>
                <a:cs typeface="Arial" panose="020B0604020202020204" pitchFamily="34" charset="0"/>
              </a:rPr>
              <a:t>PFS = progression-free survival</a:t>
            </a:r>
            <a:r>
              <a:rPr lang="en-US" sz="700">
                <a:latin typeface="Arial" panose="020B0604020202020204" pitchFamily="34" charset="0"/>
                <a:cs typeface="Arial" panose="020B0604020202020204" pitchFamily="34" charset="0"/>
              </a:rPr>
              <a:t>; </a:t>
            </a:r>
            <a:r>
              <a:rPr lang="en-GB" sz="700">
                <a:latin typeface="Arial" panose="020B0604020202020204" pitchFamily="34" charset="0"/>
                <a:cs typeface="Arial" panose="020B0604020202020204" pitchFamily="34" charset="0"/>
              </a:rPr>
              <a:t>TUC = tucatinib.</a:t>
            </a:r>
            <a:endParaRPr lang="en-US" sz="7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C472084-4040-7862-4D86-B6775220BE54}"/>
              </a:ext>
            </a:extLst>
          </p:cNvPr>
          <p:cNvSpPr txBox="1"/>
          <p:nvPr/>
        </p:nvSpPr>
        <p:spPr>
          <a:xfrm>
            <a:off x="0" y="4960266"/>
            <a:ext cx="9144000" cy="182880"/>
          </a:xfrm>
          <a:prstGeom prst="rect">
            <a:avLst/>
          </a:prstGeom>
          <a:solidFill>
            <a:srgbClr val="EC3A10"/>
          </a:solidFill>
        </p:spPr>
        <p:txBody>
          <a:bodyPr wrap="square" rtlCol="0">
            <a:spAutoFit/>
          </a:bodyPr>
          <a:lstStyle/>
          <a:p>
            <a:r>
              <a:rPr lang="en-US" sz="800">
                <a:solidFill>
                  <a:schemeClr val="bg1"/>
                </a:solidFill>
              </a:rPr>
              <a:t>This presentation is the intellectual property of the author/presenter. Contact </a:t>
            </a:r>
            <a:r>
              <a:rPr lang="en-US" sz="800" u="sng">
                <a:solidFill>
                  <a:schemeClr val="bg1"/>
                </a:solidFill>
                <a:hlinkClick r:id="rId3" action="ppaction://hlinkfile">
                  <a:extLst>
                    <a:ext uri="{A12FA001-AC4F-418D-AE19-62706E023703}">
                      <ahyp:hlinkClr xmlns:ahyp="http://schemas.microsoft.com/office/drawing/2018/hyperlinkcolor" val="tx"/>
                    </a:ext>
                  </a:extLst>
                </a:hlinkClick>
              </a:rPr>
              <a:t>erika.hamilton@scri.com</a:t>
            </a:r>
            <a:r>
              <a:rPr lang="en-US" sz="800">
                <a:solidFill>
                  <a:schemeClr val="bg1"/>
                </a:solidFill>
              </a:rPr>
              <a:t> for permission to reprint and/or distribute.</a:t>
            </a:r>
          </a:p>
        </p:txBody>
      </p:sp>
      <p:sp>
        <p:nvSpPr>
          <p:cNvPr id="8" name="Content Placeholder 1">
            <a:extLst>
              <a:ext uri="{FF2B5EF4-FFF2-40B4-BE49-F238E27FC236}">
                <a16:creationId xmlns:a16="http://schemas.microsoft.com/office/drawing/2014/main" id="{6E53CB4D-09DE-28BB-C78E-7B8B4C632CC9}"/>
              </a:ext>
            </a:extLst>
          </p:cNvPr>
          <p:cNvSpPr txBox="1">
            <a:spLocks/>
          </p:cNvSpPr>
          <p:nvPr/>
        </p:nvSpPr>
        <p:spPr>
          <a:xfrm>
            <a:off x="1166557" y="954600"/>
            <a:ext cx="2673650" cy="237744"/>
          </a:xfrm>
          <a:prstGeom prst="rect">
            <a:avLst/>
          </a:prstGeom>
          <a:solidFill>
            <a:schemeClr val="accent6">
              <a:lumMod val="20000"/>
              <a:lumOff val="80000"/>
            </a:schemeClr>
          </a:solidFill>
        </p:spPr>
        <p:txBody>
          <a:bodyPr/>
          <a:lstStyle>
            <a:defPPr>
              <a:defRPr lang="en-US"/>
            </a:defPPr>
            <a:lvl1pPr marL="342900" indent="-342900" algn="l" defTabSz="457200" rtl="0" eaLnBrk="1" latinLnBrk="0" hangingPunct="1">
              <a:lnSpc>
                <a:spcPct val="100000"/>
              </a:lnSpc>
              <a:spcBef>
                <a:spcPts val="900"/>
              </a:spcBef>
              <a:buClr>
                <a:srgbClr val="4DAF46"/>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00000"/>
              </a:lnSpc>
              <a:spcBef>
                <a:spcPts val="900"/>
              </a:spcBef>
              <a:buClr>
                <a:srgbClr val="4DAF4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7300" indent="-342900" algn="l" defTabSz="457200" rtl="0" eaLnBrk="1" latinLnBrk="0" hangingPunct="1">
              <a:lnSpc>
                <a:spcPct val="100000"/>
              </a:lnSpc>
              <a:spcBef>
                <a:spcPts val="900"/>
              </a:spcBef>
              <a:buClr>
                <a:srgbClr val="4DAF46"/>
              </a:buClr>
              <a:buFont typeface="Wingdings" pitchFamily="2" charset="2"/>
              <a:buChar char="q"/>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100000"/>
              </a:lnSpc>
              <a:spcBef>
                <a:spcPts val="900"/>
              </a:spcBef>
              <a:buClr>
                <a:srgbClr val="4DAF46"/>
              </a:buClr>
              <a:buSzPct val="100000"/>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100000"/>
              </a:lnSpc>
              <a:spcBef>
                <a:spcPts val="900"/>
              </a:spcBef>
              <a:buClr>
                <a:srgbClr val="4DAF46"/>
              </a:buClr>
              <a:buSzPct val="100000"/>
              <a:buFont typeface="Lucida Grande"/>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tx1">
                  <a:lumMod val="65000"/>
                  <a:lumOff val="35000"/>
                </a:schemeClr>
              </a:buClr>
              <a:buFont typeface="Wingdings" pitchFamily="2" charset="2"/>
              <a:buNone/>
            </a:pPr>
            <a:r>
              <a:rPr lang="en-GB" sz="1200" b="1"/>
              <a:t>Hormone receptor-negative</a:t>
            </a:r>
            <a:endParaRPr lang="en-US" sz="1200" b="1"/>
          </a:p>
        </p:txBody>
      </p:sp>
      <p:grpSp>
        <p:nvGrpSpPr>
          <p:cNvPr id="19" name="Group 18">
            <a:extLst>
              <a:ext uri="{FF2B5EF4-FFF2-40B4-BE49-F238E27FC236}">
                <a16:creationId xmlns:a16="http://schemas.microsoft.com/office/drawing/2014/main" id="{052B6D38-2F4E-9D3C-FDF6-5BFB26CE7E4A}"/>
              </a:ext>
            </a:extLst>
          </p:cNvPr>
          <p:cNvGrpSpPr/>
          <p:nvPr/>
        </p:nvGrpSpPr>
        <p:grpSpPr>
          <a:xfrm>
            <a:off x="-68492" y="1757903"/>
            <a:ext cx="9178448" cy="2943036"/>
            <a:chOff x="-68492" y="1757903"/>
            <a:chExt cx="9178448" cy="2943036"/>
          </a:xfrm>
        </p:grpSpPr>
        <p:grpSp>
          <p:nvGrpSpPr>
            <p:cNvPr id="6" name="Group 5">
              <a:extLst>
                <a:ext uri="{FF2B5EF4-FFF2-40B4-BE49-F238E27FC236}">
                  <a16:creationId xmlns:a16="http://schemas.microsoft.com/office/drawing/2014/main" id="{46050067-1193-66F4-8868-D76D2F870D10}"/>
                </a:ext>
              </a:extLst>
            </p:cNvPr>
            <p:cNvGrpSpPr/>
            <p:nvPr/>
          </p:nvGrpSpPr>
          <p:grpSpPr>
            <a:xfrm>
              <a:off x="-68492" y="4223436"/>
              <a:ext cx="9178448" cy="477503"/>
              <a:chOff x="-68492" y="4223436"/>
              <a:chExt cx="9178448" cy="477503"/>
            </a:xfrm>
          </p:grpSpPr>
          <p:sp>
            <p:nvSpPr>
              <p:cNvPr id="2" name="TextBox 1">
                <a:extLst>
                  <a:ext uri="{FF2B5EF4-FFF2-40B4-BE49-F238E27FC236}">
                    <a16:creationId xmlns:a16="http://schemas.microsoft.com/office/drawing/2014/main" id="{48248FDD-1F43-FFC4-9D13-307466BA4624}"/>
                  </a:ext>
                </a:extLst>
              </p:cNvPr>
              <p:cNvSpPr txBox="1"/>
              <p:nvPr/>
            </p:nvSpPr>
            <p:spPr>
              <a:xfrm>
                <a:off x="413255" y="4354244"/>
                <a:ext cx="4647337" cy="215444"/>
              </a:xfrm>
              <a:prstGeom prst="rect">
                <a:avLst/>
              </a:prstGeom>
              <a:noFill/>
            </p:spPr>
            <p:txBody>
              <a:bodyPr wrap="square" rtlCol="0">
                <a:spAutoFit/>
              </a:bodyPr>
              <a:lstStyle/>
              <a:p>
                <a:pPr defTabSz="630238"/>
                <a:r>
                  <a:rPr lang="en-US" sz="800" b="1">
                    <a:solidFill>
                      <a:srgbClr val="0000FF"/>
                    </a:solidFill>
                    <a:latin typeface="Arial" panose="020B0604020202020204" pitchFamily="34" charset="0"/>
                    <a:cs typeface="Arial" panose="020B0604020202020204" pitchFamily="34" charset="0"/>
                  </a:rPr>
                  <a:t>158    142    135    121    114      94      79      52      38      16       6        2        0         </a:t>
                </a:r>
                <a:r>
                  <a:rPr lang="en-US" sz="800" b="1" dirty="0">
                    <a:solidFill>
                      <a:srgbClr val="0000FF"/>
                    </a:solidFill>
                    <a:latin typeface="Arial" panose="020B0604020202020204" pitchFamily="34" charset="0"/>
                    <a:cs typeface="Arial" panose="020B0604020202020204" pitchFamily="34" charset="0"/>
                  </a:rPr>
                  <a:t>0</a:t>
                </a:r>
              </a:p>
            </p:txBody>
          </p:sp>
          <p:sp>
            <p:nvSpPr>
              <p:cNvPr id="5" name="TextBox 4">
                <a:extLst>
                  <a:ext uri="{FF2B5EF4-FFF2-40B4-BE49-F238E27FC236}">
                    <a16:creationId xmlns:a16="http://schemas.microsoft.com/office/drawing/2014/main" id="{C3CE9827-7AD8-244E-105D-6856B33F67B6}"/>
                  </a:ext>
                </a:extLst>
              </p:cNvPr>
              <p:cNvSpPr txBox="1"/>
              <p:nvPr/>
            </p:nvSpPr>
            <p:spPr>
              <a:xfrm>
                <a:off x="416520" y="4485495"/>
                <a:ext cx="4370606" cy="215444"/>
              </a:xfrm>
              <a:prstGeom prst="rect">
                <a:avLst/>
              </a:prstGeom>
              <a:noFill/>
            </p:spPr>
            <p:txBody>
              <a:bodyPr wrap="square" rtlCol="0">
                <a:spAutoFit/>
              </a:bodyPr>
              <a:lstStyle/>
              <a:p>
                <a:r>
                  <a:rPr lang="en-US" sz="800" b="1">
                    <a:latin typeface="Arial" panose="020B0604020202020204" pitchFamily="34" charset="0"/>
                    <a:cs typeface="Arial" panose="020B0604020202020204" pitchFamily="34" charset="0"/>
                  </a:rPr>
                  <a:t>152    130    112      87      75      61      43      30      21      12       3        2        1         </a:t>
                </a:r>
                <a:r>
                  <a:rPr lang="en-US" sz="800" b="1" dirty="0">
                    <a:latin typeface="Arial" panose="020B0604020202020204" pitchFamily="34" charset="0"/>
                    <a:cs typeface="Arial" panose="020B0604020202020204" pitchFamily="34" charset="0"/>
                  </a:rPr>
                  <a:t>0</a:t>
                </a:r>
                <a:endParaRPr lang="en-US" sz="800" dirty="0"/>
              </a:p>
            </p:txBody>
          </p:sp>
          <p:sp>
            <p:nvSpPr>
              <p:cNvPr id="7" name="TextBox 6">
                <a:extLst>
                  <a:ext uri="{FF2B5EF4-FFF2-40B4-BE49-F238E27FC236}">
                    <a16:creationId xmlns:a16="http://schemas.microsoft.com/office/drawing/2014/main" id="{FEA947BA-63A3-CBF2-91F8-282D68FAFEE8}"/>
                  </a:ext>
                </a:extLst>
              </p:cNvPr>
              <p:cNvSpPr txBox="1"/>
              <p:nvPr/>
            </p:nvSpPr>
            <p:spPr>
              <a:xfrm>
                <a:off x="-68491" y="4354244"/>
                <a:ext cx="675594" cy="215444"/>
              </a:xfrm>
              <a:prstGeom prst="rect">
                <a:avLst/>
              </a:prstGeom>
              <a:noFill/>
            </p:spPr>
            <p:txBody>
              <a:bodyPr wrap="square" rtlCol="0">
                <a:spAutoFit/>
              </a:bodyPr>
              <a:lstStyle/>
              <a:p>
                <a:r>
                  <a:rPr lang="en-US" sz="800" b="1">
                    <a:solidFill>
                      <a:srgbClr val="0000FF"/>
                    </a:solidFill>
                    <a:latin typeface="Arial" panose="020B0604020202020204" pitchFamily="34" charset="0"/>
                    <a:cs typeface="Arial" panose="020B0604020202020204" pitchFamily="34" charset="0"/>
                  </a:rPr>
                  <a:t>TUC arm</a:t>
                </a:r>
                <a:endParaRPr lang="en-US" sz="800"/>
              </a:p>
            </p:txBody>
          </p:sp>
          <p:sp>
            <p:nvSpPr>
              <p:cNvPr id="10" name="TextBox 9">
                <a:extLst>
                  <a:ext uri="{FF2B5EF4-FFF2-40B4-BE49-F238E27FC236}">
                    <a16:creationId xmlns:a16="http://schemas.microsoft.com/office/drawing/2014/main" id="{87738493-6910-7326-6916-6A8BDB322CC2}"/>
                  </a:ext>
                </a:extLst>
              </p:cNvPr>
              <p:cNvSpPr txBox="1"/>
              <p:nvPr/>
            </p:nvSpPr>
            <p:spPr>
              <a:xfrm>
                <a:off x="-51869" y="4223436"/>
                <a:ext cx="771397" cy="215444"/>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No. at risk</a:t>
                </a:r>
                <a:endParaRPr lang="en-US" sz="800" dirty="0"/>
              </a:p>
            </p:txBody>
          </p:sp>
          <p:sp>
            <p:nvSpPr>
              <p:cNvPr id="11" name="TextBox 10">
                <a:extLst>
                  <a:ext uri="{FF2B5EF4-FFF2-40B4-BE49-F238E27FC236}">
                    <a16:creationId xmlns:a16="http://schemas.microsoft.com/office/drawing/2014/main" id="{541E9ABA-FAB2-DA08-DC66-8930E1B3A03D}"/>
                  </a:ext>
                </a:extLst>
              </p:cNvPr>
              <p:cNvSpPr txBox="1"/>
              <p:nvPr/>
            </p:nvSpPr>
            <p:spPr>
              <a:xfrm>
                <a:off x="-68492" y="4485495"/>
                <a:ext cx="675595" cy="215444"/>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PBO arm</a:t>
                </a:r>
                <a:endParaRPr lang="en-US" sz="800" dirty="0"/>
              </a:p>
            </p:txBody>
          </p:sp>
          <p:sp>
            <p:nvSpPr>
              <p:cNvPr id="12" name="TextBox 11">
                <a:extLst>
                  <a:ext uri="{FF2B5EF4-FFF2-40B4-BE49-F238E27FC236}">
                    <a16:creationId xmlns:a16="http://schemas.microsoft.com/office/drawing/2014/main" id="{2F3EFE2D-BFAA-244B-EF4A-2D52B7D0A384}"/>
                  </a:ext>
                </a:extLst>
              </p:cNvPr>
              <p:cNvSpPr txBox="1"/>
              <p:nvPr/>
            </p:nvSpPr>
            <p:spPr>
              <a:xfrm>
                <a:off x="4988396" y="4354244"/>
                <a:ext cx="4121560" cy="215444"/>
              </a:xfrm>
              <a:prstGeom prst="rect">
                <a:avLst/>
              </a:prstGeom>
              <a:noFill/>
            </p:spPr>
            <p:txBody>
              <a:bodyPr wrap="square" rtlCol="0">
                <a:spAutoFit/>
              </a:bodyPr>
              <a:lstStyle/>
              <a:p>
                <a:pPr defTabSz="630238"/>
                <a:r>
                  <a:rPr lang="en-US" sz="800" b="1">
                    <a:solidFill>
                      <a:srgbClr val="0000FF"/>
                    </a:solidFill>
                    <a:latin typeface="Arial" panose="020B0604020202020204" pitchFamily="34" charset="0"/>
                    <a:cs typeface="Arial" panose="020B0604020202020204" pitchFamily="34" charset="0"/>
                  </a:rPr>
                  <a:t>168   154    139   115    108    84      64     43     29      15      4        1       0        0       </a:t>
                </a:r>
                <a:r>
                  <a:rPr lang="en-US" sz="800" b="1" dirty="0">
                    <a:solidFill>
                      <a:srgbClr val="0000FF"/>
                    </a:solidFill>
                    <a:latin typeface="Arial" panose="020B0604020202020204" pitchFamily="34" charset="0"/>
                    <a:cs typeface="Arial" panose="020B0604020202020204" pitchFamily="34" charset="0"/>
                  </a:rPr>
                  <a:t>0</a:t>
                </a:r>
              </a:p>
            </p:txBody>
          </p:sp>
          <p:sp>
            <p:nvSpPr>
              <p:cNvPr id="13" name="TextBox 12">
                <a:extLst>
                  <a:ext uri="{FF2B5EF4-FFF2-40B4-BE49-F238E27FC236}">
                    <a16:creationId xmlns:a16="http://schemas.microsoft.com/office/drawing/2014/main" id="{321F94AF-8205-78B2-9F8B-C2486297AFF9}"/>
                  </a:ext>
                </a:extLst>
              </p:cNvPr>
              <p:cNvSpPr txBox="1"/>
              <p:nvPr/>
            </p:nvSpPr>
            <p:spPr>
              <a:xfrm>
                <a:off x="4988396" y="4485495"/>
                <a:ext cx="4118296" cy="215444"/>
              </a:xfrm>
              <a:prstGeom prst="rect">
                <a:avLst/>
              </a:prstGeom>
              <a:noFill/>
            </p:spPr>
            <p:txBody>
              <a:bodyPr wrap="square" rtlCol="0">
                <a:spAutoFit/>
              </a:bodyPr>
              <a:lstStyle/>
              <a:p>
                <a:r>
                  <a:rPr lang="en-US" sz="800" b="1">
                    <a:latin typeface="Arial" panose="020B0604020202020204" pitchFamily="34" charset="0"/>
                    <a:cs typeface="Arial" panose="020B0604020202020204" pitchFamily="34" charset="0"/>
                  </a:rPr>
                  <a:t>176   153    137   113    107    81      66     35     25      12      6        4       1        1       </a:t>
                </a:r>
                <a:r>
                  <a:rPr lang="en-US" sz="800" b="1" dirty="0">
                    <a:latin typeface="Arial" panose="020B0604020202020204" pitchFamily="34" charset="0"/>
                    <a:cs typeface="Arial" panose="020B0604020202020204" pitchFamily="34" charset="0"/>
                  </a:rPr>
                  <a:t>0</a:t>
                </a:r>
                <a:endParaRPr lang="en-US" sz="800" dirty="0"/>
              </a:p>
            </p:txBody>
          </p:sp>
          <p:sp>
            <p:nvSpPr>
              <p:cNvPr id="14" name="TextBox 13">
                <a:extLst>
                  <a:ext uri="{FF2B5EF4-FFF2-40B4-BE49-F238E27FC236}">
                    <a16:creationId xmlns:a16="http://schemas.microsoft.com/office/drawing/2014/main" id="{7A3A1F53-5C0A-A3C4-27AB-ED405F5C2E84}"/>
                  </a:ext>
                </a:extLst>
              </p:cNvPr>
              <p:cNvSpPr txBox="1"/>
              <p:nvPr/>
            </p:nvSpPr>
            <p:spPr>
              <a:xfrm>
                <a:off x="4508206" y="4354244"/>
                <a:ext cx="675595" cy="215444"/>
              </a:xfrm>
              <a:prstGeom prst="rect">
                <a:avLst/>
              </a:prstGeom>
              <a:noFill/>
            </p:spPr>
            <p:txBody>
              <a:bodyPr wrap="square" rtlCol="0">
                <a:spAutoFit/>
              </a:bodyPr>
              <a:lstStyle/>
              <a:p>
                <a:r>
                  <a:rPr lang="en-US" sz="800" b="1">
                    <a:solidFill>
                      <a:srgbClr val="0000FF"/>
                    </a:solidFill>
                    <a:latin typeface="Arial" panose="020B0604020202020204" pitchFamily="34" charset="0"/>
                    <a:cs typeface="Arial" panose="020B0604020202020204" pitchFamily="34" charset="0"/>
                  </a:rPr>
                  <a:t>TUC arm</a:t>
                </a:r>
                <a:endParaRPr lang="en-US" sz="800"/>
              </a:p>
            </p:txBody>
          </p:sp>
          <p:sp>
            <p:nvSpPr>
              <p:cNvPr id="15" name="TextBox 14">
                <a:extLst>
                  <a:ext uri="{FF2B5EF4-FFF2-40B4-BE49-F238E27FC236}">
                    <a16:creationId xmlns:a16="http://schemas.microsoft.com/office/drawing/2014/main" id="{AB5F8B6F-C09A-486F-3B04-967CC4648BB9}"/>
                  </a:ext>
                </a:extLst>
              </p:cNvPr>
              <p:cNvSpPr txBox="1"/>
              <p:nvPr/>
            </p:nvSpPr>
            <p:spPr>
              <a:xfrm>
                <a:off x="4524829" y="4223436"/>
                <a:ext cx="1419748" cy="215444"/>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No. at risk</a:t>
                </a:r>
                <a:endParaRPr lang="en-US" sz="800" dirty="0"/>
              </a:p>
            </p:txBody>
          </p:sp>
          <p:sp>
            <p:nvSpPr>
              <p:cNvPr id="16" name="TextBox 15">
                <a:extLst>
                  <a:ext uri="{FF2B5EF4-FFF2-40B4-BE49-F238E27FC236}">
                    <a16:creationId xmlns:a16="http://schemas.microsoft.com/office/drawing/2014/main" id="{396304B6-2622-3C5E-44A1-FA65FA9170A0}"/>
                  </a:ext>
                </a:extLst>
              </p:cNvPr>
              <p:cNvSpPr txBox="1"/>
              <p:nvPr/>
            </p:nvSpPr>
            <p:spPr>
              <a:xfrm>
                <a:off x="4508206" y="4485495"/>
                <a:ext cx="702451" cy="215444"/>
              </a:xfrm>
              <a:prstGeom prst="rect">
                <a:avLst/>
              </a:prstGeom>
              <a:noFill/>
            </p:spPr>
            <p:txBody>
              <a:bodyPr wrap="square" rtlCol="0">
                <a:spAutoFit/>
              </a:bodyPr>
              <a:lstStyle/>
              <a:p>
                <a:r>
                  <a:rPr lang="en-US" sz="800" b="1">
                    <a:latin typeface="Arial" panose="020B0604020202020204" pitchFamily="34" charset="0"/>
                    <a:cs typeface="Arial" panose="020B0604020202020204" pitchFamily="34" charset="0"/>
                  </a:rPr>
                  <a:t>PBO arm</a:t>
                </a:r>
                <a:endParaRPr lang="en-US" sz="800"/>
              </a:p>
            </p:txBody>
          </p:sp>
        </p:grpSp>
        <p:pic>
          <p:nvPicPr>
            <p:cNvPr id="17" name="Picture 2">
              <a:extLst>
                <a:ext uri="{FF2B5EF4-FFF2-40B4-BE49-F238E27FC236}">
                  <a16:creationId xmlns:a16="http://schemas.microsoft.com/office/drawing/2014/main" id="{51106956-D8E4-5C69-71D9-C6F5068D1F8A}"/>
                </a:ext>
              </a:extLst>
            </p:cNvPr>
            <p:cNvPicPr>
              <a:picLocks noChangeAspect="1" noChangeArrowheads="1"/>
            </p:cNvPicPr>
            <p:nvPr/>
          </p:nvPicPr>
          <p:blipFill>
            <a:blip r:embed="rId4"/>
            <a:srcRect/>
            <a:stretch/>
          </p:blipFill>
          <p:spPr bwMode="auto">
            <a:xfrm>
              <a:off x="160485" y="1757903"/>
              <a:ext cx="8844525" cy="259735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8" name="Table 17">
            <a:extLst>
              <a:ext uri="{FF2B5EF4-FFF2-40B4-BE49-F238E27FC236}">
                <a16:creationId xmlns:a16="http://schemas.microsoft.com/office/drawing/2014/main" id="{6D89A7CE-61FE-8855-12AB-67733D88E4D9}"/>
              </a:ext>
            </a:extLst>
          </p:cNvPr>
          <p:cNvGraphicFramePr>
            <a:graphicFrameLocks noGrp="1"/>
          </p:cNvGraphicFramePr>
          <p:nvPr>
            <p:extLst>
              <p:ext uri="{D42A27DB-BD31-4B8C-83A1-F6EECF244321}">
                <p14:modId xmlns:p14="http://schemas.microsoft.com/office/powerpoint/2010/main" val="1938895923"/>
              </p:ext>
            </p:extLst>
          </p:nvPr>
        </p:nvGraphicFramePr>
        <p:xfrm>
          <a:off x="914483" y="1219430"/>
          <a:ext cx="3657600" cy="123444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926781134"/>
                    </a:ext>
                  </a:extLst>
                </a:gridCol>
                <a:gridCol w="1005840">
                  <a:extLst>
                    <a:ext uri="{9D8B030D-6E8A-4147-A177-3AD203B41FA5}">
                      <a16:colId xmlns:a16="http://schemas.microsoft.com/office/drawing/2014/main" val="259620648"/>
                    </a:ext>
                  </a:extLst>
                </a:gridCol>
                <a:gridCol w="1005840">
                  <a:extLst>
                    <a:ext uri="{9D8B030D-6E8A-4147-A177-3AD203B41FA5}">
                      <a16:colId xmlns:a16="http://schemas.microsoft.com/office/drawing/2014/main" val="341041775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a:solidFill>
                          <a:schemeClr val="bg1"/>
                        </a:solidFill>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Arial" panose="020B0604020202020204" pitchFamily="34" charset="0"/>
                          <a:cs typeface="Arial" panose="020B0604020202020204" pitchFamily="34" charset="0"/>
                        </a:rPr>
                        <a:t>TUC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Arial" panose="020B0604020202020204" pitchFamily="34" charset="0"/>
                          <a:cs typeface="Arial" panose="020B0604020202020204" pitchFamily="34" charset="0"/>
                        </a:rPr>
                        <a:t>(n = 158)</a:t>
                      </a:r>
                      <a:endParaRPr lang="en-US" sz="900">
                        <a:solidFill>
                          <a:schemeClr val="bg1"/>
                        </a:solidFill>
                        <a:latin typeface="Arial" panose="020B0604020202020204" pitchFamily="34" charset="0"/>
                        <a:cs typeface="Arial" panose="020B0604020202020204" pitchFamily="34" charset="0"/>
                      </a:endParaRPr>
                    </a:p>
                  </a:txBody>
                  <a:tcPr>
                    <a:solidFill>
                      <a:srgbClr val="0000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Arial" panose="020B0604020202020204" pitchFamily="34" charset="0"/>
                          <a:cs typeface="Arial" panose="020B0604020202020204" pitchFamily="34" charset="0"/>
                        </a:rPr>
                        <a:t>PBO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Arial" panose="020B0604020202020204" pitchFamily="34" charset="0"/>
                          <a:cs typeface="Arial" panose="020B0604020202020204" pitchFamily="34" charset="0"/>
                        </a:rPr>
                        <a:t>(n = 152)</a:t>
                      </a:r>
                      <a:endParaRPr lang="en-US" sz="900">
                        <a:latin typeface="Arial" panose="020B0604020202020204" pitchFamily="34" charset="0"/>
                        <a:cs typeface="Arial" panose="020B0604020202020204" pitchFamily="34" charset="0"/>
                      </a:endParaRPr>
                    </a:p>
                  </a:txBody>
                  <a:tcPr>
                    <a:solidFill>
                      <a:schemeClr val="tx1"/>
                    </a:solidFill>
                  </a:tcPr>
                </a:tc>
                <a:extLst>
                  <a:ext uri="{0D108BD9-81ED-4DB2-BD59-A6C34878D82A}">
                    <a16:rowId xmlns:a16="http://schemas.microsoft.com/office/drawing/2014/main" val="1233574201"/>
                  </a:ext>
                </a:extLst>
              </a:tr>
              <a:tr h="0">
                <a:tc>
                  <a:txBody>
                    <a:bodyPr/>
                    <a:lstStyle/>
                    <a:p>
                      <a:pPr algn="r"/>
                      <a:r>
                        <a:rPr lang="en-US" sz="700" b="1">
                          <a:latin typeface="Arial" panose="020B0604020202020204" pitchFamily="34" charset="0"/>
                          <a:cs typeface="Arial" panose="020B0604020202020204" pitchFamily="34" charset="0"/>
                        </a:rPr>
                        <a:t>Events</a:t>
                      </a:r>
                    </a:p>
                  </a:txBody>
                  <a:tcPr>
                    <a:noFill/>
                  </a:tcPr>
                </a:tc>
                <a:tc>
                  <a:txBody>
                    <a:bodyPr/>
                    <a:lstStyle/>
                    <a:p>
                      <a:pPr algn="ctr"/>
                      <a:r>
                        <a:rPr lang="en-US" sz="700">
                          <a:latin typeface="Arial" panose="020B0604020202020204" pitchFamily="34" charset="0"/>
                          <a:cs typeface="Arial" panose="020B0604020202020204" pitchFamily="34" charset="0"/>
                        </a:rPr>
                        <a:t>68</a:t>
                      </a:r>
                    </a:p>
                  </a:txBody>
                  <a:tcPr>
                    <a:solidFill>
                      <a:srgbClr val="0000FF">
                        <a:alpha val="10196"/>
                      </a:srgbClr>
                    </a:solidFill>
                  </a:tcPr>
                </a:tc>
                <a:tc>
                  <a:txBody>
                    <a:bodyPr/>
                    <a:lstStyle/>
                    <a:p>
                      <a:pPr algn="ctr"/>
                      <a:r>
                        <a:rPr lang="en-US" sz="700">
                          <a:latin typeface="Arial" panose="020B0604020202020204" pitchFamily="34" charset="0"/>
                          <a:cs typeface="Arial" panose="020B0604020202020204" pitchFamily="34" charset="0"/>
                        </a:rPr>
                        <a:t>92</a:t>
                      </a:r>
                    </a:p>
                  </a:txBody>
                  <a:tcPr>
                    <a:solidFill>
                      <a:schemeClr val="bg1">
                        <a:lumMod val="95000"/>
                      </a:schemeClr>
                    </a:solidFill>
                  </a:tcPr>
                </a:tc>
                <a:extLst>
                  <a:ext uri="{0D108BD9-81ED-4DB2-BD59-A6C34878D82A}">
                    <a16:rowId xmlns:a16="http://schemas.microsoft.com/office/drawing/2014/main" val="2821001935"/>
                  </a:ext>
                </a:extLst>
              </a:tr>
              <a:tr h="0">
                <a:tc>
                  <a:txBody>
                    <a:bodyPr/>
                    <a:lstStyle/>
                    <a:p>
                      <a:pPr algn="r"/>
                      <a:r>
                        <a:rPr lang="en-US" sz="800" b="1">
                          <a:latin typeface="Arial" panose="020B0604020202020204" pitchFamily="34" charset="0"/>
                          <a:cs typeface="Arial" panose="020B0604020202020204" pitchFamily="34" charset="0"/>
                        </a:rPr>
                        <a:t>Median PFS, months (95% CI)</a:t>
                      </a:r>
                    </a:p>
                  </a:txBody>
                  <a:tcPr>
                    <a:noFill/>
                  </a:tcPr>
                </a:tc>
                <a:tc>
                  <a:txBody>
                    <a:bodyPr/>
                    <a:lstStyle/>
                    <a:p>
                      <a:pPr algn="ctr"/>
                      <a:r>
                        <a:rPr lang="en-US" sz="800" b="1">
                          <a:latin typeface="Arial" panose="020B0604020202020204" pitchFamily="34" charset="0"/>
                          <a:cs typeface="Arial" panose="020B0604020202020204" pitchFamily="34" charset="0"/>
                        </a:rPr>
                        <a:t>24.9 (19.4, −)</a:t>
                      </a:r>
                    </a:p>
                  </a:txBody>
                  <a:tcPr>
                    <a:solidFill>
                      <a:srgbClr val="0000FF">
                        <a:alpha val="10196"/>
                      </a:srgbClr>
                    </a:solidFill>
                  </a:tcPr>
                </a:tc>
                <a:tc>
                  <a:txBody>
                    <a:bodyPr/>
                    <a:lstStyle/>
                    <a:p>
                      <a:pPr algn="ctr"/>
                      <a:r>
                        <a:rPr lang="en-US" sz="800" b="1">
                          <a:latin typeface="Arial" panose="020B0604020202020204" pitchFamily="34" charset="0"/>
                          <a:cs typeface="Arial" panose="020B0604020202020204" pitchFamily="34" charset="0"/>
                        </a:rPr>
                        <a:t>12.6 (9.4, 16.8)</a:t>
                      </a:r>
                    </a:p>
                  </a:txBody>
                  <a:tcPr>
                    <a:solidFill>
                      <a:schemeClr val="bg1">
                        <a:lumMod val="95000"/>
                      </a:schemeClr>
                    </a:solidFill>
                  </a:tcPr>
                </a:tc>
                <a:extLst>
                  <a:ext uri="{0D108BD9-81ED-4DB2-BD59-A6C34878D82A}">
                    <a16:rowId xmlns:a16="http://schemas.microsoft.com/office/drawing/2014/main" val="305093319"/>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1">
                          <a:latin typeface="Arial" panose="020B0604020202020204" pitchFamily="34" charset="0"/>
                          <a:cs typeface="Arial" panose="020B0604020202020204" pitchFamily="34" charset="0"/>
                        </a:rPr>
                        <a:t>HR (95% CI); </a:t>
                      </a:r>
                      <a:r>
                        <a:rPr lang="en-US" sz="900" b="1" i="1">
                          <a:latin typeface="Arial" panose="020B0604020202020204" pitchFamily="34" charset="0"/>
                          <a:cs typeface="Arial" panose="020B0604020202020204" pitchFamily="34" charset="0"/>
                        </a:rPr>
                        <a:t>P</a:t>
                      </a:r>
                      <a:r>
                        <a:rPr lang="en-US" sz="900" b="1">
                          <a:latin typeface="Arial" panose="020B0604020202020204" pitchFamily="34" charset="0"/>
                          <a:cs typeface="Arial" panose="020B0604020202020204" pitchFamily="34" charset="0"/>
                        </a:rPr>
                        <a:t>−value*</a:t>
                      </a:r>
                    </a:p>
                  </a:txBody>
                  <a:tcP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0.554 (0.403, 0.761); 0.0002</a:t>
                      </a:r>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88850587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900" b="1" dirty="0">
                        <a:latin typeface="Arial" panose="020B0604020202020204" pitchFamily="34" charset="0"/>
                        <a:cs typeface="Arial" panose="020B0604020202020204" pitchFamily="34" charset="0"/>
                      </a:endParaRPr>
                    </a:p>
                  </a:txBody>
                  <a:tcP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900" b="1">
                          <a:solidFill>
                            <a:srgbClr val="0000FF"/>
                          </a:solidFill>
                          <a:latin typeface="Arial" panose="020B0604020202020204" pitchFamily="34" charset="0"/>
                          <a:cs typeface="Arial" panose="020B0604020202020204" pitchFamily="34" charset="0"/>
                        </a:rPr>
                        <a:t>Δ</a:t>
                      </a:r>
                      <a:r>
                        <a:rPr lang="en-US" sz="900" b="1">
                          <a:solidFill>
                            <a:srgbClr val="0000FF"/>
                          </a:solidFill>
                          <a:latin typeface="Arial" panose="020B0604020202020204" pitchFamily="34" charset="0"/>
                          <a:cs typeface="Arial" panose="020B0604020202020204" pitchFamily="34" charset="0"/>
                        </a:rPr>
                        <a:t> of 12.3 </a:t>
                      </a:r>
                      <a:r>
                        <a:rPr lang="en-US" sz="900" b="1" dirty="0">
                          <a:solidFill>
                            <a:srgbClr val="0000FF"/>
                          </a:solidFill>
                          <a:latin typeface="Arial" panose="020B0604020202020204" pitchFamily="34" charset="0"/>
                          <a:cs typeface="Arial" panose="020B0604020202020204" pitchFamily="34" charset="0"/>
                        </a:rPr>
                        <a:t>months</a:t>
                      </a:r>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4193608635"/>
                  </a:ext>
                </a:extLst>
              </a:tr>
            </a:tbl>
          </a:graphicData>
        </a:graphic>
      </p:graphicFrame>
      <p:sp>
        <p:nvSpPr>
          <p:cNvPr id="20" name="Content Placeholder 1">
            <a:extLst>
              <a:ext uri="{FF2B5EF4-FFF2-40B4-BE49-F238E27FC236}">
                <a16:creationId xmlns:a16="http://schemas.microsoft.com/office/drawing/2014/main" id="{96EEE529-8224-75D5-DB62-E3D5A535E56F}"/>
              </a:ext>
            </a:extLst>
          </p:cNvPr>
          <p:cNvSpPr txBox="1">
            <a:spLocks/>
          </p:cNvSpPr>
          <p:nvPr/>
        </p:nvSpPr>
        <p:spPr>
          <a:xfrm>
            <a:off x="5659200" y="958620"/>
            <a:ext cx="2673650" cy="237744"/>
          </a:xfrm>
          <a:prstGeom prst="rect">
            <a:avLst/>
          </a:prstGeom>
          <a:solidFill>
            <a:schemeClr val="accent6">
              <a:lumMod val="20000"/>
              <a:lumOff val="80000"/>
            </a:schemeClr>
          </a:solidFill>
        </p:spPr>
        <p:txBody>
          <a:bodyPr/>
          <a:lstStyle>
            <a:defPPr>
              <a:defRPr lang="en-US"/>
            </a:defPPr>
            <a:lvl1pPr marL="342900" indent="-342900" algn="l" defTabSz="457200" rtl="0" eaLnBrk="1" latinLnBrk="0" hangingPunct="1">
              <a:lnSpc>
                <a:spcPct val="100000"/>
              </a:lnSpc>
              <a:spcBef>
                <a:spcPts val="900"/>
              </a:spcBef>
              <a:buClr>
                <a:srgbClr val="4DAF46"/>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00000"/>
              </a:lnSpc>
              <a:spcBef>
                <a:spcPts val="900"/>
              </a:spcBef>
              <a:buClr>
                <a:srgbClr val="4DAF4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7300" indent="-342900" algn="l" defTabSz="457200" rtl="0" eaLnBrk="1" latinLnBrk="0" hangingPunct="1">
              <a:lnSpc>
                <a:spcPct val="100000"/>
              </a:lnSpc>
              <a:spcBef>
                <a:spcPts val="900"/>
              </a:spcBef>
              <a:buClr>
                <a:srgbClr val="4DAF46"/>
              </a:buClr>
              <a:buFont typeface="Wingdings" pitchFamily="2" charset="2"/>
              <a:buChar char="q"/>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lnSpc>
                <a:spcPct val="100000"/>
              </a:lnSpc>
              <a:spcBef>
                <a:spcPts val="900"/>
              </a:spcBef>
              <a:buClr>
                <a:srgbClr val="4DAF46"/>
              </a:buClr>
              <a:buSzPct val="100000"/>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lnSpc>
                <a:spcPct val="100000"/>
              </a:lnSpc>
              <a:spcBef>
                <a:spcPts val="900"/>
              </a:spcBef>
              <a:buClr>
                <a:srgbClr val="4DAF46"/>
              </a:buClr>
              <a:buSzPct val="100000"/>
              <a:buFont typeface="Lucida Grande"/>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tx1">
                  <a:lumMod val="65000"/>
                  <a:lumOff val="35000"/>
                </a:schemeClr>
              </a:buClr>
              <a:buFont typeface="Wingdings" pitchFamily="2" charset="2"/>
              <a:buNone/>
            </a:pPr>
            <a:r>
              <a:rPr lang="en-GB" sz="1200" b="1"/>
              <a:t>Hormone receptor-positive</a:t>
            </a:r>
            <a:endParaRPr lang="en-US" sz="1200" b="1"/>
          </a:p>
        </p:txBody>
      </p:sp>
      <p:graphicFrame>
        <p:nvGraphicFramePr>
          <p:cNvPr id="21" name="Table 20">
            <a:extLst>
              <a:ext uri="{FF2B5EF4-FFF2-40B4-BE49-F238E27FC236}">
                <a16:creationId xmlns:a16="http://schemas.microsoft.com/office/drawing/2014/main" id="{466088D6-9874-382C-2E4D-9D1DF42924AA}"/>
              </a:ext>
            </a:extLst>
          </p:cNvPr>
          <p:cNvGraphicFramePr>
            <a:graphicFrameLocks noGrp="1"/>
          </p:cNvGraphicFramePr>
          <p:nvPr>
            <p:extLst>
              <p:ext uri="{D42A27DB-BD31-4B8C-83A1-F6EECF244321}">
                <p14:modId xmlns:p14="http://schemas.microsoft.com/office/powerpoint/2010/main" val="3060019305"/>
              </p:ext>
            </p:extLst>
          </p:nvPr>
        </p:nvGraphicFramePr>
        <p:xfrm>
          <a:off x="5447586" y="1223450"/>
          <a:ext cx="3657600" cy="123444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926781134"/>
                    </a:ext>
                  </a:extLst>
                </a:gridCol>
                <a:gridCol w="1005840">
                  <a:extLst>
                    <a:ext uri="{9D8B030D-6E8A-4147-A177-3AD203B41FA5}">
                      <a16:colId xmlns:a16="http://schemas.microsoft.com/office/drawing/2014/main" val="259620648"/>
                    </a:ext>
                  </a:extLst>
                </a:gridCol>
                <a:gridCol w="1005840">
                  <a:extLst>
                    <a:ext uri="{9D8B030D-6E8A-4147-A177-3AD203B41FA5}">
                      <a16:colId xmlns:a16="http://schemas.microsoft.com/office/drawing/2014/main" val="341041775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a:solidFill>
                          <a:schemeClr val="bg1"/>
                        </a:solidFill>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Arial" panose="020B0604020202020204" pitchFamily="34" charset="0"/>
                          <a:cs typeface="Arial" panose="020B0604020202020204" pitchFamily="34" charset="0"/>
                        </a:rPr>
                        <a:t>TUC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Arial" panose="020B0604020202020204" pitchFamily="34" charset="0"/>
                          <a:cs typeface="Arial" panose="020B0604020202020204" pitchFamily="34" charset="0"/>
                        </a:rPr>
                        <a:t>(n = 168)</a:t>
                      </a:r>
                      <a:endParaRPr lang="en-US" sz="900">
                        <a:solidFill>
                          <a:schemeClr val="bg1"/>
                        </a:solidFill>
                        <a:latin typeface="Arial" panose="020B0604020202020204" pitchFamily="34" charset="0"/>
                        <a:cs typeface="Arial" panose="020B0604020202020204" pitchFamily="34" charset="0"/>
                      </a:endParaRPr>
                    </a:p>
                  </a:txBody>
                  <a:tcPr>
                    <a:solidFill>
                      <a:srgbClr val="0000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Arial" panose="020B0604020202020204" pitchFamily="34" charset="0"/>
                          <a:cs typeface="Arial" panose="020B0604020202020204" pitchFamily="34" charset="0"/>
                        </a:rPr>
                        <a:t>PBO + HP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a:solidFill>
                            <a:schemeClr val="bg1"/>
                          </a:solidFill>
                          <a:latin typeface="Arial" panose="020B0604020202020204" pitchFamily="34" charset="0"/>
                          <a:cs typeface="Arial" panose="020B0604020202020204" pitchFamily="34" charset="0"/>
                        </a:rPr>
                        <a:t>(n = 176)</a:t>
                      </a:r>
                      <a:endParaRPr lang="en-US" sz="900">
                        <a:latin typeface="Arial" panose="020B0604020202020204" pitchFamily="34" charset="0"/>
                        <a:cs typeface="Arial" panose="020B0604020202020204" pitchFamily="34" charset="0"/>
                      </a:endParaRPr>
                    </a:p>
                  </a:txBody>
                  <a:tcPr>
                    <a:solidFill>
                      <a:schemeClr val="tx1"/>
                    </a:solidFill>
                  </a:tcPr>
                </a:tc>
                <a:extLst>
                  <a:ext uri="{0D108BD9-81ED-4DB2-BD59-A6C34878D82A}">
                    <a16:rowId xmlns:a16="http://schemas.microsoft.com/office/drawing/2014/main" val="1233574201"/>
                  </a:ext>
                </a:extLst>
              </a:tr>
              <a:tr h="0">
                <a:tc>
                  <a:txBody>
                    <a:bodyPr/>
                    <a:lstStyle/>
                    <a:p>
                      <a:pPr algn="r"/>
                      <a:r>
                        <a:rPr lang="en-US" sz="700" b="1">
                          <a:latin typeface="Arial" panose="020B0604020202020204" pitchFamily="34" charset="0"/>
                          <a:cs typeface="Arial" panose="020B0604020202020204" pitchFamily="34" charset="0"/>
                        </a:rPr>
                        <a:t>Events</a:t>
                      </a:r>
                    </a:p>
                  </a:txBody>
                  <a:tcPr>
                    <a:noFill/>
                  </a:tcPr>
                </a:tc>
                <a:tc>
                  <a:txBody>
                    <a:bodyPr/>
                    <a:lstStyle/>
                    <a:p>
                      <a:pPr algn="ctr"/>
                      <a:r>
                        <a:rPr lang="en-US" sz="700">
                          <a:latin typeface="Arial" panose="020B0604020202020204" pitchFamily="34" charset="0"/>
                          <a:cs typeface="Arial" panose="020B0604020202020204" pitchFamily="34" charset="0"/>
                        </a:rPr>
                        <a:t>73</a:t>
                      </a:r>
                    </a:p>
                  </a:txBody>
                  <a:tcPr>
                    <a:solidFill>
                      <a:srgbClr val="0000FF">
                        <a:alpha val="10196"/>
                      </a:srgbClr>
                    </a:solidFill>
                  </a:tcPr>
                </a:tc>
                <a:tc>
                  <a:txBody>
                    <a:bodyPr/>
                    <a:lstStyle/>
                    <a:p>
                      <a:pPr algn="ctr"/>
                      <a:r>
                        <a:rPr lang="en-US" sz="700">
                          <a:latin typeface="Arial" panose="020B0604020202020204" pitchFamily="34" charset="0"/>
                          <a:cs typeface="Arial" panose="020B0604020202020204" pitchFamily="34" charset="0"/>
                        </a:rPr>
                        <a:t>99</a:t>
                      </a:r>
                    </a:p>
                  </a:txBody>
                  <a:tcPr>
                    <a:solidFill>
                      <a:schemeClr val="bg1">
                        <a:lumMod val="95000"/>
                      </a:schemeClr>
                    </a:solidFill>
                  </a:tcPr>
                </a:tc>
                <a:extLst>
                  <a:ext uri="{0D108BD9-81ED-4DB2-BD59-A6C34878D82A}">
                    <a16:rowId xmlns:a16="http://schemas.microsoft.com/office/drawing/2014/main" val="2821001935"/>
                  </a:ext>
                </a:extLst>
              </a:tr>
              <a:tr h="0">
                <a:tc>
                  <a:txBody>
                    <a:bodyPr/>
                    <a:lstStyle/>
                    <a:p>
                      <a:pPr algn="r"/>
                      <a:r>
                        <a:rPr lang="en-US" sz="800" b="1">
                          <a:latin typeface="Arial" panose="020B0604020202020204" pitchFamily="34" charset="0"/>
                          <a:cs typeface="Arial" panose="020B0604020202020204" pitchFamily="34" charset="0"/>
                        </a:rPr>
                        <a:t>Median PFS, months (95% CI)</a:t>
                      </a:r>
                    </a:p>
                  </a:txBody>
                  <a:tcPr>
                    <a:noFill/>
                  </a:tcPr>
                </a:tc>
                <a:tc>
                  <a:txBody>
                    <a:bodyPr/>
                    <a:lstStyle/>
                    <a:p>
                      <a:pPr algn="ctr"/>
                      <a:r>
                        <a:rPr lang="en-US" sz="800" b="1">
                          <a:latin typeface="Arial" panose="020B0604020202020204" pitchFamily="34" charset="0"/>
                          <a:cs typeface="Arial" panose="020B0604020202020204" pitchFamily="34" charset="0"/>
                        </a:rPr>
                        <a:t>25.0 (16.5, −)</a:t>
                      </a:r>
                    </a:p>
                  </a:txBody>
                  <a:tcPr>
                    <a:solidFill>
                      <a:srgbClr val="0000FF">
                        <a:alpha val="10196"/>
                      </a:srgbClr>
                    </a:solidFill>
                  </a:tcPr>
                </a:tc>
                <a:tc>
                  <a:txBody>
                    <a:bodyPr/>
                    <a:lstStyle/>
                    <a:p>
                      <a:pPr algn="ctr"/>
                      <a:r>
                        <a:rPr lang="en-US" sz="800" b="1">
                          <a:latin typeface="Arial" panose="020B0604020202020204" pitchFamily="34" charset="0"/>
                          <a:cs typeface="Arial" panose="020B0604020202020204" pitchFamily="34" charset="0"/>
                        </a:rPr>
                        <a:t>18.1 (13.0, 20.8)</a:t>
                      </a:r>
                    </a:p>
                  </a:txBody>
                  <a:tcPr>
                    <a:solidFill>
                      <a:schemeClr val="bg1">
                        <a:lumMod val="95000"/>
                      </a:schemeClr>
                    </a:solidFill>
                  </a:tcPr>
                </a:tc>
                <a:extLst>
                  <a:ext uri="{0D108BD9-81ED-4DB2-BD59-A6C34878D82A}">
                    <a16:rowId xmlns:a16="http://schemas.microsoft.com/office/drawing/2014/main" val="305093319"/>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1">
                          <a:latin typeface="Arial" panose="020B0604020202020204" pitchFamily="34" charset="0"/>
                          <a:cs typeface="Arial" panose="020B0604020202020204" pitchFamily="34" charset="0"/>
                        </a:rPr>
                        <a:t>HR (95% CI); </a:t>
                      </a:r>
                      <a:r>
                        <a:rPr lang="en-US" sz="900" b="1" i="1">
                          <a:latin typeface="Arial" panose="020B0604020202020204" pitchFamily="34" charset="0"/>
                          <a:cs typeface="Arial" panose="020B0604020202020204" pitchFamily="34" charset="0"/>
                        </a:rPr>
                        <a:t>P</a:t>
                      </a:r>
                      <a:r>
                        <a:rPr lang="en-US" sz="900" b="1">
                          <a:latin typeface="Arial" panose="020B0604020202020204" pitchFamily="34" charset="0"/>
                          <a:cs typeface="Arial" panose="020B0604020202020204" pitchFamily="34" charset="0"/>
                        </a:rPr>
                        <a:t>−value*</a:t>
                      </a:r>
                    </a:p>
                  </a:txBody>
                  <a:tcP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latin typeface="Arial" panose="020B0604020202020204" pitchFamily="34" charset="0"/>
                          <a:cs typeface="Arial" panose="020B0604020202020204" pitchFamily="34" charset="0"/>
                        </a:rPr>
                        <a:t>0.725 (0.535, 0.983); 0.0389</a:t>
                      </a:r>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888505876"/>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900" b="1" dirty="0">
                        <a:latin typeface="Arial" panose="020B0604020202020204" pitchFamily="34" charset="0"/>
                        <a:cs typeface="Arial" panose="020B0604020202020204" pitchFamily="34" charset="0"/>
                      </a:endParaRPr>
                    </a:p>
                  </a:txBody>
                  <a:tcP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900" b="1">
                          <a:solidFill>
                            <a:srgbClr val="0000FF"/>
                          </a:solidFill>
                          <a:latin typeface="Arial" panose="020B0604020202020204" pitchFamily="34" charset="0"/>
                          <a:cs typeface="Arial" panose="020B0604020202020204" pitchFamily="34" charset="0"/>
                        </a:rPr>
                        <a:t>Δ</a:t>
                      </a:r>
                      <a:r>
                        <a:rPr lang="en-US" sz="900" b="1">
                          <a:solidFill>
                            <a:srgbClr val="0000FF"/>
                          </a:solidFill>
                          <a:latin typeface="Arial" panose="020B0604020202020204" pitchFamily="34" charset="0"/>
                          <a:cs typeface="Arial" panose="020B0604020202020204" pitchFamily="34" charset="0"/>
                        </a:rPr>
                        <a:t> of 6.9 </a:t>
                      </a:r>
                      <a:r>
                        <a:rPr lang="en-US" sz="900" b="1" dirty="0">
                          <a:solidFill>
                            <a:srgbClr val="0000FF"/>
                          </a:solidFill>
                          <a:latin typeface="Arial" panose="020B0604020202020204" pitchFamily="34" charset="0"/>
                          <a:cs typeface="Arial" panose="020B0604020202020204" pitchFamily="34" charset="0"/>
                        </a:rPr>
                        <a:t>months</a:t>
                      </a:r>
                    </a:p>
                  </a:txBody>
                  <a:tcPr>
                    <a:solidFill>
                      <a:schemeClr val="bg1">
                        <a:lumMod val="85000"/>
                      </a:schemeClr>
                    </a:solidFill>
                  </a:tcPr>
                </a:tc>
                <a:tc hMerge="1">
                  <a:txBody>
                    <a:bodyPr/>
                    <a:lstStyle/>
                    <a:p>
                      <a:endParaRPr lang="en-US"/>
                    </a:p>
                  </a:txBody>
                  <a:tcPr/>
                </a:tc>
                <a:extLst>
                  <a:ext uri="{0D108BD9-81ED-4DB2-BD59-A6C34878D82A}">
                    <a16:rowId xmlns:a16="http://schemas.microsoft.com/office/drawing/2014/main" val="3069075576"/>
                  </a:ext>
                </a:extLst>
              </a:tr>
            </a:tbl>
          </a:graphicData>
        </a:graphic>
      </p:graphicFrame>
    </p:spTree>
    <p:extLst>
      <p:ext uri="{BB962C8B-B14F-4D97-AF65-F5344CB8AC3E}">
        <p14:creationId xmlns:p14="http://schemas.microsoft.com/office/powerpoint/2010/main" val="267441223"/>
      </p:ext>
    </p:extLst>
  </p:cSld>
  <p:clrMapOvr>
    <a:masterClrMapping/>
  </p:clrMapOvr>
  <mc:AlternateContent xmlns:mc="http://schemas.openxmlformats.org/markup-compatibility/2006" xmlns:p14="http://schemas.microsoft.com/office/powerpoint/2010/main">
    <mc:Choice Requires="p14">
      <p:transition p14:dur="0" advTm="10000"/>
    </mc:Choice>
    <mc:Fallback xmlns="">
      <p:transition advTm="1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0b40d8c-bf67-42bb-911a-c326d8cf05e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A3AC15FFF2014AB96E4992678D30B7" ma:contentTypeVersion="14" ma:contentTypeDescription="Create a new document." ma:contentTypeScope="" ma:versionID="29a109839434d1ba6aa34d7babed49e3">
  <xsd:schema xmlns:xsd="http://www.w3.org/2001/XMLSchema" xmlns:xs="http://www.w3.org/2001/XMLSchema" xmlns:p="http://schemas.microsoft.com/office/2006/metadata/properties" xmlns:ns3="a0b40d8c-bf67-42bb-911a-c326d8cf05ec" xmlns:ns4="696755db-6d0b-4ebe-aa15-b0c970dc8660" targetNamespace="http://schemas.microsoft.com/office/2006/metadata/properties" ma:root="true" ma:fieldsID="ef5645afb4b1447c0e90b899dd34ff14" ns3:_="" ns4:_="">
    <xsd:import namespace="a0b40d8c-bf67-42bb-911a-c326d8cf05ec"/>
    <xsd:import namespace="696755db-6d0b-4ebe-aa15-b0c970dc8660"/>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ServiceOCR" minOccurs="0"/>
                <xsd:element ref="ns3:MediaServiceSearchPropertie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b40d8c-bf67-42bb-911a-c326d8cf05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6755db-6d0b-4ebe-aa15-b0c970dc86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21B635-9C6D-4505-83E3-BA7A28C604BA}">
  <ds:schemaRefs>
    <ds:schemaRef ds:uri="696755db-6d0b-4ebe-aa15-b0c970dc8660"/>
    <ds:schemaRef ds:uri="a0b40d8c-bf67-42bb-911a-c326d8cf05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459DD91-E1BA-4C35-B1FC-3B2183C745B7}">
  <ds:schemaRefs>
    <ds:schemaRef ds:uri="696755db-6d0b-4ebe-aa15-b0c970dc8660"/>
    <ds:schemaRef ds:uri="a0b40d8c-bf67-42bb-911a-c326d8cf05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6ADF544-F6F9-432C-9998-58AB1684E6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9497</TotalTime>
  <Words>4807</Words>
  <Application>Microsoft Office PowerPoint</Application>
  <PresentationFormat>On-screen Show (16:9)</PresentationFormat>
  <Paragraphs>547</Paragraphs>
  <Slides>18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Abadi</vt:lpstr>
      <vt:lpstr>Arial</vt:lpstr>
      <vt:lpstr>Calibri</vt:lpstr>
      <vt:lpstr>Courier New</vt:lpstr>
      <vt:lpstr>Lucida Grande</vt:lpstr>
      <vt:lpstr>Wingdings</vt:lpstr>
      <vt:lpstr>Office Theme</vt:lpstr>
      <vt:lpstr>PowerPoint Presentation</vt:lpstr>
      <vt:lpstr>Disclosure Information</vt:lpstr>
      <vt:lpstr>Introduction</vt:lpstr>
      <vt:lpstr>HER2CLIMB-05 Design</vt:lpstr>
      <vt:lpstr>Consort Diagram </vt:lpstr>
      <vt:lpstr>Patient Characteristics</vt:lpstr>
      <vt:lpstr>Primary Endpoint: Investigator-Assessed PFS</vt:lpstr>
      <vt:lpstr>PFS in Prespecified Patient Subgroups</vt:lpstr>
      <vt:lpstr>PFS by Hormone Receptor Status</vt:lpstr>
      <vt:lpstr>Secondary Endpoint: BICR-Assessed PFS</vt:lpstr>
      <vt:lpstr>Key Secondary Endpoint: Overall Survival</vt:lpstr>
      <vt:lpstr>Secondary Endpoint: CNS-PFS </vt:lpstr>
      <vt:lpstr>Safety Summary</vt:lpstr>
      <vt:lpstr>TEAEs Experienced in Either Treatment Arm  (≥20% of Patients)</vt:lpstr>
      <vt:lpstr>Hepatic and Diarrhea TEAEs</vt:lpstr>
      <vt:lpstr>Conclusions</vt:lpstr>
      <vt:lpstr>Acknowledgments</vt:lpstr>
      <vt:lpstr>HER2CLIMB-05 Publication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McCullough, John</dc:creator>
  <cp:lastModifiedBy>OxPG</cp:lastModifiedBy>
  <cp:revision>30</cp:revision>
  <dcterms:created xsi:type="dcterms:W3CDTF">2020-08-11T13:58:13Z</dcterms:created>
  <dcterms:modified xsi:type="dcterms:W3CDTF">2025-12-05T19:03:49Z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0x010100F2A3AC15FFF2014AB96E4992678D30B7</vt:lpwstr>
  </property>
  <property fmtid="{D5CDD505-2E9C-101B-9397-08002B2CF9AE}" pid="3" name="MSIP_Label_e96f34de-6201-4396-9b5e-7ee7670aa56c_Enabled">
    <vt:lpwstr>true</vt:lpwstr>
  </property>
  <property fmtid="{D5CDD505-2E9C-101B-9397-08002B2CF9AE}" pid="4" name="MSIP_Label_e96f34de-6201-4396-9b5e-7ee7670aa56c_SetDate">
    <vt:lpwstr>2025-10-31T17:43:38Z</vt:lpwstr>
  </property>
  <property fmtid="{D5CDD505-2E9C-101B-9397-08002B2CF9AE}" pid="5" name="MSIP_Label_e96f34de-6201-4396-9b5e-7ee7670aa56c_Method">
    <vt:lpwstr>Privileged</vt:lpwstr>
  </property>
  <property fmtid="{D5CDD505-2E9C-101B-9397-08002B2CF9AE}" pid="6" name="MSIP_Label_e96f34de-6201-4396-9b5e-7ee7670aa56c_Name">
    <vt:lpwstr>e96f34de-6201-4396-9b5e-7ee7670aa56c</vt:lpwstr>
  </property>
  <property fmtid="{D5CDD505-2E9C-101B-9397-08002B2CF9AE}" pid="7" name="MSIP_Label_e96f34de-6201-4396-9b5e-7ee7670aa56c_SiteId">
    <vt:lpwstr>7a916015-20ae-4ad1-9170-eefd915e9272</vt:lpwstr>
  </property>
  <property fmtid="{D5CDD505-2E9C-101B-9397-08002B2CF9AE}" pid="8" name="MSIP_Label_e96f34de-6201-4396-9b5e-7ee7670aa56c_ActionId">
    <vt:lpwstr>c34b10fa-3dac-4bd6-9117-0b5511684507</vt:lpwstr>
  </property>
  <property fmtid="{D5CDD505-2E9C-101B-9397-08002B2CF9AE}" pid="9" name="MSIP_Label_e96f34de-6201-4396-9b5e-7ee7670aa56c_ContentBits">
    <vt:lpwstr>0</vt:lpwstr>
  </property>
  <property fmtid="{D5CDD505-2E9C-101B-9397-08002B2CF9AE}" pid="10" name="MSIP_Label_e96f34de-6201-4396-9b5e-7ee7670aa56c_Tag">
    <vt:lpwstr>10, 0, 1, 1</vt:lpwstr>
  </property>
</Properties>
</file>